
<file path=[Content_Types].xml><?xml version="1.0" encoding="utf-8"?>
<Types xmlns="http://schemas.openxmlformats.org/package/2006/content-types">
  <Default Extension="png" ContentType="image/png"/>
  <Default Extension="tmp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  <p:sldMasterId id="2147483670" r:id="rId6"/>
    <p:sldMasterId id="2147483682" r:id="rId7"/>
    <p:sldMasterId id="2147483694" r:id="rId8"/>
  </p:sldMasterIdLst>
  <p:notesMasterIdLst>
    <p:notesMasterId r:id="rId35"/>
  </p:notesMasterIdLst>
  <p:sldIdLst>
    <p:sldId id="256" r:id="rId9"/>
    <p:sldId id="283" r:id="rId10"/>
    <p:sldId id="304" r:id="rId11"/>
    <p:sldId id="307" r:id="rId12"/>
    <p:sldId id="308" r:id="rId13"/>
    <p:sldId id="258" r:id="rId14"/>
    <p:sldId id="284" r:id="rId15"/>
    <p:sldId id="285" r:id="rId16"/>
    <p:sldId id="286" r:id="rId17"/>
    <p:sldId id="287" r:id="rId18"/>
    <p:sldId id="290" r:id="rId19"/>
    <p:sldId id="292" r:id="rId20"/>
    <p:sldId id="293" r:id="rId21"/>
    <p:sldId id="288" r:id="rId22"/>
    <p:sldId id="294" r:id="rId23"/>
    <p:sldId id="295" r:id="rId24"/>
    <p:sldId id="296" r:id="rId25"/>
    <p:sldId id="297" r:id="rId26"/>
    <p:sldId id="298" r:id="rId27"/>
    <p:sldId id="300" r:id="rId28"/>
    <p:sldId id="299" r:id="rId29"/>
    <p:sldId id="301" r:id="rId30"/>
    <p:sldId id="302" r:id="rId31"/>
    <p:sldId id="303" r:id="rId32"/>
    <p:sldId id="306" r:id="rId33"/>
    <p:sldId id="279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70AD47"/>
    <a:srgbClr val="15142A"/>
    <a:srgbClr val="FAED3B"/>
    <a:srgbClr val="A7FDFF"/>
    <a:srgbClr val="3CDFE6"/>
    <a:srgbClr val="0C0D0E"/>
    <a:srgbClr val="1F4E79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56" autoAdjust="0"/>
    <p:restoredTop sz="84954" autoAdjust="0"/>
  </p:normalViewPr>
  <p:slideViewPr>
    <p:cSldViewPr snapToGrid="0">
      <p:cViewPr varScale="1">
        <p:scale>
          <a:sx n="62" d="100"/>
          <a:sy n="62" d="100"/>
        </p:scale>
        <p:origin x="-624" y="-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563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079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079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079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79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9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baseline="0" dirty="0" smtClean="0">
                <a:latin typeface="Arial" pitchFamily="34" charset="0"/>
                <a:cs typeface="Arial" pitchFamily="34" charset="0"/>
              </a:rPr>
              <a:t>HS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chọn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câu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nào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Gv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bấm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câu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đó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nếu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HS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trả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lời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đúng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, GV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bấm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link quay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lại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ở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góc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dưới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bên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mỗi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câu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hỏi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trở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lại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slide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này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71450" indent="-171450">
              <a:buFontTx/>
              <a:buChar char="-"/>
            </a:pP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Hs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trả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lời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đúng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câu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hỏi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quyền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mở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ô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bất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kỳ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71450" indent="-171450">
              <a:buFontTx/>
              <a:buChar char="-"/>
            </a:pP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Hs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nào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cuối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cùng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mở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ô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chữ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nhìn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thấy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đầy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đủ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cụm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điệp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5K” , HS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đó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may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mắn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chiến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thắng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giành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phần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thưởng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>
                <a:latin typeface="Arial" pitchFamily="34" charset="0"/>
                <a:cs typeface="Arial" pitchFamily="34" charset="0"/>
              </a:rPr>
              <a:t>GV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yêu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cầu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HS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giải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thích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điệp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5K,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tích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giáo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dục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ý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thức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phòng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dịch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Covid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- 19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cho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HS.</a:t>
            </a:r>
            <a:endParaRPr lang="en-US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009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72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193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236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4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811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7537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9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9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2470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6090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4241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76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10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151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39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63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63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3753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6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3925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282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4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227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1599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9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9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8405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3780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8334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76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7406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740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6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51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7854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63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63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6851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60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6600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650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3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6906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3574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9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9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5757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1649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8208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76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0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3952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917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63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63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252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50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6015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2667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2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3705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29128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5832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810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243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7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26355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96840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1043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63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63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323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5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50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9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39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9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9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9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7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9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9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9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26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8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8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8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322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7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7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7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68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7.wmf"/><Relationship Id="rId3" Type="http://schemas.openxmlformats.org/officeDocument/2006/relationships/image" Target="../media/image21.png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25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10.bin"/><Relationship Id="rId3" Type="http://schemas.openxmlformats.org/officeDocument/2006/relationships/image" Target="../media/image21.png"/><Relationship Id="rId7" Type="http://schemas.openxmlformats.org/officeDocument/2006/relationships/oleObject" Target="../embeddings/oleObject7.bin"/><Relationship Id="rId12" Type="http://schemas.openxmlformats.org/officeDocument/2006/relationships/image" Target="../media/image31.wmf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30.wmf"/><Relationship Id="rId4" Type="http://schemas.openxmlformats.org/officeDocument/2006/relationships/image" Target="../media/image22.tmp"/><Relationship Id="rId9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34.png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m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m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Relationship Id="rId9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2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.svg"/><Relationship Id="rId9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2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2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2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45.wmf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5.svg"/><Relationship Id="rId12" Type="http://schemas.openxmlformats.org/officeDocument/2006/relationships/image" Target="../media/image42.wmf"/><Relationship Id="rId1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4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9.png"/><Relationship Id="rId11" Type="http://schemas.openxmlformats.org/officeDocument/2006/relationships/oleObject" Target="../embeddings/oleObject14.bin"/><Relationship Id="rId5" Type="http://schemas.openxmlformats.org/officeDocument/2006/relationships/image" Target="../media/image3.svg"/><Relationship Id="rId15" Type="http://schemas.openxmlformats.org/officeDocument/2006/relationships/oleObject" Target="../embeddings/oleObject16.bin"/><Relationship Id="rId10" Type="http://schemas.openxmlformats.org/officeDocument/2006/relationships/image" Target="../media/image41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43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isc-online.com/assetrepository/viewasset?id=1508" TargetMode="External"/><Relationship Id="rId13" Type="http://schemas.openxmlformats.org/officeDocument/2006/relationships/image" Target="../media/image13.png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llwhitebackground.com/colorful-background-images.html" TargetMode="External"/><Relationship Id="rId11" Type="http://schemas.openxmlformats.org/officeDocument/2006/relationships/image" Target="../media/image11.png"/><Relationship Id="rId5" Type="http://schemas.openxmlformats.org/officeDocument/2006/relationships/image" Target="../media/image7.jp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hyperlink" Target="https://www.publicdomainpictures.net/en/view-image.php?image=317882&amp;picture=abstract-background" TargetMode="External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t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31" y="2323883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TẬP HỢP (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tiết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1)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9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Nguyễn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Hồng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Nhung</a:t>
            </a:r>
            <a:endParaRPr lang="en-US" sz="2800" dirty="0">
              <a:solidFill>
                <a:schemeClr val="bg1"/>
              </a:solidFill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39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51" y="145773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3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xmlns="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xmlns="" id="{0E246211-C9C9-4B3E-9DDF-914AB989AE93}"/>
              </a:ext>
            </a:extLst>
          </p:cNvPr>
          <p:cNvSpPr txBox="1"/>
          <p:nvPr/>
        </p:nvSpPr>
        <p:spPr>
          <a:xfrm>
            <a:off x="4397128" y="2138683"/>
            <a:ext cx="676275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C1-B1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4" y="3218531"/>
            <a:ext cx="6891242" cy="653686"/>
            <a:chOff x="4871257" y="83128"/>
            <a:chExt cx="7501717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28" y="213660"/>
              <a:ext cx="7104246" cy="461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2" name="Oval Callout 11"/>
          <p:cNvSpPr/>
          <p:nvPr/>
        </p:nvSpPr>
        <p:spPr>
          <a:xfrm>
            <a:off x="0" y="718232"/>
            <a:ext cx="2819400" cy="1676400"/>
          </a:xfrm>
          <a:prstGeom prst="wedgeEllipseCallou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cần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lưu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ý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gì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itle 4"/>
          <p:cNvSpPr>
            <a:spLocks noGrp="1"/>
          </p:cNvSpPr>
          <p:nvPr>
            <p:ph type="title"/>
          </p:nvPr>
        </p:nvSpPr>
        <p:spPr>
          <a:xfrm>
            <a:off x="3329153" y="1764813"/>
            <a:ext cx="5517931" cy="59393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Lưu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ý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Content Placeholder 5"/>
          <p:cNvSpPr>
            <a:spLocks noGrp="1"/>
          </p:cNvSpPr>
          <p:nvPr>
            <p:ph idx="1"/>
          </p:nvPr>
        </p:nvSpPr>
        <p:spPr>
          <a:xfrm>
            <a:off x="1629901" y="2465040"/>
            <a:ext cx="8973207" cy="3100195"/>
          </a:xfrm>
          <a:ln w="57150">
            <a:noFill/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vi-VN" sz="32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</a:rPr>
              <a:t>+ Thường dùng chữ cái in hoa đặt tên cho một tập hợp.</a:t>
            </a:r>
            <a:endParaRPr lang="en-US" sz="32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  <a:p>
            <a:pPr marL="0" indent="0" algn="just">
              <a:buNone/>
            </a:pPr>
            <a:r>
              <a:rPr lang="vi-VN" sz="32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</a:rPr>
              <a:t>+ Các phần tử của tập hợp được viết trong dấu ngoặc nhọn  và cách nhau bởi dấu “ ; ”.</a:t>
            </a:r>
            <a:endParaRPr lang="en-US" sz="32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  <a:p>
            <a:pPr marL="0" indent="0" algn="just">
              <a:buNone/>
            </a:pPr>
            <a:r>
              <a:rPr lang="vi-VN" sz="32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</a:rPr>
              <a:t>+ Mỗi phần tử được liệt kê (viết ra) đúng 1 lần.</a:t>
            </a:r>
            <a:endParaRPr lang="en-US" sz="32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617483" y="93659"/>
            <a:ext cx="82296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Kí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hiệu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0427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4" y="3218531"/>
            <a:ext cx="6891242" cy="653686"/>
            <a:chOff x="4871257" y="83128"/>
            <a:chExt cx="7501717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28" y="213660"/>
              <a:ext cx="7104246" cy="461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56356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thuộc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46119" y="574976"/>
            <a:ext cx="8857595" cy="181588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1 (SGK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6)</a:t>
            </a:r>
          </a:p>
          <a:p>
            <a:pPr marL="285750" indent="-285750">
              <a:buFontTx/>
              <a:buChar char="-"/>
            </a:pP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Đọc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khám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phá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kiến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mục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3, VD2 (SGK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6)</a:t>
            </a:r>
          </a:p>
          <a:p>
            <a:pPr marL="285750" indent="-285750">
              <a:buFontTx/>
              <a:buChar char="-"/>
            </a:pP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Hoàn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mục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phiếu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08" y="427132"/>
            <a:ext cx="1560513" cy="1685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Content Placeholder 3" descr="T6-CD-ĐS-C1-BÀI 1-TẬP HỢP [Compatibility Mode] - Microsoft Word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2" t="33233" r="29091" b="12077"/>
          <a:stretch/>
        </p:blipFill>
        <p:spPr>
          <a:xfrm>
            <a:off x="192085" y="2682240"/>
            <a:ext cx="10985667" cy="4061082"/>
          </a:xfrm>
        </p:spPr>
      </p:pic>
    </p:spTree>
    <p:extLst>
      <p:ext uri="{BB962C8B-B14F-4D97-AF65-F5344CB8AC3E}">
        <p14:creationId xmlns:p14="http://schemas.microsoft.com/office/powerpoint/2010/main" val="31643067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840" y="180940"/>
            <a:ext cx="10972800" cy="563562"/>
          </a:xfrm>
        </p:spPr>
        <p:txBody>
          <a:bodyPr>
            <a:noAutofit/>
          </a:bodyPr>
          <a:lstStyle/>
          <a:p>
            <a:pPr algn="l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thuộc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920" y="1341946"/>
            <a:ext cx="5517857" cy="52322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Báo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cáo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kết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đôi</a:t>
            </a:r>
            <a:endParaRPr lang="en-US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6" y="955902"/>
            <a:ext cx="1877485" cy="125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840" y="3049728"/>
            <a:ext cx="10972800" cy="3294781"/>
          </a:xfrm>
        </p:spPr>
        <p:txBody>
          <a:bodyPr/>
          <a:lstStyle/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Ví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dụ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2: Cho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                       .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Phát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nào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đây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đúng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0" indent="0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                             </a:t>
            </a:r>
          </a:p>
          <a:p>
            <a:pPr marL="0" indent="0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		 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275869"/>
              </p:ext>
            </p:extLst>
          </p:nvPr>
        </p:nvGraphicFramePr>
        <p:xfrm>
          <a:off x="701144" y="4190373"/>
          <a:ext cx="182245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" name="Equation" r:id="rId4" imgW="977760" imgH="330120" progId="Equation.DSMT4">
                  <p:embed/>
                </p:oleObj>
              </mc:Choice>
              <mc:Fallback>
                <p:oleObj name="Equation" r:id="rId4" imgW="97776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1144" y="4190373"/>
                        <a:ext cx="182245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844528"/>
              </p:ext>
            </p:extLst>
          </p:nvPr>
        </p:nvGraphicFramePr>
        <p:xfrm>
          <a:off x="4506556" y="4206147"/>
          <a:ext cx="1912937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" name="Equation" r:id="rId6" imgW="990360" imgH="330120" progId="Equation.DSMT4">
                  <p:embed/>
                </p:oleObj>
              </mc:Choice>
              <mc:Fallback>
                <p:oleObj name="Equation" r:id="rId6" imgW="99036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06556" y="4206147"/>
                        <a:ext cx="1912937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722451"/>
              </p:ext>
            </p:extLst>
          </p:nvPr>
        </p:nvGraphicFramePr>
        <p:xfrm>
          <a:off x="720368" y="4841147"/>
          <a:ext cx="18954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7" name="Equation" r:id="rId8" imgW="977760" imgH="330120" progId="Equation.DSMT4">
                  <p:embed/>
                </p:oleObj>
              </mc:Choice>
              <mc:Fallback>
                <p:oleObj name="Equation" r:id="rId8" imgW="97776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0368" y="4841147"/>
                        <a:ext cx="1895475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390094"/>
              </p:ext>
            </p:extLst>
          </p:nvPr>
        </p:nvGraphicFramePr>
        <p:xfrm>
          <a:off x="4508143" y="4833209"/>
          <a:ext cx="197802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8" name="Equation" r:id="rId10" imgW="1028520" imgH="330120" progId="Equation.DSMT4">
                  <p:embed/>
                </p:oleObj>
              </mc:Choice>
              <mc:Fallback>
                <p:oleObj name="Equation" r:id="rId10" imgW="102852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08143" y="4833209"/>
                        <a:ext cx="1978025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523594" y="409422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3594" y="475901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74205" y="4757628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74205" y="4108545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2405" y="3307017"/>
            <a:ext cx="6906480" cy="653686"/>
            <a:chOff x="3942216" y="-54032"/>
            <a:chExt cx="7518305" cy="653685"/>
          </a:xfrm>
        </p:grpSpPr>
        <p:sp>
          <p:nvSpPr>
            <p:cNvPr id="18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3942216" y="-54032"/>
              <a:ext cx="7232072" cy="653685"/>
            </a:xfrm>
            <a:prstGeom prst="roundRect">
              <a:avLst/>
            </a:prstGeom>
            <a:solidFill>
              <a:srgbClr val="70AD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4356278" y="76439"/>
              <a:ext cx="7104243" cy="461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HOẠT ĐỘNG HÌNH THÀNH KIẾN THỨC</a:t>
              </a: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787517"/>
              </p:ext>
            </p:extLst>
          </p:nvPr>
        </p:nvGraphicFramePr>
        <p:xfrm>
          <a:off x="4825179" y="3140835"/>
          <a:ext cx="22717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9" name="Equation" r:id="rId12" imgW="2271600" imgH="488880" progId="Equation.DSMT4">
                  <p:embed/>
                </p:oleObj>
              </mc:Choice>
              <mc:Fallback>
                <p:oleObj name="Equation" r:id="rId12" imgW="2271600" imgH="488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25179" y="3140835"/>
                        <a:ext cx="227171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Content Placeholder 2"/>
          <p:cNvSpPr txBox="1">
            <a:spLocks/>
          </p:cNvSpPr>
          <p:nvPr/>
        </p:nvSpPr>
        <p:spPr>
          <a:xfrm>
            <a:off x="398840" y="2384331"/>
            <a:ext cx="10972800" cy="820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Hoạt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động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1,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Khám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kiến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thức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(SGK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trang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6)</a:t>
            </a:r>
          </a:p>
        </p:txBody>
      </p:sp>
    </p:spTree>
    <p:extLst>
      <p:ext uri="{BB962C8B-B14F-4D97-AF65-F5344CB8AC3E}">
        <p14:creationId xmlns:p14="http://schemas.microsoft.com/office/powerpoint/2010/main" val="373522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2" grpId="0"/>
      <p:bldP spid="14" grpId="0"/>
      <p:bldP spid="15" grpId="0"/>
      <p:bldP spid="16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76200"/>
            <a:ext cx="10972800" cy="563562"/>
          </a:xfrm>
        </p:spPr>
        <p:txBody>
          <a:bodyPr>
            <a:noAutofit/>
          </a:bodyPr>
          <a:lstStyle/>
          <a:p>
            <a:pPr algn="l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thuộc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15" y="458861"/>
            <a:ext cx="2080684" cy="1299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Content Placeholder 3" descr="T6-CD-ĐS-C1-BÀI 1-TẬP HỢP [Compatibility Mode] - Microsoft Word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2" t="32329" r="29091" b="12077"/>
          <a:stretch/>
        </p:blipFill>
        <p:spPr>
          <a:xfrm>
            <a:off x="286060" y="2301240"/>
            <a:ext cx="11277600" cy="4461134"/>
          </a:xfr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031870"/>
              </p:ext>
            </p:extLst>
          </p:nvPr>
        </p:nvGraphicFramePr>
        <p:xfrm>
          <a:off x="8857829" y="3296944"/>
          <a:ext cx="237067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0" name="Equation" r:id="rId5" imgW="177480" imgH="177480" progId="Equation.DSMT4">
                  <p:embed/>
                </p:oleObj>
              </mc:Choice>
              <mc:Fallback>
                <p:oleObj name="Equation" r:id="rId5" imgW="1774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57829" y="3296944"/>
                        <a:ext cx="237067" cy="24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485553"/>
              </p:ext>
            </p:extLst>
          </p:nvPr>
        </p:nvGraphicFramePr>
        <p:xfrm>
          <a:off x="4003041" y="5913163"/>
          <a:ext cx="237067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" name="Equation" r:id="rId7" imgW="177840" imgH="249120" progId="Equation.DSMT4">
                  <p:embed/>
                </p:oleObj>
              </mc:Choice>
              <mc:Fallback>
                <p:oleObj name="Equation" r:id="rId7" imgW="177840" imgH="249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03041" y="5913163"/>
                        <a:ext cx="237067" cy="24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381263"/>
              </p:ext>
            </p:extLst>
          </p:nvPr>
        </p:nvGraphicFramePr>
        <p:xfrm>
          <a:off x="10054133" y="3870960"/>
          <a:ext cx="237067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2" name="Equation" r:id="rId9" imgW="177840" imgH="228600" progId="Equation.DSMT4">
                  <p:embed/>
                </p:oleObj>
              </mc:Choice>
              <mc:Fallback>
                <p:oleObj name="Equation" r:id="rId9" imgW="1778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054133" y="3870960"/>
                        <a:ext cx="237067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235227" y="803936"/>
            <a:ext cx="5841999" cy="95410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Báo</a:t>
            </a:r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cáo</a:t>
            </a:r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kết</a:t>
            </a:r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đôi</a:t>
            </a:r>
            <a:endParaRPr lang="en-US" sz="28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Mục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3 (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Phiếu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4" y="3218531"/>
            <a:ext cx="6891242" cy="653686"/>
            <a:chOff x="4871257" y="83128"/>
            <a:chExt cx="7501717" cy="653685"/>
          </a:xfrm>
        </p:grpSpPr>
        <p:sp>
          <p:nvSpPr>
            <p:cNvPr id="14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28" y="213660"/>
              <a:ext cx="7104246" cy="461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HOẠT ĐỘNG HÌNH THÀNH KIẾN THỨC</a:t>
              </a: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54046"/>
              </p:ext>
            </p:extLst>
          </p:nvPr>
        </p:nvGraphicFramePr>
        <p:xfrm>
          <a:off x="4180841" y="6267996"/>
          <a:ext cx="360679" cy="347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3" name="Equation" r:id="rId11" imgW="177480" imgH="228600" progId="Equation.DSMT4">
                  <p:embed/>
                </p:oleObj>
              </mc:Choice>
              <mc:Fallback>
                <p:oleObj name="Equation" r:id="rId11" imgW="177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80841" y="6267996"/>
                        <a:ext cx="360679" cy="347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628694"/>
              </p:ext>
            </p:extLst>
          </p:nvPr>
        </p:nvGraphicFramePr>
        <p:xfrm>
          <a:off x="3997961" y="5353596"/>
          <a:ext cx="360679" cy="347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4" name="Equation" r:id="rId13" imgW="177480" imgH="228600" progId="Equation.DSMT4">
                  <p:embed/>
                </p:oleObj>
              </mc:Choice>
              <mc:Fallback>
                <p:oleObj name="Equation" r:id="rId13" imgW="177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97961" y="5353596"/>
                        <a:ext cx="360679" cy="347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495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4" y="3218531"/>
            <a:ext cx="6891242" cy="653686"/>
            <a:chOff x="4871257" y="83128"/>
            <a:chExt cx="7501717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28" y="213660"/>
              <a:ext cx="7104246" cy="461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19221" y="646717"/>
            <a:ext cx="9249103" cy="954107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2 (SGK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6)</a:t>
            </a:r>
          </a:p>
          <a:p>
            <a:pPr marL="285750" indent="-285750">
              <a:buFontTx/>
              <a:buChar char="-"/>
            </a:pP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Đọc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khám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phá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kiến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mục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4 (SGK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6, 7</a:t>
            </a:r>
            <a:r>
              <a:rPr lang="en-US" sz="24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6717"/>
            <a:ext cx="1336213" cy="147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381000" y="76200"/>
            <a:ext cx="82296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Content Placeholder 14" descr="C:\Users\Administrator\Desktop\New folder (5)\123.pn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24" y="1600200"/>
            <a:ext cx="3229103" cy="2667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96057"/>
              </p:ext>
            </p:extLst>
          </p:nvPr>
        </p:nvGraphicFramePr>
        <p:xfrm>
          <a:off x="2614613" y="4533900"/>
          <a:ext cx="2552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1" name="Equation" r:id="rId5" imgW="2552400" imgH="444240" progId="Equation.DSMT4">
                  <p:embed/>
                </p:oleObj>
              </mc:Choice>
              <mc:Fallback>
                <p:oleObj name="Equation" r:id="rId5" imgW="255240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14613" y="4533900"/>
                        <a:ext cx="25527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8219619"/>
              </p:ext>
            </p:extLst>
          </p:nvPr>
        </p:nvGraphicFramePr>
        <p:xfrm>
          <a:off x="2597785" y="5184775"/>
          <a:ext cx="6121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Equation" r:id="rId7" imgW="6121080" imgH="482400" progId="Equation.DSMT4">
                  <p:embed/>
                </p:oleObj>
              </mc:Choice>
              <mc:Fallback>
                <p:oleObj name="Equation" r:id="rId7" imgW="612108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97785" y="5184775"/>
                        <a:ext cx="61214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43067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" y="-231805"/>
            <a:ext cx="1930399" cy="1929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58142" y="746753"/>
            <a:ext cx="5474576" cy="523220"/>
          </a:xfrm>
          <a:prstGeom prst="rect">
            <a:avLst/>
          </a:prstGeom>
          <a:solidFill>
            <a:srgbClr val="70AD47"/>
          </a:solidFill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Hoàn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mục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4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phiếu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08000" y="76200"/>
            <a:ext cx="109728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4.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Content Placeholder 5" descr="T6-CD-ĐS-C1-BÀI 1-TẬP HỢP [Compatibility Mode] - Microsoft Word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" t="36891" r="22055" b="8046"/>
          <a:stretch/>
        </p:blipFill>
        <p:spPr>
          <a:xfrm>
            <a:off x="203200" y="2207172"/>
            <a:ext cx="11988800" cy="4289817"/>
          </a:xfrm>
        </p:spPr>
      </p:pic>
      <p:sp>
        <p:nvSpPr>
          <p:cNvPr id="13" name="Rectangle: Rounded Corners 28">
            <a:extLst>
              <a:ext uri="{FF2B5EF4-FFF2-40B4-BE49-F238E27FC236}">
                <a16:creationId xmlns:a16="http://schemas.microsoft.com/office/drawing/2014/main" xmlns="" id="{8F343863-9DC9-48EE-8845-A5B504C915DF}"/>
              </a:ext>
            </a:extLst>
          </p:cNvPr>
          <p:cNvSpPr/>
          <p:nvPr/>
        </p:nvSpPr>
        <p:spPr>
          <a:xfrm rot="5400000">
            <a:off x="8555741" y="3094703"/>
            <a:ext cx="6643540" cy="653687"/>
          </a:xfrm>
          <a:prstGeom prst="roundRect">
            <a:avLst/>
          </a:prstGeom>
          <a:solidFill>
            <a:srgbClr val="70A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EF5EE85-C87E-4391-B9D7-C957829925F2}"/>
              </a:ext>
            </a:extLst>
          </p:cNvPr>
          <p:cNvSpPr txBox="1"/>
          <p:nvPr/>
        </p:nvSpPr>
        <p:spPr>
          <a:xfrm rot="5400000">
            <a:off x="8531435" y="3497112"/>
            <a:ext cx="65261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HOẠT ĐỘNG HÌNH THÀNH KIẾN THỨC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9953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" y="-231805"/>
            <a:ext cx="1930399" cy="1929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58123" y="746753"/>
            <a:ext cx="4583306" cy="52322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Báo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cáo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kết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nhóm</a:t>
            </a:r>
            <a:endParaRPr lang="en-US" sz="28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08000" y="76200"/>
            <a:ext cx="109728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4.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Content Placeholder 5" descr="T6-CD-ĐS-C1-BÀI 1-TẬP HỢP [Compatibility Mode] - Microsoft Word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" t="37295" r="22055" b="8046"/>
          <a:stretch/>
        </p:blipFill>
        <p:spPr>
          <a:xfrm>
            <a:off x="203200" y="2238703"/>
            <a:ext cx="11988800" cy="4258286"/>
          </a:xfrm>
        </p:spPr>
      </p:pic>
      <p:sp>
        <p:nvSpPr>
          <p:cNvPr id="2" name="TextBox 1"/>
          <p:cNvSpPr txBox="1"/>
          <p:nvPr/>
        </p:nvSpPr>
        <p:spPr>
          <a:xfrm>
            <a:off x="3757732" y="3048002"/>
            <a:ext cx="3478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3421" y="3466326"/>
            <a:ext cx="49215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chất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đặc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trưng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64467" y="5888185"/>
            <a:ext cx="1473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A={0; 2}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64485" y="4937127"/>
            <a:ext cx="3292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C={4; 7; 10; 13; 16}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527113" y="3165939"/>
            <a:ext cx="6861612" cy="788508"/>
            <a:chOff x="4903510" y="-113183"/>
            <a:chExt cx="7469462" cy="788507"/>
          </a:xfrm>
        </p:grpSpPr>
        <p:sp>
          <p:nvSpPr>
            <p:cNvPr id="14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903510" y="-113183"/>
              <a:ext cx="7232071" cy="788507"/>
            </a:xfrm>
            <a:prstGeom prst="roundRect">
              <a:avLst/>
            </a:prstGeom>
            <a:solidFill>
              <a:srgbClr val="70AD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26" y="213659"/>
              <a:ext cx="7104246" cy="461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HOẠT ĐỘNG HÌNH THÀNH KIẾN THỨC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079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ctrTitle" idx="4294967295"/>
          </p:nvPr>
        </p:nvSpPr>
        <p:spPr>
          <a:xfrm>
            <a:off x="861484" y="495300"/>
            <a:ext cx="10363200" cy="1371600"/>
          </a:xfrm>
        </p:spPr>
        <p:txBody>
          <a:bodyPr>
            <a:normAutofit fontScale="90000"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Trò</a:t>
            </a:r>
            <a:r>
              <a:rPr lang="en-US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chơi</a:t>
            </a:r>
            <a:r>
              <a:rPr lang="en-US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4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Ong</a:t>
            </a:r>
            <a:r>
              <a:rPr lang="en-US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Tìm</a:t>
            </a:r>
            <a:r>
              <a:rPr lang="en-US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Chữ</a:t>
            </a:r>
            <a:r>
              <a:rPr lang="en-US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en-US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en-US" sz="4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0115" name="Picture 22" descr="con-ong-don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4603" y="1272516"/>
            <a:ext cx="1926167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Hexagon 9">
            <a:hlinkClick r:id="" action="ppaction://noaction"/>
          </p:cNvPr>
          <p:cNvSpPr/>
          <p:nvPr/>
        </p:nvSpPr>
        <p:spPr>
          <a:xfrm>
            <a:off x="9951720" y="0"/>
            <a:ext cx="2087880" cy="1243989"/>
          </a:xfrm>
          <a:prstGeom prst="hexag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THÔNG ĐIỆP 5K</a:t>
            </a:r>
            <a:endParaRPr lang="en-US" sz="2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0119" name="Hexagon 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951720" y="5796891"/>
            <a:ext cx="2087880" cy="1243989"/>
          </a:xfrm>
          <a:prstGeom prst="hexagon">
            <a:avLst>
              <a:gd name="adj" fmla="val 26082"/>
              <a:gd name="vf" fmla="val 115470"/>
            </a:avLst>
          </a:prstGeom>
          <a:solidFill>
            <a:srgbClr val="FF0000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5K</a:t>
            </a:r>
            <a:endParaRPr lang="en-US" sz="2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0120" name="Hexagon 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951720" y="2901291"/>
            <a:ext cx="2087880" cy="1243989"/>
          </a:xfrm>
          <a:prstGeom prst="hexagon">
            <a:avLst>
              <a:gd name="adj" fmla="val 26082"/>
              <a:gd name="vf" fmla="val 115470"/>
            </a:avLst>
          </a:prstGeom>
          <a:solidFill>
            <a:srgbClr val="00FFFF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</a:rPr>
              <a:t>THÔNG</a:t>
            </a:r>
            <a:endParaRPr lang="en-US" sz="2800" b="1" dirty="0">
              <a:solidFill>
                <a:srgbClr val="0000CC"/>
              </a:solidFill>
              <a:latin typeface="Arial" pitchFamily="34" charset="0"/>
            </a:endParaRPr>
          </a:p>
        </p:txBody>
      </p:sp>
      <p:sp>
        <p:nvSpPr>
          <p:cNvPr id="90121" name="Hexagon 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951720" y="4349091"/>
            <a:ext cx="2087880" cy="1243989"/>
          </a:xfrm>
          <a:prstGeom prst="hexagon">
            <a:avLst>
              <a:gd name="adj" fmla="val 26082"/>
              <a:gd name="vf" fmla="val 115470"/>
            </a:avLst>
          </a:prstGeom>
          <a:solidFill>
            <a:srgbClr val="00FF00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</a:rPr>
              <a:t>ĐIỆP</a:t>
            </a:r>
            <a:endParaRPr lang="en-US" sz="2800" b="1" dirty="0">
              <a:solidFill>
                <a:srgbClr val="0000CC"/>
              </a:solidFill>
              <a:latin typeface="Arial" pitchFamily="34" charset="0"/>
            </a:endParaRPr>
          </a:p>
        </p:txBody>
      </p:sp>
      <p:sp>
        <p:nvSpPr>
          <p:cNvPr id="12" name="Hexagon 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951720" y="1453491"/>
            <a:ext cx="2087880" cy="1243989"/>
          </a:xfrm>
          <a:prstGeom prst="hexagon">
            <a:avLst>
              <a:gd name="adj" fmla="val 26082"/>
              <a:gd name="vf" fmla="val 115470"/>
            </a:avLst>
          </a:prstGeom>
          <a:solidFill>
            <a:srgbClr val="00FFFF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</a:rPr>
              <a:t>THÔNG ĐIỆP</a:t>
            </a:r>
            <a:endParaRPr lang="en-US" sz="2800" b="1" dirty="0">
              <a:solidFill>
                <a:srgbClr val="0000CC"/>
              </a:solidFill>
              <a:latin typeface="Arial" pitchFamily="34" charset="0"/>
            </a:endParaRPr>
          </a:p>
        </p:txBody>
      </p:sp>
      <p:sp>
        <p:nvSpPr>
          <p:cNvPr id="13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6169" y="54893"/>
            <a:ext cx="5717295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HOẠT ĐỘNG LUYỆN TẬP</a:t>
            </a:r>
          </a:p>
        </p:txBody>
      </p:sp>
      <p:sp>
        <p:nvSpPr>
          <p:cNvPr id="14" name="Hexagon 13">
            <a:hlinkClick r:id="" action="ppaction://noaction"/>
          </p:cNvPr>
          <p:cNvSpPr/>
          <p:nvPr/>
        </p:nvSpPr>
        <p:spPr>
          <a:xfrm>
            <a:off x="1691640" y="1243989"/>
            <a:ext cx="7239000" cy="5446371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LUẬT CHƠI:</a:t>
            </a:r>
          </a:p>
          <a:p>
            <a:pPr marL="457200" indent="-457200" algn="just">
              <a:buFontTx/>
              <a:buChar char="-"/>
              <a:defRPr/>
            </a:pP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câu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trả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lời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đúng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HS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lật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mở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ô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 algn="just">
              <a:buFontTx/>
              <a:buChar char="-"/>
              <a:defRPr/>
            </a:pP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Ẩn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dưới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ô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hoặc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cụm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như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bên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 algn="just">
              <a:buFontTx/>
              <a:buChar char="-"/>
              <a:defRPr/>
            </a:pP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HS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cuối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cùng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lật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mở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ô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ghép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lại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cụm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đầy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đủ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defRPr/>
            </a:pP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“ THÔNG ĐIỆP 5K”, HS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giành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chiến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thắng</a:t>
            </a:r>
            <a:endParaRPr lang="en-US" sz="28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en-US" sz="2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6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10" grpId="0" animBg="1"/>
      <p:bldP spid="90119" grpId="0" animBg="1"/>
      <p:bldP spid="90120" grpId="0" animBg="1"/>
      <p:bldP spid="90121" grpId="0" animBg="1"/>
      <p:bldP spid="12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ctrTitle" idx="4294967295"/>
          </p:nvPr>
        </p:nvSpPr>
        <p:spPr>
          <a:xfrm>
            <a:off x="72103" y="0"/>
            <a:ext cx="11480800" cy="828368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Tìm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Chữ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3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THÔNG ĐIỆP 5K</a:t>
            </a:r>
            <a:endParaRPr lang="en-US" sz="36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Hexagon 9"/>
          <p:cNvSpPr/>
          <p:nvPr/>
        </p:nvSpPr>
        <p:spPr>
          <a:xfrm>
            <a:off x="361952" y="1981200"/>
            <a:ext cx="2279649" cy="1473200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THÔNG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Hexagon 27"/>
          <p:cNvSpPr/>
          <p:nvPr/>
        </p:nvSpPr>
        <p:spPr>
          <a:xfrm>
            <a:off x="2614085" y="1955800"/>
            <a:ext cx="2279649" cy="1474788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ĐIỆP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Hexagon 28"/>
          <p:cNvSpPr/>
          <p:nvPr/>
        </p:nvSpPr>
        <p:spPr>
          <a:xfrm>
            <a:off x="4906844" y="1955800"/>
            <a:ext cx="2279649" cy="1473200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THÔNG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Hexagon 42"/>
          <p:cNvSpPr/>
          <p:nvPr/>
        </p:nvSpPr>
        <p:spPr>
          <a:xfrm>
            <a:off x="389825" y="1988925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61" name="Diamond 60">
            <a:hlinkClick r:id="" action="ppaction://noaction"/>
          </p:cNvPr>
          <p:cNvSpPr/>
          <p:nvPr/>
        </p:nvSpPr>
        <p:spPr>
          <a:xfrm>
            <a:off x="1156599" y="731520"/>
            <a:ext cx="1697740" cy="1122680"/>
          </a:xfrm>
          <a:prstGeom prst="diamon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CÂU 1</a:t>
            </a:r>
            <a:endParaRPr lang="en-U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Diamond 61">
            <a:hlinkClick r:id="" action="ppaction://noaction"/>
          </p:cNvPr>
          <p:cNvSpPr/>
          <p:nvPr/>
        </p:nvSpPr>
        <p:spPr>
          <a:xfrm>
            <a:off x="2763671" y="731520"/>
            <a:ext cx="1697740" cy="1122680"/>
          </a:xfrm>
          <a:prstGeom prst="diamon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CÂU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2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63" name="Diamond 62">
            <a:hlinkClick r:id="" action="ppaction://noaction"/>
          </p:cNvPr>
          <p:cNvSpPr/>
          <p:nvPr/>
        </p:nvSpPr>
        <p:spPr>
          <a:xfrm>
            <a:off x="4396976" y="731520"/>
            <a:ext cx="1697740" cy="1122680"/>
          </a:xfrm>
          <a:prstGeom prst="diamon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5" action="ppaction://hlinksldjump"/>
              </a:rPr>
              <a:t>CÂU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5" action="ppaction://hlinksldjump"/>
              </a:rPr>
              <a:t>3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64" name="Diamond 63">
            <a:hlinkClick r:id="" action="ppaction://noaction"/>
          </p:cNvPr>
          <p:cNvSpPr/>
          <p:nvPr/>
        </p:nvSpPr>
        <p:spPr>
          <a:xfrm>
            <a:off x="6072885" y="731520"/>
            <a:ext cx="1697740" cy="1122680"/>
          </a:xfrm>
          <a:prstGeom prst="diamon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6" action="ppaction://hlinksldjump"/>
              </a:rPr>
              <a:t>CÂU 4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65" name="Diamond 64">
            <a:hlinkClick r:id="" action="ppaction://noaction"/>
          </p:cNvPr>
          <p:cNvSpPr/>
          <p:nvPr/>
        </p:nvSpPr>
        <p:spPr>
          <a:xfrm>
            <a:off x="7728902" y="731520"/>
            <a:ext cx="1697740" cy="1122680"/>
          </a:xfrm>
          <a:prstGeom prst="diamon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7" action="ppaction://hlinksldjump"/>
              </a:rPr>
              <a:t>CÂU 5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3112" name="Picture 40" descr="con-ong-dong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3889" y="228600"/>
            <a:ext cx="1926167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Hexagon 56"/>
          <p:cNvSpPr/>
          <p:nvPr/>
        </p:nvSpPr>
        <p:spPr>
          <a:xfrm>
            <a:off x="7216162" y="1979536"/>
            <a:ext cx="2279649" cy="1474788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ĐIỆP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Hexagon 57"/>
          <p:cNvSpPr/>
          <p:nvPr/>
        </p:nvSpPr>
        <p:spPr>
          <a:xfrm>
            <a:off x="9482702" y="1987806"/>
            <a:ext cx="2279649" cy="1473200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5K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Hexagon 58"/>
          <p:cNvSpPr/>
          <p:nvPr/>
        </p:nvSpPr>
        <p:spPr>
          <a:xfrm>
            <a:off x="361951" y="3462125"/>
            <a:ext cx="2279649" cy="1473200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THÔNG ĐIỆP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Hexagon 59"/>
          <p:cNvSpPr/>
          <p:nvPr/>
        </p:nvSpPr>
        <p:spPr>
          <a:xfrm>
            <a:off x="2627194" y="3454400"/>
            <a:ext cx="2279649" cy="1474788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5K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Hexagon 65"/>
          <p:cNvSpPr/>
          <p:nvPr/>
        </p:nvSpPr>
        <p:spPr>
          <a:xfrm>
            <a:off x="4919953" y="3454400"/>
            <a:ext cx="2279649" cy="1473200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THÔNG ĐIỆP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Hexagon 66"/>
          <p:cNvSpPr/>
          <p:nvPr/>
        </p:nvSpPr>
        <p:spPr>
          <a:xfrm>
            <a:off x="7216161" y="3427412"/>
            <a:ext cx="2279649" cy="1474788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THÔNG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Hexagon 67"/>
          <p:cNvSpPr/>
          <p:nvPr/>
        </p:nvSpPr>
        <p:spPr>
          <a:xfrm>
            <a:off x="9495812" y="3486406"/>
            <a:ext cx="2279649" cy="1473200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THÔNG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Hexagon 68"/>
          <p:cNvSpPr/>
          <p:nvPr/>
        </p:nvSpPr>
        <p:spPr>
          <a:xfrm>
            <a:off x="322450" y="4978400"/>
            <a:ext cx="2279649" cy="1473200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THÔNG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Hexagon 69"/>
          <p:cNvSpPr/>
          <p:nvPr/>
        </p:nvSpPr>
        <p:spPr>
          <a:xfrm>
            <a:off x="2574583" y="4953000"/>
            <a:ext cx="2279649" cy="1474788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ĐIỆP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Hexagon 70"/>
          <p:cNvSpPr/>
          <p:nvPr/>
        </p:nvSpPr>
        <p:spPr>
          <a:xfrm>
            <a:off x="4867342" y="4953000"/>
            <a:ext cx="2279649" cy="1473200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THÔNG ĐIỆP 5K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Hexagon 71"/>
          <p:cNvSpPr/>
          <p:nvPr/>
        </p:nvSpPr>
        <p:spPr>
          <a:xfrm>
            <a:off x="7176661" y="4976736"/>
            <a:ext cx="2279649" cy="1474788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ĐIỆP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Hexagon 72"/>
          <p:cNvSpPr/>
          <p:nvPr/>
        </p:nvSpPr>
        <p:spPr>
          <a:xfrm>
            <a:off x="9469593" y="4961194"/>
            <a:ext cx="2279649" cy="1473200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5K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Hexagon 73"/>
          <p:cNvSpPr/>
          <p:nvPr/>
        </p:nvSpPr>
        <p:spPr>
          <a:xfrm>
            <a:off x="2627194" y="1988925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Hexagon 74"/>
          <p:cNvSpPr/>
          <p:nvPr/>
        </p:nvSpPr>
        <p:spPr>
          <a:xfrm>
            <a:off x="4867342" y="1942261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Hexagon 75"/>
          <p:cNvSpPr/>
          <p:nvPr/>
        </p:nvSpPr>
        <p:spPr>
          <a:xfrm>
            <a:off x="7189942" y="1970909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Hexagon 76"/>
          <p:cNvSpPr/>
          <p:nvPr/>
        </p:nvSpPr>
        <p:spPr>
          <a:xfrm>
            <a:off x="9508861" y="1988925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Hexagon 77"/>
          <p:cNvSpPr/>
          <p:nvPr/>
        </p:nvSpPr>
        <p:spPr>
          <a:xfrm>
            <a:off x="361949" y="3452485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Hexagon 78"/>
          <p:cNvSpPr/>
          <p:nvPr/>
        </p:nvSpPr>
        <p:spPr>
          <a:xfrm>
            <a:off x="2641601" y="3444109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Hexagon 79"/>
          <p:cNvSpPr/>
          <p:nvPr/>
        </p:nvSpPr>
        <p:spPr>
          <a:xfrm>
            <a:off x="4919953" y="3479800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Hexagon 80"/>
          <p:cNvSpPr/>
          <p:nvPr/>
        </p:nvSpPr>
        <p:spPr>
          <a:xfrm>
            <a:off x="7216162" y="3452485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Hexagon 81"/>
          <p:cNvSpPr/>
          <p:nvPr/>
        </p:nvSpPr>
        <p:spPr>
          <a:xfrm>
            <a:off x="9508861" y="3503536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Hexagon 82"/>
          <p:cNvSpPr/>
          <p:nvPr/>
        </p:nvSpPr>
        <p:spPr>
          <a:xfrm>
            <a:off x="294932" y="4931191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11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Hexagon 83"/>
          <p:cNvSpPr/>
          <p:nvPr/>
        </p:nvSpPr>
        <p:spPr>
          <a:xfrm>
            <a:off x="2587691" y="4964222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12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Hexagon 84"/>
          <p:cNvSpPr/>
          <p:nvPr/>
        </p:nvSpPr>
        <p:spPr>
          <a:xfrm>
            <a:off x="4867342" y="4976736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13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Hexagon 85"/>
          <p:cNvSpPr/>
          <p:nvPr/>
        </p:nvSpPr>
        <p:spPr>
          <a:xfrm>
            <a:off x="7203051" y="4935325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14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Hexagon 86"/>
          <p:cNvSpPr/>
          <p:nvPr/>
        </p:nvSpPr>
        <p:spPr>
          <a:xfrm>
            <a:off x="9469591" y="4978400"/>
            <a:ext cx="2279651" cy="1473200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15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Diamond 87">
            <a:hlinkClick r:id="" action="ppaction://noaction"/>
          </p:cNvPr>
          <p:cNvSpPr/>
          <p:nvPr/>
        </p:nvSpPr>
        <p:spPr>
          <a:xfrm>
            <a:off x="9469593" y="731520"/>
            <a:ext cx="1697740" cy="1122680"/>
          </a:xfrm>
          <a:prstGeom prst="diamon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9" action="ppaction://hlinksldjump"/>
              </a:rPr>
              <a:t>CÂU 6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73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02 -0.00672 C 0.02044 0.02546 0.00586 0.05787 0.03502 0.07592 C 0.06432 0.09398 0.0914 0.09606 0.21106 0.10092 C 0.33086 0.10578 0.6526 0.07384 0.7526 0.10532 C 0.8526 0.13703 0.92786 0.25926 0.81119 0.29143 C 0.6944 0.32338 0.17773 0.25903 0.05078 0.29768 C -0.07591 0.33657 -0.07683 0.48241 0.04948 0.52384 C 0.17565 0.56551 0.67343 0.6162 0.80807 0.54699 C 0.94284 0.47801 0.97708 0.20532 0.85742 0.10949 C 0.7375 0.01389 0.21718 -0.00371 0.0888 -0.02778 " pathEditMode="relative" rAng="0" ptsTypes="aaaaaaaaaA">
                                      <p:cBhvr>
                                        <p:cTn id="6" dur="5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10" y="3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</p:childTnLst>
        </p:cTn>
      </p:par>
    </p:tnLst>
    <p:bldLst>
      <p:bldP spid="43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6169" y="54893"/>
            <a:ext cx="1472591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CÂU 1</a:t>
            </a:r>
            <a:endParaRPr lang="en-US" sz="28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350520" y="1271955"/>
            <a:ext cx="6259416" cy="584775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A. A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phải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Action Button: Beginning 2">
            <a:hlinkClick r:id="rId3" action="ppaction://hlinksldjump" highlightClick="1"/>
          </p:cNvPr>
          <p:cNvSpPr/>
          <p:nvPr/>
        </p:nvSpPr>
        <p:spPr>
          <a:xfrm>
            <a:off x="11643360" y="6498946"/>
            <a:ext cx="548640" cy="35905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350520" y="3034564"/>
            <a:ext cx="8458200" cy="584775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D. A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nào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1021080" y="625624"/>
            <a:ext cx="10317480" cy="584775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Cho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A={0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}.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Phát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đây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đúng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350520" y="1867847"/>
            <a:ext cx="8305800" cy="584775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B. A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tận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cùng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0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350520" y="2449789"/>
            <a:ext cx="7848600" cy="584775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C. A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0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182880" y="2399276"/>
            <a:ext cx="838200" cy="685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6793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Document 71821.pdf - Foxit Reader - [Document 71821.pdf]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08" t="14714" r="27610" b="8984"/>
          <a:stretch/>
        </p:blipFill>
        <p:spPr>
          <a:xfrm>
            <a:off x="0" y="0"/>
            <a:ext cx="12192000" cy="6659880"/>
          </a:xfrm>
        </p:spPr>
      </p:pic>
    </p:spTree>
    <p:extLst>
      <p:ext uri="{BB962C8B-B14F-4D97-AF65-F5344CB8AC3E}">
        <p14:creationId xmlns:p14="http://schemas.microsoft.com/office/powerpoint/2010/main" val="171176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xmlns="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7873400" y="3756208"/>
            <a:ext cx="2532753" cy="2532753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6169" y="54893"/>
            <a:ext cx="1472591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CÂU 2</a:t>
            </a:r>
            <a:endParaRPr lang="en-US" sz="28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335280" y="1317637"/>
            <a:ext cx="1156716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Cho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tập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hợp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 = {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x|x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nhiên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x&lt;5)</a:t>
            </a:r>
          </a:p>
          <a:p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514350" indent="-514350">
              <a:buAutoNum type="alphaUcPeriod"/>
            </a:pP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</a:t>
            </a:r>
          </a:p>
          <a:p>
            <a:pPr marL="514350" indent="-514350">
              <a:buAutoNum type="alphaUcPeriod"/>
            </a:pP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</a:t>
            </a:r>
          </a:p>
          <a:p>
            <a:pPr marL="514350" indent="-514350">
              <a:buAutoNum type="alphaUcPeriod"/>
            </a:pP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6</a:t>
            </a:r>
          </a:p>
          <a:p>
            <a:pPr marL="514350" indent="-514350">
              <a:buAutoNum type="alphaUcPeriod"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7</a:t>
            </a:r>
            <a:endParaRPr lang="en-US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xmlns="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231197" y="4351904"/>
            <a:ext cx="1488403" cy="1488402"/>
          </a:xfrm>
          <a:prstGeom prst="rect">
            <a:avLst/>
          </a:prstGeom>
        </p:spPr>
      </p:pic>
      <p:sp>
        <p:nvSpPr>
          <p:cNvPr id="3" name="Action Button: Beginning 2">
            <a:hlinkClick r:id="rId8" action="ppaction://hlinksldjump" highlightClick="1"/>
          </p:cNvPr>
          <p:cNvSpPr/>
          <p:nvPr/>
        </p:nvSpPr>
        <p:spPr>
          <a:xfrm>
            <a:off x="11643360" y="6498946"/>
            <a:ext cx="548640" cy="35905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3" y="2673845"/>
            <a:ext cx="875499" cy="73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00031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xmlns="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7873400" y="3756208"/>
            <a:ext cx="2532753" cy="2532753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6169" y="54893"/>
            <a:ext cx="1472591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CÂU 3</a:t>
            </a:r>
            <a:endParaRPr lang="en-US" sz="28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335280" y="1317637"/>
            <a:ext cx="1156716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mấy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cách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cho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một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tập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hợp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?</a:t>
            </a:r>
          </a:p>
          <a:p>
            <a:pPr marL="514350" indent="-514350">
              <a:buAutoNum type="alphaUcPeriod"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1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cách</a:t>
            </a:r>
            <a:endParaRPr lang="en-US" sz="3200" b="1" dirty="0" smtClean="0">
              <a:solidFill>
                <a:srgbClr val="0070C0"/>
              </a:solidFill>
              <a:latin typeface="Arial" pitchFamily="34" charset="0"/>
            </a:endParaRPr>
          </a:p>
          <a:p>
            <a:pPr marL="514350" indent="-514350">
              <a:buAutoNum type="alphaUcPeriod"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2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cách</a:t>
            </a:r>
            <a:endParaRPr lang="en-US" sz="3200" b="1" dirty="0" smtClean="0">
              <a:solidFill>
                <a:srgbClr val="0070C0"/>
              </a:solidFill>
              <a:latin typeface="Arial" pitchFamily="34" charset="0"/>
            </a:endParaRPr>
          </a:p>
          <a:p>
            <a:pPr marL="514350" indent="-514350">
              <a:buAutoNum type="alphaUcPeriod"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3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cách</a:t>
            </a:r>
            <a:endParaRPr lang="en-US" sz="3200" dirty="0">
              <a:solidFill>
                <a:prstClr val="black"/>
              </a:solidFill>
            </a:endParaRP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xmlns="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231197" y="4351904"/>
            <a:ext cx="1488403" cy="1488402"/>
          </a:xfrm>
          <a:prstGeom prst="rect">
            <a:avLst/>
          </a:prstGeom>
        </p:spPr>
      </p:pic>
      <p:sp>
        <p:nvSpPr>
          <p:cNvPr id="3" name="Action Button: Beginning 2">
            <a:hlinkClick r:id="rId8" action="ppaction://hlinksldjump" highlightClick="1"/>
          </p:cNvPr>
          <p:cNvSpPr/>
          <p:nvPr/>
        </p:nvSpPr>
        <p:spPr>
          <a:xfrm>
            <a:off x="11643360" y="6498946"/>
            <a:ext cx="548640" cy="35905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39064" y="2216396"/>
            <a:ext cx="589584" cy="685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031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xmlns="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7873400" y="3756208"/>
            <a:ext cx="2532753" cy="2532753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6169" y="54893"/>
            <a:ext cx="1472591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CÂU 4</a:t>
            </a:r>
            <a:endParaRPr lang="en-US" sz="28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335280" y="1317637"/>
            <a:ext cx="1156716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Đâu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cách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viết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đúng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của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một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tập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hợp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?</a:t>
            </a:r>
          </a:p>
          <a:p>
            <a:pPr marL="514350" indent="-514350">
              <a:buAutoNum type="alphaUcPeriod"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M=1; 2; 3; 4 </a:t>
            </a:r>
          </a:p>
          <a:p>
            <a:pPr marL="514350" indent="-514350">
              <a:buFontTx/>
              <a:buAutoNum type="alphaUcPeriod"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M=1, 2, 3, 4 </a:t>
            </a:r>
            <a:endParaRPr lang="en-US" sz="3200" b="1" dirty="0">
              <a:solidFill>
                <a:srgbClr val="0070C0"/>
              </a:solidFill>
              <a:latin typeface="Arial" pitchFamily="34" charset="0"/>
            </a:endParaRPr>
          </a:p>
          <a:p>
            <a:pPr marL="514350" indent="-514350">
              <a:buFontTx/>
              <a:buAutoNum type="alphaUcPeriod"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M={1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</a:rPr>
              <a:t>; 2; 3; 4 }</a:t>
            </a:r>
          </a:p>
          <a:p>
            <a:pPr marL="514350" indent="-514350">
              <a:buFontTx/>
              <a:buAutoNum type="alphaUcPeriod"/>
            </a:pP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M={1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</a:rPr>
              <a:t>, 2, 3, 4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}</a:t>
            </a:r>
            <a:endParaRPr lang="en-US" sz="3200" b="1" dirty="0">
              <a:solidFill>
                <a:srgbClr val="0070C0"/>
              </a:solidFill>
              <a:latin typeface="Arial" pitchFamily="34" charset="0"/>
            </a:endParaRP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xmlns="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231197" y="4351904"/>
            <a:ext cx="1488403" cy="1488402"/>
          </a:xfrm>
          <a:prstGeom prst="rect">
            <a:avLst/>
          </a:prstGeom>
        </p:spPr>
      </p:pic>
      <p:sp>
        <p:nvSpPr>
          <p:cNvPr id="3" name="Action Button: Beginning 2">
            <a:hlinkClick r:id="rId8" action="ppaction://hlinksldjump" highlightClick="1"/>
          </p:cNvPr>
          <p:cNvSpPr/>
          <p:nvPr/>
        </p:nvSpPr>
        <p:spPr>
          <a:xfrm>
            <a:off x="11643360" y="6498946"/>
            <a:ext cx="548640" cy="35905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35280" y="2655869"/>
            <a:ext cx="594360" cy="685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031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xmlns="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7873400" y="3756208"/>
            <a:ext cx="2532753" cy="2532753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6169" y="54893"/>
            <a:ext cx="1472591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CÂU 5</a:t>
            </a:r>
            <a:endParaRPr lang="en-US" sz="28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335280" y="1317637"/>
            <a:ext cx="1156716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Cách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viết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khác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của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tập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hợp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 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={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x|x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nhiên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lẻ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x&lt;10}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514350" indent="-514350">
              <a:buAutoNum type="alphaUcPeriod"/>
            </a:pP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A={1; 3; 5; 7; 9}</a:t>
            </a:r>
          </a:p>
          <a:p>
            <a:pPr marL="514350" indent="-514350">
              <a:buFontTx/>
              <a:buAutoNum type="alphaUcPeriod"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={7;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3; 5; 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1;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9}</a:t>
            </a:r>
          </a:p>
          <a:p>
            <a:pPr marL="514350" indent="-514350">
              <a:buFontTx/>
              <a:buAutoNum type="alphaUcPeriod"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A={1, 3, 5, 7, 9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}</a:t>
            </a:r>
          </a:p>
          <a:p>
            <a:pPr marL="514350" indent="-514350">
              <a:buFontTx/>
              <a:buAutoNum type="alphaUcPeriod"/>
            </a:pP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Cả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B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đúng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32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3200" dirty="0">
              <a:solidFill>
                <a:prstClr val="black"/>
              </a:solidFill>
            </a:endParaRP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xmlns="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231197" y="4351904"/>
            <a:ext cx="1488403" cy="1488402"/>
          </a:xfrm>
          <a:prstGeom prst="rect">
            <a:avLst/>
          </a:prstGeom>
        </p:spPr>
      </p:pic>
      <p:sp>
        <p:nvSpPr>
          <p:cNvPr id="3" name="Action Button: Beginning 2">
            <a:hlinkClick r:id="rId8" action="ppaction://hlinksldjump" highlightClick="1"/>
          </p:cNvPr>
          <p:cNvSpPr/>
          <p:nvPr/>
        </p:nvSpPr>
        <p:spPr>
          <a:xfrm>
            <a:off x="11643360" y="6498946"/>
            <a:ext cx="548640" cy="35905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88568" y="3666104"/>
            <a:ext cx="594360" cy="685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031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xmlns="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7873400" y="3756208"/>
            <a:ext cx="2532753" cy="2532753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6169" y="54893"/>
            <a:ext cx="1472591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CÂU 6</a:t>
            </a:r>
            <a:endParaRPr lang="en-US" sz="28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335280" y="1317637"/>
            <a:ext cx="1156716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Cho </a:t>
            </a:r>
            <a:r>
              <a:rPr lang="en-US" sz="3200" b="1" dirty="0" err="1"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                         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. </a:t>
            </a:r>
            <a:r>
              <a:rPr lang="en-US" sz="3200" b="1" dirty="0" err="1" smtClean="0">
                <a:latin typeface="Arial" pitchFamily="34" charset="0"/>
                <a:cs typeface="Arial" pitchFamily="34" charset="0"/>
              </a:rPr>
              <a:t>Phát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latin typeface="Arial" pitchFamily="34" charset="0"/>
                <a:cs typeface="Arial" pitchFamily="34" charset="0"/>
              </a:rPr>
              <a:t>biểu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latin typeface="Arial" pitchFamily="34" charset="0"/>
                <a:cs typeface="Arial" pitchFamily="34" charset="0"/>
              </a:rPr>
              <a:t>nào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latin typeface="Arial" pitchFamily="34" charset="0"/>
                <a:cs typeface="Arial" pitchFamily="34" charset="0"/>
              </a:rPr>
              <a:t>sau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latin typeface="Arial" pitchFamily="34" charset="0"/>
                <a:cs typeface="Arial" pitchFamily="34" charset="0"/>
              </a:rPr>
              <a:t>đây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latin typeface="Arial" pitchFamily="34" charset="0"/>
                <a:cs typeface="Arial" pitchFamily="34" charset="0"/>
              </a:rPr>
              <a:t>đúng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A.</a:t>
            </a:r>
          </a:p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B. </a:t>
            </a:r>
          </a:p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C. </a:t>
            </a:r>
          </a:p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D.  </a:t>
            </a:r>
            <a:endParaRPr lang="en-US" sz="3200" b="1" dirty="0"/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xmlns="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231197" y="4351904"/>
            <a:ext cx="1488403" cy="1488402"/>
          </a:xfrm>
          <a:prstGeom prst="rect">
            <a:avLst/>
          </a:prstGeom>
        </p:spPr>
      </p:pic>
      <p:sp>
        <p:nvSpPr>
          <p:cNvPr id="3" name="Action Button: Beginning 2">
            <a:hlinkClick r:id="rId8" action="ppaction://hlinksldjump" highlightClick="1"/>
          </p:cNvPr>
          <p:cNvSpPr/>
          <p:nvPr/>
        </p:nvSpPr>
        <p:spPr>
          <a:xfrm>
            <a:off x="11643360" y="6498946"/>
            <a:ext cx="548640" cy="35905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888721"/>
              </p:ext>
            </p:extLst>
          </p:nvPr>
        </p:nvGraphicFramePr>
        <p:xfrm>
          <a:off x="2860675" y="1405762"/>
          <a:ext cx="3037205" cy="49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4" name="Equation" r:id="rId9" imgW="2019240" imgH="330120" progId="Equation.DSMT4">
                  <p:embed/>
                </p:oleObj>
              </mc:Choice>
              <mc:Fallback>
                <p:oleObj name="Equation" r:id="rId9" imgW="2019240" imgH="33012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0675" y="1405762"/>
                        <a:ext cx="3037205" cy="496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499192"/>
              </p:ext>
            </p:extLst>
          </p:nvPr>
        </p:nvGraphicFramePr>
        <p:xfrm>
          <a:off x="991870" y="1856246"/>
          <a:ext cx="1373188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5" name="Equation" r:id="rId11" imgW="736560" imgH="253800" progId="Equation.DSMT4">
                  <p:embed/>
                </p:oleObj>
              </mc:Choice>
              <mc:Fallback>
                <p:oleObj name="Equation" r:id="rId11" imgW="736560" imgH="253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1870" y="1856246"/>
                        <a:ext cx="1373188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571374"/>
              </p:ext>
            </p:extLst>
          </p:nvPr>
        </p:nvGraphicFramePr>
        <p:xfrm>
          <a:off x="1002983" y="2389963"/>
          <a:ext cx="13779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6" name="Equation" r:id="rId13" imgW="711000" imgH="266400" progId="Equation.DSMT4">
                  <p:embed/>
                </p:oleObj>
              </mc:Choice>
              <mc:Fallback>
                <p:oleObj name="Equation" r:id="rId13" imgW="711000" imgH="266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2983" y="2389963"/>
                        <a:ext cx="1377950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0773812"/>
              </p:ext>
            </p:extLst>
          </p:nvPr>
        </p:nvGraphicFramePr>
        <p:xfrm>
          <a:off x="1023303" y="2821622"/>
          <a:ext cx="1193572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7" name="Equation" r:id="rId15" imgW="723600" imgH="266400" progId="Equation.DSMT4">
                  <p:embed/>
                </p:oleObj>
              </mc:Choice>
              <mc:Fallback>
                <p:oleObj name="Equation" r:id="rId15" imgW="7236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23303" y="2821622"/>
                        <a:ext cx="1193572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985302"/>
              </p:ext>
            </p:extLst>
          </p:nvPr>
        </p:nvGraphicFramePr>
        <p:xfrm>
          <a:off x="1040130" y="3316694"/>
          <a:ext cx="1246012" cy="459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8" name="Equation" r:id="rId17" imgW="723600" imgH="266400" progId="Equation.DSMT4">
                  <p:embed/>
                </p:oleObj>
              </mc:Choice>
              <mc:Fallback>
                <p:oleObj name="Equation" r:id="rId17" imgW="7236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40130" y="3316694"/>
                        <a:ext cx="1246012" cy="4590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/>
          <p:cNvSpPr/>
          <p:nvPr/>
        </p:nvSpPr>
        <p:spPr>
          <a:xfrm>
            <a:off x="335280" y="1846963"/>
            <a:ext cx="437184" cy="56095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031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5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6338491" y="99631"/>
            <a:ext cx="5717295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HOẠT ĐỘNG VẬN DỤNG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395336" y="1366897"/>
            <a:ext cx="972058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n-US" sz="3200" b="1" dirty="0">
              <a:solidFill>
                <a:srgbClr val="0070C0"/>
              </a:solidFill>
              <a:latin typeface="Arial" pitchFamily="34" charset="0"/>
            </a:endParaRPr>
          </a:p>
          <a:p>
            <a:pPr algn="just"/>
            <a:r>
              <a:rPr lang="en-US" sz="3200" b="1" dirty="0" err="1" smtClean="0">
                <a:solidFill>
                  <a:srgbClr val="FF0000"/>
                </a:solidFill>
                <a:latin typeface="Arial" pitchFamily="34" charset="0"/>
              </a:rPr>
              <a:t>Em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itchFamily="34" charset="0"/>
              </a:rPr>
              <a:t>hãy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itchFamily="34" charset="0"/>
              </a:rPr>
              <a:t>viết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</a:rPr>
              <a:t>:</a:t>
            </a:r>
          </a:p>
          <a:p>
            <a:pPr marL="514350" indent="-514350" algn="just">
              <a:buFontTx/>
              <a:buAutoNum type="alphaLcPeriod"/>
            </a:pP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Tập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hợp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A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tên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bạn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học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chung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lớp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5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với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em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.</a:t>
            </a:r>
          </a:p>
          <a:p>
            <a:pPr marL="514350" indent="-514350" algn="just">
              <a:buFontTx/>
              <a:buAutoNum type="alphaLcPeriod"/>
            </a:pP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Tập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hợp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B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môn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học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trong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chương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trình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lớp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6</a:t>
            </a:r>
          </a:p>
          <a:p>
            <a:pPr marL="514350" indent="-514350" algn="just">
              <a:buFontTx/>
              <a:buAutoNum type="alphaLcPeriod"/>
            </a:pP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Tập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hợp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C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các</a:t>
            </a:r>
            <a:r>
              <a:rPr lang="en-US" sz="3200" b="1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khối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lớp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ở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cấp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học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THCS</a:t>
            </a:r>
          </a:p>
          <a:p>
            <a:pPr marL="514350" indent="-514350" algn="just">
              <a:buFontTx/>
              <a:buAutoNum type="alphaLcPeriod"/>
            </a:pP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Tập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hợp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D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tên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Thầy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cô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giáo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dạy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môn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lớp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</a:rPr>
              <a:t>em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</a:rPr>
              <a:t>.</a:t>
            </a:r>
            <a:endParaRPr lang="en-US" sz="3200" b="1" dirty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70975" y="604129"/>
            <a:ext cx="5331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8000">
                  <a:solidFill>
                    <a:srgbClr val="ED7D31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Làm</a:t>
            </a:r>
            <a:r>
              <a:rPr lang="en-US" sz="5400" b="1" dirty="0" smtClean="0">
                <a:ln w="18000">
                  <a:solidFill>
                    <a:srgbClr val="ED7D31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 smtClean="0">
                <a:ln w="18000">
                  <a:solidFill>
                    <a:srgbClr val="ED7D31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quen</a:t>
            </a:r>
            <a:r>
              <a:rPr lang="en-US" sz="5400" b="1" dirty="0" smtClean="0">
                <a:ln w="18000">
                  <a:solidFill>
                    <a:srgbClr val="ED7D31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 smtClean="0">
                <a:ln w="18000">
                  <a:solidFill>
                    <a:srgbClr val="ED7D31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lớp</a:t>
            </a:r>
            <a:r>
              <a:rPr lang="en-US" sz="5400" b="1" dirty="0" smtClean="0">
                <a:ln w="18000">
                  <a:solidFill>
                    <a:srgbClr val="ED7D31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6</a:t>
            </a:r>
            <a:endParaRPr lang="en-US" sz="5400" b="1" dirty="0">
              <a:ln w="18000">
                <a:solidFill>
                  <a:srgbClr val="ED7D31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0154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5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225535" y="328235"/>
            <a:ext cx="5717295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960120" y="1690759"/>
            <a:ext cx="1071118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solidFill>
                  <a:srgbClr val="0070C0"/>
                </a:solidFill>
                <a:latin typeface="Arial" pitchFamily="34" charset="0"/>
              </a:rPr>
              <a:t>- Học bài theo SGK và vở ghi.</a:t>
            </a:r>
            <a:endParaRPr lang="en-US" sz="3200" b="1" dirty="0">
              <a:solidFill>
                <a:srgbClr val="0070C0"/>
              </a:solidFill>
              <a:latin typeface="Arial" pitchFamily="34" charset="0"/>
            </a:endParaRPr>
          </a:p>
          <a:p>
            <a:r>
              <a:rPr lang="nl-NL" sz="3200" b="1" dirty="0">
                <a:solidFill>
                  <a:srgbClr val="0070C0"/>
                </a:solidFill>
                <a:latin typeface="Arial" pitchFamily="34" charset="0"/>
              </a:rPr>
              <a:t>- Bài tập về nhà </a:t>
            </a:r>
            <a:r>
              <a:rPr lang="nl-NL" sz="3200" b="1" dirty="0" smtClean="0">
                <a:solidFill>
                  <a:srgbClr val="0070C0"/>
                </a:solidFill>
                <a:latin typeface="Arial" pitchFamily="34" charset="0"/>
              </a:rPr>
              <a:t>1; 2; 3 SGK- tr </a:t>
            </a:r>
            <a:r>
              <a:rPr lang="nl-NL" sz="3200" b="1" dirty="0" smtClean="0">
                <a:solidFill>
                  <a:srgbClr val="0070C0"/>
                </a:solidFill>
                <a:latin typeface="Arial" pitchFamily="34" charset="0"/>
              </a:rPr>
              <a:t>7, </a:t>
            </a:r>
            <a:r>
              <a:rPr lang="nl-NL" sz="3200" b="1" dirty="0" smtClean="0">
                <a:solidFill>
                  <a:srgbClr val="0070C0"/>
                </a:solidFill>
                <a:latin typeface="Arial" pitchFamily="34" charset="0"/>
              </a:rPr>
              <a:t>8</a:t>
            </a:r>
            <a:endParaRPr lang="en-US" sz="3200" b="1" dirty="0">
              <a:solidFill>
                <a:srgbClr val="0070C0"/>
              </a:solidFill>
              <a:latin typeface="Arial" pitchFamily="34" charset="0"/>
            </a:endParaRPr>
          </a:p>
          <a:p>
            <a:r>
              <a:rPr lang="nl-NL" sz="3200" b="1" dirty="0">
                <a:solidFill>
                  <a:srgbClr val="0070C0"/>
                </a:solidFill>
                <a:latin typeface="Arial" pitchFamily="34" charset="0"/>
              </a:rPr>
              <a:t>- </a:t>
            </a:r>
            <a:r>
              <a:rPr lang="nl-NL" sz="3200" b="1" dirty="0" smtClean="0">
                <a:solidFill>
                  <a:srgbClr val="0070C0"/>
                </a:solidFill>
                <a:latin typeface="Arial" pitchFamily="34" charset="0"/>
              </a:rPr>
              <a:t>Đọc nội dung phần “Có thể em chưa biết” về biểu đồ Ven.</a:t>
            </a:r>
            <a:endParaRPr lang="en-US" sz="3200" b="1" dirty="0">
              <a:solidFill>
                <a:srgbClr val="0070C0"/>
              </a:solidFill>
              <a:latin typeface="Arial" pitchFamily="34" charset="0"/>
            </a:endParaRPr>
          </a:p>
          <a:p>
            <a:pPr lvl="1" algn="just"/>
            <a:r>
              <a:rPr lang="en-US" sz="3200" dirty="0">
                <a:solidFill>
                  <a:srgbClr val="C00000"/>
                </a:solidFill>
                <a:latin typeface="Arial" pitchFamily="34" charset="0"/>
              </a:rPr>
              <a:t>	</a:t>
            </a:r>
            <a:endParaRPr lang="en-US" sz="4000" dirty="0">
              <a:solidFill>
                <a:srgbClr val="C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5" y="99608"/>
            <a:ext cx="11943219" cy="6658787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8" rIns="91430" bIns="4571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 descr="Background pattern&#10;&#10;Description automatically generated">
            <a:extLst>
              <a:ext uri="{FF2B5EF4-FFF2-40B4-BE49-F238E27FC236}">
                <a16:creationId xmlns="" xmlns:a16="http://schemas.microsoft.com/office/drawing/2014/main" id="{4E208DDE-5F53-487A-916C-A3AE276FA6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rcRect l="20349" r="20345" b="-4"/>
          <a:stretch/>
        </p:blipFill>
        <p:spPr>
          <a:xfrm>
            <a:off x="2048098" y="2724220"/>
            <a:ext cx="2050385" cy="3103562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="" xmlns:a16="http://schemas.microsoft.com/office/drawing/2014/main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rcRect l="17382" r="20120" b="2"/>
          <a:stretch/>
        </p:blipFill>
        <p:spPr>
          <a:xfrm>
            <a:off x="3776478" y="1844560"/>
            <a:ext cx="3433139" cy="4577519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6" name="Picture 5" descr="Background pattern&#10;&#10;Description automatically generated">
            <a:extLst>
              <a:ext uri="{FF2B5EF4-FFF2-40B4-BE49-F238E27FC236}">
                <a16:creationId xmlns="" xmlns:a16="http://schemas.microsoft.com/office/drawing/2014/main" id="{EEA75D7F-8BEB-403A-A7C2-DC62D23C83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rcRect l="36012" r="14448" b="2"/>
          <a:stretch/>
        </p:blipFill>
        <p:spPr>
          <a:xfrm>
            <a:off x="6853252" y="2391250"/>
            <a:ext cx="2455455" cy="3730712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=""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372" y="1982037"/>
            <a:ext cx="2327672" cy="31035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6783579" y="2581537"/>
            <a:ext cx="2327672" cy="31035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748" y="2922966"/>
            <a:ext cx="1561730" cy="2082307"/>
          </a:xfrm>
          <a:prstGeom prst="rect">
            <a:avLst/>
          </a:prstGeom>
        </p:spPr>
      </p:pic>
      <p:sp>
        <p:nvSpPr>
          <p:cNvPr id="10" name="Freeform: Shape 11">
            <a:extLst>
              <a:ext uri="{FF2B5EF4-FFF2-40B4-BE49-F238E27FC236}">
                <a16:creationId xmlns="" xmlns:a16="http://schemas.microsoft.com/office/drawing/2014/main" id="{8393A647-F1D0-4A88-8DF7-6E5578A89569}"/>
              </a:ext>
            </a:extLst>
          </p:cNvPr>
          <p:cNvSpPr/>
          <p:nvPr/>
        </p:nvSpPr>
        <p:spPr>
          <a:xfrm rot="5400000">
            <a:off x="-528876" y="526591"/>
            <a:ext cx="3103562" cy="2050384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BB3C0A70-E41F-49EF-8AFE-0ADD98F3B81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264129">
            <a:off x="-435084" y="778884"/>
            <a:ext cx="2558712" cy="5204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551E4DC2-0B49-4FB2-B8C1-231C030CAE4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17241" y="774862"/>
            <a:ext cx="2025572" cy="18472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5CBC910-51FE-44A7-A09E-097F9F57527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48851" y="20699"/>
            <a:ext cx="2025572" cy="18472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CB4DEC2C-107C-4E99-A056-D6622B33624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69378" y="448859"/>
            <a:ext cx="2176461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659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F0B9D66F-5601-40B8-86B8-4B94AB7C2B0B}"/>
              </a:ext>
            </a:extLst>
          </p:cNvPr>
          <p:cNvSpPr/>
          <p:nvPr/>
        </p:nvSpPr>
        <p:spPr>
          <a:xfrm>
            <a:off x="83517" y="49899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742257-3980-4551-868A-26DC3CB8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004" y="653685"/>
            <a:ext cx="8378529" cy="750532"/>
          </a:xfrm>
        </p:spPr>
        <p:txBody>
          <a:bodyPr>
            <a:normAutofit/>
          </a:bodyPr>
          <a:lstStyle/>
          <a:p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yêu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sau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DF9BD0EA-8A82-4EEC-BF24-49675928EA0D}"/>
              </a:ext>
            </a:extLst>
          </p:cNvPr>
          <p:cNvSpPr txBox="1">
            <a:spLocks/>
          </p:cNvSpPr>
          <p:nvPr/>
        </p:nvSpPr>
        <p:spPr>
          <a:xfrm>
            <a:off x="638912" y="1293102"/>
            <a:ext cx="9903861" cy="6710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a) </a:t>
            </a:r>
            <a:r>
              <a:rPr lang="en-US" dirty="0" err="1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Đọc</a:t>
            </a:r>
            <a:r>
              <a:rPr lang="en-US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thông</a:t>
            </a:r>
            <a:r>
              <a:rPr lang="en-US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 tin </a:t>
            </a:r>
            <a:r>
              <a:rPr lang="en-US" dirty="0" err="1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mở</a:t>
            </a:r>
            <a:r>
              <a:rPr lang="en-US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đầu</a:t>
            </a:r>
            <a:r>
              <a:rPr lang="en-US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 SGK </a:t>
            </a:r>
            <a:r>
              <a:rPr lang="en-US" dirty="0" err="1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trang</a:t>
            </a:r>
            <a:r>
              <a:rPr lang="en-US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 5</a:t>
            </a:r>
            <a:endParaRPr lang="en-US" sz="4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!!1">
            <a:extLst>
              <a:ext uri="{FF2B5EF4-FFF2-40B4-BE49-F238E27FC236}">
                <a16:creationId xmlns:a16="http://schemas.microsoft.com/office/drawing/2014/main" xmlns="" id="{4D3CFCA8-27ED-41FB-92A9-BA8CC0500364}"/>
              </a:ext>
            </a:extLst>
          </p:cNvPr>
          <p:cNvSpPr txBox="1"/>
          <p:nvPr/>
        </p:nvSpPr>
        <p:spPr>
          <a:xfrm>
            <a:off x="244205" y="107285"/>
            <a:ext cx="40285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55A11"/>
                </a:solidFill>
                <a:latin typeface="Arial" pitchFamily="34" charset="0"/>
                <a:cs typeface="Arial" pitchFamily="34" charset="0"/>
              </a:rPr>
              <a:t>HOẠT ĐỘNG MỞ ĐẦU</a:t>
            </a:r>
            <a:endParaRPr lang="en-US" sz="2800" dirty="0">
              <a:solidFill>
                <a:srgbClr val="C55A11"/>
              </a:solidFill>
            </a:endParaRPr>
          </a:p>
        </p:txBody>
      </p:sp>
      <p:pic>
        <p:nvPicPr>
          <p:cNvPr id="15" name="Picture 14" descr="C:\Users\Administrator\Downloads\tem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63" y="2079014"/>
            <a:ext cx="5062373" cy="35125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C:\Users\Administrator\Downloads\tem4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9" r="5117"/>
          <a:stretch/>
        </p:blipFill>
        <p:spPr bwMode="auto">
          <a:xfrm>
            <a:off x="7091691" y="1984709"/>
            <a:ext cx="4791154" cy="35125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1902" y="5591605"/>
            <a:ext cx="60147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con tem in </a:t>
            </a:r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Bác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Hồ</a:t>
            </a:r>
            <a:endParaRPr lang="en-US" sz="2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-33493" y="5712136"/>
            <a:ext cx="555395" cy="28215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851943" y="5511622"/>
            <a:ext cx="57120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con tem </a:t>
            </a:r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chủ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đề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Chiến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thắng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Biên</a:t>
            </a:r>
            <a:endParaRPr lang="en-US" sz="2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2476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5" grpId="0"/>
      <p:bldP spid="6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F0B9D66F-5601-40B8-86B8-4B94AB7C2B0B}"/>
              </a:ext>
            </a:extLst>
          </p:cNvPr>
          <p:cNvSpPr/>
          <p:nvPr/>
        </p:nvSpPr>
        <p:spPr>
          <a:xfrm>
            <a:off x="83517" y="49899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742257-3980-4551-868A-26DC3CB8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004" y="653685"/>
            <a:ext cx="8378529" cy="750532"/>
          </a:xfrm>
        </p:spPr>
        <p:txBody>
          <a:bodyPr>
            <a:normAutofit/>
          </a:bodyPr>
          <a:lstStyle/>
          <a:p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yêu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sau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B57E0B0F-4D29-4786-B2AB-B84D9F8B5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912" y="1685164"/>
            <a:ext cx="8378529" cy="71471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b)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Lấy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thêm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các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ví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dụ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gọi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là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tập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hợp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.</a:t>
            </a:r>
            <a:r>
              <a:rPr lang="en-US" sz="40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	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DF9BD0EA-8A82-4EEC-BF24-49675928EA0D}"/>
              </a:ext>
            </a:extLst>
          </p:cNvPr>
          <p:cNvSpPr txBox="1">
            <a:spLocks/>
          </p:cNvSpPr>
          <p:nvPr/>
        </p:nvSpPr>
        <p:spPr>
          <a:xfrm>
            <a:off x="638912" y="1293102"/>
            <a:ext cx="9903861" cy="6710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a) </a:t>
            </a:r>
            <a:r>
              <a:rPr lang="en-US" dirty="0" err="1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Đọc</a:t>
            </a:r>
            <a:r>
              <a:rPr lang="en-US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thông</a:t>
            </a:r>
            <a:r>
              <a:rPr lang="en-US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 tin </a:t>
            </a:r>
            <a:r>
              <a:rPr lang="en-US" dirty="0" err="1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mở</a:t>
            </a:r>
            <a:r>
              <a:rPr lang="en-US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đầu</a:t>
            </a:r>
            <a:r>
              <a:rPr lang="en-US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 SGK </a:t>
            </a:r>
            <a:r>
              <a:rPr lang="en-US" dirty="0" err="1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trang</a:t>
            </a:r>
            <a:r>
              <a:rPr lang="en-US" dirty="0" smtClean="0">
                <a:solidFill>
                  <a:srgbClr val="5B9BD5">
                    <a:lumMod val="50000"/>
                  </a:srgbClr>
                </a:solidFill>
                <a:latin typeface="Arial" pitchFamily="34" charset="0"/>
                <a:ea typeface="Tahoma"/>
                <a:cs typeface="Arial" pitchFamily="34" charset="0"/>
              </a:rPr>
              <a:t> 5</a:t>
            </a:r>
            <a:endParaRPr lang="en-US" sz="4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B41947A2-8C4E-460E-A29C-30BD4B5DB041}"/>
              </a:ext>
            </a:extLst>
          </p:cNvPr>
          <p:cNvGrpSpPr/>
          <p:nvPr/>
        </p:nvGrpSpPr>
        <p:grpSpPr>
          <a:xfrm rot="19823548">
            <a:off x="10380267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xmlns="" id="{4D3CFCA8-27ED-41FB-92A9-BA8CC0500364}"/>
              </a:ext>
            </a:extLst>
          </p:cNvPr>
          <p:cNvSpPr txBox="1"/>
          <p:nvPr/>
        </p:nvSpPr>
        <p:spPr>
          <a:xfrm>
            <a:off x="244205" y="107285"/>
            <a:ext cx="40285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55A11"/>
                </a:solidFill>
                <a:latin typeface="Arial" pitchFamily="34" charset="0"/>
                <a:cs typeface="Arial" pitchFamily="34" charset="0"/>
              </a:rPr>
              <a:t>HOẠT ĐỘNG MỞ ĐẦU</a:t>
            </a:r>
            <a:endParaRPr lang="en-US" sz="2800" dirty="0">
              <a:solidFill>
                <a:srgbClr val="C55A11"/>
              </a:solidFill>
            </a:endParaRPr>
          </a:p>
        </p:txBody>
      </p:sp>
      <p:sp>
        <p:nvSpPr>
          <p:cNvPr id="14" name="Flowchart: Process 13"/>
          <p:cNvSpPr/>
          <p:nvPr/>
        </p:nvSpPr>
        <p:spPr>
          <a:xfrm>
            <a:off x="1079937" y="3578799"/>
            <a:ext cx="9025760" cy="2291255"/>
          </a:xfrm>
          <a:prstGeom prst="flowChartProcess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ví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dụ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vi-VN" sz="2800" b="1" dirty="0">
                <a:solidFill>
                  <a:prstClr val="white"/>
                </a:solidFill>
                <a:cs typeface="Arial" pitchFamily="34" charset="0"/>
              </a:rPr>
              <a:t>Tập hợp các số tự nhiên nhỏ hơn 10.</a:t>
            </a:r>
            <a:endParaRPr lang="en-US" sz="28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HS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lớp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6A.</a:t>
            </a:r>
          </a:p>
          <a:p>
            <a:r>
              <a:rPr lang="en-US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mặt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đồng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hồ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1. </a:t>
            </a:r>
            <a:endParaRPr lang="en-US" sz="28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0201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4" y="3218531"/>
            <a:ext cx="6891242" cy="653686"/>
            <a:chOff x="4871257" y="83128"/>
            <a:chExt cx="7501717" cy="653685"/>
          </a:xfrm>
          <a:solidFill>
            <a:schemeClr val="accent6"/>
          </a:solidFill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28" y="213660"/>
              <a:ext cx="7104246" cy="46166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56356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ví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dụ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97253" y="634431"/>
            <a:ext cx="6718987" cy="1077218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Đọc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mục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1 (SGK 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trang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5)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Hoàn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thành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mục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1 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phiếu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học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tập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!!3">
            <a:extLst>
              <a:ext uri="{FF2B5EF4-FFF2-40B4-BE49-F238E27FC236}">
                <a16:creationId xmlns:a16="http://schemas.microsoft.com/office/drawing/2014/main" xmlns="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759" y="664275"/>
            <a:ext cx="1464931" cy="1306443"/>
          </a:xfrm>
          <a:prstGeom prst="rect">
            <a:avLst/>
          </a:prstGeom>
        </p:spPr>
      </p:pic>
      <p:pic>
        <p:nvPicPr>
          <p:cNvPr id="16" name="Content Placeholder 3" descr="T6-CD-ĐS-C1-BÀI 1-TẬP HỢP [Compatibility Mode] - Microsoft Word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4" t="19404" r="18656" b="30284"/>
          <a:stretch/>
        </p:blipFill>
        <p:spPr>
          <a:xfrm>
            <a:off x="705706" y="1711636"/>
            <a:ext cx="10796467" cy="4767995"/>
          </a:xfrm>
        </p:spPr>
      </p:pic>
    </p:spTree>
    <p:extLst>
      <p:ext uri="{BB962C8B-B14F-4D97-AF65-F5344CB8AC3E}">
        <p14:creationId xmlns:p14="http://schemas.microsoft.com/office/powerpoint/2010/main" val="22289912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4" y="3218531"/>
            <a:ext cx="6891242" cy="653686"/>
            <a:chOff x="4871257" y="83128"/>
            <a:chExt cx="7501717" cy="653685"/>
          </a:xfrm>
          <a:solidFill>
            <a:schemeClr val="accent6"/>
          </a:solidFill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28" y="213660"/>
              <a:ext cx="7104246" cy="46166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56356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ví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dụ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38175" y="1009649"/>
            <a:ext cx="7561804" cy="58477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kern="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BÁO CÁO KẾT QUẢ THEO NHÓM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!!3">
            <a:extLst>
              <a:ext uri="{FF2B5EF4-FFF2-40B4-BE49-F238E27FC236}">
                <a16:creationId xmlns:a16="http://schemas.microsoft.com/office/drawing/2014/main" xmlns="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759" y="664275"/>
            <a:ext cx="1464931" cy="1306443"/>
          </a:xfrm>
          <a:prstGeom prst="rect">
            <a:avLst/>
          </a:prstGeom>
        </p:spPr>
      </p:pic>
      <p:pic>
        <p:nvPicPr>
          <p:cNvPr id="16" name="Content Placeholder 3" descr="T6-CD-ĐS-C1-BÀI 1-TẬP HỢP [Compatibility Mode] - Microsoft Word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4" t="19404" r="18656" b="30284"/>
          <a:stretch/>
        </p:blipFill>
        <p:spPr>
          <a:xfrm>
            <a:off x="705706" y="1676539"/>
            <a:ext cx="10796467" cy="4767995"/>
          </a:xfrm>
        </p:spPr>
      </p:pic>
      <p:sp>
        <p:nvSpPr>
          <p:cNvPr id="2" name="TextBox 1"/>
          <p:cNvSpPr txBox="1"/>
          <p:nvPr/>
        </p:nvSpPr>
        <p:spPr>
          <a:xfrm>
            <a:off x="2364825" y="5249552"/>
            <a:ext cx="58164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dirty="0">
                <a:solidFill>
                  <a:srgbClr val="FF0000"/>
                </a:solidFill>
                <a:latin typeface="Arial" pitchFamily="34" charset="0"/>
              </a:rPr>
              <a:t>- Tập hợp các số tự nhiên nhỏ hơn 10</a:t>
            </a:r>
            <a:endParaRPr lang="en-US" sz="26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64870" y="5892298"/>
            <a:ext cx="53932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dirty="0">
                <a:solidFill>
                  <a:srgbClr val="FF0000"/>
                </a:solidFill>
                <a:latin typeface="Arial" pitchFamily="34" charset="0"/>
              </a:rPr>
              <a:t>- Tập hợp các học sinh của lớp 6A</a:t>
            </a:r>
            <a:r>
              <a:rPr lang="vi-VN" sz="2800" dirty="0">
                <a:solidFill>
                  <a:srgbClr val="FFFF00"/>
                </a:solidFill>
              </a:rPr>
              <a:t>;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64856" y="5565432"/>
            <a:ext cx="729238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dirty="0" smtClean="0">
                <a:solidFill>
                  <a:srgbClr val="FF0000"/>
                </a:solidFill>
                <a:latin typeface="Arial" pitchFamily="34" charset="0"/>
              </a:rPr>
              <a:t>-</a:t>
            </a:r>
            <a:r>
              <a:rPr lang="vi-VN" sz="2600" dirty="0">
                <a:solidFill>
                  <a:srgbClr val="FF0000"/>
                </a:solidFill>
                <a:latin typeface="Arial" pitchFamily="34" charset="0"/>
              </a:rPr>
              <a:t>Tập hợp các số trên mặt đồng hồ (đồng hồ số)</a:t>
            </a:r>
            <a:r>
              <a:rPr lang="en-US" sz="2600" dirty="0">
                <a:solidFill>
                  <a:srgbClr val="FF0000"/>
                </a:solidFill>
                <a:latin typeface="+mj-lt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5062383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4" y="3218531"/>
            <a:ext cx="6891242" cy="653686"/>
            <a:chOff x="4871257" y="83128"/>
            <a:chExt cx="7501717" cy="653685"/>
          </a:xfrm>
          <a:solidFill>
            <a:schemeClr val="accent6"/>
          </a:solidFill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28" y="213660"/>
              <a:ext cx="7104246" cy="46166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5" name="!!3">
            <a:extLst>
              <a:ext uri="{FF2B5EF4-FFF2-40B4-BE49-F238E27FC236}">
                <a16:creationId xmlns:a16="http://schemas.microsoft.com/office/drawing/2014/main" xmlns="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759" y="664275"/>
            <a:ext cx="1464931" cy="1306443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56356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Kí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hiệu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36280" y="585720"/>
            <a:ext cx="7975260" cy="1384995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Đọc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kiến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trọng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tâm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lưu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ý (SGK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5)</a:t>
            </a:r>
          </a:p>
          <a:p>
            <a:pPr marL="285750" indent="-285750">
              <a:buFontTx/>
              <a:buChar char="-"/>
            </a:pP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Đọc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VD1 (SGK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6)</a:t>
            </a:r>
          </a:p>
          <a:p>
            <a:pPr marL="285750" indent="-285750">
              <a:buFontTx/>
              <a:buChar char="-"/>
            </a:pP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Hoàn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mục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phiếu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Content Placeholder 9" descr="T6-CD-ĐS-C1-BÀI 1-TẬP HỢP [Compatibility Mode] - Microsoft Word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2" t="45735" r="14311" b="19304"/>
          <a:stretch/>
        </p:blipFill>
        <p:spPr>
          <a:xfrm>
            <a:off x="0" y="2606040"/>
            <a:ext cx="11563664" cy="4384956"/>
          </a:xfrm>
        </p:spPr>
      </p:pic>
    </p:spTree>
    <p:extLst>
      <p:ext uri="{BB962C8B-B14F-4D97-AF65-F5344CB8AC3E}">
        <p14:creationId xmlns:p14="http://schemas.microsoft.com/office/powerpoint/2010/main" val="18500784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383394" y="3218531"/>
            <a:ext cx="6891242" cy="653686"/>
            <a:chOff x="4871257" y="83128"/>
            <a:chExt cx="7501717" cy="653685"/>
          </a:xfrm>
          <a:solidFill>
            <a:schemeClr val="accent6"/>
          </a:solidFill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5268728" y="213660"/>
              <a:ext cx="7104246" cy="46166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pic>
        <p:nvPicPr>
          <p:cNvPr id="15" name="!!3">
            <a:extLst>
              <a:ext uri="{FF2B5EF4-FFF2-40B4-BE49-F238E27FC236}">
                <a16:creationId xmlns:a16="http://schemas.microsoft.com/office/drawing/2014/main" xmlns="" id="{5B19332C-1BE9-4073-BC1C-34C9F014F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759" y="664275"/>
            <a:ext cx="1464931" cy="1306443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56356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Kí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hiệu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38203" y="1055858"/>
            <a:ext cx="5772606" cy="523220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BÁO CÁO KẾT QUẢ THEO NHÓM</a:t>
            </a:r>
            <a:endParaRPr lang="en-US" sz="28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Content Placeholder 9" descr="T6-CD-ĐS-C1-BÀI 1-TẬP HỢP [Compatibility Mode] - Microsoft Word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2" t="45735" r="14311" b="19304"/>
          <a:stretch/>
        </p:blipFill>
        <p:spPr>
          <a:xfrm>
            <a:off x="0" y="2606040"/>
            <a:ext cx="11563664" cy="4384956"/>
          </a:xfrm>
        </p:spPr>
      </p:pic>
      <p:sp>
        <p:nvSpPr>
          <p:cNvPr id="16" name="TextBox 15"/>
          <p:cNvSpPr txBox="1"/>
          <p:nvPr/>
        </p:nvSpPr>
        <p:spPr>
          <a:xfrm>
            <a:off x="9355640" y="3727936"/>
            <a:ext cx="15824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4; 5; 6; 7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606144" y="4871544"/>
            <a:ext cx="112836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130408" y="5402317"/>
            <a:ext cx="47575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338977" y="6248399"/>
            <a:ext cx="2770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A={1; 3; 5; 7; 9}.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0602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096A91-93C8-4C7A-BF68-944591874A6D}">
  <ds:schemaRefs>
    <ds:schemaRef ds:uri="http://purl.org/dc/terms/"/>
    <ds:schemaRef ds:uri="http://schemas.microsoft.com/office/2006/metadata/properties"/>
    <ds:schemaRef ds:uri="http://purl.org/dc/dcmitype/"/>
    <ds:schemaRef ds:uri="http://purl.org/dc/elements/1.1/"/>
    <ds:schemaRef ds:uri="http://schemas.microsoft.com/office/2006/documentManagement/types"/>
    <ds:schemaRef ds:uri="16c05727-aa75-4e4a-9b5f-8a80a1165891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851</TotalTime>
  <Words>1212</Words>
  <Application>Microsoft Office PowerPoint</Application>
  <PresentationFormat>Custom</PresentationFormat>
  <Paragraphs>199</Paragraphs>
  <Slides>26</Slides>
  <Notes>15</Notes>
  <HiddenSlides>0</HiddenSlides>
  <MMClips>0</MMClips>
  <ScaleCrop>false</ScaleCrop>
  <HeadingPairs>
    <vt:vector size="6" baseType="variant"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Office Theme</vt:lpstr>
      <vt:lpstr>1_Office Theme</vt:lpstr>
      <vt:lpstr>2_Office Theme</vt:lpstr>
      <vt:lpstr>3_Office Theme</vt:lpstr>
      <vt:lpstr>4_Office Theme</vt:lpstr>
      <vt:lpstr>Equation</vt:lpstr>
      <vt:lpstr> TẬP HỢP (tiết 1)</vt:lpstr>
      <vt:lpstr>PowerPoint Presentation</vt:lpstr>
      <vt:lpstr>PowerPoint Presentation</vt:lpstr>
      <vt:lpstr>Thực hiện theo các yêu cầu sau</vt:lpstr>
      <vt:lpstr>Thực hiện theo các yêu cầu sau</vt:lpstr>
      <vt:lpstr>1. Một số ví dụ về tập hợp</vt:lpstr>
      <vt:lpstr>1. Một số ví dụ về tập hợp</vt:lpstr>
      <vt:lpstr>2. Kí hiệu và cách viết tập hợp</vt:lpstr>
      <vt:lpstr>2. Kí hiệu và cách viết tập hợp</vt:lpstr>
      <vt:lpstr>Lưu ý</vt:lpstr>
      <vt:lpstr>3. Phần tử thuộc tập hợp</vt:lpstr>
      <vt:lpstr>3. Phần tử thuộc tập hợp</vt:lpstr>
      <vt:lpstr>3. Phần tử thuộc tập hợp</vt:lpstr>
      <vt:lpstr>PowerPoint Presentation</vt:lpstr>
      <vt:lpstr>PowerPoint Presentation</vt:lpstr>
      <vt:lpstr>PowerPoint Presentation</vt:lpstr>
      <vt:lpstr>Trò chơi: Ong Tìm Chữ  </vt:lpstr>
      <vt:lpstr>Tìm Chữ: THÔNG ĐIỆP 5K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AutoBVT</cp:lastModifiedBy>
  <cp:revision>88</cp:revision>
  <dcterms:created xsi:type="dcterms:W3CDTF">2021-06-07T13:44:30Z</dcterms:created>
  <dcterms:modified xsi:type="dcterms:W3CDTF">2021-08-02T08:44:33Z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