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4"/>
  </p:notesMasterIdLst>
  <p:sldIdLst>
    <p:sldId id="256" r:id="rId4"/>
    <p:sldId id="258" r:id="rId5"/>
    <p:sldId id="262" r:id="rId6"/>
    <p:sldId id="257" r:id="rId7"/>
    <p:sldId id="259" r:id="rId8"/>
    <p:sldId id="260" r:id="rId9"/>
    <p:sldId id="267" r:id="rId10"/>
    <p:sldId id="261" r:id="rId11"/>
    <p:sldId id="263" r:id="rId12"/>
    <p:sldId id="264" r:id="rId13"/>
    <p:sldId id="265" r:id="rId14"/>
    <p:sldId id="268" r:id="rId15"/>
    <p:sldId id="269" r:id="rId16"/>
    <p:sldId id="270" r:id="rId17"/>
    <p:sldId id="271" r:id="rId18"/>
    <p:sldId id="272" r:id="rId19"/>
    <p:sldId id="273" r:id="rId20"/>
    <p:sldId id="274" r:id="rId21"/>
    <p:sldId id="275" r:id="rId22"/>
    <p:sldId id="276" r:id="rId23"/>
    <p:sldId id="281" r:id="rId24"/>
    <p:sldId id="277" r:id="rId25"/>
    <p:sldId id="278" r:id="rId26"/>
    <p:sldId id="282" r:id="rId27"/>
    <p:sldId id="279" r:id="rId28"/>
    <p:sldId id="283" r:id="rId29"/>
    <p:sldId id="284" r:id="rId30"/>
    <p:sldId id="285" r:id="rId31"/>
    <p:sldId id="286" r:id="rId32"/>
    <p:sldId id="266" r:id="rId33"/>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Cambria Math" panose="02040503050406030204" pitchFamily="18" charset="0"/>
      <p:regular r:id="rId39"/>
    </p:embeddedFont>
    <p:embeddedFont>
      <p:font typeface="Tahoma" panose="020B0604030504040204" pitchFamily="34" charset="0"/>
      <p:regular r:id="rId40"/>
      <p:bold r:id="rId41"/>
    </p:embeddedFont>
    <p:embeddedFont>
      <p:font typeface="Calibri Light" panose="020F0302020204030204" pitchFamily="3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3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5273B-2BA0-4F3B-8314-DA0DEE0D87D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04C3925B-F612-4B8C-B422-63F6D19C4C69}">
      <dgm:prSet phldrT="[Text]" custT="1"/>
      <dgm:spPr/>
      <dgm:t>
        <a:bodyPr/>
        <a:lstStyle/>
        <a:p>
          <a:pPr>
            <a:lnSpc>
              <a:spcPct val="150000"/>
            </a:lnSpc>
          </a:pPr>
          <a:r>
            <a:rPr lang="en-US" sz="4800" b="1" dirty="0" smtClean="0">
              <a:latin typeface="Arial" panose="020B0604020202020204" pitchFamily="34" charset="0"/>
              <a:cs typeface="Arial" panose="020B0604020202020204" pitchFamily="34" charset="0"/>
            </a:rPr>
            <a:t>1. </a:t>
          </a:r>
          <a:r>
            <a:rPr lang="en-US" sz="4800" b="1" dirty="0" err="1" smtClean="0">
              <a:latin typeface="Arial" panose="020B0604020202020204" pitchFamily="34" charset="0"/>
              <a:cs typeface="Arial" panose="020B0604020202020204" pitchFamily="34" charset="0"/>
            </a:rPr>
            <a:t>Biểu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thức</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đại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51CFD3F7-853A-417E-A289-6CBB725DC55E}" type="parTrans" cxnId="{3C21FCC2-7A9F-476B-9093-71829B3DE67B}">
      <dgm:prSet/>
      <dgm:spPr/>
      <dgm:t>
        <a:bodyPr/>
        <a:lstStyle/>
        <a:p>
          <a:endParaRPr lang="en-US"/>
        </a:p>
      </dgm:t>
    </dgm:pt>
    <dgm:pt modelId="{C56754AB-854B-4B2F-83C0-C4766E24ACEA}" type="sibTrans" cxnId="{3C21FCC2-7A9F-476B-9093-71829B3DE67B}">
      <dgm:prSet/>
      <dgm:spPr/>
      <dgm:t>
        <a:bodyPr/>
        <a:lstStyle/>
        <a:p>
          <a:endParaRPr lang="en-US"/>
        </a:p>
      </dgm:t>
    </dgm:pt>
    <dgm:pt modelId="{D2767F4E-0115-44A0-B829-F3A31796C86A}">
      <dgm:prSet phldrT="[Text]" custT="1"/>
      <dgm:spPr/>
      <dgm:t>
        <a:bodyPr/>
        <a:lstStyle/>
        <a:p>
          <a:pPr>
            <a:lnSpc>
              <a:spcPct val="150000"/>
            </a:lnSpc>
          </a:pPr>
          <a:r>
            <a:rPr lang="en-US" sz="4800" b="1" dirty="0" smtClean="0">
              <a:latin typeface="Arial" panose="020B0604020202020204" pitchFamily="34" charset="0"/>
              <a:cs typeface="Arial" panose="020B0604020202020204" pitchFamily="34" charset="0"/>
            </a:rPr>
            <a:t>2. </a:t>
          </a:r>
          <a:r>
            <a:rPr lang="en-US" sz="4800" b="1" dirty="0" err="1" smtClean="0">
              <a:latin typeface="Arial" panose="020B0604020202020204" pitchFamily="34" charset="0"/>
              <a:cs typeface="Arial" panose="020B0604020202020204" pitchFamily="34" charset="0"/>
            </a:rPr>
            <a:t>Giá</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trị</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của</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biểu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thức</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đại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8436C0C7-7B17-42C9-BB69-1B2FF20D80F1}" type="parTrans" cxnId="{DEFF3E49-3B67-4D18-B4A0-C3BB3DB976B1}">
      <dgm:prSet/>
      <dgm:spPr/>
      <dgm:t>
        <a:bodyPr/>
        <a:lstStyle/>
        <a:p>
          <a:endParaRPr lang="en-US"/>
        </a:p>
      </dgm:t>
    </dgm:pt>
    <dgm:pt modelId="{C490DD2B-644C-41C5-A4F7-C2D9E3907BBC}" type="sibTrans" cxnId="{DEFF3E49-3B67-4D18-B4A0-C3BB3DB976B1}">
      <dgm:prSet/>
      <dgm:spPr/>
      <dgm:t>
        <a:bodyPr/>
        <a:lstStyle/>
        <a:p>
          <a:endParaRPr lang="en-US"/>
        </a:p>
      </dgm:t>
    </dgm:pt>
    <dgm:pt modelId="{759DB1E6-5080-40D8-8F8D-5783EEB7E729}" type="pres">
      <dgm:prSet presAssocID="{9C45273B-2BA0-4F3B-8314-DA0DEE0D87D7}" presName="compositeShape" presStyleCnt="0">
        <dgm:presLayoutVars>
          <dgm:chMax val="2"/>
          <dgm:dir/>
          <dgm:resizeHandles val="exact"/>
        </dgm:presLayoutVars>
      </dgm:prSet>
      <dgm:spPr/>
      <dgm:t>
        <a:bodyPr/>
        <a:lstStyle/>
        <a:p>
          <a:endParaRPr lang="en-US"/>
        </a:p>
      </dgm:t>
    </dgm:pt>
    <dgm:pt modelId="{782D88A9-053B-4574-958C-BFB41B02A0E1}" type="pres">
      <dgm:prSet presAssocID="{9C45273B-2BA0-4F3B-8314-DA0DEE0D87D7}" presName="ribbon" presStyleLbl="node1" presStyleIdx="0" presStyleCnt="1"/>
      <dgm:spPr>
        <a:solidFill>
          <a:schemeClr val="accent1">
            <a:lumMod val="75000"/>
          </a:schemeClr>
        </a:solidFill>
      </dgm:spPr>
    </dgm:pt>
    <dgm:pt modelId="{22F84DD6-FA9D-4A06-AB44-A6C735DD0C72}" type="pres">
      <dgm:prSet presAssocID="{9C45273B-2BA0-4F3B-8314-DA0DEE0D87D7}" presName="leftArrowText" presStyleLbl="node1" presStyleIdx="0" presStyleCnt="1" custScaleX="79445" custLinFactNeighborX="2768" custLinFactNeighborY="-1204">
        <dgm:presLayoutVars>
          <dgm:chMax val="0"/>
          <dgm:bulletEnabled val="1"/>
        </dgm:presLayoutVars>
      </dgm:prSet>
      <dgm:spPr/>
      <dgm:t>
        <a:bodyPr/>
        <a:lstStyle/>
        <a:p>
          <a:endParaRPr lang="en-US"/>
        </a:p>
      </dgm:t>
    </dgm:pt>
    <dgm:pt modelId="{B6593EEF-F192-4572-8322-C2ACAB1FD4DD}" type="pres">
      <dgm:prSet presAssocID="{9C45273B-2BA0-4F3B-8314-DA0DEE0D87D7}" presName="rightArrowText" presStyleLbl="node1" presStyleIdx="0" presStyleCnt="1">
        <dgm:presLayoutVars>
          <dgm:chMax val="0"/>
          <dgm:bulletEnabled val="1"/>
        </dgm:presLayoutVars>
      </dgm:prSet>
      <dgm:spPr/>
      <dgm:t>
        <a:bodyPr/>
        <a:lstStyle/>
        <a:p>
          <a:endParaRPr lang="en-US"/>
        </a:p>
      </dgm:t>
    </dgm:pt>
  </dgm:ptLst>
  <dgm:cxnLst>
    <dgm:cxn modelId="{DEFF3E49-3B67-4D18-B4A0-C3BB3DB976B1}" srcId="{9C45273B-2BA0-4F3B-8314-DA0DEE0D87D7}" destId="{D2767F4E-0115-44A0-B829-F3A31796C86A}" srcOrd="1" destOrd="0" parTransId="{8436C0C7-7B17-42C9-BB69-1B2FF20D80F1}" sibTransId="{C490DD2B-644C-41C5-A4F7-C2D9E3907BBC}"/>
    <dgm:cxn modelId="{642353EC-8213-4764-A7BA-4AB526FA6EA9}" type="presOf" srcId="{04C3925B-F612-4B8C-B422-63F6D19C4C69}" destId="{22F84DD6-FA9D-4A06-AB44-A6C735DD0C72}" srcOrd="0" destOrd="0" presId="urn:microsoft.com/office/officeart/2005/8/layout/arrow6"/>
    <dgm:cxn modelId="{3C21FCC2-7A9F-476B-9093-71829B3DE67B}" srcId="{9C45273B-2BA0-4F3B-8314-DA0DEE0D87D7}" destId="{04C3925B-F612-4B8C-B422-63F6D19C4C69}" srcOrd="0" destOrd="0" parTransId="{51CFD3F7-853A-417E-A289-6CBB725DC55E}" sibTransId="{C56754AB-854B-4B2F-83C0-C4766E24ACEA}"/>
    <dgm:cxn modelId="{2CF94E05-E588-4620-9E97-C45AB6CB1ED7}" type="presOf" srcId="{D2767F4E-0115-44A0-B829-F3A31796C86A}" destId="{B6593EEF-F192-4572-8322-C2ACAB1FD4DD}" srcOrd="0" destOrd="0" presId="urn:microsoft.com/office/officeart/2005/8/layout/arrow6"/>
    <dgm:cxn modelId="{7EC85069-209B-4DE3-9852-AEC553F0889C}" type="presOf" srcId="{9C45273B-2BA0-4F3B-8314-DA0DEE0D87D7}" destId="{759DB1E6-5080-40D8-8F8D-5783EEB7E729}" srcOrd="0" destOrd="0" presId="urn:microsoft.com/office/officeart/2005/8/layout/arrow6"/>
    <dgm:cxn modelId="{74F77A3D-EE02-40ED-8445-E62FD519CCD5}" type="presParOf" srcId="{759DB1E6-5080-40D8-8F8D-5783EEB7E729}" destId="{782D88A9-053B-4574-958C-BFB41B02A0E1}" srcOrd="0" destOrd="0" presId="urn:microsoft.com/office/officeart/2005/8/layout/arrow6"/>
    <dgm:cxn modelId="{12453983-67D0-44FB-808D-B3509AE91DF4}" type="presParOf" srcId="{759DB1E6-5080-40D8-8F8D-5783EEB7E729}" destId="{22F84DD6-FA9D-4A06-AB44-A6C735DD0C72}" srcOrd="1" destOrd="0" presId="urn:microsoft.com/office/officeart/2005/8/layout/arrow6"/>
    <dgm:cxn modelId="{40181695-B543-461B-8080-EF9AA1B1D000}" type="presParOf" srcId="{759DB1E6-5080-40D8-8F8D-5783EEB7E729}" destId="{B6593EEF-F192-4572-8322-C2ACAB1FD4DD}" srcOrd="2" destOrd="0" presId="urn:microsoft.com/office/officeart/2005/8/layout/arrow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6A9E3-66BF-49F6-B9D4-A0AAA9BD6B22}" type="datetimeFigureOut">
              <a:rPr lang="en-US" smtClean="0"/>
              <a:t>12/21/2022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C055B-9AD9-4E2B-9EA0-924C612F0FFE}" type="slidenum">
              <a:rPr lang="en-US" smtClean="0"/>
              <a:t>‹#›</a:t>
            </a:fld>
            <a:endParaRPr lang="en-US"/>
          </a:p>
        </p:txBody>
      </p:sp>
    </p:spTree>
    <p:extLst>
      <p:ext uri="{BB962C8B-B14F-4D97-AF65-F5344CB8AC3E}">
        <p14:creationId xmlns:p14="http://schemas.microsoft.com/office/powerpoint/2010/main" val="215461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t>19</a:t>
            </a:fld>
            <a:endParaRPr lang="en-US"/>
          </a:p>
        </p:txBody>
      </p:sp>
    </p:spTree>
    <p:extLst>
      <p:ext uri="{BB962C8B-B14F-4D97-AF65-F5344CB8AC3E}">
        <p14:creationId xmlns:p14="http://schemas.microsoft.com/office/powerpoint/2010/main" val="4878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21</a:t>
            </a:fld>
            <a:endParaRPr lang="en-US" sz="1400" kern="0">
              <a:solidFill>
                <a:prstClr val="black"/>
              </a:solidFill>
              <a:cs typeface="Arial"/>
              <a:sym typeface="Arial"/>
            </a:endParaRPr>
          </a:p>
        </p:txBody>
      </p:sp>
    </p:spTree>
    <p:extLst>
      <p:ext uri="{BB962C8B-B14F-4D97-AF65-F5344CB8AC3E}">
        <p14:creationId xmlns:p14="http://schemas.microsoft.com/office/powerpoint/2010/main" val="263894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22</a:t>
            </a:fld>
            <a:endParaRPr lang="en-US" sz="1400" kern="0">
              <a:solidFill>
                <a:prstClr val="black"/>
              </a:solidFill>
              <a:cs typeface="Arial"/>
              <a:sym typeface="Arial"/>
            </a:endParaRPr>
          </a:p>
        </p:txBody>
      </p:sp>
    </p:spTree>
    <p:extLst>
      <p:ext uri="{BB962C8B-B14F-4D97-AF65-F5344CB8AC3E}">
        <p14:creationId xmlns:p14="http://schemas.microsoft.com/office/powerpoint/2010/main" val="156476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51686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41007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377169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25812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6417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58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12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9057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9"/>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5" y="3757615"/>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1" y="3757615"/>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1896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1790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361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479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528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545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245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181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52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245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28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583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1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21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4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4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38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2022/12/21</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95416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12/21/2022</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442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26.svg"/><Relationship Id="rId10" Type="http://schemas.openxmlformats.org/officeDocument/2006/relationships/image" Target="../media/image40.png"/><Relationship Id="rId4" Type="http://schemas.openxmlformats.org/officeDocument/2006/relationships/image" Target="../media/image21.png"/><Relationship Id="rId9" Type="http://schemas.openxmlformats.org/officeDocument/2006/relationships/image" Target="../media/image53.sv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6.svg"/><Relationship Id="rId10" Type="http://schemas.openxmlformats.org/officeDocument/2006/relationships/image" Target="../media/image46.png"/><Relationship Id="rId4" Type="http://schemas.openxmlformats.org/officeDocument/2006/relationships/image" Target="../media/image21.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0.svg"/><Relationship Id="rId5" Type="http://schemas.openxmlformats.org/officeDocument/2006/relationships/image" Target="../media/image2.svg"/><Relationship Id="rId10" Type="http://schemas.openxmlformats.org/officeDocument/2006/relationships/image" Target="../media/image23.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26.svg"/><Relationship Id="rId10" Type="http://schemas.openxmlformats.org/officeDocument/2006/relationships/image" Target="../media/image41.png"/><Relationship Id="rId4" Type="http://schemas.openxmlformats.org/officeDocument/2006/relationships/image" Target="../media/image21.png"/><Relationship Id="rId9" Type="http://schemas.openxmlformats.org/officeDocument/2006/relationships/image" Target="../media/image53.sv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1.png"/><Relationship Id="rId5" Type="http://schemas.openxmlformats.org/officeDocument/2006/relationships/image" Target="../media/image12.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54.png"/><Relationship Id="rId5" Type="http://schemas.openxmlformats.org/officeDocument/2006/relationships/image" Target="../media/image1.png"/><Relationship Id="rId10" Type="http://schemas.openxmlformats.org/officeDocument/2006/relationships/image" Target="../media/image53.png"/><Relationship Id="rId4" Type="http://schemas.openxmlformats.org/officeDocument/2006/relationships/image" Target="../media/image33.sv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6.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58.png"/><Relationship Id="rId9"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5" Type="http://schemas.openxmlformats.org/officeDocument/2006/relationships/image" Target="../media/image60.png"/><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5.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6.png"/><Relationship Id="rId5" Type="http://schemas.microsoft.com/office/2007/relationships/media" Target="../media/media3.mp3"/><Relationship Id="rId15" Type="http://schemas.openxmlformats.org/officeDocument/2006/relationships/image" Target="../media/image60.png"/><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6.png"/><Relationship Id="rId9" Type="http://schemas.openxmlformats.org/officeDocument/2006/relationships/image" Target="../media/image22.sv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71.png"/><Relationship Id="rId9" Type="http://schemas.openxmlformats.org/officeDocument/2006/relationships/image" Target="../media/image30.sv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7.sv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5.svg"/><Relationship Id="rId5" Type="http://schemas.openxmlformats.org/officeDocument/2006/relationships/image" Target="../media/image35.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43.sv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61.svg"/><Relationship Id="rId5" Type="http://schemas.openxmlformats.org/officeDocument/2006/relationships/image" Target="../media/image57.sv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diagramColors" Target="../diagrams/colors1.xml"/><Relationship Id="rId3" Type="http://schemas.openxmlformats.org/officeDocument/2006/relationships/image" Target="../media/image2.svg"/><Relationship Id="rId7" Type="http://schemas.openxmlformats.org/officeDocument/2006/relationships/image" Target="../media/image14.svg"/><Relationship Id="rId12" Type="http://schemas.openxmlformats.org/officeDocument/2006/relationships/diagramQuickStyle" Target="../diagrams/quickStyle1.xml"/><Relationship Id="rId2" Type="http://schemas.openxmlformats.org/officeDocument/2006/relationships/image" Target="../media/image1.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diagramLayout" Target="../diagrams/layout1.xml"/><Relationship Id="rId5" Type="http://schemas.openxmlformats.org/officeDocument/2006/relationships/image" Target="../media/image12.svg"/><Relationship Id="rId15" Type="http://schemas.openxmlformats.org/officeDocument/2006/relationships/image" Target="../media/image19.png"/><Relationship Id="rId10" Type="http://schemas.openxmlformats.org/officeDocument/2006/relationships/diagramData" Target="../diagrams/data1.xml"/><Relationship Id="rId4" Type="http://schemas.openxmlformats.org/officeDocument/2006/relationships/image" Target="../media/image16.png"/><Relationship Id="rId9" Type="http://schemas.openxmlformats.org/officeDocument/2006/relationships/image" Target="../media/image16.sv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7" Type="http://schemas.openxmlformats.org/officeDocument/2006/relationships/image" Target="../media/image26.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0.svg"/><Relationship Id="rId5" Type="http://schemas.openxmlformats.org/officeDocument/2006/relationships/image" Target="../media/image2.svg"/><Relationship Id="rId10"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30.png"/><Relationship Id="rId4" Type="http://schemas.openxmlformats.org/officeDocument/2006/relationships/image" Target="../media/image33.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32.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1565687" y="2597474"/>
            <a:ext cx="15503033" cy="3896067"/>
          </a:xfrm>
          <a:prstGeom prst="rect">
            <a:avLst/>
          </a:prstGeom>
        </p:spPr>
        <p:txBody>
          <a:bodyPr wrap="square" lIns="0" tIns="0" rIns="0" bIns="0" rtlCol="0" anchor="t">
            <a:spAutoFit/>
          </a:bodyPr>
          <a:lstStyle/>
          <a:p>
            <a:pPr algn="ctr">
              <a:lnSpc>
                <a:spcPct val="170000"/>
              </a:lnSpc>
            </a:pPr>
            <a:r>
              <a:rPr lang="en-US" sz="8000" b="1" dirty="0" smtClean="0">
                <a:solidFill>
                  <a:schemeClr val="accent4">
                    <a:lumMod val="50000"/>
                  </a:schemeClr>
                </a:solidFill>
                <a:latin typeface="Arial" panose="020B0604020202020204" pitchFamily="34" charset="0"/>
                <a:cs typeface="Arial" panose="020B0604020202020204" pitchFamily="34" charset="0"/>
              </a:rPr>
              <a:t>CHÀO MỪNG CẢ LỚP </a:t>
            </a:r>
          </a:p>
          <a:p>
            <a:pPr algn="ctr">
              <a:lnSpc>
                <a:spcPct val="170000"/>
              </a:lnSpc>
            </a:pPr>
            <a:r>
              <a:rPr lang="en-US" sz="8000" b="1" dirty="0" smtClean="0">
                <a:solidFill>
                  <a:schemeClr val="accent4">
                    <a:lumMod val="50000"/>
                  </a:schemeClr>
                </a:solidFill>
                <a:latin typeface="Arial" panose="020B0604020202020204" pitchFamily="34" charset="0"/>
                <a:cs typeface="Arial" panose="020B0604020202020204" pitchFamily="34" charset="0"/>
              </a:rPr>
              <a:t>ĐẾN VỚI BÀI HỌC HÔM NAY!</a:t>
            </a:r>
            <a:endParaRPr lang="en-US" sz="8000" b="1" dirty="0">
              <a:solidFill>
                <a:schemeClr val="accent4">
                  <a:lumMod val="50000"/>
                </a:schemeClr>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40979">
            <a:off x="1213810" y="6473847"/>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15595" y="7553897"/>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65009">
            <a:off x="15765856" y="1494779"/>
            <a:ext cx="849454" cy="1240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3312224" y="8866424"/>
            <a:ext cx="860774" cy="1339726"/>
          </a:xfrm>
          <a:prstGeom prst="rect">
            <a:avLst/>
          </a:prstGeom>
        </p:spPr>
      </p:pic>
      <p:grpSp>
        <p:nvGrpSpPr>
          <p:cNvPr id="18" name="Group 17"/>
          <p:cNvGrpSpPr/>
          <p:nvPr/>
        </p:nvGrpSpPr>
        <p:grpSpPr>
          <a:xfrm>
            <a:off x="2856189" y="464125"/>
            <a:ext cx="4328529" cy="2652109"/>
            <a:chOff x="1524000" y="495298"/>
            <a:chExt cx="4328529" cy="2652109"/>
          </a:xfrm>
        </p:grpSpPr>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495298"/>
              <a:ext cx="4328529" cy="2652109"/>
            </a:xfrm>
            <a:prstGeom prst="rect">
              <a:avLst/>
            </a:prstGeom>
          </p:spPr>
        </p:pic>
        <p:sp>
          <p:nvSpPr>
            <p:cNvPr id="17" name="TextBox 16"/>
            <p:cNvSpPr txBox="1"/>
            <p:nvPr/>
          </p:nvSpPr>
          <p:spPr>
            <a:xfrm>
              <a:off x="1981200" y="1220994"/>
              <a:ext cx="3505200" cy="830997"/>
            </a:xfrm>
            <a:prstGeom prst="rect">
              <a:avLst/>
            </a:prstGeom>
            <a:noFill/>
          </p:spPr>
          <p:txBody>
            <a:bodyPr wrap="square" rtlCol="0">
              <a:spAutoFit/>
            </a:bodyPr>
            <a:lstStyle/>
            <a:p>
              <a:pPr algn="ctr"/>
              <a:r>
                <a:rPr lang="en-US" sz="4800" b="1" dirty="0" err="1" smtClean="0">
                  <a:latin typeface="Arial" panose="020B0604020202020204" pitchFamily="34" charset="0"/>
                  <a:cs typeface="Arial" panose="020B0604020202020204" pitchFamily="34" charset="0"/>
                </a:rPr>
                <a:t>Ghi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nhớ</a:t>
              </a:r>
              <a:endParaRPr lang="en-US" sz="4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5964347" y="2746514"/>
            <a:ext cx="8461981" cy="5958493"/>
            <a:chOff x="4379609" y="3147407"/>
            <a:chExt cx="8461981" cy="5958493"/>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9609" y="3147407"/>
              <a:ext cx="8461981" cy="5958493"/>
            </a:xfrm>
            <a:prstGeom prst="rect">
              <a:avLst/>
            </a:prstGeom>
          </p:spPr>
        </p:pic>
        <p:sp>
          <p:nvSpPr>
            <p:cNvPr id="21" name="Rectangle 20"/>
            <p:cNvSpPr/>
            <p:nvPr/>
          </p:nvSpPr>
          <p:spPr>
            <a:xfrm>
              <a:off x="5020454" y="5082142"/>
              <a:ext cx="708922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a:t>
              </a:r>
            </a:p>
          </p:txBody>
        </p:sp>
      </p:gr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214" y="3555888"/>
            <a:ext cx="6741504" cy="6741504"/>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55353" y="1969642"/>
            <a:ext cx="1404585" cy="1553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4942362" y="-559590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663292">
            <a:off x="12785743" y="6641437"/>
            <a:ext cx="7795752" cy="779575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683619" y="266700"/>
            <a:ext cx="1295747" cy="128764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73054">
            <a:off x="727257" y="8830352"/>
            <a:ext cx="780056" cy="1075939"/>
          </a:xfrm>
          <a:prstGeom prst="rect">
            <a:avLst/>
          </a:prstGeom>
        </p:spPr>
      </p:pic>
      <p:sp>
        <p:nvSpPr>
          <p:cNvPr id="20" name="Rounded Rectangle 19"/>
          <p:cNvSpPr/>
          <p:nvPr/>
        </p:nvSpPr>
        <p:spPr>
          <a:xfrm>
            <a:off x="2116806" y="3172687"/>
            <a:ext cx="3639758" cy="1798228"/>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smtClean="0">
                <a:latin typeface="Arial" panose="020B0604020202020204" pitchFamily="34" charset="0"/>
                <a:cs typeface="Arial" panose="020B0604020202020204" pitchFamily="34" charset="0"/>
              </a:rPr>
              <a:t>Luyện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tập</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2172224" y="782759"/>
            <a:ext cx="13665515"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Á</a:t>
            </a:r>
            <a:r>
              <a:rPr lang="en-US" sz="4400" i="1" dirty="0" err="1" smtClean="0">
                <a:solidFill>
                  <a:srgbClr val="002060"/>
                </a:solidFill>
                <a:latin typeface="Arial" panose="020B0604020202020204" pitchFamily="34" charset="0"/>
                <a:cs typeface="Arial" panose="020B0604020202020204" pitchFamily="34" charset="0"/>
              </a:rPr>
              <a:t>p</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dụng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kiến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cặp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2" name="Rectangle 21"/>
          <p:cNvSpPr/>
          <p:nvPr/>
        </p:nvSpPr>
        <p:spPr>
          <a:xfrm>
            <a:off x="6084139" y="3008434"/>
            <a:ext cx="975360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p:txBody>
      </p:sp>
      <p:sp>
        <p:nvSpPr>
          <p:cNvPr id="23" name="Rectangle 22"/>
          <p:cNvSpPr/>
          <p:nvPr/>
        </p:nvSpPr>
        <p:spPr>
          <a:xfrm>
            <a:off x="2172224" y="5523844"/>
            <a:ext cx="5288449" cy="2277547"/>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a) </a:t>
            </a:r>
            <a:r>
              <a:rPr lang="en-US" sz="4400" dirty="0" smtClean="0">
                <a:latin typeface="Arial" panose="020B0604020202020204" pitchFamily="34" charset="0"/>
                <a:ea typeface="Calibri" panose="020F0502020204030204" pitchFamily="34" charset="0"/>
                <a:cs typeface="Arial" panose="020B0604020202020204" pitchFamily="34" charset="0"/>
              </a:rPr>
              <a:t>3x</a:t>
            </a:r>
            <a:r>
              <a:rPr lang="en-US" sz="4400" baseline="30000" dirty="0" smtClean="0">
                <a:latin typeface="Arial" panose="020B0604020202020204" pitchFamily="34" charset="0"/>
                <a:ea typeface="Calibri" panose="020F0502020204030204" pitchFamily="34" charset="0"/>
                <a:cs typeface="Arial" panose="020B0604020202020204" pitchFamily="34" charset="0"/>
              </a:rPr>
              <a:t>2 </a:t>
            </a:r>
            <a:r>
              <a:rPr lang="en-US" sz="4400" dirty="0" smtClean="0">
                <a:latin typeface="Arial" panose="020B0604020202020204" pitchFamily="34" charset="0"/>
                <a:ea typeface="Calibri" panose="020F0502020204030204" pitchFamily="34" charset="0"/>
                <a:cs typeface="Arial" panose="020B0604020202020204" pitchFamily="34" charset="0"/>
              </a:rPr>
              <a:t>– 1</a:t>
            </a:r>
            <a:r>
              <a:rPr lang="en-US" sz="4400" dirty="0">
                <a:latin typeface="Arial" panose="020B0604020202020204" pitchFamily="34" charset="0"/>
                <a:ea typeface="Calibri" panose="020F0502020204030204" pitchFamily="34" charset="0"/>
                <a:cs typeface="Arial" panose="020B0604020202020204" pitchFamily="34" charset="0"/>
              </a:rPr>
              <a:t>                 </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 3a + b </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5" name="Straight Arrow Connector 24"/>
          <p:cNvCxnSpPr/>
          <p:nvPr/>
        </p:nvCxnSpPr>
        <p:spPr>
          <a:xfrm>
            <a:off x="5562600" y="61341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62600" y="73533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97479" y="5587090"/>
            <a:ext cx="2120219" cy="769441"/>
          </a:xfrm>
          <a:prstGeom prst="rect">
            <a:avLst/>
          </a:prstGeom>
          <a:noFill/>
        </p:spPr>
        <p:txBody>
          <a:bodyPr wrap="square" rtlCol="0">
            <a:spAutoFit/>
          </a:bodyPr>
          <a:lstStyle/>
          <a:p>
            <a:r>
              <a:rPr lang="en-US" sz="4400" dirty="0" err="1" smtClean="0">
                <a:solidFill>
                  <a:srgbClr val="0070C0"/>
                </a:solidFill>
                <a:latin typeface="Arial" panose="020B0604020202020204" pitchFamily="34" charset="0"/>
                <a:cs typeface="Arial" panose="020B0604020202020204" pitchFamily="34" charset="0"/>
              </a:rPr>
              <a:t>biến</a:t>
            </a:r>
            <a:r>
              <a:rPr lang="en-US" sz="4400" dirty="0" smtClean="0">
                <a:solidFill>
                  <a:srgbClr val="0070C0"/>
                </a:solidFill>
                <a:latin typeface="Arial" panose="020B0604020202020204" pitchFamily="34" charset="0"/>
                <a:cs typeface="Arial" panose="020B0604020202020204" pitchFamily="34" charset="0"/>
              </a:rPr>
              <a:t> x</a:t>
            </a:r>
            <a:endParaRPr lang="en-US" sz="4400" dirty="0">
              <a:solidFill>
                <a:srgbClr val="0070C0"/>
              </a:solidFill>
              <a:latin typeface="Arial" panose="020B0604020202020204" pitchFamily="34" charset="0"/>
              <a:cs typeface="Arial" panose="020B0604020202020204" pitchFamily="34" charset="0"/>
            </a:endParaRPr>
          </a:p>
        </p:txBody>
      </p:sp>
      <p:sp>
        <p:nvSpPr>
          <p:cNvPr id="28" name="TextBox 27"/>
          <p:cNvSpPr txBox="1"/>
          <p:nvPr/>
        </p:nvSpPr>
        <p:spPr>
          <a:xfrm>
            <a:off x="9197478" y="6811529"/>
            <a:ext cx="3032098" cy="769441"/>
          </a:xfrm>
          <a:prstGeom prst="rect">
            <a:avLst/>
          </a:prstGeom>
          <a:noFill/>
        </p:spPr>
        <p:txBody>
          <a:bodyPr wrap="square" rtlCol="0">
            <a:spAutoFit/>
          </a:bodyPr>
          <a:lstStyle/>
          <a:p>
            <a:r>
              <a:rPr lang="en-US" sz="4400" dirty="0" err="1" smtClean="0">
                <a:solidFill>
                  <a:srgbClr val="0070C0"/>
                </a:solidFill>
                <a:latin typeface="Arial" panose="020B0604020202020204" pitchFamily="34" charset="0"/>
                <a:cs typeface="Arial" panose="020B0604020202020204" pitchFamily="34" charset="0"/>
              </a:rPr>
              <a:t>biến</a:t>
            </a:r>
            <a:r>
              <a:rPr lang="en-US" sz="4400" dirty="0" smtClean="0">
                <a:solidFill>
                  <a:srgbClr val="0070C0"/>
                </a:solidFill>
                <a:latin typeface="Arial" panose="020B0604020202020204" pitchFamily="34" charset="0"/>
                <a:cs typeface="Arial" panose="020B0604020202020204" pitchFamily="34" charset="0"/>
              </a:rPr>
              <a:t> a </a:t>
            </a:r>
            <a:r>
              <a:rPr lang="en-US" sz="4400" dirty="0" err="1" smtClean="0">
                <a:solidFill>
                  <a:srgbClr val="0070C0"/>
                </a:solidFill>
                <a:latin typeface="Arial" panose="020B0604020202020204" pitchFamily="34" charset="0"/>
                <a:cs typeface="Arial" panose="020B0604020202020204" pitchFamily="34" charset="0"/>
              </a:rPr>
              <a:t>và</a:t>
            </a:r>
            <a:r>
              <a:rPr lang="en-US" sz="4400" dirty="0" smtClean="0">
                <a:solidFill>
                  <a:srgbClr val="0070C0"/>
                </a:solidFill>
                <a:latin typeface="Arial" panose="020B0604020202020204" pitchFamily="34" charset="0"/>
                <a:cs typeface="Arial" panose="020B0604020202020204" pitchFamily="34" charset="0"/>
              </a:rPr>
              <a:t> b</a:t>
            </a:r>
            <a:endParaRPr lang="en-US" sz="4400" dirty="0">
              <a:solidFill>
                <a:srgbClr val="0070C0"/>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10"/>
          <a:stretch>
            <a:fillRect/>
          </a:stretch>
        </p:blipFill>
        <p:spPr>
          <a:xfrm>
            <a:off x="12252511" y="6403089"/>
            <a:ext cx="5390789" cy="3893347"/>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25" name="Rounded Rectangle 24"/>
          <p:cNvSpPr/>
          <p:nvPr/>
        </p:nvSpPr>
        <p:spPr>
          <a:xfrm>
            <a:off x="1461738" y="3238500"/>
            <a:ext cx="15439626" cy="6499709"/>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845039" y="8743297"/>
            <a:ext cx="506294" cy="54957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4351842" y="0"/>
              <a:ext cx="9973758"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8"/>
            <p:cNvSpPr txBox="1"/>
            <p:nvPr/>
          </p:nvSpPr>
          <p:spPr>
            <a:xfrm>
              <a:off x="2445536" y="546959"/>
              <a:ext cx="14158928" cy="1000274"/>
            </a:xfrm>
            <a:prstGeom prst="rect">
              <a:avLst/>
            </a:prstGeom>
          </p:spPr>
          <p:txBody>
            <a:bodyPr lIns="0" tIns="0" rIns="0" bIns="0" rtlCol="0" anchor="t">
              <a:spAutoFit/>
            </a:bodyPr>
            <a:lstStyle/>
            <a:p>
              <a:pPr algn="ctr">
                <a:lnSpc>
                  <a:spcPts val="7800"/>
                </a:lnSpc>
              </a:pPr>
              <a:r>
                <a:rPr lang="en-US" sz="4800" b="1" dirty="0" smtClean="0">
                  <a:solidFill>
                    <a:srgbClr val="C00000"/>
                  </a:solidFill>
                  <a:latin typeface="Arial" panose="020B0604020202020204" pitchFamily="34" charset="0"/>
                  <a:cs typeface="Arial" panose="020B0604020202020204" pitchFamily="34" charset="0"/>
                </a:rPr>
                <a:t>2. </a:t>
              </a:r>
              <a:r>
                <a:rPr lang="en-US" sz="4800" b="1" dirty="0" err="1" smtClean="0">
                  <a:solidFill>
                    <a:srgbClr val="C00000"/>
                  </a:solidFill>
                  <a:latin typeface="Arial" panose="020B0604020202020204" pitchFamily="34" charset="0"/>
                  <a:cs typeface="Arial" panose="020B0604020202020204" pitchFamily="34" charset="0"/>
                </a:rPr>
                <a:t>Giá</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trị</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của</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biểu</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thức</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đại</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2" name="Rounded Rectangle 21"/>
          <p:cNvSpPr/>
          <p:nvPr/>
        </p:nvSpPr>
        <p:spPr>
          <a:xfrm>
            <a:off x="6087601" y="2431418"/>
            <a:ext cx="6265194" cy="1395878"/>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smtClean="0">
                <a:latin typeface="Arial" panose="020B0604020202020204" pitchFamily="34" charset="0"/>
                <a:cs typeface="Arial" panose="020B0604020202020204" pitchFamily="34" charset="0"/>
              </a:rPr>
              <a:t>Đọc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hiểu</a:t>
            </a:r>
            <a:r>
              <a:rPr lang="en-US" sz="4400" b="1"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Nghe</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hiểu</a:t>
            </a:r>
            <a:endParaRPr lang="en-US" sz="4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51842" y="2431418"/>
            <a:ext cx="1538428" cy="1582174"/>
          </a:xfrm>
          <a:prstGeom prst="rect">
            <a:avLst/>
          </a:prstGeom>
        </p:spPr>
      </p:pic>
      <p:sp>
        <p:nvSpPr>
          <p:cNvPr id="4" name="Rectangle 3"/>
          <p:cNvSpPr/>
          <p:nvPr/>
        </p:nvSpPr>
        <p:spPr>
          <a:xfrm>
            <a:off x="1915783" y="4147585"/>
            <a:ext cx="14654854"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thay p = 5 và q = 7 vào biểu thức A = 3p – q rồi thực hiện phép tính, ta được:</a:t>
            </a:r>
          </a:p>
          <a:p>
            <a:pPr algn="ctr">
              <a:lnSpc>
                <a:spcPct val="150000"/>
              </a:lnSpc>
            </a:pPr>
            <a:r>
              <a:rPr lang="en-US" sz="4400" dirty="0" smtClean="0">
                <a:latin typeface="Arial" panose="020B0604020202020204" pitchFamily="34" charset="0"/>
                <a:cs typeface="Arial" panose="020B0604020202020204" pitchFamily="34" charset="0"/>
              </a:rPr>
              <a:t>A = </a:t>
            </a:r>
            <a:r>
              <a:rPr lang="vi-VN" sz="44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5 </a:t>
            </a:r>
            <a:r>
              <a:rPr lang="vi-VN" sz="4400" dirty="0">
                <a:latin typeface="Arial" panose="020B0604020202020204" pitchFamily="34" charset="0"/>
                <a:cs typeface="Arial" panose="020B0604020202020204" pitchFamily="34" charset="0"/>
              </a:rPr>
              <a:t>– 7 = 8</a:t>
            </a:r>
          </a:p>
        </p:txBody>
      </p:sp>
      <p:sp>
        <p:nvSpPr>
          <p:cNvPr id="5" name="Rectangle 4"/>
          <p:cNvSpPr/>
          <p:nvPr/>
        </p:nvSpPr>
        <p:spPr>
          <a:xfrm>
            <a:off x="1901928" y="7286906"/>
            <a:ext cx="148458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nói</a:t>
            </a:r>
            <a:r>
              <a:rPr lang="en-US" sz="4400" dirty="0">
                <a:latin typeface="Arial" panose="020B0604020202020204" pitchFamily="34" charset="0"/>
                <a:cs typeface="Arial" panose="020B0604020202020204" pitchFamily="34" charset="0"/>
              </a:rPr>
              <a:t>: 8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hay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8.</a:t>
            </a:r>
          </a:p>
        </p:txBody>
      </p:sp>
    </p:spTree>
    <p:extLst>
      <p:ext uri="{BB962C8B-B14F-4D97-AF65-F5344CB8AC3E}">
        <p14:creationId xmlns:p14="http://schemas.microsoft.com/office/powerpoint/2010/main" val="1675183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3312224" y="8866424"/>
            <a:ext cx="860774" cy="133972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4390" y="1369337"/>
            <a:ext cx="12112267" cy="8528837"/>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489" y="3147694"/>
            <a:ext cx="1404585" cy="1553744"/>
          </a:xfrm>
          <a:prstGeom prst="rect">
            <a:avLst/>
          </a:prstGeom>
        </p:spPr>
      </p:pic>
      <p:grpSp>
        <p:nvGrpSpPr>
          <p:cNvPr id="18" name="Group 17"/>
          <p:cNvGrpSpPr/>
          <p:nvPr/>
        </p:nvGrpSpPr>
        <p:grpSpPr>
          <a:xfrm>
            <a:off x="1447800" y="302977"/>
            <a:ext cx="4157191" cy="2097323"/>
            <a:chOff x="1660702" y="495298"/>
            <a:chExt cx="4157191" cy="2473464"/>
          </a:xfrm>
        </p:grpSpPr>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0702" y="495298"/>
              <a:ext cx="4157191" cy="2473464"/>
            </a:xfrm>
            <a:prstGeom prst="rect">
              <a:avLst/>
            </a:prstGeom>
          </p:spPr>
        </p:pic>
        <p:sp>
          <p:nvSpPr>
            <p:cNvPr id="17" name="TextBox 16"/>
            <p:cNvSpPr txBox="1"/>
            <p:nvPr/>
          </p:nvSpPr>
          <p:spPr>
            <a:xfrm>
              <a:off x="1935664" y="1145369"/>
              <a:ext cx="3505200" cy="907435"/>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KẾT LUẬN</a:t>
              </a:r>
              <a:endParaRPr lang="en-US" sz="4400" b="1" dirty="0">
                <a:latin typeface="Arial" panose="020B0604020202020204" pitchFamily="34" charset="0"/>
                <a:cs typeface="Arial" panose="020B0604020202020204" pitchFamily="34" charset="0"/>
              </a:endParaRPr>
            </a:p>
          </p:txBody>
        </p:sp>
      </p:grpSp>
      <p:sp>
        <p:nvSpPr>
          <p:cNvPr id="2" name="Rectangle 1"/>
          <p:cNvSpPr/>
          <p:nvPr/>
        </p:nvSpPr>
        <p:spPr>
          <a:xfrm>
            <a:off x="4030578" y="3733378"/>
            <a:ext cx="9461618"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Muốn tính giá trị của một biểu thức đại số tại những giá trị cho trước của các biến, ta thay giá trị đã cho của mỗi biến vào biểu thức rồi thực hiện các phép tính.</a:t>
            </a:r>
            <a:endParaRPr lang="en-US"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3"/>
          <a:stretch>
            <a:fillRect/>
          </a:stretch>
        </p:blipFill>
        <p:spPr>
          <a:xfrm>
            <a:off x="14976667" y="4701438"/>
            <a:ext cx="3584934" cy="7826757"/>
          </a:xfrm>
          <a:prstGeom prst="rect">
            <a:avLst/>
          </a:prstGeom>
        </p:spPr>
      </p:pic>
    </p:spTree>
    <p:extLst>
      <p:ext uri="{BB962C8B-B14F-4D97-AF65-F5344CB8AC3E}">
        <p14:creationId xmlns:p14="http://schemas.microsoft.com/office/powerpoint/2010/main" val="1816307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4788035" y="-5075125"/>
            <a:ext cx="7192518" cy="71925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61020">
            <a:off x="1412124" y="836060"/>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17026804" y="1123296"/>
            <a:ext cx="506294" cy="549573"/>
          </a:xfrm>
          <a:prstGeom prst="rect">
            <a:avLst/>
          </a:prstGeom>
        </p:spPr>
      </p:pic>
      <p:sp>
        <p:nvSpPr>
          <p:cNvPr id="2" name="Rectangle 1"/>
          <p:cNvSpPr/>
          <p:nvPr/>
        </p:nvSpPr>
        <p:spPr>
          <a:xfrm>
            <a:off x="3810000" y="303183"/>
            <a:ext cx="10423447" cy="1824923"/>
          </a:xfrm>
          <a:prstGeom prst="rect">
            <a:avLst/>
          </a:prstGeom>
        </p:spPr>
        <p:txBody>
          <a:bodyPr wrap="square">
            <a:spAutoFit/>
          </a:bodyPr>
          <a:lstStyle/>
          <a:p>
            <a:pPr algn="ctr">
              <a:lnSpc>
                <a:spcPct val="150000"/>
              </a:lnSpc>
            </a:pPr>
            <a:r>
              <a:rPr lang="en-US" sz="4000" i="1" dirty="0">
                <a:solidFill>
                  <a:srgbClr val="002060"/>
                </a:solidFill>
                <a:latin typeface="Arial" panose="020B0604020202020204" pitchFamily="34" charset="0"/>
                <a:cs typeface="Arial" panose="020B0604020202020204" pitchFamily="34" charset="0"/>
              </a:rPr>
              <a:t>HS </a:t>
            </a:r>
            <a:r>
              <a:rPr lang="en-US" sz="4000" i="1" dirty="0" err="1">
                <a:solidFill>
                  <a:srgbClr val="002060"/>
                </a:solidFill>
                <a:latin typeface="Arial" panose="020B0604020202020204" pitchFamily="34" charset="0"/>
                <a:cs typeface="Arial" panose="020B0604020202020204" pitchFamily="34" charset="0"/>
              </a:rPr>
              <a:t>đọc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hiểu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đôi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vở</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cá</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nhân</a:t>
            </a:r>
            <a:r>
              <a:rPr lang="en-US" sz="4000" i="1" dirty="0">
                <a:solidFill>
                  <a:srgbClr val="002060"/>
                </a:solidFill>
                <a:latin typeface="Arial" panose="020B0604020202020204" pitchFamily="34" charset="0"/>
                <a:cs typeface="Arial" panose="020B0604020202020204" pitchFamily="34" charset="0"/>
              </a:rPr>
              <a:t>.</a:t>
            </a:r>
          </a:p>
        </p:txBody>
      </p:sp>
      <p:sp>
        <p:nvSpPr>
          <p:cNvPr id="15" name="Rounded Rectangle 14"/>
          <p:cNvSpPr/>
          <p:nvPr/>
        </p:nvSpPr>
        <p:spPr>
          <a:xfrm>
            <a:off x="722727" y="2620255"/>
            <a:ext cx="2286000"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722727" y="4218621"/>
            <a:ext cx="10460182" cy="563231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2,5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3276600" y="2346810"/>
            <a:ext cx="14628421" cy="1938992"/>
          </a:xfrm>
          <a:prstGeom prst="rect">
            <a:avLst/>
          </a:prstGeom>
        </p:spPr>
        <p:txBody>
          <a:bodyPr wrap="square">
            <a:spAutoFit/>
          </a:bodyPr>
          <a:lstStyle/>
          <a:p>
            <a:pPr algn="just">
              <a:lnSpc>
                <a:spcPct val="15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Bác Hoà mua một túi rau và một số cam. Biết rằng mỗi kilogam cam có giá 40 nghìn đồng và mỗi túi rau có giá 15 nghìn đồng</a:t>
            </a:r>
            <a:r>
              <a:rPr lang="nl-NL"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44154" y="4634863"/>
            <a:ext cx="6752195" cy="5216070"/>
          </a:xfrm>
          <a:prstGeom prst="rect">
            <a:avLst/>
          </a:prstGeom>
        </p:spPr>
      </p:pic>
    </p:spTree>
    <p:extLst>
      <p:ext uri="{BB962C8B-B14F-4D97-AF65-F5344CB8AC3E}">
        <p14:creationId xmlns:p14="http://schemas.microsoft.com/office/powerpoint/2010/main" val="152136195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40979">
            <a:off x="566111" y="9016636"/>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67691" y="207639"/>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65009">
            <a:off x="17224442" y="194218"/>
            <a:ext cx="849454" cy="1240079"/>
          </a:xfrm>
          <a:prstGeom prst="rect">
            <a:avLst/>
          </a:prstGeom>
        </p:spPr>
      </p:pic>
      <p:sp>
        <p:nvSpPr>
          <p:cNvPr id="10" name="Oval Callout 9"/>
          <p:cNvSpPr/>
          <p:nvPr/>
        </p:nvSpPr>
        <p:spPr>
          <a:xfrm>
            <a:off x="8077200" y="571500"/>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5400" y="2415343"/>
            <a:ext cx="16192500" cy="3970318"/>
          </a:xfrm>
          <a:prstGeom prst="rect">
            <a:avLst/>
          </a:prstGeom>
        </p:spPr>
        <p:txBody>
          <a:bodyPr wrap="square">
            <a:spAutoFit/>
          </a:bodyPr>
          <a:lstStyle/>
          <a:p>
            <a:pPr marL="742950" indent="-742950" algn="just">
              <a:lnSpc>
                <a:spcPct val="150000"/>
              </a:lnSpc>
              <a:buFont typeface="+mj-lt"/>
              <a:buAutoNum type="alphaLcParenR"/>
            </a:pPr>
            <a:r>
              <a:rPr lang="en-US" sz="4200" dirty="0" err="1" smtClean="0">
                <a:latin typeface="Arial" panose="020B0604020202020204" pitchFamily="34" charset="0"/>
                <a:cs typeface="Arial" panose="020B0604020202020204" pitchFamily="34" charset="0"/>
              </a:rPr>
              <a:t>Số</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kilogam</a:t>
            </a:r>
            <a:r>
              <a:rPr lang="en-US" sz="4200" dirty="0">
                <a:latin typeface="Arial" panose="020B0604020202020204" pitchFamily="34" charset="0"/>
                <a:cs typeface="Arial" panose="020B0604020202020204" pitchFamily="34" charset="0"/>
              </a:rPr>
              <a:t> cam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40x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a:p>
            <a:pPr algn="just">
              <a:lnSpc>
                <a:spcPct val="150000"/>
              </a:lnSpc>
            </a:pP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tổng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a:t>
            </a:r>
          </a:p>
          <a:p>
            <a:pPr algn="ctr">
              <a:lnSpc>
                <a:spcPct val="150000"/>
              </a:lnSpc>
            </a:pPr>
            <a:r>
              <a:rPr lang="en-US" sz="4200" dirty="0">
                <a:latin typeface="Arial" panose="020B0604020202020204" pitchFamily="34" charset="0"/>
                <a:cs typeface="Arial" panose="020B0604020202020204" pitchFamily="34" charset="0"/>
              </a:rPr>
              <a:t>40x + 15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p:txBody>
      </p:sp>
      <p:sp>
        <p:nvSpPr>
          <p:cNvPr id="4" name="Rectangle 3"/>
          <p:cNvSpPr/>
          <p:nvPr/>
        </p:nvSpPr>
        <p:spPr>
          <a:xfrm>
            <a:off x="1295400" y="6233038"/>
            <a:ext cx="16369145" cy="3308598"/>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b) Thay x = 2,5 vào biểu thức 40x + 15, ta được:</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40</a:t>
            </a:r>
            <a:r>
              <a:rPr lang="nl-NL" sz="4200" dirty="0" smtClean="0">
                <a:latin typeface="Arial" panose="020B0604020202020204" pitchFamily="34" charset="0"/>
                <a:ea typeface="Calibri" panose="020F0502020204030204" pitchFamily="34" charset="0"/>
                <a:cs typeface="Arial" panose="020B0604020202020204" pitchFamily="34" charset="0"/>
              </a:rPr>
              <a:t>. 2,5 </a:t>
            </a:r>
            <a:r>
              <a:rPr lang="nl-NL" sz="4200" dirty="0">
                <a:latin typeface="Arial" panose="020B0604020202020204" pitchFamily="34" charset="0"/>
                <a:ea typeface="Calibri" panose="020F0502020204030204" pitchFamily="34" charset="0"/>
                <a:cs typeface="Arial" panose="020B0604020202020204" pitchFamily="34" charset="0"/>
              </a:rPr>
              <a:t>+ 1,5 = 115 (nghìn đồng)</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Vậy bác Hoà phải trả tất cả 115 nghìn đồng.</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55872" y="5677988"/>
            <a:ext cx="3429008" cy="3429008"/>
          </a:xfrm>
          <a:prstGeom prst="rect">
            <a:avLst/>
          </a:prstGeom>
        </p:spPr>
      </p:pic>
    </p:spTree>
    <p:extLst>
      <p:ext uri="{BB962C8B-B14F-4D97-AF65-F5344CB8AC3E}">
        <p14:creationId xmlns:p14="http://schemas.microsoft.com/office/powerpoint/2010/main" val="797968612"/>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16400" y="3771900"/>
            <a:ext cx="860774" cy="133972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62160" flipH="1">
            <a:off x="10785974" y="-6254091"/>
            <a:ext cx="9407206" cy="7455211"/>
          </a:xfrm>
          <a:prstGeom prst="rect">
            <a:avLst/>
          </a:prstGeom>
        </p:spPr>
      </p:pic>
      <p:pic>
        <p:nvPicPr>
          <p:cNvPr id="15" name="Picture 14"/>
          <p:cNvPicPr>
            <a:picLocks noChangeAspect="1"/>
          </p:cNvPicPr>
          <p:nvPr/>
        </p:nvPicPr>
        <p:blipFill>
          <a:blip r:embed="rId10"/>
          <a:stretch>
            <a:fillRect/>
          </a:stretch>
        </p:blipFill>
        <p:spPr>
          <a:xfrm>
            <a:off x="6172200" y="1900658"/>
            <a:ext cx="1797479" cy="1289068"/>
          </a:xfrm>
          <a:prstGeom prst="rect">
            <a:avLst/>
          </a:prstGeom>
        </p:spPr>
      </p:pic>
      <p:sp>
        <p:nvSpPr>
          <p:cNvPr id="17" name="Rounded Rectangle 16"/>
          <p:cNvSpPr/>
          <p:nvPr/>
        </p:nvSpPr>
        <p:spPr>
          <a:xfrm>
            <a:off x="1932709" y="1900658"/>
            <a:ext cx="3657600" cy="1234054"/>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err="1" smtClean="0">
                <a:latin typeface="Arial" panose="020B0604020202020204" pitchFamily="34" charset="0"/>
                <a:cs typeface="Arial" panose="020B0604020202020204" pitchFamily="34" charset="0"/>
              </a:rPr>
              <a:t>Vận</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dụng</a:t>
            </a:r>
            <a:endParaRPr lang="en-US" sz="4200" b="1" dirty="0">
              <a:latin typeface="Arial" panose="020B0604020202020204" pitchFamily="34" charset="0"/>
              <a:cs typeface="Arial" panose="020B0604020202020204" pitchFamily="34" charset="0"/>
            </a:endParaRPr>
          </a:p>
        </p:txBody>
      </p:sp>
      <p:sp>
        <p:nvSpPr>
          <p:cNvPr id="2" name="Rectangle 1"/>
          <p:cNvSpPr/>
          <p:nvPr/>
        </p:nvSpPr>
        <p:spPr>
          <a:xfrm>
            <a:off x="1932709" y="3276076"/>
            <a:ext cx="14173200" cy="5909310"/>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Một người đi ô tô với vận tốc 40 km/h trong x giờ, sau đó tiếp tục đi bộ với vận tốc 5 km/h trong y giờ.</a:t>
            </a:r>
          </a:p>
          <a:p>
            <a:pPr algn="just">
              <a:lnSpc>
                <a:spcPct val="150000"/>
              </a:lnSpc>
            </a:pPr>
            <a:r>
              <a:rPr lang="vi-VN" sz="4200" dirty="0">
                <a:latin typeface="Arial" panose="020B0604020202020204" pitchFamily="34" charset="0"/>
                <a:cs typeface="Arial" panose="020B0604020202020204" pitchFamily="34" charset="0"/>
              </a:rPr>
              <a:t>a) Hãy viết biểu thức biểu thị tổng quãng đường người đó đi được.</a:t>
            </a:r>
          </a:p>
          <a:p>
            <a:pPr algn="just">
              <a:lnSpc>
                <a:spcPct val="150000"/>
              </a:lnSpc>
            </a:pPr>
            <a:r>
              <a:rPr lang="vi-VN" sz="4200" dirty="0">
                <a:latin typeface="Arial" panose="020B0604020202020204" pitchFamily="34" charset="0"/>
                <a:cs typeface="Arial" panose="020B0604020202020204" pitchFamily="34" charset="0"/>
              </a:rPr>
              <a:t>b) Tính giá trị của biểu thức trong câu a khi x = 2,5 (giờ) và y = 0,5 (giờ).</a:t>
            </a:r>
          </a:p>
        </p:txBody>
      </p:sp>
      <p:sp>
        <p:nvSpPr>
          <p:cNvPr id="3" name="Rectangle 2"/>
          <p:cNvSpPr/>
          <p:nvPr/>
        </p:nvSpPr>
        <p:spPr>
          <a:xfrm>
            <a:off x="1932709" y="832735"/>
            <a:ext cx="14983691" cy="738664"/>
          </a:xfrm>
          <a:prstGeom prst="rect">
            <a:avLst/>
          </a:prstGeom>
        </p:spPr>
        <p:txBody>
          <a:bodyPr wrap="square">
            <a:spAutoFit/>
          </a:bodyPr>
          <a:lstStyle/>
          <a:p>
            <a:r>
              <a:rPr lang="en-US" sz="4200" i="1" dirty="0" err="1" smtClean="0">
                <a:solidFill>
                  <a:srgbClr val="002060"/>
                </a:solidFill>
                <a:latin typeface="Arial" panose="020B0604020202020204" pitchFamily="34" charset="0"/>
                <a:cs typeface="Arial" panose="020B0604020202020204" pitchFamily="34" charset="0"/>
              </a:rPr>
              <a:t>Hoàn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vở</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sau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đó</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kiểm</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chéo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với</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bạn</a:t>
            </a:r>
            <a:r>
              <a:rPr lang="en-US" sz="4200" i="1" dirty="0" smtClean="0">
                <a:solidFill>
                  <a:srgbClr val="002060"/>
                </a:solidFill>
                <a:latin typeface="Arial" panose="020B0604020202020204" pitchFamily="34" charset="0"/>
                <a:cs typeface="Arial" panose="020B0604020202020204" pitchFamily="34" charset="0"/>
              </a:rPr>
              <a:t>.</a:t>
            </a:r>
            <a:endParaRPr lang="en-US" sz="4200" i="1"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1"/>
          <a:stretch>
            <a:fillRect/>
          </a:stretch>
        </p:blipFill>
        <p:spPr>
          <a:xfrm>
            <a:off x="13319353" y="8530063"/>
            <a:ext cx="3603974" cy="1756937"/>
          </a:xfrm>
          <a:prstGeom prst="rect">
            <a:avLst/>
          </a:prstGeom>
        </p:spPr>
      </p:pic>
    </p:spTree>
    <p:extLst>
      <p:ext uri="{BB962C8B-B14F-4D97-AF65-F5344CB8AC3E}">
        <p14:creationId xmlns:p14="http://schemas.microsoft.com/office/powerpoint/2010/main" val="217198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vertical)">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476626" flipH="1">
            <a:off x="-2692182" y="6711584"/>
            <a:ext cx="7795752" cy="7795752"/>
          </a:xfrm>
          <a:prstGeom prst="rect">
            <a:avLst/>
          </a:prstGeom>
        </p:spPr>
      </p:pic>
      <p:sp>
        <p:nvSpPr>
          <p:cNvPr id="25" name="Oval Callout 24"/>
          <p:cNvSpPr/>
          <p:nvPr/>
        </p:nvSpPr>
        <p:spPr>
          <a:xfrm>
            <a:off x="7620000" y="928429"/>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205694" y="2756221"/>
            <a:ext cx="15899118" cy="2394502"/>
          </a:xfrm>
          <a:prstGeom prst="rect">
            <a:avLst/>
          </a:prstGeom>
        </p:spPr>
        <p:txBody>
          <a:bodyPr wrap="square">
            <a:spAutoFit/>
          </a:bodyPr>
          <a:lstStyle/>
          <a:p>
            <a:pPr marL="742950" indent="-742950" algn="just">
              <a:lnSpc>
                <a:spcPct val="170000"/>
              </a:lnSpc>
              <a:buAutoNum type="alphaLcParenR"/>
            </a:pPr>
            <a:r>
              <a:rPr lang="vi-VN" sz="4400" dirty="0" smtClean="0">
                <a:latin typeface="Arial" panose="020B0604020202020204" pitchFamily="34" charset="0"/>
                <a:cs typeface="Arial" panose="020B0604020202020204" pitchFamily="34" charset="0"/>
              </a:rPr>
              <a:t>Biểu </a:t>
            </a:r>
            <a:r>
              <a:rPr lang="vi-VN" sz="4400" dirty="0">
                <a:latin typeface="Arial" panose="020B0604020202020204" pitchFamily="34" charset="0"/>
                <a:cs typeface="Arial" panose="020B0604020202020204" pitchFamily="34" charset="0"/>
              </a:rPr>
              <a:t>thức biểu thị tổng quãng đường người đó đi được: </a:t>
            </a:r>
            <a:endParaRPr lang="en-US" sz="4400" dirty="0" smtClean="0">
              <a:latin typeface="Arial" panose="020B0604020202020204" pitchFamily="34" charset="0"/>
              <a:cs typeface="Arial" panose="020B0604020202020204" pitchFamily="34" charset="0"/>
            </a:endParaRPr>
          </a:p>
          <a:p>
            <a:pPr algn="ctr">
              <a:lnSpc>
                <a:spcPct val="170000"/>
              </a:lnSpc>
            </a:pPr>
            <a:r>
              <a:rPr lang="vi-VN" sz="4400" dirty="0" smtClean="0">
                <a:latin typeface="Arial" panose="020B0604020202020204" pitchFamily="34" charset="0"/>
                <a:cs typeface="Arial" panose="020B0604020202020204" pitchFamily="34" charset="0"/>
              </a:rPr>
              <a:t>S</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40x</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5y</a:t>
            </a:r>
            <a:endParaRPr lang="vi-VN" sz="44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9"/>
          <a:stretch>
            <a:fillRect/>
          </a:stretch>
        </p:blipFill>
        <p:spPr>
          <a:xfrm>
            <a:off x="12344400" y="7613542"/>
            <a:ext cx="5486400" cy="2673458"/>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0200" y="305754"/>
            <a:ext cx="2243912" cy="2165693"/>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4159" y="1363348"/>
            <a:ext cx="1043070" cy="1186826"/>
          </a:xfrm>
          <a:prstGeom prst="rect">
            <a:avLst/>
          </a:prstGeom>
        </p:spPr>
      </p:pic>
      <p:sp>
        <p:nvSpPr>
          <p:cNvPr id="5" name="Rectangle 4"/>
          <p:cNvSpPr/>
          <p:nvPr/>
        </p:nvSpPr>
        <p:spPr>
          <a:xfrm>
            <a:off x="1205694" y="5470712"/>
            <a:ext cx="15864482" cy="2394502"/>
          </a:xfrm>
          <a:prstGeom prst="rect">
            <a:avLst/>
          </a:prstGeom>
        </p:spPr>
        <p:txBody>
          <a:bodyPr wrap="square">
            <a:spAutoFit/>
          </a:bodyPr>
          <a:lstStyle/>
          <a:p>
            <a:pPr lvl="0" algn="just">
              <a:lnSpc>
                <a:spcPct val="170000"/>
              </a:lnSpc>
            </a:pPr>
            <a:r>
              <a:rPr lang="vi-VN" sz="4400" dirty="0">
                <a:solidFill>
                  <a:prstClr val="black"/>
                </a:solidFill>
                <a:cs typeface="Arial" panose="020B0604020202020204" pitchFamily="34" charset="0"/>
              </a:rPr>
              <a:t>b) Thay x</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 (giờ) và y</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 (giờ) vào biểu thức S, ta được:</a:t>
            </a:r>
          </a:p>
          <a:p>
            <a:pPr lvl="0" algn="ctr">
              <a:lnSpc>
                <a:spcPct val="170000"/>
              </a:lnSpc>
            </a:pPr>
            <a:r>
              <a:rPr lang="vi-VN" sz="4400" dirty="0">
                <a:solidFill>
                  <a:prstClr val="black"/>
                </a:solidFill>
                <a:cs typeface="Arial" panose="020B0604020202020204" pitchFamily="34" charset="0"/>
              </a:rPr>
              <a:t>S</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40.</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102,5 (km)</a:t>
            </a:r>
          </a:p>
        </p:txBody>
      </p:sp>
    </p:spTree>
    <p:extLst>
      <p:ext uri="{BB962C8B-B14F-4D97-AF65-F5344CB8AC3E}">
        <p14:creationId xmlns:p14="http://schemas.microsoft.com/office/powerpoint/2010/main" val="232772678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468600" y="9193667"/>
            <a:ext cx="631420" cy="870924"/>
          </a:xfrm>
          <a:prstGeom prst="rect">
            <a:avLst/>
          </a:prstGeom>
        </p:spPr>
      </p:pic>
      <p:sp>
        <p:nvSpPr>
          <p:cNvPr id="17" name="TextBox 8"/>
          <p:cNvSpPr txBox="1"/>
          <p:nvPr/>
        </p:nvSpPr>
        <p:spPr>
          <a:xfrm>
            <a:off x="5029200" y="925835"/>
            <a:ext cx="8115300" cy="1096710"/>
          </a:xfrm>
          <a:prstGeom prst="rect">
            <a:avLst/>
          </a:prstGeom>
        </p:spPr>
        <p:txBody>
          <a:bodyPr lIns="0" tIns="0" rIns="0" bIns="0" rtlCol="0" anchor="t">
            <a:spAutoFit/>
          </a:bodyPr>
          <a:lstStyle/>
          <a:p>
            <a:pPr algn="ctr">
              <a:lnSpc>
                <a:spcPts val="9360"/>
              </a:lnSpc>
            </a:pPr>
            <a:r>
              <a:rPr lang="en-US" sz="6600" b="1" dirty="0" smtClean="0">
                <a:solidFill>
                  <a:srgbClr val="CD360D"/>
                </a:solidFill>
                <a:latin typeface="Arial" panose="020B0604020202020204" pitchFamily="34" charset="0"/>
                <a:cs typeface="Arial" panose="020B0604020202020204" pitchFamily="34" charset="0"/>
              </a:rPr>
              <a:t>LUYỆN TẬP</a:t>
            </a:r>
            <a:endParaRPr lang="en-US" sz="6600" b="1" dirty="0">
              <a:solidFill>
                <a:srgbClr val="CD360D"/>
              </a:solidFill>
              <a:latin typeface="Arial" panose="020B0604020202020204" pitchFamily="34" charset="0"/>
              <a:cs typeface="Arial" panose="020B0604020202020204" pitchFamily="34" charset="0"/>
            </a:endParaRPr>
          </a:p>
        </p:txBody>
      </p:sp>
      <p:sp>
        <p:nvSpPr>
          <p:cNvPr id="2" name="Rectangle 1"/>
          <p:cNvSpPr/>
          <p:nvPr/>
        </p:nvSpPr>
        <p:spPr>
          <a:xfrm>
            <a:off x="2107864" y="2274488"/>
            <a:ext cx="12801600" cy="3139321"/>
          </a:xfrm>
          <a:prstGeom prst="rect">
            <a:avLst/>
          </a:prstGeom>
        </p:spPr>
        <p:txBody>
          <a:bodyPr wrap="square">
            <a:spAutoFit/>
          </a:bodyPr>
          <a:lstStyle/>
          <a:p>
            <a:pPr algn="just">
              <a:lnSpc>
                <a:spcPct val="150000"/>
              </a:lnSpc>
            </a:pPr>
            <a:r>
              <a:rPr lang="en-US" sz="4400" b="1" dirty="0" err="1">
                <a:solidFill>
                  <a:schemeClr val="accent4">
                    <a:lumMod val="50000"/>
                  </a:schemeClr>
                </a:solidFill>
                <a:latin typeface="Arial" panose="020B0604020202020204" pitchFamily="34" charset="0"/>
                <a:cs typeface="Arial" panose="020B0604020202020204" pitchFamily="34" charset="0"/>
              </a:rPr>
              <a:t>Bài</a:t>
            </a:r>
            <a:r>
              <a:rPr lang="en-US" sz="4400" b="1" dirty="0">
                <a:solidFill>
                  <a:schemeClr val="accent4">
                    <a:lumMod val="50000"/>
                  </a:schemeClr>
                </a:solidFill>
                <a:latin typeface="Arial" panose="020B0604020202020204" pitchFamily="34" charset="0"/>
                <a:cs typeface="Arial" panose="020B0604020202020204" pitchFamily="34" charset="0"/>
              </a:rPr>
              <a:t> </a:t>
            </a:r>
            <a:r>
              <a:rPr lang="en-US" sz="4400" b="1" dirty="0" smtClean="0">
                <a:solidFill>
                  <a:schemeClr val="accent4">
                    <a:lumMod val="50000"/>
                  </a:schemeClr>
                </a:solidFill>
                <a:latin typeface="Arial" panose="020B0604020202020204" pitchFamily="34" charset="0"/>
                <a:cs typeface="Arial" panose="020B0604020202020204" pitchFamily="34" charset="0"/>
              </a:rPr>
              <a:t>7.1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Nửa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p>
          <a:p>
            <a:pPr algn="just">
              <a:lnSpc>
                <a:spcPct val="150000"/>
              </a:lnSpc>
            </a:pPr>
            <a:r>
              <a:rPr lang="en-US" sz="4400" dirty="0">
                <a:latin typeface="Arial" panose="020B0604020202020204" pitchFamily="34" charset="0"/>
                <a:cs typeface="Arial" panose="020B0604020202020204" pitchFamily="34" charset="0"/>
              </a:rPr>
              <a:t>b)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a:t>
            </a:r>
          </a:p>
        </p:txBody>
      </p:sp>
      <p:sp>
        <p:nvSpPr>
          <p:cNvPr id="3" name="TextBox 2"/>
          <p:cNvSpPr txBox="1"/>
          <p:nvPr/>
        </p:nvSpPr>
        <p:spPr>
          <a:xfrm>
            <a:off x="7369532" y="5847343"/>
            <a:ext cx="3124200" cy="769441"/>
          </a:xfrm>
          <a:prstGeom prst="rect">
            <a:avLst/>
          </a:prstGeom>
          <a:noFill/>
        </p:spPr>
        <p:txBody>
          <a:bodyPr wrap="square" rtlCol="0">
            <a:spAutoFit/>
          </a:bodyPr>
          <a:lstStyle/>
          <a:p>
            <a:pPr algn="ctr"/>
            <a:r>
              <a:rPr lang="en-US" sz="4400" b="1" u="sng" dirty="0" err="1" smtClean="0">
                <a:solidFill>
                  <a:srgbClr val="0070C0"/>
                </a:solidFill>
                <a:latin typeface="Arial" panose="020B0604020202020204" pitchFamily="34" charset="0"/>
                <a:cs typeface="Arial" panose="020B0604020202020204" pitchFamily="34" charset="0"/>
              </a:rPr>
              <a:t>Kết</a:t>
            </a:r>
            <a:r>
              <a:rPr lang="en-US" sz="4400" b="1" u="sng" dirty="0" smtClean="0">
                <a:solidFill>
                  <a:srgbClr val="0070C0"/>
                </a:solidFill>
                <a:latin typeface="Arial" panose="020B0604020202020204" pitchFamily="34" charset="0"/>
                <a:cs typeface="Arial" panose="020B0604020202020204" pitchFamily="34" charset="0"/>
              </a:rPr>
              <a:t> </a:t>
            </a:r>
            <a:r>
              <a:rPr lang="en-US" sz="4400" b="1" u="sng" dirty="0" err="1" smtClean="0">
                <a:solidFill>
                  <a:srgbClr val="0070C0"/>
                </a:solidFill>
                <a:latin typeface="Arial" panose="020B0604020202020204" pitchFamily="34" charset="0"/>
                <a:cs typeface="Arial" panose="020B0604020202020204" pitchFamily="34" charset="0"/>
              </a:rPr>
              <a:t>quả</a:t>
            </a:r>
            <a:endParaRPr lang="en-US" sz="4400" b="1" u="sng"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369532" y="6623092"/>
                <a:ext cx="4517668" cy="2570575"/>
              </a:xfrm>
              <a:prstGeom prst="rect">
                <a:avLst/>
              </a:prstGeom>
            </p:spPr>
            <p:txBody>
              <a:bodyPr wrap="square">
                <a:spAutoFit/>
              </a:bodyPr>
              <a:lstStyle/>
              <a:p>
                <a:pPr algn="just">
                  <a:lnSpc>
                    <a:spcPct val="150000"/>
                  </a:lnSpc>
                  <a:spcBef>
                    <a:spcPts val="600"/>
                  </a:spcBef>
                  <a:spcAft>
                    <a:spcPts val="600"/>
                  </a:spcAft>
                </a:pPr>
                <a:r>
                  <a:rPr lang="en-US" sz="4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𝑥𝑦</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369532" y="6623092"/>
                <a:ext cx="4517668" cy="2570575"/>
              </a:xfrm>
              <a:prstGeom prst="rect">
                <a:avLst/>
              </a:prstGeom>
              <a:blipFill rotWithShape="0">
                <a:blip r:embed="rId12"/>
                <a:stretch>
                  <a:fillRect l="-5533" b="-10190"/>
                </a:stretch>
              </a:blipFill>
            </p:spPr>
            <p:txBody>
              <a:bodyPr/>
              <a:lstStyle/>
              <a:p>
                <a:r>
                  <a:rPr lang="en-US">
                    <a:noFill/>
                  </a:rPr>
                  <a:t> </a:t>
                </a:r>
              </a:p>
            </p:txBody>
          </p:sp>
        </mc:Fallback>
      </mc:AlternateContent>
      <p:pic>
        <p:nvPicPr>
          <p:cNvPr id="19" name="Picture 18"/>
          <p:cNvPicPr>
            <a:picLocks noChangeAspect="1"/>
          </p:cNvPicPr>
          <p:nvPr/>
        </p:nvPicPr>
        <p:blipFill>
          <a:blip r:embed="rId13"/>
          <a:stretch>
            <a:fillRect/>
          </a:stretch>
        </p:blipFill>
        <p:spPr>
          <a:xfrm flipH="1">
            <a:off x="1241198" y="6025298"/>
            <a:ext cx="4337634" cy="4254217"/>
          </a:xfrm>
          <a:prstGeom prst="rect">
            <a:avLst/>
          </a:prstGeom>
        </p:spPr>
      </p:pic>
    </p:spTree>
    <p:extLst>
      <p:ext uri="{BB962C8B-B14F-4D97-AF65-F5344CB8AC3E}">
        <p14:creationId xmlns:p14="http://schemas.microsoft.com/office/powerpoint/2010/main" val="88380026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049980" flipH="1">
            <a:off x="-144747" y="443756"/>
            <a:ext cx="633099" cy="1103441"/>
          </a:xfrm>
          <a:prstGeom prst="rect">
            <a:avLst/>
          </a:prstGeom>
        </p:spPr>
      </p:pic>
      <p:sp>
        <p:nvSpPr>
          <p:cNvPr id="2" name="Rectangle 1"/>
          <p:cNvSpPr/>
          <p:nvPr/>
        </p:nvSpPr>
        <p:spPr>
          <a:xfrm>
            <a:off x="1738745" y="389981"/>
            <a:ext cx="11811000" cy="3970318"/>
          </a:xfrm>
          <a:prstGeom prst="rect">
            <a:avLst/>
          </a:prstGeom>
        </p:spPr>
        <p:txBody>
          <a:bodyPr wrap="square">
            <a:spAutoFit/>
          </a:bodyPr>
          <a:lstStyle/>
          <a:p>
            <a:pPr algn="just">
              <a:lnSpc>
                <a:spcPct val="150000"/>
              </a:lnSpc>
            </a:pPr>
            <a:r>
              <a:rPr lang="en-US" sz="4200" b="1" dirty="0" err="1">
                <a:solidFill>
                  <a:srgbClr val="002060"/>
                </a:solidFill>
                <a:latin typeface="Arial" panose="020B0604020202020204" pitchFamily="34" charset="0"/>
                <a:cs typeface="Arial" panose="020B0604020202020204" pitchFamily="34" charset="0"/>
              </a:rPr>
              <a:t>Bài</a:t>
            </a:r>
            <a:r>
              <a:rPr lang="en-US" sz="4200" b="1" dirty="0">
                <a:solidFill>
                  <a:srgbClr val="002060"/>
                </a:solidFill>
                <a:latin typeface="Arial" panose="020B0604020202020204" pitchFamily="34" charset="0"/>
                <a:cs typeface="Arial" panose="020B0604020202020204" pitchFamily="34" charset="0"/>
              </a:rPr>
              <a:t> </a:t>
            </a:r>
            <a:r>
              <a:rPr lang="en-US" sz="4200" b="1" dirty="0" smtClean="0">
                <a:solidFill>
                  <a:srgbClr val="002060"/>
                </a:solidFill>
                <a:latin typeface="Arial" panose="020B0604020202020204" pitchFamily="34" charset="0"/>
                <a:cs typeface="Arial" panose="020B0604020202020204" pitchFamily="34" charset="0"/>
              </a:rPr>
              <a:t>7.3 (SGK - tr24).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a:t>
            </a:r>
            <a:r>
              <a:rPr lang="en-US" sz="4200" dirty="0" smtClean="0">
                <a:latin typeface="Arial" panose="020B0604020202020204" pitchFamily="34" charset="0"/>
                <a:cs typeface="Arial" panose="020B0604020202020204" pitchFamily="34" charset="0"/>
              </a:rPr>
              <a:t>4x + 3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a:t>
            </a:r>
            <a:r>
              <a:rPr lang="en-US" sz="4200" dirty="0" smtClean="0">
                <a:latin typeface="Arial" panose="020B0604020202020204" pitchFamily="34" charset="0"/>
                <a:cs typeface="Arial" panose="020B0604020202020204" pitchFamily="34" charset="0"/>
              </a:rPr>
              <a:t>= 5,8</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b) y2 − </a:t>
            </a:r>
            <a:r>
              <a:rPr lang="en-US" sz="4200" dirty="0" smtClean="0">
                <a:latin typeface="Arial" panose="020B0604020202020204" pitchFamily="34" charset="0"/>
                <a:cs typeface="Arial" panose="020B0604020202020204" pitchFamily="34" charset="0"/>
              </a:rPr>
              <a:t>2y + 1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y = 2.</a:t>
            </a:r>
          </a:p>
          <a:p>
            <a:pPr algn="just">
              <a:lnSpc>
                <a:spcPct val="150000"/>
              </a:lnSpc>
            </a:pPr>
            <a:r>
              <a:rPr lang="en-US" sz="4200" dirty="0">
                <a:latin typeface="Arial" panose="020B0604020202020204" pitchFamily="34" charset="0"/>
                <a:cs typeface="Arial" panose="020B0604020202020204" pitchFamily="34" charset="0"/>
              </a:rPr>
              <a:t>c) (</a:t>
            </a:r>
            <a:r>
              <a:rPr lang="en-US" sz="4200" dirty="0" smtClean="0">
                <a:latin typeface="Arial" panose="020B0604020202020204" pitchFamily="34" charset="0"/>
                <a:cs typeface="Arial" panose="020B0604020202020204" pitchFamily="34" charset="0"/>
              </a:rPr>
              <a:t>2m + n</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m – 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m = 5,4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n = 3,2</a:t>
            </a:r>
            <a:r>
              <a:rPr lang="en-US" sz="4200" dirty="0">
                <a:latin typeface="Arial" panose="020B0604020202020204" pitchFamily="34" charset="0"/>
                <a:cs typeface="Arial" panose="020B0604020202020204" pitchFamily="34" charset="0"/>
              </a:rPr>
              <a:t>.</a:t>
            </a:r>
          </a:p>
        </p:txBody>
      </p:sp>
      <p:sp>
        <p:nvSpPr>
          <p:cNvPr id="19" name="Oval Callout 18"/>
          <p:cNvSpPr/>
          <p:nvPr/>
        </p:nvSpPr>
        <p:spPr>
          <a:xfrm>
            <a:off x="8077200" y="4386207"/>
            <a:ext cx="2050401" cy="1177728"/>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738745" y="5550739"/>
            <a:ext cx="15316200" cy="2137765"/>
          </a:xfrm>
          <a:prstGeom prst="rect">
            <a:avLst/>
          </a:prstGeom>
        </p:spPr>
        <p:txBody>
          <a:bodyPr wrap="square">
            <a:spAutoFit/>
          </a:bodyPr>
          <a:lstStyle/>
          <a:p>
            <a:pPr>
              <a:lnSpc>
                <a:spcPct val="170000"/>
              </a:lnSpc>
            </a:pPr>
            <a:r>
              <a:rPr lang="vi-VN" sz="4200" dirty="0">
                <a:latin typeface="Arial" panose="020B0604020202020204" pitchFamily="34" charset="0"/>
                <a:cs typeface="Arial" panose="020B0604020202020204" pitchFamily="34" charset="0"/>
              </a:rPr>
              <a:t>a) Thay </a:t>
            </a:r>
            <a:r>
              <a:rPr lang="vi-VN" sz="4200" dirty="0" smtClean="0">
                <a:latin typeface="Arial" panose="020B0604020202020204" pitchFamily="34" charset="0"/>
                <a:cs typeface="Arial" panose="020B0604020202020204" pitchFamily="34" charset="0"/>
              </a:rPr>
              <a:t>x</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5,8 </a:t>
            </a:r>
            <a:r>
              <a:rPr lang="vi-VN" sz="4200" dirty="0">
                <a:latin typeface="Arial" panose="020B0604020202020204" pitchFamily="34" charset="0"/>
                <a:cs typeface="Arial" panose="020B0604020202020204" pitchFamily="34" charset="0"/>
              </a:rPr>
              <a:t>vào biểu thức </a:t>
            </a:r>
            <a:r>
              <a:rPr lang="vi-VN" sz="4200" dirty="0" smtClean="0">
                <a:latin typeface="Arial" panose="020B0604020202020204" pitchFamily="34" charset="0"/>
                <a:cs typeface="Arial" panose="020B0604020202020204" pitchFamily="34" charset="0"/>
              </a:rPr>
              <a:t>4x</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 ta được: 4</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5,8</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26,2</a:t>
            </a:r>
          </a:p>
          <a:p>
            <a:pPr>
              <a:lnSpc>
                <a:spcPct val="170000"/>
              </a:lnSpc>
            </a:pPr>
            <a:r>
              <a:rPr lang="vi-VN" sz="4200" dirty="0">
                <a:latin typeface="Arial" panose="020B0604020202020204" pitchFamily="34" charset="0"/>
                <a:cs typeface="Arial" panose="020B0604020202020204" pitchFamily="34" charset="0"/>
              </a:rPr>
              <a:t>b) Thay </a:t>
            </a:r>
            <a:r>
              <a:rPr lang="vi-VN" sz="4200" dirty="0" smtClean="0">
                <a:latin typeface="Arial" panose="020B0604020202020204" pitchFamily="34" charset="0"/>
                <a:cs typeface="Arial" panose="020B0604020202020204" pitchFamily="34" charset="0"/>
              </a:rPr>
              <a:t>y</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2 </a:t>
            </a:r>
            <a:r>
              <a:rPr lang="vi-VN" sz="4200" dirty="0">
                <a:latin typeface="Arial" panose="020B0604020202020204" pitchFamily="34" charset="0"/>
                <a:cs typeface="Arial" panose="020B0604020202020204" pitchFamily="34" charset="0"/>
              </a:rPr>
              <a:t>vào biểu thức </a:t>
            </a:r>
            <a:r>
              <a:rPr lang="vi-VN" sz="4200" dirty="0" smtClean="0">
                <a:latin typeface="Arial" panose="020B0604020202020204" pitchFamily="34" charset="0"/>
                <a:cs typeface="Arial" panose="020B0604020202020204" pitchFamily="34" charset="0"/>
              </a:rPr>
              <a:t>y</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2y</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1</a:t>
            </a:r>
            <a:r>
              <a:rPr lang="vi-VN" sz="4200" dirty="0">
                <a:latin typeface="Arial" panose="020B0604020202020204" pitchFamily="34" charset="0"/>
                <a:cs typeface="Arial" panose="020B0604020202020204" pitchFamily="34" charset="0"/>
              </a:rPr>
              <a:t>, ta được: </a:t>
            </a:r>
            <a:r>
              <a:rPr lang="vi-VN" sz="4200" dirty="0" smtClean="0">
                <a:latin typeface="Arial" panose="020B0604020202020204" pitchFamily="34" charset="0"/>
                <a:cs typeface="Arial" panose="020B0604020202020204" pitchFamily="34" charset="0"/>
              </a:rPr>
              <a:t>2</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2.2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1</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1</a:t>
            </a:r>
            <a:endParaRPr lang="vi-VN" sz="4200" dirty="0">
              <a:latin typeface="Arial" panose="020B0604020202020204" pitchFamily="34" charset="0"/>
              <a:cs typeface="Arial" panose="020B0604020202020204" pitchFamily="34" charset="0"/>
            </a:endParaRPr>
          </a:p>
        </p:txBody>
      </p:sp>
      <p:sp>
        <p:nvSpPr>
          <p:cNvPr id="21" name="Rectangle 20"/>
          <p:cNvSpPr/>
          <p:nvPr/>
        </p:nvSpPr>
        <p:spPr>
          <a:xfrm>
            <a:off x="1759527" y="7648795"/>
            <a:ext cx="15978877" cy="2289858"/>
          </a:xfrm>
          <a:prstGeom prst="rect">
            <a:avLst/>
          </a:prstGeom>
        </p:spPr>
        <p:txBody>
          <a:bodyPr wrap="square">
            <a:spAutoFit/>
          </a:bodyPr>
          <a:lstStyle/>
          <a:p>
            <a:pPr algn="just">
              <a:lnSpc>
                <a:spcPct val="170000"/>
              </a:lnSpc>
            </a:pPr>
            <a:r>
              <a:rPr lang="vi-VN" sz="4200" dirty="0">
                <a:latin typeface="Arial" panose="020B0604020202020204" pitchFamily="34" charset="0"/>
                <a:cs typeface="Arial" panose="020B0604020202020204" pitchFamily="34" charset="0"/>
              </a:rPr>
              <a:t>c) Thay </a:t>
            </a:r>
            <a:r>
              <a:rPr lang="vi-VN" sz="4200" dirty="0" smtClean="0">
                <a:latin typeface="Arial" panose="020B0604020202020204" pitchFamily="34" charset="0"/>
                <a:cs typeface="Arial" panose="020B0604020202020204" pitchFamily="34" charset="0"/>
              </a:rPr>
              <a:t>m</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5,4 </a:t>
            </a:r>
            <a:r>
              <a:rPr lang="vi-VN" sz="4200" dirty="0">
                <a:latin typeface="Arial" panose="020B0604020202020204" pitchFamily="34" charset="0"/>
                <a:cs typeface="Arial" panose="020B0604020202020204" pitchFamily="34" charset="0"/>
              </a:rPr>
              <a:t>và </a:t>
            </a:r>
            <a:r>
              <a:rPr lang="en-US" sz="4200" dirty="0" smtClean="0">
                <a:latin typeface="Arial" panose="020B0604020202020204" pitchFamily="34" charset="0"/>
                <a:cs typeface="Arial" panose="020B0604020202020204" pitchFamily="34" charset="0"/>
              </a:rPr>
              <a:t>n = 3,2</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vào biểu thức (</a:t>
            </a:r>
            <a:r>
              <a:rPr lang="vi-VN" sz="4200" dirty="0" smtClean="0">
                <a:latin typeface="Arial" panose="020B0604020202020204" pitchFamily="34" charset="0"/>
                <a:cs typeface="Arial" panose="020B0604020202020204" pitchFamily="34" charset="0"/>
              </a:rPr>
              <a:t>2m</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n</a:t>
            </a:r>
            <a:r>
              <a:rPr lang="vi-VN" sz="4200" dirty="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m</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n</a:t>
            </a:r>
            <a:r>
              <a:rPr lang="vi-VN" sz="4200" dirty="0">
                <a:latin typeface="Arial" panose="020B0604020202020204" pitchFamily="34" charset="0"/>
                <a:cs typeface="Arial" panose="020B0604020202020204" pitchFamily="34" charset="0"/>
              </a:rPr>
              <a:t>), ta được:</a:t>
            </a:r>
          </a:p>
          <a:p>
            <a:pPr algn="ctr">
              <a:lnSpc>
                <a:spcPct val="170000"/>
              </a:lnSpc>
            </a:pPr>
            <a:r>
              <a:rPr lang="vi-VN" sz="4200" dirty="0">
                <a:latin typeface="Arial" panose="020B0604020202020204" pitchFamily="34" charset="0"/>
                <a:cs typeface="Arial" panose="020B0604020202020204" pitchFamily="34" charset="0"/>
              </a:rPr>
              <a:t>(2</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5,4</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(5,4</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30,8</a:t>
            </a:r>
            <a:endParaRPr lang="vi-VN" sz="42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0"/>
          <a:stretch>
            <a:fillRect/>
          </a:stretch>
        </p:blipFill>
        <p:spPr>
          <a:xfrm>
            <a:off x="14207861" y="2029946"/>
            <a:ext cx="3322608" cy="2938527"/>
          </a:xfrm>
          <a:prstGeom prst="rect">
            <a:avLst/>
          </a:prstGeom>
        </p:spPr>
      </p:pic>
    </p:spTree>
    <p:extLst>
      <p:ext uri="{BB962C8B-B14F-4D97-AF65-F5344CB8AC3E}">
        <p14:creationId xmlns:p14="http://schemas.microsoft.com/office/powerpoint/2010/main" val="48482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500"/>
                                        <p:tgtEl>
                                          <p:spTgt spid="21">
                                            <p:txEl>
                                              <p:pRg st="0" end="0"/>
                                            </p:txEl>
                                          </p:spTgt>
                                        </p:tgtEl>
                                      </p:cBhvr>
                                    </p:animEffect>
                                    <p:anim calcmode="lin" valueType="num">
                                      <p:cBhvr>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fade">
                                      <p:cBhvr>
                                        <p:cTn id="36" dur="500"/>
                                        <p:tgtEl>
                                          <p:spTgt spid="21">
                                            <p:txEl>
                                              <p:pRg st="1" end="1"/>
                                            </p:txEl>
                                          </p:spTgt>
                                        </p:tgtEl>
                                      </p:cBhvr>
                                    </p:animEffect>
                                    <p:anim calcmode="lin" valueType="num">
                                      <p:cBhvr>
                                        <p:cTn id="3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8" name="TextBox 8"/>
          <p:cNvSpPr txBox="1"/>
          <p:nvPr/>
        </p:nvSpPr>
        <p:spPr>
          <a:xfrm>
            <a:off x="5039129" y="985873"/>
            <a:ext cx="8115300" cy="1096710"/>
          </a:xfrm>
          <a:prstGeom prst="rect">
            <a:avLst/>
          </a:prstGeom>
        </p:spPr>
        <p:txBody>
          <a:bodyPr lIns="0" tIns="0" rIns="0" bIns="0" rtlCol="0" anchor="t">
            <a:spAutoFit/>
          </a:bodyPr>
          <a:lstStyle/>
          <a:p>
            <a:pPr algn="ctr">
              <a:lnSpc>
                <a:spcPts val="9360"/>
              </a:lnSpc>
            </a:pPr>
            <a:r>
              <a:rPr lang="en-US" sz="6600" b="1" dirty="0" smtClean="0">
                <a:solidFill>
                  <a:srgbClr val="CD360D"/>
                </a:solidFill>
                <a:latin typeface="Arial" panose="020B0604020202020204" pitchFamily="34" charset="0"/>
                <a:cs typeface="Arial" panose="020B0604020202020204" pitchFamily="34" charset="0"/>
              </a:rPr>
              <a:t>KHỞI ĐỘNG</a:t>
            </a:r>
            <a:endParaRPr lang="en-US" sz="6600" b="1" dirty="0">
              <a:solidFill>
                <a:srgbClr val="CD360D"/>
              </a:solidFill>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4519075" y="-494327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61020">
            <a:off x="3647028" y="1117732"/>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13070819" y="1361134"/>
            <a:ext cx="506294" cy="549573"/>
          </a:xfrm>
          <a:prstGeom prst="rect">
            <a:avLst/>
          </a:prstGeom>
        </p:spPr>
      </p:pic>
      <p:sp>
        <p:nvSpPr>
          <p:cNvPr id="13" name="Rectangle 12"/>
          <p:cNvSpPr/>
          <p:nvPr/>
        </p:nvSpPr>
        <p:spPr>
          <a:xfrm>
            <a:off x="1057678" y="2557998"/>
            <a:ext cx="16078201"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Giả sử một ô tô đi với vận tốc không đổi 50 km/h. Khi đó, biểu thức biểu thị quãng đường ô tô đi được trong t (giờ) là </a:t>
            </a:r>
            <a:r>
              <a:rPr lang="vi-VN" sz="4200" i="1" dirty="0" smtClean="0">
                <a:latin typeface="Arial" panose="020B0604020202020204" pitchFamily="34" charset="0"/>
                <a:cs typeface="Arial" panose="020B0604020202020204" pitchFamily="34" charset="0"/>
              </a:rPr>
              <a:t>50.t</a:t>
            </a:r>
            <a:r>
              <a:rPr lang="en-US" sz="4200" i="1"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(km).</a:t>
            </a:r>
            <a:endParaRPr lang="vi-VN" sz="4200" dirty="0">
              <a:latin typeface="Arial" panose="020B0604020202020204" pitchFamily="34" charset="0"/>
              <a:cs typeface="Arial" panose="020B0604020202020204" pitchFamily="34" charset="0"/>
            </a:endParaRPr>
          </a:p>
        </p:txBody>
      </p:sp>
      <p:sp>
        <p:nvSpPr>
          <p:cNvPr id="14" name="Rectangle 13"/>
          <p:cNvSpPr/>
          <p:nvPr/>
        </p:nvSpPr>
        <p:spPr>
          <a:xfrm>
            <a:off x="1078460" y="4712855"/>
            <a:ext cx="9741940" cy="4939814"/>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Ta có thể tính quãng đường ô tô đi được trong thời gian tùy ý bằng cách thay t bởi </a:t>
            </a:r>
            <a:r>
              <a:rPr lang="vi-VN" sz="4200" dirty="0" smtClean="0">
                <a:solidFill>
                  <a:prstClr val="black"/>
                </a:solidFill>
                <a:cs typeface="Arial" panose="020B0604020202020204" pitchFamily="34" charset="0"/>
              </a:rPr>
              <a:t>một </a:t>
            </a:r>
            <a:r>
              <a:rPr lang="vi-VN" sz="4200" dirty="0">
                <a:solidFill>
                  <a:prstClr val="black"/>
                </a:solidFill>
                <a:cs typeface="Arial" panose="020B0604020202020204" pitchFamily="34" charset="0"/>
              </a:rPr>
              <a:t>số thích hợp. Chẳng hạn, nếu t = </a:t>
            </a:r>
            <a:r>
              <a:rPr lang="vi-VN" sz="4200" dirty="0" smtClean="0">
                <a:solidFill>
                  <a:prstClr val="black"/>
                </a:solidFill>
                <a:cs typeface="Arial" panose="020B0604020202020204" pitchFamily="34" charset="0"/>
              </a:rPr>
              <a:t>2 </a:t>
            </a:r>
            <a:r>
              <a:rPr lang="vi-VN" sz="4200" dirty="0">
                <a:solidFill>
                  <a:prstClr val="black"/>
                </a:solidFill>
                <a:cs typeface="Arial" panose="020B0604020202020204" pitchFamily="34" charset="0"/>
              </a:rPr>
              <a:t>giờ thì quãng đường ô tô đi được là 50 </a:t>
            </a:r>
            <a:r>
              <a:rPr lang="vi-VN" sz="4200" dirty="0" smtClean="0">
                <a:solidFill>
                  <a:prstClr val="black"/>
                </a:solidFill>
                <a:cs typeface="Arial" panose="020B0604020202020204" pitchFamily="34" charset="0"/>
              </a:rPr>
              <a:t>.2 </a:t>
            </a:r>
            <a:r>
              <a:rPr lang="vi-VN" sz="4200" dirty="0">
                <a:solidFill>
                  <a:prstClr val="black"/>
                </a:solidFill>
                <a:cs typeface="Arial" panose="020B0604020202020204" pitchFamily="34" charset="0"/>
              </a:rPr>
              <a:t>= 100 (km).</a:t>
            </a:r>
          </a:p>
        </p:txBody>
      </p:sp>
      <p:pic>
        <p:nvPicPr>
          <p:cNvPr id="16" name="Picture 15"/>
          <p:cNvPicPr>
            <a:picLocks noChangeAspect="1"/>
          </p:cNvPicPr>
          <p:nvPr/>
        </p:nvPicPr>
        <p:blipFill rotWithShape="1">
          <a:blip r:embed="rId10">
            <a:clrChange>
              <a:clrFrom>
                <a:srgbClr val="FFFFFF"/>
              </a:clrFrom>
              <a:clrTo>
                <a:srgbClr val="FFFFFF">
                  <a:alpha val="0"/>
                </a:srgbClr>
              </a:clrTo>
            </a:clrChange>
          </a:blip>
          <a:srcRect t="6676"/>
          <a:stretch/>
        </p:blipFill>
        <p:spPr>
          <a:xfrm flipH="1">
            <a:off x="11430000" y="4484668"/>
            <a:ext cx="5876521" cy="4982658"/>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spTree>
    <p:extLst>
      <p:ext uri="{BB962C8B-B14F-4D97-AF65-F5344CB8AC3E}">
        <p14:creationId xmlns:p14="http://schemas.microsoft.com/office/powerpoint/2010/main" val="239165785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4"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471970" y="1004846"/>
            <a:ext cx="16214240" cy="1938992"/>
          </a:xfrm>
          <a:prstGeom prst="rect">
            <a:avLst/>
          </a:prstGeom>
          <a:noFill/>
        </p:spPr>
        <p:txBody>
          <a:bodyPr wrap="square" rtlCol="0">
            <a:spAutoFit/>
          </a:bodyPr>
          <a:lstStyle/>
          <a:p>
            <a:pPr>
              <a:lnSpc>
                <a:spcPct val="150000"/>
              </a:lnSpc>
            </a:pPr>
            <a:r>
              <a:rPr lang="en-US" sz="4000" b="1" dirty="0" err="1" smtClean="0">
                <a:solidFill>
                  <a:schemeClr val="bg1"/>
                </a:solidFill>
                <a:latin typeface="Arial" panose="020B0604020202020204" pitchFamily="34" charset="0"/>
                <a:cs typeface="Arial" panose="020B0604020202020204" pitchFamily="34" charset="0"/>
                <a:sym typeface="Arial"/>
              </a:rPr>
              <a:t>Câu</a:t>
            </a:r>
            <a:r>
              <a:rPr lang="en-US" sz="4000" b="1" dirty="0" smtClean="0">
                <a:solidFill>
                  <a:schemeClr val="bg1"/>
                </a:solidFill>
                <a:latin typeface="Arial" panose="020B0604020202020204" pitchFamily="34" charset="0"/>
                <a:cs typeface="Arial" panose="020B0604020202020204" pitchFamily="34" charset="0"/>
                <a:sym typeface="Arial"/>
              </a:rPr>
              <a:t> 1</a:t>
            </a:r>
            <a:r>
              <a:rPr lang="en-US" sz="4000" b="1" dirty="0">
                <a:solidFill>
                  <a:schemeClr val="bg1"/>
                </a:solidFill>
                <a:latin typeface="Arial" panose="020B0604020202020204" pitchFamily="34" charset="0"/>
                <a:cs typeface="Arial" panose="020B0604020202020204" pitchFamily="34" charset="0"/>
                <a:sym typeface="Arial"/>
              </a:rPr>
              <a:t>: </a:t>
            </a:r>
            <a:r>
              <a:rPr lang="en-US" sz="4000" dirty="0">
                <a:solidFill>
                  <a:schemeClr val="bg1"/>
                </a:solidFill>
                <a:latin typeface="Arial" panose="020B0604020202020204" pitchFamily="34" charset="0"/>
                <a:cs typeface="Arial" panose="020B0604020202020204" pitchFamily="34" charset="0"/>
                <a:sym typeface="Arial"/>
              </a:rPr>
              <a:t>Cho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là</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hằng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Tìm</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biến</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trong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biểu</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thức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đại</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endParaRPr lang="en-US" sz="4000" dirty="0">
              <a:solidFill>
                <a:schemeClr val="bg1"/>
              </a:solidFill>
              <a:latin typeface="Arial" panose="020B0604020202020204" pitchFamily="34" charset="0"/>
              <a:cs typeface="Arial" panose="020B0604020202020204" pitchFamily="34" charset="0"/>
              <a:sym typeface="Arial"/>
            </a:endParaRPr>
          </a:p>
          <a:p>
            <a:pPr algn="ctr">
              <a:lnSpc>
                <a:spcPct val="150000"/>
              </a:lnSpc>
            </a:pPr>
            <a:r>
              <a:rPr lang="en-US" sz="4000" dirty="0" smtClean="0">
                <a:solidFill>
                  <a:schemeClr val="bg1"/>
                </a:solidFill>
                <a:latin typeface="Arial" panose="020B0604020202020204" pitchFamily="34" charset="0"/>
                <a:cs typeface="Arial" panose="020B0604020202020204" pitchFamily="34" charset="0"/>
                <a:sym typeface="Arial"/>
              </a:rPr>
              <a:t>x</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.(a</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a:t>
            </a:r>
            <a:r>
              <a:rPr lang="en-US" sz="4000" dirty="0" err="1" smtClean="0">
                <a:solidFill>
                  <a:schemeClr val="bg1"/>
                </a:solidFill>
                <a:latin typeface="Arial" panose="020B0604020202020204" pitchFamily="34" charset="0"/>
                <a:cs typeface="Arial" panose="020B0604020202020204" pitchFamily="34" charset="0"/>
                <a:sym typeface="Arial"/>
              </a:rPr>
              <a:t>ab</a:t>
            </a:r>
            <a:r>
              <a:rPr lang="en-US" sz="4000" dirty="0" smtClean="0">
                <a:solidFill>
                  <a:schemeClr val="bg1"/>
                </a:solidFill>
                <a:latin typeface="Arial" panose="020B0604020202020204" pitchFamily="34" charset="0"/>
                <a:cs typeface="Arial" panose="020B0604020202020204" pitchFamily="34" charset="0"/>
                <a:sym typeface="Arial"/>
              </a:rPr>
              <a:t> + b</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y. x(a</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a:t>
            </a:r>
            <a:r>
              <a:rPr lang="en-US" sz="4000" dirty="0" err="1" smtClean="0">
                <a:solidFill>
                  <a:schemeClr val="bg1"/>
                </a:solidFill>
                <a:latin typeface="Arial" panose="020B0604020202020204" pitchFamily="34" charset="0"/>
                <a:cs typeface="Arial" panose="020B0604020202020204" pitchFamily="34" charset="0"/>
                <a:sym typeface="Arial"/>
              </a:rPr>
              <a:t>ab</a:t>
            </a:r>
            <a:r>
              <a:rPr lang="en-US" sz="4000" dirty="0" smtClean="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y</a:t>
            </a:r>
            <a:endParaRPr lang="en-US" sz="4000" dirty="0">
              <a:solidFill>
                <a:schemeClr val="bg1"/>
              </a:solidFill>
              <a:latin typeface="Arial" panose="020B0604020202020204" pitchFamily="34" charset="0"/>
              <a:cs typeface="Arial" panose="020B0604020202020204" pitchFamily="34" charset="0"/>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68039" y="6987351"/>
            <a:ext cx="792234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x; y</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68039" y="4300343"/>
            <a:ext cx="8042986"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30428" y="4286726"/>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 y</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230428" y="6950685"/>
            <a:ext cx="730497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3591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51913" y="1032490"/>
            <a:ext cx="15216890" cy="1824923"/>
          </a:xfrm>
          <a:prstGeom prst="rect">
            <a:avLst/>
          </a:prstGeom>
          <a:noFill/>
        </p:spPr>
        <p:txBody>
          <a:bodyPr wrap="square" rtlCol="0">
            <a:spAutoFit/>
          </a:bodyPr>
          <a:lstStyle/>
          <a:p>
            <a:pPr algn="ctr">
              <a:lnSpc>
                <a:spcPct val="15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a:t>
            </a:r>
            <a:r>
              <a:rPr lang="en-US" sz="4000" b="1" dirty="0" smtClean="0">
                <a:solidFill>
                  <a:schemeClr val="bg1"/>
                </a:solidFill>
                <a:latin typeface="Arial" panose="020B0604020202020204" pitchFamily="34" charset="0"/>
                <a:cs typeface="Arial" panose="020B0604020202020204" pitchFamily="34" charset="0"/>
                <a:sym typeface="Arial"/>
              </a:rPr>
              <a:t>2: </a:t>
            </a:r>
            <a:r>
              <a:rPr lang="fr-FR" sz="4000" dirty="0">
                <a:solidFill>
                  <a:schemeClr val="bg1"/>
                </a:solidFill>
                <a:latin typeface="Arial" panose="020B0604020202020204" pitchFamily="34" charset="0"/>
                <a:cs typeface="Arial" panose="020B0604020202020204" pitchFamily="34" charset="0"/>
              </a:rPr>
              <a:t>Nam mua 10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bút</a:t>
            </a:r>
            <a:r>
              <a:rPr lang="fr-FR" sz="4000" dirty="0">
                <a:solidFill>
                  <a:schemeClr val="bg1"/>
                </a:solidFill>
                <a:latin typeface="Arial" panose="020B0604020202020204" pitchFamily="34" charset="0"/>
                <a:cs typeface="Arial" panose="020B0604020202020204" pitchFamily="34" charset="0"/>
              </a:rPr>
              <a:t> bi,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chiếc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y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thức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số</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tiền</a:t>
            </a:r>
            <a:r>
              <a:rPr lang="fr-FR" sz="4000" dirty="0">
                <a:solidFill>
                  <a:schemeClr val="bg1"/>
                </a:solidFill>
                <a:latin typeface="Arial" panose="020B0604020202020204" pitchFamily="34" charset="0"/>
                <a:cs typeface="Arial" panose="020B0604020202020204" pitchFamily="34" charset="0"/>
              </a:rPr>
              <a:t> Nam </a:t>
            </a:r>
            <a:r>
              <a:rPr lang="fr-FR" sz="4000" dirty="0" err="1">
                <a:solidFill>
                  <a:schemeClr val="bg1"/>
                </a:solidFill>
                <a:latin typeface="Arial" panose="020B0604020202020204" pitchFamily="34" charset="0"/>
                <a:cs typeface="Arial" panose="020B0604020202020204" pitchFamily="34" charset="0"/>
              </a:rPr>
              <a:t>phải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trả</a:t>
            </a:r>
            <a:r>
              <a:rPr lang="fr-FR" sz="4000" dirty="0">
                <a:solidFill>
                  <a:schemeClr val="bg1"/>
                </a:solidFill>
                <a:latin typeface="Arial" panose="020B0604020202020204" pitchFamily="34" charset="0"/>
                <a:cs typeface="Arial" panose="020B0604020202020204" pitchFamily="34" charset="0"/>
              </a:rPr>
              <a:t> </a:t>
            </a:r>
            <a:r>
              <a:rPr lang="fr-FR" sz="4000" dirty="0" smtClean="0">
                <a:solidFill>
                  <a:schemeClr val="bg1"/>
                </a:solidFill>
                <a:latin typeface="Arial" panose="020B0604020202020204" pitchFamily="34" charset="0"/>
                <a:cs typeface="Arial" panose="020B0604020202020204" pitchFamily="34" charset="0"/>
              </a:rPr>
              <a:t>là</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60209" y="7023646"/>
            <a:ext cx="73601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4529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95861" y="834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flipV="1">
            <a:off x="-37334" y="6028076"/>
            <a:ext cx="18325334" cy="25736"/>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72590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36151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146260" y="1159467"/>
            <a:ext cx="15920807" cy="3228576"/>
          </a:xfrm>
          <a:prstGeom prst="rect">
            <a:avLst/>
          </a:prstGeom>
          <a:noFill/>
        </p:spPr>
        <p:txBody>
          <a:bodyPr wrap="square" rtlCol="0">
            <a:spAutoFit/>
          </a:bodyPr>
          <a:lstStyle/>
          <a:p>
            <a:pPr algn="ctr">
              <a:lnSpc>
                <a:spcPct val="13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a:t>
            </a:r>
            <a:r>
              <a:rPr lang="en-US" sz="4000" b="1" dirty="0" smtClean="0">
                <a:solidFill>
                  <a:schemeClr val="bg1"/>
                </a:solidFill>
                <a:latin typeface="Arial" panose="020B0604020202020204" pitchFamily="34" charset="0"/>
                <a:cs typeface="Arial" panose="020B0604020202020204" pitchFamily="34" charset="0"/>
                <a:sym typeface="Arial"/>
              </a:rPr>
              <a:t>3: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đang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chứa</a:t>
            </a:r>
            <a:r>
              <a:rPr lang="fr-FR" sz="4000" dirty="0">
                <a:solidFill>
                  <a:schemeClr val="bg1"/>
                </a:solidFill>
                <a:latin typeface="Arial" panose="020B0604020202020204" pitchFamily="34" charset="0"/>
                <a:cs typeface="Arial" panose="020B0604020202020204" pitchFamily="34" charset="0"/>
              </a:rPr>
              <a:t> 480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được</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Cùng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lúc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khác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từ</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phút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bằng</a:t>
            </a:r>
            <a:r>
              <a:rPr lang="fr-FR" sz="4000" dirty="0">
                <a:solidFill>
                  <a:schemeClr val="bg1"/>
                </a:solidFill>
                <a:latin typeface="Arial" panose="020B0604020202020204" pitchFamily="34" charset="0"/>
                <a:cs typeface="Arial" panose="020B0604020202020204" pitchFamily="34" charset="0"/>
              </a:rPr>
              <a:t> 1/4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vào</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trong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khi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thời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cả</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trên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a </a:t>
            </a:r>
            <a:r>
              <a:rPr lang="fr-FR" sz="4000" dirty="0" err="1" smtClean="0">
                <a:solidFill>
                  <a:schemeClr val="bg1"/>
                </a:solidFill>
                <a:latin typeface="Arial" panose="020B0604020202020204" pitchFamily="34" charset="0"/>
                <a:cs typeface="Arial" panose="020B0604020202020204" pitchFamily="34" charset="0"/>
              </a:rPr>
              <a:t>phút</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792649" y="513250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792649"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930017" y="5305935"/>
                <a:ext cx="792234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en-US" sz="4000" i="1" smtClean="0">
                        <a:solidFill>
                          <a:schemeClr val="bg1"/>
                        </a:solidFill>
                        <a:latin typeface="Cambria Math" panose="02040503050406030204" pitchFamily="18" charset="0"/>
                      </a:rPr>
                      <m:t>480+</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0017" y="5305935"/>
                <a:ext cx="7922345" cy="1177951"/>
              </a:xfrm>
              <a:prstGeom prst="rect">
                <a:avLst/>
              </a:prstGeom>
              <a:blipFill rotWithShape="0">
                <a:blip r:embed="rId11"/>
                <a:stretch>
                  <a:fillRect l="-2463" b="-8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xmlns="" id="{D96707EC-5A82-4050-B897-6DBAB63AC957}"/>
                  </a:ext>
                </a:extLst>
              </p:cNvPr>
              <p:cNvSpPr txBox="1"/>
              <p:nvPr/>
            </p:nvSpPr>
            <p:spPr>
              <a:xfrm>
                <a:off x="893539" y="7690216"/>
                <a:ext cx="8013626" cy="1158715"/>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a:solidFill>
                          <a:schemeClr val="bg1"/>
                        </a:solidFill>
                        <a:latin typeface="Cambria Math" panose="02040503050406030204" pitchFamily="18" charset="0"/>
                      </a:rPr>
                      <m:t>480</m:t>
                    </m:r>
                    <m:r>
                      <a:rPr lang="en-US" sz="4000" b="0" i="1" smtClean="0">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93539" y="7690216"/>
                <a:ext cx="8013626" cy="1158715"/>
              </a:xfrm>
              <a:prstGeom prst="rect">
                <a:avLst/>
              </a:prstGeom>
              <a:blipFill rotWithShape="0">
                <a:blip r:embed="rId12"/>
                <a:stretch>
                  <a:fillRect l="-2435"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xmlns="" id="{8DD63B39-09F3-4F04-83CD-408FC7619A90}"/>
              </a:ext>
            </a:extLst>
          </p:cNvPr>
          <p:cNvSpPr/>
          <p:nvPr/>
        </p:nvSpPr>
        <p:spPr>
          <a:xfrm flipH="1">
            <a:off x="9046824" y="514135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06664"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9239861" y="5365502"/>
                <a:ext cx="779160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000" i="1" smtClean="0">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239861" y="5365502"/>
                <a:ext cx="7791605" cy="1177951"/>
              </a:xfrm>
              <a:prstGeom prst="rect">
                <a:avLst/>
              </a:prstGeom>
              <a:blipFill rotWithShape="0">
                <a:blip r:embed="rId13"/>
                <a:stretch>
                  <a:fillRect l="-2504" b="-9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xmlns="" id="{42A746A3-96B8-42A5-8EFA-A104DB6B2F69}"/>
                  </a:ext>
                </a:extLst>
              </p:cNvPr>
              <p:cNvSpPr txBox="1"/>
              <p:nvPr/>
            </p:nvSpPr>
            <p:spPr>
              <a:xfrm>
                <a:off x="9273028" y="7897624"/>
                <a:ext cx="7652812" cy="82394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rPr>
                      <m:t>480+</m:t>
                    </m:r>
                    <m:r>
                      <a:rPr lang="en-US" sz="4000" i="1" smtClean="0">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273028" y="7897624"/>
                <a:ext cx="7652812" cy="823944"/>
              </a:xfrm>
              <a:prstGeom prst="rect">
                <a:avLst/>
              </a:prstGeom>
              <a:blipFill rotWithShape="0">
                <a:blip r:embed="rId14"/>
                <a:stretch>
                  <a:fillRect l="-2548" t="-741" b="-2963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622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51913" y="1295791"/>
            <a:ext cx="15059687" cy="1107996"/>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4</a:t>
            </a:r>
            <a:r>
              <a:rPr lang="en-US" sz="4400" b="1" dirty="0" smtClean="0">
                <a:solidFill>
                  <a:schemeClr val="bg1"/>
                </a:solidFill>
                <a:latin typeface="Arial" panose="020B0604020202020204" pitchFamily="34" charset="0"/>
                <a:cs typeface="Arial" panose="020B0604020202020204" pitchFamily="34" charset="0"/>
                <a:sym typeface="Arial"/>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đây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smtClean="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Tất</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cả</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đáp</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án</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trên</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 b</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9315444" y="3947991"/>
                <a:ext cx="7791605" cy="139929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800" i="1" smtClean="0">
                            <a:solidFill>
                              <a:schemeClr val="bg1"/>
                            </a:solidFill>
                            <a:latin typeface="Cambria Math" panose="02040503050406030204" pitchFamily="18" charset="0"/>
                          </a:rPr>
                        </m:ctrlPr>
                      </m:fPr>
                      <m:num>
                        <m:r>
                          <a:rPr lang="en-US" sz="4800" i="0">
                            <a:solidFill>
                              <a:schemeClr val="bg1"/>
                            </a:solidFill>
                            <a:latin typeface="Cambria Math" panose="02040503050406030204" pitchFamily="18" charset="0"/>
                          </a:rPr>
                          <m:t>2+3</m:t>
                        </m:r>
                        <m:r>
                          <m:rPr>
                            <m:sty m:val="p"/>
                          </m:rPr>
                          <a:rPr lang="en-US" sz="4800" i="0">
                            <a:solidFill>
                              <a:schemeClr val="bg1"/>
                            </a:solidFill>
                            <a:latin typeface="Cambria Math" panose="02040503050406030204" pitchFamily="18" charset="0"/>
                          </a:rPr>
                          <m:t>y</m:t>
                        </m:r>
                      </m:num>
                      <m:den>
                        <m:r>
                          <a:rPr lang="en-US" sz="4800" i="0">
                            <a:solidFill>
                              <a:schemeClr val="bg1"/>
                            </a:solidFill>
                            <a:latin typeface="Cambria Math" panose="02040503050406030204" pitchFamily="18" charset="0"/>
                          </a:rPr>
                          <m:t>3</m:t>
                        </m:r>
                      </m:den>
                    </m:f>
                  </m:oMath>
                </a14:m>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315444" y="3947991"/>
                <a:ext cx="7791605" cy="1399294"/>
              </a:xfrm>
              <a:prstGeom prst="rect">
                <a:avLst/>
              </a:prstGeom>
              <a:blipFill rotWithShape="0">
                <a:blip r:embed="rId11"/>
                <a:stretch>
                  <a:fillRect l="-2660" b="-5677"/>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xmlns=""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x</a:t>
            </a:r>
            <a:r>
              <a:rPr lang="en-US" sz="4200" baseline="30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+ 3y</a:t>
            </a:r>
            <a:r>
              <a:rPr lang="en-US" sz="4200" baseline="30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xy</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+ 1 </a:t>
            </a:r>
            <a:endParaRPr lang="en-US" sz="4400" dirty="0">
              <a:solidFill>
                <a:schemeClr val="bg1"/>
              </a:solidFil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25851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745702" y="985727"/>
            <a:ext cx="14829312" cy="2018694"/>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5</a:t>
            </a:r>
            <a:r>
              <a:rPr lang="en-US" sz="4400" b="1" dirty="0" smtClean="0">
                <a:solidFill>
                  <a:schemeClr val="bg1"/>
                </a:solidFill>
                <a:latin typeface="Arial" panose="020B0604020202020204" pitchFamily="34" charset="0"/>
                <a:cs typeface="Arial" panose="020B0604020202020204" pitchFamily="34" charset="0"/>
                <a:sym typeface="Arial"/>
              </a:rPr>
              <a:t>: </a:t>
            </a:r>
            <a:r>
              <a:rPr lang="en-US" sz="4400" dirty="0" err="1">
                <a:solidFill>
                  <a:schemeClr val="bg1"/>
                </a:solidFill>
                <a:latin typeface="Arial" panose="020B0604020202020204" pitchFamily="34" charset="0"/>
                <a:cs typeface="Arial" panose="020B0604020202020204" pitchFamily="34" charset="0"/>
              </a:rPr>
              <a:t>Lập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để</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Diện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tích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hình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thang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có</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lớn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 (cm),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nhỏ</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b (cm), </a:t>
            </a:r>
            <a:r>
              <a:rPr lang="en-US" sz="4400" dirty="0" err="1">
                <a:solidFill>
                  <a:schemeClr val="bg1"/>
                </a:solidFill>
                <a:latin typeface="Arial" panose="020B0604020202020204" pitchFamily="34" charset="0"/>
                <a:cs typeface="Arial" panose="020B0604020202020204" pitchFamily="34" charset="0"/>
              </a:rPr>
              <a:t>chiều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cao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h (cm</a:t>
            </a:r>
            <a:r>
              <a:rPr lang="en-US" sz="4400" dirty="0" smtClean="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9312608" y="3960569"/>
                <a:ext cx="7451392" cy="13993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400" i="1">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12608" y="3960569"/>
                <a:ext cx="7451392" cy="1399357"/>
              </a:xfrm>
              <a:prstGeom prst="rect">
                <a:avLst/>
              </a:prstGeom>
              <a:blipFill rotWithShape="0">
                <a:blip r:embed="rId11"/>
                <a:stretch>
                  <a:fillRect l="-2619" b="-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xmlns="" id="{D96707EC-5A82-4050-B897-6DBAB63AC957}"/>
                  </a:ext>
                </a:extLst>
              </p:cNvPr>
              <p:cNvSpPr txBox="1"/>
              <p:nvPr/>
            </p:nvSpPr>
            <p:spPr>
              <a:xfrm>
                <a:off x="1104153" y="6657618"/>
                <a:ext cx="7185135"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a:t>
                </a:r>
                <a:r>
                  <a:rPr lang="en-US" sz="4000" dirty="0" smtClean="0">
                    <a:solidFill>
                      <a:schemeClr val="bg1"/>
                    </a:solidFill>
                    <a:latin typeface="Arial" panose="020B0604020202020204" pitchFamily="34" charset="0"/>
                    <a:cs typeface="Arial" panose="020B0604020202020204" pitchFamily="34" charset="0"/>
                  </a:rPr>
                  <a:t>cm</a:t>
                </a:r>
                <a:r>
                  <a:rPr lang="en-US" sz="4000" baseline="30000" dirty="0" smtClean="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4153" y="6657618"/>
                <a:ext cx="7185135" cy="1323952"/>
              </a:xfrm>
              <a:prstGeom prst="rect">
                <a:avLst/>
              </a:prstGeom>
              <a:blipFill rotWithShape="0">
                <a:blip r:embed="rId12"/>
                <a:stretch>
                  <a:fillRect l="-2714" b="-645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xmlns=""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1104153" y="3987121"/>
                <a:ext cx="7299434"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4153" y="3987121"/>
                <a:ext cx="7299434" cy="1323952"/>
              </a:xfrm>
              <a:prstGeom prst="rect">
                <a:avLst/>
              </a:prstGeom>
              <a:blipFill rotWithShape="0">
                <a:blip r:embed="rId13"/>
                <a:stretch>
                  <a:fillRect l="-2671"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xmlns="" id="{42A746A3-96B8-42A5-8EFA-A104DB6B2F69}"/>
                  </a:ext>
                </a:extLst>
              </p:cNvPr>
              <p:cNvSpPr txBox="1"/>
              <p:nvPr/>
            </p:nvSpPr>
            <p:spPr>
              <a:xfrm>
                <a:off x="9312608" y="6651129"/>
                <a:ext cx="7593632" cy="1403526"/>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num>
                      <m:den>
                        <m:r>
                          <a:rPr lang="en-US" sz="4400" i="1">
                            <a:solidFill>
                              <a:schemeClr val="bg1"/>
                            </a:solidFill>
                            <a:latin typeface="Cambria Math" panose="02040503050406030204" pitchFamily="18" charset="0"/>
                          </a:rPr>
                          <m:t>2</m:t>
                        </m:r>
                        <m:r>
                          <a:rPr lang="en-US" sz="4400" i="1">
                            <a:solidFill>
                              <a:schemeClr val="bg1"/>
                            </a:solidFill>
                            <a:latin typeface="Cambria Math" panose="02040503050406030204" pitchFamily="18" charset="0"/>
                          </a:rPr>
                          <m:t>h</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smtClean="0">
                    <a:solidFill>
                      <a:schemeClr val="bg1"/>
                    </a:solidFill>
                    <a:latin typeface="Arial" panose="020B0604020202020204" pitchFamily="34" charset="0"/>
                    <a:cs typeface="Arial" panose="020B0604020202020204" pitchFamily="34" charset="0"/>
                  </a:rPr>
                  <a:t>)</a:t>
                </a:r>
                <a:r>
                  <a:rPr lang="en-US" sz="4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2608" y="6651129"/>
                <a:ext cx="7593632" cy="1403526"/>
              </a:xfrm>
              <a:prstGeom prst="rect">
                <a:avLst/>
              </a:prstGeom>
              <a:blipFill rotWithShape="0">
                <a:blip r:embed="rId14"/>
                <a:stretch>
                  <a:fillRect l="-2570" b="-43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147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418761">
            <a:off x="13517300" y="5891244"/>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5178" y="8510943"/>
            <a:ext cx="631420" cy="870924"/>
          </a:xfrm>
          <a:prstGeom prst="rect">
            <a:avLst/>
          </a:prstGeom>
        </p:spPr>
      </p:pic>
      <p:sp>
        <p:nvSpPr>
          <p:cNvPr id="17" name="TextBox 8"/>
          <p:cNvSpPr txBox="1"/>
          <p:nvPr/>
        </p:nvSpPr>
        <p:spPr>
          <a:xfrm>
            <a:off x="5181599" y="656278"/>
            <a:ext cx="8115300" cy="1096710"/>
          </a:xfrm>
          <a:prstGeom prst="rect">
            <a:avLst/>
          </a:prstGeom>
        </p:spPr>
        <p:txBody>
          <a:bodyPr lIns="0" tIns="0" rIns="0" bIns="0" rtlCol="0" anchor="t">
            <a:spAutoFit/>
          </a:bodyPr>
          <a:lstStyle/>
          <a:p>
            <a:pPr algn="ctr">
              <a:lnSpc>
                <a:spcPts val="9360"/>
              </a:lnSpc>
            </a:pPr>
            <a:r>
              <a:rPr lang="en-US" sz="6600" b="1" dirty="0" smtClean="0">
                <a:solidFill>
                  <a:schemeClr val="accent3">
                    <a:lumMod val="50000"/>
                  </a:schemeClr>
                </a:solidFill>
                <a:latin typeface="Arial" panose="020B0604020202020204" pitchFamily="34" charset="0"/>
                <a:cs typeface="Arial" panose="020B0604020202020204" pitchFamily="34" charset="0"/>
              </a:rPr>
              <a:t>VẬN DỤNG</a:t>
            </a:r>
            <a:endParaRPr lang="en-US" sz="6600" b="1" dirty="0">
              <a:solidFill>
                <a:schemeClr val="accent3">
                  <a:lumMod val="50000"/>
                </a:schemeClr>
              </a:solidFill>
              <a:latin typeface="Arial" panose="020B0604020202020204" pitchFamily="34" charset="0"/>
              <a:cs typeface="Arial" panose="020B0604020202020204" pitchFamily="34" charset="0"/>
            </a:endParaRPr>
          </a:p>
        </p:txBody>
      </p:sp>
      <p:sp>
        <p:nvSpPr>
          <p:cNvPr id="2" name="Rectangle 1"/>
          <p:cNvSpPr/>
          <p:nvPr/>
        </p:nvSpPr>
        <p:spPr>
          <a:xfrm>
            <a:off x="1981200" y="2145948"/>
            <a:ext cx="15189536" cy="3139321"/>
          </a:xfrm>
          <a:prstGeom prst="rect">
            <a:avLst/>
          </a:prstGeom>
        </p:spPr>
        <p:txBody>
          <a:bodyPr wrap="square">
            <a:spAutoFit/>
          </a:bodyPr>
          <a:lstStyle/>
          <a:p>
            <a:pPr algn="just">
              <a:lnSpc>
                <a:spcPct val="150000"/>
              </a:lnSpc>
            </a:pPr>
            <a:r>
              <a:rPr lang="en-US" sz="4400" b="1" dirty="0" err="1">
                <a:solidFill>
                  <a:schemeClr val="accent6">
                    <a:lumMod val="75000"/>
                  </a:schemeClr>
                </a:solidFill>
                <a:latin typeface="Arial" panose="020B0604020202020204" pitchFamily="34" charset="0"/>
                <a:cs typeface="Arial" panose="020B0604020202020204" pitchFamily="34" charset="0"/>
              </a:rPr>
              <a:t>Bài</a:t>
            </a:r>
            <a:r>
              <a:rPr lang="en-US" sz="4400" b="1" dirty="0">
                <a:solidFill>
                  <a:schemeClr val="accent6">
                    <a:lumMod val="75000"/>
                  </a:schemeClr>
                </a:solidFill>
                <a:latin typeface="Arial" panose="020B0604020202020204" pitchFamily="34" charset="0"/>
                <a:cs typeface="Arial" panose="020B0604020202020204" pitchFamily="34" charset="0"/>
              </a:rPr>
              <a:t> </a:t>
            </a:r>
            <a:r>
              <a:rPr lang="en-US" sz="4400" b="1" dirty="0" smtClean="0">
                <a:solidFill>
                  <a:schemeClr val="accent6">
                    <a:lumMod val="75000"/>
                  </a:schemeClr>
                </a:solidFill>
                <a:latin typeface="Arial" panose="020B0604020202020204" pitchFamily="34" charset="0"/>
                <a:cs typeface="Arial" panose="020B0604020202020204" pitchFamily="34" charset="0"/>
              </a:rPr>
              <a:t>7.2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chiều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h (a,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h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10" name="Oval Callout 9"/>
          <p:cNvSpPr/>
          <p:nvPr/>
        </p:nvSpPr>
        <p:spPr>
          <a:xfrm>
            <a:off x="8214049" y="4959358"/>
            <a:ext cx="2050401" cy="129069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3748535" y="6785330"/>
                <a:ext cx="11654865" cy="2774414"/>
              </a:xfrm>
              <a:prstGeom prst="rect">
                <a:avLst/>
              </a:prstGeom>
            </p:spPr>
            <p:txBody>
              <a:bodyPr wrap="square">
                <a:spAutoFit/>
              </a:bodyPr>
              <a:lstStyle/>
              <a:p>
                <a:pPr algn="just">
                  <a:lnSpc>
                    <a:spcPct val="130000"/>
                  </a:lnSpc>
                  <a:spcBef>
                    <a:spcPts val="600"/>
                  </a:spcBef>
                  <a:spcAft>
                    <a:spcPts val="600"/>
                  </a:spcAft>
                </a:pPr>
                <a:r>
                  <a:rPr lang="en-US" sz="4400" dirty="0" smtClean="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thị</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diện</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tích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hình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thang</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𝑆</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h</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𝑎</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𝑏</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748535" y="6785330"/>
                <a:ext cx="11654865" cy="2774414"/>
              </a:xfrm>
              <a:prstGeom prst="rect">
                <a:avLst/>
              </a:prstGeom>
              <a:blipFill rotWithShape="0">
                <a:blip r:embed="rId12"/>
                <a:stretch>
                  <a:fillRect l="-2144" t="-659"/>
                </a:stretch>
              </a:blipFill>
            </p:spPr>
            <p:txBody>
              <a:bodyPr/>
              <a:lstStyle/>
              <a:p>
                <a:r>
                  <a:rPr lang="en-US">
                    <a:noFill/>
                  </a:rPr>
                  <a:t> </a:t>
                </a:r>
              </a:p>
            </p:txBody>
          </p:sp>
        </mc:Fallback>
      </mc:AlternateContent>
    </p:spTree>
    <p:extLst>
      <p:ext uri="{BB962C8B-B14F-4D97-AF65-F5344CB8AC3E}">
        <p14:creationId xmlns:p14="http://schemas.microsoft.com/office/powerpoint/2010/main" val="3562454074"/>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5525627" y="7638927"/>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945" flipH="1">
            <a:off x="-4475003" y="-4391981"/>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61020">
            <a:off x="330152" y="3086915"/>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15731405" y="1199496"/>
            <a:ext cx="506294" cy="549573"/>
          </a:xfrm>
          <a:prstGeom prst="rect">
            <a:avLst/>
          </a:prstGeom>
        </p:spPr>
      </p:pic>
      <p:sp>
        <p:nvSpPr>
          <p:cNvPr id="2" name="Rectangle 1"/>
          <p:cNvSpPr/>
          <p:nvPr/>
        </p:nvSpPr>
        <p:spPr>
          <a:xfrm>
            <a:off x="1905000" y="1073727"/>
            <a:ext cx="15087600" cy="8402300"/>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a:t>
            </a:r>
            <a:r>
              <a:rPr lang="vi-VN" sz="4000" b="1" dirty="0" smtClean="0">
                <a:solidFill>
                  <a:srgbClr val="C00000"/>
                </a:solidFill>
                <a:latin typeface="Arial" panose="020B0604020202020204" pitchFamily="34" charset="0"/>
                <a:cs typeface="Arial" panose="020B0604020202020204" pitchFamily="34" charset="0"/>
              </a:rPr>
              <a:t>7.4</a:t>
            </a:r>
            <a:r>
              <a:rPr lang="en-US" sz="4000" b="1" dirty="0" smtClean="0">
                <a:solidFill>
                  <a:srgbClr val="C00000"/>
                </a:solidFill>
                <a:latin typeface="Arial" panose="020B0604020202020204" pitchFamily="34" charset="0"/>
                <a:cs typeface="Arial" panose="020B0604020202020204" pitchFamily="34" charset="0"/>
              </a:rPr>
              <a:t> (SGK - tr24)</a:t>
            </a:r>
            <a:r>
              <a:rPr lang="vi-VN" sz="4000" b="1" dirty="0" smtClean="0">
                <a:solidFill>
                  <a:srgbClr val="C00000"/>
                </a:solidFill>
                <a:latin typeface="Arial" panose="020B0604020202020204" pitchFamily="34" charset="0"/>
                <a:cs typeface="Arial" panose="020B0604020202020204" pitchFamily="34" charset="0"/>
              </a:rPr>
              <a:t> </a:t>
            </a:r>
            <a:endParaRPr lang="vi-VN" sz="40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Một bác nông dân sử dụng hai chiếc máy bơm để tưới nước cho vườn cây. Máy bơm thứ nhất mỗi giờ bơm được </a:t>
            </a:r>
            <a:r>
              <a:rPr lang="vi-VN" sz="4000" dirty="0" smtClean="0">
                <a:latin typeface="Arial" panose="020B0604020202020204" pitchFamily="34" charset="0"/>
                <a:cs typeface="Arial" panose="020B0604020202020204" pitchFamily="34" charset="0"/>
              </a:rPr>
              <a:t>5m</a:t>
            </a:r>
            <a:r>
              <a:rPr lang="en-US" sz="4000" baseline="30000" dirty="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nước. Máy bơm thứ hai mỗi giờ bơm được </a:t>
            </a:r>
            <a:r>
              <a:rPr lang="vi-VN" sz="4000" dirty="0" smtClean="0">
                <a:latin typeface="Arial" panose="020B0604020202020204" pitchFamily="34" charset="0"/>
                <a:cs typeface="Arial" panose="020B0604020202020204" pitchFamily="34" charset="0"/>
              </a:rPr>
              <a:t>3,5m</a:t>
            </a:r>
            <a:r>
              <a:rPr lang="en-US" sz="4000" baseline="30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nước.</a:t>
            </a:r>
          </a:p>
          <a:p>
            <a:pPr algn="just">
              <a:lnSpc>
                <a:spcPct val="150000"/>
              </a:lnSpc>
            </a:pPr>
            <a:r>
              <a:rPr lang="vi-VN" sz="4000" dirty="0">
                <a:latin typeface="Arial" panose="020B0604020202020204" pitchFamily="34" charset="0"/>
                <a:cs typeface="Arial" panose="020B0604020202020204" pitchFamily="34" charset="0"/>
              </a:rPr>
              <a:t>a) Viết biểu thức đại số biểu thị lượng nước bơm được của hai máy, nếu máy bơm thứ nhất chạy trong x giờ và máy bơm thứ hai chạy trong y giờ.</a:t>
            </a:r>
          </a:p>
          <a:p>
            <a:pPr algn="just">
              <a:lnSpc>
                <a:spcPct val="150000"/>
              </a:lnSpc>
            </a:pPr>
            <a:r>
              <a:rPr lang="vi-VN" sz="4000" dirty="0">
                <a:latin typeface="Arial" panose="020B0604020202020204" pitchFamily="34" charset="0"/>
                <a:cs typeface="Arial" panose="020B0604020202020204" pitchFamily="34" charset="0"/>
              </a:rPr>
              <a:t>b) Sử dụng kết quả câu a, tính lượng nước bơm được của cả hai máy khi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2 </a:t>
            </a:r>
            <a:r>
              <a:rPr lang="vi-VN" sz="4000" dirty="0">
                <a:latin typeface="Arial" panose="020B0604020202020204" pitchFamily="34" charset="0"/>
                <a:cs typeface="Arial" panose="020B0604020202020204" pitchFamily="34" charset="0"/>
              </a:rPr>
              <a:t>(giờ), </a:t>
            </a:r>
            <a:r>
              <a:rPr lang="vi-VN" sz="4000" dirty="0" smtClean="0">
                <a:latin typeface="Arial" panose="020B0604020202020204" pitchFamily="34" charset="0"/>
                <a:cs typeface="Arial" panose="020B0604020202020204" pitchFamily="34" charset="0"/>
              </a:rPr>
              <a:t>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3 </a:t>
            </a:r>
            <a:r>
              <a:rPr lang="vi-VN" sz="4000" dirty="0">
                <a:latin typeface="Arial" panose="020B0604020202020204" pitchFamily="34" charset="0"/>
                <a:cs typeface="Arial" panose="020B0604020202020204" pitchFamily="34" charset="0"/>
              </a:rPr>
              <a:t>(giờ).</a:t>
            </a:r>
          </a:p>
        </p:txBody>
      </p:sp>
    </p:spTree>
    <p:extLst>
      <p:ext uri="{BB962C8B-B14F-4D97-AF65-F5344CB8AC3E}">
        <p14:creationId xmlns:p14="http://schemas.microsoft.com/office/powerpoint/2010/main" val="150191329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049980" flipH="1">
            <a:off x="-144747" y="443756"/>
            <a:ext cx="633099" cy="1103441"/>
          </a:xfrm>
          <a:prstGeom prst="rect">
            <a:avLst/>
          </a:prstGeom>
        </p:spPr>
      </p:pic>
      <p:sp>
        <p:nvSpPr>
          <p:cNvPr id="19" name="Oval Callout 18"/>
          <p:cNvSpPr/>
          <p:nvPr/>
        </p:nvSpPr>
        <p:spPr>
          <a:xfrm>
            <a:off x="7924800" y="647700"/>
            <a:ext cx="2050401" cy="1300312"/>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524000" y="2324100"/>
            <a:ext cx="15825649" cy="5555367"/>
          </a:xfrm>
          <a:prstGeom prst="rect">
            <a:avLst/>
          </a:prstGeom>
        </p:spPr>
        <p:txBody>
          <a:bodyPr wrap="square">
            <a:spAutoFit/>
          </a:bodyPr>
          <a:lstStyle/>
          <a:p>
            <a:pPr algn="just">
              <a:lnSpc>
                <a:spcPct val="150000"/>
              </a:lnSpc>
              <a:spcBef>
                <a:spcPts val="600"/>
              </a:spcBef>
              <a:spcAft>
                <a:spcPts val="600"/>
              </a:spcAft>
            </a:pPr>
            <a:r>
              <a:rPr lang="fr-FR" sz="4200" dirty="0" smtClean="0">
                <a:latin typeface="Arial" panose="020B0604020202020204" pitchFamily="34" charset="0"/>
                <a:ea typeface="Calibri" panose="020F0502020204030204" pitchFamily="34" charset="0"/>
                <a:cs typeface="Arial" panose="020B0604020202020204" pitchFamily="34" charset="0"/>
              </a:rPr>
              <a:t>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đại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thị</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smtClean="0">
                <a:latin typeface="Arial" panose="020B0604020202020204" pitchFamily="34" charset="0"/>
                <a:ea typeface="Calibri" panose="020F0502020204030204" pitchFamily="34" charset="0"/>
                <a:cs typeface="Arial" panose="020B0604020202020204" pitchFamily="34" charset="0"/>
              </a:rPr>
              <a:t>Q = 5x + 3,5y</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b)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cả</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err="1">
                <a:latin typeface="Arial" panose="020B0604020202020204" pitchFamily="34" charset="0"/>
                <a:ea typeface="Calibri" panose="020F0502020204030204" pitchFamily="34" charset="0"/>
                <a:cs typeface="Arial" panose="020B0604020202020204" pitchFamily="34" charset="0"/>
              </a:rPr>
              <a:t>Thay</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smtClean="0">
                <a:latin typeface="Arial" panose="020B0604020202020204" pitchFamily="34" charset="0"/>
                <a:ea typeface="Calibri" panose="020F0502020204030204" pitchFamily="34" charset="0"/>
                <a:cs typeface="Arial" panose="020B0604020202020204" pitchFamily="34" charset="0"/>
              </a:rPr>
              <a:t>x = 2</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smtClean="0">
                <a:latin typeface="Arial" panose="020B0604020202020204" pitchFamily="34" charset="0"/>
                <a:ea typeface="Calibri" panose="020F0502020204030204" pitchFamily="34" charset="0"/>
                <a:cs typeface="Arial" panose="020B0604020202020204" pitchFamily="34" charset="0"/>
              </a:rPr>
              <a:t>y = 3</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vào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smtClean="0">
                <a:latin typeface="Arial" panose="020B0604020202020204" pitchFamily="34" charset="0"/>
                <a:ea typeface="Calibri" panose="020F0502020204030204" pitchFamily="34" charset="0"/>
                <a:cs typeface="Arial" panose="020B0604020202020204" pitchFamily="34" charset="0"/>
              </a:rPr>
              <a:t>Q = 5x + 3,5y</a:t>
            </a:r>
            <a:r>
              <a:rPr lang="fr-FR" sz="4200" dirty="0">
                <a:latin typeface="Arial" panose="020B0604020202020204" pitchFamily="34" charset="0"/>
                <a:ea typeface="Calibri" panose="020F0502020204030204" pitchFamily="34" charset="0"/>
                <a:cs typeface="Arial" panose="020B0604020202020204" pitchFamily="34" charset="0"/>
              </a:rPr>
              <a:t>, ta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smtClean="0">
                <a:latin typeface="Arial" panose="020B0604020202020204" pitchFamily="34" charset="0"/>
                <a:ea typeface="Calibri" panose="020F0502020204030204" pitchFamily="34" charset="0"/>
                <a:cs typeface="Arial" panose="020B0604020202020204" pitchFamily="34" charset="0"/>
              </a:rPr>
              <a:t>Q = 5. 2 + 3,5. 3 = 20,5</a:t>
            </a:r>
            <a:r>
              <a:rPr lang="fr-FR" sz="4200" dirty="0">
                <a:latin typeface="Arial" panose="020B0604020202020204" pitchFamily="34" charset="0"/>
                <a:ea typeface="Calibri" panose="020F0502020204030204" pitchFamily="34" charset="0"/>
                <a:cs typeface="Arial" panose="020B0604020202020204" pitchFamily="34" charset="0"/>
              </a:rPr>
              <a:t> (m</a:t>
            </a:r>
            <a:r>
              <a:rPr lang="fr-FR" sz="4200" baseline="30000" dirty="0">
                <a:latin typeface="Arial" panose="020B0604020202020204" pitchFamily="34" charset="0"/>
                <a:ea typeface="Calibri" panose="020F0502020204030204" pitchFamily="34" charset="0"/>
                <a:cs typeface="Arial" panose="020B0604020202020204" pitchFamily="34" charset="0"/>
              </a:rPr>
              <a:t>3</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10"/>
          <a:stretch>
            <a:fillRect/>
          </a:stretch>
        </p:blipFill>
        <p:spPr>
          <a:xfrm>
            <a:off x="12773313" y="7124700"/>
            <a:ext cx="4419600" cy="4712845"/>
          </a:xfrm>
          <a:prstGeom prst="rect">
            <a:avLst/>
          </a:prstGeom>
        </p:spPr>
      </p:pic>
    </p:spTree>
    <p:extLst>
      <p:ext uri="{BB962C8B-B14F-4D97-AF65-F5344CB8AC3E}">
        <p14:creationId xmlns:p14="http://schemas.microsoft.com/office/powerpoint/2010/main" val="11121426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vertical)">
                                      <p:cBhvr>
                                        <p:cTn id="22" dur="500"/>
                                        <p:tgtEl>
                                          <p:spTgt spid="4">
                                            <p:txEl>
                                              <p:pRg st="2" end="2"/>
                                            </p:txEl>
                                          </p:spTgt>
                                        </p:tgtEl>
                                      </p:cBhvr>
                                    </p:animEffect>
                                  </p:childTnLst>
                                </p:cTn>
                              </p:par>
                              <p:par>
                                <p:cTn id="23" presetID="3" presetClass="entr" presetSubtype="5"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vertical)">
                                      <p:cBhvr>
                                        <p:cTn id="25" dur="500"/>
                                        <p:tgtEl>
                                          <p:spTgt spid="4">
                                            <p:txEl>
                                              <p:pRg st="3" end="3"/>
                                            </p:txEl>
                                          </p:spTgt>
                                        </p:tgtEl>
                                      </p:cBhvr>
                                    </p:animEffect>
                                  </p:childTnLst>
                                </p:cTn>
                              </p:par>
                              <p:par>
                                <p:cTn id="26" presetID="3" presetClass="entr" presetSubtype="5"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linds(vertic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62749" y="1544562"/>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921843" y="9384903"/>
            <a:ext cx="631420" cy="870924"/>
          </a:xfrm>
          <a:prstGeom prst="rect">
            <a:avLst/>
          </a:prstGeom>
        </p:spPr>
      </p:pic>
      <p:sp>
        <p:nvSpPr>
          <p:cNvPr id="17" name="TextBox 8"/>
          <p:cNvSpPr txBox="1"/>
          <p:nvPr/>
        </p:nvSpPr>
        <p:spPr>
          <a:xfrm>
            <a:off x="4724400" y="1028700"/>
            <a:ext cx="9525000" cy="1096710"/>
          </a:xfrm>
          <a:prstGeom prst="rect">
            <a:avLst/>
          </a:prstGeom>
        </p:spPr>
        <p:txBody>
          <a:bodyPr wrap="square" lIns="0" tIns="0" rIns="0" bIns="0" rtlCol="0" anchor="t">
            <a:spAutoFit/>
          </a:bodyPr>
          <a:lstStyle/>
          <a:p>
            <a:pPr algn="ctr">
              <a:lnSpc>
                <a:spcPts val="9360"/>
              </a:lnSpc>
            </a:pPr>
            <a:r>
              <a:rPr lang="en-US" sz="6600" b="1" dirty="0" smtClean="0">
                <a:solidFill>
                  <a:schemeClr val="accent4">
                    <a:lumMod val="75000"/>
                  </a:schemeClr>
                </a:solidFill>
                <a:latin typeface="Arial" panose="020B0604020202020204" pitchFamily="34" charset="0"/>
                <a:cs typeface="Arial" panose="020B0604020202020204" pitchFamily="34" charset="0"/>
              </a:rPr>
              <a:t>HƯỚNG DẪN VỀ NHÀ</a:t>
            </a:r>
            <a:endParaRPr lang="en-US" sz="6600" b="1" dirty="0">
              <a:solidFill>
                <a:schemeClr val="accent4">
                  <a:lumMod val="75000"/>
                </a:schemeClr>
              </a:solidFill>
              <a:latin typeface="Arial" panose="020B0604020202020204" pitchFamily="34" charset="0"/>
              <a:cs typeface="Arial" panose="020B0604020202020204" pitchFamily="34" charset="0"/>
            </a:endParaRPr>
          </a:p>
        </p:txBody>
      </p:sp>
      <p:sp>
        <p:nvSpPr>
          <p:cNvPr id="7" name="Rounded Rectangle 6"/>
          <p:cNvSpPr/>
          <p:nvPr/>
        </p:nvSpPr>
        <p:spPr>
          <a:xfrm>
            <a:off x="603968"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56153" y="3614217"/>
            <a:ext cx="1499178" cy="149917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01</a:t>
            </a:r>
            <a:endParaRPr lang="en-US" sz="4800"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081642" y="5504485"/>
            <a:ext cx="464820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14" name="Rounded Rectangle 13"/>
          <p:cNvSpPr/>
          <p:nvPr/>
        </p:nvSpPr>
        <p:spPr>
          <a:xfrm>
            <a:off x="6424962"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77147" y="3614217"/>
            <a:ext cx="1499178" cy="1499178"/>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02</a:t>
            </a:r>
            <a:endParaRPr lang="en-US" sz="48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6919239" y="5504485"/>
            <a:ext cx="464820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Hoàn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SBT</a:t>
            </a:r>
            <a:endParaRPr lang="en-US" sz="4400" dirty="0">
              <a:latin typeface="Arial" panose="020B0604020202020204" pitchFamily="34" charset="0"/>
              <a:cs typeface="Arial" panose="020B0604020202020204" pitchFamily="34" charset="0"/>
            </a:endParaRPr>
          </a:p>
        </p:txBody>
      </p:sp>
      <p:sp>
        <p:nvSpPr>
          <p:cNvPr id="20" name="Rounded Rectangle 19"/>
          <p:cNvSpPr/>
          <p:nvPr/>
        </p:nvSpPr>
        <p:spPr>
          <a:xfrm>
            <a:off x="12245957"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298142" y="3614217"/>
            <a:ext cx="1499178" cy="1499178"/>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03</a:t>
            </a:r>
            <a:endParaRPr lang="en-US" sz="4800" b="1"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12738649" y="5400342"/>
            <a:ext cx="4648200" cy="3139321"/>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Chuẩn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25:</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biến</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7430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393564" y="1146771"/>
            <a:ext cx="13716000" cy="2661241"/>
          </a:xfrm>
          <a:prstGeom prst="rect">
            <a:avLst/>
          </a:prstGeom>
        </p:spPr>
        <p:txBody>
          <a:bodyPr wrap="square" lIns="0" tIns="0" rIns="0" bIns="0" rtlCol="0" anchor="t">
            <a:spAutoFit/>
          </a:bodyPr>
          <a:lstStyle/>
          <a:p>
            <a:pPr algn="ctr">
              <a:lnSpc>
                <a:spcPts val="11000"/>
              </a:lnSpc>
            </a:pPr>
            <a:r>
              <a:rPr lang="en-US" sz="6600" b="1" dirty="0" smtClean="0">
                <a:solidFill>
                  <a:srgbClr val="CD360D"/>
                </a:solidFill>
                <a:latin typeface="Arial" panose="020B0604020202020204" pitchFamily="34" charset="0"/>
                <a:cs typeface="Arial" panose="020B0604020202020204" pitchFamily="34" charset="0"/>
              </a:rPr>
              <a:t>CHƯƠNG VII: BIỂU THỨC ĐẠI SỐ VÀ ĐA THỨC MỘT BIẾN</a:t>
            </a:r>
            <a:endParaRPr lang="en-US" sz="6600" b="1" dirty="0">
              <a:solidFill>
                <a:srgbClr val="CD360D"/>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4847037" y="7131977"/>
            <a:ext cx="7846916" cy="784691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3587942" y="-3806159"/>
            <a:ext cx="7795752" cy="779575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1087205" y="1198540"/>
            <a:ext cx="792451" cy="86019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399" y="6966512"/>
            <a:ext cx="860774" cy="1339726"/>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916400" y="644927"/>
            <a:ext cx="775894" cy="96684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331602" y="6815105"/>
            <a:ext cx="1500511" cy="1491133"/>
          </a:xfrm>
          <a:prstGeom prst="rect">
            <a:avLst/>
          </a:prstGeom>
        </p:spPr>
      </p:pic>
      <p:sp>
        <p:nvSpPr>
          <p:cNvPr id="9" name="TextBox 8"/>
          <p:cNvSpPr txBox="1"/>
          <p:nvPr/>
        </p:nvSpPr>
        <p:spPr>
          <a:xfrm>
            <a:off x="1550923" y="4361473"/>
            <a:ext cx="15401283" cy="1754326"/>
          </a:xfrm>
          <a:prstGeom prst="rect">
            <a:avLst/>
          </a:prstGeom>
          <a:noFill/>
        </p:spPr>
        <p:txBody>
          <a:bodyPr wrap="square" rtlCol="0">
            <a:spAutoFit/>
          </a:bodyPr>
          <a:lstStyle/>
          <a:p>
            <a:pPr algn="ctr">
              <a:lnSpc>
                <a:spcPct val="150000"/>
              </a:lnSpc>
            </a:pPr>
            <a:r>
              <a:rPr lang="en-US" sz="7200" b="1" dirty="0" smtClean="0">
                <a:solidFill>
                  <a:schemeClr val="accent1">
                    <a:lumMod val="50000"/>
                  </a:schemeClr>
                </a:solidFill>
                <a:latin typeface="Arial" panose="020B0604020202020204" pitchFamily="34" charset="0"/>
                <a:cs typeface="Arial" panose="020B0604020202020204" pitchFamily="34" charset="0"/>
              </a:rPr>
              <a:t>BÀI 24: BIỂU THỨC ĐẠI </a:t>
            </a:r>
            <a:r>
              <a:rPr lang="en-US" sz="7200" b="1" dirty="0" smtClean="0">
                <a:solidFill>
                  <a:schemeClr val="accent1">
                    <a:lumMod val="50000"/>
                  </a:schemeClr>
                </a:solidFill>
                <a:latin typeface="Arial" panose="020B0604020202020204" pitchFamily="34" charset="0"/>
                <a:cs typeface="Arial" panose="020B0604020202020204" pitchFamily="34" charset="0"/>
              </a:rPr>
              <a:t>SỐ (1 </a:t>
            </a:r>
            <a:r>
              <a:rPr lang="en-US" sz="7200" b="1" dirty="0" err="1" smtClean="0">
                <a:solidFill>
                  <a:schemeClr val="accent1">
                    <a:lumMod val="50000"/>
                  </a:schemeClr>
                </a:solidFill>
                <a:latin typeface="Arial" panose="020B0604020202020204" pitchFamily="34" charset="0"/>
                <a:cs typeface="Arial" panose="020B0604020202020204" pitchFamily="34" charset="0"/>
              </a:rPr>
              <a:t>Tiết</a:t>
            </a:r>
            <a:r>
              <a:rPr lang="en-US" sz="7200" b="1" dirty="0" smtClean="0">
                <a:solidFill>
                  <a:schemeClr val="accent1">
                    <a:lumMod val="50000"/>
                  </a:schemeClr>
                </a:solidFill>
                <a:latin typeface="Arial" panose="020B0604020202020204" pitchFamily="34" charset="0"/>
                <a:cs typeface="Arial" panose="020B0604020202020204" pitchFamily="34" charset="0"/>
              </a:rPr>
              <a:t>)</a:t>
            </a:r>
            <a:endParaRPr lang="en-US" sz="7200" b="1"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4"/>
          <a:stretch>
            <a:fillRect/>
          </a:stretch>
        </p:blipFill>
        <p:spPr>
          <a:xfrm>
            <a:off x="5969218" y="6743164"/>
            <a:ext cx="6295847" cy="3730872"/>
          </a:xfrm>
          <a:prstGeom prst="rect">
            <a:avLst/>
          </a:prstGeom>
        </p:spPr>
      </p:pic>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4139058" y="7023842"/>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614954">
            <a:off x="12785743" y="-3308131"/>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2213560" y="1708315"/>
            <a:ext cx="622470" cy="67568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1388">
            <a:off x="16003690" y="6456228"/>
            <a:ext cx="1359857" cy="87772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19824">
            <a:off x="15038507" y="2058700"/>
            <a:ext cx="604987" cy="883193"/>
          </a:xfrm>
          <a:prstGeom prst="rect">
            <a:avLst/>
          </a:prstGeom>
        </p:spPr>
      </p:pic>
      <p:sp>
        <p:nvSpPr>
          <p:cNvPr id="9" name="TextBox 8"/>
          <p:cNvSpPr txBox="1"/>
          <p:nvPr/>
        </p:nvSpPr>
        <p:spPr>
          <a:xfrm>
            <a:off x="2077821" y="2063826"/>
            <a:ext cx="14020799" cy="3785652"/>
          </a:xfrm>
          <a:prstGeom prst="rect">
            <a:avLst/>
          </a:prstGeom>
          <a:noFill/>
        </p:spPr>
        <p:txBody>
          <a:bodyPr wrap="square" rtlCol="0">
            <a:spAutoFit/>
          </a:bodyPr>
          <a:lstStyle/>
          <a:p>
            <a:pPr algn="ctr">
              <a:lnSpc>
                <a:spcPct val="150000"/>
              </a:lnSpc>
            </a:pPr>
            <a:r>
              <a:rPr lang="en-US" sz="8000" b="1" dirty="0" smtClean="0">
                <a:solidFill>
                  <a:srgbClr val="CD360D"/>
                </a:solidFill>
                <a:latin typeface="Arial" panose="020B0604020202020204" pitchFamily="34" charset="0"/>
                <a:cs typeface="Arial" panose="020B0604020202020204" pitchFamily="34" charset="0"/>
              </a:rPr>
              <a:t>CẢM ƠN SỰ CHÚ Ý </a:t>
            </a:r>
          </a:p>
          <a:p>
            <a:pPr algn="ctr">
              <a:lnSpc>
                <a:spcPct val="150000"/>
              </a:lnSpc>
            </a:pPr>
            <a:r>
              <a:rPr lang="en-US" sz="8000" b="1" dirty="0" smtClean="0">
                <a:solidFill>
                  <a:srgbClr val="CD360D"/>
                </a:solidFill>
                <a:latin typeface="Arial" panose="020B0604020202020204" pitchFamily="34" charset="0"/>
                <a:cs typeface="Arial" panose="020B0604020202020204" pitchFamily="34" charset="0"/>
              </a:rPr>
              <a:t>LẮNG NGHE CỦA CÁC EM!</a:t>
            </a:r>
            <a:endParaRPr lang="en-US" sz="8000" b="1" dirty="0">
              <a:solidFill>
                <a:srgbClr val="CD360D"/>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2"/>
          <a:stretch>
            <a:fillRect/>
          </a:stretch>
        </p:blipFill>
        <p:spPr>
          <a:xfrm>
            <a:off x="7086600" y="6321292"/>
            <a:ext cx="4536931" cy="5208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16400" y="3771900"/>
            <a:ext cx="860774" cy="133972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52600" y="8039100"/>
            <a:ext cx="1128625" cy="119589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62160" flipH="1">
            <a:off x="10785974" y="-6254091"/>
            <a:ext cx="9407206" cy="7455211"/>
          </a:xfrm>
          <a:prstGeom prst="rect">
            <a:avLst/>
          </a:prstGeom>
        </p:spPr>
      </p:pic>
      <p:sp>
        <p:nvSpPr>
          <p:cNvPr id="13" name="TextBox 8"/>
          <p:cNvSpPr txBox="1"/>
          <p:nvPr/>
        </p:nvSpPr>
        <p:spPr>
          <a:xfrm>
            <a:off x="5105400" y="1170171"/>
            <a:ext cx="8115300" cy="1096710"/>
          </a:xfrm>
          <a:prstGeom prst="rect">
            <a:avLst/>
          </a:prstGeom>
        </p:spPr>
        <p:txBody>
          <a:bodyPr lIns="0" tIns="0" rIns="0" bIns="0" rtlCol="0" anchor="t">
            <a:spAutoFit/>
          </a:bodyPr>
          <a:lstStyle/>
          <a:p>
            <a:pPr algn="ctr">
              <a:lnSpc>
                <a:spcPts val="9360"/>
              </a:lnSpc>
            </a:pPr>
            <a:r>
              <a:rPr lang="en-US" sz="6600" b="1" dirty="0" smtClean="0">
                <a:solidFill>
                  <a:schemeClr val="accent2">
                    <a:lumMod val="75000"/>
                  </a:schemeClr>
                </a:solidFill>
                <a:latin typeface="Arial" panose="020B0604020202020204" pitchFamily="34" charset="0"/>
                <a:cs typeface="Arial" panose="020B0604020202020204" pitchFamily="34" charset="0"/>
              </a:rPr>
              <a:t>NỘI DUNG BÀI HỌC</a:t>
            </a:r>
            <a:endParaRPr lang="en-US" sz="6600" b="1"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14" name="Diagram 13"/>
          <p:cNvGraphicFramePr/>
          <p:nvPr>
            <p:extLst>
              <p:ext uri="{D42A27DB-BD31-4B8C-83A1-F6EECF244321}">
                <p14:modId xmlns:p14="http://schemas.microsoft.com/office/powerpoint/2010/main" val="1933593486"/>
              </p:ext>
            </p:extLst>
          </p:nvPr>
        </p:nvGraphicFramePr>
        <p:xfrm>
          <a:off x="1785056" y="2459765"/>
          <a:ext cx="14755987" cy="69876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p:cNvPicPr>
            <a:picLocks noChangeAspect="1"/>
          </p:cNvPicPr>
          <p:nvPr/>
        </p:nvPicPr>
        <p:blipFill>
          <a:blip r:embed="rId15"/>
          <a:stretch>
            <a:fillRect/>
          </a:stretch>
        </p:blipFill>
        <p:spPr>
          <a:xfrm>
            <a:off x="5486400" y="7994705"/>
            <a:ext cx="2665118" cy="1911298"/>
          </a:xfrm>
          <a:prstGeom prst="rect">
            <a:avLst/>
          </a:prstGeom>
        </p:spPr>
      </p:pic>
      <p:pic>
        <p:nvPicPr>
          <p:cNvPr id="16" name="Picture 15"/>
          <p:cNvPicPr>
            <a:picLocks noChangeAspect="1"/>
          </p:cNvPicPr>
          <p:nvPr/>
        </p:nvPicPr>
        <p:blipFill>
          <a:blip r:embed="rId16"/>
          <a:stretch>
            <a:fillRect/>
          </a:stretch>
        </p:blipFill>
        <p:spPr>
          <a:xfrm>
            <a:off x="16045760" y="7994705"/>
            <a:ext cx="1731414" cy="229229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840570" y="8614132"/>
            <a:ext cx="506294" cy="54957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5561093" y="0"/>
              <a:ext cx="7893414"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2445536" y="546959"/>
              <a:ext cx="14158928" cy="925382"/>
            </a:xfrm>
            <a:prstGeom prst="rect">
              <a:avLst/>
            </a:prstGeom>
          </p:spPr>
          <p:txBody>
            <a:bodyPr lIns="0" tIns="0" rIns="0" bIns="0" rtlCol="0" anchor="t">
              <a:spAutoFit/>
            </a:bodyPr>
            <a:lstStyle/>
            <a:p>
              <a:pPr algn="ctr">
                <a:lnSpc>
                  <a:spcPts val="7800"/>
                </a:lnSpc>
              </a:pPr>
              <a:r>
                <a:rPr lang="en-US" sz="4800" b="1" dirty="0" smtClean="0">
                  <a:solidFill>
                    <a:srgbClr val="C00000"/>
                  </a:solidFill>
                  <a:latin typeface="Arial" panose="020B0604020202020204" pitchFamily="34" charset="0"/>
                  <a:cs typeface="Arial" panose="020B0604020202020204" pitchFamily="34" charset="0"/>
                </a:rPr>
                <a:t>1. </a:t>
              </a:r>
              <a:r>
                <a:rPr lang="en-US" sz="4800" b="1" dirty="0" err="1" smtClean="0">
                  <a:solidFill>
                    <a:srgbClr val="C00000"/>
                  </a:solidFill>
                  <a:latin typeface="Arial" panose="020B0604020202020204" pitchFamily="34" charset="0"/>
                  <a:cs typeface="Arial" panose="020B0604020202020204" pitchFamily="34" charset="0"/>
                </a:rPr>
                <a:t>Biểu</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thức</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đại</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12"/>
          <a:stretch>
            <a:fillRect/>
          </a:stretch>
        </p:blipFill>
        <p:spPr>
          <a:xfrm>
            <a:off x="1933212" y="2071828"/>
            <a:ext cx="1880897" cy="1504717"/>
          </a:xfrm>
          <a:prstGeom prst="rect">
            <a:avLst/>
          </a:prstGeom>
        </p:spPr>
      </p:pic>
      <p:sp>
        <p:nvSpPr>
          <p:cNvPr id="17" name="TextBox 16"/>
          <p:cNvSpPr txBox="1"/>
          <p:nvPr/>
        </p:nvSpPr>
        <p:spPr>
          <a:xfrm>
            <a:off x="4251314" y="2651041"/>
            <a:ext cx="10912486" cy="738664"/>
          </a:xfrm>
          <a:prstGeom prst="rect">
            <a:avLst/>
          </a:prstGeom>
          <a:noFill/>
        </p:spPr>
        <p:txBody>
          <a:bodyPr wrap="square" rtlCol="0">
            <a:spAutoFit/>
          </a:bodyPr>
          <a:lstStyle/>
          <a:p>
            <a:r>
              <a:rPr lang="en-US" sz="4200" i="1" dirty="0" err="1" smtClean="0">
                <a:solidFill>
                  <a:srgbClr val="002060"/>
                </a:solidFill>
                <a:latin typeface="Arial" panose="020B0604020202020204" pitchFamily="34" charset="0"/>
                <a:cs typeface="Arial" panose="020B0604020202020204" pitchFamily="34" charset="0"/>
              </a:rPr>
              <a:t>Em</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hãy</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nhắc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lại</a:t>
            </a:r>
            <a:r>
              <a:rPr lang="en-US" sz="4200"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Biểu</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thức</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là</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gì</a:t>
            </a:r>
            <a:r>
              <a:rPr lang="en-US" sz="4200" b="1" i="1" dirty="0" smtClean="0">
                <a:solidFill>
                  <a:srgbClr val="002060"/>
                </a:solidFill>
                <a:latin typeface="Arial" panose="020B0604020202020204" pitchFamily="34" charset="0"/>
                <a:cs typeface="Arial" panose="020B0604020202020204" pitchFamily="34" charset="0"/>
              </a:rPr>
              <a:t>?</a:t>
            </a:r>
            <a:endParaRPr lang="en-US" sz="4200" b="1" i="1" dirty="0">
              <a:solidFill>
                <a:srgbClr val="00206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3"/>
          <a:stretch>
            <a:fillRect/>
          </a:stretch>
        </p:blipFill>
        <p:spPr>
          <a:xfrm>
            <a:off x="9039093" y="3680754"/>
            <a:ext cx="1647237" cy="1565733"/>
          </a:xfrm>
          <a:prstGeom prst="rect">
            <a:avLst/>
          </a:prstGeom>
        </p:spPr>
      </p:pic>
      <p:sp>
        <p:nvSpPr>
          <p:cNvPr id="19" name="Rectangle 18"/>
          <p:cNvSpPr/>
          <p:nvPr/>
        </p:nvSpPr>
        <p:spPr>
          <a:xfrm>
            <a:off x="1941822" y="4234137"/>
            <a:ext cx="6808274" cy="769441"/>
          </a:xfrm>
          <a:prstGeom prst="rect">
            <a:avLst/>
          </a:prstGeom>
        </p:spPr>
        <p:txBody>
          <a:bodyPr wrap="none">
            <a:spAutoFit/>
          </a:bodyPr>
          <a:lstStyle/>
          <a:p>
            <a:r>
              <a:rPr lang="en-US" sz="4400" i="1" dirty="0">
                <a:latin typeface="Arial" panose="020B0604020202020204" pitchFamily="34" charset="0"/>
                <a:cs typeface="Arial" panose="020B0604020202020204" pitchFamily="34" charset="0"/>
              </a:rPr>
              <a:t>HS </a:t>
            </a:r>
            <a:r>
              <a:rPr lang="en-US" sz="4400" i="1" dirty="0" err="1">
                <a:latin typeface="Arial" panose="020B0604020202020204" pitchFamily="34" charset="0"/>
                <a:cs typeface="Arial" panose="020B0604020202020204" pitchFamily="34" charset="0"/>
              </a:rPr>
              <a:t>trao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đổi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thực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hiện</a:t>
            </a:r>
            <a:r>
              <a:rPr lang="en-US" sz="4400" i="1" dirty="0">
                <a:latin typeface="Arial" panose="020B0604020202020204" pitchFamily="34" charset="0"/>
                <a:cs typeface="Arial" panose="020B0604020202020204" pitchFamily="34" charset="0"/>
              </a:rPr>
              <a:t> </a:t>
            </a:r>
            <a:r>
              <a:rPr lang="en-US" sz="4400" b="1" i="1" dirty="0">
                <a:latin typeface="Arial" panose="020B0604020202020204" pitchFamily="34" charset="0"/>
                <a:cs typeface="Arial" panose="020B0604020202020204" pitchFamily="34" charset="0"/>
              </a:rPr>
              <a:t>HĐ1</a:t>
            </a:r>
          </a:p>
        </p:txBody>
      </p:sp>
      <p:sp>
        <p:nvSpPr>
          <p:cNvPr id="20" name="Rounded Rectangle 19"/>
          <p:cNvSpPr/>
          <p:nvPr/>
        </p:nvSpPr>
        <p:spPr>
          <a:xfrm>
            <a:off x="1945230" y="5474124"/>
            <a:ext cx="2043401" cy="116533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smtClean="0">
                <a:latin typeface="Arial" panose="020B0604020202020204" pitchFamily="34" charset="0"/>
                <a:cs typeface="Arial" panose="020B0604020202020204" pitchFamily="34" charset="0"/>
              </a:rPr>
              <a:t>HĐ1</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4351842" y="5101014"/>
            <a:ext cx="12682875" cy="2031325"/>
          </a:xfrm>
          <a:prstGeom prst="rect">
            <a:avLst/>
          </a:prstGeom>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chỉ</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23" name="Rectangle 22"/>
          <p:cNvSpPr/>
          <p:nvPr/>
        </p:nvSpPr>
        <p:spPr>
          <a:xfrm>
            <a:off x="1941822" y="7034903"/>
            <a:ext cx="8305800" cy="2443746"/>
          </a:xfrm>
          <a:prstGeom prst="rect">
            <a:avLst/>
          </a:prstGeom>
        </p:spPr>
        <p:txBody>
          <a:bodyPr wrap="square">
            <a:spAutoFit/>
          </a:bodyPr>
          <a:lstStyle/>
          <a:p>
            <a:pPr algn="just">
              <a:lnSpc>
                <a:spcPct val="17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23 + 8 – 9;                               </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Times New Roman" panose="02020603050405020304" pitchFamily="18" charset="0"/>
                <a:cs typeface="Arial" panose="020B0604020202020204" pitchFamily="34" charset="0"/>
              </a:rPr>
              <a:t>b) 3a + 7</a:t>
            </a:r>
            <a:r>
              <a:rPr lang="en-US" sz="42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9792199" y="7132339"/>
                <a:ext cx="6923061" cy="2666627"/>
              </a:xfrm>
              <a:prstGeom prst="rect">
                <a:avLst/>
              </a:prstGeom>
            </p:spPr>
            <p:txBody>
              <a:bodyPr wrap="square">
                <a:spAutoFit/>
              </a:bodyPr>
              <a:lstStyle/>
              <a:p>
                <a:pPr lvl="0" algn="just">
                  <a:lnSpc>
                    <a:spcPct val="150000"/>
                  </a:lnSpc>
                  <a:spcBef>
                    <a:spcPts val="600"/>
                  </a:spcBef>
                  <a:spcAft>
                    <a:spcPts val="600"/>
                  </a:spcAft>
                </a:pP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c) (3</a:t>
                </a:r>
                <a:r>
                  <a:rPr lang="en-US" sz="42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- 5) : 8;                       </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+ 2</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792199" y="7132339"/>
                <a:ext cx="6923061" cy="2666627"/>
              </a:xfrm>
              <a:prstGeom prst="rect">
                <a:avLst/>
              </a:prstGeom>
              <a:blipFill rotWithShape="0">
                <a:blip r:embed="rId14"/>
                <a:stretch>
                  <a:fillRect l="-3345"/>
                </a:stretch>
              </a:blipFill>
            </p:spPr>
            <p:txBody>
              <a:bodyPr/>
              <a:lstStyle/>
              <a:p>
                <a:r>
                  <a:rPr lang="en-US">
                    <a:noFill/>
                  </a:rPr>
                  <a:t> </a:t>
                </a:r>
              </a:p>
            </p:txBody>
          </p:sp>
        </mc:Fallback>
      </mc:AlternateContent>
      <p:sp>
        <p:nvSpPr>
          <p:cNvPr id="26" name="Rectangle 25"/>
          <p:cNvSpPr/>
          <p:nvPr/>
        </p:nvSpPr>
        <p:spPr>
          <a:xfrm>
            <a:off x="5561093" y="7310845"/>
            <a:ext cx="3065263" cy="707886"/>
          </a:xfrm>
          <a:prstGeom prst="rect">
            <a:avLst/>
          </a:prstGeom>
        </p:spPr>
        <p:txBody>
          <a:bodyPr wrap="none">
            <a:spAutoFit/>
          </a:bodyPr>
          <a:lstStyle/>
          <a:p>
            <a:r>
              <a:rPr lang="en-US" sz="4000" dirty="0" err="1" smtClean="0">
                <a:solidFill>
                  <a:srgbClr val="C00000"/>
                </a:solidFill>
                <a:latin typeface="Arial" panose="020B0604020202020204" pitchFamily="34" charset="0"/>
                <a:cs typeface="Arial" panose="020B0604020202020204" pitchFamily="34" charset="0"/>
              </a:rPr>
              <a:t>Biểu</a:t>
            </a:r>
            <a:r>
              <a:rPr lang="en-US" sz="4000" dirty="0" smtClean="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13356477" y="7310845"/>
            <a:ext cx="3065263" cy="707886"/>
          </a:xfrm>
          <a:prstGeom prst="rect">
            <a:avLst/>
          </a:prstGeom>
        </p:spPr>
        <p:txBody>
          <a:bodyPr wrap="none">
            <a:spAutoFit/>
          </a:bodyPr>
          <a:lstStyle/>
          <a:p>
            <a:r>
              <a:rPr lang="en-US" sz="4000" dirty="0" err="1" smtClean="0">
                <a:solidFill>
                  <a:srgbClr val="C00000"/>
                </a:solidFill>
                <a:latin typeface="Arial" panose="020B0604020202020204" pitchFamily="34" charset="0"/>
                <a:cs typeface="Arial" panose="020B0604020202020204" pitchFamily="34" charset="0"/>
              </a:rPr>
              <a:t>Biểu</a:t>
            </a:r>
            <a:r>
              <a:rPr lang="en-US" sz="4000" dirty="0" smtClean="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572000" y="8611523"/>
            <a:ext cx="4721164" cy="707886"/>
          </a:xfrm>
          <a:prstGeom prst="rect">
            <a:avLst/>
          </a:prstGeom>
        </p:spPr>
        <p:txBody>
          <a:bodyPr wrap="none">
            <a:spAutoFit/>
          </a:bodyPr>
          <a:lstStyle/>
          <a:p>
            <a:r>
              <a:rPr lang="en-US" sz="4000" dirty="0" err="1" smtClean="0">
                <a:solidFill>
                  <a:srgbClr val="0070C0"/>
                </a:solidFill>
                <a:latin typeface="Arial" panose="020B0604020202020204" pitchFamily="34" charset="0"/>
                <a:cs typeface="Arial" panose="020B0604020202020204" pitchFamily="34" charset="0"/>
              </a:rPr>
              <a:t>Biểu</a:t>
            </a:r>
            <a:r>
              <a:rPr lang="en-US" sz="4000" dirty="0" smtClean="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
        <p:nvSpPr>
          <p:cNvPr id="29" name="Rectangle 28"/>
          <p:cNvSpPr/>
          <p:nvPr/>
        </p:nvSpPr>
        <p:spPr>
          <a:xfrm>
            <a:off x="13474370" y="8611523"/>
            <a:ext cx="4721164" cy="707886"/>
          </a:xfrm>
          <a:prstGeom prst="rect">
            <a:avLst/>
          </a:prstGeom>
        </p:spPr>
        <p:txBody>
          <a:bodyPr wrap="none">
            <a:spAutoFit/>
          </a:bodyPr>
          <a:lstStyle/>
          <a:p>
            <a:r>
              <a:rPr lang="en-US" sz="4000" dirty="0" err="1" smtClean="0">
                <a:solidFill>
                  <a:srgbClr val="0070C0"/>
                </a:solidFill>
                <a:latin typeface="Arial" panose="020B0604020202020204" pitchFamily="34" charset="0"/>
                <a:cs typeface="Arial" panose="020B0604020202020204" pitchFamily="34" charset="0"/>
              </a:rPr>
              <a:t>Biểu</a:t>
            </a:r>
            <a:r>
              <a:rPr lang="en-US" sz="4000" dirty="0" smtClean="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p:bldP spid="23" grpId="0"/>
      <p:bldP spid="2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476626">
            <a:off x="13361422" y="6725054"/>
            <a:ext cx="7795752" cy="7795752"/>
          </a:xfrm>
          <a:prstGeom prst="rect">
            <a:avLst/>
          </a:prstGeom>
        </p:spPr>
      </p:pic>
      <p:sp>
        <p:nvSpPr>
          <p:cNvPr id="21" name="Rectangle 20"/>
          <p:cNvSpPr/>
          <p:nvPr/>
        </p:nvSpPr>
        <p:spPr>
          <a:xfrm>
            <a:off x="2629002" y="843552"/>
            <a:ext cx="6715300" cy="769441"/>
          </a:xfrm>
          <a:prstGeom prst="rect">
            <a:avLst/>
          </a:prstGeom>
        </p:spPr>
        <p:txBody>
          <a:bodyPr wrap="none">
            <a:spAutoFit/>
          </a:bodyPr>
          <a:lstStyle/>
          <a:p>
            <a:r>
              <a:rPr lang="en-US" sz="4400" i="1" dirty="0" err="1" smtClean="0">
                <a:solidFill>
                  <a:schemeClr val="tx2">
                    <a:lumMod val="50000"/>
                  </a:schemeClr>
                </a:solidFill>
                <a:latin typeface="Arial" panose="020B0604020202020204" pitchFamily="34" charset="0"/>
                <a:cs typeface="Arial" panose="020B0604020202020204" pitchFamily="34" charset="0"/>
              </a:rPr>
              <a:t>Hoàn</a:t>
            </a:r>
            <a:r>
              <a:rPr lang="en-US" sz="4400" i="1" dirty="0" smtClean="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thành</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cá</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nhân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b="1" i="1" dirty="0">
                <a:solidFill>
                  <a:schemeClr val="tx2">
                    <a:lumMod val="50000"/>
                  </a:schemeClr>
                </a:solidFill>
                <a:latin typeface="Arial" panose="020B0604020202020204" pitchFamily="34" charset="0"/>
                <a:cs typeface="Arial" panose="020B0604020202020204" pitchFamily="34" charset="0"/>
              </a:rPr>
              <a:t>HĐ2</a:t>
            </a:r>
            <a:r>
              <a:rPr lang="en-US" sz="4400" i="1" dirty="0">
                <a:solidFill>
                  <a:schemeClr val="tx2">
                    <a:lumMod val="50000"/>
                  </a:schemeClr>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802" y="-442417"/>
            <a:ext cx="2971800" cy="2971800"/>
          </a:xfrm>
          <a:prstGeom prst="rect">
            <a:avLst/>
          </a:prstGeom>
        </p:spPr>
      </p:pic>
      <p:sp>
        <p:nvSpPr>
          <p:cNvPr id="23" name="Rounded Rectangle 22"/>
          <p:cNvSpPr/>
          <p:nvPr/>
        </p:nvSpPr>
        <p:spPr>
          <a:xfrm>
            <a:off x="1195201" y="2316297"/>
            <a:ext cx="2043401"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smtClean="0">
                <a:latin typeface="Arial" panose="020B0604020202020204" pitchFamily="34" charset="0"/>
                <a:cs typeface="Arial" panose="020B0604020202020204" pitchFamily="34" charset="0"/>
              </a:rPr>
              <a:t>HĐ2</a:t>
            </a:r>
            <a:endParaRPr lang="en-US" sz="4400" b="1" dirty="0">
              <a:latin typeface="Arial" panose="020B0604020202020204" pitchFamily="34" charset="0"/>
              <a:cs typeface="Arial" panose="020B0604020202020204" pitchFamily="34" charset="0"/>
            </a:endParaRPr>
          </a:p>
        </p:txBody>
      </p:sp>
      <p:sp>
        <p:nvSpPr>
          <p:cNvPr id="24" name="Rectangle 23"/>
          <p:cNvSpPr/>
          <p:nvPr/>
        </p:nvSpPr>
        <p:spPr>
          <a:xfrm>
            <a:off x="3657600" y="2031992"/>
            <a:ext cx="12136978"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Hãy viết biểu thức biểu thị chu vi của hình chữ nhật có chiều rộng là x (cm) và chiều dài hơn chiều rộng 3 cm.</a:t>
            </a:r>
            <a:endParaRPr lang="en-US" sz="4400" dirty="0">
              <a:latin typeface="Arial" panose="020B0604020202020204" pitchFamily="34" charset="0"/>
              <a:cs typeface="Arial" panose="020B0604020202020204" pitchFamily="34" charset="0"/>
            </a:endParaRPr>
          </a:p>
        </p:txBody>
      </p:sp>
      <p:sp>
        <p:nvSpPr>
          <p:cNvPr id="25" name="Oval Callout 24"/>
          <p:cNvSpPr/>
          <p:nvPr/>
        </p:nvSpPr>
        <p:spPr>
          <a:xfrm>
            <a:off x="1205694" y="5110354"/>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9570" y="6455161"/>
            <a:ext cx="5310539" cy="3720871"/>
          </a:xfrm>
          <a:prstGeom prst="rect">
            <a:avLst/>
          </a:prstGeom>
        </p:spPr>
      </p:pic>
      <p:sp>
        <p:nvSpPr>
          <p:cNvPr id="28" name="Rectangle 27"/>
          <p:cNvSpPr/>
          <p:nvPr/>
        </p:nvSpPr>
        <p:spPr>
          <a:xfrm>
            <a:off x="3758501" y="5474950"/>
            <a:ext cx="10583835"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a:t>
            </a:r>
            <a:r>
              <a:rPr lang="en-US" sz="4400" dirty="0">
                <a:latin typeface="Arial" panose="020B0604020202020204" pitchFamily="34" charset="0"/>
                <a:cs typeface="Arial" panose="020B0604020202020204" pitchFamily="34" charset="0"/>
              </a:rPr>
              <a:t> vi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a:p>
            <a:pPr algn="just">
              <a:lnSpc>
                <a:spcPct val="150000"/>
              </a:lnSpc>
            </a:pPr>
            <a:r>
              <a:rPr lang="en-US" sz="4400" dirty="0" smtClean="0">
                <a:latin typeface="Arial" panose="020B0604020202020204" pitchFamily="34" charset="0"/>
                <a:cs typeface="Arial" panose="020B0604020202020204" pitchFamily="34" charset="0"/>
              </a:rPr>
              <a:t>P = 2 [(x + 3) + x</a:t>
            </a:r>
            <a:r>
              <a:rPr lang="en-US" sz="4400" dirty="0">
                <a:latin typeface="Arial" panose="020B0604020202020204" pitchFamily="34" charset="0"/>
                <a:cs typeface="Arial" panose="020B0604020202020204" pitchFamily="34" charset="0"/>
              </a:rPr>
              <a:t>]</a:t>
            </a:r>
          </a:p>
          <a:p>
            <a:pPr algn="just">
              <a:lnSpc>
                <a:spcPct val="150000"/>
              </a:lnSpc>
            </a:pPr>
            <a:r>
              <a:rPr lang="en-US" sz="4400" dirty="0" smtClean="0">
                <a:latin typeface="Arial" panose="020B0604020202020204" pitchFamily="34" charset="0"/>
                <a:cs typeface="Arial" panose="020B0604020202020204" pitchFamily="34" charset="0"/>
              </a:rPr>
              <a:t>   = (2x + 3). 2</a:t>
            </a:r>
            <a:endParaRPr lang="en-US" sz="4400" dirty="0">
              <a:latin typeface="Arial" panose="020B0604020202020204" pitchFamily="34" charset="0"/>
              <a:cs typeface="Arial" panose="020B0604020202020204" pitchFamily="34" charset="0"/>
            </a:endParaRPr>
          </a:p>
          <a:p>
            <a:pPr algn="just">
              <a:lnSpc>
                <a:spcPct val="150000"/>
              </a:lnSpc>
            </a:pPr>
            <a:r>
              <a:rPr lang="en-US" sz="4400" dirty="0" smtClean="0">
                <a:latin typeface="Arial" panose="020B0604020202020204" pitchFamily="34" charset="0"/>
                <a:cs typeface="Arial" panose="020B0604020202020204" pitchFamily="34" charset="0"/>
              </a:rPr>
              <a:t>   = 3x + 6</a:t>
            </a:r>
            <a:endParaRPr lang="en-US" sz="4400" dirty="0">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476626">
            <a:off x="13361422" y="6725054"/>
            <a:ext cx="7795752" cy="7795752"/>
          </a:xfrm>
          <a:prstGeom prst="rect">
            <a:avLst/>
          </a:prstGeom>
        </p:spPr>
      </p:pic>
      <p:pic>
        <p:nvPicPr>
          <p:cNvPr id="27" name="Picture 2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4832" y="339554"/>
            <a:ext cx="5310539" cy="3720871"/>
          </a:xfrm>
          <a:prstGeom prst="rect">
            <a:avLst/>
          </a:prstGeom>
        </p:spPr>
      </p:pic>
      <p:sp>
        <p:nvSpPr>
          <p:cNvPr id="28" name="Rectangle 27"/>
          <p:cNvSpPr/>
          <p:nvPr/>
        </p:nvSpPr>
        <p:spPr>
          <a:xfrm>
            <a:off x="9220200" y="1070790"/>
            <a:ext cx="5309299" cy="982513"/>
          </a:xfrm>
          <a:prstGeom prst="rect">
            <a:avLst/>
          </a:prstGeom>
        </p:spPr>
        <p:txBody>
          <a:bodyPr wrap="square">
            <a:spAutoFit/>
          </a:bodyPr>
          <a:lstStyle/>
          <a:p>
            <a:pPr algn="just">
              <a:lnSpc>
                <a:spcPct val="150000"/>
              </a:lnSpc>
            </a:pPr>
            <a:r>
              <a:rPr lang="en-US" sz="4400" dirty="0" smtClean="0">
                <a:solidFill>
                  <a:srgbClr val="C00000"/>
                </a:solidFill>
                <a:latin typeface="Arial" panose="020B0604020202020204" pitchFamily="34" charset="0"/>
                <a:cs typeface="Arial" panose="020B0604020202020204" pitchFamily="34" charset="0"/>
              </a:rPr>
              <a:t>P = 2 [(x + 3) + x]</a:t>
            </a:r>
            <a:endParaRPr lang="en-US" sz="4400"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741779" y="4317235"/>
            <a:ext cx="94488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Người ta đã dùng chữ x biểu thị độ dài một cạnh của hình chữ nhật, viết thay cho một số nào đó. Chữ x thường được gọi là biến số (gọi tắt là biến). </a:t>
            </a:r>
            <a:endParaRPr lang="en-US" sz="4200"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2421082" y="2796313"/>
            <a:ext cx="152400" cy="16740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810638" y="1881913"/>
            <a:ext cx="99060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8" idx="2"/>
          </p:cNvCxnSpPr>
          <p:nvPr/>
        </p:nvCxnSpPr>
        <p:spPr>
          <a:xfrm>
            <a:off x="11874850" y="2053303"/>
            <a:ext cx="1290088" cy="21757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91465" y="4317235"/>
            <a:ext cx="7156768"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Số và biến trong biểu thức 2[(</a:t>
            </a:r>
            <a:r>
              <a:rPr lang="vi-VN" sz="4200" dirty="0" smtClean="0">
                <a:latin typeface="Arial" panose="020B0604020202020204" pitchFamily="34" charset="0"/>
                <a:cs typeface="Arial" panose="020B0604020202020204" pitchFamily="34" charset="0"/>
              </a:rPr>
              <a:t>x</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x</a:t>
            </a:r>
            <a:r>
              <a:rPr lang="vi-VN" sz="4200" dirty="0">
                <a:latin typeface="Arial" panose="020B0604020202020204" pitchFamily="34" charset="0"/>
                <a:cs typeface="Arial" panose="020B0604020202020204" pitchFamily="34" charset="0"/>
              </a:rPr>
              <a:t>]  được nối với nhau bởi dấu các phép toán là một biểu thức đại số. </a:t>
            </a:r>
            <a:endParaRPr lang="en-US" sz="4200" dirty="0">
              <a:latin typeface="Arial" panose="020B0604020202020204" pitchFamily="34" charset="0"/>
              <a:cs typeface="Arial" panose="020B0604020202020204" pitchFamily="34" charset="0"/>
            </a:endParaRPr>
          </a:p>
        </p:txBody>
      </p:sp>
      <p:sp>
        <p:nvSpPr>
          <p:cNvPr id="17" name="Rounded Rectangle 16"/>
          <p:cNvSpPr/>
          <p:nvPr/>
        </p:nvSpPr>
        <p:spPr>
          <a:xfrm>
            <a:off x="5638800" y="8527045"/>
            <a:ext cx="7830938" cy="1281430"/>
          </a:xfrm>
          <a:prstGeom prst="roundRect">
            <a:avLst/>
          </a:prstGeom>
          <a:solidFill>
            <a:schemeClr val="accent6"/>
          </a:solidFill>
          <a:ln>
            <a:solidFill>
              <a:schemeClr val="accent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Vậy biểu thức đại số là gì?</a:t>
            </a:r>
          </a:p>
        </p:txBody>
      </p:sp>
      <p:pic>
        <p:nvPicPr>
          <p:cNvPr id="18" name="Picture 17"/>
          <p:cNvPicPr>
            <a:picLocks noChangeAspect="1"/>
          </p:cNvPicPr>
          <p:nvPr/>
        </p:nvPicPr>
        <p:blipFill>
          <a:blip r:embed="rId10"/>
          <a:stretch>
            <a:fillRect/>
          </a:stretch>
        </p:blipFill>
        <p:spPr>
          <a:xfrm>
            <a:off x="3339690" y="8502800"/>
            <a:ext cx="1776262" cy="1265694"/>
          </a:xfrm>
          <a:prstGeom prst="rect">
            <a:avLst/>
          </a:prstGeom>
        </p:spPr>
      </p:pic>
    </p:spTree>
    <p:extLst>
      <p:ext uri="{BB962C8B-B14F-4D97-AF65-F5344CB8AC3E}">
        <p14:creationId xmlns:p14="http://schemas.microsoft.com/office/powerpoint/2010/main" val="22740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057400" y="563420"/>
            <a:ext cx="3708181" cy="219744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842348" y="496667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041424" y="6732050"/>
            <a:ext cx="446020" cy="777377"/>
          </a:xfrm>
          <a:prstGeom prst="rect">
            <a:avLst/>
          </a:prstGeom>
        </p:spPr>
      </p:pic>
      <p:sp>
        <p:nvSpPr>
          <p:cNvPr id="15" name="TextBox 14"/>
          <p:cNvSpPr txBox="1"/>
          <p:nvPr/>
        </p:nvSpPr>
        <p:spPr>
          <a:xfrm>
            <a:off x="6768112" y="1181100"/>
            <a:ext cx="4876800" cy="830997"/>
          </a:xfrm>
          <a:prstGeom prst="rect">
            <a:avLst/>
          </a:prstGeom>
          <a:noFill/>
        </p:spPr>
        <p:txBody>
          <a:bodyPr wrap="square" rtlCol="0">
            <a:spAutoFit/>
          </a:bodyPr>
          <a:lstStyle/>
          <a:p>
            <a:pPr algn="ctr"/>
            <a:r>
              <a:rPr lang="en-US" sz="4800" b="1" dirty="0" smtClean="0">
                <a:solidFill>
                  <a:srgbClr val="C00000"/>
                </a:solidFill>
                <a:latin typeface="Arial" panose="020B0604020202020204" pitchFamily="34" charset="0"/>
                <a:cs typeface="Arial" panose="020B0604020202020204" pitchFamily="34" charset="0"/>
              </a:rPr>
              <a:t>KẾT LUẬN</a:t>
            </a:r>
            <a:endParaRPr lang="en-US" sz="4800" b="1" dirty="0">
              <a:solidFill>
                <a:srgbClr val="C00000"/>
              </a:solidFill>
              <a:latin typeface="Arial" panose="020B0604020202020204" pitchFamily="34" charset="0"/>
              <a:cs typeface="Arial" panose="020B0604020202020204" pitchFamily="34" charset="0"/>
            </a:endParaRPr>
          </a:p>
        </p:txBody>
      </p:sp>
      <p:sp>
        <p:nvSpPr>
          <p:cNvPr id="16" name="Rounded Rectangle 15"/>
          <p:cNvSpPr/>
          <p:nvPr/>
        </p:nvSpPr>
        <p:spPr>
          <a:xfrm>
            <a:off x="1371600" y="2684660"/>
            <a:ext cx="15669824" cy="6345040"/>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2940625"/>
            <a:ext cx="14538004" cy="590931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dirty="0"/>
              <a:t>Biểu thức không chứa chữ gọi là </a:t>
            </a:r>
            <a:r>
              <a:rPr lang="vi-VN" sz="4200" dirty="0">
                <a:solidFill>
                  <a:srgbClr val="0070C0"/>
                </a:solidFill>
              </a:rPr>
              <a:t>biểu thức số</a:t>
            </a:r>
            <a:r>
              <a:rPr lang="vi-VN" sz="4200" dirty="0"/>
              <a:t>. Biểu thức chỉ chứa số hoặc chỉ chứa chữ hoặc chứa cả số và chữ gọi chung là </a:t>
            </a:r>
            <a:r>
              <a:rPr lang="vi-VN" sz="4200" dirty="0">
                <a:solidFill>
                  <a:srgbClr val="0070C0"/>
                </a:solidFill>
              </a:rPr>
              <a:t>biểu thức đại số</a:t>
            </a:r>
            <a:r>
              <a:rPr lang="vi-VN" sz="4200" dirty="0"/>
              <a:t>.</a:t>
            </a:r>
          </a:p>
          <a:p>
            <a:pPr marL="571500" indent="-571500" algn="just">
              <a:lnSpc>
                <a:spcPct val="150000"/>
              </a:lnSpc>
              <a:buFont typeface="Wingdings" panose="05000000000000000000" pitchFamily="2" charset="2"/>
              <a:buChar char="Ø"/>
            </a:pPr>
            <a:r>
              <a:rPr lang="vi-VN" sz="4200" dirty="0"/>
              <a:t>Trong một biểu thức đại số, các chữ (nếu có) dùng để thay thế hay đại diện cho những số nào đó được gọi là các </a:t>
            </a:r>
            <a:r>
              <a:rPr lang="vi-VN" sz="4200" dirty="0">
                <a:solidFill>
                  <a:srgbClr val="0070C0"/>
                </a:solidFill>
              </a:rPr>
              <a:t>biến số</a:t>
            </a:r>
            <a:r>
              <a:rPr lang="vi-VN" sz="4200" dirty="0"/>
              <a:t> (gọi tắt là các </a:t>
            </a:r>
            <a:r>
              <a:rPr lang="vi-VN" sz="4200" dirty="0">
                <a:solidFill>
                  <a:srgbClr val="0070C0"/>
                </a:solidFill>
              </a:rPr>
              <a:t>biến</a:t>
            </a:r>
            <a:r>
              <a:rPr lang="vi-VN" sz="4200" dirty="0"/>
              <a:t>).</a:t>
            </a:r>
          </a:p>
        </p:txBody>
      </p:sp>
      <p:pic>
        <p:nvPicPr>
          <p:cNvPr id="18" name="Picture 17"/>
          <p:cNvPicPr>
            <a:picLocks noChangeAspect="1"/>
          </p:cNvPicPr>
          <p:nvPr/>
        </p:nvPicPr>
        <p:blipFill>
          <a:blip r:embed="rId10"/>
          <a:stretch>
            <a:fillRect/>
          </a:stretch>
        </p:blipFill>
        <p:spPr>
          <a:xfrm rot="2770118">
            <a:off x="15599866" y="7727300"/>
            <a:ext cx="1991076" cy="2404251"/>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87489" y="5196004"/>
            <a:ext cx="1500511" cy="149113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220233">
            <a:off x="261601" y="2772521"/>
            <a:ext cx="1047155" cy="67589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5178" y="8510943"/>
            <a:ext cx="631420" cy="870924"/>
          </a:xfrm>
          <a:prstGeom prst="rect">
            <a:avLst/>
          </a:prstGeom>
        </p:spPr>
      </p:pic>
      <p:grpSp>
        <p:nvGrpSpPr>
          <p:cNvPr id="11" name="Group 10"/>
          <p:cNvGrpSpPr/>
          <p:nvPr/>
        </p:nvGrpSpPr>
        <p:grpSpPr>
          <a:xfrm rot="21340031">
            <a:off x="550425" y="229610"/>
            <a:ext cx="3301365" cy="3031394"/>
            <a:chOff x="820573" y="422994"/>
            <a:chExt cx="3301365" cy="3031394"/>
          </a:xfrm>
          <a:effectLst>
            <a:outerShdw blurRad="50800" dist="38100" dir="5400000" algn="t" rotWithShape="0">
              <a:prstClr val="black">
                <a:alpha val="40000"/>
              </a:prstClr>
            </a:outerShdw>
          </a:effectLst>
        </p:grpSpPr>
        <p:pic>
          <p:nvPicPr>
            <p:cNvPr id="9" name="Picture 8"/>
            <p:cNvPicPr>
              <a:picLocks noChangeAspect="1"/>
            </p:cNvPicPr>
            <p:nvPr/>
          </p:nvPicPr>
          <p:blipFill>
            <a:blip r:embed="rId12"/>
            <a:stretch>
              <a:fillRect/>
            </a:stretch>
          </p:blipFill>
          <p:spPr>
            <a:xfrm rot="21077387">
              <a:off x="820573" y="422994"/>
              <a:ext cx="3301365" cy="3031394"/>
            </a:xfrm>
            <a:prstGeom prst="rect">
              <a:avLst/>
            </a:prstGeom>
          </p:spPr>
        </p:pic>
        <p:sp>
          <p:nvSpPr>
            <p:cNvPr id="10" name="TextBox 9"/>
            <p:cNvSpPr txBox="1"/>
            <p:nvPr/>
          </p:nvSpPr>
          <p:spPr>
            <a:xfrm>
              <a:off x="1641189" y="1440854"/>
              <a:ext cx="1787811" cy="769441"/>
            </a:xfrm>
            <a:prstGeom prst="rect">
              <a:avLst/>
            </a:prstGeom>
            <a:noFill/>
          </p:spPr>
          <p:txBody>
            <a:bodyPr wrap="square" rtlCol="0">
              <a:spAutoFit/>
            </a:bodyPr>
            <a:lstStyle/>
            <a:p>
              <a:pPr algn="ctr"/>
              <a:r>
                <a:rPr lang="en-US" sz="4400" b="1" dirty="0" err="1" smtClean="0">
                  <a:solidFill>
                    <a:srgbClr val="0070C0"/>
                  </a:solidFill>
                  <a:latin typeface="Arial" panose="020B0604020202020204" pitchFamily="34" charset="0"/>
                  <a:cs typeface="Arial" panose="020B0604020202020204" pitchFamily="34" charset="0"/>
                </a:rPr>
                <a:t>Chú</a:t>
              </a:r>
              <a:r>
                <a:rPr lang="en-US" sz="4400" b="1" dirty="0" smtClean="0">
                  <a:solidFill>
                    <a:srgbClr val="0070C0"/>
                  </a:solidFill>
                  <a:latin typeface="Arial" panose="020B0604020202020204" pitchFamily="34" charset="0"/>
                  <a:cs typeface="Arial" panose="020B0604020202020204" pitchFamily="34" charset="0"/>
                </a:rPr>
                <a:t> ý</a:t>
              </a:r>
              <a:endParaRPr lang="en-US" sz="4400" b="1" dirty="0">
                <a:solidFill>
                  <a:srgbClr val="0070C0"/>
                </a:solidFill>
                <a:latin typeface="Arial" panose="020B0604020202020204" pitchFamily="34" charset="0"/>
                <a:cs typeface="Arial" panose="020B0604020202020204" pitchFamily="34" charset="0"/>
              </a:endParaRPr>
            </a:p>
          </p:txBody>
        </p:sp>
      </p:grpSp>
      <p:sp>
        <p:nvSpPr>
          <p:cNvPr id="12" name="Rectangle 11"/>
          <p:cNvSpPr/>
          <p:nvPr/>
        </p:nvSpPr>
        <p:spPr>
          <a:xfrm>
            <a:off x="4080458" y="563180"/>
            <a:ext cx="12378742"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Để cho gọn, khi viết các biểu thức đại số, ta không viết dấu nhân giữa các biến, cũng như giữa biến và </a:t>
            </a:r>
            <a:r>
              <a:rPr lang="vi-VN" sz="4000" dirty="0"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Chẳng </a:t>
            </a:r>
            <a:r>
              <a:rPr lang="vi-VN" sz="4000" dirty="0">
                <a:latin typeface="Arial" panose="020B0604020202020204" pitchFamily="34" charset="0"/>
                <a:cs typeface="Arial" panose="020B0604020202020204" pitchFamily="34" charset="0"/>
              </a:rPr>
              <a:t>hạn,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 </a:t>
            </a:r>
            <a:r>
              <a:rPr lang="vi-VN" sz="4000" dirty="0">
                <a:latin typeface="Arial" panose="020B0604020202020204" pitchFamily="34" charset="0"/>
                <a:cs typeface="Arial" panose="020B0604020202020204" pitchFamily="34" charset="0"/>
              </a:rPr>
              <a:t>tương ứng có thể viết là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
        <p:nvSpPr>
          <p:cNvPr id="13" name="Rectangle 12"/>
          <p:cNvSpPr/>
          <p:nvPr/>
        </p:nvSpPr>
        <p:spPr>
          <a:xfrm>
            <a:off x="1740173" y="4196133"/>
            <a:ext cx="14683111"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prstClr val="black"/>
                </a:solidFill>
                <a:cs typeface="Arial" panose="020B0604020202020204" pitchFamily="34" charset="0"/>
              </a:rPr>
              <a:t>Thông thường ta không viết thừa số 1 trong một tích. Chẳng hạn, </a:t>
            </a:r>
            <a:r>
              <a:rPr lang="vi-VN" sz="4000" i="1" dirty="0" smtClean="0">
                <a:solidFill>
                  <a:prstClr val="black"/>
                </a:solidFill>
                <a:cs typeface="Arial" panose="020B0604020202020204" pitchFamily="34" charset="0"/>
              </a:rPr>
              <a:t>1xy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xy</a:t>
            </a:r>
            <a:r>
              <a:rPr lang="vi-VN" sz="4000" dirty="0">
                <a:solidFill>
                  <a:prstClr val="black"/>
                </a:solidFill>
                <a:cs typeface="Arial" panose="020B0604020202020204" pitchFamily="34" charset="0"/>
              </a:rPr>
              <a:t>; </a:t>
            </a:r>
            <a:r>
              <a:rPr lang="vi-VN" sz="4000" i="1" dirty="0">
                <a:solidFill>
                  <a:prstClr val="black"/>
                </a:solidFill>
                <a:cs typeface="Arial" panose="020B0604020202020204" pitchFamily="34" charset="0"/>
              </a:rPr>
              <a:t>(-1).ab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-ab</a:t>
            </a:r>
            <a:r>
              <a:rPr lang="vi-VN" sz="4000" dirty="0">
                <a:solidFill>
                  <a:prstClr val="black"/>
                </a:solidFill>
                <a:cs typeface="Arial" panose="020B0604020202020204" pitchFamily="34" charset="0"/>
              </a:rPr>
              <a:t>.</a:t>
            </a:r>
          </a:p>
        </p:txBody>
      </p:sp>
      <p:sp>
        <p:nvSpPr>
          <p:cNvPr id="14" name="Rectangle 13"/>
          <p:cNvSpPr/>
          <p:nvPr/>
        </p:nvSpPr>
        <p:spPr>
          <a:xfrm>
            <a:off x="1704260" y="6095252"/>
            <a:ext cx="14754939"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Với các biến, ta cũng có thể áp dụng các quy tắc và tính chất của các phép tính như đối với các số. Chẳng hạn:</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318578" y="7981785"/>
            <a:ext cx="10761371" cy="2092881"/>
          </a:xfrm>
          <a:prstGeom prst="rect">
            <a:avLst/>
          </a:prstGeom>
        </p:spPr>
        <p:txBody>
          <a:bodyPr wrap="square">
            <a:spAutoFit/>
          </a:bodyPr>
          <a:lstStyle/>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 + x = 2x; xxx = 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x + y = y + 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a:t>
            </a:r>
            <a:r>
              <a:rPr lang="fr-FR" sz="4000" dirty="0" smtClean="0">
                <a:latin typeface="Arial" panose="020B0604020202020204" pitchFamily="34" charset="0"/>
                <a:ea typeface="Calibri" panose="020F0502020204030204" pitchFamily="34" charset="0"/>
                <a:cs typeface="Arial" panose="020B0604020202020204" pitchFamily="34" charset="0"/>
              </a:rPr>
              <a:t>y + z</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xy</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xz</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smtClean="0">
                <a:latin typeface="Arial" panose="020B0604020202020204" pitchFamily="34" charset="0"/>
                <a:ea typeface="Calibri" panose="020F0502020204030204" pitchFamily="34" charset="0"/>
                <a:cs typeface="Arial" panose="020B0604020202020204" pitchFamily="34" charset="0"/>
              </a:rPr>
              <a:t>x + y - z</a:t>
            </a:r>
            <a:r>
              <a:rPr lang="fr-FR" sz="4000" dirty="0">
                <a:latin typeface="Arial" panose="020B0604020202020204" pitchFamily="34" charset="0"/>
                <a:ea typeface="Calibri" panose="020F0502020204030204" pitchFamily="34" charset="0"/>
                <a:cs typeface="Arial" panose="020B0604020202020204" pitchFamily="34" charset="0"/>
              </a:rPr>
              <a:t>) = -x - y + z;…</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3"/>
          <a:stretch>
            <a:fillRect/>
          </a:stretch>
        </p:blipFill>
        <p:spPr>
          <a:xfrm>
            <a:off x="15277540" y="7328735"/>
            <a:ext cx="2152075" cy="298729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1856</Words>
  <PresentationFormat>Custom</PresentationFormat>
  <Paragraphs>160</Paragraphs>
  <Slides>30</Slides>
  <Notes>7</Notes>
  <HiddenSlides>0</HiddenSlides>
  <MMClips>20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Calibri</vt:lpstr>
      <vt:lpstr>Times New Roman</vt:lpstr>
      <vt:lpstr>Elsie</vt:lpstr>
      <vt:lpstr>Wingdings</vt:lpstr>
      <vt:lpstr>Arial</vt:lpstr>
      <vt:lpstr>Cambria Math</vt:lpstr>
      <vt:lpstr>Tahoma</vt:lpstr>
      <vt:lpstr>Calibri Light</vt:lpstr>
      <vt:lpstr>等线 Light</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terms:modified xsi:type="dcterms:W3CDTF">2022-12-21T09:12:11Z</dcterms:modified>
  <dc:identifier>DAFVRjI8d4g</dc:identifier>
</cp:coreProperties>
</file>