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7"/>
  </p:notesMasterIdLst>
  <p:sldIdLst>
    <p:sldId id="256" r:id="rId2"/>
    <p:sldId id="262" r:id="rId3"/>
    <p:sldId id="257" r:id="rId4"/>
    <p:sldId id="268" r:id="rId5"/>
    <p:sldId id="269" r:id="rId6"/>
    <p:sldId id="270" r:id="rId7"/>
    <p:sldId id="271" r:id="rId8"/>
    <p:sldId id="272" r:id="rId9"/>
    <p:sldId id="273" r:id="rId10"/>
    <p:sldId id="314" r:id="rId11"/>
    <p:sldId id="265" r:id="rId12"/>
    <p:sldId id="274" r:id="rId13"/>
    <p:sldId id="275" r:id="rId14"/>
    <p:sldId id="276" r:id="rId15"/>
    <p:sldId id="315" r:id="rId16"/>
    <p:sldId id="277" r:id="rId17"/>
    <p:sldId id="259" r:id="rId18"/>
    <p:sldId id="278" r:id="rId19"/>
    <p:sldId id="264" r:id="rId20"/>
    <p:sldId id="279" r:id="rId21"/>
    <p:sldId id="288" r:id="rId22"/>
    <p:sldId id="280" r:id="rId23"/>
    <p:sldId id="289" r:id="rId24"/>
    <p:sldId id="281" r:id="rId25"/>
    <p:sldId id="290" r:id="rId26"/>
    <p:sldId id="282" r:id="rId27"/>
    <p:sldId id="283" r:id="rId28"/>
    <p:sldId id="284" r:id="rId29"/>
    <p:sldId id="291" r:id="rId30"/>
    <p:sldId id="292" r:id="rId31"/>
    <p:sldId id="285" r:id="rId32"/>
    <p:sldId id="293" r:id="rId33"/>
    <p:sldId id="286" r:id="rId34"/>
    <p:sldId id="294" r:id="rId35"/>
    <p:sldId id="295" r:id="rId36"/>
    <p:sldId id="287" r:id="rId37"/>
    <p:sldId id="296" r:id="rId38"/>
    <p:sldId id="303" r:id="rId39"/>
    <p:sldId id="297" r:id="rId40"/>
    <p:sldId id="298" r:id="rId41"/>
    <p:sldId id="304" r:id="rId42"/>
    <p:sldId id="299" r:id="rId43"/>
    <p:sldId id="300" r:id="rId44"/>
    <p:sldId id="305" r:id="rId45"/>
    <p:sldId id="301" r:id="rId46"/>
    <p:sldId id="302" r:id="rId47"/>
    <p:sldId id="306" r:id="rId48"/>
    <p:sldId id="307" r:id="rId49"/>
    <p:sldId id="308" r:id="rId50"/>
    <p:sldId id="311" r:id="rId51"/>
    <p:sldId id="309" r:id="rId52"/>
    <p:sldId id="310" r:id="rId53"/>
    <p:sldId id="312" r:id="rId54"/>
    <p:sldId id="313" r:id="rId55"/>
    <p:sldId id="266" r:id="rId56"/>
  </p:sldIdLst>
  <p:sldSz cx="18288000" cy="10287000"/>
  <p:notesSz cx="6858000" cy="9144000"/>
  <p:embeddedFontLst>
    <p:embeddedFont>
      <p:font typeface="Calibri" panose="020F0502020204030204" pitchFamily="34" charset="0"/>
      <p:regular r:id="rId58"/>
      <p:bold r:id="rId59"/>
      <p:italic r:id="rId60"/>
      <p:boldItalic r:id="rId61"/>
    </p:embeddedFont>
    <p:embeddedFont>
      <p:font typeface="Cambria" panose="02040503050406030204" pitchFamily="18" charset="0"/>
      <p:regular r:id="rId62"/>
      <p:bold r:id="rId63"/>
      <p:italic r:id="rId64"/>
      <p:boldItalic r:id="rId65"/>
    </p:embeddedFont>
    <p:embeddedFont>
      <p:font typeface="Computer Says No" panose="020B0604020202020204"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29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9" d="100"/>
          <a:sy n="39" d="100"/>
        </p:scale>
        <p:origin x="840" y="30"/>
      </p:cViewPr>
      <p:guideLst>
        <p:guide orient="horz" pos="2232"/>
        <p:guide pos="29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9E5B2F-AD40-4499-88F4-AF3835587DDC}"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77DC52-3F81-4AC2-96E2-5B3EC44B1BBB}" type="slidenum">
              <a:rPr lang="en-US" smtClean="0"/>
              <a:t>‹#›</a:t>
            </a:fld>
            <a:endParaRPr lang="en-US"/>
          </a:p>
        </p:txBody>
      </p:sp>
    </p:spTree>
    <p:extLst>
      <p:ext uri="{BB962C8B-B14F-4D97-AF65-F5344CB8AC3E}">
        <p14:creationId xmlns:p14="http://schemas.microsoft.com/office/powerpoint/2010/main" val="2420637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77DC52-3F81-4AC2-96E2-5B3EC44B1BBB}" type="slidenum">
              <a:rPr lang="en-US" smtClean="0"/>
              <a:t>19</a:t>
            </a:fld>
            <a:endParaRPr lang="en-US"/>
          </a:p>
        </p:txBody>
      </p:sp>
    </p:spTree>
    <p:extLst>
      <p:ext uri="{BB962C8B-B14F-4D97-AF65-F5344CB8AC3E}">
        <p14:creationId xmlns:p14="http://schemas.microsoft.com/office/powerpoint/2010/main" val="2180362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hyperlink" Target="https://wordwall.net/resource/54400801" TargetMode="External"/><Relationship Id="rId3" Type="http://schemas.openxmlformats.org/officeDocument/2006/relationships/image" Target="../media/image8.png"/><Relationship Id="rId7" Type="http://schemas.openxmlformats.org/officeDocument/2006/relationships/hyperlink" Target="https://wordwall.net/resource/54400726"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s://wordwall.net/resource/34916399" TargetMode="External"/><Relationship Id="rId3" Type="http://schemas.openxmlformats.org/officeDocument/2006/relationships/image" Target="../media/image8.png"/><Relationship Id="rId7" Type="http://schemas.openxmlformats.org/officeDocument/2006/relationships/hyperlink" Target="https://wordwall.net/resource/23461810"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png"/><Relationship Id="rId5" Type="http://schemas.microsoft.com/office/2007/relationships/media" Target="../media/media3.mp3"/><Relationship Id="rId15" Type="http://schemas.openxmlformats.org/officeDocument/2006/relationships/image" Target="../media/image15.png"/><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21.mp3"/><Relationship Id="rId1" Type="http://schemas.microsoft.com/office/2007/relationships/media" Target="../media/media21.mp3"/><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18.png"/><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17.png"/><Relationship Id="rId2" Type="http://schemas.openxmlformats.org/officeDocument/2006/relationships/audio" Target="../media/media5.mp3"/><Relationship Id="rId16" Type="http://schemas.openxmlformats.org/officeDocument/2006/relationships/image" Target="../media/image16.png"/><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5.png"/><Relationship Id="rId5" Type="http://schemas.microsoft.com/office/2007/relationships/media" Target="../media/media7.mp3"/><Relationship Id="rId1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audio" Target="../media/media6.mp3"/><Relationship Id="rId9" Type="http://schemas.openxmlformats.org/officeDocument/2006/relationships/slideLayout" Target="../slideLayouts/slideLayout7.xml"/><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22.mp3"/><Relationship Id="rId1" Type="http://schemas.microsoft.com/office/2007/relationships/media" Target="../media/media22.mp3"/><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8.png"/><Relationship Id="rId9"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audio" Target="../media/media12.mp3"/><Relationship Id="rId13" Type="http://schemas.openxmlformats.org/officeDocument/2006/relationships/image" Target="../media/image22.png"/><Relationship Id="rId3" Type="http://schemas.microsoft.com/office/2007/relationships/media" Target="../media/media10.mp3"/><Relationship Id="rId7" Type="http://schemas.microsoft.com/office/2007/relationships/media" Target="../media/media12.mp3"/><Relationship Id="rId12" Type="http://schemas.openxmlformats.org/officeDocument/2006/relationships/image" Target="../media/image21.png"/><Relationship Id="rId2" Type="http://schemas.openxmlformats.org/officeDocument/2006/relationships/audio" Target="../media/media9.mp3"/><Relationship Id="rId16" Type="http://schemas.openxmlformats.org/officeDocument/2006/relationships/image" Target="../media/image16.png"/><Relationship Id="rId1" Type="http://schemas.microsoft.com/office/2007/relationships/media" Target="../media/media9.mp3"/><Relationship Id="rId6" Type="http://schemas.openxmlformats.org/officeDocument/2006/relationships/audio" Target="../media/media11.mp3"/><Relationship Id="rId11" Type="http://schemas.openxmlformats.org/officeDocument/2006/relationships/image" Target="../media/image5.png"/><Relationship Id="rId5" Type="http://schemas.microsoft.com/office/2007/relationships/media" Target="../media/media11.mp3"/><Relationship Id="rId15" Type="http://schemas.openxmlformats.org/officeDocument/2006/relationships/image" Target="../media/image24.png"/><Relationship Id="rId10" Type="http://schemas.openxmlformats.org/officeDocument/2006/relationships/image" Target="../media/image4.png"/><Relationship Id="rId4" Type="http://schemas.openxmlformats.org/officeDocument/2006/relationships/audio" Target="../media/media10.mp3"/><Relationship Id="rId9" Type="http://schemas.openxmlformats.org/officeDocument/2006/relationships/slideLayout" Target="../slideLayouts/slideLayout7.xml"/><Relationship Id="rId1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audio" Target="../media/media16.mp3"/><Relationship Id="rId13" Type="http://schemas.openxmlformats.org/officeDocument/2006/relationships/image" Target="../media/image26.png"/><Relationship Id="rId3" Type="http://schemas.microsoft.com/office/2007/relationships/media" Target="../media/media14.mp3"/><Relationship Id="rId7" Type="http://schemas.microsoft.com/office/2007/relationships/media" Target="../media/media16.mp3"/><Relationship Id="rId12" Type="http://schemas.openxmlformats.org/officeDocument/2006/relationships/image" Target="../media/image25.png"/><Relationship Id="rId2" Type="http://schemas.openxmlformats.org/officeDocument/2006/relationships/audio" Target="../media/media13.mp3"/><Relationship Id="rId16" Type="http://schemas.openxmlformats.org/officeDocument/2006/relationships/image" Target="../media/image16.png"/><Relationship Id="rId1" Type="http://schemas.microsoft.com/office/2007/relationships/media" Target="../media/media13.mp3"/><Relationship Id="rId6" Type="http://schemas.openxmlformats.org/officeDocument/2006/relationships/audio" Target="../media/media15.mp3"/><Relationship Id="rId11" Type="http://schemas.openxmlformats.org/officeDocument/2006/relationships/image" Target="../media/image5.png"/><Relationship Id="rId5" Type="http://schemas.microsoft.com/office/2007/relationships/media" Target="../media/media15.mp3"/><Relationship Id="rId15" Type="http://schemas.openxmlformats.org/officeDocument/2006/relationships/image" Target="../media/image28.png"/><Relationship Id="rId10" Type="http://schemas.openxmlformats.org/officeDocument/2006/relationships/image" Target="../media/image4.png"/><Relationship Id="rId4" Type="http://schemas.openxmlformats.org/officeDocument/2006/relationships/audio" Target="../media/media14.mp3"/><Relationship Id="rId9" Type="http://schemas.openxmlformats.org/officeDocument/2006/relationships/slideLayout" Target="../slideLayouts/slideLayout7.xml"/><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audio" Target="../media/media20.mp3"/><Relationship Id="rId13" Type="http://schemas.openxmlformats.org/officeDocument/2006/relationships/image" Target="../media/image30.png"/><Relationship Id="rId3" Type="http://schemas.microsoft.com/office/2007/relationships/media" Target="../media/media18.mp3"/><Relationship Id="rId7" Type="http://schemas.microsoft.com/office/2007/relationships/media" Target="../media/media20.mp3"/><Relationship Id="rId12" Type="http://schemas.openxmlformats.org/officeDocument/2006/relationships/image" Target="../media/image29.png"/><Relationship Id="rId2" Type="http://schemas.openxmlformats.org/officeDocument/2006/relationships/audio" Target="../media/media17.mp3"/><Relationship Id="rId16" Type="http://schemas.openxmlformats.org/officeDocument/2006/relationships/image" Target="../media/image16.png"/><Relationship Id="rId1" Type="http://schemas.microsoft.com/office/2007/relationships/media" Target="../media/media17.mp3"/><Relationship Id="rId6" Type="http://schemas.openxmlformats.org/officeDocument/2006/relationships/audio" Target="../media/media19.mp3"/><Relationship Id="rId11" Type="http://schemas.openxmlformats.org/officeDocument/2006/relationships/image" Target="../media/image5.png"/><Relationship Id="rId5" Type="http://schemas.microsoft.com/office/2007/relationships/media" Target="../media/media19.mp3"/><Relationship Id="rId15" Type="http://schemas.openxmlformats.org/officeDocument/2006/relationships/image" Target="../media/image32.png"/><Relationship Id="rId10" Type="http://schemas.openxmlformats.org/officeDocument/2006/relationships/image" Target="../media/image4.png"/><Relationship Id="rId4" Type="http://schemas.openxmlformats.org/officeDocument/2006/relationships/audio" Target="../media/media18.mp3"/><Relationship Id="rId9" Type="http://schemas.openxmlformats.org/officeDocument/2006/relationships/slideLayout" Target="../slideLayouts/slideLayout7.xml"/><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3916" b="-86898"/>
            </a:stretch>
          </a:blipFill>
        </p:spPr>
      </p:sp>
      <p:sp>
        <p:nvSpPr>
          <p:cNvPr id="3" name="Freeform 3"/>
          <p:cNvSpPr/>
          <p:nvPr/>
        </p:nvSpPr>
        <p:spPr>
          <a:xfrm>
            <a:off x="-2576678" y="6172200"/>
            <a:ext cx="10008973" cy="8229600"/>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3"/>
            <a:stretch>
              <a:fillRect/>
            </a:stretch>
          </a:blipFill>
        </p:spPr>
      </p:sp>
      <p:sp>
        <p:nvSpPr>
          <p:cNvPr id="4" name="Freeform 4"/>
          <p:cNvSpPr/>
          <p:nvPr/>
        </p:nvSpPr>
        <p:spPr>
          <a:xfrm>
            <a:off x="3268070" y="-2818506"/>
            <a:ext cx="4825046" cy="4219769"/>
          </a:xfrm>
          <a:custGeom>
            <a:avLst/>
            <a:gdLst/>
            <a:ahLst/>
            <a:cxnLst/>
            <a:rect l="l" t="t" r="r" b="b"/>
            <a:pathLst>
              <a:path w="4825046" h="4219769">
                <a:moveTo>
                  <a:pt x="0" y="0"/>
                </a:moveTo>
                <a:lnTo>
                  <a:pt x="4825046" y="0"/>
                </a:lnTo>
                <a:lnTo>
                  <a:pt x="4825046" y="4219769"/>
                </a:lnTo>
                <a:lnTo>
                  <a:pt x="0" y="4219769"/>
                </a:lnTo>
                <a:lnTo>
                  <a:pt x="0" y="0"/>
                </a:lnTo>
                <a:close/>
              </a:path>
            </a:pathLst>
          </a:custGeom>
          <a:blipFill>
            <a:blip r:embed="rId4"/>
            <a:stretch>
              <a:fillRect/>
            </a:stretch>
          </a:blipFill>
        </p:spPr>
      </p:sp>
      <p:sp>
        <p:nvSpPr>
          <p:cNvPr id="5" name="Freeform 5"/>
          <p:cNvSpPr/>
          <p:nvPr/>
        </p:nvSpPr>
        <p:spPr>
          <a:xfrm>
            <a:off x="14161481" y="-4114800"/>
            <a:ext cx="10008973" cy="8229600"/>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3"/>
            <a:stretch>
              <a:fillRect/>
            </a:stretch>
          </a:blipFill>
        </p:spPr>
      </p:sp>
      <p:sp>
        <p:nvSpPr>
          <p:cNvPr id="7" name="Freeform 7"/>
          <p:cNvSpPr/>
          <p:nvPr/>
        </p:nvSpPr>
        <p:spPr>
          <a:xfrm>
            <a:off x="-391635" y="1333816"/>
            <a:ext cx="3948234" cy="1724379"/>
          </a:xfrm>
          <a:custGeom>
            <a:avLst/>
            <a:gdLst/>
            <a:ahLst/>
            <a:cxnLst/>
            <a:rect l="l" t="t" r="r" b="b"/>
            <a:pathLst>
              <a:path w="3948234" h="1724379">
                <a:moveTo>
                  <a:pt x="0" y="0"/>
                </a:moveTo>
                <a:lnTo>
                  <a:pt x="3948234" y="0"/>
                </a:lnTo>
                <a:lnTo>
                  <a:pt x="3948234" y="1724379"/>
                </a:lnTo>
                <a:lnTo>
                  <a:pt x="0" y="1724379"/>
                </a:lnTo>
                <a:lnTo>
                  <a:pt x="0" y="0"/>
                </a:lnTo>
                <a:close/>
              </a:path>
            </a:pathLst>
          </a:custGeom>
          <a:blipFill>
            <a:blip r:embed="rId5"/>
            <a:stretch>
              <a:fillRect/>
            </a:stretch>
          </a:blipFill>
        </p:spPr>
      </p:sp>
      <p:sp>
        <p:nvSpPr>
          <p:cNvPr id="8" name="Freeform 8"/>
          <p:cNvSpPr/>
          <p:nvPr/>
        </p:nvSpPr>
        <p:spPr>
          <a:xfrm>
            <a:off x="4601689" y="8426785"/>
            <a:ext cx="4729467" cy="4047169"/>
          </a:xfrm>
          <a:custGeom>
            <a:avLst/>
            <a:gdLst/>
            <a:ahLst/>
            <a:cxnLst/>
            <a:rect l="l" t="t" r="r" b="b"/>
            <a:pathLst>
              <a:path w="4729467" h="4047169">
                <a:moveTo>
                  <a:pt x="0" y="0"/>
                </a:moveTo>
                <a:lnTo>
                  <a:pt x="4729467" y="0"/>
                </a:lnTo>
                <a:lnTo>
                  <a:pt x="4729467" y="4047170"/>
                </a:lnTo>
                <a:lnTo>
                  <a:pt x="0" y="4047170"/>
                </a:lnTo>
                <a:lnTo>
                  <a:pt x="0" y="0"/>
                </a:lnTo>
                <a:close/>
              </a:path>
            </a:pathLst>
          </a:custGeom>
          <a:blipFill>
            <a:blip r:embed="rId6"/>
            <a:stretch>
              <a:fillRect/>
            </a:stretch>
          </a:blipFill>
        </p:spPr>
      </p:sp>
      <p:sp>
        <p:nvSpPr>
          <p:cNvPr id="9" name="TextBox 9"/>
          <p:cNvSpPr txBox="1"/>
          <p:nvPr/>
        </p:nvSpPr>
        <p:spPr>
          <a:xfrm>
            <a:off x="1908774" y="3263193"/>
            <a:ext cx="8127324" cy="4360168"/>
          </a:xfrm>
          <a:prstGeom prst="rect">
            <a:avLst/>
          </a:prstGeom>
        </p:spPr>
        <p:txBody>
          <a:bodyPr lIns="0" tIns="0" rIns="0" bIns="0" rtlCol="0" anchor="t">
            <a:spAutoFit/>
          </a:bodyPr>
          <a:lstStyle/>
          <a:p>
            <a:pPr algn="ctr">
              <a:lnSpc>
                <a:spcPts val="17048"/>
              </a:lnSpc>
            </a:pPr>
            <a:r>
              <a:rPr lang="en-US" sz="23677">
                <a:solidFill>
                  <a:schemeClr val="bg1"/>
                </a:solidFill>
                <a:latin typeface="Computer Says No"/>
              </a:rPr>
              <a:t>UNIT 12. </a:t>
            </a:r>
          </a:p>
          <a:p>
            <a:pPr algn="ctr">
              <a:lnSpc>
                <a:spcPts val="17048"/>
              </a:lnSpc>
            </a:pPr>
            <a:r>
              <a:rPr lang="en-US" sz="23677">
                <a:solidFill>
                  <a:schemeClr val="bg1"/>
                </a:solidFill>
                <a:latin typeface="Computer Says No"/>
              </a:rPr>
              <a:t>ROBOTS</a:t>
            </a:r>
          </a:p>
        </p:txBody>
      </p:sp>
      <p:sp>
        <p:nvSpPr>
          <p:cNvPr id="11" name="Freeform 11"/>
          <p:cNvSpPr/>
          <p:nvPr/>
        </p:nvSpPr>
        <p:spPr>
          <a:xfrm flipH="1">
            <a:off x="9992168" y="1795880"/>
            <a:ext cx="8078630" cy="11840963"/>
          </a:xfrm>
          <a:custGeom>
            <a:avLst/>
            <a:gdLst/>
            <a:ahLst/>
            <a:cxnLst/>
            <a:rect l="l" t="t" r="r" b="b"/>
            <a:pathLst>
              <a:path w="8078630" h="11840963">
                <a:moveTo>
                  <a:pt x="8078630" y="0"/>
                </a:moveTo>
                <a:lnTo>
                  <a:pt x="0" y="0"/>
                </a:lnTo>
                <a:lnTo>
                  <a:pt x="0" y="11840963"/>
                </a:lnTo>
                <a:lnTo>
                  <a:pt x="8078630" y="11840963"/>
                </a:lnTo>
                <a:lnTo>
                  <a:pt x="8078630" y="0"/>
                </a:lnTo>
                <a:close/>
              </a:path>
            </a:pathLst>
          </a:custGeom>
          <a:blipFill>
            <a:blip r:embed="rId7"/>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80949" y="3043560"/>
            <a:ext cx="5080101" cy="6667500"/>
          </a:xfrm>
          <a:custGeom>
            <a:avLst/>
            <a:gdLst/>
            <a:ahLst/>
            <a:cxnLst/>
            <a:rect l="l" t="t" r="r" b="b"/>
            <a:pathLst>
              <a:path w="8509101" h="9311388">
                <a:moveTo>
                  <a:pt x="0" y="0"/>
                </a:moveTo>
                <a:lnTo>
                  <a:pt x="8509101" y="0"/>
                </a:lnTo>
                <a:lnTo>
                  <a:pt x="8509101" y="9311388"/>
                </a:lnTo>
                <a:lnTo>
                  <a:pt x="0" y="9311388"/>
                </a:lnTo>
                <a:lnTo>
                  <a:pt x="0" y="0"/>
                </a:lnTo>
                <a:close/>
              </a:path>
            </a:pathLst>
          </a:custGeom>
          <a:blipFill>
            <a:blip r:embed="rId2"/>
            <a:stretch>
              <a:fillRect/>
            </a:stretch>
          </a:blipFill>
        </p:spPr>
      </p:sp>
      <p:sp>
        <p:nvSpPr>
          <p:cNvPr id="3" name="Freeform 3"/>
          <p:cNvSpPr/>
          <p:nvPr/>
        </p:nvSpPr>
        <p:spPr>
          <a:xfrm>
            <a:off x="-1830357" y="-902150"/>
            <a:ext cx="6173053" cy="2601942"/>
          </a:xfrm>
          <a:custGeom>
            <a:avLst/>
            <a:gdLst/>
            <a:ahLst/>
            <a:cxnLst/>
            <a:rect l="l" t="t" r="r" b="b"/>
            <a:pathLst>
              <a:path w="6173053" h="2601942">
                <a:moveTo>
                  <a:pt x="0" y="0"/>
                </a:moveTo>
                <a:lnTo>
                  <a:pt x="6173052" y="0"/>
                </a:lnTo>
                <a:lnTo>
                  <a:pt x="6173052" y="2601941"/>
                </a:lnTo>
                <a:lnTo>
                  <a:pt x="0" y="2601941"/>
                </a:lnTo>
                <a:lnTo>
                  <a:pt x="0" y="0"/>
                </a:lnTo>
                <a:close/>
              </a:path>
            </a:pathLst>
          </a:custGeom>
          <a:blipFill>
            <a:blip r:embed="rId3">
              <a:duotone>
                <a:prstClr val="black"/>
                <a:schemeClr val="accent5">
                  <a:tint val="45000"/>
                  <a:satMod val="400000"/>
                </a:schemeClr>
              </a:duotone>
            </a:blip>
            <a:stretch>
              <a:fillRect/>
            </a:stretch>
          </a:blipFill>
        </p:spPr>
      </p:sp>
      <p:sp>
        <p:nvSpPr>
          <p:cNvPr id="4" name="Freeform 4"/>
          <p:cNvSpPr/>
          <p:nvPr/>
        </p:nvSpPr>
        <p:spPr>
          <a:xfrm rot="3091052">
            <a:off x="-1684467" y="5508041"/>
            <a:ext cx="6638823" cy="5976180"/>
          </a:xfrm>
          <a:custGeom>
            <a:avLst/>
            <a:gdLst/>
            <a:ahLst/>
            <a:cxnLst/>
            <a:rect l="l" t="t" r="r" b="b"/>
            <a:pathLst>
              <a:path w="6638823" h="5976180">
                <a:moveTo>
                  <a:pt x="0" y="0"/>
                </a:moveTo>
                <a:lnTo>
                  <a:pt x="6638824" y="0"/>
                </a:lnTo>
                <a:lnTo>
                  <a:pt x="6638824" y="5976180"/>
                </a:lnTo>
                <a:lnTo>
                  <a:pt x="0" y="5976180"/>
                </a:lnTo>
                <a:lnTo>
                  <a:pt x="0" y="0"/>
                </a:lnTo>
                <a:close/>
              </a:path>
            </a:pathLst>
          </a:custGeom>
          <a:blipFill>
            <a:blip r:embed="rId4"/>
            <a:stretch>
              <a:fillRect/>
            </a:stretch>
          </a:blipFill>
        </p:spPr>
      </p:sp>
      <p:sp>
        <p:nvSpPr>
          <p:cNvPr id="5" name="TextBox 5"/>
          <p:cNvSpPr txBox="1"/>
          <p:nvPr/>
        </p:nvSpPr>
        <p:spPr>
          <a:xfrm>
            <a:off x="914400" y="876300"/>
            <a:ext cx="16281615" cy="2167260"/>
          </a:xfrm>
          <a:prstGeom prst="rect">
            <a:avLst/>
          </a:prstGeom>
        </p:spPr>
        <p:txBody>
          <a:bodyPr wrap="square" lIns="0" tIns="0" rIns="0" bIns="0" rtlCol="0" anchor="t">
            <a:spAutoFit/>
          </a:bodyPr>
          <a:lstStyle/>
          <a:p>
            <a:pPr marL="0" lvl="0" indent="0" algn="ctr">
              <a:lnSpc>
                <a:spcPts val="16889"/>
              </a:lnSpc>
              <a:spcBef>
                <a:spcPct val="0"/>
              </a:spcBef>
            </a:pPr>
            <a:r>
              <a:rPr lang="en-US" sz="19500">
                <a:solidFill>
                  <a:srgbClr val="002060"/>
                </a:solidFill>
                <a:latin typeface="Computer Says No"/>
              </a:rPr>
              <a:t>VOCABULARY CHECKING</a:t>
            </a:r>
          </a:p>
        </p:txBody>
      </p:sp>
      <p:pic>
        <p:nvPicPr>
          <p:cNvPr id="12" name="Graphic 11" descr="Arrow Rotate left">
            <a:extLst>
              <a:ext uri="{FF2B5EF4-FFF2-40B4-BE49-F238E27FC236}">
                <a16:creationId xmlns:a16="http://schemas.microsoft.com/office/drawing/2014/main" id="{252EFE54-7F2F-4514-AC10-22D85BFFD2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96076" y="2856497"/>
            <a:ext cx="2667000" cy="2667000"/>
          </a:xfrm>
          <a:prstGeom prst="rect">
            <a:avLst/>
          </a:prstGeom>
        </p:spPr>
      </p:pic>
      <p:sp>
        <p:nvSpPr>
          <p:cNvPr id="13" name="TextBox 5">
            <a:extLst>
              <a:ext uri="{FF2B5EF4-FFF2-40B4-BE49-F238E27FC236}">
                <a16:creationId xmlns:a16="http://schemas.microsoft.com/office/drawing/2014/main" id="{3D73BFAD-1F65-40EC-AF25-5BFE1FB1FE48}"/>
              </a:ext>
            </a:extLst>
          </p:cNvPr>
          <p:cNvSpPr txBox="1"/>
          <p:nvPr/>
        </p:nvSpPr>
        <p:spPr>
          <a:xfrm>
            <a:off x="-614449" y="3667659"/>
            <a:ext cx="14621049" cy="1848904"/>
          </a:xfrm>
          <a:prstGeom prst="rect">
            <a:avLst/>
          </a:prstGeom>
        </p:spPr>
        <p:txBody>
          <a:bodyPr wrap="square" lIns="0" tIns="0" rIns="0" bIns="0" rtlCol="0" anchor="t">
            <a:spAutoFit/>
          </a:bodyPr>
          <a:lstStyle/>
          <a:p>
            <a:pPr lvl="0" algn="ctr">
              <a:lnSpc>
                <a:spcPts val="16889"/>
              </a:lnSpc>
              <a:spcBef>
                <a:spcPct val="0"/>
              </a:spcBef>
            </a:pPr>
            <a:r>
              <a:rPr lang="en-US" sz="6000">
                <a:solidFill>
                  <a:srgbClr val="002060"/>
                </a:solidFill>
                <a:latin typeface="+mj-lt"/>
                <a:hlinkClick r:id="rId7"/>
              </a:rPr>
              <a:t>https://wordwall.net/resource/54400726</a:t>
            </a:r>
            <a:r>
              <a:rPr lang="en-US" sz="6000">
                <a:solidFill>
                  <a:srgbClr val="002060"/>
                </a:solidFill>
                <a:latin typeface="+mj-lt"/>
              </a:rPr>
              <a:t> </a:t>
            </a:r>
          </a:p>
        </p:txBody>
      </p:sp>
      <p:sp>
        <p:nvSpPr>
          <p:cNvPr id="8" name="TextBox 5">
            <a:extLst>
              <a:ext uri="{FF2B5EF4-FFF2-40B4-BE49-F238E27FC236}">
                <a16:creationId xmlns:a16="http://schemas.microsoft.com/office/drawing/2014/main" id="{77B1D600-5A81-467F-A3CA-A7A9F676954A}"/>
              </a:ext>
            </a:extLst>
          </p:cNvPr>
          <p:cNvSpPr txBox="1"/>
          <p:nvPr/>
        </p:nvSpPr>
        <p:spPr>
          <a:xfrm>
            <a:off x="126950" y="6075789"/>
            <a:ext cx="14621049" cy="1848904"/>
          </a:xfrm>
          <a:prstGeom prst="rect">
            <a:avLst/>
          </a:prstGeom>
        </p:spPr>
        <p:txBody>
          <a:bodyPr wrap="square" lIns="0" tIns="0" rIns="0" bIns="0" rtlCol="0" anchor="t">
            <a:spAutoFit/>
          </a:bodyPr>
          <a:lstStyle/>
          <a:p>
            <a:pPr lvl="0" algn="ctr">
              <a:lnSpc>
                <a:spcPts val="16889"/>
              </a:lnSpc>
              <a:spcBef>
                <a:spcPct val="0"/>
              </a:spcBef>
            </a:pPr>
            <a:r>
              <a:rPr lang="en-US" sz="6000">
                <a:solidFill>
                  <a:srgbClr val="002060"/>
                </a:solidFill>
                <a:latin typeface="+mj-lt"/>
                <a:hlinkClick r:id="rId8"/>
              </a:rPr>
              <a:t>https://wordwall.net/resource/54400801</a:t>
            </a:r>
            <a:r>
              <a:rPr lang="en-US" sz="6000">
                <a:solidFill>
                  <a:srgbClr val="002060"/>
                </a:solidFill>
                <a:latin typeface="+mj-lt"/>
              </a:rPr>
              <a:t> </a:t>
            </a:r>
          </a:p>
        </p:txBody>
      </p:sp>
    </p:spTree>
    <p:extLst>
      <p:ext uri="{BB962C8B-B14F-4D97-AF65-F5344CB8AC3E}">
        <p14:creationId xmlns:p14="http://schemas.microsoft.com/office/powerpoint/2010/main" val="416183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50A508E4-4B69-4025-B9EF-873243AE4116}"/>
              </a:ext>
            </a:extLst>
          </p:cNvPr>
          <p:cNvSpPr txBox="1"/>
          <p:nvPr/>
        </p:nvSpPr>
        <p:spPr>
          <a:xfrm>
            <a:off x="560031" y="1390672"/>
            <a:ext cx="16998544" cy="8185189"/>
          </a:xfrm>
          <a:prstGeom prst="rect">
            <a:avLst/>
          </a:prstGeom>
          <a:noFill/>
          <a:ln>
            <a:solidFill>
              <a:schemeClr val="bg1"/>
            </a:solidFill>
          </a:ln>
        </p:spPr>
        <p:txBody>
          <a:bodyPr wrap="square">
            <a:spAutoFit/>
          </a:bodyPr>
          <a:lstStyle/>
          <a:p>
            <a:pPr algn="just">
              <a:lnSpc>
                <a:spcPct val="150000"/>
              </a:lnSpc>
            </a:pPr>
            <a:r>
              <a:rPr lang="en-US" sz="4400" b="1" i="1">
                <a:solidFill>
                  <a:schemeClr val="tx1">
                    <a:lumMod val="95000"/>
                    <a:lumOff val="5000"/>
                  </a:schemeClr>
                </a:solidFill>
                <a:effectLst/>
                <a:latin typeface="Calibri" panose="020F0502020204030204" pitchFamily="34" charset="0"/>
                <a:ea typeface="Arial" panose="020B0604020202020204" pitchFamily="34" charset="0"/>
              </a:rPr>
              <a:t>a. Khái niệm so sánh nhất</a:t>
            </a:r>
            <a:endParaRPr lang="en-US" sz="4400" b="1">
              <a:solidFill>
                <a:schemeClr val="tx1">
                  <a:lumMod val="95000"/>
                  <a:lumOff val="5000"/>
                </a:schemeClr>
              </a:solidFill>
              <a:effectLst/>
              <a:latin typeface="Arial" panose="020B0604020202020204" pitchFamily="34" charset="0"/>
              <a:ea typeface="Arial" panose="020B0604020202020204" pitchFamily="34" charset="0"/>
            </a:endParaRPr>
          </a:p>
          <a:p>
            <a:pPr algn="just">
              <a:lnSpc>
                <a:spcPct val="150000"/>
              </a:lnSpc>
              <a:spcAft>
                <a:spcPts val="600"/>
              </a:spcAft>
            </a:pPr>
            <a:r>
              <a:rPr lang="en-US" sz="4400">
                <a:solidFill>
                  <a:schemeClr val="tx1">
                    <a:lumMod val="95000"/>
                    <a:lumOff val="5000"/>
                  </a:schemeClr>
                </a:solidFill>
                <a:effectLst/>
                <a:latin typeface="Calibri" panose="020F0502020204030204" pitchFamily="34" charset="0"/>
                <a:ea typeface="Cambria" panose="02040503050406030204" pitchFamily="18" charset="0"/>
                <a:cs typeface="Cambria" panose="02040503050406030204" pitchFamily="18" charset="0"/>
              </a:rPr>
              <a:t>So sánh nhất thường được sử dụng để so sánh một sự vật, hiện tượng với tất cả các sự vật, hiện tượng khác trong tiếng Anh. Trong cấu trúc này, trước mỗi tính từ được sử dụng trong câu sẽ có thêm từ “the”.</a:t>
            </a:r>
            <a:endParaRPr lang="en-US" sz="4400">
              <a:solidFill>
                <a:schemeClr val="tx1">
                  <a:lumMod val="95000"/>
                  <a:lumOff val="5000"/>
                </a:schemeClr>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tabLst>
                <a:tab pos="613410" algn="l"/>
              </a:tabLst>
            </a:pPr>
            <a:r>
              <a:rPr lang="en-US" sz="4400" b="1" i="1">
                <a:solidFill>
                  <a:schemeClr val="tx1">
                    <a:lumMod val="95000"/>
                    <a:lumOff val="5000"/>
                  </a:schemeClr>
                </a:solidFill>
                <a:effectLst/>
                <a:latin typeface="Calibri" panose="020F0502020204030204" pitchFamily="34" charset="0"/>
                <a:ea typeface="Arial" panose="020B0604020202020204" pitchFamily="34" charset="0"/>
              </a:rPr>
              <a:t>b. Cách sử dụng</a:t>
            </a:r>
            <a:endParaRPr lang="en-US" sz="4400" b="1">
              <a:solidFill>
                <a:schemeClr val="tx1">
                  <a:lumMod val="95000"/>
                  <a:lumOff val="5000"/>
                </a:schemeClr>
              </a:solidFill>
              <a:effectLst/>
              <a:latin typeface="Arial" panose="020B0604020202020204" pitchFamily="34" charset="0"/>
              <a:ea typeface="Arial" panose="020B0604020202020204" pitchFamily="34" charset="0"/>
            </a:endParaRPr>
          </a:p>
          <a:p>
            <a:pPr algn="just">
              <a:lnSpc>
                <a:spcPct val="150000"/>
              </a:lnSpc>
              <a:spcAft>
                <a:spcPts val="600"/>
              </a:spcAft>
            </a:pPr>
            <a:r>
              <a:rPr lang="en-US" sz="4400">
                <a:solidFill>
                  <a:schemeClr val="tx1">
                    <a:lumMod val="95000"/>
                    <a:lumOff val="5000"/>
                  </a:schemeClr>
                </a:solidFill>
                <a:effectLst/>
                <a:latin typeface="Calibri" panose="020F0502020204030204" pitchFamily="34" charset="0"/>
                <a:ea typeface="Cambria" panose="02040503050406030204" pitchFamily="18" charset="0"/>
                <a:cs typeface="Cambria" panose="02040503050406030204" pitchFamily="18" charset="0"/>
              </a:rPr>
              <a:t>So sánh nhất thường dùng khi so sánh từ 3 đối tượng trở lên nhằm diễn tả một người hoặc vật nào đó mang một đặc điểm nào đó vượt trội hơn hẳn so với tất cả những đối tượng còn lại được nhắc đến.</a:t>
            </a:r>
            <a:endParaRPr lang="en-US" sz="4400">
              <a:solidFill>
                <a:schemeClr val="tx1">
                  <a:lumMod val="95000"/>
                  <a:lumOff val="5000"/>
                </a:schemeClr>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5" name="Freeform 5"/>
          <p:cNvSpPr/>
          <p:nvPr/>
        </p:nvSpPr>
        <p:spPr>
          <a:xfrm>
            <a:off x="15847030" y="8591630"/>
            <a:ext cx="2103737" cy="1695370"/>
          </a:xfrm>
          <a:custGeom>
            <a:avLst/>
            <a:gdLst/>
            <a:ahLst/>
            <a:cxnLst/>
            <a:rect l="l" t="t" r="r" b="b"/>
            <a:pathLst>
              <a:path w="4171532" h="3569725">
                <a:moveTo>
                  <a:pt x="0" y="0"/>
                </a:moveTo>
                <a:lnTo>
                  <a:pt x="4171532" y="0"/>
                </a:lnTo>
                <a:lnTo>
                  <a:pt x="4171532" y="3569725"/>
                </a:lnTo>
                <a:lnTo>
                  <a:pt x="0" y="3569725"/>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p:spPr>
      </p:sp>
      <p:grpSp>
        <p:nvGrpSpPr>
          <p:cNvPr id="18" name="Group 17">
            <a:extLst>
              <a:ext uri="{FF2B5EF4-FFF2-40B4-BE49-F238E27FC236}">
                <a16:creationId xmlns:a16="http://schemas.microsoft.com/office/drawing/2014/main" id="{7F365355-0F94-45A0-A7C6-5F7594BAE06A}"/>
              </a:ext>
            </a:extLst>
          </p:cNvPr>
          <p:cNvGrpSpPr/>
          <p:nvPr/>
        </p:nvGrpSpPr>
        <p:grpSpPr>
          <a:xfrm>
            <a:off x="318183" y="342900"/>
            <a:ext cx="17512617" cy="9585615"/>
            <a:chOff x="318183" y="342900"/>
            <a:chExt cx="17512617" cy="9585615"/>
          </a:xfrm>
        </p:grpSpPr>
        <p:sp>
          <p:nvSpPr>
            <p:cNvPr id="19" name="AutoShape 3">
              <a:extLst>
                <a:ext uri="{FF2B5EF4-FFF2-40B4-BE49-F238E27FC236}">
                  <a16:creationId xmlns:a16="http://schemas.microsoft.com/office/drawing/2014/main" id="{F48A875B-4467-4411-A69C-DE6D557AFCAC}"/>
                </a:ext>
              </a:extLst>
            </p:cNvPr>
            <p:cNvSpPr/>
            <p:nvPr/>
          </p:nvSpPr>
          <p:spPr>
            <a:xfrm flipH="1" flipV="1">
              <a:off x="17830800" y="342900"/>
              <a:ext cx="0" cy="5786479"/>
            </a:xfrm>
            <a:prstGeom prst="line">
              <a:avLst/>
            </a:prstGeom>
            <a:ln w="38100" cap="flat">
              <a:solidFill>
                <a:srgbClr val="0070C0"/>
              </a:solidFill>
              <a:prstDash val="solid"/>
              <a:headEnd type="none" w="sm" len="sm"/>
              <a:tailEnd type="none" w="sm" len="sm"/>
            </a:ln>
          </p:spPr>
        </p:sp>
        <p:grpSp>
          <p:nvGrpSpPr>
            <p:cNvPr id="20" name="Group 4">
              <a:extLst>
                <a:ext uri="{FF2B5EF4-FFF2-40B4-BE49-F238E27FC236}">
                  <a16:creationId xmlns:a16="http://schemas.microsoft.com/office/drawing/2014/main" id="{FEF70BF0-A541-47D2-9746-3392C082ACF6}"/>
                </a:ext>
              </a:extLst>
            </p:cNvPr>
            <p:cNvGrpSpPr/>
            <p:nvPr/>
          </p:nvGrpSpPr>
          <p:grpSpPr>
            <a:xfrm>
              <a:off x="318183" y="376881"/>
              <a:ext cx="17512617" cy="9551634"/>
              <a:chOff x="0" y="-6060487"/>
              <a:chExt cx="23350155" cy="12735510"/>
            </a:xfrm>
          </p:grpSpPr>
          <p:sp>
            <p:nvSpPr>
              <p:cNvPr id="21" name="AutoShape 5">
                <a:extLst>
                  <a:ext uri="{FF2B5EF4-FFF2-40B4-BE49-F238E27FC236}">
                    <a16:creationId xmlns:a16="http://schemas.microsoft.com/office/drawing/2014/main" id="{340D4A0F-928C-4900-9027-63C56F521138}"/>
                  </a:ext>
                </a:extLst>
              </p:cNvPr>
              <p:cNvSpPr/>
              <p:nvPr/>
            </p:nvSpPr>
            <p:spPr>
              <a:xfrm flipV="1">
                <a:off x="25400" y="0"/>
                <a:ext cx="0" cy="6675023"/>
              </a:xfrm>
              <a:prstGeom prst="line">
                <a:avLst/>
              </a:prstGeom>
              <a:ln w="50800" cap="flat">
                <a:solidFill>
                  <a:srgbClr val="0070C0"/>
                </a:solidFill>
                <a:prstDash val="solid"/>
                <a:headEnd type="none" w="sm" len="sm"/>
                <a:tailEnd type="none" w="sm" len="sm"/>
              </a:ln>
            </p:spPr>
          </p:sp>
          <p:sp>
            <p:nvSpPr>
              <p:cNvPr id="22" name="AutoShape 6">
                <a:extLst>
                  <a:ext uri="{FF2B5EF4-FFF2-40B4-BE49-F238E27FC236}">
                    <a16:creationId xmlns:a16="http://schemas.microsoft.com/office/drawing/2014/main" id="{2F3674E7-02E3-4C58-9287-E6815F3A55C6}"/>
                  </a:ext>
                </a:extLst>
              </p:cNvPr>
              <p:cNvSpPr/>
              <p:nvPr/>
            </p:nvSpPr>
            <p:spPr>
              <a:xfrm>
                <a:off x="0" y="6649623"/>
                <a:ext cx="13196309" cy="0"/>
              </a:xfrm>
              <a:prstGeom prst="line">
                <a:avLst/>
              </a:prstGeom>
              <a:ln w="50800" cap="flat">
                <a:solidFill>
                  <a:srgbClr val="0070C0"/>
                </a:solidFill>
                <a:prstDash val="solid"/>
                <a:headEnd type="none" w="sm" len="sm"/>
                <a:tailEnd type="none" w="sm" len="sm"/>
              </a:ln>
            </p:spPr>
          </p:sp>
          <p:sp>
            <p:nvSpPr>
              <p:cNvPr id="23" name="AutoShape 6">
                <a:extLst>
                  <a:ext uri="{FF2B5EF4-FFF2-40B4-BE49-F238E27FC236}">
                    <a16:creationId xmlns:a16="http://schemas.microsoft.com/office/drawing/2014/main" id="{5E32556E-8C46-466F-9919-F2EEB089D88A}"/>
                  </a:ext>
                </a:extLst>
              </p:cNvPr>
              <p:cNvSpPr/>
              <p:nvPr/>
            </p:nvSpPr>
            <p:spPr>
              <a:xfrm>
                <a:off x="10153846" y="-6060487"/>
                <a:ext cx="13196309" cy="0"/>
              </a:xfrm>
              <a:prstGeom prst="line">
                <a:avLst/>
              </a:prstGeom>
              <a:ln w="50800" cap="flat">
                <a:solidFill>
                  <a:srgbClr val="0070C0"/>
                </a:solidFill>
                <a:prstDash val="solid"/>
                <a:headEnd type="none" w="sm" len="sm"/>
                <a:tailEnd type="none" w="sm" len="sm"/>
              </a:ln>
            </p:spPr>
          </p:sp>
        </p:grpSp>
      </p:grpSp>
      <p:sp>
        <p:nvSpPr>
          <p:cNvPr id="25" name="TextBox 24">
            <a:extLst>
              <a:ext uri="{FF2B5EF4-FFF2-40B4-BE49-F238E27FC236}">
                <a16:creationId xmlns:a16="http://schemas.microsoft.com/office/drawing/2014/main" id="{8EEED491-BC28-4B84-BE1C-AA9581789D5C}"/>
              </a:ext>
            </a:extLst>
          </p:cNvPr>
          <p:cNvSpPr txBox="1"/>
          <p:nvPr/>
        </p:nvSpPr>
        <p:spPr>
          <a:xfrm>
            <a:off x="655958" y="342900"/>
            <a:ext cx="17649565" cy="1400383"/>
          </a:xfrm>
          <a:prstGeom prst="rect">
            <a:avLst/>
          </a:prstGeom>
          <a:noFill/>
        </p:spPr>
        <p:txBody>
          <a:bodyPr wrap="square">
            <a:spAutoFit/>
          </a:bodyPr>
          <a:lstStyle/>
          <a:p>
            <a:pPr marL="457200" indent="-457200" algn="ctr">
              <a:spcAft>
                <a:spcPts val="600"/>
              </a:spcAft>
              <a:buFont typeface="Wingdings" panose="05000000000000000000" pitchFamily="2" charset="2"/>
              <a:buChar char="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SUPERLATIVE ADJECTIVES WITH SHORT ADJECTIVES </a:t>
            </a:r>
          </a:p>
          <a:p>
            <a:pPr algn="ctr">
              <a:spcAft>
                <a:spcPts val="6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(DẠNG SO SÁNH NHẤT CỦA TÍNH TỪ NGẮN)</a:t>
            </a:r>
            <a:endParaRPr lang="en-US" sz="4000">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8" name="Freeform 8">
            <a:extLst>
              <a:ext uri="{FF2B5EF4-FFF2-40B4-BE49-F238E27FC236}">
                <a16:creationId xmlns:a16="http://schemas.microsoft.com/office/drawing/2014/main" id="{66F61915-86A0-4762-A706-9D514DCE2C66}"/>
              </a:ext>
            </a:extLst>
          </p:cNvPr>
          <p:cNvSpPr/>
          <p:nvPr/>
        </p:nvSpPr>
        <p:spPr>
          <a:xfrm flipH="1">
            <a:off x="459258" y="93241"/>
            <a:ext cx="2606863" cy="1746460"/>
          </a:xfrm>
          <a:custGeom>
            <a:avLst/>
            <a:gdLst/>
            <a:ahLst/>
            <a:cxnLst/>
            <a:rect l="l" t="t" r="r" b="b"/>
            <a:pathLst>
              <a:path w="5198484" h="8229600">
                <a:moveTo>
                  <a:pt x="0" y="0"/>
                </a:moveTo>
                <a:lnTo>
                  <a:pt x="5198484" y="0"/>
                </a:lnTo>
                <a:lnTo>
                  <a:pt x="5198484" y="8229600"/>
                </a:lnTo>
                <a:lnTo>
                  <a:pt x="0" y="8229600"/>
                </a:lnTo>
                <a:lnTo>
                  <a:pt x="0" y="0"/>
                </a:lnTo>
                <a:close/>
              </a:path>
            </a:pathLst>
          </a:custGeom>
          <a:blipFill>
            <a:blip r:embed="rId4"/>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53" presetClass="entr" presetSubtype="16"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7">
                                            <p:txEl>
                                              <p:pRg st="0" end="0"/>
                                            </p:txEl>
                                          </p:spTgt>
                                        </p:tgtEl>
                                        <p:attrNameLst>
                                          <p:attrName>style.visibility</p:attrName>
                                        </p:attrNameLst>
                                      </p:cBhvr>
                                      <p:to>
                                        <p:strVal val="visible"/>
                                      </p:to>
                                    </p:set>
                                    <p:animEffect transition="in" filter="barn(inVertical)">
                                      <p:cBhvr>
                                        <p:cTn id="27" dur="500"/>
                                        <p:tgtEl>
                                          <p:spTgt spid="2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xEl>
                                              <p:pRg st="1" end="1"/>
                                            </p:txEl>
                                          </p:spTgt>
                                        </p:tgtEl>
                                        <p:attrNameLst>
                                          <p:attrName>style.visibility</p:attrName>
                                        </p:attrNameLst>
                                      </p:cBhvr>
                                      <p:to>
                                        <p:strVal val="visible"/>
                                      </p:to>
                                    </p:set>
                                    <p:animEffect transition="in" filter="barn(inVertical)">
                                      <p:cBhvr>
                                        <p:cTn id="32" dur="500"/>
                                        <p:tgtEl>
                                          <p:spTgt spid="2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7">
                                            <p:txEl>
                                              <p:pRg st="2" end="2"/>
                                            </p:txEl>
                                          </p:spTgt>
                                        </p:tgtEl>
                                        <p:attrNameLst>
                                          <p:attrName>style.visibility</p:attrName>
                                        </p:attrNameLst>
                                      </p:cBhvr>
                                      <p:to>
                                        <p:strVal val="visible"/>
                                      </p:to>
                                    </p:set>
                                    <p:animEffect transition="in" filter="barn(inVertical)">
                                      <p:cBhvr>
                                        <p:cTn id="37" dur="500"/>
                                        <p:tgtEl>
                                          <p:spTgt spid="2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xEl>
                                              <p:pRg st="3" end="3"/>
                                            </p:txEl>
                                          </p:spTgt>
                                        </p:tgtEl>
                                        <p:attrNameLst>
                                          <p:attrName>style.visibility</p:attrName>
                                        </p:attrNameLst>
                                      </p:cBhvr>
                                      <p:to>
                                        <p:strVal val="visible"/>
                                      </p:to>
                                    </p:set>
                                    <p:animEffect transition="in" filter="barn(inVertical)">
                                      <p:cBhvr>
                                        <p:cTn id="42"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F365355-0F94-45A0-A7C6-5F7594BAE06A}"/>
              </a:ext>
            </a:extLst>
          </p:cNvPr>
          <p:cNvGrpSpPr/>
          <p:nvPr/>
        </p:nvGrpSpPr>
        <p:grpSpPr>
          <a:xfrm>
            <a:off x="318183" y="342900"/>
            <a:ext cx="17512617" cy="9585615"/>
            <a:chOff x="318183" y="342900"/>
            <a:chExt cx="17512617" cy="9585615"/>
          </a:xfrm>
        </p:grpSpPr>
        <p:sp>
          <p:nvSpPr>
            <p:cNvPr id="19" name="AutoShape 3">
              <a:extLst>
                <a:ext uri="{FF2B5EF4-FFF2-40B4-BE49-F238E27FC236}">
                  <a16:creationId xmlns:a16="http://schemas.microsoft.com/office/drawing/2014/main" id="{F48A875B-4467-4411-A69C-DE6D557AFCAC}"/>
                </a:ext>
              </a:extLst>
            </p:cNvPr>
            <p:cNvSpPr/>
            <p:nvPr/>
          </p:nvSpPr>
          <p:spPr>
            <a:xfrm flipH="1" flipV="1">
              <a:off x="17830800" y="342900"/>
              <a:ext cx="0" cy="5786479"/>
            </a:xfrm>
            <a:prstGeom prst="line">
              <a:avLst/>
            </a:prstGeom>
            <a:ln w="38100" cap="flat">
              <a:solidFill>
                <a:srgbClr val="0070C0"/>
              </a:solidFill>
              <a:prstDash val="solid"/>
              <a:headEnd type="none" w="sm" len="sm"/>
              <a:tailEnd type="none" w="sm" len="sm"/>
            </a:ln>
          </p:spPr>
        </p:sp>
        <p:grpSp>
          <p:nvGrpSpPr>
            <p:cNvPr id="20" name="Group 4">
              <a:extLst>
                <a:ext uri="{FF2B5EF4-FFF2-40B4-BE49-F238E27FC236}">
                  <a16:creationId xmlns:a16="http://schemas.microsoft.com/office/drawing/2014/main" id="{FEF70BF0-A541-47D2-9746-3392C082ACF6}"/>
                </a:ext>
              </a:extLst>
            </p:cNvPr>
            <p:cNvGrpSpPr/>
            <p:nvPr/>
          </p:nvGrpSpPr>
          <p:grpSpPr>
            <a:xfrm>
              <a:off x="318183" y="376881"/>
              <a:ext cx="17512617" cy="9551634"/>
              <a:chOff x="0" y="-6060487"/>
              <a:chExt cx="23350155" cy="12735510"/>
            </a:xfrm>
          </p:grpSpPr>
          <p:sp>
            <p:nvSpPr>
              <p:cNvPr id="21" name="AutoShape 5">
                <a:extLst>
                  <a:ext uri="{FF2B5EF4-FFF2-40B4-BE49-F238E27FC236}">
                    <a16:creationId xmlns:a16="http://schemas.microsoft.com/office/drawing/2014/main" id="{340D4A0F-928C-4900-9027-63C56F521138}"/>
                  </a:ext>
                </a:extLst>
              </p:cNvPr>
              <p:cNvSpPr/>
              <p:nvPr/>
            </p:nvSpPr>
            <p:spPr>
              <a:xfrm flipV="1">
                <a:off x="25400" y="0"/>
                <a:ext cx="0" cy="6675023"/>
              </a:xfrm>
              <a:prstGeom prst="line">
                <a:avLst/>
              </a:prstGeom>
              <a:ln w="50800" cap="flat">
                <a:solidFill>
                  <a:srgbClr val="0070C0"/>
                </a:solidFill>
                <a:prstDash val="solid"/>
                <a:headEnd type="none" w="sm" len="sm"/>
                <a:tailEnd type="none" w="sm" len="sm"/>
              </a:ln>
            </p:spPr>
          </p:sp>
          <p:sp>
            <p:nvSpPr>
              <p:cNvPr id="22" name="AutoShape 6">
                <a:extLst>
                  <a:ext uri="{FF2B5EF4-FFF2-40B4-BE49-F238E27FC236}">
                    <a16:creationId xmlns:a16="http://schemas.microsoft.com/office/drawing/2014/main" id="{2F3674E7-02E3-4C58-9287-E6815F3A55C6}"/>
                  </a:ext>
                </a:extLst>
              </p:cNvPr>
              <p:cNvSpPr/>
              <p:nvPr/>
            </p:nvSpPr>
            <p:spPr>
              <a:xfrm>
                <a:off x="0" y="6649623"/>
                <a:ext cx="13196309" cy="0"/>
              </a:xfrm>
              <a:prstGeom prst="line">
                <a:avLst/>
              </a:prstGeom>
              <a:ln w="50800" cap="flat">
                <a:solidFill>
                  <a:srgbClr val="0070C0"/>
                </a:solidFill>
                <a:prstDash val="solid"/>
                <a:headEnd type="none" w="sm" len="sm"/>
                <a:tailEnd type="none" w="sm" len="sm"/>
              </a:ln>
            </p:spPr>
          </p:sp>
          <p:sp>
            <p:nvSpPr>
              <p:cNvPr id="23" name="AutoShape 6">
                <a:extLst>
                  <a:ext uri="{FF2B5EF4-FFF2-40B4-BE49-F238E27FC236}">
                    <a16:creationId xmlns:a16="http://schemas.microsoft.com/office/drawing/2014/main" id="{5E32556E-8C46-466F-9919-F2EEB089D88A}"/>
                  </a:ext>
                </a:extLst>
              </p:cNvPr>
              <p:cNvSpPr/>
              <p:nvPr/>
            </p:nvSpPr>
            <p:spPr>
              <a:xfrm>
                <a:off x="10153846" y="-6060487"/>
                <a:ext cx="13196309" cy="0"/>
              </a:xfrm>
              <a:prstGeom prst="line">
                <a:avLst/>
              </a:prstGeom>
              <a:ln w="50800" cap="flat">
                <a:solidFill>
                  <a:srgbClr val="0070C0"/>
                </a:solidFill>
                <a:prstDash val="solid"/>
                <a:headEnd type="none" w="sm" len="sm"/>
                <a:tailEnd type="none" w="sm" len="sm"/>
              </a:ln>
            </p:spPr>
          </p:sp>
        </p:grpSp>
      </p:grpSp>
      <p:sp>
        <p:nvSpPr>
          <p:cNvPr id="25" name="TextBox 24">
            <a:extLst>
              <a:ext uri="{FF2B5EF4-FFF2-40B4-BE49-F238E27FC236}">
                <a16:creationId xmlns:a16="http://schemas.microsoft.com/office/drawing/2014/main" id="{8EEED491-BC28-4B84-BE1C-AA9581789D5C}"/>
              </a:ext>
            </a:extLst>
          </p:cNvPr>
          <p:cNvSpPr txBox="1"/>
          <p:nvPr/>
        </p:nvSpPr>
        <p:spPr>
          <a:xfrm>
            <a:off x="655958" y="342900"/>
            <a:ext cx="17649565" cy="1400383"/>
          </a:xfrm>
          <a:prstGeom prst="rect">
            <a:avLst/>
          </a:prstGeom>
          <a:noFill/>
        </p:spPr>
        <p:txBody>
          <a:bodyPr wrap="square">
            <a:spAutoFit/>
          </a:bodyPr>
          <a:lstStyle/>
          <a:p>
            <a:pPr marL="457200" indent="-457200" algn="ctr">
              <a:spcAft>
                <a:spcPts val="600"/>
              </a:spcAft>
              <a:buFont typeface="Wingdings" panose="05000000000000000000" pitchFamily="2" charset="2"/>
              <a:buChar char="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SUPERLATIVE ADJECTIVES WITH SHORT ADJECTIVES </a:t>
            </a:r>
          </a:p>
          <a:p>
            <a:pPr algn="ctr">
              <a:spcAft>
                <a:spcPts val="6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(DẠNG SO SÁNH NHẤT CỦA TÍNH TỪ NGẮN)</a:t>
            </a:r>
            <a:endParaRPr lang="en-US" sz="4000">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7" name="TextBox 26">
            <a:extLst>
              <a:ext uri="{FF2B5EF4-FFF2-40B4-BE49-F238E27FC236}">
                <a16:creationId xmlns:a16="http://schemas.microsoft.com/office/drawing/2014/main" id="{50A508E4-4B69-4025-B9EF-873243AE4116}"/>
              </a:ext>
            </a:extLst>
          </p:cNvPr>
          <p:cNvSpPr txBox="1"/>
          <p:nvPr/>
        </p:nvSpPr>
        <p:spPr>
          <a:xfrm>
            <a:off x="1128709" y="1663014"/>
            <a:ext cx="16359700" cy="7925246"/>
          </a:xfrm>
          <a:prstGeom prst="rect">
            <a:avLst/>
          </a:prstGeom>
          <a:noFill/>
        </p:spPr>
        <p:txBody>
          <a:bodyPr wrap="square">
            <a:spAutoFit/>
          </a:bodyPr>
          <a:lstStyle/>
          <a:p>
            <a:pPr algn="just">
              <a:tabLst>
                <a:tab pos="613410" algn="l"/>
              </a:tabLst>
            </a:pPr>
            <a:r>
              <a:rPr lang="en-US" sz="4400" b="1" i="1">
                <a:solidFill>
                  <a:schemeClr val="tx1">
                    <a:lumMod val="95000"/>
                    <a:lumOff val="5000"/>
                  </a:schemeClr>
                </a:solidFill>
                <a:latin typeface="Calibri" panose="020F0502020204030204" pitchFamily="34" charset="0"/>
                <a:ea typeface="Arial" panose="020B0604020202020204" pitchFamily="34" charset="0"/>
              </a:rPr>
              <a:t>c. Cấu trúc: S + be + the + adj-est...</a:t>
            </a:r>
            <a:endParaRPr lang="en-US" sz="5400" b="1">
              <a:solidFill>
                <a:schemeClr val="tx1">
                  <a:lumMod val="95000"/>
                  <a:lumOff val="5000"/>
                </a:schemeClr>
              </a:solidFill>
              <a:latin typeface="Arial" panose="020B0604020202020204" pitchFamily="34" charset="0"/>
              <a:ea typeface="Arial" panose="020B0604020202020204" pitchFamily="34" charset="0"/>
            </a:endParaRPr>
          </a:p>
          <a:p>
            <a:pPr algn="just">
              <a:spcAft>
                <a:spcPts val="600"/>
              </a:spcAft>
            </a:pPr>
            <a:r>
              <a:rPr lang="en-US" sz="4400" b="1">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Ex: </a:t>
            </a:r>
            <a:endParaRPr lang="en-US" sz="480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400">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This dress is the cheapest in the shop. </a:t>
            </a:r>
            <a:r>
              <a:rPr lang="en-US" sz="4400" i="1">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(Chiếc váy này rẻ nhất trong cửa hàng.) </a:t>
            </a:r>
            <a:endParaRPr lang="en-US" sz="480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400">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Mai Anh is the tallest girl in the class. </a:t>
            </a:r>
            <a:r>
              <a:rPr lang="en-US" sz="4400" i="1">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(Mai Anh là bạn nữ cao nhất trong lớp)</a:t>
            </a:r>
            <a:endParaRPr lang="en-US" sz="480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400" b="1" i="1" u="sng">
                <a:solidFill>
                  <a:schemeClr val="tx1">
                    <a:lumMod val="95000"/>
                    <a:lumOff val="5000"/>
                  </a:schemeClr>
                </a:solidFill>
                <a:latin typeface="Calibri" panose="020F0502020204030204" pitchFamily="34" charset="0"/>
                <a:ea typeface="Arial" panose="020B0604020202020204" pitchFamily="34" charset="0"/>
                <a:cs typeface="Cambria" panose="02040503050406030204" pitchFamily="18" charset="0"/>
              </a:rPr>
              <a:t>Chú ý</a:t>
            </a:r>
            <a:r>
              <a:rPr lang="en-US" sz="4400" b="1" i="1">
                <a:solidFill>
                  <a:schemeClr val="tx1">
                    <a:lumMod val="95000"/>
                    <a:lumOff val="5000"/>
                  </a:schemeClr>
                </a:solidFill>
                <a:latin typeface="Calibri" panose="020F0502020204030204" pitchFamily="34" charset="0"/>
                <a:ea typeface="Arial" panose="020B0604020202020204" pitchFamily="34" charset="0"/>
                <a:cs typeface="Cambria" panose="02040503050406030204" pitchFamily="18" charset="0"/>
              </a:rPr>
              <a:t>:</a:t>
            </a:r>
            <a:r>
              <a:rPr lang="en-US" sz="4400" b="1">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 Ngoài dạng so sánh hơn nhất ta còn có dạng so sánh kém nhất S + be + the least + adj...</a:t>
            </a:r>
            <a:endParaRPr lang="en-US" sz="480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400" b="1">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Ex: </a:t>
            </a:r>
            <a:r>
              <a:rPr lang="en-US" sz="4400">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This car is the least safe. </a:t>
            </a:r>
            <a:r>
              <a:rPr lang="en-US" sz="4400" i="1">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(Cái ô tô này kém an toàn nhất.) </a:t>
            </a:r>
            <a:endParaRPr lang="en-US" sz="480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400">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Her ideas were the least practical suggestions. </a:t>
            </a:r>
            <a:r>
              <a:rPr lang="en-US" sz="4400" i="1">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(Các ý tưởng của cô ấy là thiếu thực tế nhất.)</a:t>
            </a:r>
            <a:endParaRPr lang="en-US" sz="480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endParaRPr>
          </a:p>
        </p:txBody>
      </p:sp>
      <p:sp>
        <p:nvSpPr>
          <p:cNvPr id="17" name="Freeform 5">
            <a:extLst>
              <a:ext uri="{FF2B5EF4-FFF2-40B4-BE49-F238E27FC236}">
                <a16:creationId xmlns:a16="http://schemas.microsoft.com/office/drawing/2014/main" id="{4A09F60A-1CEB-4156-BFFA-A711915FF236}"/>
              </a:ext>
            </a:extLst>
          </p:cNvPr>
          <p:cNvSpPr/>
          <p:nvPr/>
        </p:nvSpPr>
        <p:spPr>
          <a:xfrm>
            <a:off x="15847030" y="8591630"/>
            <a:ext cx="2103737" cy="1695370"/>
          </a:xfrm>
          <a:custGeom>
            <a:avLst/>
            <a:gdLst/>
            <a:ahLst/>
            <a:cxnLst/>
            <a:rect l="l" t="t" r="r" b="b"/>
            <a:pathLst>
              <a:path w="4171532" h="3569725">
                <a:moveTo>
                  <a:pt x="0" y="0"/>
                </a:moveTo>
                <a:lnTo>
                  <a:pt x="4171532" y="0"/>
                </a:lnTo>
                <a:lnTo>
                  <a:pt x="4171532" y="3569725"/>
                </a:lnTo>
                <a:lnTo>
                  <a:pt x="0" y="3569725"/>
                </a:lnTo>
                <a:lnTo>
                  <a:pt x="0" y="0"/>
                </a:lnTo>
                <a:close/>
              </a:path>
            </a:pathLst>
          </a:custGeom>
          <a:blipFill>
            <a:blip r:embed="rId2"/>
            <a:stretch>
              <a:fillRect/>
            </a:stretch>
          </a:blipFill>
        </p:spPr>
      </p:sp>
      <p:sp>
        <p:nvSpPr>
          <p:cNvPr id="24" name="Freeform 8">
            <a:extLst>
              <a:ext uri="{FF2B5EF4-FFF2-40B4-BE49-F238E27FC236}">
                <a16:creationId xmlns:a16="http://schemas.microsoft.com/office/drawing/2014/main" id="{51D0C0A5-F77C-4281-A773-BC2BAE7F204C}"/>
              </a:ext>
            </a:extLst>
          </p:cNvPr>
          <p:cNvSpPr/>
          <p:nvPr/>
        </p:nvSpPr>
        <p:spPr>
          <a:xfrm flipH="1">
            <a:off x="459258" y="93241"/>
            <a:ext cx="2606863" cy="1746460"/>
          </a:xfrm>
          <a:custGeom>
            <a:avLst/>
            <a:gdLst/>
            <a:ahLst/>
            <a:cxnLst/>
            <a:rect l="l" t="t" r="r" b="b"/>
            <a:pathLst>
              <a:path w="5198484" h="8229600">
                <a:moveTo>
                  <a:pt x="0" y="0"/>
                </a:moveTo>
                <a:lnTo>
                  <a:pt x="5198484" y="0"/>
                </a:lnTo>
                <a:lnTo>
                  <a:pt x="5198484"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143808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53"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7">
                                            <p:txEl>
                                              <p:pRg st="0" end="0"/>
                                            </p:txEl>
                                          </p:spTgt>
                                        </p:tgtEl>
                                        <p:attrNameLst>
                                          <p:attrName>style.visibility</p:attrName>
                                        </p:attrNameLst>
                                      </p:cBhvr>
                                      <p:to>
                                        <p:strVal val="visible"/>
                                      </p:to>
                                    </p:set>
                                    <p:animEffect transition="in" filter="barn(inVertical)">
                                      <p:cBhvr>
                                        <p:cTn id="27" dur="500"/>
                                        <p:tgtEl>
                                          <p:spTgt spid="2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xEl>
                                              <p:pRg st="1" end="1"/>
                                            </p:txEl>
                                          </p:spTgt>
                                        </p:tgtEl>
                                        <p:attrNameLst>
                                          <p:attrName>style.visibility</p:attrName>
                                        </p:attrNameLst>
                                      </p:cBhvr>
                                      <p:to>
                                        <p:strVal val="visible"/>
                                      </p:to>
                                    </p:set>
                                    <p:animEffect transition="in" filter="barn(inVertical)">
                                      <p:cBhvr>
                                        <p:cTn id="32" dur="500"/>
                                        <p:tgtEl>
                                          <p:spTgt spid="27">
                                            <p:txEl>
                                              <p:pRg st="1" end="1"/>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27">
                                            <p:txEl>
                                              <p:pRg st="2" end="2"/>
                                            </p:txEl>
                                          </p:spTgt>
                                        </p:tgtEl>
                                        <p:attrNameLst>
                                          <p:attrName>style.visibility</p:attrName>
                                        </p:attrNameLst>
                                      </p:cBhvr>
                                      <p:to>
                                        <p:strVal val="visible"/>
                                      </p:to>
                                    </p:set>
                                    <p:animEffect transition="in" filter="barn(inVertical)">
                                      <p:cBhvr>
                                        <p:cTn id="35" dur="500"/>
                                        <p:tgtEl>
                                          <p:spTgt spid="2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7">
                                            <p:txEl>
                                              <p:pRg st="3" end="3"/>
                                            </p:txEl>
                                          </p:spTgt>
                                        </p:tgtEl>
                                        <p:attrNameLst>
                                          <p:attrName>style.visibility</p:attrName>
                                        </p:attrNameLst>
                                      </p:cBhvr>
                                      <p:to>
                                        <p:strVal val="visible"/>
                                      </p:to>
                                    </p:set>
                                    <p:animEffect transition="in" filter="barn(inVertical)">
                                      <p:cBhvr>
                                        <p:cTn id="40" dur="500"/>
                                        <p:tgtEl>
                                          <p:spTgt spid="2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7">
                                            <p:txEl>
                                              <p:pRg st="4" end="4"/>
                                            </p:txEl>
                                          </p:spTgt>
                                        </p:tgtEl>
                                        <p:attrNameLst>
                                          <p:attrName>style.visibility</p:attrName>
                                        </p:attrNameLst>
                                      </p:cBhvr>
                                      <p:to>
                                        <p:strVal val="visible"/>
                                      </p:to>
                                    </p:set>
                                    <p:animEffect transition="in" filter="barn(inVertical)">
                                      <p:cBhvr>
                                        <p:cTn id="45" dur="500"/>
                                        <p:tgtEl>
                                          <p:spTgt spid="2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xEl>
                                              <p:pRg st="5" end="5"/>
                                            </p:txEl>
                                          </p:spTgt>
                                        </p:tgtEl>
                                        <p:attrNameLst>
                                          <p:attrName>style.visibility</p:attrName>
                                        </p:attrNameLst>
                                      </p:cBhvr>
                                      <p:to>
                                        <p:strVal val="visible"/>
                                      </p:to>
                                    </p:set>
                                    <p:animEffect transition="in" filter="barn(inVertical)">
                                      <p:cBhvr>
                                        <p:cTn id="50" dur="500"/>
                                        <p:tgtEl>
                                          <p:spTgt spid="27">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7">
                                            <p:txEl>
                                              <p:pRg st="6" end="6"/>
                                            </p:txEl>
                                          </p:spTgt>
                                        </p:tgtEl>
                                        <p:attrNameLst>
                                          <p:attrName>style.visibility</p:attrName>
                                        </p:attrNameLst>
                                      </p:cBhvr>
                                      <p:to>
                                        <p:strVal val="visible"/>
                                      </p:to>
                                    </p:set>
                                    <p:animEffect transition="in" filter="barn(inVertical)">
                                      <p:cBhvr>
                                        <p:cTn id="55" dur="500"/>
                                        <p:tgtEl>
                                          <p:spTgt spid="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F365355-0F94-45A0-A7C6-5F7594BAE06A}"/>
              </a:ext>
            </a:extLst>
          </p:cNvPr>
          <p:cNvGrpSpPr/>
          <p:nvPr/>
        </p:nvGrpSpPr>
        <p:grpSpPr>
          <a:xfrm>
            <a:off x="318183" y="342900"/>
            <a:ext cx="17512617" cy="9585615"/>
            <a:chOff x="318183" y="342900"/>
            <a:chExt cx="17512617" cy="9585615"/>
          </a:xfrm>
        </p:grpSpPr>
        <p:sp>
          <p:nvSpPr>
            <p:cNvPr id="19" name="AutoShape 3">
              <a:extLst>
                <a:ext uri="{FF2B5EF4-FFF2-40B4-BE49-F238E27FC236}">
                  <a16:creationId xmlns:a16="http://schemas.microsoft.com/office/drawing/2014/main" id="{F48A875B-4467-4411-A69C-DE6D557AFCAC}"/>
                </a:ext>
              </a:extLst>
            </p:cNvPr>
            <p:cNvSpPr/>
            <p:nvPr/>
          </p:nvSpPr>
          <p:spPr>
            <a:xfrm flipH="1" flipV="1">
              <a:off x="17830800" y="342900"/>
              <a:ext cx="0" cy="5786479"/>
            </a:xfrm>
            <a:prstGeom prst="line">
              <a:avLst/>
            </a:prstGeom>
            <a:ln w="38100" cap="flat">
              <a:solidFill>
                <a:srgbClr val="0070C0"/>
              </a:solidFill>
              <a:prstDash val="solid"/>
              <a:headEnd type="none" w="sm" len="sm"/>
              <a:tailEnd type="none" w="sm" len="sm"/>
            </a:ln>
          </p:spPr>
        </p:sp>
        <p:grpSp>
          <p:nvGrpSpPr>
            <p:cNvPr id="20" name="Group 4">
              <a:extLst>
                <a:ext uri="{FF2B5EF4-FFF2-40B4-BE49-F238E27FC236}">
                  <a16:creationId xmlns:a16="http://schemas.microsoft.com/office/drawing/2014/main" id="{FEF70BF0-A541-47D2-9746-3392C082ACF6}"/>
                </a:ext>
              </a:extLst>
            </p:cNvPr>
            <p:cNvGrpSpPr/>
            <p:nvPr/>
          </p:nvGrpSpPr>
          <p:grpSpPr>
            <a:xfrm>
              <a:off x="318183" y="376881"/>
              <a:ext cx="17512617" cy="9551634"/>
              <a:chOff x="0" y="-6060487"/>
              <a:chExt cx="23350155" cy="12735510"/>
            </a:xfrm>
          </p:grpSpPr>
          <p:sp>
            <p:nvSpPr>
              <p:cNvPr id="21" name="AutoShape 5">
                <a:extLst>
                  <a:ext uri="{FF2B5EF4-FFF2-40B4-BE49-F238E27FC236}">
                    <a16:creationId xmlns:a16="http://schemas.microsoft.com/office/drawing/2014/main" id="{340D4A0F-928C-4900-9027-63C56F521138}"/>
                  </a:ext>
                </a:extLst>
              </p:cNvPr>
              <p:cNvSpPr/>
              <p:nvPr/>
            </p:nvSpPr>
            <p:spPr>
              <a:xfrm flipV="1">
                <a:off x="25400" y="0"/>
                <a:ext cx="0" cy="6675023"/>
              </a:xfrm>
              <a:prstGeom prst="line">
                <a:avLst/>
              </a:prstGeom>
              <a:ln w="50800" cap="flat">
                <a:solidFill>
                  <a:srgbClr val="0070C0"/>
                </a:solidFill>
                <a:prstDash val="solid"/>
                <a:headEnd type="none" w="sm" len="sm"/>
                <a:tailEnd type="none" w="sm" len="sm"/>
              </a:ln>
            </p:spPr>
          </p:sp>
          <p:sp>
            <p:nvSpPr>
              <p:cNvPr id="22" name="AutoShape 6">
                <a:extLst>
                  <a:ext uri="{FF2B5EF4-FFF2-40B4-BE49-F238E27FC236}">
                    <a16:creationId xmlns:a16="http://schemas.microsoft.com/office/drawing/2014/main" id="{2F3674E7-02E3-4C58-9287-E6815F3A55C6}"/>
                  </a:ext>
                </a:extLst>
              </p:cNvPr>
              <p:cNvSpPr/>
              <p:nvPr/>
            </p:nvSpPr>
            <p:spPr>
              <a:xfrm>
                <a:off x="0" y="6649623"/>
                <a:ext cx="13196309" cy="0"/>
              </a:xfrm>
              <a:prstGeom prst="line">
                <a:avLst/>
              </a:prstGeom>
              <a:ln w="50800" cap="flat">
                <a:solidFill>
                  <a:srgbClr val="0070C0"/>
                </a:solidFill>
                <a:prstDash val="solid"/>
                <a:headEnd type="none" w="sm" len="sm"/>
                <a:tailEnd type="none" w="sm" len="sm"/>
              </a:ln>
            </p:spPr>
          </p:sp>
          <p:sp>
            <p:nvSpPr>
              <p:cNvPr id="23" name="AutoShape 6">
                <a:extLst>
                  <a:ext uri="{FF2B5EF4-FFF2-40B4-BE49-F238E27FC236}">
                    <a16:creationId xmlns:a16="http://schemas.microsoft.com/office/drawing/2014/main" id="{5E32556E-8C46-466F-9919-F2EEB089D88A}"/>
                  </a:ext>
                </a:extLst>
              </p:cNvPr>
              <p:cNvSpPr/>
              <p:nvPr/>
            </p:nvSpPr>
            <p:spPr>
              <a:xfrm>
                <a:off x="10153846" y="-6060487"/>
                <a:ext cx="13196309" cy="0"/>
              </a:xfrm>
              <a:prstGeom prst="line">
                <a:avLst/>
              </a:prstGeom>
              <a:ln w="50800" cap="flat">
                <a:solidFill>
                  <a:srgbClr val="0070C0"/>
                </a:solidFill>
                <a:prstDash val="solid"/>
                <a:headEnd type="none" w="sm" len="sm"/>
                <a:tailEnd type="none" w="sm" len="sm"/>
              </a:ln>
            </p:spPr>
          </p:sp>
        </p:grpSp>
      </p:grpSp>
      <p:sp>
        <p:nvSpPr>
          <p:cNvPr id="27" name="TextBox 26">
            <a:extLst>
              <a:ext uri="{FF2B5EF4-FFF2-40B4-BE49-F238E27FC236}">
                <a16:creationId xmlns:a16="http://schemas.microsoft.com/office/drawing/2014/main" id="{50A508E4-4B69-4025-B9EF-873243AE4116}"/>
              </a:ext>
            </a:extLst>
          </p:cNvPr>
          <p:cNvSpPr txBox="1"/>
          <p:nvPr/>
        </p:nvSpPr>
        <p:spPr>
          <a:xfrm>
            <a:off x="1128709" y="1663014"/>
            <a:ext cx="16359700" cy="7925246"/>
          </a:xfrm>
          <a:prstGeom prst="rect">
            <a:avLst/>
          </a:prstGeom>
          <a:noFill/>
        </p:spPr>
        <p:txBody>
          <a:bodyPr wrap="square">
            <a:spAutoFit/>
          </a:bodyPr>
          <a:lstStyle/>
          <a:p>
            <a:pPr algn="just">
              <a:tabLst>
                <a:tab pos="613410" algn="l"/>
              </a:tabLst>
            </a:pPr>
            <a:r>
              <a:rPr lang="en-US" sz="4400" b="1" i="1">
                <a:solidFill>
                  <a:schemeClr val="tx1">
                    <a:lumMod val="95000"/>
                    <a:lumOff val="5000"/>
                  </a:schemeClr>
                </a:solidFill>
                <a:latin typeface="Calibri" panose="020F0502020204030204" pitchFamily="34" charset="0"/>
                <a:ea typeface="Arial" panose="020B0604020202020204" pitchFamily="34" charset="0"/>
              </a:rPr>
              <a:t>d. Quy tắc đổi đuôi tính từ</a:t>
            </a:r>
            <a:endParaRPr lang="en-US" sz="5400" b="1">
              <a:solidFill>
                <a:schemeClr val="tx1">
                  <a:lumMod val="95000"/>
                  <a:lumOff val="5000"/>
                </a:schemeClr>
              </a:solidFill>
              <a:latin typeface="Arial" panose="020B0604020202020204" pitchFamily="34" charset="0"/>
              <a:ea typeface="Arial" panose="020B0604020202020204" pitchFamily="34" charset="0"/>
            </a:endParaRPr>
          </a:p>
          <a:p>
            <a:pPr algn="just">
              <a:spcAft>
                <a:spcPts val="600"/>
              </a:spcAft>
              <a:tabLst>
                <a:tab pos="565785" algn="l"/>
              </a:tabLst>
            </a:pPr>
            <a:r>
              <a:rPr lang="en-US" sz="4400">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 Thông thường ta thêm đuôi -est vào sau hầu hết các tính từ ngắn.</a:t>
            </a:r>
            <a:endParaRPr lang="en-US" sz="480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42925" algn="l"/>
              </a:tabLst>
            </a:pPr>
            <a:r>
              <a:rPr lang="en-US" sz="4400">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 Đối với những tính từ ngắn kết thúc bằng một phụ âm mà ngay trước nó là nguyên âm duy nhất thì chúng ta nhân đôi phụ âm rồi thêm đuôi “est”</a:t>
            </a:r>
            <a:endParaRPr lang="en-US" sz="480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400" b="1">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Ex: </a:t>
            </a:r>
            <a:r>
              <a:rPr lang="en-US" sz="4400">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hot </a:t>
            </a:r>
            <a:r>
              <a:rPr lang="en-US" sz="4400">
                <a:solidFill>
                  <a:schemeClr val="tx1">
                    <a:lumMod val="95000"/>
                    <a:lumOff val="5000"/>
                  </a:schemeClr>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 the hottest; big </a:t>
            </a:r>
            <a:r>
              <a:rPr lang="en-US" sz="4400">
                <a:solidFill>
                  <a:schemeClr val="tx1">
                    <a:lumMod val="95000"/>
                    <a:lumOff val="5000"/>
                  </a:schemeClr>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 the biggest</a:t>
            </a:r>
            <a:endParaRPr lang="en-US" sz="480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38480" algn="l"/>
              </a:tabLst>
            </a:pPr>
            <a:r>
              <a:rPr lang="en-US" sz="4400">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 Những tính từ có hai âm tiết và kết thúc bằng “y” thì đổi “y” thành “I” rồi thêm “est”</a:t>
            </a:r>
            <a:endParaRPr lang="en-US" sz="480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400" b="1">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Ex: </a:t>
            </a:r>
            <a:r>
              <a:rPr lang="en-US" sz="4400">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happy </a:t>
            </a:r>
            <a:r>
              <a:rPr lang="en-US" sz="4400">
                <a:solidFill>
                  <a:schemeClr val="tx1">
                    <a:lumMod val="95000"/>
                    <a:lumOff val="5000"/>
                  </a:schemeClr>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 happiest; busy </a:t>
            </a:r>
            <a:r>
              <a:rPr lang="en-US" sz="4400">
                <a:solidFill>
                  <a:schemeClr val="tx1">
                    <a:lumMod val="95000"/>
                    <a:lumOff val="5000"/>
                  </a:schemeClr>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solidFill>
                  <a:schemeClr val="tx1">
                    <a:lumMod val="95000"/>
                    <a:lumOff val="5000"/>
                  </a:schemeClr>
                </a:solidFill>
                <a:latin typeface="Calibri" panose="020F0502020204030204" pitchFamily="34" charset="0"/>
                <a:ea typeface="Cambria" panose="02040503050406030204" pitchFamily="18" charset="0"/>
                <a:cs typeface="Cambria" panose="02040503050406030204" pitchFamily="18" charset="0"/>
              </a:rPr>
              <a:t> the busiest</a:t>
            </a:r>
            <a:endParaRPr lang="en-US" sz="480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endParaRPr>
          </a:p>
          <a:p>
            <a:pPr algn="just">
              <a:spcAft>
                <a:spcPts val="800"/>
              </a:spcAft>
            </a:pPr>
            <a:r>
              <a:rPr lang="en-US" sz="4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Một số tính từ có hai ầm tiết nhưng kết thúc bằng -le, -et, -ow, -er vẫn được xem là tính từ ngắn.</a:t>
            </a:r>
            <a:endParaRPr lang="en-US" sz="400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4" name="Freeform 5">
            <a:extLst>
              <a:ext uri="{FF2B5EF4-FFF2-40B4-BE49-F238E27FC236}">
                <a16:creationId xmlns:a16="http://schemas.microsoft.com/office/drawing/2014/main" id="{64D2AA7E-1451-4DF3-961F-32F5D2550368}"/>
              </a:ext>
            </a:extLst>
          </p:cNvPr>
          <p:cNvSpPr/>
          <p:nvPr/>
        </p:nvSpPr>
        <p:spPr>
          <a:xfrm>
            <a:off x="15847030" y="8591630"/>
            <a:ext cx="2103737" cy="1695370"/>
          </a:xfrm>
          <a:custGeom>
            <a:avLst/>
            <a:gdLst/>
            <a:ahLst/>
            <a:cxnLst/>
            <a:rect l="l" t="t" r="r" b="b"/>
            <a:pathLst>
              <a:path w="4171532" h="3569725">
                <a:moveTo>
                  <a:pt x="0" y="0"/>
                </a:moveTo>
                <a:lnTo>
                  <a:pt x="4171532" y="0"/>
                </a:lnTo>
                <a:lnTo>
                  <a:pt x="4171532" y="3569725"/>
                </a:lnTo>
                <a:lnTo>
                  <a:pt x="0" y="3569725"/>
                </a:lnTo>
                <a:lnTo>
                  <a:pt x="0" y="0"/>
                </a:lnTo>
                <a:close/>
              </a:path>
            </a:pathLst>
          </a:custGeom>
          <a:blipFill>
            <a:blip r:embed="rId2"/>
            <a:stretch>
              <a:fillRect/>
            </a:stretch>
          </a:blipFill>
        </p:spPr>
      </p:sp>
      <p:sp>
        <p:nvSpPr>
          <p:cNvPr id="26" name="Freeform 8">
            <a:extLst>
              <a:ext uri="{FF2B5EF4-FFF2-40B4-BE49-F238E27FC236}">
                <a16:creationId xmlns:a16="http://schemas.microsoft.com/office/drawing/2014/main" id="{069EFA0A-AF32-46A2-90C9-78CE75FC536F}"/>
              </a:ext>
            </a:extLst>
          </p:cNvPr>
          <p:cNvSpPr/>
          <p:nvPr/>
        </p:nvSpPr>
        <p:spPr>
          <a:xfrm flipH="1">
            <a:off x="459258" y="93241"/>
            <a:ext cx="2580504" cy="1746460"/>
          </a:xfrm>
          <a:custGeom>
            <a:avLst/>
            <a:gdLst/>
            <a:ahLst/>
            <a:cxnLst/>
            <a:rect l="l" t="t" r="r" b="b"/>
            <a:pathLst>
              <a:path w="5198484" h="8229600">
                <a:moveTo>
                  <a:pt x="0" y="0"/>
                </a:moveTo>
                <a:lnTo>
                  <a:pt x="5198484" y="0"/>
                </a:lnTo>
                <a:lnTo>
                  <a:pt x="5198484" y="8229600"/>
                </a:lnTo>
                <a:lnTo>
                  <a:pt x="0" y="8229600"/>
                </a:lnTo>
                <a:lnTo>
                  <a:pt x="0" y="0"/>
                </a:lnTo>
                <a:close/>
              </a:path>
            </a:pathLst>
          </a:custGeom>
          <a:blipFill>
            <a:blip r:embed="rId3"/>
            <a:stretch>
              <a:fillRect/>
            </a:stretch>
          </a:blipFill>
        </p:spPr>
      </p:sp>
      <p:sp>
        <p:nvSpPr>
          <p:cNvPr id="28" name="TextBox 27">
            <a:extLst>
              <a:ext uri="{FF2B5EF4-FFF2-40B4-BE49-F238E27FC236}">
                <a16:creationId xmlns:a16="http://schemas.microsoft.com/office/drawing/2014/main" id="{8F4DE5DE-431D-43BE-99A0-ECA283A85846}"/>
              </a:ext>
            </a:extLst>
          </p:cNvPr>
          <p:cNvSpPr txBox="1"/>
          <p:nvPr/>
        </p:nvSpPr>
        <p:spPr>
          <a:xfrm>
            <a:off x="655958" y="342900"/>
            <a:ext cx="17649565" cy="1400383"/>
          </a:xfrm>
          <a:prstGeom prst="rect">
            <a:avLst/>
          </a:prstGeom>
          <a:noFill/>
        </p:spPr>
        <p:txBody>
          <a:bodyPr wrap="square">
            <a:spAutoFit/>
          </a:bodyPr>
          <a:lstStyle/>
          <a:p>
            <a:pPr marL="457200" indent="-457200" algn="ctr">
              <a:spcAft>
                <a:spcPts val="600"/>
              </a:spcAft>
              <a:buFont typeface="Wingdings" panose="05000000000000000000" pitchFamily="2" charset="2"/>
              <a:buChar char="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SUPERLATIVE ADJECTIVES WITH SHORT ADJECTIVES </a:t>
            </a:r>
          </a:p>
          <a:p>
            <a:pPr algn="ctr">
              <a:spcAft>
                <a:spcPts val="6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(DẠNG SO SÁNH NHẤT CỦA TÍNH TỪ NGẮN)</a:t>
            </a:r>
            <a:endParaRPr lang="en-US" sz="4000">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9754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53"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xEl>
                                              <p:pRg st="0" end="0"/>
                                            </p:txEl>
                                          </p:spTgt>
                                        </p:tgtEl>
                                        <p:attrNameLst>
                                          <p:attrName>style.visibility</p:attrName>
                                        </p:attrNameLst>
                                      </p:cBhvr>
                                      <p:to>
                                        <p:strVal val="visible"/>
                                      </p:to>
                                    </p:set>
                                    <p:animEffect transition="in" filter="barn(inVertical)">
                                      <p:cBhvr>
                                        <p:cTn id="28" dur="500"/>
                                        <p:tgtEl>
                                          <p:spTgt spid="2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xEl>
                                              <p:pRg st="1" end="1"/>
                                            </p:txEl>
                                          </p:spTgt>
                                        </p:tgtEl>
                                        <p:attrNameLst>
                                          <p:attrName>style.visibility</p:attrName>
                                        </p:attrNameLst>
                                      </p:cBhvr>
                                      <p:to>
                                        <p:strVal val="visible"/>
                                      </p:to>
                                    </p:set>
                                    <p:animEffect transition="in" filter="barn(inVertical)">
                                      <p:cBhvr>
                                        <p:cTn id="33" dur="500"/>
                                        <p:tgtEl>
                                          <p:spTgt spid="2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7">
                                            <p:txEl>
                                              <p:pRg st="2" end="2"/>
                                            </p:txEl>
                                          </p:spTgt>
                                        </p:tgtEl>
                                        <p:attrNameLst>
                                          <p:attrName>style.visibility</p:attrName>
                                        </p:attrNameLst>
                                      </p:cBhvr>
                                      <p:to>
                                        <p:strVal val="visible"/>
                                      </p:to>
                                    </p:set>
                                    <p:animEffect transition="in" filter="barn(inVertical)">
                                      <p:cBhvr>
                                        <p:cTn id="38" dur="500"/>
                                        <p:tgtEl>
                                          <p:spTgt spid="2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xEl>
                                              <p:pRg st="3" end="3"/>
                                            </p:txEl>
                                          </p:spTgt>
                                        </p:tgtEl>
                                        <p:attrNameLst>
                                          <p:attrName>style.visibility</p:attrName>
                                        </p:attrNameLst>
                                      </p:cBhvr>
                                      <p:to>
                                        <p:strVal val="visible"/>
                                      </p:to>
                                    </p:set>
                                    <p:animEffect transition="in" filter="barn(inVertical)">
                                      <p:cBhvr>
                                        <p:cTn id="43" dur="500"/>
                                        <p:tgtEl>
                                          <p:spTgt spid="27">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7">
                                            <p:txEl>
                                              <p:pRg st="4" end="4"/>
                                            </p:txEl>
                                          </p:spTgt>
                                        </p:tgtEl>
                                        <p:attrNameLst>
                                          <p:attrName>style.visibility</p:attrName>
                                        </p:attrNameLst>
                                      </p:cBhvr>
                                      <p:to>
                                        <p:strVal val="visible"/>
                                      </p:to>
                                    </p:set>
                                    <p:animEffect transition="in" filter="barn(inVertical)">
                                      <p:cBhvr>
                                        <p:cTn id="48" dur="500"/>
                                        <p:tgtEl>
                                          <p:spTgt spid="27">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7">
                                            <p:txEl>
                                              <p:pRg st="5" end="5"/>
                                            </p:txEl>
                                          </p:spTgt>
                                        </p:tgtEl>
                                        <p:attrNameLst>
                                          <p:attrName>style.visibility</p:attrName>
                                        </p:attrNameLst>
                                      </p:cBhvr>
                                      <p:to>
                                        <p:strVal val="visible"/>
                                      </p:to>
                                    </p:set>
                                    <p:animEffect transition="in" filter="barn(inVertical)">
                                      <p:cBhvr>
                                        <p:cTn id="53" dur="500"/>
                                        <p:tgtEl>
                                          <p:spTgt spid="27">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7">
                                            <p:txEl>
                                              <p:pRg st="6" end="6"/>
                                            </p:txEl>
                                          </p:spTgt>
                                        </p:tgtEl>
                                        <p:attrNameLst>
                                          <p:attrName>style.visibility</p:attrName>
                                        </p:attrNameLst>
                                      </p:cBhvr>
                                      <p:to>
                                        <p:strVal val="visible"/>
                                      </p:to>
                                    </p:set>
                                    <p:animEffect transition="in" filter="barn(inVertical)">
                                      <p:cBhvr>
                                        <p:cTn id="58" dur="500"/>
                                        <p:tgtEl>
                                          <p:spTgt spid="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F365355-0F94-45A0-A7C6-5F7594BAE06A}"/>
              </a:ext>
            </a:extLst>
          </p:cNvPr>
          <p:cNvGrpSpPr/>
          <p:nvPr/>
        </p:nvGrpSpPr>
        <p:grpSpPr>
          <a:xfrm>
            <a:off x="318183" y="342900"/>
            <a:ext cx="17512617" cy="9585615"/>
            <a:chOff x="318183" y="342900"/>
            <a:chExt cx="17512617" cy="9585615"/>
          </a:xfrm>
        </p:grpSpPr>
        <p:sp>
          <p:nvSpPr>
            <p:cNvPr id="19" name="AutoShape 3">
              <a:extLst>
                <a:ext uri="{FF2B5EF4-FFF2-40B4-BE49-F238E27FC236}">
                  <a16:creationId xmlns:a16="http://schemas.microsoft.com/office/drawing/2014/main" id="{F48A875B-4467-4411-A69C-DE6D557AFCAC}"/>
                </a:ext>
              </a:extLst>
            </p:cNvPr>
            <p:cNvSpPr/>
            <p:nvPr/>
          </p:nvSpPr>
          <p:spPr>
            <a:xfrm flipH="1" flipV="1">
              <a:off x="17830800" y="342900"/>
              <a:ext cx="0" cy="5786479"/>
            </a:xfrm>
            <a:prstGeom prst="line">
              <a:avLst/>
            </a:prstGeom>
            <a:ln w="38100" cap="flat">
              <a:solidFill>
                <a:srgbClr val="0070C0"/>
              </a:solidFill>
              <a:prstDash val="solid"/>
              <a:headEnd type="none" w="sm" len="sm"/>
              <a:tailEnd type="none" w="sm" len="sm"/>
            </a:ln>
          </p:spPr>
        </p:sp>
        <p:grpSp>
          <p:nvGrpSpPr>
            <p:cNvPr id="20" name="Group 4">
              <a:extLst>
                <a:ext uri="{FF2B5EF4-FFF2-40B4-BE49-F238E27FC236}">
                  <a16:creationId xmlns:a16="http://schemas.microsoft.com/office/drawing/2014/main" id="{FEF70BF0-A541-47D2-9746-3392C082ACF6}"/>
                </a:ext>
              </a:extLst>
            </p:cNvPr>
            <p:cNvGrpSpPr/>
            <p:nvPr/>
          </p:nvGrpSpPr>
          <p:grpSpPr>
            <a:xfrm>
              <a:off x="318183" y="376881"/>
              <a:ext cx="17512617" cy="9551634"/>
              <a:chOff x="0" y="-6060487"/>
              <a:chExt cx="23350155" cy="12735510"/>
            </a:xfrm>
          </p:grpSpPr>
          <p:sp>
            <p:nvSpPr>
              <p:cNvPr id="21" name="AutoShape 5">
                <a:extLst>
                  <a:ext uri="{FF2B5EF4-FFF2-40B4-BE49-F238E27FC236}">
                    <a16:creationId xmlns:a16="http://schemas.microsoft.com/office/drawing/2014/main" id="{340D4A0F-928C-4900-9027-63C56F521138}"/>
                  </a:ext>
                </a:extLst>
              </p:cNvPr>
              <p:cNvSpPr/>
              <p:nvPr/>
            </p:nvSpPr>
            <p:spPr>
              <a:xfrm flipV="1">
                <a:off x="25400" y="0"/>
                <a:ext cx="0" cy="6675023"/>
              </a:xfrm>
              <a:prstGeom prst="line">
                <a:avLst/>
              </a:prstGeom>
              <a:ln w="50800" cap="flat">
                <a:solidFill>
                  <a:srgbClr val="0070C0"/>
                </a:solidFill>
                <a:prstDash val="solid"/>
                <a:headEnd type="none" w="sm" len="sm"/>
                <a:tailEnd type="none" w="sm" len="sm"/>
              </a:ln>
            </p:spPr>
          </p:sp>
          <p:sp>
            <p:nvSpPr>
              <p:cNvPr id="22" name="AutoShape 6">
                <a:extLst>
                  <a:ext uri="{FF2B5EF4-FFF2-40B4-BE49-F238E27FC236}">
                    <a16:creationId xmlns:a16="http://schemas.microsoft.com/office/drawing/2014/main" id="{2F3674E7-02E3-4C58-9287-E6815F3A55C6}"/>
                  </a:ext>
                </a:extLst>
              </p:cNvPr>
              <p:cNvSpPr/>
              <p:nvPr/>
            </p:nvSpPr>
            <p:spPr>
              <a:xfrm>
                <a:off x="0" y="6649623"/>
                <a:ext cx="13196309" cy="0"/>
              </a:xfrm>
              <a:prstGeom prst="line">
                <a:avLst/>
              </a:prstGeom>
              <a:ln w="50800" cap="flat">
                <a:solidFill>
                  <a:srgbClr val="0070C0"/>
                </a:solidFill>
                <a:prstDash val="solid"/>
                <a:headEnd type="none" w="sm" len="sm"/>
                <a:tailEnd type="none" w="sm" len="sm"/>
              </a:ln>
            </p:spPr>
          </p:sp>
          <p:sp>
            <p:nvSpPr>
              <p:cNvPr id="23" name="AutoShape 6">
                <a:extLst>
                  <a:ext uri="{FF2B5EF4-FFF2-40B4-BE49-F238E27FC236}">
                    <a16:creationId xmlns:a16="http://schemas.microsoft.com/office/drawing/2014/main" id="{5E32556E-8C46-466F-9919-F2EEB089D88A}"/>
                  </a:ext>
                </a:extLst>
              </p:cNvPr>
              <p:cNvSpPr/>
              <p:nvPr/>
            </p:nvSpPr>
            <p:spPr>
              <a:xfrm>
                <a:off x="10153846" y="-6060487"/>
                <a:ext cx="13196309" cy="0"/>
              </a:xfrm>
              <a:prstGeom prst="line">
                <a:avLst/>
              </a:prstGeom>
              <a:ln w="50800" cap="flat">
                <a:solidFill>
                  <a:srgbClr val="0070C0"/>
                </a:solidFill>
                <a:prstDash val="solid"/>
                <a:headEnd type="none" w="sm" len="sm"/>
                <a:tailEnd type="none" w="sm" len="sm"/>
              </a:ln>
            </p:spPr>
          </p:sp>
        </p:grpSp>
      </p:grpSp>
      <p:sp>
        <p:nvSpPr>
          <p:cNvPr id="27" name="TextBox 26">
            <a:extLst>
              <a:ext uri="{FF2B5EF4-FFF2-40B4-BE49-F238E27FC236}">
                <a16:creationId xmlns:a16="http://schemas.microsoft.com/office/drawing/2014/main" id="{50A508E4-4B69-4025-B9EF-873243AE4116}"/>
              </a:ext>
            </a:extLst>
          </p:cNvPr>
          <p:cNvSpPr txBox="1"/>
          <p:nvPr/>
        </p:nvSpPr>
        <p:spPr>
          <a:xfrm>
            <a:off x="1128709" y="1663014"/>
            <a:ext cx="16359700" cy="769441"/>
          </a:xfrm>
          <a:prstGeom prst="rect">
            <a:avLst/>
          </a:prstGeom>
          <a:noFill/>
        </p:spPr>
        <p:txBody>
          <a:bodyPr wrap="square">
            <a:spAutoFit/>
          </a:bodyPr>
          <a:lstStyle/>
          <a:p>
            <a:pPr algn="just">
              <a:tabLst>
                <a:tab pos="613410" algn="l"/>
              </a:tabLst>
            </a:pPr>
            <a:r>
              <a:rPr lang="en-US" sz="4400" b="1" i="1">
                <a:solidFill>
                  <a:schemeClr val="tx1">
                    <a:lumMod val="95000"/>
                    <a:lumOff val="5000"/>
                  </a:schemeClr>
                </a:solidFill>
                <a:latin typeface="Calibri" panose="020F0502020204030204" pitchFamily="34" charset="0"/>
                <a:ea typeface="Arial" panose="020B0604020202020204" pitchFamily="34" charset="0"/>
              </a:rPr>
              <a:t>e. Một sô tính từ bất quy tắc</a:t>
            </a:r>
            <a:r>
              <a:rPr lang="en-US" sz="44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t>
            </a:r>
            <a:endParaRPr lang="en-US" sz="4000">
              <a:solidFill>
                <a:schemeClr val="tx1">
                  <a:lumMod val="95000"/>
                  <a:lumOff val="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4" name="Freeform 5">
            <a:extLst>
              <a:ext uri="{FF2B5EF4-FFF2-40B4-BE49-F238E27FC236}">
                <a16:creationId xmlns:a16="http://schemas.microsoft.com/office/drawing/2014/main" id="{64D2AA7E-1451-4DF3-961F-32F5D2550368}"/>
              </a:ext>
            </a:extLst>
          </p:cNvPr>
          <p:cNvSpPr/>
          <p:nvPr/>
        </p:nvSpPr>
        <p:spPr>
          <a:xfrm>
            <a:off x="15847030" y="8591630"/>
            <a:ext cx="2103737" cy="1695370"/>
          </a:xfrm>
          <a:custGeom>
            <a:avLst/>
            <a:gdLst/>
            <a:ahLst/>
            <a:cxnLst/>
            <a:rect l="l" t="t" r="r" b="b"/>
            <a:pathLst>
              <a:path w="4171532" h="3569725">
                <a:moveTo>
                  <a:pt x="0" y="0"/>
                </a:moveTo>
                <a:lnTo>
                  <a:pt x="4171532" y="0"/>
                </a:lnTo>
                <a:lnTo>
                  <a:pt x="4171532" y="3569725"/>
                </a:lnTo>
                <a:lnTo>
                  <a:pt x="0" y="3569725"/>
                </a:lnTo>
                <a:lnTo>
                  <a:pt x="0" y="0"/>
                </a:lnTo>
                <a:close/>
              </a:path>
            </a:pathLst>
          </a:custGeom>
          <a:blipFill>
            <a:blip r:embed="rId2"/>
            <a:stretch>
              <a:fillRect/>
            </a:stretch>
          </a:blipFill>
        </p:spPr>
      </p:sp>
      <p:sp>
        <p:nvSpPr>
          <p:cNvPr id="26" name="Freeform 8">
            <a:extLst>
              <a:ext uri="{FF2B5EF4-FFF2-40B4-BE49-F238E27FC236}">
                <a16:creationId xmlns:a16="http://schemas.microsoft.com/office/drawing/2014/main" id="{069EFA0A-AF32-46A2-90C9-78CE75FC536F}"/>
              </a:ext>
            </a:extLst>
          </p:cNvPr>
          <p:cNvSpPr/>
          <p:nvPr/>
        </p:nvSpPr>
        <p:spPr>
          <a:xfrm flipH="1">
            <a:off x="459258" y="93241"/>
            <a:ext cx="2580504" cy="1746460"/>
          </a:xfrm>
          <a:custGeom>
            <a:avLst/>
            <a:gdLst/>
            <a:ahLst/>
            <a:cxnLst/>
            <a:rect l="l" t="t" r="r" b="b"/>
            <a:pathLst>
              <a:path w="5198484" h="8229600">
                <a:moveTo>
                  <a:pt x="0" y="0"/>
                </a:moveTo>
                <a:lnTo>
                  <a:pt x="5198484" y="0"/>
                </a:lnTo>
                <a:lnTo>
                  <a:pt x="5198484" y="8229600"/>
                </a:lnTo>
                <a:lnTo>
                  <a:pt x="0" y="8229600"/>
                </a:lnTo>
                <a:lnTo>
                  <a:pt x="0" y="0"/>
                </a:lnTo>
                <a:close/>
              </a:path>
            </a:pathLst>
          </a:custGeom>
          <a:blipFill>
            <a:blip r:embed="rId3"/>
            <a:stretch>
              <a:fillRect/>
            </a:stretch>
          </a:blipFill>
        </p:spPr>
      </p:sp>
      <p:sp>
        <p:nvSpPr>
          <p:cNvPr id="28" name="TextBox 27">
            <a:extLst>
              <a:ext uri="{FF2B5EF4-FFF2-40B4-BE49-F238E27FC236}">
                <a16:creationId xmlns:a16="http://schemas.microsoft.com/office/drawing/2014/main" id="{8F4DE5DE-431D-43BE-99A0-ECA283A85846}"/>
              </a:ext>
            </a:extLst>
          </p:cNvPr>
          <p:cNvSpPr txBox="1"/>
          <p:nvPr/>
        </p:nvSpPr>
        <p:spPr>
          <a:xfrm>
            <a:off x="655958" y="342900"/>
            <a:ext cx="17649565" cy="1400383"/>
          </a:xfrm>
          <a:prstGeom prst="rect">
            <a:avLst/>
          </a:prstGeom>
          <a:noFill/>
        </p:spPr>
        <p:txBody>
          <a:bodyPr wrap="square">
            <a:spAutoFit/>
          </a:bodyPr>
          <a:lstStyle/>
          <a:p>
            <a:pPr marL="457200" indent="-457200" algn="ctr">
              <a:spcAft>
                <a:spcPts val="600"/>
              </a:spcAft>
              <a:buFont typeface="Wingdings" panose="05000000000000000000" pitchFamily="2" charset="2"/>
              <a:buChar char="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SUPERLATIVE ADJECTIVES WITH SHORT ADJECTIVES </a:t>
            </a:r>
          </a:p>
          <a:p>
            <a:pPr algn="ctr">
              <a:spcAft>
                <a:spcPts val="6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(DẠNG SO SÁNH NHẤT CỦA TÍNH TỪ NGẮN)</a:t>
            </a:r>
            <a:endParaRPr lang="en-US" sz="4000">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2" name="Table 1">
            <a:extLst>
              <a:ext uri="{FF2B5EF4-FFF2-40B4-BE49-F238E27FC236}">
                <a16:creationId xmlns:a16="http://schemas.microsoft.com/office/drawing/2014/main" id="{2EF13A6F-2729-4FBE-9CAC-ABAF83AE6031}"/>
              </a:ext>
            </a:extLst>
          </p:cNvPr>
          <p:cNvGraphicFramePr>
            <a:graphicFrameLocks noGrp="1"/>
          </p:cNvGraphicFramePr>
          <p:nvPr>
            <p:extLst>
              <p:ext uri="{D42A27DB-BD31-4B8C-83A1-F6EECF244321}">
                <p14:modId xmlns:p14="http://schemas.microsoft.com/office/powerpoint/2010/main" val="484224021"/>
              </p:ext>
            </p:extLst>
          </p:nvPr>
        </p:nvGraphicFramePr>
        <p:xfrm>
          <a:off x="2227174" y="2733715"/>
          <a:ext cx="13145134" cy="6705600"/>
        </p:xfrm>
        <a:graphic>
          <a:graphicData uri="http://schemas.openxmlformats.org/drawingml/2006/table">
            <a:tbl>
              <a:tblPr firstRow="1" firstCol="1" bandRow="1"/>
              <a:tblGrid>
                <a:gridCol w="6572567">
                  <a:extLst>
                    <a:ext uri="{9D8B030D-6E8A-4147-A177-3AD203B41FA5}">
                      <a16:colId xmlns:a16="http://schemas.microsoft.com/office/drawing/2014/main" val="427894677"/>
                    </a:ext>
                  </a:extLst>
                </a:gridCol>
                <a:gridCol w="6572567">
                  <a:extLst>
                    <a:ext uri="{9D8B030D-6E8A-4147-A177-3AD203B41FA5}">
                      <a16:colId xmlns:a16="http://schemas.microsoft.com/office/drawing/2014/main" val="677431400"/>
                    </a:ext>
                  </a:extLst>
                </a:gridCol>
              </a:tblGrid>
              <a:tr h="0">
                <a:tc>
                  <a:txBody>
                    <a:bodyPr/>
                    <a:lstStyle/>
                    <a:p>
                      <a:pPr algn="ctr">
                        <a:lnSpc>
                          <a:spcPct val="100000"/>
                        </a:lnSpc>
                        <a:spcAft>
                          <a:spcPts val="800"/>
                        </a:spcAft>
                      </a:pPr>
                      <a:r>
                        <a:rPr lang="en-US" sz="4400" b="1">
                          <a:solidFill>
                            <a:schemeClr val="tx1">
                              <a:lumMod val="95000"/>
                              <a:lumOff val="5000"/>
                            </a:schemeClr>
                          </a:solidFill>
                          <a:effectLst/>
                          <a:latin typeface="Calibri" panose="020F0502020204030204" pitchFamily="34" charset="0"/>
                          <a:ea typeface="Cambria" panose="02040503050406030204" pitchFamily="18" charset="0"/>
                          <a:cs typeface="Calibri" panose="020F0502020204030204" pitchFamily="34" charset="0"/>
                        </a:rPr>
                        <a:t>Adjective</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00000"/>
                        </a:lnSpc>
                        <a:spcAft>
                          <a:spcPts val="800"/>
                        </a:spcAft>
                      </a:pPr>
                      <a:r>
                        <a:rPr lang="en-US" sz="4400" b="1">
                          <a:solidFill>
                            <a:schemeClr val="tx1">
                              <a:lumMod val="95000"/>
                              <a:lumOff val="5000"/>
                            </a:schemeClr>
                          </a:solidFill>
                          <a:effectLst/>
                          <a:latin typeface="Calibri" panose="020F0502020204030204" pitchFamily="34" charset="0"/>
                          <a:ea typeface="Cambria" panose="02040503050406030204" pitchFamily="18" charset="0"/>
                          <a:cs typeface="Calibri" panose="020F0502020204030204" pitchFamily="34" charset="0"/>
                        </a:rPr>
                        <a:t>Superlative</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628597220"/>
                  </a:ext>
                </a:extLst>
              </a:tr>
              <a:tr h="0">
                <a:tc>
                  <a:txBody>
                    <a:bodyPr/>
                    <a:lstStyle/>
                    <a:p>
                      <a:pPr algn="just">
                        <a:lnSpc>
                          <a:spcPct val="100000"/>
                        </a:lnSpc>
                        <a:spcAft>
                          <a:spcPts val="800"/>
                        </a:spcAft>
                      </a:pPr>
                      <a:r>
                        <a:rPr lang="en-US" sz="4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good</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4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the best</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7272468"/>
                  </a:ext>
                </a:extLst>
              </a:tr>
              <a:tr h="0">
                <a:tc>
                  <a:txBody>
                    <a:bodyPr/>
                    <a:lstStyle/>
                    <a:p>
                      <a:pPr algn="just">
                        <a:lnSpc>
                          <a:spcPct val="100000"/>
                        </a:lnSpc>
                        <a:spcAft>
                          <a:spcPts val="800"/>
                        </a:spcAft>
                      </a:pPr>
                      <a:r>
                        <a:rPr lang="en-US" sz="4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bad</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4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the worst</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696347"/>
                  </a:ext>
                </a:extLst>
              </a:tr>
              <a:tr h="0">
                <a:tc>
                  <a:txBody>
                    <a:bodyPr/>
                    <a:lstStyle/>
                    <a:p>
                      <a:pPr algn="just">
                        <a:lnSpc>
                          <a:spcPct val="100000"/>
                        </a:lnSpc>
                        <a:spcAft>
                          <a:spcPts val="800"/>
                        </a:spcAft>
                      </a:pPr>
                      <a:r>
                        <a:rPr lang="en-US" sz="4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much / many</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4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the most</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997861"/>
                  </a:ext>
                </a:extLst>
              </a:tr>
              <a:tr h="0">
                <a:tc>
                  <a:txBody>
                    <a:bodyPr/>
                    <a:lstStyle/>
                    <a:p>
                      <a:pPr algn="just">
                        <a:lnSpc>
                          <a:spcPct val="100000"/>
                        </a:lnSpc>
                        <a:spcAft>
                          <a:spcPts val="800"/>
                        </a:spcAft>
                      </a:pPr>
                      <a:r>
                        <a:rPr lang="en-US" sz="4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little</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4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the least</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3075423"/>
                  </a:ext>
                </a:extLst>
              </a:tr>
              <a:tr h="0">
                <a:tc>
                  <a:txBody>
                    <a:bodyPr/>
                    <a:lstStyle/>
                    <a:p>
                      <a:pPr algn="just">
                        <a:lnSpc>
                          <a:spcPct val="100000"/>
                        </a:lnSpc>
                        <a:spcAft>
                          <a:spcPts val="800"/>
                        </a:spcAft>
                      </a:pPr>
                      <a:r>
                        <a:rPr lang="en-US" sz="4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far</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4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further</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4387673"/>
                  </a:ext>
                </a:extLst>
              </a:tr>
              <a:tr h="0">
                <a:tc>
                  <a:txBody>
                    <a:bodyPr/>
                    <a:lstStyle/>
                    <a:p>
                      <a:pPr algn="just">
                        <a:lnSpc>
                          <a:spcPct val="100000"/>
                        </a:lnSpc>
                        <a:spcAft>
                          <a:spcPts val="800"/>
                        </a:spcAft>
                      </a:pPr>
                      <a:r>
                        <a:rPr lang="en-US" sz="4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happy</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4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the happiest</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7347504"/>
                  </a:ext>
                </a:extLst>
              </a:tr>
              <a:tr h="0">
                <a:tc>
                  <a:txBody>
                    <a:bodyPr/>
                    <a:lstStyle/>
                    <a:p>
                      <a:pPr algn="just">
                        <a:lnSpc>
                          <a:spcPct val="100000"/>
                        </a:lnSpc>
                        <a:spcAft>
                          <a:spcPts val="800"/>
                        </a:spcAft>
                      </a:pPr>
                      <a:r>
                        <a:rPr lang="en-US" sz="4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simple</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4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the simplest</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6906802"/>
                  </a:ext>
                </a:extLst>
              </a:tr>
              <a:tr h="0">
                <a:tc>
                  <a:txBody>
                    <a:bodyPr/>
                    <a:lstStyle/>
                    <a:p>
                      <a:pPr algn="just">
                        <a:lnSpc>
                          <a:spcPct val="100000"/>
                        </a:lnSpc>
                        <a:spcAft>
                          <a:spcPts val="800"/>
                        </a:spcAft>
                      </a:pPr>
                      <a:r>
                        <a:rPr lang="en-US" sz="4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narrow</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4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the narrowest</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3232289"/>
                  </a:ext>
                </a:extLst>
              </a:tr>
              <a:tr h="0">
                <a:tc>
                  <a:txBody>
                    <a:bodyPr/>
                    <a:lstStyle/>
                    <a:p>
                      <a:pPr algn="just">
                        <a:lnSpc>
                          <a:spcPct val="100000"/>
                        </a:lnSpc>
                        <a:spcAft>
                          <a:spcPts val="800"/>
                        </a:spcAft>
                      </a:pPr>
                      <a:r>
                        <a:rPr lang="en-US" sz="4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clever</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4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the cleverest</a:t>
                      </a:r>
                      <a:endParaRPr lang="en-US" sz="40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4017024"/>
                  </a:ext>
                </a:extLst>
              </a:tr>
            </a:tbl>
          </a:graphicData>
        </a:graphic>
      </p:graphicFrame>
    </p:spTree>
    <p:extLst>
      <p:ext uri="{BB962C8B-B14F-4D97-AF65-F5344CB8AC3E}">
        <p14:creationId xmlns:p14="http://schemas.microsoft.com/office/powerpoint/2010/main" val="400583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53"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xEl>
                                              <p:pRg st="0" end="0"/>
                                            </p:txEl>
                                          </p:spTgt>
                                        </p:tgtEl>
                                        <p:attrNameLst>
                                          <p:attrName>style.visibility</p:attrName>
                                        </p:attrNameLst>
                                      </p:cBhvr>
                                      <p:to>
                                        <p:strVal val="visible"/>
                                      </p:to>
                                    </p:set>
                                    <p:animEffect transition="in" filter="barn(inVertical)">
                                      <p:cBhvr>
                                        <p:cTn id="28" dur="500"/>
                                        <p:tgtEl>
                                          <p:spTgt spid="2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80949" y="3043560"/>
            <a:ext cx="5080101" cy="6667500"/>
          </a:xfrm>
          <a:custGeom>
            <a:avLst/>
            <a:gdLst/>
            <a:ahLst/>
            <a:cxnLst/>
            <a:rect l="l" t="t" r="r" b="b"/>
            <a:pathLst>
              <a:path w="8509101" h="9311388">
                <a:moveTo>
                  <a:pt x="0" y="0"/>
                </a:moveTo>
                <a:lnTo>
                  <a:pt x="8509101" y="0"/>
                </a:lnTo>
                <a:lnTo>
                  <a:pt x="8509101" y="9311388"/>
                </a:lnTo>
                <a:lnTo>
                  <a:pt x="0" y="9311388"/>
                </a:lnTo>
                <a:lnTo>
                  <a:pt x="0" y="0"/>
                </a:lnTo>
                <a:close/>
              </a:path>
            </a:pathLst>
          </a:custGeom>
          <a:blipFill>
            <a:blip r:embed="rId2"/>
            <a:stretch>
              <a:fillRect/>
            </a:stretch>
          </a:blipFill>
        </p:spPr>
      </p:sp>
      <p:sp>
        <p:nvSpPr>
          <p:cNvPr id="3" name="Freeform 3"/>
          <p:cNvSpPr/>
          <p:nvPr/>
        </p:nvSpPr>
        <p:spPr>
          <a:xfrm>
            <a:off x="-1830357" y="-902150"/>
            <a:ext cx="6173053" cy="2601942"/>
          </a:xfrm>
          <a:custGeom>
            <a:avLst/>
            <a:gdLst/>
            <a:ahLst/>
            <a:cxnLst/>
            <a:rect l="l" t="t" r="r" b="b"/>
            <a:pathLst>
              <a:path w="6173053" h="2601942">
                <a:moveTo>
                  <a:pt x="0" y="0"/>
                </a:moveTo>
                <a:lnTo>
                  <a:pt x="6173052" y="0"/>
                </a:lnTo>
                <a:lnTo>
                  <a:pt x="6173052" y="2601941"/>
                </a:lnTo>
                <a:lnTo>
                  <a:pt x="0" y="2601941"/>
                </a:lnTo>
                <a:lnTo>
                  <a:pt x="0" y="0"/>
                </a:lnTo>
                <a:close/>
              </a:path>
            </a:pathLst>
          </a:custGeom>
          <a:blipFill>
            <a:blip r:embed="rId3">
              <a:duotone>
                <a:prstClr val="black"/>
                <a:schemeClr val="accent5">
                  <a:tint val="45000"/>
                  <a:satMod val="400000"/>
                </a:schemeClr>
              </a:duotone>
            </a:blip>
            <a:stretch>
              <a:fillRect/>
            </a:stretch>
          </a:blipFill>
        </p:spPr>
      </p:sp>
      <p:sp>
        <p:nvSpPr>
          <p:cNvPr id="4" name="Freeform 4"/>
          <p:cNvSpPr/>
          <p:nvPr/>
        </p:nvSpPr>
        <p:spPr>
          <a:xfrm rot="3091052">
            <a:off x="-1684467" y="5508041"/>
            <a:ext cx="6638823" cy="5976180"/>
          </a:xfrm>
          <a:custGeom>
            <a:avLst/>
            <a:gdLst/>
            <a:ahLst/>
            <a:cxnLst/>
            <a:rect l="l" t="t" r="r" b="b"/>
            <a:pathLst>
              <a:path w="6638823" h="5976180">
                <a:moveTo>
                  <a:pt x="0" y="0"/>
                </a:moveTo>
                <a:lnTo>
                  <a:pt x="6638824" y="0"/>
                </a:lnTo>
                <a:lnTo>
                  <a:pt x="6638824" y="5976180"/>
                </a:lnTo>
                <a:lnTo>
                  <a:pt x="0" y="5976180"/>
                </a:lnTo>
                <a:lnTo>
                  <a:pt x="0" y="0"/>
                </a:lnTo>
                <a:close/>
              </a:path>
            </a:pathLst>
          </a:custGeom>
          <a:blipFill>
            <a:blip r:embed="rId4"/>
            <a:stretch>
              <a:fillRect/>
            </a:stretch>
          </a:blipFill>
        </p:spPr>
      </p:sp>
      <p:sp>
        <p:nvSpPr>
          <p:cNvPr id="5" name="TextBox 5"/>
          <p:cNvSpPr txBox="1"/>
          <p:nvPr/>
        </p:nvSpPr>
        <p:spPr>
          <a:xfrm>
            <a:off x="914400" y="876300"/>
            <a:ext cx="16281615" cy="2167260"/>
          </a:xfrm>
          <a:prstGeom prst="rect">
            <a:avLst/>
          </a:prstGeom>
        </p:spPr>
        <p:txBody>
          <a:bodyPr wrap="square" lIns="0" tIns="0" rIns="0" bIns="0" rtlCol="0" anchor="t">
            <a:spAutoFit/>
          </a:bodyPr>
          <a:lstStyle/>
          <a:p>
            <a:pPr marL="0" lvl="0" indent="0" algn="ctr">
              <a:lnSpc>
                <a:spcPts val="16889"/>
              </a:lnSpc>
              <a:spcBef>
                <a:spcPct val="0"/>
              </a:spcBef>
            </a:pPr>
            <a:r>
              <a:rPr lang="en-US" sz="19500">
                <a:solidFill>
                  <a:srgbClr val="002060"/>
                </a:solidFill>
                <a:latin typeface="Computer Says No"/>
              </a:rPr>
              <a:t>GRAMMAR CHECKING</a:t>
            </a:r>
          </a:p>
        </p:txBody>
      </p:sp>
      <p:pic>
        <p:nvPicPr>
          <p:cNvPr id="12" name="Graphic 11" descr="Arrow Rotate left">
            <a:extLst>
              <a:ext uri="{FF2B5EF4-FFF2-40B4-BE49-F238E27FC236}">
                <a16:creationId xmlns:a16="http://schemas.microsoft.com/office/drawing/2014/main" id="{252EFE54-7F2F-4514-AC10-22D85BFFD2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96076" y="2856497"/>
            <a:ext cx="2667000" cy="2667000"/>
          </a:xfrm>
          <a:prstGeom prst="rect">
            <a:avLst/>
          </a:prstGeom>
        </p:spPr>
      </p:pic>
      <p:sp>
        <p:nvSpPr>
          <p:cNvPr id="13" name="TextBox 5">
            <a:extLst>
              <a:ext uri="{FF2B5EF4-FFF2-40B4-BE49-F238E27FC236}">
                <a16:creationId xmlns:a16="http://schemas.microsoft.com/office/drawing/2014/main" id="{3D73BFAD-1F65-40EC-AF25-5BFE1FB1FE48}"/>
              </a:ext>
            </a:extLst>
          </p:cNvPr>
          <p:cNvSpPr txBox="1"/>
          <p:nvPr/>
        </p:nvSpPr>
        <p:spPr>
          <a:xfrm>
            <a:off x="-614449" y="3667659"/>
            <a:ext cx="14621049" cy="1848904"/>
          </a:xfrm>
          <a:prstGeom prst="rect">
            <a:avLst/>
          </a:prstGeom>
        </p:spPr>
        <p:txBody>
          <a:bodyPr wrap="square" lIns="0" tIns="0" rIns="0" bIns="0" rtlCol="0" anchor="t">
            <a:spAutoFit/>
          </a:bodyPr>
          <a:lstStyle/>
          <a:p>
            <a:pPr lvl="0" algn="ctr">
              <a:lnSpc>
                <a:spcPts val="16889"/>
              </a:lnSpc>
              <a:spcBef>
                <a:spcPct val="0"/>
              </a:spcBef>
            </a:pPr>
            <a:r>
              <a:rPr lang="en-US" sz="6000">
                <a:solidFill>
                  <a:srgbClr val="002060"/>
                </a:solidFill>
                <a:latin typeface="+mj-lt"/>
                <a:hlinkClick r:id="rId7"/>
              </a:rPr>
              <a:t>https://wordwall.net/resource/23461810</a:t>
            </a:r>
            <a:r>
              <a:rPr lang="en-US" sz="6000">
                <a:solidFill>
                  <a:srgbClr val="002060"/>
                </a:solidFill>
                <a:latin typeface="+mj-lt"/>
              </a:rPr>
              <a:t> </a:t>
            </a:r>
          </a:p>
        </p:txBody>
      </p:sp>
      <p:sp>
        <p:nvSpPr>
          <p:cNvPr id="8" name="TextBox 5">
            <a:extLst>
              <a:ext uri="{FF2B5EF4-FFF2-40B4-BE49-F238E27FC236}">
                <a16:creationId xmlns:a16="http://schemas.microsoft.com/office/drawing/2014/main" id="{77B1D600-5A81-467F-A3CA-A7A9F676954A}"/>
              </a:ext>
            </a:extLst>
          </p:cNvPr>
          <p:cNvSpPr txBox="1"/>
          <p:nvPr/>
        </p:nvSpPr>
        <p:spPr>
          <a:xfrm>
            <a:off x="126950" y="6075789"/>
            <a:ext cx="14621049" cy="1848904"/>
          </a:xfrm>
          <a:prstGeom prst="rect">
            <a:avLst/>
          </a:prstGeom>
        </p:spPr>
        <p:txBody>
          <a:bodyPr wrap="square" lIns="0" tIns="0" rIns="0" bIns="0" rtlCol="0" anchor="t">
            <a:spAutoFit/>
          </a:bodyPr>
          <a:lstStyle/>
          <a:p>
            <a:pPr lvl="0" algn="ctr">
              <a:lnSpc>
                <a:spcPts val="16889"/>
              </a:lnSpc>
              <a:spcBef>
                <a:spcPct val="0"/>
              </a:spcBef>
            </a:pPr>
            <a:r>
              <a:rPr lang="en-US" sz="6000">
                <a:solidFill>
                  <a:srgbClr val="002060"/>
                </a:solidFill>
                <a:latin typeface="+mj-lt"/>
                <a:hlinkClick r:id="rId8"/>
              </a:rPr>
              <a:t>https://wordwall.net/resource/34916399</a:t>
            </a:r>
            <a:r>
              <a:rPr lang="en-US" sz="6000">
                <a:solidFill>
                  <a:srgbClr val="002060"/>
                </a:solidFill>
                <a:latin typeface="+mj-lt"/>
              </a:rPr>
              <a:t> </a:t>
            </a:r>
          </a:p>
        </p:txBody>
      </p:sp>
    </p:spTree>
    <p:extLst>
      <p:ext uri="{BB962C8B-B14F-4D97-AF65-F5344CB8AC3E}">
        <p14:creationId xmlns:p14="http://schemas.microsoft.com/office/powerpoint/2010/main" val="227007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80949" y="3043560"/>
            <a:ext cx="5080101" cy="6667500"/>
          </a:xfrm>
          <a:custGeom>
            <a:avLst/>
            <a:gdLst/>
            <a:ahLst/>
            <a:cxnLst/>
            <a:rect l="l" t="t" r="r" b="b"/>
            <a:pathLst>
              <a:path w="8509101" h="9311388">
                <a:moveTo>
                  <a:pt x="0" y="0"/>
                </a:moveTo>
                <a:lnTo>
                  <a:pt x="8509101" y="0"/>
                </a:lnTo>
                <a:lnTo>
                  <a:pt x="8509101" y="9311388"/>
                </a:lnTo>
                <a:lnTo>
                  <a:pt x="0" y="9311388"/>
                </a:lnTo>
                <a:lnTo>
                  <a:pt x="0" y="0"/>
                </a:lnTo>
                <a:close/>
              </a:path>
            </a:pathLst>
          </a:custGeom>
          <a:blipFill>
            <a:blip r:embed="rId2"/>
            <a:stretch>
              <a:fillRect/>
            </a:stretch>
          </a:blipFill>
        </p:spPr>
      </p:sp>
      <p:sp>
        <p:nvSpPr>
          <p:cNvPr id="3" name="Freeform 3"/>
          <p:cNvSpPr/>
          <p:nvPr/>
        </p:nvSpPr>
        <p:spPr>
          <a:xfrm>
            <a:off x="-1830357" y="-902150"/>
            <a:ext cx="6173053" cy="2601942"/>
          </a:xfrm>
          <a:custGeom>
            <a:avLst/>
            <a:gdLst/>
            <a:ahLst/>
            <a:cxnLst/>
            <a:rect l="l" t="t" r="r" b="b"/>
            <a:pathLst>
              <a:path w="6173053" h="2601942">
                <a:moveTo>
                  <a:pt x="0" y="0"/>
                </a:moveTo>
                <a:lnTo>
                  <a:pt x="6173052" y="0"/>
                </a:lnTo>
                <a:lnTo>
                  <a:pt x="6173052" y="2601941"/>
                </a:lnTo>
                <a:lnTo>
                  <a:pt x="0" y="2601941"/>
                </a:lnTo>
                <a:lnTo>
                  <a:pt x="0" y="0"/>
                </a:lnTo>
                <a:close/>
              </a:path>
            </a:pathLst>
          </a:custGeom>
          <a:blipFill>
            <a:blip r:embed="rId3">
              <a:duotone>
                <a:prstClr val="black"/>
                <a:schemeClr val="accent5">
                  <a:tint val="45000"/>
                  <a:satMod val="400000"/>
                </a:schemeClr>
              </a:duotone>
            </a:blip>
            <a:stretch>
              <a:fillRect/>
            </a:stretch>
          </a:blipFill>
        </p:spPr>
      </p:sp>
      <p:sp>
        <p:nvSpPr>
          <p:cNvPr id="4" name="Freeform 4"/>
          <p:cNvSpPr/>
          <p:nvPr/>
        </p:nvSpPr>
        <p:spPr>
          <a:xfrm rot="3091052">
            <a:off x="-1684467" y="5508041"/>
            <a:ext cx="6638823" cy="5976180"/>
          </a:xfrm>
          <a:custGeom>
            <a:avLst/>
            <a:gdLst/>
            <a:ahLst/>
            <a:cxnLst/>
            <a:rect l="l" t="t" r="r" b="b"/>
            <a:pathLst>
              <a:path w="6638823" h="5976180">
                <a:moveTo>
                  <a:pt x="0" y="0"/>
                </a:moveTo>
                <a:lnTo>
                  <a:pt x="6638824" y="0"/>
                </a:lnTo>
                <a:lnTo>
                  <a:pt x="6638824" y="5976180"/>
                </a:lnTo>
                <a:lnTo>
                  <a:pt x="0" y="5976180"/>
                </a:lnTo>
                <a:lnTo>
                  <a:pt x="0" y="0"/>
                </a:lnTo>
                <a:close/>
              </a:path>
            </a:pathLst>
          </a:custGeom>
          <a:blipFill>
            <a:blip r:embed="rId4"/>
            <a:stretch>
              <a:fillRect/>
            </a:stretch>
          </a:blipFill>
        </p:spPr>
      </p:sp>
      <p:sp>
        <p:nvSpPr>
          <p:cNvPr id="5" name="TextBox 5"/>
          <p:cNvSpPr txBox="1"/>
          <p:nvPr/>
        </p:nvSpPr>
        <p:spPr>
          <a:xfrm>
            <a:off x="2574966" y="876300"/>
            <a:ext cx="14621049" cy="2167260"/>
          </a:xfrm>
          <a:prstGeom prst="rect">
            <a:avLst/>
          </a:prstGeom>
        </p:spPr>
        <p:txBody>
          <a:bodyPr wrap="square" lIns="0" tIns="0" rIns="0" bIns="0" rtlCol="0" anchor="t">
            <a:spAutoFit/>
          </a:bodyPr>
          <a:lstStyle/>
          <a:p>
            <a:pPr marL="0" lvl="0" indent="0" algn="ctr">
              <a:lnSpc>
                <a:spcPts val="16889"/>
              </a:lnSpc>
              <a:spcBef>
                <a:spcPct val="0"/>
              </a:spcBef>
            </a:pPr>
            <a:r>
              <a:rPr lang="en-US" sz="23458">
                <a:solidFill>
                  <a:srgbClr val="0070C0"/>
                </a:solidFill>
                <a:latin typeface="Computer Says No"/>
              </a:rPr>
              <a:t>PART 1. THEORY</a:t>
            </a:r>
          </a:p>
        </p:txBody>
      </p:sp>
      <p:pic>
        <p:nvPicPr>
          <p:cNvPr id="12" name="Graphic 11" descr="Arrow Rotate left">
            <a:extLst>
              <a:ext uri="{FF2B5EF4-FFF2-40B4-BE49-F238E27FC236}">
                <a16:creationId xmlns:a16="http://schemas.microsoft.com/office/drawing/2014/main" id="{252EFE54-7F2F-4514-AC10-22D85BFFD2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96076" y="2856497"/>
            <a:ext cx="2667000" cy="2667000"/>
          </a:xfrm>
          <a:prstGeom prst="rect">
            <a:avLst/>
          </a:prstGeom>
        </p:spPr>
      </p:pic>
      <p:sp>
        <p:nvSpPr>
          <p:cNvPr id="13" name="TextBox 5">
            <a:extLst>
              <a:ext uri="{FF2B5EF4-FFF2-40B4-BE49-F238E27FC236}">
                <a16:creationId xmlns:a16="http://schemas.microsoft.com/office/drawing/2014/main" id="{3D73BFAD-1F65-40EC-AF25-5BFE1FB1FE48}"/>
              </a:ext>
            </a:extLst>
          </p:cNvPr>
          <p:cNvSpPr txBox="1"/>
          <p:nvPr/>
        </p:nvSpPr>
        <p:spPr>
          <a:xfrm>
            <a:off x="-505256" y="5518054"/>
            <a:ext cx="14621049" cy="2167260"/>
          </a:xfrm>
          <a:prstGeom prst="rect">
            <a:avLst/>
          </a:prstGeom>
        </p:spPr>
        <p:txBody>
          <a:bodyPr wrap="square" lIns="0" tIns="0" rIns="0" bIns="0" rtlCol="0" anchor="t">
            <a:spAutoFit/>
          </a:bodyPr>
          <a:lstStyle/>
          <a:p>
            <a:pPr lvl="0" algn="ctr">
              <a:lnSpc>
                <a:spcPts val="16889"/>
              </a:lnSpc>
              <a:spcBef>
                <a:spcPct val="0"/>
              </a:spcBef>
            </a:pPr>
            <a:r>
              <a:rPr lang="en-US" sz="23458">
                <a:solidFill>
                  <a:srgbClr val="0070C0"/>
                </a:solidFill>
                <a:latin typeface="Computer Says No"/>
              </a:rPr>
              <a:t>III. PHONETICS</a:t>
            </a:r>
          </a:p>
        </p:txBody>
      </p:sp>
    </p:spTree>
    <p:extLst>
      <p:ext uri="{BB962C8B-B14F-4D97-AF65-F5344CB8AC3E}">
        <p14:creationId xmlns:p14="http://schemas.microsoft.com/office/powerpoint/2010/main" val="151635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229534"/>
            <a:ext cx="2569074" cy="2052317"/>
          </a:xfrm>
          <a:custGeom>
            <a:avLst/>
            <a:gdLst/>
            <a:ahLst/>
            <a:cxnLst/>
            <a:rect l="l" t="t" r="r" b="b"/>
            <a:pathLst>
              <a:path w="6988487" h="5595357">
                <a:moveTo>
                  <a:pt x="0" y="0"/>
                </a:moveTo>
                <a:lnTo>
                  <a:pt x="6988488" y="0"/>
                </a:lnTo>
                <a:lnTo>
                  <a:pt x="6988488" y="5595358"/>
                </a:lnTo>
                <a:lnTo>
                  <a:pt x="0" y="5595358"/>
                </a:lnTo>
                <a:lnTo>
                  <a:pt x="0" y="0"/>
                </a:lnTo>
                <a:close/>
              </a:path>
            </a:pathLst>
          </a:custGeom>
          <a:blipFill>
            <a:blip r:embed="rId2"/>
            <a:stretch>
              <a:fillRect/>
            </a:stretch>
          </a:blipFill>
        </p:spPr>
      </p:sp>
      <p:sp>
        <p:nvSpPr>
          <p:cNvPr id="6" name="Freeform 6"/>
          <p:cNvSpPr/>
          <p:nvPr/>
        </p:nvSpPr>
        <p:spPr>
          <a:xfrm>
            <a:off x="16010229" y="350692"/>
            <a:ext cx="2004585" cy="1820235"/>
          </a:xfrm>
          <a:custGeom>
            <a:avLst/>
            <a:gdLst/>
            <a:ahLst/>
            <a:cxnLst/>
            <a:rect l="l" t="t" r="r" b="b"/>
            <a:pathLst>
              <a:path w="6613789" h="5640759">
                <a:moveTo>
                  <a:pt x="0" y="0"/>
                </a:moveTo>
                <a:lnTo>
                  <a:pt x="6613790" y="0"/>
                </a:lnTo>
                <a:lnTo>
                  <a:pt x="6613790" y="5640759"/>
                </a:lnTo>
                <a:lnTo>
                  <a:pt x="0" y="5640759"/>
                </a:lnTo>
                <a:lnTo>
                  <a:pt x="0" y="0"/>
                </a:lnTo>
                <a:close/>
              </a:path>
            </a:pathLst>
          </a:custGeom>
          <a:blipFill>
            <a:blip r:embed="rId3"/>
            <a:stretch>
              <a:fillRect/>
            </a:stretch>
          </a:blipFill>
        </p:spPr>
      </p:sp>
      <p:grpSp>
        <p:nvGrpSpPr>
          <p:cNvPr id="13" name="Group 12">
            <a:extLst>
              <a:ext uri="{FF2B5EF4-FFF2-40B4-BE49-F238E27FC236}">
                <a16:creationId xmlns:a16="http://schemas.microsoft.com/office/drawing/2014/main" id="{C343C214-BC96-40A3-863B-D3512263B189}"/>
              </a:ext>
            </a:extLst>
          </p:cNvPr>
          <p:cNvGrpSpPr/>
          <p:nvPr/>
        </p:nvGrpSpPr>
        <p:grpSpPr>
          <a:xfrm flipH="1">
            <a:off x="390682" y="350692"/>
            <a:ext cx="17516318" cy="9585615"/>
            <a:chOff x="318183" y="342900"/>
            <a:chExt cx="17512617" cy="9585615"/>
          </a:xfrm>
        </p:grpSpPr>
        <p:sp>
          <p:nvSpPr>
            <p:cNvPr id="14" name="AutoShape 3">
              <a:extLst>
                <a:ext uri="{FF2B5EF4-FFF2-40B4-BE49-F238E27FC236}">
                  <a16:creationId xmlns:a16="http://schemas.microsoft.com/office/drawing/2014/main" id="{39C2F75E-E704-443B-9311-4030E3964798}"/>
                </a:ext>
              </a:extLst>
            </p:cNvPr>
            <p:cNvSpPr/>
            <p:nvPr/>
          </p:nvSpPr>
          <p:spPr>
            <a:xfrm flipH="1" flipV="1">
              <a:off x="17830800" y="342900"/>
              <a:ext cx="0" cy="5786479"/>
            </a:xfrm>
            <a:prstGeom prst="line">
              <a:avLst/>
            </a:prstGeom>
            <a:ln w="38100" cap="flat">
              <a:solidFill>
                <a:srgbClr val="0070C0"/>
              </a:solidFill>
              <a:prstDash val="solid"/>
              <a:headEnd type="none" w="sm" len="sm"/>
              <a:tailEnd type="none" w="sm" len="sm"/>
            </a:ln>
          </p:spPr>
        </p:sp>
        <p:grpSp>
          <p:nvGrpSpPr>
            <p:cNvPr id="15" name="Group 4">
              <a:extLst>
                <a:ext uri="{FF2B5EF4-FFF2-40B4-BE49-F238E27FC236}">
                  <a16:creationId xmlns:a16="http://schemas.microsoft.com/office/drawing/2014/main" id="{F8B75B68-2A4F-4AC4-BD1C-D22C73446243}"/>
                </a:ext>
              </a:extLst>
            </p:cNvPr>
            <p:cNvGrpSpPr/>
            <p:nvPr/>
          </p:nvGrpSpPr>
          <p:grpSpPr>
            <a:xfrm>
              <a:off x="318183" y="376881"/>
              <a:ext cx="17512617" cy="9551634"/>
              <a:chOff x="0" y="-6060487"/>
              <a:chExt cx="23350155" cy="12735510"/>
            </a:xfrm>
          </p:grpSpPr>
          <p:sp>
            <p:nvSpPr>
              <p:cNvPr id="16" name="AutoShape 5">
                <a:extLst>
                  <a:ext uri="{FF2B5EF4-FFF2-40B4-BE49-F238E27FC236}">
                    <a16:creationId xmlns:a16="http://schemas.microsoft.com/office/drawing/2014/main" id="{B91ECFBF-EF61-4B93-92A0-B678E0A32C39}"/>
                  </a:ext>
                </a:extLst>
              </p:cNvPr>
              <p:cNvSpPr/>
              <p:nvPr/>
            </p:nvSpPr>
            <p:spPr>
              <a:xfrm flipV="1">
                <a:off x="25400" y="0"/>
                <a:ext cx="0" cy="6675023"/>
              </a:xfrm>
              <a:prstGeom prst="line">
                <a:avLst/>
              </a:prstGeom>
              <a:ln w="50800" cap="flat">
                <a:solidFill>
                  <a:srgbClr val="0070C0"/>
                </a:solidFill>
                <a:prstDash val="solid"/>
                <a:headEnd type="none" w="sm" len="sm"/>
                <a:tailEnd type="none" w="sm" len="sm"/>
              </a:ln>
            </p:spPr>
          </p:sp>
          <p:sp>
            <p:nvSpPr>
              <p:cNvPr id="17" name="AutoShape 6">
                <a:extLst>
                  <a:ext uri="{FF2B5EF4-FFF2-40B4-BE49-F238E27FC236}">
                    <a16:creationId xmlns:a16="http://schemas.microsoft.com/office/drawing/2014/main" id="{CC1472F8-81CE-4547-8A31-3FBE34D1287F}"/>
                  </a:ext>
                </a:extLst>
              </p:cNvPr>
              <p:cNvSpPr/>
              <p:nvPr/>
            </p:nvSpPr>
            <p:spPr>
              <a:xfrm>
                <a:off x="0" y="6649623"/>
                <a:ext cx="13196309" cy="0"/>
              </a:xfrm>
              <a:prstGeom prst="line">
                <a:avLst/>
              </a:prstGeom>
              <a:ln w="50800" cap="flat">
                <a:solidFill>
                  <a:srgbClr val="0070C0"/>
                </a:solidFill>
                <a:prstDash val="solid"/>
                <a:headEnd type="none" w="sm" len="sm"/>
                <a:tailEnd type="none" w="sm" len="sm"/>
              </a:ln>
            </p:spPr>
          </p:sp>
          <p:sp>
            <p:nvSpPr>
              <p:cNvPr id="18" name="AutoShape 6">
                <a:extLst>
                  <a:ext uri="{FF2B5EF4-FFF2-40B4-BE49-F238E27FC236}">
                    <a16:creationId xmlns:a16="http://schemas.microsoft.com/office/drawing/2014/main" id="{7A18B2BF-480E-4A35-8274-36B6EA00F86A}"/>
                  </a:ext>
                </a:extLst>
              </p:cNvPr>
              <p:cNvSpPr/>
              <p:nvPr/>
            </p:nvSpPr>
            <p:spPr>
              <a:xfrm>
                <a:off x="10153846" y="-6060487"/>
                <a:ext cx="13196309" cy="0"/>
              </a:xfrm>
              <a:prstGeom prst="line">
                <a:avLst/>
              </a:prstGeom>
              <a:ln w="50800" cap="flat">
                <a:solidFill>
                  <a:srgbClr val="0070C0"/>
                </a:solidFill>
                <a:prstDash val="solid"/>
                <a:headEnd type="none" w="sm" len="sm"/>
                <a:tailEnd type="none" w="sm" len="sm"/>
              </a:ln>
            </p:spPr>
          </p:sp>
        </p:grpSp>
      </p:grpSp>
      <p:sp>
        <p:nvSpPr>
          <p:cNvPr id="20" name="TextBox 19">
            <a:extLst>
              <a:ext uri="{FF2B5EF4-FFF2-40B4-BE49-F238E27FC236}">
                <a16:creationId xmlns:a16="http://schemas.microsoft.com/office/drawing/2014/main" id="{8BDEF9CA-0822-4209-9ED4-5B218A12DDEC}"/>
              </a:ext>
            </a:extLst>
          </p:cNvPr>
          <p:cNvSpPr txBox="1"/>
          <p:nvPr/>
        </p:nvSpPr>
        <p:spPr>
          <a:xfrm>
            <a:off x="1905000" y="681176"/>
            <a:ext cx="15107522" cy="7796237"/>
          </a:xfrm>
          <a:prstGeom prst="rect">
            <a:avLst/>
          </a:prstGeom>
          <a:noFill/>
        </p:spPr>
        <p:txBody>
          <a:bodyPr wrap="square">
            <a:spAutoFit/>
          </a:bodyPr>
          <a:lstStyle/>
          <a:p>
            <a:pPr marL="571500" indent="-571500" algn="ctr">
              <a:lnSpc>
                <a:spcPct val="150000"/>
              </a:lnSpc>
              <a:spcAft>
                <a:spcPts val="800"/>
              </a:spcAft>
              <a:buFont typeface="Wingdings" panose="05000000000000000000" pitchFamily="2" charset="2"/>
              <a:buChar char="T"/>
            </a:pPr>
            <a:r>
              <a:rPr lang="en-US" sz="5400" b="1">
                <a:solidFill>
                  <a:srgbClr val="FF0000"/>
                </a:solidFill>
                <a:effectLst/>
                <a:latin typeface="Calibri" panose="020F0502020204030204" pitchFamily="34" charset="0"/>
                <a:ea typeface="Calibri" panose="020F0502020204030204" pitchFamily="34" charset="0"/>
                <a:cs typeface="Calibri" panose="020F0502020204030204" pitchFamily="34" charset="0"/>
              </a:rPr>
              <a:t>FALLING TONE IN STATEMENTS </a:t>
            </a:r>
          </a:p>
          <a:p>
            <a:pPr algn="ctr">
              <a:lnSpc>
                <a:spcPct val="150000"/>
              </a:lnSpc>
              <a:spcAft>
                <a:spcPts val="800"/>
              </a:spcAft>
            </a:pPr>
            <a:r>
              <a:rPr lang="en-US" sz="5400" b="1">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5400" b="1">
                <a:solidFill>
                  <a:srgbClr val="FF0000"/>
                </a:solidFill>
                <a:effectLst/>
                <a:latin typeface="Calibri" panose="020F0502020204030204" pitchFamily="34" charset="0"/>
                <a:ea typeface="Calibri" panose="020F0502020204030204" pitchFamily="34" charset="0"/>
                <a:cs typeface="Calibri" panose="020F0502020204030204" pitchFamily="34" charset="0"/>
              </a:rPr>
              <a:t> NGỮ ĐIỆU XUỐNG TRONG CÂU KHẲNG ĐỊNH)</a:t>
            </a:r>
            <a:endParaRPr lang="en-US" sz="5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600"/>
              </a:spcAft>
            </a:pPr>
            <a:r>
              <a:rPr lang="en-US" sz="5400">
                <a:solidFill>
                  <a:schemeClr val="tx1">
                    <a:lumMod val="95000"/>
                    <a:lumOff val="5000"/>
                  </a:schemeClr>
                </a:solidFill>
                <a:effectLst/>
                <a:latin typeface="Calibri" panose="020F0502020204030204" pitchFamily="34" charset="0"/>
                <a:ea typeface="Cambria" panose="02040503050406030204" pitchFamily="18" charset="0"/>
                <a:cs typeface="Cambria" panose="02040503050406030204" pitchFamily="18" charset="0"/>
              </a:rPr>
              <a:t>Thông thường câu khẳng định có giọng đi xuống ở cuối câu nếu không có một lý do đặc biệt nào khác.</a:t>
            </a:r>
            <a:endParaRPr lang="en-US" sz="5400">
              <a:solidFill>
                <a:schemeClr val="tx1">
                  <a:lumMod val="95000"/>
                  <a:lumOff val="5000"/>
                </a:schemeClr>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5400" b="1">
                <a:solidFill>
                  <a:schemeClr val="tx1">
                    <a:lumMod val="95000"/>
                    <a:lumOff val="5000"/>
                  </a:schemeClr>
                </a:solidFill>
                <a:effectLst/>
                <a:latin typeface="Calibri" panose="020F0502020204030204" pitchFamily="34" charset="0"/>
                <a:ea typeface="Cambria" panose="02040503050406030204" pitchFamily="18" charset="0"/>
                <a:cs typeface="Cambria" panose="02040503050406030204" pitchFamily="18" charset="0"/>
              </a:rPr>
              <a:t>Ex 1: </a:t>
            </a:r>
            <a:r>
              <a:rPr lang="en-US" sz="5400">
                <a:solidFill>
                  <a:schemeClr val="tx1">
                    <a:lumMod val="95000"/>
                    <a:lumOff val="5000"/>
                  </a:schemeClr>
                </a:solidFill>
                <a:effectLst/>
                <a:latin typeface="Calibri" panose="020F0502020204030204" pitchFamily="34" charset="0"/>
                <a:ea typeface="Cambria" panose="02040503050406030204" pitchFamily="18" charset="0"/>
                <a:cs typeface="Cambria" panose="02040503050406030204" pitchFamily="18" charset="0"/>
              </a:rPr>
              <a:t>This is my father. His name is Tuan. </a:t>
            </a:r>
            <a:r>
              <a:rPr lang="en-US" sz="5400">
                <a:solidFill>
                  <a:schemeClr val="tx1">
                    <a:lumMod val="95000"/>
                    <a:lumOff val="5000"/>
                  </a:schemeClr>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endParaRPr lang="en-US" sz="5400">
              <a:solidFill>
                <a:schemeClr val="tx1">
                  <a:lumMod val="95000"/>
                  <a:lumOff val="5000"/>
                </a:schemeClr>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800"/>
              </a:spcAft>
            </a:pPr>
            <a:r>
              <a:rPr lang="en-US" sz="5400" b="1">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Ex 2: </a:t>
            </a:r>
            <a:r>
              <a:rPr lang="en-US" sz="5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rPr>
              <a:t>We are very happy to meet you. </a:t>
            </a:r>
            <a:r>
              <a:rPr lang="en-US" sz="5400">
                <a:solidFill>
                  <a:schemeClr val="tx1">
                    <a:lumMod val="95000"/>
                    <a:lumOff val="5000"/>
                  </a:schemeClr>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US" sz="540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barn(inVertical)">
                                      <p:cBhvr>
                                        <p:cTn id="22" dur="500"/>
                                        <p:tgtEl>
                                          <p:spTgt spid="20">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Effect transition="in" filter="barn(inVertical)">
                                      <p:cBhvr>
                                        <p:cTn id="25" dur="500"/>
                                        <p:tgtEl>
                                          <p:spTgt spid="20">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
                                            <p:txEl>
                                              <p:pRg st="2" end="2"/>
                                            </p:txEl>
                                          </p:spTgt>
                                        </p:tgtEl>
                                        <p:attrNameLst>
                                          <p:attrName>style.visibility</p:attrName>
                                        </p:attrNameLst>
                                      </p:cBhvr>
                                      <p:to>
                                        <p:strVal val="visible"/>
                                      </p:to>
                                    </p:set>
                                    <p:animEffect transition="in" filter="barn(inVertical)">
                                      <p:cBhvr>
                                        <p:cTn id="30" dur="500"/>
                                        <p:tgtEl>
                                          <p:spTgt spid="2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xEl>
                                              <p:pRg st="3" end="3"/>
                                            </p:txEl>
                                          </p:spTgt>
                                        </p:tgtEl>
                                        <p:attrNameLst>
                                          <p:attrName>style.visibility</p:attrName>
                                        </p:attrNameLst>
                                      </p:cBhvr>
                                      <p:to>
                                        <p:strVal val="visible"/>
                                      </p:to>
                                    </p:set>
                                    <p:animEffect transition="in" filter="barn(inVertical)">
                                      <p:cBhvr>
                                        <p:cTn id="35" dur="500"/>
                                        <p:tgtEl>
                                          <p:spTgt spid="20">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xEl>
                                              <p:pRg st="4" end="4"/>
                                            </p:txEl>
                                          </p:spTgt>
                                        </p:tgtEl>
                                        <p:attrNameLst>
                                          <p:attrName>style.visibility</p:attrName>
                                        </p:attrNameLst>
                                      </p:cBhvr>
                                      <p:to>
                                        <p:strVal val="visible"/>
                                      </p:to>
                                    </p:set>
                                    <p:animEffect transition="in" filter="barn(inVertical)">
                                      <p:cBhvr>
                                        <p:cTn id="40"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80949" y="3043560"/>
            <a:ext cx="5080101" cy="6667500"/>
          </a:xfrm>
          <a:custGeom>
            <a:avLst/>
            <a:gdLst/>
            <a:ahLst/>
            <a:cxnLst/>
            <a:rect l="l" t="t" r="r" b="b"/>
            <a:pathLst>
              <a:path w="8509101" h="9311388">
                <a:moveTo>
                  <a:pt x="0" y="0"/>
                </a:moveTo>
                <a:lnTo>
                  <a:pt x="8509101" y="0"/>
                </a:lnTo>
                <a:lnTo>
                  <a:pt x="8509101" y="9311388"/>
                </a:lnTo>
                <a:lnTo>
                  <a:pt x="0" y="9311388"/>
                </a:lnTo>
                <a:lnTo>
                  <a:pt x="0" y="0"/>
                </a:lnTo>
                <a:close/>
              </a:path>
            </a:pathLst>
          </a:custGeom>
          <a:blipFill>
            <a:blip r:embed="rId2"/>
            <a:stretch>
              <a:fillRect/>
            </a:stretch>
          </a:blipFill>
        </p:spPr>
      </p:sp>
      <p:sp>
        <p:nvSpPr>
          <p:cNvPr id="3" name="Freeform 3"/>
          <p:cNvSpPr/>
          <p:nvPr/>
        </p:nvSpPr>
        <p:spPr>
          <a:xfrm>
            <a:off x="-1830357" y="-902150"/>
            <a:ext cx="6173053" cy="2601942"/>
          </a:xfrm>
          <a:custGeom>
            <a:avLst/>
            <a:gdLst/>
            <a:ahLst/>
            <a:cxnLst/>
            <a:rect l="l" t="t" r="r" b="b"/>
            <a:pathLst>
              <a:path w="6173053" h="2601942">
                <a:moveTo>
                  <a:pt x="0" y="0"/>
                </a:moveTo>
                <a:lnTo>
                  <a:pt x="6173052" y="0"/>
                </a:lnTo>
                <a:lnTo>
                  <a:pt x="6173052" y="2601941"/>
                </a:lnTo>
                <a:lnTo>
                  <a:pt x="0" y="2601941"/>
                </a:lnTo>
                <a:lnTo>
                  <a:pt x="0" y="0"/>
                </a:lnTo>
                <a:close/>
              </a:path>
            </a:pathLst>
          </a:custGeom>
          <a:blipFill>
            <a:blip r:embed="rId3">
              <a:duotone>
                <a:prstClr val="black"/>
                <a:schemeClr val="accent5">
                  <a:tint val="45000"/>
                  <a:satMod val="400000"/>
                </a:schemeClr>
              </a:duotone>
            </a:blip>
            <a:stretch>
              <a:fillRect/>
            </a:stretch>
          </a:blipFill>
        </p:spPr>
      </p:sp>
      <p:sp>
        <p:nvSpPr>
          <p:cNvPr id="4" name="Freeform 4"/>
          <p:cNvSpPr/>
          <p:nvPr/>
        </p:nvSpPr>
        <p:spPr>
          <a:xfrm rot="3091052">
            <a:off x="-1684467" y="5508041"/>
            <a:ext cx="6638823" cy="5976180"/>
          </a:xfrm>
          <a:custGeom>
            <a:avLst/>
            <a:gdLst/>
            <a:ahLst/>
            <a:cxnLst/>
            <a:rect l="l" t="t" r="r" b="b"/>
            <a:pathLst>
              <a:path w="6638823" h="5976180">
                <a:moveTo>
                  <a:pt x="0" y="0"/>
                </a:moveTo>
                <a:lnTo>
                  <a:pt x="6638824" y="0"/>
                </a:lnTo>
                <a:lnTo>
                  <a:pt x="6638824" y="5976180"/>
                </a:lnTo>
                <a:lnTo>
                  <a:pt x="0" y="5976180"/>
                </a:lnTo>
                <a:lnTo>
                  <a:pt x="0" y="0"/>
                </a:lnTo>
                <a:close/>
              </a:path>
            </a:pathLst>
          </a:custGeom>
          <a:blipFill>
            <a:blip r:embed="rId4"/>
            <a:stretch>
              <a:fillRect/>
            </a:stretch>
          </a:blipFill>
        </p:spPr>
      </p:sp>
      <p:sp>
        <p:nvSpPr>
          <p:cNvPr id="5" name="TextBox 5"/>
          <p:cNvSpPr txBox="1"/>
          <p:nvPr/>
        </p:nvSpPr>
        <p:spPr>
          <a:xfrm>
            <a:off x="1634944" y="998914"/>
            <a:ext cx="16434015" cy="2167260"/>
          </a:xfrm>
          <a:prstGeom prst="rect">
            <a:avLst/>
          </a:prstGeom>
        </p:spPr>
        <p:txBody>
          <a:bodyPr wrap="square" lIns="0" tIns="0" rIns="0" bIns="0" rtlCol="0" anchor="t">
            <a:spAutoFit/>
          </a:bodyPr>
          <a:lstStyle/>
          <a:p>
            <a:pPr lvl="0" algn="ctr">
              <a:lnSpc>
                <a:spcPts val="16889"/>
              </a:lnSpc>
              <a:spcBef>
                <a:spcPct val="0"/>
              </a:spcBef>
            </a:pPr>
            <a:r>
              <a:rPr lang="en-US" sz="23458">
                <a:solidFill>
                  <a:srgbClr val="0070C0"/>
                </a:solidFill>
                <a:latin typeface="Computer Says No"/>
              </a:rPr>
              <a:t>PART 2. LANGUAGE</a:t>
            </a:r>
          </a:p>
        </p:txBody>
      </p:sp>
      <p:pic>
        <p:nvPicPr>
          <p:cNvPr id="12" name="Graphic 11" descr="Arrow Rotate left">
            <a:extLst>
              <a:ext uri="{FF2B5EF4-FFF2-40B4-BE49-F238E27FC236}">
                <a16:creationId xmlns:a16="http://schemas.microsoft.com/office/drawing/2014/main" id="{252EFE54-7F2F-4514-AC10-22D85BFFD2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96076" y="2856497"/>
            <a:ext cx="2667000" cy="2667000"/>
          </a:xfrm>
          <a:prstGeom prst="rect">
            <a:avLst/>
          </a:prstGeom>
        </p:spPr>
      </p:pic>
      <p:sp>
        <p:nvSpPr>
          <p:cNvPr id="13" name="TextBox 5">
            <a:extLst>
              <a:ext uri="{FF2B5EF4-FFF2-40B4-BE49-F238E27FC236}">
                <a16:creationId xmlns:a16="http://schemas.microsoft.com/office/drawing/2014/main" id="{3D73BFAD-1F65-40EC-AF25-5BFE1FB1FE48}"/>
              </a:ext>
            </a:extLst>
          </p:cNvPr>
          <p:cNvSpPr txBox="1"/>
          <p:nvPr/>
        </p:nvSpPr>
        <p:spPr>
          <a:xfrm>
            <a:off x="-505256" y="5518054"/>
            <a:ext cx="14621049" cy="2167260"/>
          </a:xfrm>
          <a:prstGeom prst="rect">
            <a:avLst/>
          </a:prstGeom>
        </p:spPr>
        <p:txBody>
          <a:bodyPr wrap="square" lIns="0" tIns="0" rIns="0" bIns="0" rtlCol="0" anchor="t">
            <a:spAutoFit/>
          </a:bodyPr>
          <a:lstStyle/>
          <a:p>
            <a:pPr lvl="0" algn="ctr">
              <a:lnSpc>
                <a:spcPts val="16889"/>
              </a:lnSpc>
              <a:spcBef>
                <a:spcPct val="0"/>
              </a:spcBef>
            </a:pPr>
            <a:r>
              <a:rPr lang="en-US" sz="23458">
                <a:solidFill>
                  <a:srgbClr val="0070C0"/>
                </a:solidFill>
                <a:latin typeface="Computer Says No"/>
              </a:rPr>
              <a:t>I. VOCABULARY</a:t>
            </a:r>
          </a:p>
        </p:txBody>
      </p:sp>
    </p:spTree>
    <p:extLst>
      <p:ext uri="{BB962C8B-B14F-4D97-AF65-F5344CB8AC3E}">
        <p14:creationId xmlns:p14="http://schemas.microsoft.com/office/powerpoint/2010/main" val="158540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3">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90682" y="350692"/>
            <a:ext cx="17516318" cy="9585615"/>
            <a:chOff x="318183" y="342900"/>
            <a:chExt cx="17512617" cy="9585615"/>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318183" y="376881"/>
              <a:ext cx="17512617" cy="9551634"/>
              <a:chOff x="0" y="-6060487"/>
              <a:chExt cx="23350155" cy="12735510"/>
            </a:xfrm>
          </p:grpSpPr>
          <p:sp>
            <p:nvSpPr>
              <p:cNvPr id="14" name="AutoShape 5">
                <a:extLst>
                  <a:ext uri="{FF2B5EF4-FFF2-40B4-BE49-F238E27FC236}">
                    <a16:creationId xmlns:a16="http://schemas.microsoft.com/office/drawing/2014/main" id="{5085F832-3F08-41A6-B6C4-4C09C20E25FF}"/>
                  </a:ext>
                </a:extLst>
              </p:cNvPr>
              <p:cNvSpPr/>
              <p:nvPr/>
            </p:nvSpPr>
            <p:spPr>
              <a:xfrm flipV="1">
                <a:off x="25400" y="0"/>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0" y="6649623"/>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1676401" y="291376"/>
            <a:ext cx="13944600" cy="998607"/>
          </a:xfrm>
          <a:prstGeom prst="rect">
            <a:avLst/>
          </a:prstGeom>
          <a:noFill/>
        </p:spPr>
        <p:txBody>
          <a:bodyPr wrap="square">
            <a:spAutoFit/>
          </a:bodyPr>
          <a:lstStyle/>
          <a:p>
            <a:pPr indent="457200" algn="just">
              <a:lnSpc>
                <a:spcPct val="150000"/>
              </a:lnSpc>
              <a:spcAft>
                <a:spcPts val="1000"/>
              </a:spcAft>
            </a:pPr>
            <a:r>
              <a:rPr lang="en-US" sz="4400" b="1">
                <a:solidFill>
                  <a:srgbClr val="00B0F0"/>
                </a:solidFill>
                <a:effectLst/>
                <a:latin typeface="Calibri" panose="020F0502020204030204" pitchFamily="34" charset="0"/>
                <a:ea typeface="Arial" panose="020B0604020202020204" pitchFamily="34" charset="0"/>
                <a:cs typeface="Cambria" panose="02040503050406030204" pitchFamily="18" charset="0"/>
              </a:rPr>
              <a:t>Exercise 1. Match the type of robots with suitable tasks.</a:t>
            </a:r>
            <a:endParaRPr lang="en-US" sz="44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22" name="Table 21">
            <a:extLst>
              <a:ext uri="{FF2B5EF4-FFF2-40B4-BE49-F238E27FC236}">
                <a16:creationId xmlns:a16="http://schemas.microsoft.com/office/drawing/2014/main" id="{F19D2AE9-CD9A-42DD-A916-C4E225A95574}"/>
              </a:ext>
            </a:extLst>
          </p:cNvPr>
          <p:cNvGraphicFramePr>
            <a:graphicFrameLocks noGrp="1"/>
          </p:cNvGraphicFramePr>
          <p:nvPr>
            <p:extLst>
              <p:ext uri="{D42A27DB-BD31-4B8C-83A1-F6EECF244321}">
                <p14:modId xmlns:p14="http://schemas.microsoft.com/office/powerpoint/2010/main" val="330132879"/>
              </p:ext>
            </p:extLst>
          </p:nvPr>
        </p:nvGraphicFramePr>
        <p:xfrm>
          <a:off x="946471" y="1661859"/>
          <a:ext cx="16459827" cy="6731574"/>
        </p:xfrm>
        <a:graphic>
          <a:graphicData uri="http://schemas.openxmlformats.org/drawingml/2006/table">
            <a:tbl>
              <a:tblPr firstRow="1" firstCol="1" bandRow="1"/>
              <a:tblGrid>
                <a:gridCol w="1397813">
                  <a:extLst>
                    <a:ext uri="{9D8B030D-6E8A-4147-A177-3AD203B41FA5}">
                      <a16:colId xmlns:a16="http://schemas.microsoft.com/office/drawing/2014/main" val="2835426960"/>
                    </a:ext>
                  </a:extLst>
                </a:gridCol>
                <a:gridCol w="6830448">
                  <a:extLst>
                    <a:ext uri="{9D8B030D-6E8A-4147-A177-3AD203B41FA5}">
                      <a16:colId xmlns:a16="http://schemas.microsoft.com/office/drawing/2014/main" val="1958069389"/>
                    </a:ext>
                  </a:extLst>
                </a:gridCol>
                <a:gridCol w="1601041">
                  <a:extLst>
                    <a:ext uri="{9D8B030D-6E8A-4147-A177-3AD203B41FA5}">
                      <a16:colId xmlns:a16="http://schemas.microsoft.com/office/drawing/2014/main" val="2158095135"/>
                    </a:ext>
                  </a:extLst>
                </a:gridCol>
                <a:gridCol w="6630525">
                  <a:extLst>
                    <a:ext uri="{9D8B030D-6E8A-4147-A177-3AD203B41FA5}">
                      <a16:colId xmlns:a16="http://schemas.microsoft.com/office/drawing/2014/main" val="1364348922"/>
                    </a:ext>
                  </a:extLst>
                </a:gridCol>
              </a:tblGrid>
              <a:tr h="0">
                <a:tc>
                  <a:txBody>
                    <a:bodyPr/>
                    <a:lstStyle/>
                    <a:p>
                      <a:pPr algn="ctr">
                        <a:lnSpc>
                          <a:spcPct val="150000"/>
                        </a:lnSpc>
                      </a:pPr>
                      <a:r>
                        <a:rPr lang="en-US" sz="6000" b="1">
                          <a:solidFill>
                            <a:srgbClr val="FFC000"/>
                          </a:solidFill>
                          <a:effectLst/>
                          <a:latin typeface="Calibri" panose="020F0502020204030204" pitchFamily="34" charset="0"/>
                          <a:ea typeface="Cambria" panose="02040503050406030204" pitchFamily="18" charset="0"/>
                          <a:cs typeface="Cambria" panose="02040503050406030204" pitchFamily="18" charset="0"/>
                        </a:rPr>
                        <a:t>No.</a:t>
                      </a:r>
                      <a:endParaRPr lang="en-US" sz="6000" b="1">
                        <a:solidFill>
                          <a:srgbClr val="FFC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6000" b="1">
                          <a:solidFill>
                            <a:srgbClr val="FFC000"/>
                          </a:solidFill>
                          <a:effectLst/>
                          <a:latin typeface="Calibri" panose="020F0502020204030204" pitchFamily="34" charset="0"/>
                          <a:ea typeface="Cambria" panose="02040503050406030204" pitchFamily="18" charset="0"/>
                          <a:cs typeface="Cambria" panose="02040503050406030204" pitchFamily="18" charset="0"/>
                        </a:rPr>
                        <a:t>A</a:t>
                      </a:r>
                      <a:endParaRPr lang="en-US" sz="6000" b="1">
                        <a:solidFill>
                          <a:srgbClr val="FFC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6000" b="1">
                          <a:solidFill>
                            <a:srgbClr val="FFC000"/>
                          </a:solidFill>
                          <a:effectLst/>
                          <a:latin typeface="Calibri" panose="020F0502020204030204" pitchFamily="34" charset="0"/>
                          <a:ea typeface="Cambria" panose="02040503050406030204" pitchFamily="18" charset="0"/>
                          <a:cs typeface="Cambria" panose="02040503050406030204" pitchFamily="18" charset="0"/>
                        </a:rPr>
                        <a:t>Opt.</a:t>
                      </a:r>
                      <a:endParaRPr lang="en-US" sz="6000" b="1">
                        <a:solidFill>
                          <a:srgbClr val="FFC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6000" b="1">
                          <a:solidFill>
                            <a:srgbClr val="FFC000"/>
                          </a:solidFill>
                          <a:effectLst/>
                          <a:latin typeface="Calibri" panose="020F0502020204030204" pitchFamily="34" charset="0"/>
                          <a:ea typeface="Cambria" panose="02040503050406030204" pitchFamily="18" charset="0"/>
                          <a:cs typeface="Cambria" panose="02040503050406030204" pitchFamily="18" charset="0"/>
                        </a:rPr>
                        <a:t>B</a:t>
                      </a:r>
                      <a:endParaRPr lang="en-US" sz="6000" b="1">
                        <a:solidFill>
                          <a:srgbClr val="FFC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7967266"/>
                  </a:ext>
                </a:extLst>
              </a:tr>
              <a:tr h="0">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1.</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space robot</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a.</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work in mines</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6953479"/>
                  </a:ext>
                </a:extLst>
              </a:tr>
              <a:tr h="0">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2.</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home robot</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b.</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cut the hedge</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3816332"/>
                  </a:ext>
                </a:extLst>
              </a:tr>
              <a:tr h="0">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3.</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worker robot</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c.</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build space stations</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587486"/>
                  </a:ext>
                </a:extLst>
              </a:tr>
              <a:tr h="518602">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4.</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teaching robot</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d.</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explain lessons</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7400763"/>
                  </a:ext>
                </a:extLst>
              </a:tr>
              <a:tr h="941067">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5.</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doctor robot</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e.</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5400" b="1">
                          <a:solidFill>
                            <a:schemeClr val="bg2">
                              <a:lumMod val="10000"/>
                            </a:schemeClr>
                          </a:solidFill>
                          <a:effectLst/>
                          <a:latin typeface="Calibri" panose="020F0502020204030204" pitchFamily="34" charset="0"/>
                          <a:ea typeface="Cambria" panose="02040503050406030204" pitchFamily="18" charset="0"/>
                          <a:cs typeface="Cambria" panose="02040503050406030204" pitchFamily="18" charset="0"/>
                        </a:rPr>
                        <a:t>help sick people</a:t>
                      </a:r>
                      <a:endParaRPr lang="en-US" sz="5400" b="1">
                        <a:solidFill>
                          <a:schemeClr val="bg2">
                            <a:lumMod val="10000"/>
                          </a:schemeClr>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8294774"/>
                  </a:ext>
                </a:extLst>
              </a:tr>
            </a:tbl>
          </a:graphicData>
        </a:graphic>
      </p:graphicFrame>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a:blipFill>
        </p:spPr>
      </p:sp>
      <p:sp>
        <p:nvSpPr>
          <p:cNvPr id="28" name="TextBox 27">
            <a:extLst>
              <a:ext uri="{FF2B5EF4-FFF2-40B4-BE49-F238E27FC236}">
                <a16:creationId xmlns:a16="http://schemas.microsoft.com/office/drawing/2014/main" id="{18D3BBF8-8F58-4C3C-92A5-1E90B85920D4}"/>
              </a:ext>
            </a:extLst>
          </p:cNvPr>
          <p:cNvSpPr txBox="1"/>
          <p:nvPr/>
        </p:nvSpPr>
        <p:spPr>
          <a:xfrm>
            <a:off x="3141447" y="8559220"/>
            <a:ext cx="2645736" cy="1200329"/>
          </a:xfrm>
          <a:prstGeom prst="rect">
            <a:avLst/>
          </a:prstGeom>
          <a:noFill/>
        </p:spPr>
        <p:txBody>
          <a:bodyPr wrap="square">
            <a:spAutoFit/>
          </a:bodyPr>
          <a:lstStyle/>
          <a:p>
            <a:r>
              <a:rPr kumimoji="0" lang="en-US" sz="7200" b="1" i="0" u="none" strike="noStrike" kern="1200" cap="none" spc="0" normalizeH="0" baseline="0" noProof="0">
                <a:ln>
                  <a:noFill/>
                </a:ln>
                <a:solidFill>
                  <a:srgbClr val="FF0000"/>
                </a:solidFill>
                <a:effectLst/>
                <a:uLnTx/>
                <a:uFillTx/>
                <a:latin typeface="Calibri"/>
                <a:ea typeface="Calibri" panose="020F0502020204030204" pitchFamily="34" charset="0"/>
                <a:cs typeface="Times New Roman" panose="02020603050405020304" pitchFamily="18" charset="0"/>
              </a:rPr>
              <a:t>1. C </a:t>
            </a:r>
            <a:endParaRPr lang="en-US"/>
          </a:p>
        </p:txBody>
      </p:sp>
      <p:sp>
        <p:nvSpPr>
          <p:cNvPr id="29" name="TextBox 28">
            <a:extLst>
              <a:ext uri="{FF2B5EF4-FFF2-40B4-BE49-F238E27FC236}">
                <a16:creationId xmlns:a16="http://schemas.microsoft.com/office/drawing/2014/main" id="{E70DA7C3-A351-42EE-820E-9433FD6992D7}"/>
              </a:ext>
            </a:extLst>
          </p:cNvPr>
          <p:cNvSpPr txBox="1"/>
          <p:nvPr/>
        </p:nvSpPr>
        <p:spPr>
          <a:xfrm>
            <a:off x="5787183" y="8540171"/>
            <a:ext cx="2645736" cy="1200329"/>
          </a:xfrm>
          <a:prstGeom prst="rect">
            <a:avLst/>
          </a:prstGeom>
          <a:noFill/>
        </p:spPr>
        <p:txBody>
          <a:bodyPr wrap="square">
            <a:spAutoFit/>
          </a:bodyPr>
          <a:lstStyle/>
          <a:p>
            <a:r>
              <a:rPr lang="en-US" sz="7200" b="1">
                <a:solidFill>
                  <a:srgbClr val="FF0000"/>
                </a:solidFill>
                <a:ea typeface="Calibri" panose="020F0502020204030204" pitchFamily="34" charset="0"/>
                <a:cs typeface="Times New Roman" panose="02020603050405020304" pitchFamily="18" charset="0"/>
              </a:rPr>
              <a:t>2. B</a:t>
            </a:r>
            <a:endParaRPr lang="en-US"/>
          </a:p>
        </p:txBody>
      </p:sp>
      <p:sp>
        <p:nvSpPr>
          <p:cNvPr id="30" name="TextBox 29">
            <a:extLst>
              <a:ext uri="{FF2B5EF4-FFF2-40B4-BE49-F238E27FC236}">
                <a16:creationId xmlns:a16="http://schemas.microsoft.com/office/drawing/2014/main" id="{FAE95349-ECDF-4F02-A928-45C1DFD46431}"/>
              </a:ext>
            </a:extLst>
          </p:cNvPr>
          <p:cNvSpPr txBox="1"/>
          <p:nvPr/>
        </p:nvSpPr>
        <p:spPr>
          <a:xfrm>
            <a:off x="8663389" y="8540171"/>
            <a:ext cx="2645736" cy="1200329"/>
          </a:xfrm>
          <a:prstGeom prst="rect">
            <a:avLst/>
          </a:prstGeom>
          <a:noFill/>
        </p:spPr>
        <p:txBody>
          <a:bodyPr wrap="square">
            <a:spAutoFit/>
          </a:bodyPr>
          <a:lstStyle/>
          <a:p>
            <a:r>
              <a:rPr lang="en-US" sz="7200" b="1">
                <a:solidFill>
                  <a:srgbClr val="FF0000"/>
                </a:solidFill>
                <a:ea typeface="Calibri" panose="020F0502020204030204" pitchFamily="34" charset="0"/>
                <a:cs typeface="Times New Roman" panose="02020603050405020304" pitchFamily="18" charset="0"/>
              </a:rPr>
              <a:t>3. A</a:t>
            </a:r>
            <a:endParaRPr lang="en-US"/>
          </a:p>
        </p:txBody>
      </p:sp>
      <p:sp>
        <p:nvSpPr>
          <p:cNvPr id="31" name="TextBox 30">
            <a:extLst>
              <a:ext uri="{FF2B5EF4-FFF2-40B4-BE49-F238E27FC236}">
                <a16:creationId xmlns:a16="http://schemas.microsoft.com/office/drawing/2014/main" id="{AC2CE1BD-3FD5-4856-95D8-1AAA8B44D1CA}"/>
              </a:ext>
            </a:extLst>
          </p:cNvPr>
          <p:cNvSpPr txBox="1"/>
          <p:nvPr/>
        </p:nvSpPr>
        <p:spPr>
          <a:xfrm>
            <a:off x="11364583" y="8540171"/>
            <a:ext cx="2645736" cy="1200329"/>
          </a:xfrm>
          <a:prstGeom prst="rect">
            <a:avLst/>
          </a:prstGeom>
          <a:noFill/>
        </p:spPr>
        <p:txBody>
          <a:bodyPr wrap="square">
            <a:spAutoFit/>
          </a:bodyPr>
          <a:lstStyle/>
          <a:p>
            <a:r>
              <a:rPr lang="en-US" sz="7200" b="1">
                <a:solidFill>
                  <a:srgbClr val="FF0000"/>
                </a:solidFill>
                <a:ea typeface="Calibri" panose="020F0502020204030204" pitchFamily="34" charset="0"/>
                <a:cs typeface="Times New Roman" panose="02020603050405020304" pitchFamily="18" charset="0"/>
              </a:rPr>
              <a:t>4. D</a:t>
            </a:r>
            <a:endParaRPr lang="en-US"/>
          </a:p>
        </p:txBody>
      </p:sp>
      <p:sp>
        <p:nvSpPr>
          <p:cNvPr id="32" name="TextBox 31">
            <a:extLst>
              <a:ext uri="{FF2B5EF4-FFF2-40B4-BE49-F238E27FC236}">
                <a16:creationId xmlns:a16="http://schemas.microsoft.com/office/drawing/2014/main" id="{68C8399A-7DEA-47B8-8466-807D3981A41D}"/>
              </a:ext>
            </a:extLst>
          </p:cNvPr>
          <p:cNvSpPr txBox="1"/>
          <p:nvPr/>
        </p:nvSpPr>
        <p:spPr>
          <a:xfrm>
            <a:off x="13688872" y="8540171"/>
            <a:ext cx="2645736" cy="1200329"/>
          </a:xfrm>
          <a:prstGeom prst="rect">
            <a:avLst/>
          </a:prstGeom>
          <a:noFill/>
        </p:spPr>
        <p:txBody>
          <a:bodyPr wrap="square">
            <a:spAutoFit/>
          </a:bodyPr>
          <a:lstStyle/>
          <a:p>
            <a:r>
              <a:rPr lang="en-US" sz="7200" b="1">
                <a:solidFill>
                  <a:srgbClr val="FF0000"/>
                </a:solidFill>
                <a:ea typeface="Calibri" panose="020F0502020204030204" pitchFamily="34" charset="0"/>
                <a:cs typeface="Times New Roman" panose="02020603050405020304" pitchFamily="18" charset="0"/>
              </a:rPr>
              <a:t>5. 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barn(inVertical)">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29" grpId="0"/>
      <p:bldP spid="30" grpId="0"/>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80949" y="3043560"/>
            <a:ext cx="5080101" cy="6667500"/>
          </a:xfrm>
          <a:custGeom>
            <a:avLst/>
            <a:gdLst/>
            <a:ahLst/>
            <a:cxnLst/>
            <a:rect l="l" t="t" r="r" b="b"/>
            <a:pathLst>
              <a:path w="8509101" h="9311388">
                <a:moveTo>
                  <a:pt x="0" y="0"/>
                </a:moveTo>
                <a:lnTo>
                  <a:pt x="8509101" y="0"/>
                </a:lnTo>
                <a:lnTo>
                  <a:pt x="8509101" y="9311388"/>
                </a:lnTo>
                <a:lnTo>
                  <a:pt x="0" y="9311388"/>
                </a:lnTo>
                <a:lnTo>
                  <a:pt x="0" y="0"/>
                </a:lnTo>
                <a:close/>
              </a:path>
            </a:pathLst>
          </a:custGeom>
          <a:blipFill>
            <a:blip r:embed="rId2"/>
            <a:stretch>
              <a:fillRect/>
            </a:stretch>
          </a:blipFill>
        </p:spPr>
      </p:sp>
      <p:sp>
        <p:nvSpPr>
          <p:cNvPr id="3" name="Freeform 3"/>
          <p:cNvSpPr/>
          <p:nvPr/>
        </p:nvSpPr>
        <p:spPr>
          <a:xfrm>
            <a:off x="-1830357" y="-902150"/>
            <a:ext cx="6173053" cy="2601942"/>
          </a:xfrm>
          <a:custGeom>
            <a:avLst/>
            <a:gdLst/>
            <a:ahLst/>
            <a:cxnLst/>
            <a:rect l="l" t="t" r="r" b="b"/>
            <a:pathLst>
              <a:path w="6173053" h="2601942">
                <a:moveTo>
                  <a:pt x="0" y="0"/>
                </a:moveTo>
                <a:lnTo>
                  <a:pt x="6173052" y="0"/>
                </a:lnTo>
                <a:lnTo>
                  <a:pt x="6173052" y="2601941"/>
                </a:lnTo>
                <a:lnTo>
                  <a:pt x="0" y="2601941"/>
                </a:lnTo>
                <a:lnTo>
                  <a:pt x="0" y="0"/>
                </a:lnTo>
                <a:close/>
              </a:path>
            </a:pathLst>
          </a:custGeom>
          <a:blipFill>
            <a:blip r:embed="rId3">
              <a:duotone>
                <a:prstClr val="black"/>
                <a:schemeClr val="accent5">
                  <a:tint val="45000"/>
                  <a:satMod val="400000"/>
                </a:schemeClr>
              </a:duotone>
            </a:blip>
            <a:stretch>
              <a:fillRect/>
            </a:stretch>
          </a:blipFill>
        </p:spPr>
      </p:sp>
      <p:sp>
        <p:nvSpPr>
          <p:cNvPr id="4" name="Freeform 4"/>
          <p:cNvSpPr/>
          <p:nvPr/>
        </p:nvSpPr>
        <p:spPr>
          <a:xfrm rot="3091052">
            <a:off x="-1684467" y="5508041"/>
            <a:ext cx="6638823" cy="5976180"/>
          </a:xfrm>
          <a:custGeom>
            <a:avLst/>
            <a:gdLst/>
            <a:ahLst/>
            <a:cxnLst/>
            <a:rect l="l" t="t" r="r" b="b"/>
            <a:pathLst>
              <a:path w="6638823" h="5976180">
                <a:moveTo>
                  <a:pt x="0" y="0"/>
                </a:moveTo>
                <a:lnTo>
                  <a:pt x="6638824" y="0"/>
                </a:lnTo>
                <a:lnTo>
                  <a:pt x="6638824" y="5976180"/>
                </a:lnTo>
                <a:lnTo>
                  <a:pt x="0" y="5976180"/>
                </a:lnTo>
                <a:lnTo>
                  <a:pt x="0" y="0"/>
                </a:lnTo>
                <a:close/>
              </a:path>
            </a:pathLst>
          </a:custGeom>
          <a:blipFill>
            <a:blip r:embed="rId4"/>
            <a:stretch>
              <a:fillRect/>
            </a:stretch>
          </a:blipFill>
        </p:spPr>
      </p:sp>
      <p:sp>
        <p:nvSpPr>
          <p:cNvPr id="5" name="TextBox 5"/>
          <p:cNvSpPr txBox="1"/>
          <p:nvPr/>
        </p:nvSpPr>
        <p:spPr>
          <a:xfrm>
            <a:off x="2574966" y="876300"/>
            <a:ext cx="14621049" cy="2167260"/>
          </a:xfrm>
          <a:prstGeom prst="rect">
            <a:avLst/>
          </a:prstGeom>
        </p:spPr>
        <p:txBody>
          <a:bodyPr wrap="square" lIns="0" tIns="0" rIns="0" bIns="0" rtlCol="0" anchor="t">
            <a:spAutoFit/>
          </a:bodyPr>
          <a:lstStyle/>
          <a:p>
            <a:pPr marL="0" lvl="0" indent="0" algn="ctr">
              <a:lnSpc>
                <a:spcPts val="16889"/>
              </a:lnSpc>
              <a:spcBef>
                <a:spcPct val="0"/>
              </a:spcBef>
            </a:pPr>
            <a:r>
              <a:rPr lang="en-US" sz="23458">
                <a:solidFill>
                  <a:srgbClr val="0070C0"/>
                </a:solidFill>
                <a:latin typeface="Computer Says No"/>
              </a:rPr>
              <a:t>PART 1. THEORY</a:t>
            </a:r>
          </a:p>
        </p:txBody>
      </p:sp>
      <p:pic>
        <p:nvPicPr>
          <p:cNvPr id="12" name="Graphic 11" descr="Arrow Rotate left">
            <a:extLst>
              <a:ext uri="{FF2B5EF4-FFF2-40B4-BE49-F238E27FC236}">
                <a16:creationId xmlns:a16="http://schemas.microsoft.com/office/drawing/2014/main" id="{252EFE54-7F2F-4514-AC10-22D85BFFD2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96076" y="2856497"/>
            <a:ext cx="2667000" cy="2667000"/>
          </a:xfrm>
          <a:prstGeom prst="rect">
            <a:avLst/>
          </a:prstGeom>
        </p:spPr>
      </p:pic>
      <p:sp>
        <p:nvSpPr>
          <p:cNvPr id="13" name="TextBox 5">
            <a:extLst>
              <a:ext uri="{FF2B5EF4-FFF2-40B4-BE49-F238E27FC236}">
                <a16:creationId xmlns:a16="http://schemas.microsoft.com/office/drawing/2014/main" id="{3D73BFAD-1F65-40EC-AF25-5BFE1FB1FE48}"/>
              </a:ext>
            </a:extLst>
          </p:cNvPr>
          <p:cNvSpPr txBox="1"/>
          <p:nvPr/>
        </p:nvSpPr>
        <p:spPr>
          <a:xfrm>
            <a:off x="-505256" y="5518054"/>
            <a:ext cx="14621049" cy="2167260"/>
          </a:xfrm>
          <a:prstGeom prst="rect">
            <a:avLst/>
          </a:prstGeom>
        </p:spPr>
        <p:txBody>
          <a:bodyPr wrap="square" lIns="0" tIns="0" rIns="0" bIns="0" rtlCol="0" anchor="t">
            <a:spAutoFit/>
          </a:bodyPr>
          <a:lstStyle/>
          <a:p>
            <a:pPr marL="0" lvl="0" indent="0" algn="ctr">
              <a:lnSpc>
                <a:spcPts val="16889"/>
              </a:lnSpc>
              <a:spcBef>
                <a:spcPct val="0"/>
              </a:spcBef>
            </a:pPr>
            <a:r>
              <a:rPr lang="en-US" sz="23458">
                <a:solidFill>
                  <a:srgbClr val="0070C0"/>
                </a:solidFill>
                <a:latin typeface="Computer Says No"/>
              </a:rPr>
              <a:t>I.VOCABULARY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516318" cy="9859010"/>
            <a:chOff x="318183" y="342900"/>
            <a:chExt cx="17512617"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318183" y="376881"/>
              <a:ext cx="17512617" cy="9825029"/>
              <a:chOff x="0" y="-6060487"/>
              <a:chExt cx="23350155"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25400"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0"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rot="1716704" flipH="1">
            <a:off x="-343050" y="8613405"/>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2063383" y="78878"/>
            <a:ext cx="14519824" cy="916213"/>
          </a:xfrm>
          <a:prstGeom prst="rect">
            <a:avLst/>
          </a:prstGeom>
          <a:noFill/>
        </p:spPr>
        <p:txBody>
          <a:bodyPr wrap="square">
            <a:spAutoFit/>
          </a:bodyPr>
          <a:lstStyle/>
          <a:p>
            <a:pPr indent="457200" algn="just">
              <a:lnSpc>
                <a:spcPct val="150000"/>
              </a:lnSpc>
              <a:spcAft>
                <a:spcPts val="1000"/>
              </a:spcAft>
            </a:pPr>
            <a:r>
              <a:rPr lang="en-US" sz="4000" b="1">
                <a:solidFill>
                  <a:srgbClr val="00B0F0"/>
                </a:solidFill>
                <a:latin typeface="Calibri" panose="020F0502020204030204" pitchFamily="34" charset="0"/>
                <a:ea typeface="Arial" panose="020B0604020202020204" pitchFamily="34" charset="0"/>
                <a:cs typeface="Cambria" panose="02040503050406030204" pitchFamily="18" charset="0"/>
              </a:rPr>
              <a:t>Exercise 2. Complete the sentences with the words in the box.</a:t>
            </a:r>
            <a:endParaRPr lang="en-US" sz="40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graphicFrame>
        <p:nvGraphicFramePr>
          <p:cNvPr id="2" name="Table 1">
            <a:extLst>
              <a:ext uri="{FF2B5EF4-FFF2-40B4-BE49-F238E27FC236}">
                <a16:creationId xmlns:a16="http://schemas.microsoft.com/office/drawing/2014/main" id="{9E870784-D5B0-4C41-9863-1DA489FE481B}"/>
              </a:ext>
            </a:extLst>
          </p:cNvPr>
          <p:cNvGraphicFramePr>
            <a:graphicFrameLocks noGrp="1"/>
          </p:cNvGraphicFramePr>
          <p:nvPr>
            <p:extLst>
              <p:ext uri="{D42A27DB-BD31-4B8C-83A1-F6EECF244321}">
                <p14:modId xmlns:p14="http://schemas.microsoft.com/office/powerpoint/2010/main" val="896041625"/>
              </p:ext>
            </p:extLst>
          </p:nvPr>
        </p:nvGraphicFramePr>
        <p:xfrm>
          <a:off x="2063383" y="1018059"/>
          <a:ext cx="13602330" cy="1219200"/>
        </p:xfrm>
        <a:graphic>
          <a:graphicData uri="http://schemas.openxmlformats.org/drawingml/2006/table">
            <a:tbl>
              <a:tblPr firstRow="1" firstCol="1" bandRow="1"/>
              <a:tblGrid>
                <a:gridCol w="3399900">
                  <a:extLst>
                    <a:ext uri="{9D8B030D-6E8A-4147-A177-3AD203B41FA5}">
                      <a16:colId xmlns:a16="http://schemas.microsoft.com/office/drawing/2014/main" val="3216388170"/>
                    </a:ext>
                  </a:extLst>
                </a:gridCol>
                <a:gridCol w="3399900">
                  <a:extLst>
                    <a:ext uri="{9D8B030D-6E8A-4147-A177-3AD203B41FA5}">
                      <a16:colId xmlns:a16="http://schemas.microsoft.com/office/drawing/2014/main" val="2461618896"/>
                    </a:ext>
                  </a:extLst>
                </a:gridCol>
                <a:gridCol w="3401265">
                  <a:extLst>
                    <a:ext uri="{9D8B030D-6E8A-4147-A177-3AD203B41FA5}">
                      <a16:colId xmlns:a16="http://schemas.microsoft.com/office/drawing/2014/main" val="2352201438"/>
                    </a:ext>
                  </a:extLst>
                </a:gridCol>
                <a:gridCol w="3401265">
                  <a:extLst>
                    <a:ext uri="{9D8B030D-6E8A-4147-A177-3AD203B41FA5}">
                      <a16:colId xmlns:a16="http://schemas.microsoft.com/office/drawing/2014/main" val="1931922387"/>
                    </a:ext>
                  </a:extLst>
                </a:gridCol>
              </a:tblGrid>
              <a:tr h="0">
                <a:tc>
                  <a:txBody>
                    <a:bodyPr/>
                    <a:lstStyle/>
                    <a:p>
                      <a:pPr algn="ctr">
                        <a:lnSpc>
                          <a:spcPct val="100000"/>
                        </a:lnSpc>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robots</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robot show</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dishes</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space station</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7977776"/>
                  </a:ext>
                </a:extLst>
              </a:tr>
              <a:tr h="0">
                <a:tc>
                  <a:txBody>
                    <a:bodyPr/>
                    <a:lstStyle/>
                    <a:p>
                      <a:pPr algn="ctr">
                        <a:lnSpc>
                          <a:spcPct val="100000"/>
                        </a:lnSpc>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laundry</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gardening</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hedge</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planet</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106239"/>
                  </a:ext>
                </a:extLst>
              </a:tr>
            </a:tbl>
          </a:graphicData>
        </a:graphic>
      </p:graphicFrame>
      <p:sp>
        <p:nvSpPr>
          <p:cNvPr id="18" name="TextBox 17">
            <a:extLst>
              <a:ext uri="{FF2B5EF4-FFF2-40B4-BE49-F238E27FC236}">
                <a16:creationId xmlns:a16="http://schemas.microsoft.com/office/drawing/2014/main" id="{04F4E489-A3BF-42FD-92CD-3DB2A6E1D4A8}"/>
              </a:ext>
            </a:extLst>
          </p:cNvPr>
          <p:cNvSpPr txBox="1"/>
          <p:nvPr/>
        </p:nvSpPr>
        <p:spPr>
          <a:xfrm>
            <a:off x="990602" y="2208840"/>
            <a:ext cx="16306799" cy="7546938"/>
          </a:xfrm>
          <a:prstGeom prst="rect">
            <a:avLst/>
          </a:prstGeom>
          <a:noFill/>
        </p:spPr>
        <p:txBody>
          <a:bodyPr wrap="square">
            <a:spAutoFit/>
          </a:bodyPr>
          <a:lstStyle/>
          <a:p>
            <a:pPr algn="just">
              <a:lnSpc>
                <a:spcPct val="110000"/>
              </a:lnSpc>
              <a:tabLst>
                <a:tab pos="268605" algn="l"/>
              </a:tabLst>
            </a:pPr>
            <a:r>
              <a:rPr lang="en-US" sz="4200" b="1">
                <a:effectLst/>
                <a:latin typeface="Calibri" panose="020F0502020204030204" pitchFamily="34" charset="0"/>
                <a:ea typeface="Cambria" panose="02040503050406030204" pitchFamily="18" charset="0"/>
                <a:cs typeface="Cambria" panose="02040503050406030204" pitchFamily="18" charset="0"/>
              </a:rPr>
              <a:t>1.</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He is cutting the</a:t>
            </a:r>
            <a:r>
              <a:rPr lang="en-US" sz="4200">
                <a:effectLst/>
                <a:latin typeface="Calibri" panose="020F0502020204030204" pitchFamily="34" charset="0"/>
                <a:ea typeface="Cambria" panose="02040503050406030204" pitchFamily="18" charset="0"/>
                <a:cs typeface="Cambria" panose="02040503050406030204" pitchFamily="18" charset="0"/>
              </a:rPr>
              <a:t> _____________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with a pair of garden shears</a:t>
            </a:r>
            <a:r>
              <a:rPr lang="en-US" sz="4200">
                <a:effectLst/>
                <a:latin typeface="Calibri" panose="020F0502020204030204" pitchFamily="34" charset="0"/>
                <a:ea typeface="Cambria" panose="02040503050406030204" pitchFamily="18" charset="0"/>
                <a:cs typeface="Cambria" panose="02040503050406030204" pitchFamily="18" charset="0"/>
              </a:rPr>
              <a:t>.</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pPr>
            <a:r>
              <a:rPr lang="en-US" sz="4200" b="1">
                <a:effectLst/>
                <a:latin typeface="Calibri" panose="020F0502020204030204" pitchFamily="34" charset="0"/>
                <a:ea typeface="Cambria" panose="02040503050406030204" pitchFamily="18" charset="0"/>
                <a:cs typeface="Cambria" panose="02040503050406030204" pitchFamily="18" charset="0"/>
              </a:rPr>
              <a:t>2.</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To go outside the</a:t>
            </a:r>
            <a:r>
              <a:rPr lang="en-US" sz="4200">
                <a:effectLst/>
                <a:latin typeface="Calibri" panose="020F0502020204030204" pitchFamily="34" charset="0"/>
                <a:ea typeface="Cambria" panose="02040503050406030204" pitchFamily="18" charset="0"/>
                <a:cs typeface="Cambria" panose="02040503050406030204" pitchFamily="18" charset="0"/>
              </a:rPr>
              <a:t> _____________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you must wear a spacesuit!</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655955" algn="l"/>
              </a:tabLst>
            </a:pPr>
            <a:r>
              <a:rPr lang="en-US" sz="4200" b="1">
                <a:effectLst/>
                <a:latin typeface="Calibri" panose="020F0502020204030204" pitchFamily="34" charset="0"/>
                <a:ea typeface="Cambria" panose="02040503050406030204" pitchFamily="18" charset="0"/>
                <a:cs typeface="Cambria" panose="02040503050406030204" pitchFamily="18" charset="0"/>
              </a:rPr>
              <a:t>3.</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Earth is the </a:t>
            </a:r>
            <a:r>
              <a:rPr lang="en-US" sz="4200">
                <a:effectLst/>
                <a:latin typeface="Calibri" panose="020F0502020204030204" pitchFamily="34" charset="0"/>
                <a:ea typeface="Cambria" panose="02040503050406030204" pitchFamily="18" charset="0"/>
                <a:cs typeface="Cambria" panose="02040503050406030204" pitchFamily="18" charset="0"/>
              </a:rPr>
              <a:t>_____________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we live on.</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655955" algn="l"/>
              </a:tabLst>
            </a:pPr>
            <a:r>
              <a:rPr lang="en-US" sz="4200" b="1">
                <a:effectLst/>
                <a:latin typeface="Calibri" panose="020F0502020204030204" pitchFamily="34" charset="0"/>
                <a:ea typeface="Cambria" panose="02040503050406030204" pitchFamily="18" charset="0"/>
                <a:cs typeface="Cambria" panose="02040503050406030204" pitchFamily="18" charset="0"/>
              </a:rPr>
              <a:t>4.</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My grandmother enjoys </a:t>
            </a:r>
            <a:r>
              <a:rPr lang="en-US" sz="4200">
                <a:effectLst/>
                <a:latin typeface="Calibri" panose="020F0502020204030204" pitchFamily="34" charset="0"/>
                <a:ea typeface="Cambria" panose="02040503050406030204" pitchFamily="18" charset="0"/>
                <a:cs typeface="Cambria" panose="02040503050406030204" pitchFamily="18" charset="0"/>
              </a:rPr>
              <a:t>_____________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and grows her own fruit and vegetables.</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851025" algn="l"/>
              </a:tabLst>
            </a:pPr>
            <a:r>
              <a:rPr lang="en-US" sz="4200" b="1">
                <a:effectLst/>
                <a:latin typeface="Calibri" panose="020F0502020204030204" pitchFamily="34" charset="0"/>
                <a:ea typeface="Cambria" panose="02040503050406030204" pitchFamily="18" charset="0"/>
                <a:cs typeface="Cambria" panose="02040503050406030204" pitchFamily="18" charset="0"/>
              </a:rPr>
              <a:t>5.</a:t>
            </a:r>
            <a:r>
              <a:rPr lang="en-US" sz="4200">
                <a:effectLst/>
                <a:latin typeface="Calibri" panose="020F0502020204030204" pitchFamily="34" charset="0"/>
                <a:ea typeface="Cambria" panose="02040503050406030204" pitchFamily="18" charset="0"/>
                <a:cs typeface="Cambria" panose="02040503050406030204" pitchFamily="18" charset="0"/>
              </a:rPr>
              <a:t> _____________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have replaced humans in doing many dangerous tasks.</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655955" algn="l"/>
              </a:tabLst>
            </a:pPr>
            <a:r>
              <a:rPr lang="en-US" sz="4200" b="1">
                <a:effectLst/>
                <a:latin typeface="Calibri" panose="020F0502020204030204" pitchFamily="34" charset="0"/>
                <a:ea typeface="Cambria" panose="02040503050406030204" pitchFamily="18" charset="0"/>
                <a:cs typeface="Cambria" panose="02040503050406030204" pitchFamily="18" charset="0"/>
              </a:rPr>
              <a:t>6.</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They have to do my </a:t>
            </a:r>
            <a:r>
              <a:rPr lang="en-US" sz="4200">
                <a:effectLst/>
                <a:latin typeface="Calibri" panose="020F0502020204030204" pitchFamily="34" charset="0"/>
                <a:ea typeface="Cambria" panose="02040503050406030204" pitchFamily="18" charset="0"/>
                <a:cs typeface="Cambria" panose="02040503050406030204" pitchFamily="18" charset="0"/>
              </a:rPr>
              <a:t>_____________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today. They have no clean pants to wear.</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655955" algn="l"/>
              </a:tabLst>
            </a:pPr>
            <a:r>
              <a:rPr lang="en-US" sz="4200" b="1">
                <a:effectLst/>
                <a:latin typeface="Calibri" panose="020F0502020204030204" pitchFamily="34" charset="0"/>
                <a:ea typeface="Cambria" panose="02040503050406030204" pitchFamily="18" charset="0"/>
                <a:cs typeface="Cambria" panose="02040503050406030204" pitchFamily="18" charset="0"/>
              </a:rPr>
              <a:t>7.</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I’ll cook if you do the </a:t>
            </a:r>
            <a:r>
              <a:rPr lang="en-US" sz="4200">
                <a:effectLst/>
                <a:latin typeface="Calibri" panose="020F0502020204030204" pitchFamily="34" charset="0"/>
                <a:ea typeface="Cambria" panose="02040503050406030204" pitchFamily="18" charset="0"/>
                <a:cs typeface="Cambria" panose="02040503050406030204" pitchFamily="18" charset="0"/>
              </a:rPr>
              <a:t>_____________</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Deal? - Deal.</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pPr>
            <a:r>
              <a:rPr lang="en-US" sz="4200" b="1">
                <a:effectLst/>
                <a:latin typeface="Calibri" panose="020F0502020204030204" pitchFamily="34" charset="0"/>
                <a:ea typeface="Cambria" panose="02040503050406030204" pitchFamily="18" charset="0"/>
                <a:cs typeface="Cambria" panose="02040503050406030204" pitchFamily="18" charset="0"/>
              </a:rPr>
              <a:t>8.</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We can see many types of robots at the international </a:t>
            </a:r>
            <a:r>
              <a:rPr lang="en-US" sz="4200">
                <a:effectLst/>
                <a:latin typeface="Calibri" panose="020F0502020204030204" pitchFamily="34" charset="0"/>
                <a:ea typeface="Cambria" panose="02040503050406030204" pitchFamily="18" charset="0"/>
                <a:cs typeface="Cambria" panose="02040503050406030204" pitchFamily="18" charset="0"/>
              </a:rPr>
              <a:t>_____________</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200">
              <a:effectLst/>
              <a:latin typeface="Cambria" panose="02040503050406030204" pitchFamily="18" charset="0"/>
              <a:ea typeface="Cambria" panose="02040503050406030204" pitchFamily="18" charset="0"/>
              <a:cs typeface="Cambria" panose="02040503050406030204" pitchFamily="18" charset="0"/>
            </a:endParaRPr>
          </a:p>
        </p:txBody>
      </p:sp>
      <p:sp>
        <p:nvSpPr>
          <p:cNvPr id="20" name="TextBox 19">
            <a:extLst>
              <a:ext uri="{FF2B5EF4-FFF2-40B4-BE49-F238E27FC236}">
                <a16:creationId xmlns:a16="http://schemas.microsoft.com/office/drawing/2014/main" id="{FB0E5332-B872-482E-BBE5-0F01B57E2D8E}"/>
              </a:ext>
            </a:extLst>
          </p:cNvPr>
          <p:cNvSpPr txBox="1"/>
          <p:nvPr/>
        </p:nvSpPr>
        <p:spPr>
          <a:xfrm>
            <a:off x="5316654" y="2247900"/>
            <a:ext cx="32065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hedge</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6" name="Rectangle 5">
            <a:extLst>
              <a:ext uri="{FF2B5EF4-FFF2-40B4-BE49-F238E27FC236}">
                <a16:creationId xmlns:a16="http://schemas.microsoft.com/office/drawing/2014/main" id="{4013F2F9-6BD8-4BD3-8FE9-1A410332B25C}"/>
              </a:ext>
            </a:extLst>
          </p:cNvPr>
          <p:cNvSpPr/>
          <p:nvPr/>
        </p:nvSpPr>
        <p:spPr>
          <a:xfrm>
            <a:off x="9677400" y="1638436"/>
            <a:ext cx="1981200"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1BFA455-0B5B-4F9C-A76B-7159F411EFE2}"/>
              </a:ext>
            </a:extLst>
          </p:cNvPr>
          <p:cNvSpPr txBox="1"/>
          <p:nvPr/>
        </p:nvSpPr>
        <p:spPr>
          <a:xfrm>
            <a:off x="5404024" y="3009900"/>
            <a:ext cx="3206578" cy="707886"/>
          </a:xfrm>
          <a:prstGeom prst="rect">
            <a:avLst/>
          </a:prstGeom>
          <a:noFill/>
        </p:spPr>
        <p:txBody>
          <a:bodyPr wrap="square">
            <a:spAutoFit/>
          </a:bodyPr>
          <a:lstStyle/>
          <a:p>
            <a:pPr algn="ctr">
              <a:lnSpc>
                <a:spcPct val="100000"/>
              </a:lnSpc>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space station</a:t>
            </a:r>
            <a:endParaRPr lang="en-US" sz="4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5" name="Rectangle 24">
            <a:extLst>
              <a:ext uri="{FF2B5EF4-FFF2-40B4-BE49-F238E27FC236}">
                <a16:creationId xmlns:a16="http://schemas.microsoft.com/office/drawing/2014/main" id="{2E31D4B1-8774-4068-90CE-3194C7BC86E3}"/>
              </a:ext>
            </a:extLst>
          </p:cNvPr>
          <p:cNvSpPr/>
          <p:nvPr/>
        </p:nvSpPr>
        <p:spPr>
          <a:xfrm>
            <a:off x="12147170" y="1047490"/>
            <a:ext cx="3978756"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D7FB79E-3F5C-4B19-94FF-DEBDFDCDEB36}"/>
              </a:ext>
            </a:extLst>
          </p:cNvPr>
          <p:cNvSpPr txBox="1"/>
          <p:nvPr/>
        </p:nvSpPr>
        <p:spPr>
          <a:xfrm>
            <a:off x="4162486" y="3695965"/>
            <a:ext cx="3206578" cy="707886"/>
          </a:xfrm>
          <a:prstGeom prst="rect">
            <a:avLst/>
          </a:prstGeom>
          <a:noFill/>
        </p:spPr>
        <p:txBody>
          <a:bodyPr wrap="square">
            <a:spAutoFit/>
          </a:bodyPr>
          <a:lstStyle/>
          <a:p>
            <a:pPr algn="ctr">
              <a:lnSpc>
                <a:spcPct val="100000"/>
              </a:lnSpc>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planet</a:t>
            </a:r>
            <a:endParaRPr lang="en-US" sz="4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7" name="Rectangle 26">
            <a:extLst>
              <a:ext uri="{FF2B5EF4-FFF2-40B4-BE49-F238E27FC236}">
                <a16:creationId xmlns:a16="http://schemas.microsoft.com/office/drawing/2014/main" id="{03DC62B0-726F-4E55-82CB-32E027E5EE70}"/>
              </a:ext>
            </a:extLst>
          </p:cNvPr>
          <p:cNvSpPr/>
          <p:nvPr/>
        </p:nvSpPr>
        <p:spPr>
          <a:xfrm>
            <a:off x="12969886" y="1620788"/>
            <a:ext cx="3584489"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5B33597-1237-4F5B-B281-9F2F459BFE40}"/>
              </a:ext>
            </a:extLst>
          </p:cNvPr>
          <p:cNvSpPr txBox="1"/>
          <p:nvPr/>
        </p:nvSpPr>
        <p:spPr>
          <a:xfrm>
            <a:off x="7069254" y="4489666"/>
            <a:ext cx="3206578" cy="707886"/>
          </a:xfrm>
          <a:prstGeom prst="rect">
            <a:avLst/>
          </a:prstGeom>
          <a:noFill/>
        </p:spPr>
        <p:txBody>
          <a:bodyPr wrap="square">
            <a:spAutoFit/>
          </a:bodyPr>
          <a:lstStyle/>
          <a:p>
            <a:pPr algn="ctr">
              <a:lnSpc>
                <a:spcPct val="100000"/>
              </a:lnSpc>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gardening</a:t>
            </a:r>
            <a:endParaRPr lang="en-US" sz="4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1" name="Rectangle 30">
            <a:extLst>
              <a:ext uri="{FF2B5EF4-FFF2-40B4-BE49-F238E27FC236}">
                <a16:creationId xmlns:a16="http://schemas.microsoft.com/office/drawing/2014/main" id="{02A1B43B-DDB0-4DF0-B7A1-912747510845}"/>
              </a:ext>
            </a:extLst>
          </p:cNvPr>
          <p:cNvSpPr/>
          <p:nvPr/>
        </p:nvSpPr>
        <p:spPr>
          <a:xfrm>
            <a:off x="6016712" y="1614411"/>
            <a:ext cx="2972155"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66293DD-62DE-40AF-AD1E-03A9D4AAC64F}"/>
              </a:ext>
            </a:extLst>
          </p:cNvPr>
          <p:cNvSpPr txBox="1"/>
          <p:nvPr/>
        </p:nvSpPr>
        <p:spPr>
          <a:xfrm>
            <a:off x="1717908" y="5981700"/>
            <a:ext cx="3206578" cy="707886"/>
          </a:xfrm>
          <a:prstGeom prst="rect">
            <a:avLst/>
          </a:prstGeom>
          <a:noFill/>
        </p:spPr>
        <p:txBody>
          <a:bodyPr wrap="square">
            <a:spAutoFit/>
          </a:bodyPr>
          <a:lstStyle/>
          <a:p>
            <a:pPr algn="ctr">
              <a:lnSpc>
                <a:spcPct val="100000"/>
              </a:lnSpc>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Robots</a:t>
            </a:r>
            <a:endParaRPr lang="en-US" sz="4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3" name="Rectangle 32">
            <a:extLst>
              <a:ext uri="{FF2B5EF4-FFF2-40B4-BE49-F238E27FC236}">
                <a16:creationId xmlns:a16="http://schemas.microsoft.com/office/drawing/2014/main" id="{B0CE4F98-A9B7-4F0D-A5B9-E32B996B52E6}"/>
              </a:ext>
            </a:extLst>
          </p:cNvPr>
          <p:cNvSpPr/>
          <p:nvPr/>
        </p:nvSpPr>
        <p:spPr>
          <a:xfrm>
            <a:off x="2898592" y="1016645"/>
            <a:ext cx="1981200"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5D448351-61D7-491A-B55A-BDF9D120ADEC}"/>
              </a:ext>
            </a:extLst>
          </p:cNvPr>
          <p:cNvSpPr txBox="1"/>
          <p:nvPr/>
        </p:nvSpPr>
        <p:spPr>
          <a:xfrm>
            <a:off x="6307254" y="6810555"/>
            <a:ext cx="3206578" cy="707886"/>
          </a:xfrm>
          <a:prstGeom prst="rect">
            <a:avLst/>
          </a:prstGeom>
          <a:noFill/>
        </p:spPr>
        <p:txBody>
          <a:bodyPr wrap="square">
            <a:spAutoFit/>
          </a:bodyPr>
          <a:lstStyle/>
          <a:p>
            <a:pPr algn="ctr">
              <a:lnSpc>
                <a:spcPct val="100000"/>
              </a:lnSpc>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laundry</a:t>
            </a:r>
            <a:endParaRPr lang="en-US" sz="4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5" name="Rectangle 34">
            <a:extLst>
              <a:ext uri="{FF2B5EF4-FFF2-40B4-BE49-F238E27FC236}">
                <a16:creationId xmlns:a16="http://schemas.microsoft.com/office/drawing/2014/main" id="{E9B88411-47B4-4EE4-9F06-123FEDCAECE0}"/>
              </a:ext>
            </a:extLst>
          </p:cNvPr>
          <p:cNvSpPr/>
          <p:nvPr/>
        </p:nvSpPr>
        <p:spPr>
          <a:xfrm>
            <a:off x="2590800" y="1687645"/>
            <a:ext cx="1981200"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AC105E4-25ED-4D2B-8CA6-7A52B1DE187D}"/>
              </a:ext>
            </a:extLst>
          </p:cNvPr>
          <p:cNvSpPr txBox="1"/>
          <p:nvPr/>
        </p:nvSpPr>
        <p:spPr>
          <a:xfrm>
            <a:off x="6041584" y="8218991"/>
            <a:ext cx="3206578" cy="707886"/>
          </a:xfrm>
          <a:prstGeom prst="rect">
            <a:avLst/>
          </a:prstGeom>
          <a:noFill/>
        </p:spPr>
        <p:txBody>
          <a:bodyPr wrap="square">
            <a:spAutoFit/>
          </a:bodyPr>
          <a:lstStyle/>
          <a:p>
            <a:pPr algn="ctr">
              <a:lnSpc>
                <a:spcPct val="100000"/>
              </a:lnSpc>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dishes</a:t>
            </a:r>
            <a:endParaRPr lang="en-US" sz="4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7" name="Rectangle 36">
            <a:extLst>
              <a:ext uri="{FF2B5EF4-FFF2-40B4-BE49-F238E27FC236}">
                <a16:creationId xmlns:a16="http://schemas.microsoft.com/office/drawing/2014/main" id="{BA7CE15E-DBD2-4FCF-8F97-0AF0CCDDC565}"/>
              </a:ext>
            </a:extLst>
          </p:cNvPr>
          <p:cNvSpPr/>
          <p:nvPr/>
        </p:nvSpPr>
        <p:spPr>
          <a:xfrm>
            <a:off x="9513832" y="967729"/>
            <a:ext cx="1981200"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0C22790-1B2E-43F8-8204-D9BAA3A89FCF}"/>
              </a:ext>
            </a:extLst>
          </p:cNvPr>
          <p:cNvSpPr txBox="1"/>
          <p:nvPr/>
        </p:nvSpPr>
        <p:spPr>
          <a:xfrm>
            <a:off x="12936654" y="9005601"/>
            <a:ext cx="4055946" cy="707886"/>
          </a:xfrm>
          <a:prstGeom prst="rect">
            <a:avLst/>
          </a:prstGeom>
          <a:noFill/>
        </p:spPr>
        <p:txBody>
          <a:bodyPr wrap="square">
            <a:spAutoFit/>
          </a:bodyPr>
          <a:lstStyle/>
          <a:p>
            <a:pPr algn="ctr">
              <a:lnSpc>
                <a:spcPct val="100000"/>
              </a:lnSpc>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robot show</a:t>
            </a:r>
            <a:endParaRPr lang="en-US" sz="4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9" name="Rectangle 38">
            <a:extLst>
              <a:ext uri="{FF2B5EF4-FFF2-40B4-BE49-F238E27FC236}">
                <a16:creationId xmlns:a16="http://schemas.microsoft.com/office/drawing/2014/main" id="{BECB93E1-5A0D-488E-8164-150D035360E7}"/>
              </a:ext>
            </a:extLst>
          </p:cNvPr>
          <p:cNvSpPr/>
          <p:nvPr/>
        </p:nvSpPr>
        <p:spPr>
          <a:xfrm>
            <a:off x="5846440" y="1065854"/>
            <a:ext cx="3297559" cy="664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91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barn(inVertical)">
                                      <p:cBhvr>
                                        <p:cTn id="68" dur="500"/>
                                        <p:tgtEl>
                                          <p:spTgt spid="3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barn(inVertical)">
                                      <p:cBhvr>
                                        <p:cTn id="71" dur="500"/>
                                        <p:tgtEl>
                                          <p:spTgt spid="30"/>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barn(inVertical)">
                                      <p:cBhvr>
                                        <p:cTn id="76" dur="500"/>
                                        <p:tgtEl>
                                          <p:spTgt spid="33"/>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barn(inVertical)">
                                      <p:cBhvr>
                                        <p:cTn id="79" dur="5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barn(inVertical)">
                                      <p:cBhvr>
                                        <p:cTn id="84" dur="500"/>
                                        <p:tgtEl>
                                          <p:spTgt spid="35"/>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barn(inVertical)">
                                      <p:cBhvr>
                                        <p:cTn id="87" dur="500"/>
                                        <p:tgtEl>
                                          <p:spTgt spid="34"/>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barn(inVertical)">
                                      <p:cBhvr>
                                        <p:cTn id="92" dur="500"/>
                                        <p:tgtEl>
                                          <p:spTgt spid="37"/>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barn(inVertical)">
                                      <p:cBhvr>
                                        <p:cTn id="95" dur="500"/>
                                        <p:tgtEl>
                                          <p:spTgt spid="36"/>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barn(inVertical)">
                                      <p:cBhvr>
                                        <p:cTn id="100" dur="500"/>
                                        <p:tgtEl>
                                          <p:spTgt spid="39"/>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barn(inVertical)">
                                      <p:cBhvr>
                                        <p:cTn id="10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20" grpId="0"/>
      <p:bldP spid="6" grpId="0" animBg="1"/>
      <p:bldP spid="24" grpId="0"/>
      <p:bldP spid="25" grpId="0" animBg="1"/>
      <p:bldP spid="26" grpId="0"/>
      <p:bldP spid="27" grpId="0" animBg="1"/>
      <p:bldP spid="30" grpId="0"/>
      <p:bldP spid="31" grpId="0" animBg="1"/>
      <p:bldP spid="32" grpId="0"/>
      <p:bldP spid="33" grpId="0" animBg="1"/>
      <p:bldP spid="34" grpId="0"/>
      <p:bldP spid="35" grpId="0" animBg="1"/>
      <p:bldP spid="36" grpId="0"/>
      <p:bldP spid="37" grpId="0" animBg="1"/>
      <p:bldP spid="38" grpId="0"/>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AA06D9F-964A-4E3E-93AE-4A430E6E23B0}"/>
              </a:ext>
            </a:extLst>
          </p:cNvPr>
          <p:cNvGraphicFramePr>
            <a:graphicFrameLocks noGrp="1"/>
          </p:cNvGraphicFramePr>
          <p:nvPr>
            <p:extLst>
              <p:ext uri="{D42A27DB-BD31-4B8C-83A1-F6EECF244321}">
                <p14:modId xmlns:p14="http://schemas.microsoft.com/office/powerpoint/2010/main" val="1380287904"/>
              </p:ext>
            </p:extLst>
          </p:nvPr>
        </p:nvGraphicFramePr>
        <p:xfrm>
          <a:off x="2540710" y="923906"/>
          <a:ext cx="13425289" cy="1219200"/>
        </p:xfrm>
        <a:graphic>
          <a:graphicData uri="http://schemas.openxmlformats.org/drawingml/2006/table">
            <a:tbl>
              <a:tblPr firstRow="1" firstCol="1" bandRow="1"/>
              <a:tblGrid>
                <a:gridCol w="2684519">
                  <a:extLst>
                    <a:ext uri="{9D8B030D-6E8A-4147-A177-3AD203B41FA5}">
                      <a16:colId xmlns:a16="http://schemas.microsoft.com/office/drawing/2014/main" val="157325649"/>
                    </a:ext>
                  </a:extLst>
                </a:gridCol>
                <a:gridCol w="2684519">
                  <a:extLst>
                    <a:ext uri="{9D8B030D-6E8A-4147-A177-3AD203B41FA5}">
                      <a16:colId xmlns:a16="http://schemas.microsoft.com/office/drawing/2014/main" val="4042646125"/>
                    </a:ext>
                  </a:extLst>
                </a:gridCol>
                <a:gridCol w="2684519">
                  <a:extLst>
                    <a:ext uri="{9D8B030D-6E8A-4147-A177-3AD203B41FA5}">
                      <a16:colId xmlns:a16="http://schemas.microsoft.com/office/drawing/2014/main" val="1978218514"/>
                    </a:ext>
                  </a:extLst>
                </a:gridCol>
                <a:gridCol w="2685866">
                  <a:extLst>
                    <a:ext uri="{9D8B030D-6E8A-4147-A177-3AD203B41FA5}">
                      <a16:colId xmlns:a16="http://schemas.microsoft.com/office/drawing/2014/main" val="1728608461"/>
                    </a:ext>
                  </a:extLst>
                </a:gridCol>
                <a:gridCol w="2685866">
                  <a:extLst>
                    <a:ext uri="{9D8B030D-6E8A-4147-A177-3AD203B41FA5}">
                      <a16:colId xmlns:a16="http://schemas.microsoft.com/office/drawing/2014/main" val="3879714568"/>
                    </a:ext>
                  </a:extLst>
                </a:gridCol>
              </a:tblGrid>
              <a:tr h="0">
                <a:tc>
                  <a:txBody>
                    <a:bodyPr/>
                    <a:lstStyle/>
                    <a:p>
                      <a:pPr algn="ctr">
                        <a:lnSpc>
                          <a:spcPct val="100000"/>
                        </a:lnSpc>
                        <a:spcAft>
                          <a:spcPts val="600"/>
                        </a:spcAft>
                        <a:tabLst>
                          <a:tab pos="612775" algn="l"/>
                        </a:tabLs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listen</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600"/>
                        </a:spcAft>
                        <a:tabLst>
                          <a:tab pos="612775" algn="l"/>
                        </a:tabLs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go</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600"/>
                        </a:spcAft>
                        <a:tabLst>
                          <a:tab pos="612775" algn="l"/>
                        </a:tabLs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hear</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600"/>
                        </a:spcAft>
                        <a:tabLst>
                          <a:tab pos="612775" algn="l"/>
                        </a:tabLs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finish</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600"/>
                        </a:spcAft>
                        <a:tabLst>
                          <a:tab pos="612775" algn="l"/>
                        </a:tabLs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speak</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5806474"/>
                  </a:ext>
                </a:extLst>
              </a:tr>
              <a:tr h="0">
                <a:tc>
                  <a:txBody>
                    <a:bodyPr/>
                    <a:lstStyle/>
                    <a:p>
                      <a:pPr algn="ctr">
                        <a:lnSpc>
                          <a:spcPct val="100000"/>
                        </a:lnSpc>
                        <a:spcAft>
                          <a:spcPts val="600"/>
                        </a:spcAft>
                        <a:tabLst>
                          <a:tab pos="612775" algn="l"/>
                        </a:tabLs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play</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600"/>
                        </a:spcAft>
                        <a:tabLst>
                          <a:tab pos="612775" algn="l"/>
                        </a:tabLs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find</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600"/>
                        </a:spcAft>
                        <a:tabLst>
                          <a:tab pos="612775" algn="l"/>
                        </a:tabLs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love</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600"/>
                        </a:spcAft>
                        <a:tabLst>
                          <a:tab pos="612775" algn="l"/>
                        </a:tabLs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understand</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600"/>
                        </a:spcAft>
                        <a:tabLst>
                          <a:tab pos="612775" algn="l"/>
                        </a:tabLs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sleep</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1596518"/>
                  </a:ext>
                </a:extLst>
              </a:tr>
            </a:tbl>
          </a:graphicData>
        </a:graphic>
      </p:graphicFrame>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516318" cy="9859010"/>
            <a:chOff x="318183" y="342900"/>
            <a:chExt cx="17512617"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318183" y="376881"/>
              <a:ext cx="17512617" cy="9825029"/>
              <a:chOff x="0" y="-6060487"/>
              <a:chExt cx="23350155"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25400"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0"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rot="1716704" flipH="1">
            <a:off x="-343050" y="8613405"/>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564860" y="245601"/>
            <a:ext cx="18364193" cy="707886"/>
          </a:xfrm>
          <a:prstGeom prst="rect">
            <a:avLst/>
          </a:prstGeom>
          <a:noFill/>
        </p:spPr>
        <p:txBody>
          <a:bodyPr wrap="square">
            <a:spAutoFit/>
          </a:bodyPr>
          <a:lstStyle/>
          <a:p>
            <a:pPr indent="457200" algn="ctr">
              <a:spcAft>
                <a:spcPts val="1000"/>
              </a:spcAft>
            </a:pPr>
            <a:r>
              <a:rPr lang="en-US" sz="4000" b="1">
                <a:solidFill>
                  <a:srgbClr val="00B0F0"/>
                </a:solidFill>
                <a:latin typeface="Calibri" panose="020F0502020204030204" pitchFamily="34" charset="0"/>
                <a:ea typeface="Arial" panose="020B0604020202020204" pitchFamily="34" charset="0"/>
                <a:cs typeface="Cambria" panose="02040503050406030204" pitchFamily="18" charset="0"/>
              </a:rPr>
              <a:t>Ex 3. Complete the sentences with the verbs in the box. There are 2 extra words.</a:t>
            </a:r>
            <a:endParaRPr lang="en-US" sz="40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752405" y="752340"/>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04F4E489-A3BF-42FD-92CD-3DB2A6E1D4A8}"/>
              </a:ext>
            </a:extLst>
          </p:cNvPr>
          <p:cNvSpPr txBox="1"/>
          <p:nvPr/>
        </p:nvSpPr>
        <p:spPr>
          <a:xfrm>
            <a:off x="824460" y="2120811"/>
            <a:ext cx="16955820" cy="7402026"/>
          </a:xfrm>
          <a:prstGeom prst="rect">
            <a:avLst/>
          </a:prstGeom>
          <a:noFill/>
        </p:spPr>
        <p:txBody>
          <a:bodyPr wrap="square">
            <a:spAutoFit/>
          </a:bodyPr>
          <a:lstStyle/>
          <a:p>
            <a:pPr algn="just">
              <a:spcAft>
                <a:spcPts val="600"/>
              </a:spcAft>
              <a:tabLst>
                <a:tab pos="655955" algn="l"/>
              </a:tabLst>
            </a:pPr>
            <a:r>
              <a:rPr lang="en-US" sz="4400" b="1">
                <a:latin typeface="Calibri" panose="020F0502020204030204" pitchFamily="34" charset="0"/>
                <a:ea typeface="Cambria" panose="02040503050406030204" pitchFamily="18" charset="0"/>
                <a:cs typeface="Cambria" panose="02040503050406030204" pitchFamily="18" charset="0"/>
              </a:rPr>
              <a:t>1.</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My dad couldn’t </a:t>
            </a:r>
            <a:r>
              <a:rPr lang="en-US" sz="4400">
                <a:latin typeface="Calibri" panose="020F0502020204030204" pitchFamily="34" charset="0"/>
                <a:ea typeface="Cambria" panose="02040503050406030204" pitchFamily="18" charset="0"/>
                <a:cs typeface="Cambria" panose="02040503050406030204" pitchFamily="18" charset="0"/>
              </a:rPr>
              <a:t>_____________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to work because he was ill.</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55955" algn="l"/>
              </a:tabLst>
            </a:pPr>
            <a:r>
              <a:rPr lang="en-US" sz="4400" b="1">
                <a:latin typeface="Calibri" panose="020F0502020204030204" pitchFamily="34" charset="0"/>
                <a:ea typeface="Cambria" panose="02040503050406030204" pitchFamily="18" charset="0"/>
                <a:cs typeface="Cambria" panose="02040503050406030204" pitchFamily="18" charset="0"/>
              </a:rPr>
              <a:t>2.</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John couldn’t </a:t>
            </a:r>
            <a:r>
              <a:rPr lang="en-US" sz="4400">
                <a:latin typeface="Calibri" panose="020F0502020204030204" pitchFamily="34" charset="0"/>
                <a:ea typeface="Cambria" panose="02040503050406030204" pitchFamily="18" charset="0"/>
                <a:cs typeface="Cambria" panose="02040503050406030204" pitchFamily="18" charset="0"/>
              </a:rPr>
              <a:t>_____________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his pen. It wasn’t in his school bag.</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55955" algn="l"/>
              </a:tabLst>
            </a:pPr>
            <a:r>
              <a:rPr lang="en-US" sz="4400" b="1">
                <a:latin typeface="Calibri" panose="020F0502020204030204" pitchFamily="34" charset="0"/>
                <a:ea typeface="Cambria" panose="02040503050406030204" pitchFamily="18" charset="0"/>
                <a:cs typeface="Cambria" panose="02040503050406030204" pitchFamily="18" charset="0"/>
              </a:rPr>
              <a:t>3.</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Mary wasn’t hungry - she couldn’t </a:t>
            </a:r>
            <a:r>
              <a:rPr lang="en-US" sz="4400">
                <a:latin typeface="Calibri" panose="020F0502020204030204" pitchFamily="34" charset="0"/>
                <a:ea typeface="Cambria" panose="02040503050406030204" pitchFamily="18" charset="0"/>
                <a:cs typeface="Cambria" panose="02040503050406030204" pitchFamily="18" charset="0"/>
              </a:rPr>
              <a:t>_____________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her lunch.</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55955" algn="l"/>
              </a:tabLst>
            </a:pPr>
            <a:r>
              <a:rPr lang="en-US" sz="4400" b="1">
                <a:latin typeface="Calibri" panose="020F0502020204030204" pitchFamily="34" charset="0"/>
                <a:ea typeface="Cambria" panose="02040503050406030204" pitchFamily="18" charset="0"/>
                <a:cs typeface="Cambria" panose="02040503050406030204" pitchFamily="18" charset="0"/>
              </a:rPr>
              <a:t>4.</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I couldn’t </a:t>
            </a:r>
            <a:r>
              <a:rPr lang="en-US" sz="4400">
                <a:latin typeface="Calibri" panose="020F0502020204030204" pitchFamily="34" charset="0"/>
                <a:ea typeface="Cambria" panose="02040503050406030204" pitchFamily="18" charset="0"/>
                <a:cs typeface="Cambria" panose="02040503050406030204" pitchFamily="18" charset="0"/>
              </a:rPr>
              <a:t>_____________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Jane because I don’t speak German.</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55955" algn="l"/>
              </a:tabLst>
            </a:pPr>
            <a:r>
              <a:rPr lang="en-US" sz="4400" b="1">
                <a:latin typeface="Calibri" panose="020F0502020204030204" pitchFamily="34" charset="0"/>
                <a:ea typeface="Cambria" panose="02040503050406030204" pitchFamily="18" charset="0"/>
                <a:cs typeface="Cambria" panose="02040503050406030204" pitchFamily="18" charset="0"/>
              </a:rPr>
              <a:t>5.</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We couldn’t </a:t>
            </a:r>
            <a:r>
              <a:rPr lang="en-US" sz="4400">
                <a:latin typeface="Calibri" panose="020F0502020204030204" pitchFamily="34" charset="0"/>
                <a:ea typeface="Cambria" panose="02040503050406030204" pitchFamily="18" charset="0"/>
                <a:cs typeface="Cambria" panose="02040503050406030204" pitchFamily="18" charset="0"/>
              </a:rPr>
              <a:t>_____________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the teacher because the students were very noisy.</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55955" algn="l"/>
              </a:tabLst>
            </a:pPr>
            <a:r>
              <a:rPr lang="en-US" sz="4400" b="1">
                <a:latin typeface="Calibri" panose="020F0502020204030204" pitchFamily="34" charset="0"/>
                <a:ea typeface="Cambria" panose="02040503050406030204" pitchFamily="18" charset="0"/>
                <a:cs typeface="Cambria" panose="02040503050406030204" pitchFamily="18" charset="0"/>
              </a:rPr>
              <a:t>6.</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Tom couldn’t </a:t>
            </a:r>
            <a:r>
              <a:rPr lang="en-US" sz="4400">
                <a:latin typeface="Calibri" panose="020F0502020204030204" pitchFamily="34" charset="0"/>
                <a:ea typeface="Cambria" panose="02040503050406030204" pitchFamily="18" charset="0"/>
                <a:cs typeface="Cambria" panose="02040503050406030204" pitchFamily="18" charset="0"/>
              </a:rPr>
              <a:t>_____________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to music because his CD player was broken.</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55955" algn="l"/>
              </a:tabLst>
            </a:pPr>
            <a:r>
              <a:rPr lang="en-US" sz="4400" b="1">
                <a:latin typeface="Calibri" panose="020F0502020204030204" pitchFamily="34" charset="0"/>
                <a:ea typeface="Cambria" panose="02040503050406030204" pitchFamily="18" charset="0"/>
                <a:cs typeface="Cambria" panose="02040503050406030204" pitchFamily="18" charset="0"/>
              </a:rPr>
              <a:t>7.</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I was very tired but I couldn’t </a:t>
            </a:r>
            <a:r>
              <a:rPr lang="en-US" sz="4400">
                <a:latin typeface="Calibri" panose="020F0502020204030204" pitchFamily="34" charset="0"/>
                <a:ea typeface="Cambria" panose="02040503050406030204" pitchFamily="18" charset="0"/>
                <a:cs typeface="Cambria" panose="02040503050406030204" pitchFamily="18" charset="0"/>
              </a:rPr>
              <a:t>_____________</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4800">
              <a:latin typeface="Cambria" panose="02040503050406030204" pitchFamily="18" charset="0"/>
              <a:ea typeface="Cambria" panose="02040503050406030204" pitchFamily="18" charset="0"/>
              <a:cs typeface="Cambria" panose="02040503050406030204" pitchFamily="18" charset="0"/>
            </a:endParaRPr>
          </a:p>
          <a:p>
            <a:pPr indent="457200" algn="just">
              <a:spcAft>
                <a:spcPts val="1000"/>
              </a:spcAft>
            </a:pPr>
            <a:r>
              <a:rPr lang="en-US" sz="4400" b="1">
                <a:latin typeface="Calibri" panose="020F0502020204030204" pitchFamily="34" charset="0"/>
                <a:ea typeface="Cambria" panose="02040503050406030204" pitchFamily="18" charset="0"/>
                <a:cs typeface="Cambria" panose="02040503050406030204" pitchFamily="18" charset="0"/>
              </a:rPr>
              <a:t>8.</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We couldn’t </a:t>
            </a:r>
            <a:r>
              <a:rPr lang="en-US" sz="4400">
                <a:latin typeface="Calibri" panose="020F0502020204030204" pitchFamily="34" charset="0"/>
                <a:ea typeface="Cambria" panose="02040503050406030204" pitchFamily="18" charset="0"/>
                <a:cs typeface="Cambria" panose="02040503050406030204" pitchFamily="18" charset="0"/>
              </a:rPr>
              <a:t>_____________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tennis because the weather was bad.</a:t>
            </a:r>
            <a:endParaRPr lang="en-US" sz="6600">
              <a:latin typeface="Cambria" panose="02040503050406030204" pitchFamily="18" charset="0"/>
              <a:ea typeface="Cambria" panose="02040503050406030204" pitchFamily="18" charset="0"/>
              <a:cs typeface="Cambria" panose="02040503050406030204" pitchFamily="18" charset="0"/>
            </a:endParaRPr>
          </a:p>
        </p:txBody>
      </p:sp>
      <p:sp>
        <p:nvSpPr>
          <p:cNvPr id="19" name="TextBox 18">
            <a:extLst>
              <a:ext uri="{FF2B5EF4-FFF2-40B4-BE49-F238E27FC236}">
                <a16:creationId xmlns:a16="http://schemas.microsoft.com/office/drawing/2014/main" id="{538B1F90-CE22-4D9B-8CAD-B6A98CDFA354}"/>
              </a:ext>
            </a:extLst>
          </p:cNvPr>
          <p:cNvSpPr txBox="1"/>
          <p:nvPr/>
        </p:nvSpPr>
        <p:spPr>
          <a:xfrm>
            <a:off x="5316654" y="2247900"/>
            <a:ext cx="32065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go</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0" name="Rectangle 19">
            <a:extLst>
              <a:ext uri="{FF2B5EF4-FFF2-40B4-BE49-F238E27FC236}">
                <a16:creationId xmlns:a16="http://schemas.microsoft.com/office/drawing/2014/main" id="{C886E989-5725-4BAA-A736-FA78A038E966}"/>
              </a:ext>
            </a:extLst>
          </p:cNvPr>
          <p:cNvSpPr/>
          <p:nvPr/>
        </p:nvSpPr>
        <p:spPr>
          <a:xfrm>
            <a:off x="5056177" y="826471"/>
            <a:ext cx="1981200"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343399E-85A9-4AFF-A421-AEE3B1A58188}"/>
              </a:ext>
            </a:extLst>
          </p:cNvPr>
          <p:cNvSpPr txBox="1"/>
          <p:nvPr/>
        </p:nvSpPr>
        <p:spPr>
          <a:xfrm>
            <a:off x="5683251" y="2989927"/>
            <a:ext cx="32065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find</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4" name="Rectangle 23">
            <a:extLst>
              <a:ext uri="{FF2B5EF4-FFF2-40B4-BE49-F238E27FC236}">
                <a16:creationId xmlns:a16="http://schemas.microsoft.com/office/drawing/2014/main" id="{0C19636D-9593-42F5-9DD8-1D15B336D5A0}"/>
              </a:ext>
            </a:extLst>
          </p:cNvPr>
          <p:cNvSpPr/>
          <p:nvPr/>
        </p:nvSpPr>
        <p:spPr>
          <a:xfrm>
            <a:off x="5316654" y="1466002"/>
            <a:ext cx="1981200"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09F9FFC-E812-4497-B7D4-C66A3035258B}"/>
              </a:ext>
            </a:extLst>
          </p:cNvPr>
          <p:cNvSpPr txBox="1"/>
          <p:nvPr/>
        </p:nvSpPr>
        <p:spPr>
          <a:xfrm>
            <a:off x="8804234" y="3708944"/>
            <a:ext cx="32065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finish</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6" name="Rectangle 25">
            <a:extLst>
              <a:ext uri="{FF2B5EF4-FFF2-40B4-BE49-F238E27FC236}">
                <a16:creationId xmlns:a16="http://schemas.microsoft.com/office/drawing/2014/main" id="{EFEA62A6-4B99-49F4-B18A-77B932752EE9}"/>
              </a:ext>
            </a:extLst>
          </p:cNvPr>
          <p:cNvSpPr/>
          <p:nvPr/>
        </p:nvSpPr>
        <p:spPr>
          <a:xfrm>
            <a:off x="10920364" y="945202"/>
            <a:ext cx="1981200"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596EB98-8FEB-4F15-8051-38C4F33E99C3}"/>
              </a:ext>
            </a:extLst>
          </p:cNvPr>
          <p:cNvSpPr txBox="1"/>
          <p:nvPr/>
        </p:nvSpPr>
        <p:spPr>
          <a:xfrm>
            <a:off x="4079962" y="4450449"/>
            <a:ext cx="32065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understand</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8" name="Rectangle 27">
            <a:extLst>
              <a:ext uri="{FF2B5EF4-FFF2-40B4-BE49-F238E27FC236}">
                <a16:creationId xmlns:a16="http://schemas.microsoft.com/office/drawing/2014/main" id="{740F1C89-F1E3-4A13-9F8B-2858CAFC010F}"/>
              </a:ext>
            </a:extLst>
          </p:cNvPr>
          <p:cNvSpPr/>
          <p:nvPr/>
        </p:nvSpPr>
        <p:spPr>
          <a:xfrm>
            <a:off x="10693687" y="1493942"/>
            <a:ext cx="2763954"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FDF885A-C3F9-4D65-A4FA-982675E1D2BF}"/>
              </a:ext>
            </a:extLst>
          </p:cNvPr>
          <p:cNvSpPr txBox="1"/>
          <p:nvPr/>
        </p:nvSpPr>
        <p:spPr>
          <a:xfrm>
            <a:off x="5056177" y="5161424"/>
            <a:ext cx="32065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hear</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30" name="Rectangle 29">
            <a:extLst>
              <a:ext uri="{FF2B5EF4-FFF2-40B4-BE49-F238E27FC236}">
                <a16:creationId xmlns:a16="http://schemas.microsoft.com/office/drawing/2014/main" id="{F10EAFE3-24EE-4CCA-978F-54ECE78B1094}"/>
              </a:ext>
            </a:extLst>
          </p:cNvPr>
          <p:cNvSpPr/>
          <p:nvPr/>
        </p:nvSpPr>
        <p:spPr>
          <a:xfrm>
            <a:off x="8426323" y="874358"/>
            <a:ext cx="1981200"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33F41A0E-BB06-448B-8FB3-E46BCC9185F9}"/>
              </a:ext>
            </a:extLst>
          </p:cNvPr>
          <p:cNvSpPr txBox="1"/>
          <p:nvPr/>
        </p:nvSpPr>
        <p:spPr>
          <a:xfrm>
            <a:off x="5410658" y="6601526"/>
            <a:ext cx="32065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listen</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32" name="Rectangle 31">
            <a:extLst>
              <a:ext uri="{FF2B5EF4-FFF2-40B4-BE49-F238E27FC236}">
                <a16:creationId xmlns:a16="http://schemas.microsoft.com/office/drawing/2014/main" id="{95379E76-DB1E-419C-80C7-7A057D79B92F}"/>
              </a:ext>
            </a:extLst>
          </p:cNvPr>
          <p:cNvSpPr/>
          <p:nvPr/>
        </p:nvSpPr>
        <p:spPr>
          <a:xfrm>
            <a:off x="2722430" y="927108"/>
            <a:ext cx="1981200"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9D06497-D325-43A3-BDA2-ABDE94DCD39C}"/>
              </a:ext>
            </a:extLst>
          </p:cNvPr>
          <p:cNvSpPr txBox="1"/>
          <p:nvPr/>
        </p:nvSpPr>
        <p:spPr>
          <a:xfrm>
            <a:off x="8049331" y="8038538"/>
            <a:ext cx="32065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sleep</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34" name="Rectangle 33">
            <a:extLst>
              <a:ext uri="{FF2B5EF4-FFF2-40B4-BE49-F238E27FC236}">
                <a16:creationId xmlns:a16="http://schemas.microsoft.com/office/drawing/2014/main" id="{1B7CDFE8-77AF-4C4E-9649-B4B65F101A2D}"/>
              </a:ext>
            </a:extLst>
          </p:cNvPr>
          <p:cNvSpPr/>
          <p:nvPr/>
        </p:nvSpPr>
        <p:spPr>
          <a:xfrm>
            <a:off x="13627214" y="1544920"/>
            <a:ext cx="1981200"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A93D9F6-4C3C-4D94-8E8B-CA5CFD5588EF}"/>
              </a:ext>
            </a:extLst>
          </p:cNvPr>
          <p:cNvSpPr txBox="1"/>
          <p:nvPr/>
        </p:nvSpPr>
        <p:spPr>
          <a:xfrm>
            <a:off x="4756235" y="8779014"/>
            <a:ext cx="32065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play</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36" name="Rectangle 35">
            <a:extLst>
              <a:ext uri="{FF2B5EF4-FFF2-40B4-BE49-F238E27FC236}">
                <a16:creationId xmlns:a16="http://schemas.microsoft.com/office/drawing/2014/main" id="{FDE02554-B271-43D3-AF7E-22E4D1035C25}"/>
              </a:ext>
            </a:extLst>
          </p:cNvPr>
          <p:cNvSpPr/>
          <p:nvPr/>
        </p:nvSpPr>
        <p:spPr>
          <a:xfrm>
            <a:off x="3187847" y="1442875"/>
            <a:ext cx="1981200"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20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barn(inVertical)">
                                      <p:cBhvr>
                                        <p:cTn id="63" dur="500"/>
                                        <p:tgtEl>
                                          <p:spTgt spid="28"/>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barn(inVertical)">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barn(inVertical)">
                                      <p:cBhvr>
                                        <p:cTn id="71" dur="500"/>
                                        <p:tgtEl>
                                          <p:spTgt spid="30"/>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barn(inVertical)">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barn(inVertical)">
                                      <p:cBhvr>
                                        <p:cTn id="79" dur="500"/>
                                        <p:tgtEl>
                                          <p:spTgt spid="32"/>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barn(inVertical)">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barn(inVertical)">
                                      <p:cBhvr>
                                        <p:cTn id="87" dur="500"/>
                                        <p:tgtEl>
                                          <p:spTgt spid="34"/>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barn(inVertical)">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barn(inVertical)">
                                      <p:cBhvr>
                                        <p:cTn id="95" dur="500"/>
                                        <p:tgtEl>
                                          <p:spTgt spid="36"/>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barn(inVertical)">
                                      <p:cBhvr>
                                        <p:cTn id="9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19" grpId="0"/>
      <p:bldP spid="20" grpId="0" animBg="1"/>
      <p:bldP spid="22" grpId="0"/>
      <p:bldP spid="24" grpId="0" animBg="1"/>
      <p:bldP spid="25" grpId="0"/>
      <p:bldP spid="26" grpId="0" animBg="1"/>
      <p:bldP spid="27" grpId="0"/>
      <p:bldP spid="28" grpId="0" animBg="1"/>
      <p:bldP spid="29" grpId="0"/>
      <p:bldP spid="30" grpId="0" animBg="1"/>
      <p:bldP spid="31" grpId="0"/>
      <p:bldP spid="32" grpId="0" animBg="1"/>
      <p:bldP spid="33" grpId="0"/>
      <p:bldP spid="34" grpId="0" animBg="1"/>
      <p:bldP spid="35" grpId="0"/>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831236" y="189539"/>
            <a:ext cx="16062084" cy="1200329"/>
          </a:xfrm>
          <a:prstGeom prst="rect">
            <a:avLst/>
          </a:prstGeom>
          <a:noFill/>
        </p:spPr>
        <p:txBody>
          <a:bodyPr wrap="square">
            <a:spAutoFit/>
          </a:bodyPr>
          <a:lstStyle/>
          <a:p>
            <a:pPr indent="457200" algn="ctr">
              <a:spcAft>
                <a:spcPts val="1000"/>
              </a:spcAft>
            </a:pPr>
            <a:r>
              <a:rPr lang="en-US" sz="3600" b="1">
                <a:solidFill>
                  <a:srgbClr val="00B0F0"/>
                </a:solidFill>
                <a:latin typeface="Calibri" panose="020F0502020204030204" pitchFamily="34" charset="0"/>
                <a:ea typeface="Arial" panose="020B0604020202020204" pitchFamily="34" charset="0"/>
                <a:cs typeface="Cambria" panose="02040503050406030204" pitchFamily="18" charset="0"/>
              </a:rPr>
              <a:t>Exercise 4. What will robots be able to do? Put the words/ phrases into the correct type of robots.</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graphicFrame>
        <p:nvGraphicFramePr>
          <p:cNvPr id="3" name="Table 2">
            <a:extLst>
              <a:ext uri="{FF2B5EF4-FFF2-40B4-BE49-F238E27FC236}">
                <a16:creationId xmlns:a16="http://schemas.microsoft.com/office/drawing/2014/main" id="{760A3D76-E0AC-4460-97F6-4F082CADCFBF}"/>
              </a:ext>
            </a:extLst>
          </p:cNvPr>
          <p:cNvGraphicFramePr>
            <a:graphicFrameLocks noGrp="1"/>
          </p:cNvGraphicFramePr>
          <p:nvPr>
            <p:extLst>
              <p:ext uri="{D42A27DB-BD31-4B8C-83A1-F6EECF244321}">
                <p14:modId xmlns:p14="http://schemas.microsoft.com/office/powerpoint/2010/main" val="3825918844"/>
              </p:ext>
            </p:extLst>
          </p:nvPr>
        </p:nvGraphicFramePr>
        <p:xfrm>
          <a:off x="-28832" y="1210489"/>
          <a:ext cx="17373592" cy="3840480"/>
        </p:xfrm>
        <a:graphic>
          <a:graphicData uri="http://schemas.openxmlformats.org/drawingml/2006/table">
            <a:tbl>
              <a:tblPr firstRow="1" firstCol="1" bandRow="1"/>
              <a:tblGrid>
                <a:gridCol w="5486396">
                  <a:extLst>
                    <a:ext uri="{9D8B030D-6E8A-4147-A177-3AD203B41FA5}">
                      <a16:colId xmlns:a16="http://schemas.microsoft.com/office/drawing/2014/main" val="2041659573"/>
                    </a:ext>
                  </a:extLst>
                </a:gridCol>
                <a:gridCol w="5270361">
                  <a:extLst>
                    <a:ext uri="{9D8B030D-6E8A-4147-A177-3AD203B41FA5}">
                      <a16:colId xmlns:a16="http://schemas.microsoft.com/office/drawing/2014/main" val="3810362021"/>
                    </a:ext>
                  </a:extLst>
                </a:gridCol>
                <a:gridCol w="6616835">
                  <a:extLst>
                    <a:ext uri="{9D8B030D-6E8A-4147-A177-3AD203B41FA5}">
                      <a16:colId xmlns:a16="http://schemas.microsoft.com/office/drawing/2014/main" val="745521366"/>
                    </a:ext>
                  </a:extLst>
                </a:gridCol>
              </a:tblGrid>
              <a:tr h="0">
                <a:tc>
                  <a:txBody>
                    <a:bodyPr/>
                    <a:lstStyle/>
                    <a:p>
                      <a:pPr indent="457200" algn="ctr">
                        <a:lnSpc>
                          <a:spcPct val="100000"/>
                        </a:lnSpc>
                        <a:spcAft>
                          <a:spcPts val="10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cook meals</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make cars</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give lessons</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2877785"/>
                  </a:ext>
                </a:extLst>
              </a:tr>
              <a:tr h="0">
                <a:tc>
                  <a:txBody>
                    <a:bodyPr/>
                    <a:lstStyle/>
                    <a:p>
                      <a:pPr indent="457200" algn="ctr">
                        <a:lnSpc>
                          <a:spcPct val="100000"/>
                        </a:lnSpc>
                        <a:spcAft>
                          <a:spcPts val="10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write poems</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make new medicines</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design new machines</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6916455"/>
                  </a:ext>
                </a:extLst>
              </a:tr>
              <a:tr h="0">
                <a:tc>
                  <a:txBody>
                    <a:bodyPr/>
                    <a:lstStyle/>
                    <a:p>
                      <a:pPr indent="457200" algn="ctr">
                        <a:lnSpc>
                          <a:spcPct val="100000"/>
                        </a:lnSpc>
                        <a:spcAft>
                          <a:spcPts val="10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find new materials</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take our temperatures</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help students with their homework</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652661"/>
                  </a:ext>
                </a:extLst>
              </a:tr>
              <a:tr h="0">
                <a:tc>
                  <a:txBody>
                    <a:bodyPr/>
                    <a:lstStyle/>
                    <a:p>
                      <a:pPr indent="457200" algn="ctr">
                        <a:lnSpc>
                          <a:spcPct val="100000"/>
                        </a:lnSpc>
                        <a:spcAft>
                          <a:spcPts val="10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build new space stations</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look after the patients</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control home appliances</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2652163"/>
                  </a:ext>
                </a:extLst>
              </a:tr>
              <a:tr h="0">
                <a:tc>
                  <a:txBody>
                    <a:bodyPr/>
                    <a:lstStyle/>
                    <a:p>
                      <a:pPr indent="457200" algn="ctr">
                        <a:lnSpc>
                          <a:spcPct val="100000"/>
                        </a:lnSpc>
                        <a:spcAft>
                          <a:spcPts val="10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correct homework</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feed babies</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take care of the garden</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6158137"/>
                  </a:ext>
                </a:extLst>
              </a:tr>
              <a:tr h="0">
                <a:tc>
                  <a:txBody>
                    <a:bodyPr/>
                    <a:lstStyle/>
                    <a:p>
                      <a:pPr indent="457200" algn="ctr">
                        <a:lnSpc>
                          <a:spcPct val="100000"/>
                        </a:lnSpc>
                        <a:spcAft>
                          <a:spcPts val="10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work in the mines</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guard our house</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00000"/>
                        </a:lnSpc>
                        <a:spcAft>
                          <a:spcPts val="1000"/>
                        </a:spcAft>
                      </a:pP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build cities on Mars</a:t>
                      </a:r>
                      <a:endParaRPr lang="en-US" sz="36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95523813"/>
                  </a:ext>
                </a:extLst>
              </a:tr>
            </a:tbl>
          </a:graphicData>
        </a:graphic>
      </p:graphicFrame>
      <p:graphicFrame>
        <p:nvGraphicFramePr>
          <p:cNvPr id="4" name="Table 3">
            <a:extLst>
              <a:ext uri="{FF2B5EF4-FFF2-40B4-BE49-F238E27FC236}">
                <a16:creationId xmlns:a16="http://schemas.microsoft.com/office/drawing/2014/main" id="{06CF5A97-FE98-4390-B837-220D5A4B111C}"/>
              </a:ext>
            </a:extLst>
          </p:cNvPr>
          <p:cNvGraphicFramePr>
            <a:graphicFrameLocks noGrp="1"/>
          </p:cNvGraphicFramePr>
          <p:nvPr>
            <p:extLst>
              <p:ext uri="{D42A27DB-BD31-4B8C-83A1-F6EECF244321}">
                <p14:modId xmlns:p14="http://schemas.microsoft.com/office/powerpoint/2010/main" val="3604934547"/>
              </p:ext>
            </p:extLst>
          </p:nvPr>
        </p:nvGraphicFramePr>
        <p:xfrm>
          <a:off x="2770997" y="5418123"/>
          <a:ext cx="14431529" cy="4406268"/>
        </p:xfrm>
        <a:graphic>
          <a:graphicData uri="http://schemas.openxmlformats.org/drawingml/2006/table">
            <a:tbl>
              <a:tblPr firstRow="1" firstCol="1" bandRow="1"/>
              <a:tblGrid>
                <a:gridCol w="3278313">
                  <a:extLst>
                    <a:ext uri="{9D8B030D-6E8A-4147-A177-3AD203B41FA5}">
                      <a16:colId xmlns:a16="http://schemas.microsoft.com/office/drawing/2014/main" val="3903011476"/>
                    </a:ext>
                  </a:extLst>
                </a:gridCol>
                <a:gridCol w="11153216">
                  <a:extLst>
                    <a:ext uri="{9D8B030D-6E8A-4147-A177-3AD203B41FA5}">
                      <a16:colId xmlns:a16="http://schemas.microsoft.com/office/drawing/2014/main" val="2346955628"/>
                    </a:ext>
                  </a:extLst>
                </a:gridCol>
              </a:tblGrid>
              <a:tr h="0">
                <a:tc>
                  <a:txBody>
                    <a:bodyPr/>
                    <a:lstStyle/>
                    <a:p>
                      <a:pPr algn="ctr">
                        <a:lnSpc>
                          <a:spcPct val="15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Types of robots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Functions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7287090"/>
                  </a:ext>
                </a:extLst>
              </a:tr>
              <a:tr h="0">
                <a:tc>
                  <a:txBody>
                    <a:bodyPr/>
                    <a:lstStyle/>
                    <a:p>
                      <a:pPr algn="just">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Home robots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566310"/>
                  </a:ext>
                </a:extLst>
              </a:tr>
              <a:tr h="0">
                <a:tc>
                  <a:txBody>
                    <a:bodyPr/>
                    <a:lstStyle/>
                    <a:p>
                      <a:pPr algn="just">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Teaching robots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1016548"/>
                  </a:ext>
                </a:extLst>
              </a:tr>
              <a:tr h="0">
                <a:tc>
                  <a:txBody>
                    <a:bodyPr/>
                    <a:lstStyle/>
                    <a:p>
                      <a:pPr algn="just">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Worker robots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5239678"/>
                  </a:ext>
                </a:extLst>
              </a:tr>
              <a:tr h="0">
                <a:tc>
                  <a:txBody>
                    <a:bodyPr/>
                    <a:lstStyle/>
                    <a:p>
                      <a:pPr algn="just">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Doctor robots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3199624"/>
                  </a:ext>
                </a:extLst>
              </a:tr>
              <a:tr h="0">
                <a:tc>
                  <a:txBody>
                    <a:bodyPr/>
                    <a:lstStyle/>
                    <a:p>
                      <a:pPr algn="just">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Space robots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9673112"/>
                  </a:ext>
                </a:extLst>
              </a:tr>
            </a:tbl>
          </a:graphicData>
        </a:graphic>
      </p:graphicFrame>
    </p:spTree>
    <p:extLst>
      <p:ext uri="{BB962C8B-B14F-4D97-AF65-F5344CB8AC3E}">
        <p14:creationId xmlns:p14="http://schemas.microsoft.com/office/powerpoint/2010/main" val="151002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par>
                                <p:cTn id="35" presetID="53"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831236" y="189539"/>
            <a:ext cx="16062084" cy="1200329"/>
          </a:xfrm>
          <a:prstGeom prst="rect">
            <a:avLst/>
          </a:prstGeom>
          <a:noFill/>
        </p:spPr>
        <p:txBody>
          <a:bodyPr wrap="square">
            <a:spAutoFit/>
          </a:bodyPr>
          <a:lstStyle/>
          <a:p>
            <a:pPr indent="457200" algn="ctr">
              <a:spcAft>
                <a:spcPts val="1000"/>
              </a:spcAft>
            </a:pPr>
            <a:r>
              <a:rPr lang="en-US" sz="3600" b="1">
                <a:solidFill>
                  <a:srgbClr val="00B0F0"/>
                </a:solidFill>
                <a:latin typeface="Calibri" panose="020F0502020204030204" pitchFamily="34" charset="0"/>
                <a:ea typeface="Arial" panose="020B0604020202020204" pitchFamily="34" charset="0"/>
                <a:cs typeface="Cambria" panose="02040503050406030204" pitchFamily="18" charset="0"/>
              </a:rPr>
              <a:t>Exercise 4. What will robots be able to do? Put the words/ phrases into the correct type of robots.</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graphicFrame>
        <p:nvGraphicFramePr>
          <p:cNvPr id="4" name="Table 3">
            <a:extLst>
              <a:ext uri="{FF2B5EF4-FFF2-40B4-BE49-F238E27FC236}">
                <a16:creationId xmlns:a16="http://schemas.microsoft.com/office/drawing/2014/main" id="{06CF5A97-FE98-4390-B837-220D5A4B111C}"/>
              </a:ext>
            </a:extLst>
          </p:cNvPr>
          <p:cNvGraphicFramePr>
            <a:graphicFrameLocks noGrp="1"/>
          </p:cNvGraphicFramePr>
          <p:nvPr>
            <p:extLst>
              <p:ext uri="{D42A27DB-BD31-4B8C-83A1-F6EECF244321}">
                <p14:modId xmlns:p14="http://schemas.microsoft.com/office/powerpoint/2010/main" val="1080097213"/>
              </p:ext>
            </p:extLst>
          </p:nvPr>
        </p:nvGraphicFramePr>
        <p:xfrm>
          <a:off x="650763" y="1617701"/>
          <a:ext cx="17027635" cy="7975637"/>
        </p:xfrm>
        <a:graphic>
          <a:graphicData uri="http://schemas.openxmlformats.org/drawingml/2006/table">
            <a:tbl>
              <a:tblPr firstRow="1" firstCol="1" bandRow="1"/>
              <a:tblGrid>
                <a:gridCol w="3868053">
                  <a:extLst>
                    <a:ext uri="{9D8B030D-6E8A-4147-A177-3AD203B41FA5}">
                      <a16:colId xmlns:a16="http://schemas.microsoft.com/office/drawing/2014/main" val="3903011476"/>
                    </a:ext>
                  </a:extLst>
                </a:gridCol>
                <a:gridCol w="13159582">
                  <a:extLst>
                    <a:ext uri="{9D8B030D-6E8A-4147-A177-3AD203B41FA5}">
                      <a16:colId xmlns:a16="http://schemas.microsoft.com/office/drawing/2014/main" val="2346955628"/>
                    </a:ext>
                  </a:extLst>
                </a:gridCol>
              </a:tblGrid>
              <a:tr h="785675">
                <a:tc>
                  <a:txBody>
                    <a:bodyPr/>
                    <a:lstStyle/>
                    <a:p>
                      <a:pPr algn="ctr">
                        <a:lnSpc>
                          <a:spcPct val="150000"/>
                        </a:lnSpc>
                        <a:spcAft>
                          <a:spcPts val="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Types of robots</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Functions</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77287090"/>
                  </a:ext>
                </a:extLst>
              </a:tr>
              <a:tr h="1431945">
                <a:tc>
                  <a:txBody>
                    <a:bodyPr/>
                    <a:lstStyle/>
                    <a:p>
                      <a:pPr algn="ctr">
                        <a:lnSpc>
                          <a:spcPct val="150000"/>
                        </a:lnSpc>
                        <a:spcAft>
                          <a:spcPts val="6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Home robots</a:t>
                      </a:r>
                      <a:endParaRPr lang="en-US" sz="44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300000"/>
                        </a:lnSpc>
                        <a:spcAft>
                          <a:spcPts val="600"/>
                        </a:spcAft>
                      </a:pP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566310"/>
                  </a:ext>
                </a:extLst>
              </a:tr>
              <a:tr h="1431945">
                <a:tc>
                  <a:txBody>
                    <a:bodyPr/>
                    <a:lstStyle/>
                    <a:p>
                      <a:pPr algn="ctr">
                        <a:lnSpc>
                          <a:spcPct val="150000"/>
                        </a:lnSpc>
                        <a:spcAft>
                          <a:spcPts val="6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Teaching robots</a:t>
                      </a:r>
                      <a:endParaRPr lang="en-US" sz="44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300000"/>
                        </a:lnSpc>
                        <a:spcAft>
                          <a:spcPts val="600"/>
                        </a:spcAft>
                      </a:pP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1016548"/>
                  </a:ext>
                </a:extLst>
              </a:tr>
              <a:tr h="1431945">
                <a:tc>
                  <a:txBody>
                    <a:bodyPr/>
                    <a:lstStyle/>
                    <a:p>
                      <a:pPr algn="ctr">
                        <a:lnSpc>
                          <a:spcPct val="150000"/>
                        </a:lnSpc>
                        <a:spcAft>
                          <a:spcPts val="6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Worker robots</a:t>
                      </a:r>
                      <a:endParaRPr lang="en-US" sz="44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300000"/>
                        </a:lnSpc>
                        <a:spcAft>
                          <a:spcPts val="600"/>
                        </a:spcAft>
                      </a:pP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5239678"/>
                  </a:ext>
                </a:extLst>
              </a:tr>
              <a:tr h="1431945">
                <a:tc>
                  <a:txBody>
                    <a:bodyPr/>
                    <a:lstStyle/>
                    <a:p>
                      <a:pPr algn="ctr">
                        <a:lnSpc>
                          <a:spcPct val="150000"/>
                        </a:lnSpc>
                        <a:spcAft>
                          <a:spcPts val="6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Doctor robots</a:t>
                      </a:r>
                      <a:endParaRPr lang="en-US" sz="44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300000"/>
                        </a:lnSpc>
                        <a:spcAft>
                          <a:spcPts val="600"/>
                        </a:spcAft>
                      </a:pP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3199624"/>
                  </a:ext>
                </a:extLst>
              </a:tr>
              <a:tr h="1431945">
                <a:tc>
                  <a:txBody>
                    <a:bodyPr/>
                    <a:lstStyle/>
                    <a:p>
                      <a:pPr algn="ctr">
                        <a:lnSpc>
                          <a:spcPct val="150000"/>
                        </a:lnSpc>
                        <a:spcAft>
                          <a:spcPts val="6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Space robots</a:t>
                      </a:r>
                      <a:endParaRPr lang="en-US" sz="44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300000"/>
                        </a:lnSpc>
                        <a:spcAft>
                          <a:spcPts val="600"/>
                        </a:spcAft>
                      </a:pP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9673112"/>
                  </a:ext>
                </a:extLst>
              </a:tr>
            </a:tbl>
          </a:graphicData>
        </a:graphic>
      </p:graphicFrame>
      <p:sp>
        <p:nvSpPr>
          <p:cNvPr id="18" name="TextBox 17">
            <a:extLst>
              <a:ext uri="{FF2B5EF4-FFF2-40B4-BE49-F238E27FC236}">
                <a16:creationId xmlns:a16="http://schemas.microsoft.com/office/drawing/2014/main" id="{A267D640-390B-4D62-84BE-1F3BCC503346}"/>
              </a:ext>
            </a:extLst>
          </p:cNvPr>
          <p:cNvSpPr txBox="1"/>
          <p:nvPr/>
        </p:nvSpPr>
        <p:spPr>
          <a:xfrm>
            <a:off x="4592165" y="2509180"/>
            <a:ext cx="13391035" cy="1446550"/>
          </a:xfrm>
          <a:prstGeom prst="rect">
            <a:avLst/>
          </a:prstGeom>
          <a:noFill/>
        </p:spPr>
        <p:txBody>
          <a:bodyPr wrap="square">
            <a:spAutoFit/>
          </a:bodyPr>
          <a:lstStyle/>
          <a:p>
            <a:r>
              <a:rPr lang="en-US" sz="4400">
                <a:solidFill>
                  <a:srgbClr val="FF0000"/>
                </a:solidFill>
                <a:effectLst/>
                <a:latin typeface="+mj-lt"/>
                <a:ea typeface="Calibri" panose="020F0502020204030204" pitchFamily="34" charset="0"/>
              </a:rPr>
              <a:t>cook meals, feed babies, control home appliances, take care of the garden, guard our house</a:t>
            </a:r>
            <a:endParaRPr lang="en-US" sz="4400">
              <a:solidFill>
                <a:srgbClr val="FF0000"/>
              </a:solidFill>
              <a:latin typeface="+mj-lt"/>
            </a:endParaRPr>
          </a:p>
        </p:txBody>
      </p:sp>
      <p:sp>
        <p:nvSpPr>
          <p:cNvPr id="20" name="TextBox 19">
            <a:extLst>
              <a:ext uri="{FF2B5EF4-FFF2-40B4-BE49-F238E27FC236}">
                <a16:creationId xmlns:a16="http://schemas.microsoft.com/office/drawing/2014/main" id="{0E18A395-5D12-4FFC-BD54-ED82EAC0B021}"/>
              </a:ext>
            </a:extLst>
          </p:cNvPr>
          <p:cNvSpPr txBox="1"/>
          <p:nvPr/>
        </p:nvSpPr>
        <p:spPr>
          <a:xfrm>
            <a:off x="4572000" y="3967977"/>
            <a:ext cx="13391035" cy="1446550"/>
          </a:xfrm>
          <a:prstGeom prst="rect">
            <a:avLst/>
          </a:prstGeom>
          <a:noFill/>
        </p:spPr>
        <p:txBody>
          <a:bodyPr wrap="square">
            <a:spAutoFit/>
          </a:bodyPr>
          <a:lstStyle/>
          <a:p>
            <a:r>
              <a:rPr lang="en-US" sz="4400">
                <a:solidFill>
                  <a:srgbClr val="FF0000"/>
                </a:solidFill>
                <a:latin typeface="+mj-lt"/>
                <a:ea typeface="Calibri" panose="020F0502020204030204" pitchFamily="34" charset="0"/>
              </a:rPr>
              <a:t>write poems, correct homework, give lessons, help students with their homework</a:t>
            </a:r>
            <a:endParaRPr lang="en-US" sz="4400">
              <a:solidFill>
                <a:srgbClr val="FF0000"/>
              </a:solidFill>
              <a:latin typeface="+mj-lt"/>
            </a:endParaRPr>
          </a:p>
        </p:txBody>
      </p:sp>
      <p:sp>
        <p:nvSpPr>
          <p:cNvPr id="22" name="TextBox 21">
            <a:extLst>
              <a:ext uri="{FF2B5EF4-FFF2-40B4-BE49-F238E27FC236}">
                <a16:creationId xmlns:a16="http://schemas.microsoft.com/office/drawing/2014/main" id="{9BFA100F-1C17-434C-A6DE-5E542FA840C0}"/>
              </a:ext>
            </a:extLst>
          </p:cNvPr>
          <p:cNvSpPr txBox="1"/>
          <p:nvPr/>
        </p:nvSpPr>
        <p:spPr>
          <a:xfrm>
            <a:off x="4648413" y="5649461"/>
            <a:ext cx="13391035" cy="769441"/>
          </a:xfrm>
          <a:prstGeom prst="rect">
            <a:avLst/>
          </a:prstGeom>
          <a:noFill/>
        </p:spPr>
        <p:txBody>
          <a:bodyPr wrap="square">
            <a:spAutoFit/>
          </a:bodyPr>
          <a:lstStyle/>
          <a:p>
            <a:r>
              <a:rPr lang="en-US" sz="4400">
                <a:solidFill>
                  <a:srgbClr val="FF0000"/>
                </a:solidFill>
                <a:latin typeface="+mj-lt"/>
                <a:ea typeface="Calibri" panose="020F0502020204030204" pitchFamily="34" charset="0"/>
              </a:rPr>
              <a:t>work in the mines, make cars, design new machines</a:t>
            </a:r>
            <a:endParaRPr lang="en-US" sz="4400">
              <a:solidFill>
                <a:srgbClr val="FF0000"/>
              </a:solidFill>
              <a:latin typeface="+mj-lt"/>
            </a:endParaRPr>
          </a:p>
        </p:txBody>
      </p:sp>
      <p:sp>
        <p:nvSpPr>
          <p:cNvPr id="24" name="TextBox 23">
            <a:extLst>
              <a:ext uri="{FF2B5EF4-FFF2-40B4-BE49-F238E27FC236}">
                <a16:creationId xmlns:a16="http://schemas.microsoft.com/office/drawing/2014/main" id="{685D57C5-DA36-47D9-ABFB-BA5282A61F13}"/>
              </a:ext>
            </a:extLst>
          </p:cNvPr>
          <p:cNvSpPr txBox="1"/>
          <p:nvPr/>
        </p:nvSpPr>
        <p:spPr>
          <a:xfrm>
            <a:off x="4613900" y="6743700"/>
            <a:ext cx="13391035" cy="1446550"/>
          </a:xfrm>
          <a:prstGeom prst="rect">
            <a:avLst/>
          </a:prstGeom>
          <a:noFill/>
        </p:spPr>
        <p:txBody>
          <a:bodyPr wrap="square">
            <a:spAutoFit/>
          </a:bodyPr>
          <a:lstStyle/>
          <a:p>
            <a:r>
              <a:rPr lang="en-US" sz="4400">
                <a:solidFill>
                  <a:srgbClr val="FF0000"/>
                </a:solidFill>
                <a:latin typeface="+mj-lt"/>
                <a:ea typeface="Calibri" panose="020F0502020204030204" pitchFamily="34" charset="0"/>
              </a:rPr>
              <a:t>make new medicines, take our temperatures, look after the patients</a:t>
            </a:r>
            <a:endParaRPr lang="en-US" sz="4400">
              <a:solidFill>
                <a:srgbClr val="FF0000"/>
              </a:solidFill>
              <a:latin typeface="+mj-lt"/>
            </a:endParaRPr>
          </a:p>
        </p:txBody>
      </p:sp>
      <p:sp>
        <p:nvSpPr>
          <p:cNvPr id="25" name="TextBox 24">
            <a:extLst>
              <a:ext uri="{FF2B5EF4-FFF2-40B4-BE49-F238E27FC236}">
                <a16:creationId xmlns:a16="http://schemas.microsoft.com/office/drawing/2014/main" id="{D1DC23D1-B9AC-4FBF-A81D-70A4E516BD71}"/>
              </a:ext>
            </a:extLst>
          </p:cNvPr>
          <p:cNvSpPr txBox="1"/>
          <p:nvPr/>
        </p:nvSpPr>
        <p:spPr>
          <a:xfrm>
            <a:off x="4613900" y="8148356"/>
            <a:ext cx="13391035" cy="1446550"/>
          </a:xfrm>
          <a:prstGeom prst="rect">
            <a:avLst/>
          </a:prstGeom>
          <a:noFill/>
        </p:spPr>
        <p:txBody>
          <a:bodyPr wrap="square">
            <a:spAutoFit/>
          </a:bodyPr>
          <a:lstStyle/>
          <a:p>
            <a:r>
              <a:rPr lang="en-US" sz="4400">
                <a:solidFill>
                  <a:srgbClr val="FF0000"/>
                </a:solidFill>
                <a:latin typeface="+mj-lt"/>
                <a:ea typeface="Calibri" panose="020F0502020204030204" pitchFamily="34" charset="0"/>
              </a:rPr>
              <a:t>find new materials, build new space stations, build cities on Mars</a:t>
            </a:r>
            <a:endParaRPr lang="en-US" sz="4400">
              <a:solidFill>
                <a:srgbClr val="FF0000"/>
              </a:solidFill>
              <a:latin typeface="+mj-lt"/>
            </a:endParaRPr>
          </a:p>
        </p:txBody>
      </p:sp>
    </p:spTree>
    <p:extLst>
      <p:ext uri="{BB962C8B-B14F-4D97-AF65-F5344CB8AC3E}">
        <p14:creationId xmlns:p14="http://schemas.microsoft.com/office/powerpoint/2010/main" val="300640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20" grpId="0"/>
      <p:bldP spid="22"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2171700" y="209371"/>
            <a:ext cx="13944600" cy="1200329"/>
          </a:xfrm>
          <a:prstGeom prst="rect">
            <a:avLst/>
          </a:prstGeom>
          <a:noFill/>
        </p:spPr>
        <p:txBody>
          <a:bodyPr wrap="square">
            <a:spAutoFit/>
          </a:bodyPr>
          <a:lstStyle/>
          <a:p>
            <a:pPr indent="457200" algn="ctr">
              <a:spcAft>
                <a:spcPts val="1000"/>
              </a:spcAft>
            </a:pPr>
            <a:r>
              <a:rPr lang="en-US" sz="3600" b="1">
                <a:solidFill>
                  <a:srgbClr val="00B0F0"/>
                </a:solidFill>
                <a:latin typeface="Calibri" panose="020F0502020204030204" pitchFamily="34" charset="0"/>
                <a:ea typeface="Arial" panose="020B0604020202020204" pitchFamily="34" charset="0"/>
                <a:cs typeface="Cambria" panose="02040503050406030204" pitchFamily="18" charset="0"/>
              </a:rPr>
              <a:t>Exercise 5. Complete the sentences with the correct form of the verbs in the box. There are 2 extra words.</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graphicFrame>
        <p:nvGraphicFramePr>
          <p:cNvPr id="2" name="Table 1">
            <a:extLst>
              <a:ext uri="{FF2B5EF4-FFF2-40B4-BE49-F238E27FC236}">
                <a16:creationId xmlns:a16="http://schemas.microsoft.com/office/drawing/2014/main" id="{B319B94D-4E2E-4CBD-97F6-2A2BCAFAD71C}"/>
              </a:ext>
            </a:extLst>
          </p:cNvPr>
          <p:cNvGraphicFramePr>
            <a:graphicFrameLocks noGrp="1"/>
          </p:cNvGraphicFramePr>
          <p:nvPr>
            <p:extLst>
              <p:ext uri="{D42A27DB-BD31-4B8C-83A1-F6EECF244321}">
                <p14:modId xmlns:p14="http://schemas.microsoft.com/office/powerpoint/2010/main" val="2756662967"/>
              </p:ext>
            </p:extLst>
          </p:nvPr>
        </p:nvGraphicFramePr>
        <p:xfrm>
          <a:off x="1326144" y="1242438"/>
          <a:ext cx="16116926" cy="1219200"/>
        </p:xfrm>
        <a:graphic>
          <a:graphicData uri="http://schemas.openxmlformats.org/drawingml/2006/table">
            <a:tbl>
              <a:tblPr firstRow="1" firstCol="1" bandRow="1"/>
              <a:tblGrid>
                <a:gridCol w="3222738">
                  <a:extLst>
                    <a:ext uri="{9D8B030D-6E8A-4147-A177-3AD203B41FA5}">
                      <a16:colId xmlns:a16="http://schemas.microsoft.com/office/drawing/2014/main" val="3217916"/>
                    </a:ext>
                  </a:extLst>
                </a:gridCol>
                <a:gridCol w="3222738">
                  <a:extLst>
                    <a:ext uri="{9D8B030D-6E8A-4147-A177-3AD203B41FA5}">
                      <a16:colId xmlns:a16="http://schemas.microsoft.com/office/drawing/2014/main" val="155834426"/>
                    </a:ext>
                  </a:extLst>
                </a:gridCol>
                <a:gridCol w="3222738">
                  <a:extLst>
                    <a:ext uri="{9D8B030D-6E8A-4147-A177-3AD203B41FA5}">
                      <a16:colId xmlns:a16="http://schemas.microsoft.com/office/drawing/2014/main" val="176883542"/>
                    </a:ext>
                  </a:extLst>
                </a:gridCol>
                <a:gridCol w="3224356">
                  <a:extLst>
                    <a:ext uri="{9D8B030D-6E8A-4147-A177-3AD203B41FA5}">
                      <a16:colId xmlns:a16="http://schemas.microsoft.com/office/drawing/2014/main" val="2571501646"/>
                    </a:ext>
                  </a:extLst>
                </a:gridCol>
                <a:gridCol w="3224356">
                  <a:extLst>
                    <a:ext uri="{9D8B030D-6E8A-4147-A177-3AD203B41FA5}">
                      <a16:colId xmlns:a16="http://schemas.microsoft.com/office/drawing/2014/main" val="4248230982"/>
                    </a:ext>
                  </a:extLst>
                </a:gridCol>
              </a:tblGrid>
              <a:tr h="0">
                <a:tc>
                  <a:txBody>
                    <a:bodyPr/>
                    <a:lstStyle/>
                    <a:p>
                      <a:pPr algn="ctr">
                        <a:lnSpc>
                          <a:spcPct val="100000"/>
                        </a:lnSpc>
                        <a:spcAft>
                          <a:spcPts val="6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make</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6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discover</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6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guard</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6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do</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6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lift</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9401716"/>
                  </a:ext>
                </a:extLst>
              </a:tr>
              <a:tr h="0">
                <a:tc>
                  <a:txBody>
                    <a:bodyPr/>
                    <a:lstStyle/>
                    <a:p>
                      <a:pPr algn="ctr">
                        <a:lnSpc>
                          <a:spcPct val="100000"/>
                        </a:lnSpc>
                        <a:spcAft>
                          <a:spcPts val="6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speak</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6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recognise</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6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listen</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6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cut</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6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understand</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3925489"/>
                  </a:ext>
                </a:extLst>
              </a:tr>
            </a:tbl>
          </a:graphicData>
        </a:graphic>
      </p:graphicFrame>
      <p:sp>
        <p:nvSpPr>
          <p:cNvPr id="18" name="TextBox 17">
            <a:extLst>
              <a:ext uri="{FF2B5EF4-FFF2-40B4-BE49-F238E27FC236}">
                <a16:creationId xmlns:a16="http://schemas.microsoft.com/office/drawing/2014/main" id="{5F1A459B-A4A6-4E08-B6C1-9AFFA05668C7}"/>
              </a:ext>
            </a:extLst>
          </p:cNvPr>
          <p:cNvSpPr txBox="1"/>
          <p:nvPr/>
        </p:nvSpPr>
        <p:spPr>
          <a:xfrm>
            <a:off x="1450080" y="2460259"/>
            <a:ext cx="16326812" cy="7364132"/>
          </a:xfrm>
          <a:prstGeom prst="rect">
            <a:avLst/>
          </a:prstGeom>
          <a:noFill/>
        </p:spPr>
        <p:txBody>
          <a:bodyPr wrap="square">
            <a:spAutoFit/>
          </a:bodyPr>
          <a:lstStyle/>
          <a:p>
            <a:pPr algn="just">
              <a:lnSpc>
                <a:spcPct val="110000"/>
              </a:lnSpc>
              <a:spcAft>
                <a:spcPts val="600"/>
              </a:spcAft>
              <a:tabLst>
                <a:tab pos="1022350" algn="l"/>
              </a:tabLst>
            </a:pPr>
            <a:r>
              <a:rPr lang="en-US" sz="4000" b="1">
                <a:effectLst/>
                <a:latin typeface="Calibri" panose="020F0502020204030204" pitchFamily="34" charset="0"/>
                <a:ea typeface="Cambria" panose="02040503050406030204" pitchFamily="18" charset="0"/>
                <a:cs typeface="Cambria" panose="02040503050406030204" pitchFamily="18" charset="0"/>
              </a:rPr>
              <a:t>1.</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Home robots ___________ all our housework, such as cleaning, washing</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 dishes, et</a:t>
            </a:r>
            <a:r>
              <a:rPr lang="en-US" sz="4000">
                <a:effectLst/>
                <a:latin typeface="Calibri" panose="020F0502020204030204" pitchFamily="34" charset="0"/>
                <a:ea typeface="Cambria" panose="02040503050406030204" pitchFamily="18" charset="0"/>
                <a:cs typeface="Cambria" panose="02040503050406030204" pitchFamily="18" charset="0"/>
              </a:rPr>
              <a:t>c.</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022350" algn="l"/>
              </a:tabLst>
            </a:pPr>
            <a:r>
              <a:rPr lang="en-US" sz="4000" b="1">
                <a:effectLst/>
                <a:latin typeface="Calibri" panose="020F0502020204030204" pitchFamily="34" charset="0"/>
                <a:ea typeface="Cambria" panose="02040503050406030204" pitchFamily="18" charset="0"/>
                <a:cs typeface="Cambria" panose="02040503050406030204" pitchFamily="18" charset="0"/>
              </a:rPr>
              <a:t>2.</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Security Robots can patrol streets or ___________ your home.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022350" algn="l"/>
              </a:tabLst>
            </a:pPr>
            <a:r>
              <a:rPr lang="en-US" sz="4000" b="1">
                <a:effectLst/>
                <a:latin typeface="Calibri" panose="020F0502020204030204" pitchFamily="34" charset="0"/>
                <a:ea typeface="Cambria" panose="02040503050406030204" pitchFamily="18" charset="0"/>
                <a:cs typeface="Cambria" panose="02040503050406030204" pitchFamily="18" charset="0"/>
              </a:rPr>
              <a:t>3.</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ASIMO can ___________ the faces and voices of multiple people speaking.</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022350" algn="l"/>
              </a:tabLst>
            </a:pPr>
            <a:r>
              <a:rPr lang="en-US" sz="4000" b="1">
                <a:effectLst/>
                <a:latin typeface="Calibri" panose="020F0502020204030204" pitchFamily="34" charset="0"/>
                <a:ea typeface="Cambria" panose="02040503050406030204" pitchFamily="18" charset="0"/>
                <a:cs typeface="Cambria" panose="02040503050406030204" pitchFamily="18" charset="0"/>
              </a:rPr>
              <a:t>4.</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Nao Robot ___________ Japanese, English, and Chinese and can answer</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your questions about banking.</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022350" algn="l"/>
              </a:tabLst>
            </a:pPr>
            <a:r>
              <a:rPr lang="en-US" sz="4000" b="1">
                <a:effectLst/>
                <a:latin typeface="Calibri" panose="020F0502020204030204" pitchFamily="34" charset="0"/>
                <a:ea typeface="Cambria" panose="02040503050406030204" pitchFamily="18" charset="0"/>
                <a:cs typeface="Cambria" panose="02040503050406030204" pitchFamily="18" charset="0"/>
              </a:rPr>
              <a:t>5.</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Worker robots are good at ___________ heavy things.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022350" algn="l"/>
              </a:tabLst>
            </a:pPr>
            <a:r>
              <a:rPr lang="en-US" sz="4000" b="1">
                <a:effectLst/>
                <a:latin typeface="Calibri" panose="020F0502020204030204" pitchFamily="34" charset="0"/>
                <a:ea typeface="Cambria" panose="02040503050406030204" pitchFamily="18" charset="0"/>
                <a:cs typeface="Cambria" panose="02040503050406030204" pitchFamily="18" charset="0"/>
              </a:rPr>
              <a:t>6.</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 Bosch robot could ___________ either a latte, a cappuccino or a coffee.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022350" algn="l"/>
              </a:tabLst>
            </a:pPr>
            <a:r>
              <a:rPr lang="en-US" sz="4000" b="1">
                <a:effectLst/>
                <a:latin typeface="Calibri" panose="020F0502020204030204" pitchFamily="34" charset="0"/>
                <a:ea typeface="Cambria" panose="02040503050406030204" pitchFamily="18" charset="0"/>
                <a:cs typeface="Cambria" panose="02040503050406030204" pitchFamily="18" charset="0"/>
              </a:rPr>
              <a:t>7.</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Will future robots be able to ___________ human emotions?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022350" algn="l"/>
              </a:tabLst>
            </a:pPr>
            <a:r>
              <a:rPr lang="en-US" sz="4000" b="1">
                <a:effectLst/>
                <a:latin typeface="Calibri" panose="020F0502020204030204" pitchFamily="34" charset="0"/>
                <a:ea typeface="Cambria" panose="02040503050406030204" pitchFamily="18" charset="0"/>
                <a:cs typeface="Cambria" panose="02040503050406030204" pitchFamily="18" charset="0"/>
              </a:rPr>
              <a:t>8.</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Bill Shane now ___________ his grass with a robotic lawnmower.</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9" name="TextBox 18">
            <a:extLst>
              <a:ext uri="{FF2B5EF4-FFF2-40B4-BE49-F238E27FC236}">
                <a16:creationId xmlns:a16="http://schemas.microsoft.com/office/drawing/2014/main" id="{4E3F6F31-E5DB-4737-9D38-BD51400398FD}"/>
              </a:ext>
            </a:extLst>
          </p:cNvPr>
          <p:cNvSpPr txBox="1"/>
          <p:nvPr/>
        </p:nvSpPr>
        <p:spPr>
          <a:xfrm>
            <a:off x="4850047" y="2476364"/>
            <a:ext cx="32065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do</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0" name="Rectangle 19">
            <a:extLst>
              <a:ext uri="{FF2B5EF4-FFF2-40B4-BE49-F238E27FC236}">
                <a16:creationId xmlns:a16="http://schemas.microsoft.com/office/drawing/2014/main" id="{52C649C8-9E58-4E04-8E4D-C64D994F0788}"/>
              </a:ext>
            </a:extLst>
          </p:cNvPr>
          <p:cNvSpPr/>
          <p:nvPr/>
        </p:nvSpPr>
        <p:spPr>
          <a:xfrm>
            <a:off x="11790575" y="1290909"/>
            <a:ext cx="1981200"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A3EC747-CB02-4FC4-9D35-D1B3B4837E58}"/>
              </a:ext>
            </a:extLst>
          </p:cNvPr>
          <p:cNvSpPr txBox="1"/>
          <p:nvPr/>
        </p:nvSpPr>
        <p:spPr>
          <a:xfrm>
            <a:off x="9348201" y="3946968"/>
            <a:ext cx="32065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guard</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4" name="Rectangle 23">
            <a:extLst>
              <a:ext uri="{FF2B5EF4-FFF2-40B4-BE49-F238E27FC236}">
                <a16:creationId xmlns:a16="http://schemas.microsoft.com/office/drawing/2014/main" id="{48E8C866-5F69-425E-877B-91D052D9D2CC}"/>
              </a:ext>
            </a:extLst>
          </p:cNvPr>
          <p:cNvSpPr/>
          <p:nvPr/>
        </p:nvSpPr>
        <p:spPr>
          <a:xfrm>
            <a:off x="8306738" y="1234906"/>
            <a:ext cx="1981200"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20265D0-1A0D-464E-8845-444809D6FDE5}"/>
              </a:ext>
            </a:extLst>
          </p:cNvPr>
          <p:cNvSpPr txBox="1"/>
          <p:nvPr/>
        </p:nvSpPr>
        <p:spPr>
          <a:xfrm>
            <a:off x="4327706" y="4686299"/>
            <a:ext cx="32065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recognise</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6" name="Rectangle 25">
            <a:extLst>
              <a:ext uri="{FF2B5EF4-FFF2-40B4-BE49-F238E27FC236}">
                <a16:creationId xmlns:a16="http://schemas.microsoft.com/office/drawing/2014/main" id="{09C86A97-4511-494E-B9FE-1546CAC53F85}"/>
              </a:ext>
            </a:extLst>
          </p:cNvPr>
          <p:cNvSpPr/>
          <p:nvPr/>
        </p:nvSpPr>
        <p:spPr>
          <a:xfrm>
            <a:off x="5107057" y="1728166"/>
            <a:ext cx="3077758" cy="717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CA92EAA-6749-4078-9AB2-A21C37802213}"/>
              </a:ext>
            </a:extLst>
          </p:cNvPr>
          <p:cNvSpPr txBox="1"/>
          <p:nvPr/>
        </p:nvSpPr>
        <p:spPr>
          <a:xfrm>
            <a:off x="4458029" y="5381858"/>
            <a:ext cx="32065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speak</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8" name="Rectangle 27">
            <a:extLst>
              <a:ext uri="{FF2B5EF4-FFF2-40B4-BE49-F238E27FC236}">
                <a16:creationId xmlns:a16="http://schemas.microsoft.com/office/drawing/2014/main" id="{7648B2C2-FC9B-402E-8CFF-D7F0D8B0017E}"/>
              </a:ext>
            </a:extLst>
          </p:cNvPr>
          <p:cNvSpPr/>
          <p:nvPr/>
        </p:nvSpPr>
        <p:spPr>
          <a:xfrm>
            <a:off x="2071454" y="1907038"/>
            <a:ext cx="1981200"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891E2E3-1121-4811-80A9-26FB2CA34F10}"/>
              </a:ext>
            </a:extLst>
          </p:cNvPr>
          <p:cNvSpPr txBox="1"/>
          <p:nvPr/>
        </p:nvSpPr>
        <p:spPr>
          <a:xfrm>
            <a:off x="7334940" y="6840135"/>
            <a:ext cx="32065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lifting</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30" name="Rectangle 29">
            <a:extLst>
              <a:ext uri="{FF2B5EF4-FFF2-40B4-BE49-F238E27FC236}">
                <a16:creationId xmlns:a16="http://schemas.microsoft.com/office/drawing/2014/main" id="{A5E38E77-9779-47F0-A67D-11F9BE2A01CC}"/>
              </a:ext>
            </a:extLst>
          </p:cNvPr>
          <p:cNvSpPr/>
          <p:nvPr/>
        </p:nvSpPr>
        <p:spPr>
          <a:xfrm>
            <a:off x="14770025" y="1253370"/>
            <a:ext cx="1981200"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0654324-EC08-45FA-B9DB-37AF30CBABFF}"/>
              </a:ext>
            </a:extLst>
          </p:cNvPr>
          <p:cNvSpPr txBox="1"/>
          <p:nvPr/>
        </p:nvSpPr>
        <p:spPr>
          <a:xfrm>
            <a:off x="6439229" y="7579466"/>
            <a:ext cx="32065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make</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32" name="Rectangle 31">
            <a:extLst>
              <a:ext uri="{FF2B5EF4-FFF2-40B4-BE49-F238E27FC236}">
                <a16:creationId xmlns:a16="http://schemas.microsoft.com/office/drawing/2014/main" id="{6D333134-91FF-49ED-9BD5-DAB1308C4FCB}"/>
              </a:ext>
            </a:extLst>
          </p:cNvPr>
          <p:cNvSpPr/>
          <p:nvPr/>
        </p:nvSpPr>
        <p:spPr>
          <a:xfrm>
            <a:off x="2101783" y="1361408"/>
            <a:ext cx="1981200"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D2F8A8F5-FDFF-4CF4-B7AF-B2CDF620082B}"/>
              </a:ext>
            </a:extLst>
          </p:cNvPr>
          <p:cNvSpPr txBox="1"/>
          <p:nvPr/>
        </p:nvSpPr>
        <p:spPr>
          <a:xfrm>
            <a:off x="7661378" y="8344208"/>
            <a:ext cx="32065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understand</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34" name="Rectangle 33">
            <a:extLst>
              <a:ext uri="{FF2B5EF4-FFF2-40B4-BE49-F238E27FC236}">
                <a16:creationId xmlns:a16="http://schemas.microsoft.com/office/drawing/2014/main" id="{BC71E8BC-13E8-4F7B-98D8-7AC527F9E87E}"/>
              </a:ext>
            </a:extLst>
          </p:cNvPr>
          <p:cNvSpPr/>
          <p:nvPr/>
        </p:nvSpPr>
        <p:spPr>
          <a:xfrm>
            <a:off x="14175693" y="1804857"/>
            <a:ext cx="2898444" cy="588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9B2B51C-4D44-43B2-AA68-BE467B7ED9D1}"/>
              </a:ext>
            </a:extLst>
          </p:cNvPr>
          <p:cNvSpPr txBox="1"/>
          <p:nvPr/>
        </p:nvSpPr>
        <p:spPr>
          <a:xfrm>
            <a:off x="5190172" y="9087976"/>
            <a:ext cx="320657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cuts</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36" name="Rectangle 35">
            <a:extLst>
              <a:ext uri="{FF2B5EF4-FFF2-40B4-BE49-F238E27FC236}">
                <a16:creationId xmlns:a16="http://schemas.microsoft.com/office/drawing/2014/main" id="{C779F743-1A23-4B85-8185-9FAF75A653F8}"/>
              </a:ext>
            </a:extLst>
          </p:cNvPr>
          <p:cNvSpPr/>
          <p:nvPr/>
        </p:nvSpPr>
        <p:spPr>
          <a:xfrm>
            <a:off x="10218021" y="1823092"/>
            <a:ext cx="3077758" cy="621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161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barn(inVertical)">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barn(inVertical)">
                                      <p:cBhvr>
                                        <p:cTn id="76" dur="500"/>
                                        <p:tgtEl>
                                          <p:spTgt spid="30"/>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barn(inVertical)">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barn(inVertical)">
                                      <p:cBhvr>
                                        <p:cTn id="84" dur="500"/>
                                        <p:tgtEl>
                                          <p:spTgt spid="32"/>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barn(inVertical)">
                                      <p:cBhvr>
                                        <p:cTn id="87" dur="500"/>
                                        <p:tgtEl>
                                          <p:spTgt spid="31"/>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barn(inVertical)">
                                      <p:cBhvr>
                                        <p:cTn id="92" dur="500"/>
                                        <p:tgtEl>
                                          <p:spTgt spid="34"/>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barn(inVertical)">
                                      <p:cBhvr>
                                        <p:cTn id="95" dur="500"/>
                                        <p:tgtEl>
                                          <p:spTgt spid="33"/>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barn(inVertical)">
                                      <p:cBhvr>
                                        <p:cTn id="100" dur="500"/>
                                        <p:tgtEl>
                                          <p:spTgt spid="36"/>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barn(inVertical)">
                                      <p:cBhvr>
                                        <p:cTn id="10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19" grpId="0"/>
      <p:bldP spid="20" grpId="0" animBg="1"/>
      <p:bldP spid="22" grpId="0"/>
      <p:bldP spid="24" grpId="0" animBg="1"/>
      <p:bldP spid="25" grpId="0"/>
      <p:bldP spid="26" grpId="0" animBg="1"/>
      <p:bldP spid="27" grpId="0"/>
      <p:bldP spid="28" grpId="0" animBg="1"/>
      <p:bldP spid="29" grpId="0"/>
      <p:bldP spid="30" grpId="0" animBg="1"/>
      <p:bldP spid="31" grpId="0"/>
      <p:bldP spid="32" grpId="0" animBg="1"/>
      <p:bldP spid="33" grpId="0"/>
      <p:bldP spid="34" grpId="0" animBg="1"/>
      <p:bldP spid="35" grpId="0"/>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80949" y="3043560"/>
            <a:ext cx="5080101" cy="6667500"/>
          </a:xfrm>
          <a:custGeom>
            <a:avLst/>
            <a:gdLst/>
            <a:ahLst/>
            <a:cxnLst/>
            <a:rect l="l" t="t" r="r" b="b"/>
            <a:pathLst>
              <a:path w="8509101" h="9311388">
                <a:moveTo>
                  <a:pt x="0" y="0"/>
                </a:moveTo>
                <a:lnTo>
                  <a:pt x="8509101" y="0"/>
                </a:lnTo>
                <a:lnTo>
                  <a:pt x="8509101" y="9311388"/>
                </a:lnTo>
                <a:lnTo>
                  <a:pt x="0" y="9311388"/>
                </a:lnTo>
                <a:lnTo>
                  <a:pt x="0" y="0"/>
                </a:lnTo>
                <a:close/>
              </a:path>
            </a:pathLst>
          </a:custGeom>
          <a:blipFill>
            <a:blip r:embed="rId2"/>
            <a:stretch>
              <a:fillRect/>
            </a:stretch>
          </a:blipFill>
        </p:spPr>
      </p:sp>
      <p:sp>
        <p:nvSpPr>
          <p:cNvPr id="3" name="Freeform 3"/>
          <p:cNvSpPr/>
          <p:nvPr/>
        </p:nvSpPr>
        <p:spPr>
          <a:xfrm>
            <a:off x="-1830357" y="-902150"/>
            <a:ext cx="6173053" cy="2601942"/>
          </a:xfrm>
          <a:custGeom>
            <a:avLst/>
            <a:gdLst/>
            <a:ahLst/>
            <a:cxnLst/>
            <a:rect l="l" t="t" r="r" b="b"/>
            <a:pathLst>
              <a:path w="6173053" h="2601942">
                <a:moveTo>
                  <a:pt x="0" y="0"/>
                </a:moveTo>
                <a:lnTo>
                  <a:pt x="6173052" y="0"/>
                </a:lnTo>
                <a:lnTo>
                  <a:pt x="6173052" y="2601941"/>
                </a:lnTo>
                <a:lnTo>
                  <a:pt x="0" y="2601941"/>
                </a:lnTo>
                <a:lnTo>
                  <a:pt x="0" y="0"/>
                </a:lnTo>
                <a:close/>
              </a:path>
            </a:pathLst>
          </a:custGeom>
          <a:blipFill>
            <a:blip r:embed="rId3">
              <a:duotone>
                <a:prstClr val="black"/>
                <a:schemeClr val="accent5">
                  <a:tint val="45000"/>
                  <a:satMod val="400000"/>
                </a:schemeClr>
              </a:duotone>
            </a:blip>
            <a:stretch>
              <a:fillRect/>
            </a:stretch>
          </a:blipFill>
        </p:spPr>
      </p:sp>
      <p:sp>
        <p:nvSpPr>
          <p:cNvPr id="4" name="Freeform 4"/>
          <p:cNvSpPr/>
          <p:nvPr/>
        </p:nvSpPr>
        <p:spPr>
          <a:xfrm rot="3091052">
            <a:off x="-1684467" y="5508041"/>
            <a:ext cx="6638823" cy="5976180"/>
          </a:xfrm>
          <a:custGeom>
            <a:avLst/>
            <a:gdLst/>
            <a:ahLst/>
            <a:cxnLst/>
            <a:rect l="l" t="t" r="r" b="b"/>
            <a:pathLst>
              <a:path w="6638823" h="5976180">
                <a:moveTo>
                  <a:pt x="0" y="0"/>
                </a:moveTo>
                <a:lnTo>
                  <a:pt x="6638824" y="0"/>
                </a:lnTo>
                <a:lnTo>
                  <a:pt x="6638824" y="5976180"/>
                </a:lnTo>
                <a:lnTo>
                  <a:pt x="0" y="5976180"/>
                </a:lnTo>
                <a:lnTo>
                  <a:pt x="0" y="0"/>
                </a:lnTo>
                <a:close/>
              </a:path>
            </a:pathLst>
          </a:custGeom>
          <a:blipFill>
            <a:blip r:embed="rId4"/>
            <a:stretch>
              <a:fillRect/>
            </a:stretch>
          </a:blipFill>
        </p:spPr>
      </p:sp>
      <p:sp>
        <p:nvSpPr>
          <p:cNvPr id="5" name="TextBox 5"/>
          <p:cNvSpPr txBox="1"/>
          <p:nvPr/>
        </p:nvSpPr>
        <p:spPr>
          <a:xfrm>
            <a:off x="1634944" y="998914"/>
            <a:ext cx="16434015" cy="2167260"/>
          </a:xfrm>
          <a:prstGeom prst="rect">
            <a:avLst/>
          </a:prstGeom>
        </p:spPr>
        <p:txBody>
          <a:bodyPr wrap="square" lIns="0" tIns="0" rIns="0" bIns="0" rtlCol="0" anchor="t">
            <a:spAutoFit/>
          </a:bodyPr>
          <a:lstStyle/>
          <a:p>
            <a:pPr lvl="0" algn="ctr">
              <a:lnSpc>
                <a:spcPts val="16889"/>
              </a:lnSpc>
              <a:spcBef>
                <a:spcPct val="0"/>
              </a:spcBef>
            </a:pPr>
            <a:r>
              <a:rPr lang="en-US" sz="23458">
                <a:solidFill>
                  <a:srgbClr val="0070C0"/>
                </a:solidFill>
                <a:latin typeface="Computer Says No"/>
              </a:rPr>
              <a:t>PART 2. LANGUAGE</a:t>
            </a:r>
          </a:p>
        </p:txBody>
      </p:sp>
      <p:pic>
        <p:nvPicPr>
          <p:cNvPr id="12" name="Graphic 11" descr="Arrow Rotate left">
            <a:extLst>
              <a:ext uri="{FF2B5EF4-FFF2-40B4-BE49-F238E27FC236}">
                <a16:creationId xmlns:a16="http://schemas.microsoft.com/office/drawing/2014/main" id="{252EFE54-7F2F-4514-AC10-22D85BFFD2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96076" y="2856497"/>
            <a:ext cx="2667000" cy="2667000"/>
          </a:xfrm>
          <a:prstGeom prst="rect">
            <a:avLst/>
          </a:prstGeom>
        </p:spPr>
      </p:pic>
      <p:sp>
        <p:nvSpPr>
          <p:cNvPr id="13" name="TextBox 5">
            <a:extLst>
              <a:ext uri="{FF2B5EF4-FFF2-40B4-BE49-F238E27FC236}">
                <a16:creationId xmlns:a16="http://schemas.microsoft.com/office/drawing/2014/main" id="{3D73BFAD-1F65-40EC-AF25-5BFE1FB1FE48}"/>
              </a:ext>
            </a:extLst>
          </p:cNvPr>
          <p:cNvSpPr txBox="1"/>
          <p:nvPr/>
        </p:nvSpPr>
        <p:spPr>
          <a:xfrm>
            <a:off x="-505256" y="5518054"/>
            <a:ext cx="14621049" cy="2167260"/>
          </a:xfrm>
          <a:prstGeom prst="rect">
            <a:avLst/>
          </a:prstGeom>
        </p:spPr>
        <p:txBody>
          <a:bodyPr wrap="square" lIns="0" tIns="0" rIns="0" bIns="0" rtlCol="0" anchor="t">
            <a:spAutoFit/>
          </a:bodyPr>
          <a:lstStyle/>
          <a:p>
            <a:pPr lvl="0" algn="ctr">
              <a:lnSpc>
                <a:spcPts val="16889"/>
              </a:lnSpc>
              <a:spcBef>
                <a:spcPct val="0"/>
              </a:spcBef>
            </a:pPr>
            <a:r>
              <a:rPr lang="en-US" sz="23458">
                <a:solidFill>
                  <a:srgbClr val="0070C0"/>
                </a:solidFill>
                <a:latin typeface="Computer Says No"/>
              </a:rPr>
              <a:t>II. GRAMMAR</a:t>
            </a:r>
          </a:p>
        </p:txBody>
      </p:sp>
    </p:spTree>
    <p:extLst>
      <p:ext uri="{BB962C8B-B14F-4D97-AF65-F5344CB8AC3E}">
        <p14:creationId xmlns:p14="http://schemas.microsoft.com/office/powerpoint/2010/main" val="189448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1371603" y="128270"/>
            <a:ext cx="14744697" cy="916213"/>
          </a:xfrm>
          <a:prstGeom prst="rect">
            <a:avLst/>
          </a:prstGeom>
          <a:noFill/>
        </p:spPr>
        <p:txBody>
          <a:bodyPr wrap="square">
            <a:spAutoFit/>
          </a:bodyPr>
          <a:lstStyle/>
          <a:p>
            <a:pPr indent="457200" algn="just">
              <a:lnSpc>
                <a:spcPct val="150000"/>
              </a:lnSpc>
              <a:spcAft>
                <a:spcPts val="1000"/>
              </a:spcAft>
            </a:pPr>
            <a:r>
              <a:rPr lang="en-US" sz="4000" b="1">
                <a:solidFill>
                  <a:srgbClr val="00B0F0"/>
                </a:solidFill>
                <a:latin typeface="Calibri" panose="020F0502020204030204" pitchFamily="34" charset="0"/>
                <a:ea typeface="Arial" panose="020B0604020202020204" pitchFamily="34" charset="0"/>
                <a:cs typeface="Cambria" panose="02040503050406030204" pitchFamily="18" charset="0"/>
              </a:rPr>
              <a:t>Exercise 1. Put the adjectives in brackets in the superlative form.</a:t>
            </a:r>
            <a:endParaRPr lang="en-US" sz="40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321C22FA-7363-4CDF-8771-547589D203D4}"/>
              </a:ext>
            </a:extLst>
          </p:cNvPr>
          <p:cNvSpPr txBox="1"/>
          <p:nvPr/>
        </p:nvSpPr>
        <p:spPr>
          <a:xfrm>
            <a:off x="2000798" y="1044483"/>
            <a:ext cx="15878473" cy="8856848"/>
          </a:xfrm>
          <a:prstGeom prst="rect">
            <a:avLst/>
          </a:prstGeom>
          <a:noFill/>
        </p:spPr>
        <p:txBody>
          <a:bodyPr wrap="square">
            <a:spAutoFit/>
          </a:bodyPr>
          <a:lstStyle/>
          <a:p>
            <a:pPr algn="just">
              <a:lnSpc>
                <a:spcPct val="120000"/>
              </a:lnSpc>
              <a:spcAft>
                <a:spcPts val="600"/>
              </a:spcAft>
              <a:tabLst>
                <a:tab pos="1163320" algn="l"/>
              </a:tabLst>
            </a:pPr>
            <a:r>
              <a:rPr lang="en-US" sz="4000" b="1">
                <a:effectLst/>
                <a:latin typeface="Calibri" panose="020F0502020204030204" pitchFamily="34" charset="0"/>
                <a:ea typeface="Cambria" panose="02040503050406030204" pitchFamily="18" charset="0"/>
                <a:cs typeface="Cambria" panose="02040503050406030204" pitchFamily="18" charset="0"/>
              </a:rPr>
              <a:t>1.</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Who is (tall) ________________ person in your family?</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163320" algn="l"/>
              </a:tabLst>
            </a:pPr>
            <a:r>
              <a:rPr lang="en-US" sz="4000" b="1">
                <a:effectLst/>
                <a:latin typeface="Calibri" panose="020F0502020204030204" pitchFamily="34" charset="0"/>
                <a:ea typeface="Cambria" panose="02040503050406030204" pitchFamily="18" charset="0"/>
                <a:cs typeface="Cambria" panose="02040503050406030204" pitchFamily="18" charset="0"/>
              </a:rPr>
              <a:t>2.</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My mum is (good) ________________ cook in the world.</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163320" algn="l"/>
              </a:tabLst>
            </a:pPr>
            <a:r>
              <a:rPr lang="en-US" sz="4000" b="1">
                <a:effectLst/>
                <a:latin typeface="Calibri" panose="020F0502020204030204" pitchFamily="34" charset="0"/>
                <a:ea typeface="Cambria" panose="02040503050406030204" pitchFamily="18" charset="0"/>
                <a:cs typeface="Cambria" panose="02040503050406030204" pitchFamily="18" charset="0"/>
              </a:rPr>
              <a:t>3.</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December is (cold) ________________ month of the year in my country.</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163320" algn="l"/>
              </a:tabLst>
            </a:pPr>
            <a:r>
              <a:rPr lang="en-US" sz="4000" b="1">
                <a:effectLst/>
                <a:latin typeface="Calibri" panose="020F0502020204030204" pitchFamily="34" charset="0"/>
                <a:ea typeface="Cambria" panose="02040503050406030204" pitchFamily="18" charset="0"/>
                <a:cs typeface="Cambria" panose="02040503050406030204" pitchFamily="18" charset="0"/>
              </a:rPr>
              <a:t>4.</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What’s (dangerous) ____________________ animal in the world?</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163320" algn="l"/>
              </a:tabLst>
            </a:pPr>
            <a:r>
              <a:rPr lang="en-US" sz="4000" b="1">
                <a:effectLst/>
                <a:latin typeface="Calibri" panose="020F0502020204030204" pitchFamily="34" charset="0"/>
                <a:ea typeface="Cambria" panose="02040503050406030204" pitchFamily="18" charset="0"/>
                <a:cs typeface="Cambria" panose="02040503050406030204" pitchFamily="18" charset="0"/>
              </a:rPr>
              <a:t>5.</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Ethan is (happy) ________________ boy that I know.</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163320" algn="l"/>
              </a:tabLst>
            </a:pPr>
            <a:r>
              <a:rPr lang="en-US" sz="4000" b="1">
                <a:effectLst/>
                <a:latin typeface="Calibri" panose="020F0502020204030204" pitchFamily="34" charset="0"/>
                <a:ea typeface="Cambria" panose="02040503050406030204" pitchFamily="18" charset="0"/>
                <a:cs typeface="Cambria" panose="02040503050406030204" pitchFamily="18" charset="0"/>
              </a:rPr>
              <a:t>6.</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Where are (beautiful) _____________________ beaches in your country?</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163320" algn="l"/>
              </a:tabLst>
            </a:pPr>
            <a:r>
              <a:rPr lang="en-US" sz="4000" b="1">
                <a:effectLst/>
                <a:latin typeface="Calibri" panose="020F0502020204030204" pitchFamily="34" charset="0"/>
                <a:ea typeface="Cambria" panose="02040503050406030204" pitchFamily="18" charset="0"/>
                <a:cs typeface="Cambria" panose="02040503050406030204" pitchFamily="18" charset="0"/>
              </a:rPr>
              <a:t>7.</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She bought (big) ________________ cake in the shop.</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163320" algn="l"/>
              </a:tabLst>
            </a:pPr>
            <a:r>
              <a:rPr lang="en-US" sz="4000" b="1">
                <a:effectLst/>
                <a:latin typeface="Calibri" panose="020F0502020204030204" pitchFamily="34" charset="0"/>
                <a:ea typeface="Cambria" panose="02040503050406030204" pitchFamily="18" charset="0"/>
                <a:cs typeface="Cambria" panose="02040503050406030204" pitchFamily="18" charset="0"/>
              </a:rPr>
              <a:t>8.</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Who is (famous) ____________________ singer in your country?</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163320" algn="l"/>
              </a:tabLst>
            </a:pPr>
            <a:r>
              <a:rPr lang="en-US" sz="4000" b="1">
                <a:effectLst/>
                <a:latin typeface="Calibri" panose="020F0502020204030204" pitchFamily="34" charset="0"/>
                <a:ea typeface="Cambria" panose="02040503050406030204" pitchFamily="18" charset="0"/>
                <a:cs typeface="Cambria" panose="02040503050406030204" pitchFamily="18" charset="0"/>
              </a:rPr>
              <a:t>9.</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What is (popular) _____________________ makeup look of young girls?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2280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10.</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This is a really good place. It’s one of (good) ________________ destinations in this city</a:t>
            </a:r>
            <a:r>
              <a:rPr lang="en-US" sz="4000">
                <a:effectLst/>
                <a:latin typeface="Calibri" panose="020F0502020204030204" pitchFamily="34" charset="0"/>
                <a:ea typeface="Cambria" panose="02040503050406030204" pitchFamily="18" charset="0"/>
                <a:cs typeface="Cambria" panose="02040503050406030204" pitchFamily="18" charset="0"/>
              </a:rPr>
              <a:t>.</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20" name="TextBox 19">
            <a:extLst>
              <a:ext uri="{FF2B5EF4-FFF2-40B4-BE49-F238E27FC236}">
                <a16:creationId xmlns:a16="http://schemas.microsoft.com/office/drawing/2014/main" id="{B2BF977A-A4A1-4B76-B362-46E3C531B6CD}"/>
              </a:ext>
            </a:extLst>
          </p:cNvPr>
          <p:cNvSpPr txBox="1"/>
          <p:nvPr/>
        </p:nvSpPr>
        <p:spPr>
          <a:xfrm>
            <a:off x="6152468" y="1077045"/>
            <a:ext cx="3862816" cy="707886"/>
          </a:xfrm>
          <a:prstGeom prst="rect">
            <a:avLst/>
          </a:prstGeom>
          <a:noFill/>
        </p:spPr>
        <p:txBody>
          <a:bodyPr wrap="square">
            <a:spAutoFit/>
          </a:bodyPr>
          <a:lstStyle/>
          <a:p>
            <a:r>
              <a:rPr lang="en-US" sz="4000" b="1">
                <a:solidFill>
                  <a:srgbClr val="FF0000"/>
                </a:solidFill>
              </a:rPr>
              <a:t>the tallest </a:t>
            </a:r>
          </a:p>
        </p:txBody>
      </p:sp>
      <p:sp>
        <p:nvSpPr>
          <p:cNvPr id="22" name="TextBox 21">
            <a:extLst>
              <a:ext uri="{FF2B5EF4-FFF2-40B4-BE49-F238E27FC236}">
                <a16:creationId xmlns:a16="http://schemas.microsoft.com/office/drawing/2014/main" id="{A3E80110-4328-40CD-887B-2E0C974DAA76}"/>
              </a:ext>
            </a:extLst>
          </p:cNvPr>
          <p:cNvSpPr txBox="1"/>
          <p:nvPr/>
        </p:nvSpPr>
        <p:spPr>
          <a:xfrm>
            <a:off x="6884927" y="1960696"/>
            <a:ext cx="3862816" cy="707886"/>
          </a:xfrm>
          <a:prstGeom prst="rect">
            <a:avLst/>
          </a:prstGeom>
          <a:noFill/>
        </p:spPr>
        <p:txBody>
          <a:bodyPr wrap="square">
            <a:spAutoFit/>
          </a:bodyPr>
          <a:lstStyle/>
          <a:p>
            <a:r>
              <a:rPr lang="en-US" sz="4000" b="1">
                <a:solidFill>
                  <a:srgbClr val="FF0000"/>
                </a:solidFill>
              </a:rPr>
              <a:t>the best </a:t>
            </a:r>
          </a:p>
        </p:txBody>
      </p:sp>
      <p:sp>
        <p:nvSpPr>
          <p:cNvPr id="24" name="TextBox 23">
            <a:extLst>
              <a:ext uri="{FF2B5EF4-FFF2-40B4-BE49-F238E27FC236}">
                <a16:creationId xmlns:a16="http://schemas.microsoft.com/office/drawing/2014/main" id="{DAB3C8CB-4A47-4A9E-ABF2-7D6E43E8F1DA}"/>
              </a:ext>
            </a:extLst>
          </p:cNvPr>
          <p:cNvSpPr txBox="1"/>
          <p:nvPr/>
        </p:nvSpPr>
        <p:spPr>
          <a:xfrm>
            <a:off x="7391400" y="2793777"/>
            <a:ext cx="3862816" cy="707886"/>
          </a:xfrm>
          <a:prstGeom prst="rect">
            <a:avLst/>
          </a:prstGeom>
          <a:noFill/>
        </p:spPr>
        <p:txBody>
          <a:bodyPr wrap="square">
            <a:spAutoFit/>
          </a:bodyPr>
          <a:lstStyle/>
          <a:p>
            <a:r>
              <a:rPr lang="en-US" sz="4000" b="1">
                <a:solidFill>
                  <a:srgbClr val="FF0000"/>
                </a:solidFill>
                <a:ea typeface="Calibri" panose="020F0502020204030204" pitchFamily="34" charset="0"/>
                <a:cs typeface="Times New Roman" panose="02020603050405020304" pitchFamily="18" charset="0"/>
              </a:rPr>
              <a:t>the coldest</a:t>
            </a:r>
            <a:endParaRPr lang="en-US" sz="4000" b="1">
              <a:solidFill>
                <a:srgbClr val="FF0000"/>
              </a:solidFill>
            </a:endParaRPr>
          </a:p>
        </p:txBody>
      </p:sp>
      <p:sp>
        <p:nvSpPr>
          <p:cNvPr id="25" name="TextBox 24">
            <a:extLst>
              <a:ext uri="{FF2B5EF4-FFF2-40B4-BE49-F238E27FC236}">
                <a16:creationId xmlns:a16="http://schemas.microsoft.com/office/drawing/2014/main" id="{26198C05-F219-4596-939E-6A22ED8345DC}"/>
              </a:ext>
            </a:extLst>
          </p:cNvPr>
          <p:cNvSpPr txBox="1"/>
          <p:nvPr/>
        </p:nvSpPr>
        <p:spPr>
          <a:xfrm>
            <a:off x="7011052" y="3584795"/>
            <a:ext cx="4395564" cy="707886"/>
          </a:xfrm>
          <a:prstGeom prst="rect">
            <a:avLst/>
          </a:prstGeom>
          <a:noFill/>
        </p:spPr>
        <p:txBody>
          <a:bodyPr wrap="square">
            <a:spAutoFit/>
          </a:bodyPr>
          <a:lstStyle/>
          <a:p>
            <a:r>
              <a:rPr lang="en-US" sz="4000" b="1">
                <a:solidFill>
                  <a:srgbClr val="FF0000"/>
                </a:solidFill>
                <a:ea typeface="Calibri" panose="020F0502020204030204" pitchFamily="34" charset="0"/>
                <a:cs typeface="Times New Roman" panose="02020603050405020304" pitchFamily="18" charset="0"/>
              </a:rPr>
              <a:t>the most dangerous</a:t>
            </a:r>
          </a:p>
        </p:txBody>
      </p:sp>
      <p:sp>
        <p:nvSpPr>
          <p:cNvPr id="26" name="TextBox 25">
            <a:extLst>
              <a:ext uri="{FF2B5EF4-FFF2-40B4-BE49-F238E27FC236}">
                <a16:creationId xmlns:a16="http://schemas.microsoft.com/office/drawing/2014/main" id="{D44B7DB8-5357-4D8B-A5E2-8AB629A77EE5}"/>
              </a:ext>
            </a:extLst>
          </p:cNvPr>
          <p:cNvSpPr txBox="1"/>
          <p:nvPr/>
        </p:nvSpPr>
        <p:spPr>
          <a:xfrm>
            <a:off x="6884927" y="4429763"/>
            <a:ext cx="3862816" cy="707886"/>
          </a:xfrm>
          <a:prstGeom prst="rect">
            <a:avLst/>
          </a:prstGeom>
          <a:noFill/>
        </p:spPr>
        <p:txBody>
          <a:bodyPr wrap="square">
            <a:spAutoFit/>
          </a:bodyPr>
          <a:lstStyle/>
          <a:p>
            <a:r>
              <a:rPr lang="en-US" sz="4000" b="1">
                <a:solidFill>
                  <a:srgbClr val="FF0000"/>
                </a:solidFill>
                <a:ea typeface="Calibri" panose="020F0502020204030204" pitchFamily="34" charset="0"/>
                <a:cs typeface="Times New Roman" panose="02020603050405020304" pitchFamily="18" charset="0"/>
              </a:rPr>
              <a:t>the happiest</a:t>
            </a:r>
            <a:endParaRPr lang="en-US" sz="4000" b="1">
              <a:solidFill>
                <a:srgbClr val="FF0000"/>
              </a:solidFill>
            </a:endParaRPr>
          </a:p>
        </p:txBody>
      </p:sp>
      <p:sp>
        <p:nvSpPr>
          <p:cNvPr id="27" name="TextBox 26">
            <a:extLst>
              <a:ext uri="{FF2B5EF4-FFF2-40B4-BE49-F238E27FC236}">
                <a16:creationId xmlns:a16="http://schemas.microsoft.com/office/drawing/2014/main" id="{0102591E-E1E2-4DFA-B43F-9F1BE0B18FDA}"/>
              </a:ext>
            </a:extLst>
          </p:cNvPr>
          <p:cNvSpPr txBox="1"/>
          <p:nvPr/>
        </p:nvSpPr>
        <p:spPr>
          <a:xfrm>
            <a:off x="7772400" y="5219700"/>
            <a:ext cx="4800196" cy="707886"/>
          </a:xfrm>
          <a:prstGeom prst="rect">
            <a:avLst/>
          </a:prstGeom>
          <a:noFill/>
        </p:spPr>
        <p:txBody>
          <a:bodyPr wrap="square">
            <a:spAutoFit/>
          </a:bodyPr>
          <a:lstStyle/>
          <a:p>
            <a:r>
              <a:rPr lang="en-US" sz="4000" b="1">
                <a:solidFill>
                  <a:srgbClr val="FF0000"/>
                </a:solidFill>
                <a:ea typeface="Calibri" panose="020F0502020204030204" pitchFamily="34" charset="0"/>
                <a:cs typeface="Times New Roman" panose="02020603050405020304" pitchFamily="18" charset="0"/>
              </a:rPr>
              <a:t>the most beautiful</a:t>
            </a:r>
            <a:endParaRPr lang="en-US" sz="4000" b="1">
              <a:solidFill>
                <a:srgbClr val="FF0000"/>
              </a:solidFill>
            </a:endParaRPr>
          </a:p>
        </p:txBody>
      </p:sp>
      <p:sp>
        <p:nvSpPr>
          <p:cNvPr id="28" name="TextBox 27">
            <a:extLst>
              <a:ext uri="{FF2B5EF4-FFF2-40B4-BE49-F238E27FC236}">
                <a16:creationId xmlns:a16="http://schemas.microsoft.com/office/drawing/2014/main" id="{F23FC68D-F8C4-46BA-A014-9BB8A9C06465}"/>
              </a:ext>
            </a:extLst>
          </p:cNvPr>
          <p:cNvSpPr txBox="1"/>
          <p:nvPr/>
        </p:nvSpPr>
        <p:spPr>
          <a:xfrm>
            <a:off x="7011052" y="5985562"/>
            <a:ext cx="3862816" cy="707886"/>
          </a:xfrm>
          <a:prstGeom prst="rect">
            <a:avLst/>
          </a:prstGeom>
          <a:noFill/>
        </p:spPr>
        <p:txBody>
          <a:bodyPr wrap="square">
            <a:spAutoFit/>
          </a:bodyPr>
          <a:lstStyle/>
          <a:p>
            <a:r>
              <a:rPr lang="en-US" sz="4000" b="1">
                <a:solidFill>
                  <a:srgbClr val="FF0000"/>
                </a:solidFill>
                <a:ea typeface="Calibri" panose="020F0502020204030204" pitchFamily="34" charset="0"/>
                <a:cs typeface="Times New Roman" panose="02020603050405020304" pitchFamily="18" charset="0"/>
              </a:rPr>
              <a:t>the biggest</a:t>
            </a:r>
            <a:endParaRPr lang="en-US" sz="4000" b="1">
              <a:solidFill>
                <a:srgbClr val="FF0000"/>
              </a:solidFill>
            </a:endParaRPr>
          </a:p>
        </p:txBody>
      </p:sp>
      <p:sp>
        <p:nvSpPr>
          <p:cNvPr id="29" name="TextBox 28">
            <a:extLst>
              <a:ext uri="{FF2B5EF4-FFF2-40B4-BE49-F238E27FC236}">
                <a16:creationId xmlns:a16="http://schemas.microsoft.com/office/drawing/2014/main" id="{B33A3700-9D0B-407A-B6ED-8C9AFFB75F9B}"/>
              </a:ext>
            </a:extLst>
          </p:cNvPr>
          <p:cNvSpPr txBox="1"/>
          <p:nvPr/>
        </p:nvSpPr>
        <p:spPr>
          <a:xfrm>
            <a:off x="7011052" y="6756910"/>
            <a:ext cx="3862816" cy="707886"/>
          </a:xfrm>
          <a:prstGeom prst="rect">
            <a:avLst/>
          </a:prstGeom>
          <a:noFill/>
        </p:spPr>
        <p:txBody>
          <a:bodyPr wrap="square">
            <a:spAutoFit/>
          </a:bodyPr>
          <a:lstStyle/>
          <a:p>
            <a:r>
              <a:rPr lang="en-US" sz="4000" b="1">
                <a:solidFill>
                  <a:srgbClr val="FF0000"/>
                </a:solidFill>
                <a:ea typeface="Calibri" panose="020F0502020204030204" pitchFamily="34" charset="0"/>
                <a:cs typeface="Times New Roman" panose="02020603050405020304" pitchFamily="18" charset="0"/>
              </a:rPr>
              <a:t>the most famous</a:t>
            </a:r>
            <a:endParaRPr lang="en-US" sz="4000" b="1">
              <a:solidFill>
                <a:srgbClr val="FF0000"/>
              </a:solidFill>
            </a:endParaRPr>
          </a:p>
        </p:txBody>
      </p:sp>
      <p:sp>
        <p:nvSpPr>
          <p:cNvPr id="30" name="TextBox 29">
            <a:extLst>
              <a:ext uri="{FF2B5EF4-FFF2-40B4-BE49-F238E27FC236}">
                <a16:creationId xmlns:a16="http://schemas.microsoft.com/office/drawing/2014/main" id="{BEF8A13D-A3A2-48D2-AF31-50D4C461A63D}"/>
              </a:ext>
            </a:extLst>
          </p:cNvPr>
          <p:cNvSpPr txBox="1"/>
          <p:nvPr/>
        </p:nvSpPr>
        <p:spPr>
          <a:xfrm>
            <a:off x="7209300" y="7618418"/>
            <a:ext cx="3862816" cy="707886"/>
          </a:xfrm>
          <a:prstGeom prst="rect">
            <a:avLst/>
          </a:prstGeom>
          <a:noFill/>
        </p:spPr>
        <p:txBody>
          <a:bodyPr wrap="square">
            <a:spAutoFit/>
          </a:bodyPr>
          <a:lstStyle/>
          <a:p>
            <a:r>
              <a:rPr lang="en-US" sz="4000" b="1">
                <a:solidFill>
                  <a:srgbClr val="FF0000"/>
                </a:solidFill>
                <a:ea typeface="Calibri" panose="020F0502020204030204" pitchFamily="34" charset="0"/>
                <a:cs typeface="Times New Roman" panose="02020603050405020304" pitchFamily="18" charset="0"/>
              </a:rPr>
              <a:t>the most popular</a:t>
            </a:r>
            <a:endParaRPr lang="en-US" sz="4000" b="1">
              <a:solidFill>
                <a:srgbClr val="FF0000"/>
              </a:solidFill>
            </a:endParaRPr>
          </a:p>
        </p:txBody>
      </p:sp>
      <p:sp>
        <p:nvSpPr>
          <p:cNvPr id="31" name="TextBox 30">
            <a:extLst>
              <a:ext uri="{FF2B5EF4-FFF2-40B4-BE49-F238E27FC236}">
                <a16:creationId xmlns:a16="http://schemas.microsoft.com/office/drawing/2014/main" id="{A692B536-785F-44FE-80E8-708061219431}"/>
              </a:ext>
            </a:extLst>
          </p:cNvPr>
          <p:cNvSpPr txBox="1"/>
          <p:nvPr/>
        </p:nvSpPr>
        <p:spPr>
          <a:xfrm>
            <a:off x="14425184" y="8423891"/>
            <a:ext cx="3862816" cy="707886"/>
          </a:xfrm>
          <a:prstGeom prst="rect">
            <a:avLst/>
          </a:prstGeom>
          <a:noFill/>
        </p:spPr>
        <p:txBody>
          <a:bodyPr wrap="square">
            <a:spAutoFit/>
          </a:bodyPr>
          <a:lstStyle/>
          <a:p>
            <a:r>
              <a:rPr lang="en-US" sz="4000" b="1">
                <a:solidFill>
                  <a:srgbClr val="FF0000"/>
                </a:solidFill>
                <a:ea typeface="Calibri" panose="020F0502020204030204" pitchFamily="34" charset="0"/>
                <a:cs typeface="Times New Roman" panose="02020603050405020304" pitchFamily="18" charset="0"/>
              </a:rPr>
              <a:t>the best</a:t>
            </a:r>
            <a:endParaRPr lang="en-US" sz="4000" b="1">
              <a:solidFill>
                <a:srgbClr val="FF0000"/>
              </a:solidFill>
            </a:endParaRPr>
          </a:p>
        </p:txBody>
      </p:sp>
    </p:spTree>
    <p:extLst>
      <p:ext uri="{BB962C8B-B14F-4D97-AF65-F5344CB8AC3E}">
        <p14:creationId xmlns:p14="http://schemas.microsoft.com/office/powerpoint/2010/main" val="70756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arn(inVertical)">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barn(inVertical)">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arn(inVertical)">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barn(inVertical)">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barn(inVertical)">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barn(inVertical)">
                                      <p:cBhvr>
                                        <p:cTn id="8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20" grpId="0"/>
      <p:bldP spid="22" grpId="0"/>
      <p:bldP spid="24" grpId="0"/>
      <p:bldP spid="25" grpId="0"/>
      <p:bldP spid="26" grpId="0"/>
      <p:bldP spid="27" grpId="0"/>
      <p:bldP spid="28" grpId="0"/>
      <p:bldP spid="29" grpId="0"/>
      <p:bldP spid="30"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2653541" y="74228"/>
            <a:ext cx="13944600" cy="916213"/>
          </a:xfrm>
          <a:prstGeom prst="rect">
            <a:avLst/>
          </a:prstGeom>
          <a:noFill/>
        </p:spPr>
        <p:txBody>
          <a:bodyPr wrap="square">
            <a:spAutoFit/>
          </a:bodyPr>
          <a:lstStyle/>
          <a:p>
            <a:pPr indent="457200" algn="just">
              <a:lnSpc>
                <a:spcPct val="150000"/>
              </a:lnSpc>
              <a:spcAft>
                <a:spcPts val="1000"/>
              </a:spcAft>
            </a:pPr>
            <a:r>
              <a:rPr lang="en-US" sz="4000" b="1">
                <a:solidFill>
                  <a:srgbClr val="00B0F0"/>
                </a:solidFill>
                <a:latin typeface="Calibri" panose="020F0502020204030204" pitchFamily="34" charset="0"/>
                <a:ea typeface="Arial" panose="020B0604020202020204" pitchFamily="34" charset="0"/>
                <a:cs typeface="Cambria" panose="02040503050406030204" pitchFamily="18" charset="0"/>
              </a:rPr>
              <a:t>Exercise 2. Choose the correct answer for each sentence.</a:t>
            </a:r>
            <a:endParaRPr lang="en-US" sz="40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CDCE029D-1647-4942-98C7-184FFEAD9DB7}"/>
              </a:ext>
            </a:extLst>
          </p:cNvPr>
          <p:cNvSpPr txBox="1"/>
          <p:nvPr/>
        </p:nvSpPr>
        <p:spPr>
          <a:xfrm>
            <a:off x="2432755" y="899019"/>
            <a:ext cx="14638422" cy="9122754"/>
          </a:xfrm>
          <a:prstGeom prst="rect">
            <a:avLst/>
          </a:prstGeom>
          <a:noFill/>
        </p:spPr>
        <p:txBody>
          <a:bodyPr wrap="square">
            <a:spAutoFit/>
          </a:bodyPr>
          <a:lstStyle/>
          <a:p>
            <a:pPr algn="just">
              <a:lnSpc>
                <a:spcPct val="110000"/>
              </a:lnSpc>
              <a:spcAft>
                <a:spcPts val="600"/>
              </a:spcAft>
              <a:tabLst>
                <a:tab pos="1163320" algn="l"/>
              </a:tabLst>
            </a:pPr>
            <a:r>
              <a:rPr lang="en-US" sz="4200" b="1">
                <a:effectLst/>
                <a:latin typeface="Calibri" panose="020F0502020204030204" pitchFamily="34" charset="0"/>
                <a:ea typeface="Cambria" panose="02040503050406030204" pitchFamily="18" charset="0"/>
                <a:cs typeface="Cambria" panose="02040503050406030204" pitchFamily="18" charset="0"/>
              </a:rPr>
              <a:t>1.</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That was the </a:t>
            </a:r>
            <a:r>
              <a:rPr lang="en-US" sz="42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funniest/ most funny</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thing to do.</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63320" algn="l"/>
              </a:tabLst>
            </a:pPr>
            <a:r>
              <a:rPr lang="en-US" sz="4200" b="1">
                <a:effectLst/>
                <a:latin typeface="Calibri" panose="020F0502020204030204" pitchFamily="34" charset="0"/>
                <a:ea typeface="Cambria" panose="02040503050406030204" pitchFamily="18" charset="0"/>
                <a:cs typeface="Cambria" panose="02040503050406030204" pitchFamily="18" charset="0"/>
              </a:rPr>
              <a:t>2.</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Susie is the </a:t>
            </a:r>
            <a:r>
              <a:rPr lang="en-US" sz="42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most prettiest/ prettiest</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of the four girls.</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63320" algn="l"/>
              </a:tabLst>
            </a:pPr>
            <a:r>
              <a:rPr lang="en-US" sz="4200" b="1">
                <a:effectLst/>
                <a:latin typeface="Calibri" panose="020F0502020204030204" pitchFamily="34" charset="0"/>
                <a:ea typeface="Cambria" panose="02040503050406030204" pitchFamily="18" charset="0"/>
                <a:cs typeface="Cambria" panose="02040503050406030204" pitchFamily="18" charset="0"/>
              </a:rPr>
              <a:t>3.</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This is a really good school. It’s one of the </a:t>
            </a:r>
            <a:r>
              <a:rPr lang="en-US" sz="42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best/ most</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schools in the North West.</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63320" algn="l"/>
              </a:tabLst>
            </a:pPr>
            <a:r>
              <a:rPr lang="en-US" sz="4200" b="1">
                <a:effectLst/>
                <a:latin typeface="Calibri" panose="020F0502020204030204" pitchFamily="34" charset="0"/>
                <a:ea typeface="Cambria" panose="02040503050406030204" pitchFamily="18" charset="0"/>
                <a:cs typeface="Cambria" panose="02040503050406030204" pitchFamily="18" charset="0"/>
              </a:rPr>
              <a:t>4.</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She is by far the </a:t>
            </a:r>
            <a:r>
              <a:rPr lang="en-US" sz="42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most rich/ richest</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woman in the world.</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63320" algn="l"/>
              </a:tabLst>
            </a:pPr>
            <a:r>
              <a:rPr lang="en-US" sz="4200" b="1">
                <a:effectLst/>
                <a:latin typeface="Calibri" panose="020F0502020204030204" pitchFamily="34" charset="0"/>
                <a:ea typeface="Cambria" panose="02040503050406030204" pitchFamily="18" charset="0"/>
                <a:cs typeface="Cambria" panose="02040503050406030204" pitchFamily="18" charset="0"/>
              </a:rPr>
              <a:t>5.</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School days are supposed to be the most </a:t>
            </a:r>
            <a:r>
              <a:rPr lang="en-US" sz="42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happy/ happiest</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days of your life but I don’t agree.</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63320" algn="l"/>
              </a:tabLst>
            </a:pPr>
            <a:r>
              <a:rPr lang="en-US" sz="4200" b="1">
                <a:effectLst/>
                <a:latin typeface="Calibri" panose="020F0502020204030204" pitchFamily="34" charset="0"/>
                <a:ea typeface="Cambria" panose="02040503050406030204" pitchFamily="18" charset="0"/>
                <a:cs typeface="Cambria" panose="02040503050406030204" pitchFamily="18" charset="0"/>
              </a:rPr>
              <a:t>6.</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What is the most </a:t>
            </a:r>
            <a:r>
              <a:rPr lang="en-US" sz="42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popular/ popularest</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sport in your country?</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63320" algn="l"/>
              </a:tabLst>
            </a:pPr>
            <a:r>
              <a:rPr lang="en-US" sz="4200" b="1">
                <a:effectLst/>
                <a:latin typeface="Calibri" panose="020F0502020204030204" pitchFamily="34" charset="0"/>
                <a:ea typeface="Cambria" panose="02040503050406030204" pitchFamily="18" charset="0"/>
                <a:cs typeface="Cambria" panose="02040503050406030204" pitchFamily="18" charset="0"/>
              </a:rPr>
              <a:t>7.</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That was a really good meal, probably one of the </a:t>
            </a:r>
            <a:r>
              <a:rPr lang="en-US" sz="42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deliciousest/ most delicious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I have ever eaten.</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63320" algn="l"/>
              </a:tabLst>
            </a:pPr>
            <a:r>
              <a:rPr lang="en-US" sz="4200" b="1">
                <a:effectLst/>
                <a:latin typeface="Calibri" panose="020F0502020204030204" pitchFamily="34" charset="0"/>
                <a:ea typeface="Cambria" panose="02040503050406030204" pitchFamily="18" charset="0"/>
                <a:cs typeface="Cambria" panose="02040503050406030204" pitchFamily="18" charset="0"/>
              </a:rPr>
              <a:t>8.</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I’m surprised I didn’t fall asleep. I think that he is one of the </a:t>
            </a:r>
            <a:r>
              <a:rPr lang="en-US" sz="42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most boring/ boringest</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people in the world.</a:t>
            </a:r>
            <a:endParaRPr lang="en-US" sz="4200">
              <a:effectLst/>
              <a:latin typeface="Cambria" panose="02040503050406030204" pitchFamily="18" charset="0"/>
              <a:ea typeface="Cambria" panose="02040503050406030204" pitchFamily="18" charset="0"/>
              <a:cs typeface="Cambria" panose="02040503050406030204" pitchFamily="18" charset="0"/>
            </a:endParaRPr>
          </a:p>
        </p:txBody>
      </p:sp>
      <p:sp>
        <p:nvSpPr>
          <p:cNvPr id="4" name="Rectangle: Rounded Corners 3">
            <a:extLst>
              <a:ext uri="{FF2B5EF4-FFF2-40B4-BE49-F238E27FC236}">
                <a16:creationId xmlns:a16="http://schemas.microsoft.com/office/drawing/2014/main" id="{45189372-1B56-46F3-9631-2C1D1C4655C7}"/>
              </a:ext>
            </a:extLst>
          </p:cNvPr>
          <p:cNvSpPr/>
          <p:nvPr/>
        </p:nvSpPr>
        <p:spPr>
          <a:xfrm>
            <a:off x="5867400" y="899019"/>
            <a:ext cx="1981200" cy="71896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DCC2B6D-8BC6-4F50-B15B-C76C7A9E8744}"/>
              </a:ext>
            </a:extLst>
          </p:cNvPr>
          <p:cNvSpPr/>
          <p:nvPr/>
        </p:nvSpPr>
        <p:spPr>
          <a:xfrm>
            <a:off x="9051611" y="1772035"/>
            <a:ext cx="1981200" cy="71896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0A8028A5-9E96-452D-9891-FE3EBE1FA7A3}"/>
              </a:ext>
            </a:extLst>
          </p:cNvPr>
          <p:cNvSpPr/>
          <p:nvPr/>
        </p:nvSpPr>
        <p:spPr>
          <a:xfrm>
            <a:off x="12265470" y="2490999"/>
            <a:ext cx="1145730" cy="71896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C88020E2-5F89-4479-979A-5A36730F4370}"/>
              </a:ext>
            </a:extLst>
          </p:cNvPr>
          <p:cNvSpPr/>
          <p:nvPr/>
        </p:nvSpPr>
        <p:spPr>
          <a:xfrm>
            <a:off x="8896480" y="4036864"/>
            <a:ext cx="1619119" cy="71896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390B9A30-D5F3-412E-8B7A-286EBCAD4BFC}"/>
              </a:ext>
            </a:extLst>
          </p:cNvPr>
          <p:cNvSpPr/>
          <p:nvPr/>
        </p:nvSpPr>
        <p:spPr>
          <a:xfrm>
            <a:off x="13792200" y="4784018"/>
            <a:ext cx="2063045" cy="71896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DEC509EC-512B-484D-A43D-2FF662465049}"/>
              </a:ext>
            </a:extLst>
          </p:cNvPr>
          <p:cNvSpPr/>
          <p:nvPr/>
        </p:nvSpPr>
        <p:spPr>
          <a:xfrm>
            <a:off x="6817078" y="6245719"/>
            <a:ext cx="1981200" cy="71896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E26CBD68-FB2F-4B77-9C63-191532DE2C62}"/>
              </a:ext>
            </a:extLst>
          </p:cNvPr>
          <p:cNvSpPr/>
          <p:nvPr/>
        </p:nvSpPr>
        <p:spPr>
          <a:xfrm>
            <a:off x="2438932" y="7746493"/>
            <a:ext cx="3428467" cy="71896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35BAF575-41FF-4EFA-A1A1-A483A966BBBC}"/>
              </a:ext>
            </a:extLst>
          </p:cNvPr>
          <p:cNvSpPr/>
          <p:nvPr/>
        </p:nvSpPr>
        <p:spPr>
          <a:xfrm>
            <a:off x="2413703" y="9276660"/>
            <a:ext cx="2920297" cy="71896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89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barn(inVertical)">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barn(inVertical)">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barn(inVertical)">
                                      <p:cBhvr>
                                        <p:cTn id="7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4" grpId="0" animBg="1"/>
      <p:bldP spid="20" grpId="0" animBg="1"/>
      <p:bldP spid="22" grpId="0" animBg="1"/>
      <p:bldP spid="24" grpId="0" animBg="1"/>
      <p:bldP spid="25" grpId="0" animBg="1"/>
      <p:bldP spid="26" grpId="0" animBg="1"/>
      <p:bldP spid="27" grpId="0"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64513" y="218441"/>
            <a:ext cx="17068799" cy="646331"/>
          </a:xfrm>
          <a:prstGeom prst="rect">
            <a:avLst/>
          </a:prstGeom>
          <a:noFill/>
        </p:spPr>
        <p:txBody>
          <a:bodyPr wrap="square">
            <a:spAutoFit/>
          </a:bodyPr>
          <a:lstStyle/>
          <a:p>
            <a:pPr indent="457200" algn="ctr">
              <a:spcAft>
                <a:spcPts val="1000"/>
              </a:spcAft>
            </a:pPr>
            <a:r>
              <a:rPr lang="en-US" sz="3600" b="1">
                <a:solidFill>
                  <a:srgbClr val="00B0F0"/>
                </a:solidFill>
                <a:latin typeface="Calibri" panose="020F0502020204030204" pitchFamily="34" charset="0"/>
                <a:ea typeface="Arial" panose="020B0604020202020204" pitchFamily="34" charset="0"/>
                <a:cs typeface="Cambria" panose="02040503050406030204" pitchFamily="18" charset="0"/>
              </a:rPr>
              <a:t>Ex 3. Put the adjectives in brackets in the superlative form and a suitable preposition.</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5653C3ED-7327-460A-AFCD-323315EB53D2}"/>
              </a:ext>
            </a:extLst>
          </p:cNvPr>
          <p:cNvSpPr txBox="1"/>
          <p:nvPr/>
        </p:nvSpPr>
        <p:spPr>
          <a:xfrm>
            <a:off x="1666776" y="919556"/>
            <a:ext cx="15456239" cy="8795293"/>
          </a:xfrm>
          <a:prstGeom prst="rect">
            <a:avLst/>
          </a:prstGeom>
          <a:noFill/>
        </p:spPr>
        <p:txBody>
          <a:bodyPr wrap="square">
            <a:spAutoFit/>
          </a:bodyPr>
          <a:lstStyle/>
          <a:p>
            <a:pPr indent="457200">
              <a:lnSpc>
                <a:spcPct val="110000"/>
              </a:lnSpc>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She is by far</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(rich) ___________ woman ___________ Vietnam.</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4000" b="1">
                <a:effectLst/>
                <a:latin typeface="Calibri" panose="020F0502020204030204" pitchFamily="34" charset="0"/>
                <a:ea typeface="Cambria" panose="02040503050406030204" pitchFamily="18" charset="0"/>
                <a:cs typeface="Cambria" panose="02040503050406030204" pitchFamily="18" charset="0"/>
              </a:rPr>
              <a:t>2.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That was</a:t>
            </a:r>
            <a:r>
              <a:rPr lang="en-US" sz="4000">
                <a:effectLst/>
                <a:latin typeface="Calibri" panose="020F0502020204030204" pitchFamily="34" charset="0"/>
                <a:ea typeface="Cambria" panose="02040503050406030204" pitchFamily="18" charset="0"/>
                <a:cs typeface="Cambria" panose="02040503050406030204" pitchFamily="18" charset="0"/>
              </a:rPr>
              <a:t> (funny)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 </a:t>
            </a:r>
            <a:r>
              <a:rPr lang="en-US" sz="4000">
                <a:effectLst/>
                <a:latin typeface="Calibri" panose="020F0502020204030204" pitchFamily="34" charset="0"/>
                <a:ea typeface="Cambria" panose="02040503050406030204" pitchFamily="18" charset="0"/>
                <a:cs typeface="Cambria" panose="02040503050406030204" pitchFamily="18" charset="0"/>
              </a:rPr>
              <a:t>thing to do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 </a:t>
            </a:r>
            <a:r>
              <a:rPr lang="en-US" sz="4000">
                <a:effectLst/>
                <a:latin typeface="Calibri" panose="020F0502020204030204" pitchFamily="34" charset="0"/>
                <a:ea typeface="Cambria" panose="02040503050406030204" pitchFamily="18" charset="0"/>
                <a:cs typeface="Cambria" panose="02040503050406030204" pitchFamily="18" charset="0"/>
              </a:rPr>
              <a:t>this weather.</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4000" b="1">
                <a:effectLst/>
                <a:latin typeface="Calibri" panose="020F0502020204030204" pitchFamily="34" charset="0"/>
                <a:ea typeface="Cambria" panose="02040503050406030204" pitchFamily="18" charset="0"/>
                <a:cs typeface="Cambria" panose="02040503050406030204" pitchFamily="18" charset="0"/>
              </a:rPr>
              <a:t>3.</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Thank you for</a:t>
            </a:r>
            <a:r>
              <a:rPr lang="en-US" sz="4000">
                <a:effectLst/>
                <a:latin typeface="Calibri" panose="020F0502020204030204" pitchFamily="34" charset="0"/>
                <a:ea typeface="Cambria" panose="02040503050406030204" pitchFamily="18" charset="0"/>
                <a:cs typeface="Cambria" panose="02040503050406030204" pitchFamily="18" charset="0"/>
              </a:rPr>
              <a:t> (delicious)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__________________ </a:t>
            </a:r>
            <a:r>
              <a:rPr lang="en-US" sz="4000">
                <a:effectLst/>
                <a:latin typeface="Calibri" panose="020F0502020204030204" pitchFamily="34" charset="0"/>
                <a:ea typeface="Cambria" panose="02040503050406030204" pitchFamily="18" charset="0"/>
                <a:cs typeface="Cambria" panose="02040503050406030204" pitchFamily="18" charset="0"/>
              </a:rPr>
              <a:t>I have ever eaten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 </a:t>
            </a:r>
            <a:r>
              <a:rPr lang="en-US" sz="4000">
                <a:effectLst/>
                <a:latin typeface="Calibri" panose="020F0502020204030204" pitchFamily="34" charset="0"/>
                <a:ea typeface="Cambria" panose="02040503050406030204" pitchFamily="18" charset="0"/>
                <a:cs typeface="Cambria" panose="02040503050406030204" pitchFamily="18" charset="0"/>
              </a:rPr>
              <a:t>my life.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4000" b="1">
                <a:effectLst/>
                <a:latin typeface="Calibri" panose="020F0502020204030204" pitchFamily="34" charset="0"/>
                <a:ea typeface="Cambria" panose="02040503050406030204" pitchFamily="18" charset="0"/>
                <a:cs typeface="Cambria" panose="02040503050406030204" pitchFamily="18" charset="0"/>
              </a:rPr>
              <a:t>4.</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Susie is</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(pretty) ______________ girl</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 </a:t>
            </a:r>
            <a:r>
              <a:rPr lang="en-US" sz="4000">
                <a:effectLst/>
                <a:latin typeface="Calibri" panose="020F0502020204030204" pitchFamily="34" charset="0"/>
                <a:ea typeface="Cambria" panose="02040503050406030204" pitchFamily="18" charset="0"/>
                <a:cs typeface="Cambria" panose="02040503050406030204" pitchFamily="18" charset="0"/>
              </a:rPr>
              <a:t>our team.</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4000" b="1">
                <a:effectLst/>
                <a:latin typeface="Calibri" panose="020F0502020204030204" pitchFamily="34" charset="0"/>
                <a:ea typeface="Cambria" panose="02040503050406030204" pitchFamily="18" charset="0"/>
                <a:cs typeface="Cambria" panose="02040503050406030204" pitchFamily="18" charset="0"/>
              </a:rPr>
              <a:t>5.</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 think that he is one of</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(boring) ________________ people</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 </a:t>
            </a:r>
            <a:r>
              <a:rPr lang="en-US" sz="4000">
                <a:effectLst/>
                <a:latin typeface="Calibri" panose="020F0502020204030204" pitchFamily="34" charset="0"/>
                <a:ea typeface="Cambria" panose="02040503050406030204" pitchFamily="18" charset="0"/>
                <a:cs typeface="Cambria" panose="02040503050406030204" pitchFamily="18" charset="0"/>
              </a:rPr>
              <a:t>the world.</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273175" algn="l"/>
              </a:tabLst>
            </a:pPr>
            <a:r>
              <a:rPr lang="en-US" sz="4000" b="1">
                <a:effectLst/>
                <a:latin typeface="Calibri" panose="020F0502020204030204" pitchFamily="34" charset="0"/>
                <a:ea typeface="Cambria" panose="02040503050406030204" pitchFamily="18" charset="0"/>
                <a:cs typeface="Cambria" panose="02040503050406030204" pitchFamily="18" charset="0"/>
              </a:rPr>
              <a:t>6.</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 have had (happy) _______________ days ___________ my life.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273175" algn="l"/>
              </a:tabLst>
            </a:pPr>
            <a:r>
              <a:rPr lang="en-US" sz="4000" b="1">
                <a:effectLst/>
                <a:latin typeface="Calibri" panose="020F0502020204030204" pitchFamily="34" charset="0"/>
                <a:ea typeface="Cambria" panose="02040503050406030204" pitchFamily="18" charset="0"/>
                <a:cs typeface="Cambria" panose="02040503050406030204" pitchFamily="18" charset="0"/>
              </a:rPr>
              <a:t>7.</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Where are (nice) ___________ beaches ___________ Da Nang?</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273175" algn="l"/>
              </a:tabLst>
            </a:pPr>
            <a:r>
              <a:rPr lang="en-US" sz="4000" b="1">
                <a:effectLst/>
                <a:latin typeface="Calibri" panose="020F0502020204030204" pitchFamily="34" charset="0"/>
                <a:ea typeface="Cambria" panose="02040503050406030204" pitchFamily="18" charset="0"/>
                <a:cs typeface="Cambria" panose="02040503050406030204" pitchFamily="18" charset="0"/>
              </a:rPr>
              <a:t>8.</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What’s (small) ______________ animal ___________ the world?</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273175" algn="l"/>
              </a:tabLst>
            </a:pPr>
            <a:r>
              <a:rPr lang="en-US" sz="4000" b="1">
                <a:effectLst/>
                <a:latin typeface="Calibri" panose="020F0502020204030204" pitchFamily="34" charset="0"/>
                <a:ea typeface="Cambria" panose="02040503050406030204" pitchFamily="18" charset="0"/>
                <a:cs typeface="Cambria" panose="02040503050406030204" pitchFamily="18" charset="0"/>
              </a:rPr>
              <a:t>9.</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July is (hot) ___________ month ___________ the year in Vietnam.</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273175" algn="l"/>
              </a:tabLst>
            </a:pPr>
            <a:r>
              <a:rPr lang="en-US" sz="4000" b="1">
                <a:effectLst/>
                <a:latin typeface="Calibri" panose="020F0502020204030204" pitchFamily="34" charset="0"/>
                <a:ea typeface="Cambria" panose="02040503050406030204" pitchFamily="18" charset="0"/>
                <a:cs typeface="Cambria" panose="02040503050406030204" pitchFamily="18" charset="0"/>
              </a:rPr>
              <a:t>10.</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Who is (tall) _______________girl ________________ your class?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20" name="TextBox 19">
            <a:extLst>
              <a:ext uri="{FF2B5EF4-FFF2-40B4-BE49-F238E27FC236}">
                <a16:creationId xmlns:a16="http://schemas.microsoft.com/office/drawing/2014/main" id="{F67EB3FE-FE7C-4254-9B6F-601E1AF4D8B2}"/>
              </a:ext>
            </a:extLst>
          </p:cNvPr>
          <p:cNvSpPr txBox="1"/>
          <p:nvPr/>
        </p:nvSpPr>
        <p:spPr>
          <a:xfrm>
            <a:off x="6566930" y="908444"/>
            <a:ext cx="3528794"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mn-ea"/>
                <a:cs typeface="+mn-cs"/>
              </a:rPr>
              <a:t>the richest</a:t>
            </a:r>
            <a:endParaRPr lang="en-US"/>
          </a:p>
        </p:txBody>
      </p:sp>
      <p:sp>
        <p:nvSpPr>
          <p:cNvPr id="22" name="TextBox 21">
            <a:extLst>
              <a:ext uri="{FF2B5EF4-FFF2-40B4-BE49-F238E27FC236}">
                <a16:creationId xmlns:a16="http://schemas.microsoft.com/office/drawing/2014/main" id="{A36E625C-53DE-41A9-8C5D-76A3B20798A1}"/>
              </a:ext>
            </a:extLst>
          </p:cNvPr>
          <p:cNvSpPr txBox="1"/>
          <p:nvPr/>
        </p:nvSpPr>
        <p:spPr>
          <a:xfrm>
            <a:off x="11895929" y="884951"/>
            <a:ext cx="2902005"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mn-ea"/>
                <a:cs typeface="+mn-cs"/>
              </a:rPr>
              <a:t>in</a:t>
            </a:r>
            <a:endParaRPr lang="en-US"/>
          </a:p>
        </p:txBody>
      </p:sp>
      <p:sp>
        <p:nvSpPr>
          <p:cNvPr id="24" name="TextBox 23">
            <a:extLst>
              <a:ext uri="{FF2B5EF4-FFF2-40B4-BE49-F238E27FC236}">
                <a16:creationId xmlns:a16="http://schemas.microsoft.com/office/drawing/2014/main" id="{00A64E72-3C76-49B9-9823-92177724A684}"/>
              </a:ext>
            </a:extLst>
          </p:cNvPr>
          <p:cNvSpPr txBox="1"/>
          <p:nvPr/>
        </p:nvSpPr>
        <p:spPr>
          <a:xfrm>
            <a:off x="6100322" y="1572339"/>
            <a:ext cx="3528794" cy="769441"/>
          </a:xfrm>
          <a:prstGeom prst="rect">
            <a:avLst/>
          </a:prstGeom>
          <a:noFill/>
        </p:spPr>
        <p:txBody>
          <a:bodyPr wrap="square">
            <a:spAutoFit/>
          </a:bodyPr>
          <a:lstStyle/>
          <a:p>
            <a:r>
              <a:rPr lang="en-US" sz="4400" b="1">
                <a:solidFill>
                  <a:srgbClr val="FF0000"/>
                </a:solidFill>
              </a:rPr>
              <a:t>the funniest</a:t>
            </a:r>
            <a:endParaRPr lang="en-US"/>
          </a:p>
        </p:txBody>
      </p:sp>
      <p:sp>
        <p:nvSpPr>
          <p:cNvPr id="25" name="TextBox 24">
            <a:extLst>
              <a:ext uri="{FF2B5EF4-FFF2-40B4-BE49-F238E27FC236}">
                <a16:creationId xmlns:a16="http://schemas.microsoft.com/office/drawing/2014/main" id="{18279B14-6CF7-4267-9EEB-F86F64E46FE2}"/>
              </a:ext>
            </a:extLst>
          </p:cNvPr>
          <p:cNvSpPr txBox="1"/>
          <p:nvPr/>
        </p:nvSpPr>
        <p:spPr>
          <a:xfrm>
            <a:off x="12660437" y="1572339"/>
            <a:ext cx="2063458"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mn-ea"/>
                <a:cs typeface="+mn-cs"/>
              </a:rPr>
              <a:t>in</a:t>
            </a:r>
            <a:endParaRPr lang="en-US"/>
          </a:p>
        </p:txBody>
      </p:sp>
      <p:sp>
        <p:nvSpPr>
          <p:cNvPr id="27" name="TextBox 26">
            <a:extLst>
              <a:ext uri="{FF2B5EF4-FFF2-40B4-BE49-F238E27FC236}">
                <a16:creationId xmlns:a16="http://schemas.microsoft.com/office/drawing/2014/main" id="{9D1061E0-A676-4F62-9816-05128204463C}"/>
              </a:ext>
            </a:extLst>
          </p:cNvPr>
          <p:cNvSpPr txBox="1"/>
          <p:nvPr/>
        </p:nvSpPr>
        <p:spPr>
          <a:xfrm>
            <a:off x="8426950" y="2361309"/>
            <a:ext cx="4977119" cy="769441"/>
          </a:xfrm>
          <a:prstGeom prst="rect">
            <a:avLst/>
          </a:prstGeom>
          <a:noFill/>
        </p:spPr>
        <p:txBody>
          <a:bodyPr wrap="square">
            <a:spAutoFit/>
          </a:bodyPr>
          <a:lstStyle/>
          <a:p>
            <a:r>
              <a:rPr lang="en-US" sz="4400" b="1">
                <a:solidFill>
                  <a:srgbClr val="FF0000"/>
                </a:solidFill>
              </a:rPr>
              <a:t>the most delicious</a:t>
            </a:r>
            <a:endParaRPr lang="en-US"/>
          </a:p>
        </p:txBody>
      </p:sp>
      <p:sp>
        <p:nvSpPr>
          <p:cNvPr id="28" name="TextBox 27">
            <a:extLst>
              <a:ext uri="{FF2B5EF4-FFF2-40B4-BE49-F238E27FC236}">
                <a16:creationId xmlns:a16="http://schemas.microsoft.com/office/drawing/2014/main" id="{66021F8A-1BD9-4555-BE5F-46A712960E5C}"/>
              </a:ext>
            </a:extLst>
          </p:cNvPr>
          <p:cNvSpPr txBox="1"/>
          <p:nvPr/>
        </p:nvSpPr>
        <p:spPr>
          <a:xfrm>
            <a:off x="2514599" y="2995639"/>
            <a:ext cx="2817409"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mn-ea"/>
                <a:cs typeface="+mn-cs"/>
              </a:rPr>
              <a:t>in</a:t>
            </a:r>
            <a:endParaRPr lang="en-US"/>
          </a:p>
        </p:txBody>
      </p:sp>
      <p:sp>
        <p:nvSpPr>
          <p:cNvPr id="29" name="TextBox 28">
            <a:extLst>
              <a:ext uri="{FF2B5EF4-FFF2-40B4-BE49-F238E27FC236}">
                <a16:creationId xmlns:a16="http://schemas.microsoft.com/office/drawing/2014/main" id="{CA1135AD-1D02-4955-A95E-F2FF12906C6B}"/>
              </a:ext>
            </a:extLst>
          </p:cNvPr>
          <p:cNvSpPr txBox="1"/>
          <p:nvPr/>
        </p:nvSpPr>
        <p:spPr>
          <a:xfrm>
            <a:off x="5772940" y="3795312"/>
            <a:ext cx="3528794" cy="769441"/>
          </a:xfrm>
          <a:prstGeom prst="rect">
            <a:avLst/>
          </a:prstGeom>
          <a:noFill/>
        </p:spPr>
        <p:txBody>
          <a:bodyPr wrap="square">
            <a:spAutoFit/>
          </a:bodyPr>
          <a:lstStyle/>
          <a:p>
            <a:r>
              <a:rPr lang="en-US" sz="4400" b="1">
                <a:solidFill>
                  <a:srgbClr val="FF0000"/>
                </a:solidFill>
              </a:rPr>
              <a:t>the prettiest</a:t>
            </a:r>
            <a:endParaRPr lang="en-US"/>
          </a:p>
        </p:txBody>
      </p:sp>
      <p:sp>
        <p:nvSpPr>
          <p:cNvPr id="30" name="TextBox 29">
            <a:extLst>
              <a:ext uri="{FF2B5EF4-FFF2-40B4-BE49-F238E27FC236}">
                <a16:creationId xmlns:a16="http://schemas.microsoft.com/office/drawing/2014/main" id="{6C371103-30A9-42B7-A6DD-9D8EF0B5A9BF}"/>
              </a:ext>
            </a:extLst>
          </p:cNvPr>
          <p:cNvSpPr txBox="1"/>
          <p:nvPr/>
        </p:nvSpPr>
        <p:spPr>
          <a:xfrm>
            <a:off x="10855713" y="3788444"/>
            <a:ext cx="3528794"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mn-ea"/>
                <a:cs typeface="+mn-cs"/>
              </a:rPr>
              <a:t>in</a:t>
            </a:r>
            <a:endParaRPr lang="en-US"/>
          </a:p>
        </p:txBody>
      </p:sp>
      <p:sp>
        <p:nvSpPr>
          <p:cNvPr id="31" name="TextBox 30">
            <a:extLst>
              <a:ext uri="{FF2B5EF4-FFF2-40B4-BE49-F238E27FC236}">
                <a16:creationId xmlns:a16="http://schemas.microsoft.com/office/drawing/2014/main" id="{865579F1-2A16-4310-8151-8B301B510A23}"/>
              </a:ext>
            </a:extLst>
          </p:cNvPr>
          <p:cNvSpPr txBox="1"/>
          <p:nvPr/>
        </p:nvSpPr>
        <p:spPr>
          <a:xfrm>
            <a:off x="11277601" y="4480375"/>
            <a:ext cx="4719466" cy="769441"/>
          </a:xfrm>
          <a:prstGeom prst="rect">
            <a:avLst/>
          </a:prstGeom>
          <a:noFill/>
        </p:spPr>
        <p:txBody>
          <a:bodyPr wrap="square">
            <a:spAutoFit/>
          </a:bodyPr>
          <a:lstStyle/>
          <a:p>
            <a:r>
              <a:rPr lang="en-US" sz="4400" b="1">
                <a:solidFill>
                  <a:srgbClr val="FF0000"/>
                </a:solidFill>
              </a:rPr>
              <a:t>the most boring</a:t>
            </a:r>
            <a:endParaRPr lang="en-US"/>
          </a:p>
        </p:txBody>
      </p:sp>
      <p:sp>
        <p:nvSpPr>
          <p:cNvPr id="32" name="TextBox 31">
            <a:extLst>
              <a:ext uri="{FF2B5EF4-FFF2-40B4-BE49-F238E27FC236}">
                <a16:creationId xmlns:a16="http://schemas.microsoft.com/office/drawing/2014/main" id="{03DC5BEF-7352-4149-B979-D0837A1A7905}"/>
              </a:ext>
            </a:extLst>
          </p:cNvPr>
          <p:cNvSpPr txBox="1"/>
          <p:nvPr/>
        </p:nvSpPr>
        <p:spPr>
          <a:xfrm>
            <a:off x="3124200" y="5169219"/>
            <a:ext cx="2288614"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mn-ea"/>
                <a:cs typeface="+mn-cs"/>
              </a:rPr>
              <a:t>in</a:t>
            </a:r>
            <a:endParaRPr lang="en-US"/>
          </a:p>
        </p:txBody>
      </p:sp>
      <p:sp>
        <p:nvSpPr>
          <p:cNvPr id="35" name="TextBox 34">
            <a:extLst>
              <a:ext uri="{FF2B5EF4-FFF2-40B4-BE49-F238E27FC236}">
                <a16:creationId xmlns:a16="http://schemas.microsoft.com/office/drawing/2014/main" id="{57A33691-97CF-4E1F-9FFB-8501EBC5CD02}"/>
              </a:ext>
            </a:extLst>
          </p:cNvPr>
          <p:cNvSpPr txBox="1"/>
          <p:nvPr/>
        </p:nvSpPr>
        <p:spPr>
          <a:xfrm>
            <a:off x="6566930" y="5902839"/>
            <a:ext cx="3528794" cy="769441"/>
          </a:xfrm>
          <a:prstGeom prst="rect">
            <a:avLst/>
          </a:prstGeom>
          <a:noFill/>
        </p:spPr>
        <p:txBody>
          <a:bodyPr wrap="square">
            <a:spAutoFit/>
          </a:bodyPr>
          <a:lstStyle/>
          <a:p>
            <a:r>
              <a:rPr lang="en-US" sz="4400" b="1">
                <a:solidFill>
                  <a:srgbClr val="FF0000"/>
                </a:solidFill>
              </a:rPr>
              <a:t>the happiest</a:t>
            </a:r>
            <a:endParaRPr lang="en-US"/>
          </a:p>
        </p:txBody>
      </p:sp>
      <p:sp>
        <p:nvSpPr>
          <p:cNvPr id="36" name="TextBox 35">
            <a:extLst>
              <a:ext uri="{FF2B5EF4-FFF2-40B4-BE49-F238E27FC236}">
                <a16:creationId xmlns:a16="http://schemas.microsoft.com/office/drawing/2014/main" id="{EC1DE4B1-718C-4DDD-9C3B-45B9BC59F31F}"/>
              </a:ext>
            </a:extLst>
          </p:cNvPr>
          <p:cNvSpPr txBox="1"/>
          <p:nvPr/>
        </p:nvSpPr>
        <p:spPr>
          <a:xfrm>
            <a:off x="11910217" y="5958836"/>
            <a:ext cx="1878062"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mn-ea"/>
                <a:cs typeface="+mn-cs"/>
              </a:rPr>
              <a:t>in</a:t>
            </a:r>
            <a:endParaRPr lang="en-US"/>
          </a:p>
        </p:txBody>
      </p:sp>
      <p:sp>
        <p:nvSpPr>
          <p:cNvPr id="37" name="TextBox 36">
            <a:extLst>
              <a:ext uri="{FF2B5EF4-FFF2-40B4-BE49-F238E27FC236}">
                <a16:creationId xmlns:a16="http://schemas.microsoft.com/office/drawing/2014/main" id="{A18D33B1-4091-486A-B57E-3FE8C0A2CF10}"/>
              </a:ext>
            </a:extLst>
          </p:cNvPr>
          <p:cNvSpPr txBox="1"/>
          <p:nvPr/>
        </p:nvSpPr>
        <p:spPr>
          <a:xfrm>
            <a:off x="6048338" y="6699672"/>
            <a:ext cx="3528794" cy="769441"/>
          </a:xfrm>
          <a:prstGeom prst="rect">
            <a:avLst/>
          </a:prstGeom>
          <a:noFill/>
        </p:spPr>
        <p:txBody>
          <a:bodyPr wrap="square">
            <a:spAutoFit/>
          </a:bodyPr>
          <a:lstStyle/>
          <a:p>
            <a:r>
              <a:rPr lang="en-US" sz="4400" b="1">
                <a:solidFill>
                  <a:srgbClr val="FF0000"/>
                </a:solidFill>
              </a:rPr>
              <a:t>the nicest</a:t>
            </a:r>
            <a:endParaRPr lang="en-US"/>
          </a:p>
        </p:txBody>
      </p:sp>
      <p:sp>
        <p:nvSpPr>
          <p:cNvPr id="38" name="TextBox 37">
            <a:extLst>
              <a:ext uri="{FF2B5EF4-FFF2-40B4-BE49-F238E27FC236}">
                <a16:creationId xmlns:a16="http://schemas.microsoft.com/office/drawing/2014/main" id="{D341EBC5-A801-4CE8-AACB-94C0551AE697}"/>
              </a:ext>
            </a:extLst>
          </p:cNvPr>
          <p:cNvSpPr txBox="1"/>
          <p:nvPr/>
        </p:nvSpPr>
        <p:spPr>
          <a:xfrm>
            <a:off x="11895928" y="6699672"/>
            <a:ext cx="2190493"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mn-ea"/>
                <a:cs typeface="+mn-cs"/>
              </a:rPr>
              <a:t>in</a:t>
            </a:r>
            <a:endParaRPr lang="en-US"/>
          </a:p>
        </p:txBody>
      </p:sp>
      <p:sp>
        <p:nvSpPr>
          <p:cNvPr id="39" name="TextBox 38">
            <a:extLst>
              <a:ext uri="{FF2B5EF4-FFF2-40B4-BE49-F238E27FC236}">
                <a16:creationId xmlns:a16="http://schemas.microsoft.com/office/drawing/2014/main" id="{6643C3C5-D3FA-405B-9B75-35DEBD65422D}"/>
              </a:ext>
            </a:extLst>
          </p:cNvPr>
          <p:cNvSpPr txBox="1"/>
          <p:nvPr/>
        </p:nvSpPr>
        <p:spPr>
          <a:xfrm>
            <a:off x="5637126" y="7440508"/>
            <a:ext cx="3328135" cy="769441"/>
          </a:xfrm>
          <a:prstGeom prst="rect">
            <a:avLst/>
          </a:prstGeom>
          <a:noFill/>
        </p:spPr>
        <p:txBody>
          <a:bodyPr wrap="square">
            <a:spAutoFit/>
          </a:bodyPr>
          <a:lstStyle/>
          <a:p>
            <a:r>
              <a:rPr lang="en-US" sz="4400" b="1">
                <a:solidFill>
                  <a:srgbClr val="FF0000"/>
                </a:solidFill>
              </a:rPr>
              <a:t>the smallest</a:t>
            </a:r>
            <a:endParaRPr lang="en-US"/>
          </a:p>
        </p:txBody>
      </p:sp>
      <p:sp>
        <p:nvSpPr>
          <p:cNvPr id="40" name="TextBox 39">
            <a:extLst>
              <a:ext uri="{FF2B5EF4-FFF2-40B4-BE49-F238E27FC236}">
                <a16:creationId xmlns:a16="http://schemas.microsoft.com/office/drawing/2014/main" id="{0B942BFE-B888-4E70-8266-EF6FE366C94B}"/>
              </a:ext>
            </a:extLst>
          </p:cNvPr>
          <p:cNvSpPr txBox="1"/>
          <p:nvPr/>
        </p:nvSpPr>
        <p:spPr>
          <a:xfrm>
            <a:off x="11526007" y="7414324"/>
            <a:ext cx="1878062"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mn-ea"/>
                <a:cs typeface="+mn-cs"/>
              </a:rPr>
              <a:t>in</a:t>
            </a:r>
            <a:endParaRPr lang="en-US"/>
          </a:p>
        </p:txBody>
      </p:sp>
      <p:sp>
        <p:nvSpPr>
          <p:cNvPr id="41" name="TextBox 40">
            <a:extLst>
              <a:ext uri="{FF2B5EF4-FFF2-40B4-BE49-F238E27FC236}">
                <a16:creationId xmlns:a16="http://schemas.microsoft.com/office/drawing/2014/main" id="{BECD4E1A-98D6-4461-8F53-577C5BFA69C3}"/>
              </a:ext>
            </a:extLst>
          </p:cNvPr>
          <p:cNvSpPr txBox="1"/>
          <p:nvPr/>
        </p:nvSpPr>
        <p:spPr>
          <a:xfrm>
            <a:off x="4943200" y="8152738"/>
            <a:ext cx="3528794"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mn-ea"/>
                <a:cs typeface="+mn-cs"/>
              </a:rPr>
              <a:t>the hottet</a:t>
            </a:r>
            <a:endParaRPr lang="en-US"/>
          </a:p>
        </p:txBody>
      </p:sp>
      <p:sp>
        <p:nvSpPr>
          <p:cNvPr id="42" name="TextBox 41">
            <a:extLst>
              <a:ext uri="{FF2B5EF4-FFF2-40B4-BE49-F238E27FC236}">
                <a16:creationId xmlns:a16="http://schemas.microsoft.com/office/drawing/2014/main" id="{9B4F71E4-8E0A-4FF6-9B2E-5EE357434D98}"/>
              </a:ext>
            </a:extLst>
          </p:cNvPr>
          <p:cNvSpPr txBox="1"/>
          <p:nvPr/>
        </p:nvSpPr>
        <p:spPr>
          <a:xfrm>
            <a:off x="10172306" y="8152737"/>
            <a:ext cx="2605529"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mn-ea"/>
                <a:cs typeface="+mn-cs"/>
              </a:rPr>
              <a:t>of</a:t>
            </a:r>
            <a:endParaRPr lang="en-US"/>
          </a:p>
        </p:txBody>
      </p:sp>
      <p:sp>
        <p:nvSpPr>
          <p:cNvPr id="44" name="TextBox 43">
            <a:extLst>
              <a:ext uri="{FF2B5EF4-FFF2-40B4-BE49-F238E27FC236}">
                <a16:creationId xmlns:a16="http://schemas.microsoft.com/office/drawing/2014/main" id="{CFD68155-BF36-41B1-898F-9E97301C6654}"/>
              </a:ext>
            </a:extLst>
          </p:cNvPr>
          <p:cNvSpPr txBox="1"/>
          <p:nvPr/>
        </p:nvSpPr>
        <p:spPr>
          <a:xfrm>
            <a:off x="5645763" y="8869813"/>
            <a:ext cx="3528794"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mn-ea"/>
                <a:cs typeface="+mn-cs"/>
              </a:rPr>
              <a:t>the tallest</a:t>
            </a:r>
            <a:endParaRPr lang="en-US"/>
          </a:p>
        </p:txBody>
      </p:sp>
      <p:sp>
        <p:nvSpPr>
          <p:cNvPr id="45" name="TextBox 44">
            <a:extLst>
              <a:ext uri="{FF2B5EF4-FFF2-40B4-BE49-F238E27FC236}">
                <a16:creationId xmlns:a16="http://schemas.microsoft.com/office/drawing/2014/main" id="{3AFE25A3-0C87-4A0E-9F5A-EEFE1F58AE73}"/>
              </a:ext>
            </a:extLst>
          </p:cNvPr>
          <p:cNvSpPr txBox="1"/>
          <p:nvPr/>
        </p:nvSpPr>
        <p:spPr>
          <a:xfrm>
            <a:off x="10874869" y="8869812"/>
            <a:ext cx="2605529"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mn-ea"/>
                <a:cs typeface="+mn-cs"/>
              </a:rPr>
              <a:t>in</a:t>
            </a:r>
            <a:endParaRPr lang="en-US"/>
          </a:p>
        </p:txBody>
      </p:sp>
    </p:spTree>
    <p:extLst>
      <p:ext uri="{BB962C8B-B14F-4D97-AF65-F5344CB8AC3E}">
        <p14:creationId xmlns:p14="http://schemas.microsoft.com/office/powerpoint/2010/main" val="158485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barn(inVertical)">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barn(inVertical)">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barn(inVertical)">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barn(inVertical)">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barn(inVertical)">
                                      <p:cBhvr>
                                        <p:cTn id="84" dur="500"/>
                                        <p:tgtEl>
                                          <p:spTgt spid="3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barn(inVertical)">
                                      <p:cBhvr>
                                        <p:cTn id="89" dur="500"/>
                                        <p:tgtEl>
                                          <p:spTgt spid="35"/>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barn(inVertical)">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barn(inVertical)">
                                      <p:cBhvr>
                                        <p:cTn id="99" dur="500"/>
                                        <p:tgtEl>
                                          <p:spTgt spid="37"/>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barn(inVertical)">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barn(inVertical)">
                                      <p:cBhvr>
                                        <p:cTn id="109" dur="500"/>
                                        <p:tgtEl>
                                          <p:spTgt spid="39"/>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40"/>
                                        </p:tgtEl>
                                        <p:attrNameLst>
                                          <p:attrName>style.visibility</p:attrName>
                                        </p:attrNameLst>
                                      </p:cBhvr>
                                      <p:to>
                                        <p:strVal val="visible"/>
                                      </p:to>
                                    </p:set>
                                    <p:animEffect transition="in" filter="barn(inVertical)">
                                      <p:cBhvr>
                                        <p:cTn id="114" dur="500"/>
                                        <p:tgtEl>
                                          <p:spTgt spid="40"/>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barn(inVertical)">
                                      <p:cBhvr>
                                        <p:cTn id="119" dur="500"/>
                                        <p:tgtEl>
                                          <p:spTgt spid="41"/>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grpId="0" nodeType="click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barn(inVertical)">
                                      <p:cBhvr>
                                        <p:cTn id="124" dur="500"/>
                                        <p:tgtEl>
                                          <p:spTgt spid="42"/>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44"/>
                                        </p:tgtEl>
                                        <p:attrNameLst>
                                          <p:attrName>style.visibility</p:attrName>
                                        </p:attrNameLst>
                                      </p:cBhvr>
                                      <p:to>
                                        <p:strVal val="visible"/>
                                      </p:to>
                                    </p:set>
                                    <p:animEffect transition="in" filter="barn(inVertical)">
                                      <p:cBhvr>
                                        <p:cTn id="129" dur="500"/>
                                        <p:tgtEl>
                                          <p:spTgt spid="44"/>
                                        </p:tgtEl>
                                      </p:cBhvr>
                                    </p:animEffect>
                                  </p:childTnLst>
                                </p:cTn>
                              </p:par>
                            </p:childTnLst>
                          </p:cTn>
                        </p:par>
                      </p:childTnLst>
                    </p:cTn>
                  </p:par>
                  <p:par>
                    <p:cTn id="130" fill="hold">
                      <p:stCondLst>
                        <p:cond delay="indefinite"/>
                      </p:stCondLst>
                      <p:childTnLst>
                        <p:par>
                          <p:cTn id="131" fill="hold">
                            <p:stCondLst>
                              <p:cond delay="0"/>
                            </p:stCondLst>
                            <p:childTnLst>
                              <p:par>
                                <p:cTn id="132" presetID="16" presetClass="entr" presetSubtype="21" fill="hold" grpId="0" nodeType="clickEffect">
                                  <p:stCondLst>
                                    <p:cond delay="0"/>
                                  </p:stCondLst>
                                  <p:childTnLst>
                                    <p:set>
                                      <p:cBhvr>
                                        <p:cTn id="133" dur="1" fill="hold">
                                          <p:stCondLst>
                                            <p:cond delay="0"/>
                                          </p:stCondLst>
                                        </p:cTn>
                                        <p:tgtEl>
                                          <p:spTgt spid="45"/>
                                        </p:tgtEl>
                                        <p:attrNameLst>
                                          <p:attrName>style.visibility</p:attrName>
                                        </p:attrNameLst>
                                      </p:cBhvr>
                                      <p:to>
                                        <p:strVal val="visible"/>
                                      </p:to>
                                    </p:set>
                                    <p:animEffect transition="in" filter="barn(inVertical)">
                                      <p:cBhvr>
                                        <p:cTn id="1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20" grpId="0"/>
      <p:bldP spid="22" grpId="0"/>
      <p:bldP spid="24" grpId="0"/>
      <p:bldP spid="25" grpId="0"/>
      <p:bldP spid="27" grpId="0"/>
      <p:bldP spid="28" grpId="0"/>
      <p:bldP spid="29" grpId="0"/>
      <p:bldP spid="30" grpId="0"/>
      <p:bldP spid="31" grpId="0"/>
      <p:bldP spid="32" grpId="0"/>
      <p:bldP spid="35" grpId="0"/>
      <p:bldP spid="36" grpId="0"/>
      <p:bldP spid="37" grpId="0"/>
      <p:bldP spid="38" grpId="0"/>
      <p:bldP spid="39" grpId="0"/>
      <p:bldP spid="40" grpId="0"/>
      <p:bldP spid="41" grpId="0"/>
      <p:bldP spid="42" grpId="0"/>
      <p:bldP spid="44" grpId="0"/>
      <p:bldP spid="4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64513" y="218441"/>
            <a:ext cx="17068799" cy="1200329"/>
          </a:xfrm>
          <a:prstGeom prst="rect">
            <a:avLst/>
          </a:prstGeom>
          <a:noFill/>
        </p:spPr>
        <p:txBody>
          <a:bodyPr wrap="square">
            <a:spAutoFit/>
          </a:bodyPr>
          <a:lstStyle/>
          <a:p>
            <a:pPr indent="457200" algn="ctr">
              <a:spcAft>
                <a:spcPts val="1000"/>
              </a:spcAft>
            </a:pPr>
            <a:r>
              <a:rPr lang="en-US" sz="3600" b="1">
                <a:solidFill>
                  <a:srgbClr val="00B0F0"/>
                </a:solidFill>
                <a:latin typeface="Calibri" panose="020F0502020204030204" pitchFamily="34" charset="0"/>
                <a:ea typeface="Arial" panose="020B0604020202020204" pitchFamily="34" charset="0"/>
                <a:cs typeface="Cambria" panose="02040503050406030204" pitchFamily="18" charset="0"/>
              </a:rPr>
              <a:t>Exercise 4. Put the adjective in brackets in the correct form of comparison: Comparative or Superlative.</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5653C3ED-7327-460A-AFCD-323315EB53D2}"/>
              </a:ext>
            </a:extLst>
          </p:cNvPr>
          <p:cNvSpPr txBox="1"/>
          <p:nvPr/>
        </p:nvSpPr>
        <p:spPr>
          <a:xfrm>
            <a:off x="1887977" y="1239835"/>
            <a:ext cx="15456239" cy="8787021"/>
          </a:xfrm>
          <a:prstGeom prst="rect">
            <a:avLst/>
          </a:prstGeom>
          <a:noFill/>
        </p:spPr>
        <p:txBody>
          <a:bodyPr wrap="square">
            <a:spAutoFit/>
          </a:bodyPr>
          <a:lstStyle/>
          <a:p>
            <a:pPr algn="just">
              <a:spcAft>
                <a:spcPts val="600"/>
              </a:spcAft>
              <a:tabLst>
                <a:tab pos="1273175" algn="l"/>
              </a:tabLst>
            </a:pPr>
            <a:r>
              <a:rPr lang="en-US" sz="4000" b="1">
                <a:latin typeface="Calibri" panose="020F0502020204030204" pitchFamily="34" charset="0"/>
                <a:ea typeface="Cambria" panose="02040503050406030204" pitchFamily="18" charset="0"/>
                <a:cs typeface="Cambria" panose="02040503050406030204" pitchFamily="18" charset="0"/>
              </a:rPr>
              <a:t>1.</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 weather this autumn is even ___________ (nice) than last autumn.</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273175" algn="l"/>
              </a:tabLst>
            </a:pPr>
            <a:r>
              <a:rPr lang="en-US" sz="4000" b="1">
                <a:latin typeface="Calibri" panose="020F0502020204030204" pitchFamily="34" charset="0"/>
                <a:ea typeface="Cambria" panose="02040503050406030204" pitchFamily="18" charset="0"/>
                <a:cs typeface="Cambria" panose="02040503050406030204" pitchFamily="18" charset="0"/>
              </a:rPr>
              <a:t>2.</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He is _______________ (clever) student in my group.</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273175" algn="l"/>
              </a:tabLst>
            </a:pPr>
            <a:r>
              <a:rPr lang="en-US" sz="4000" b="1">
                <a:latin typeface="Calibri" panose="020F0502020204030204" pitchFamily="34" charset="0"/>
                <a:ea typeface="Cambria" panose="02040503050406030204" pitchFamily="18" charset="0"/>
                <a:cs typeface="Cambria" panose="02040503050406030204" pitchFamily="18" charset="0"/>
              </a:rPr>
              <a:t>3.</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These products in this grocery are ______________ (natural) than these in the near one.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273175" algn="l"/>
              </a:tabLst>
            </a:pPr>
            <a:r>
              <a:rPr lang="en-US" sz="4000" b="1">
                <a:latin typeface="Calibri" panose="020F0502020204030204" pitchFamily="34" charset="0"/>
                <a:ea typeface="Cambria" panose="02040503050406030204" pitchFamily="18" charset="0"/>
                <a:cs typeface="Cambria" panose="02040503050406030204" pitchFamily="18" charset="0"/>
              </a:rPr>
              <a:t>4.</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 holiday in the mountains is __________________ (memorable) than a holiday in the sea.</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273175" algn="l"/>
              </a:tabLst>
            </a:pPr>
            <a:r>
              <a:rPr lang="en-US" sz="4000" b="1">
                <a:latin typeface="Calibri" panose="020F0502020204030204" pitchFamily="34" charset="0"/>
                <a:ea typeface="Cambria" panose="02040503050406030204" pitchFamily="18" charset="0"/>
                <a:cs typeface="Cambria" panose="02040503050406030204" pitchFamily="18" charset="0"/>
              </a:rPr>
              <a:t>5.</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 price in the countryside is ___________ (cheap) than that in big cities.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273175" algn="l"/>
              </a:tabLst>
            </a:pPr>
            <a:r>
              <a:rPr lang="en-US" sz="4000" b="1">
                <a:latin typeface="Calibri" panose="020F0502020204030204" pitchFamily="34" charset="0"/>
                <a:ea typeface="Cambria" panose="02040503050406030204" pitchFamily="18" charset="0"/>
                <a:cs typeface="Cambria" panose="02040503050406030204" pitchFamily="18" charset="0"/>
              </a:rPr>
              <a:t>6.</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Canada is far ___________ (large) than Vietnam.</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273175" algn="l"/>
              </a:tabLst>
            </a:pPr>
            <a:r>
              <a:rPr lang="en-US" sz="4000" b="1">
                <a:latin typeface="Calibri" panose="020F0502020204030204" pitchFamily="34" charset="0"/>
                <a:ea typeface="Cambria" panose="02040503050406030204" pitchFamily="18" charset="0"/>
                <a:cs typeface="Cambria" panose="02040503050406030204" pitchFamily="18" charset="0"/>
              </a:rPr>
              <a:t>7.</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John is a ___________ (good) gardener than Stuart.</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273175" algn="l"/>
              </a:tabLst>
            </a:pPr>
            <a:r>
              <a:rPr lang="en-US" sz="4000" b="1">
                <a:latin typeface="Calibri" panose="020F0502020204030204" pitchFamily="34" charset="0"/>
                <a:ea typeface="Cambria" panose="02040503050406030204" pitchFamily="18" charset="0"/>
                <a:cs typeface="Cambria" panose="02040503050406030204" pitchFamily="18" charset="0"/>
              </a:rPr>
              <a:t>8.</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They are not going to the ___________ (bad) hotel.</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273175" algn="l"/>
              </a:tabLst>
            </a:pPr>
            <a:r>
              <a:rPr lang="en-US" sz="4000" b="1">
                <a:latin typeface="Calibri" panose="020F0502020204030204" pitchFamily="34" charset="0"/>
                <a:ea typeface="Cambria" panose="02040503050406030204" pitchFamily="18" charset="0"/>
                <a:cs typeface="Cambria" panose="02040503050406030204" pitchFamily="18" charset="0"/>
              </a:rPr>
              <a:t>9.</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New York is the ___________ (large) city of the United States.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316990" algn="l"/>
              </a:tabLst>
            </a:pPr>
            <a:r>
              <a:rPr lang="en-US" sz="4000" b="1">
                <a:latin typeface="Calibri" panose="020F0502020204030204" pitchFamily="34" charset="0"/>
                <a:ea typeface="Cambria" panose="02040503050406030204" pitchFamily="18" charset="0"/>
                <a:cs typeface="Cambria" panose="02040503050406030204" pitchFamily="18" charset="0"/>
              </a:rPr>
              <a:t>10.</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My friend is ___________ (quiet) than me.</a:t>
            </a:r>
            <a:endParaRPr lang="en-US" sz="4400">
              <a:latin typeface="Cambria" panose="02040503050406030204" pitchFamily="18" charset="0"/>
              <a:ea typeface="Cambria" panose="02040503050406030204" pitchFamily="18" charset="0"/>
              <a:cs typeface="Cambria" panose="02040503050406030204" pitchFamily="18" charset="0"/>
            </a:endParaRPr>
          </a:p>
        </p:txBody>
      </p:sp>
      <p:sp>
        <p:nvSpPr>
          <p:cNvPr id="20" name="TextBox 19">
            <a:extLst>
              <a:ext uri="{FF2B5EF4-FFF2-40B4-BE49-F238E27FC236}">
                <a16:creationId xmlns:a16="http://schemas.microsoft.com/office/drawing/2014/main" id="{717BDE24-BBF6-4A1F-928D-333E521EFC9C}"/>
              </a:ext>
            </a:extLst>
          </p:cNvPr>
          <p:cNvSpPr txBox="1"/>
          <p:nvPr/>
        </p:nvSpPr>
        <p:spPr>
          <a:xfrm>
            <a:off x="10201393" y="1185443"/>
            <a:ext cx="1435443" cy="769441"/>
          </a:xfrm>
          <a:prstGeom prst="rect">
            <a:avLst/>
          </a:prstGeom>
          <a:noFill/>
        </p:spPr>
        <p:txBody>
          <a:bodyPr wrap="square">
            <a:spAutoFit/>
          </a:bodyPr>
          <a:lstStyle/>
          <a:p>
            <a:r>
              <a:rPr lang="en-US" sz="4400" b="1">
                <a:solidFill>
                  <a:srgbClr val="FF0000"/>
                </a:solidFill>
                <a:effectLst/>
                <a:latin typeface="+mj-lt"/>
                <a:ea typeface="Calibri" panose="020F0502020204030204" pitchFamily="34" charset="0"/>
              </a:rPr>
              <a:t>nicer</a:t>
            </a:r>
            <a:endParaRPr lang="en-US" sz="4400"/>
          </a:p>
        </p:txBody>
      </p:sp>
      <p:sp>
        <p:nvSpPr>
          <p:cNvPr id="22" name="TextBox 21">
            <a:extLst>
              <a:ext uri="{FF2B5EF4-FFF2-40B4-BE49-F238E27FC236}">
                <a16:creationId xmlns:a16="http://schemas.microsoft.com/office/drawing/2014/main" id="{A0DA10A7-401B-40E0-9719-E69EFF58CCB3}"/>
              </a:ext>
            </a:extLst>
          </p:cNvPr>
          <p:cNvSpPr txBox="1"/>
          <p:nvPr/>
        </p:nvSpPr>
        <p:spPr>
          <a:xfrm>
            <a:off x="3810000" y="1875016"/>
            <a:ext cx="3276600" cy="769441"/>
          </a:xfrm>
          <a:prstGeom prst="rect">
            <a:avLst/>
          </a:prstGeom>
          <a:noFill/>
        </p:spPr>
        <p:txBody>
          <a:bodyPr wrap="square">
            <a:spAutoFit/>
          </a:bodyPr>
          <a:lstStyle/>
          <a:p>
            <a:r>
              <a:rPr lang="en-US" sz="4400" b="1">
                <a:solidFill>
                  <a:srgbClr val="FF0000"/>
                </a:solidFill>
                <a:ea typeface="Calibri" panose="020F0502020204030204" pitchFamily="34" charset="0"/>
              </a:rPr>
              <a:t>the cleverest</a:t>
            </a:r>
            <a:endParaRPr lang="en-US" sz="4400"/>
          </a:p>
        </p:txBody>
      </p:sp>
      <p:sp>
        <p:nvSpPr>
          <p:cNvPr id="24" name="TextBox 23">
            <a:extLst>
              <a:ext uri="{FF2B5EF4-FFF2-40B4-BE49-F238E27FC236}">
                <a16:creationId xmlns:a16="http://schemas.microsoft.com/office/drawing/2014/main" id="{62C3FEF1-C6B3-4115-92E1-675FCEB5DAA3}"/>
              </a:ext>
            </a:extLst>
          </p:cNvPr>
          <p:cNvSpPr txBox="1"/>
          <p:nvPr/>
        </p:nvSpPr>
        <p:spPr>
          <a:xfrm>
            <a:off x="10820400" y="2567208"/>
            <a:ext cx="3330286" cy="769441"/>
          </a:xfrm>
          <a:prstGeom prst="rect">
            <a:avLst/>
          </a:prstGeom>
          <a:noFill/>
        </p:spPr>
        <p:txBody>
          <a:bodyPr wrap="square">
            <a:spAutoFit/>
          </a:bodyPr>
          <a:lstStyle/>
          <a:p>
            <a:r>
              <a:rPr lang="en-US" sz="4400" b="1">
                <a:solidFill>
                  <a:srgbClr val="FF0000"/>
                </a:solidFill>
                <a:ea typeface="Calibri" panose="020F0502020204030204" pitchFamily="34" charset="0"/>
              </a:rPr>
              <a:t>more natural</a:t>
            </a:r>
            <a:endParaRPr lang="en-US" sz="4400"/>
          </a:p>
        </p:txBody>
      </p:sp>
      <p:sp>
        <p:nvSpPr>
          <p:cNvPr id="25" name="TextBox 24">
            <a:extLst>
              <a:ext uri="{FF2B5EF4-FFF2-40B4-BE49-F238E27FC236}">
                <a16:creationId xmlns:a16="http://schemas.microsoft.com/office/drawing/2014/main" id="{5702A36F-82A1-4ACA-AAFD-1B8290C497D0}"/>
              </a:ext>
            </a:extLst>
          </p:cNvPr>
          <p:cNvSpPr txBox="1"/>
          <p:nvPr/>
        </p:nvSpPr>
        <p:spPr>
          <a:xfrm>
            <a:off x="8991600" y="3812765"/>
            <a:ext cx="4308529" cy="769441"/>
          </a:xfrm>
          <a:prstGeom prst="rect">
            <a:avLst/>
          </a:prstGeom>
          <a:noFill/>
        </p:spPr>
        <p:txBody>
          <a:bodyPr wrap="square">
            <a:spAutoFit/>
          </a:bodyPr>
          <a:lstStyle/>
          <a:p>
            <a:r>
              <a:rPr lang="en-US" sz="4400" b="1">
                <a:solidFill>
                  <a:srgbClr val="FF0000"/>
                </a:solidFill>
                <a:ea typeface="Calibri" panose="020F0502020204030204" pitchFamily="34" charset="0"/>
              </a:rPr>
              <a:t>more memorable</a:t>
            </a:r>
            <a:endParaRPr lang="en-US" sz="4400"/>
          </a:p>
        </p:txBody>
      </p:sp>
      <p:sp>
        <p:nvSpPr>
          <p:cNvPr id="26" name="TextBox 25">
            <a:extLst>
              <a:ext uri="{FF2B5EF4-FFF2-40B4-BE49-F238E27FC236}">
                <a16:creationId xmlns:a16="http://schemas.microsoft.com/office/drawing/2014/main" id="{C700F951-EEB4-4C31-8DDC-7BCB0B14955D}"/>
              </a:ext>
            </a:extLst>
          </p:cNvPr>
          <p:cNvSpPr txBox="1"/>
          <p:nvPr/>
        </p:nvSpPr>
        <p:spPr>
          <a:xfrm>
            <a:off x="9448801" y="5169718"/>
            <a:ext cx="2168984" cy="769441"/>
          </a:xfrm>
          <a:prstGeom prst="rect">
            <a:avLst/>
          </a:prstGeom>
          <a:noFill/>
        </p:spPr>
        <p:txBody>
          <a:bodyPr wrap="square">
            <a:spAutoFit/>
          </a:bodyPr>
          <a:lstStyle/>
          <a:p>
            <a:r>
              <a:rPr lang="en-US" sz="4400" b="1">
                <a:solidFill>
                  <a:srgbClr val="FF0000"/>
                </a:solidFill>
                <a:ea typeface="Calibri" panose="020F0502020204030204" pitchFamily="34" charset="0"/>
              </a:rPr>
              <a:t>cheaper</a:t>
            </a:r>
            <a:endParaRPr lang="en-US" sz="4400"/>
          </a:p>
        </p:txBody>
      </p:sp>
      <p:sp>
        <p:nvSpPr>
          <p:cNvPr id="27" name="TextBox 26">
            <a:extLst>
              <a:ext uri="{FF2B5EF4-FFF2-40B4-BE49-F238E27FC236}">
                <a16:creationId xmlns:a16="http://schemas.microsoft.com/office/drawing/2014/main" id="{467C2A28-67B5-41A2-9A5D-880DC10ED537}"/>
              </a:ext>
            </a:extLst>
          </p:cNvPr>
          <p:cNvSpPr txBox="1"/>
          <p:nvPr/>
        </p:nvSpPr>
        <p:spPr>
          <a:xfrm>
            <a:off x="5920416" y="6438900"/>
            <a:ext cx="2163460" cy="769441"/>
          </a:xfrm>
          <a:prstGeom prst="rect">
            <a:avLst/>
          </a:prstGeom>
          <a:noFill/>
        </p:spPr>
        <p:txBody>
          <a:bodyPr wrap="square">
            <a:spAutoFit/>
          </a:bodyPr>
          <a:lstStyle/>
          <a:p>
            <a:r>
              <a:rPr lang="en-US" sz="4400" b="1">
                <a:solidFill>
                  <a:srgbClr val="FF0000"/>
                </a:solidFill>
                <a:ea typeface="Calibri" panose="020F0502020204030204" pitchFamily="34" charset="0"/>
              </a:rPr>
              <a:t>larger</a:t>
            </a:r>
            <a:endParaRPr lang="en-US" sz="4400"/>
          </a:p>
        </p:txBody>
      </p:sp>
      <p:sp>
        <p:nvSpPr>
          <p:cNvPr id="28" name="TextBox 27">
            <a:extLst>
              <a:ext uri="{FF2B5EF4-FFF2-40B4-BE49-F238E27FC236}">
                <a16:creationId xmlns:a16="http://schemas.microsoft.com/office/drawing/2014/main" id="{434927AD-EFF0-4965-AA9B-F2295D201987}"/>
              </a:ext>
            </a:extLst>
          </p:cNvPr>
          <p:cNvSpPr txBox="1"/>
          <p:nvPr/>
        </p:nvSpPr>
        <p:spPr>
          <a:xfrm>
            <a:off x="4812564" y="7172300"/>
            <a:ext cx="2842564" cy="769441"/>
          </a:xfrm>
          <a:prstGeom prst="rect">
            <a:avLst/>
          </a:prstGeom>
          <a:noFill/>
        </p:spPr>
        <p:txBody>
          <a:bodyPr wrap="square">
            <a:spAutoFit/>
          </a:bodyPr>
          <a:lstStyle/>
          <a:p>
            <a:r>
              <a:rPr lang="en-US" sz="4400" b="1">
                <a:solidFill>
                  <a:srgbClr val="FF0000"/>
                </a:solidFill>
                <a:ea typeface="Calibri" panose="020F0502020204030204" pitchFamily="34" charset="0"/>
              </a:rPr>
              <a:t> better </a:t>
            </a:r>
            <a:endParaRPr lang="en-US" sz="4400"/>
          </a:p>
        </p:txBody>
      </p:sp>
      <p:sp>
        <p:nvSpPr>
          <p:cNvPr id="29" name="TextBox 28">
            <a:extLst>
              <a:ext uri="{FF2B5EF4-FFF2-40B4-BE49-F238E27FC236}">
                <a16:creationId xmlns:a16="http://schemas.microsoft.com/office/drawing/2014/main" id="{E132A8F9-F340-4942-A3A6-D1F40B8FDF12}"/>
              </a:ext>
            </a:extLst>
          </p:cNvPr>
          <p:cNvSpPr txBox="1"/>
          <p:nvPr/>
        </p:nvSpPr>
        <p:spPr>
          <a:xfrm>
            <a:off x="8275060" y="7857923"/>
            <a:ext cx="1759296" cy="769441"/>
          </a:xfrm>
          <a:prstGeom prst="rect">
            <a:avLst/>
          </a:prstGeom>
          <a:noFill/>
        </p:spPr>
        <p:txBody>
          <a:bodyPr wrap="square">
            <a:spAutoFit/>
          </a:bodyPr>
          <a:lstStyle/>
          <a:p>
            <a:r>
              <a:rPr lang="en-US" sz="4400" b="1">
                <a:solidFill>
                  <a:srgbClr val="FF0000"/>
                </a:solidFill>
                <a:ea typeface="Calibri" panose="020F0502020204030204" pitchFamily="34" charset="0"/>
              </a:rPr>
              <a:t>worst</a:t>
            </a:r>
            <a:endParaRPr lang="en-US" sz="4400"/>
          </a:p>
        </p:txBody>
      </p:sp>
      <p:sp>
        <p:nvSpPr>
          <p:cNvPr id="30" name="TextBox 29">
            <a:extLst>
              <a:ext uri="{FF2B5EF4-FFF2-40B4-BE49-F238E27FC236}">
                <a16:creationId xmlns:a16="http://schemas.microsoft.com/office/drawing/2014/main" id="{417B9965-E880-4C4B-99B8-D8585ADAF514}"/>
              </a:ext>
            </a:extLst>
          </p:cNvPr>
          <p:cNvSpPr txBox="1"/>
          <p:nvPr/>
        </p:nvSpPr>
        <p:spPr>
          <a:xfrm>
            <a:off x="6298076" y="8515084"/>
            <a:ext cx="2163460" cy="769441"/>
          </a:xfrm>
          <a:prstGeom prst="rect">
            <a:avLst/>
          </a:prstGeom>
          <a:noFill/>
        </p:spPr>
        <p:txBody>
          <a:bodyPr wrap="square">
            <a:spAutoFit/>
          </a:bodyPr>
          <a:lstStyle/>
          <a:p>
            <a:r>
              <a:rPr lang="en-US" sz="4400" b="1">
                <a:solidFill>
                  <a:srgbClr val="FF0000"/>
                </a:solidFill>
                <a:ea typeface="Calibri" panose="020F0502020204030204" pitchFamily="34" charset="0"/>
              </a:rPr>
              <a:t>largest</a:t>
            </a:r>
            <a:endParaRPr lang="en-US" sz="4400"/>
          </a:p>
        </p:txBody>
      </p:sp>
      <p:sp>
        <p:nvSpPr>
          <p:cNvPr id="31" name="TextBox 30">
            <a:extLst>
              <a:ext uri="{FF2B5EF4-FFF2-40B4-BE49-F238E27FC236}">
                <a16:creationId xmlns:a16="http://schemas.microsoft.com/office/drawing/2014/main" id="{DD0D9783-060F-4017-85C5-1C191C0A08B0}"/>
              </a:ext>
            </a:extLst>
          </p:cNvPr>
          <p:cNvSpPr txBox="1"/>
          <p:nvPr/>
        </p:nvSpPr>
        <p:spPr>
          <a:xfrm>
            <a:off x="5583812" y="9229291"/>
            <a:ext cx="2036188" cy="769441"/>
          </a:xfrm>
          <a:prstGeom prst="rect">
            <a:avLst/>
          </a:prstGeom>
          <a:noFill/>
        </p:spPr>
        <p:txBody>
          <a:bodyPr wrap="square">
            <a:spAutoFit/>
          </a:bodyPr>
          <a:lstStyle/>
          <a:p>
            <a:r>
              <a:rPr lang="en-US" sz="4400" b="1">
                <a:solidFill>
                  <a:srgbClr val="FF0000"/>
                </a:solidFill>
                <a:ea typeface="Calibri" panose="020F0502020204030204" pitchFamily="34" charset="0"/>
              </a:rPr>
              <a:t>quieter</a:t>
            </a:r>
            <a:endParaRPr lang="en-US" sz="4400"/>
          </a:p>
        </p:txBody>
      </p:sp>
    </p:spTree>
    <p:extLst>
      <p:ext uri="{BB962C8B-B14F-4D97-AF65-F5344CB8AC3E}">
        <p14:creationId xmlns:p14="http://schemas.microsoft.com/office/powerpoint/2010/main" val="230268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arn(inVertical)">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barn(inVertical)">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arn(inVertical)">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barn(inVertical)">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barn(inVertical)">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barn(inVertical)">
                                      <p:cBhvr>
                                        <p:cTn id="8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20" grpId="0"/>
      <p:bldP spid="22" grpId="0"/>
      <p:bldP spid="24" grpId="0"/>
      <p:bldP spid="25" grpId="0"/>
      <p:bldP spid="26" grpId="0"/>
      <p:bldP spid="27" grpId="0"/>
      <p:bldP spid="28" grpId="0"/>
      <p:bldP spid="29" grpId="0"/>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0198421">
            <a:off x="-190278" y="111063"/>
            <a:ext cx="2146729" cy="1281566"/>
          </a:xfrm>
          <a:custGeom>
            <a:avLst/>
            <a:gdLst/>
            <a:ahLst/>
            <a:cxnLst/>
            <a:rect l="l" t="t" r="r" b="b"/>
            <a:pathLst>
              <a:path w="5726139" h="2500874">
                <a:moveTo>
                  <a:pt x="0" y="0"/>
                </a:moveTo>
                <a:lnTo>
                  <a:pt x="5726138" y="0"/>
                </a:lnTo>
                <a:lnTo>
                  <a:pt x="5726138" y="2500874"/>
                </a:lnTo>
                <a:lnTo>
                  <a:pt x="0" y="2500874"/>
                </a:lnTo>
                <a:lnTo>
                  <a:pt x="0" y="0"/>
                </a:lnTo>
                <a:close/>
              </a:path>
            </a:pathLst>
          </a:custGeom>
          <a:blipFill>
            <a:blip r:embed="rId10"/>
            <a:stretch>
              <a:fillRect/>
            </a:stretch>
          </a:blipFill>
        </p:spPr>
      </p:sp>
      <p:sp>
        <p:nvSpPr>
          <p:cNvPr id="3" name="AutoShape 3"/>
          <p:cNvSpPr/>
          <p:nvPr/>
        </p:nvSpPr>
        <p:spPr>
          <a:xfrm flipH="1" flipV="1">
            <a:off x="17830800" y="342900"/>
            <a:ext cx="0" cy="5786479"/>
          </a:xfrm>
          <a:prstGeom prst="line">
            <a:avLst/>
          </a:prstGeom>
          <a:ln w="38100" cap="flat">
            <a:solidFill>
              <a:srgbClr val="0070C0"/>
            </a:solidFill>
            <a:prstDash val="solid"/>
            <a:headEnd type="none" w="sm" len="sm"/>
            <a:tailEnd type="none" w="sm" len="sm"/>
          </a:ln>
        </p:spPr>
      </p:sp>
      <p:grpSp>
        <p:nvGrpSpPr>
          <p:cNvPr id="4" name="Group 4"/>
          <p:cNvGrpSpPr/>
          <p:nvPr/>
        </p:nvGrpSpPr>
        <p:grpSpPr>
          <a:xfrm>
            <a:off x="318183" y="342900"/>
            <a:ext cx="17512617" cy="9551634"/>
            <a:chOff x="0" y="-6060487"/>
            <a:chExt cx="23350155" cy="12735510"/>
          </a:xfrm>
        </p:grpSpPr>
        <p:sp>
          <p:nvSpPr>
            <p:cNvPr id="5" name="AutoShape 5"/>
            <p:cNvSpPr/>
            <p:nvPr/>
          </p:nvSpPr>
          <p:spPr>
            <a:xfrm flipV="1">
              <a:off x="25400" y="0"/>
              <a:ext cx="0" cy="6675023"/>
            </a:xfrm>
            <a:prstGeom prst="line">
              <a:avLst/>
            </a:prstGeom>
            <a:ln w="50800" cap="flat">
              <a:solidFill>
                <a:srgbClr val="0070C0"/>
              </a:solidFill>
              <a:prstDash val="solid"/>
              <a:headEnd type="none" w="sm" len="sm"/>
              <a:tailEnd type="none" w="sm" len="sm"/>
            </a:ln>
          </p:spPr>
        </p:sp>
        <p:sp>
          <p:nvSpPr>
            <p:cNvPr id="6" name="AutoShape 6"/>
            <p:cNvSpPr/>
            <p:nvPr/>
          </p:nvSpPr>
          <p:spPr>
            <a:xfrm>
              <a:off x="0" y="6649623"/>
              <a:ext cx="13196309" cy="0"/>
            </a:xfrm>
            <a:prstGeom prst="line">
              <a:avLst/>
            </a:prstGeom>
            <a:ln w="50800" cap="flat">
              <a:solidFill>
                <a:srgbClr val="0070C0"/>
              </a:solidFill>
              <a:prstDash val="solid"/>
              <a:headEnd type="none" w="sm" len="sm"/>
              <a:tailEnd type="none" w="sm" len="sm"/>
            </a:ln>
          </p:spPr>
        </p:sp>
        <p:sp>
          <p:nvSpPr>
            <p:cNvPr id="11" name="AutoShape 6">
              <a:extLst>
                <a:ext uri="{FF2B5EF4-FFF2-40B4-BE49-F238E27FC236}">
                  <a16:creationId xmlns:a16="http://schemas.microsoft.com/office/drawing/2014/main" id="{239296EE-740D-46AB-8D87-ED80C758940D}"/>
                </a:ext>
              </a:extLst>
            </p:cNvPr>
            <p:cNvSpPr/>
            <p:nvPr/>
          </p:nvSpPr>
          <p:spPr>
            <a:xfrm>
              <a:off x="10153846" y="-6060487"/>
              <a:ext cx="13196309" cy="0"/>
            </a:xfrm>
            <a:prstGeom prst="line">
              <a:avLst/>
            </a:prstGeom>
            <a:ln w="50800" cap="flat">
              <a:solidFill>
                <a:srgbClr val="0070C0"/>
              </a:solidFill>
              <a:prstDash val="solid"/>
              <a:headEnd type="none" w="sm" len="sm"/>
              <a:tailEnd type="none" w="sm" len="sm"/>
            </a:ln>
          </p:spPr>
        </p:sp>
      </p:grpSp>
      <p:sp>
        <p:nvSpPr>
          <p:cNvPr id="7" name="Freeform 7"/>
          <p:cNvSpPr/>
          <p:nvPr/>
        </p:nvSpPr>
        <p:spPr>
          <a:xfrm>
            <a:off x="15339587" y="6834846"/>
            <a:ext cx="3191692" cy="3808459"/>
          </a:xfrm>
          <a:custGeom>
            <a:avLst/>
            <a:gdLst/>
            <a:ahLst/>
            <a:cxnLst/>
            <a:rect l="l" t="t" r="r" b="b"/>
            <a:pathLst>
              <a:path w="6819964" h="5836080">
                <a:moveTo>
                  <a:pt x="0" y="0"/>
                </a:moveTo>
                <a:lnTo>
                  <a:pt x="6819964" y="0"/>
                </a:lnTo>
                <a:lnTo>
                  <a:pt x="6819964" y="5836081"/>
                </a:lnTo>
                <a:lnTo>
                  <a:pt x="0" y="5836081"/>
                </a:lnTo>
                <a:lnTo>
                  <a:pt x="0" y="0"/>
                </a:lnTo>
                <a:close/>
              </a:path>
            </a:pathLst>
          </a:custGeom>
          <a:blipFill>
            <a:blip r:embed="rId11"/>
            <a:stretch>
              <a:fillRect/>
            </a:stretch>
          </a:blipFill>
        </p:spPr>
      </p:sp>
      <p:sp>
        <p:nvSpPr>
          <p:cNvPr id="12" name="TextBox 8">
            <a:extLst>
              <a:ext uri="{FF2B5EF4-FFF2-40B4-BE49-F238E27FC236}">
                <a16:creationId xmlns:a16="http://schemas.microsoft.com/office/drawing/2014/main" id="{137E429D-C588-4C9F-850C-B8FE1F92BF38}"/>
              </a:ext>
            </a:extLst>
          </p:cNvPr>
          <p:cNvSpPr txBox="1"/>
          <p:nvPr/>
        </p:nvSpPr>
        <p:spPr>
          <a:xfrm>
            <a:off x="-402118" y="561957"/>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 cut the hedge (v): </a:t>
            </a:r>
            <a:endParaRPr lang="en-US" sz="4000" b="1" dirty="0">
              <a:solidFill>
                <a:srgbClr val="FF0000"/>
              </a:solidFill>
            </a:endParaRPr>
          </a:p>
        </p:txBody>
      </p:sp>
      <p:sp>
        <p:nvSpPr>
          <p:cNvPr id="13" name="TextBox 8">
            <a:extLst>
              <a:ext uri="{FF2B5EF4-FFF2-40B4-BE49-F238E27FC236}">
                <a16:creationId xmlns:a16="http://schemas.microsoft.com/office/drawing/2014/main" id="{A337083C-E413-412E-8B16-B1690EB40D4C}"/>
              </a:ext>
            </a:extLst>
          </p:cNvPr>
          <p:cNvSpPr txBox="1"/>
          <p:nvPr/>
        </p:nvSpPr>
        <p:spPr>
          <a:xfrm>
            <a:off x="8716663" y="561956"/>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2. dangerous (adj): </a:t>
            </a:r>
            <a:endParaRPr lang="en-US" sz="4000" b="1" dirty="0">
              <a:solidFill>
                <a:srgbClr val="FF0000"/>
              </a:solidFill>
            </a:endParaRPr>
          </a:p>
        </p:txBody>
      </p:sp>
      <p:sp>
        <p:nvSpPr>
          <p:cNvPr id="14" name="Rectangle 13">
            <a:extLst>
              <a:ext uri="{FF2B5EF4-FFF2-40B4-BE49-F238E27FC236}">
                <a16:creationId xmlns:a16="http://schemas.microsoft.com/office/drawing/2014/main" id="{828FB530-434D-4C1D-9935-979A1E5E1C9B}"/>
              </a:ext>
            </a:extLst>
          </p:cNvPr>
          <p:cNvSpPr/>
          <p:nvPr/>
        </p:nvSpPr>
        <p:spPr>
          <a:xfrm>
            <a:off x="14505062" y="751846"/>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/'deɪndʒərəs/</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nguy hiểm</a:t>
            </a:r>
          </a:p>
        </p:txBody>
      </p:sp>
      <p:sp>
        <p:nvSpPr>
          <p:cNvPr id="15" name="TextBox 8">
            <a:extLst>
              <a:ext uri="{FF2B5EF4-FFF2-40B4-BE49-F238E27FC236}">
                <a16:creationId xmlns:a16="http://schemas.microsoft.com/office/drawing/2014/main" id="{134AF5CC-743A-4BC1-94A7-FD7D90977D65}"/>
              </a:ext>
            </a:extLst>
          </p:cNvPr>
          <p:cNvSpPr txBox="1"/>
          <p:nvPr/>
        </p:nvSpPr>
        <p:spPr>
          <a:xfrm>
            <a:off x="255661" y="5041097"/>
            <a:ext cx="6675278"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3. do household chores (v): </a:t>
            </a:r>
            <a:endParaRPr lang="en-US" sz="4000" b="1" dirty="0">
              <a:solidFill>
                <a:srgbClr val="FF0000"/>
              </a:solidFill>
            </a:endParaRPr>
          </a:p>
        </p:txBody>
      </p:sp>
      <p:sp>
        <p:nvSpPr>
          <p:cNvPr id="16" name="Rectangle 15">
            <a:extLst>
              <a:ext uri="{FF2B5EF4-FFF2-40B4-BE49-F238E27FC236}">
                <a16:creationId xmlns:a16="http://schemas.microsoft.com/office/drawing/2014/main" id="{7CD2495D-DEBA-49D3-967F-1A96AB174E07}"/>
              </a:ext>
            </a:extLst>
          </p:cNvPr>
          <p:cNvSpPr/>
          <p:nvPr/>
        </p:nvSpPr>
        <p:spPr>
          <a:xfrm>
            <a:off x="4577131" y="5705604"/>
            <a:ext cx="9144000" cy="1323439"/>
          </a:xfrm>
          <a:prstGeom prst="rect">
            <a:avLst/>
          </a:prstGeom>
        </p:spPr>
        <p:txBody>
          <a:bodyPr>
            <a:spAutoFit/>
          </a:bodyPr>
          <a:lstStyle/>
          <a:p>
            <a:r>
              <a:rPr lang="it-IT" sz="4000" b="1">
                <a:solidFill>
                  <a:schemeClr val="tx1">
                    <a:lumMod val="95000"/>
                    <a:lumOff val="5000"/>
                  </a:schemeClr>
                </a:solidFill>
              </a:rPr>
              <a:t>/du: 'haʊshəʊld tʃɔ:rz/</a:t>
            </a:r>
          </a:p>
          <a:p>
            <a:r>
              <a:rPr lang="it-IT" sz="4000" b="1">
                <a:solidFill>
                  <a:schemeClr val="tx1">
                    <a:lumMod val="95000"/>
                    <a:lumOff val="5000"/>
                  </a:schemeClr>
                </a:solidFill>
              </a:rPr>
              <a:t>làm việc nhà</a:t>
            </a:r>
          </a:p>
        </p:txBody>
      </p:sp>
      <p:sp>
        <p:nvSpPr>
          <p:cNvPr id="17" name="TextBox 8">
            <a:extLst>
              <a:ext uri="{FF2B5EF4-FFF2-40B4-BE49-F238E27FC236}">
                <a16:creationId xmlns:a16="http://schemas.microsoft.com/office/drawing/2014/main" id="{1B226035-8737-477F-B0D9-C51DD88E7238}"/>
              </a:ext>
            </a:extLst>
          </p:cNvPr>
          <p:cNvSpPr txBox="1"/>
          <p:nvPr/>
        </p:nvSpPr>
        <p:spPr>
          <a:xfrm>
            <a:off x="8264592" y="4959812"/>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4. do the laundry (v): </a:t>
            </a:r>
            <a:endParaRPr lang="en-US" sz="4000" b="1" dirty="0">
              <a:solidFill>
                <a:srgbClr val="FF0000"/>
              </a:solidFill>
            </a:endParaRPr>
          </a:p>
        </p:txBody>
      </p:sp>
      <p:sp>
        <p:nvSpPr>
          <p:cNvPr id="18" name="Rectangle 17">
            <a:extLst>
              <a:ext uri="{FF2B5EF4-FFF2-40B4-BE49-F238E27FC236}">
                <a16:creationId xmlns:a16="http://schemas.microsoft.com/office/drawing/2014/main" id="{AD74AB5A-8280-4D15-8CC2-66FA90DE68EA}"/>
              </a:ext>
            </a:extLst>
          </p:cNvPr>
          <p:cNvSpPr/>
          <p:nvPr/>
        </p:nvSpPr>
        <p:spPr>
          <a:xfrm>
            <a:off x="14238361" y="5157047"/>
            <a:ext cx="9677401"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/du: ðə ‘lɔ:ndrɪ/</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giặt quần áo</a:t>
            </a:r>
          </a:p>
        </p:txBody>
      </p:sp>
      <p:sp>
        <p:nvSpPr>
          <p:cNvPr id="19" name="Rectangle 18">
            <a:extLst>
              <a:ext uri="{FF2B5EF4-FFF2-40B4-BE49-F238E27FC236}">
                <a16:creationId xmlns:a16="http://schemas.microsoft.com/office/drawing/2014/main" id="{D7691810-999C-4F19-BAA4-9B64B8E461CA}"/>
              </a:ext>
            </a:extLst>
          </p:cNvPr>
          <p:cNvSpPr/>
          <p:nvPr/>
        </p:nvSpPr>
        <p:spPr>
          <a:xfrm>
            <a:off x="5450313" y="762127"/>
            <a:ext cx="9144000" cy="1323439"/>
          </a:xfrm>
          <a:prstGeom prst="rect">
            <a:avLst/>
          </a:prstGeom>
        </p:spPr>
        <p:txBody>
          <a:bodyPr>
            <a:spAutoFit/>
          </a:bodyPr>
          <a:lstStyle/>
          <a:p>
            <a:r>
              <a:rPr lang="en-US" sz="4000" b="1">
                <a:solidFill>
                  <a:schemeClr val="tx1">
                    <a:lumMod val="95000"/>
                    <a:lumOff val="5000"/>
                  </a:schemeClr>
                </a:solidFill>
              </a:rPr>
              <a:t>/kʌt ðə hedʒ/</a:t>
            </a:r>
          </a:p>
          <a:p>
            <a:r>
              <a:rPr lang="en-US" sz="4000" b="1">
                <a:solidFill>
                  <a:schemeClr val="tx1">
                    <a:lumMod val="95000"/>
                    <a:lumOff val="5000"/>
                  </a:schemeClr>
                </a:solidFill>
              </a:rPr>
              <a:t>cắt tỉa hàng rào</a:t>
            </a:r>
          </a:p>
        </p:txBody>
      </p:sp>
      <p:pic>
        <p:nvPicPr>
          <p:cNvPr id="20" name="Picture 19">
            <a:extLst>
              <a:ext uri="{FF2B5EF4-FFF2-40B4-BE49-F238E27FC236}">
                <a16:creationId xmlns:a16="http://schemas.microsoft.com/office/drawing/2014/main" id="{6D27A890-223B-4A22-AE0D-3CF0A2880389}"/>
              </a:ext>
            </a:extLst>
          </p:cNvPr>
          <p:cNvPicPr>
            <a:picLocks noChangeAspect="1"/>
          </p:cNvPicPr>
          <p:nvPr/>
        </p:nvPicPr>
        <p:blipFill>
          <a:blip r:embed="rId12"/>
          <a:stretch>
            <a:fillRect/>
          </a:stretch>
        </p:blipFill>
        <p:spPr>
          <a:xfrm>
            <a:off x="1018142" y="1528299"/>
            <a:ext cx="4146882" cy="3355172"/>
          </a:xfrm>
          <a:prstGeom prst="rect">
            <a:avLst/>
          </a:prstGeom>
        </p:spPr>
      </p:pic>
      <p:pic>
        <p:nvPicPr>
          <p:cNvPr id="21" name="Picture 20">
            <a:extLst>
              <a:ext uri="{FF2B5EF4-FFF2-40B4-BE49-F238E27FC236}">
                <a16:creationId xmlns:a16="http://schemas.microsoft.com/office/drawing/2014/main" id="{3264D061-3B85-4254-8D95-C4D8095138D4}"/>
              </a:ext>
            </a:extLst>
          </p:cNvPr>
          <p:cNvPicPr>
            <a:picLocks noChangeAspect="1"/>
          </p:cNvPicPr>
          <p:nvPr/>
        </p:nvPicPr>
        <p:blipFill>
          <a:blip r:embed="rId13"/>
          <a:stretch>
            <a:fillRect/>
          </a:stretch>
        </p:blipFill>
        <p:spPr>
          <a:xfrm>
            <a:off x="10717019" y="1603575"/>
            <a:ext cx="3429000" cy="3429000"/>
          </a:xfrm>
          <a:prstGeom prst="rect">
            <a:avLst/>
          </a:prstGeom>
        </p:spPr>
      </p:pic>
      <p:pic>
        <p:nvPicPr>
          <p:cNvPr id="23" name="Picture 22">
            <a:extLst>
              <a:ext uri="{FF2B5EF4-FFF2-40B4-BE49-F238E27FC236}">
                <a16:creationId xmlns:a16="http://schemas.microsoft.com/office/drawing/2014/main" id="{837EFD5E-1BAE-4874-B4BA-9D3825C01BD0}"/>
              </a:ext>
            </a:extLst>
          </p:cNvPr>
          <p:cNvPicPr>
            <a:picLocks noChangeAspect="1"/>
          </p:cNvPicPr>
          <p:nvPr/>
        </p:nvPicPr>
        <p:blipFill>
          <a:blip r:embed="rId14"/>
          <a:stretch>
            <a:fillRect/>
          </a:stretch>
        </p:blipFill>
        <p:spPr>
          <a:xfrm>
            <a:off x="616363" y="5905887"/>
            <a:ext cx="3845247" cy="3866230"/>
          </a:xfrm>
          <a:prstGeom prst="rect">
            <a:avLst/>
          </a:prstGeom>
        </p:spPr>
      </p:pic>
      <p:pic>
        <p:nvPicPr>
          <p:cNvPr id="24" name="Picture 23">
            <a:extLst>
              <a:ext uri="{FF2B5EF4-FFF2-40B4-BE49-F238E27FC236}">
                <a16:creationId xmlns:a16="http://schemas.microsoft.com/office/drawing/2014/main" id="{A5FBBC8D-A768-4AA7-B519-7AFD35922394}"/>
              </a:ext>
            </a:extLst>
          </p:cNvPr>
          <p:cNvPicPr>
            <a:picLocks noChangeAspect="1"/>
          </p:cNvPicPr>
          <p:nvPr/>
        </p:nvPicPr>
        <p:blipFill>
          <a:blip r:embed="rId15"/>
          <a:stretch>
            <a:fillRect/>
          </a:stretch>
        </p:blipFill>
        <p:spPr>
          <a:xfrm>
            <a:off x="9971137" y="5830831"/>
            <a:ext cx="4174882" cy="3894213"/>
          </a:xfrm>
          <a:prstGeom prst="rect">
            <a:avLst/>
          </a:prstGeom>
        </p:spPr>
      </p:pic>
      <p:pic>
        <p:nvPicPr>
          <p:cNvPr id="25" name="cut the hedge">
            <a:hlinkClick r:id="" action="ppaction://media"/>
            <a:extLst>
              <a:ext uri="{FF2B5EF4-FFF2-40B4-BE49-F238E27FC236}">
                <a16:creationId xmlns:a16="http://schemas.microsoft.com/office/drawing/2014/main" id="{446FA7FB-8BD5-40E9-907B-949BB5D526A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362657" y="2638548"/>
            <a:ext cx="609600" cy="609600"/>
          </a:xfrm>
          <a:prstGeom prst="rect">
            <a:avLst/>
          </a:prstGeom>
        </p:spPr>
      </p:pic>
      <p:pic>
        <p:nvPicPr>
          <p:cNvPr id="26" name="do household chores">
            <a:hlinkClick r:id="" action="ppaction://media"/>
            <a:extLst>
              <a:ext uri="{FF2B5EF4-FFF2-40B4-BE49-F238E27FC236}">
                <a16:creationId xmlns:a16="http://schemas.microsoft.com/office/drawing/2014/main" id="{E5B5140D-3835-4BE4-9806-06B71FDB784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4860224" y="7370695"/>
            <a:ext cx="609600" cy="609600"/>
          </a:xfrm>
          <a:prstGeom prst="rect">
            <a:avLst/>
          </a:prstGeom>
        </p:spPr>
      </p:pic>
      <p:pic>
        <p:nvPicPr>
          <p:cNvPr id="27" name="dangerous">
            <a:hlinkClick r:id="" action="ppaction://media"/>
            <a:extLst>
              <a:ext uri="{FF2B5EF4-FFF2-40B4-BE49-F238E27FC236}">
                <a16:creationId xmlns:a16="http://schemas.microsoft.com/office/drawing/2014/main" id="{2DC3F928-90AB-46C7-85CF-9070CB7C6E59}"/>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4537756" y="2708475"/>
            <a:ext cx="609600" cy="609600"/>
          </a:xfrm>
          <a:prstGeom prst="rect">
            <a:avLst/>
          </a:prstGeom>
        </p:spPr>
      </p:pic>
      <p:pic>
        <p:nvPicPr>
          <p:cNvPr id="28" name="do the laundry">
            <a:hlinkClick r:id="" action="ppaction://media"/>
            <a:extLst>
              <a:ext uri="{FF2B5EF4-FFF2-40B4-BE49-F238E27FC236}">
                <a16:creationId xmlns:a16="http://schemas.microsoft.com/office/drawing/2014/main" id="{1C3738AB-8763-422C-8E3D-96C15D547B29}"/>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4537756" y="77691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par>
                                <p:cTn id="46" presetID="16" presetClass="entr" presetSubtype="21"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16" presetClass="entr" presetSubtype="21"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barn(inVertical)">
                                      <p:cBhvr>
                                        <p:cTn id="64" dur="500"/>
                                        <p:tgtEl>
                                          <p:spTgt spid="26"/>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par>
                                <p:cTn id="78" presetID="16" presetClass="entr" presetSubtype="21" fill="hold"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barn(inVertical)">
                                      <p:cBhvr>
                                        <p:cTn id="80" dur="500"/>
                                        <p:tgtEl>
                                          <p:spTgt spid="28"/>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barn(inVertical)">
                                      <p:cBhvr>
                                        <p:cTn id="8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25"/>
                </p:tgtEl>
              </p:cMediaNode>
            </p:audio>
            <p:audio>
              <p:cMediaNode vol="80000">
                <p:cTn id="90" fill="hold" display="0">
                  <p:stCondLst>
                    <p:cond delay="indefinite"/>
                  </p:stCondLst>
                  <p:endCondLst>
                    <p:cond evt="onStopAudio" delay="0">
                      <p:tgtEl>
                        <p:sldTgt/>
                      </p:tgtEl>
                    </p:cond>
                  </p:endCondLst>
                </p:cTn>
                <p:tgtEl>
                  <p:spTgt spid="26"/>
                </p:tgtEl>
              </p:cMediaNode>
            </p:audio>
            <p:audio>
              <p:cMediaNode vol="80000">
                <p:cTn id="91" fill="hold" display="0">
                  <p:stCondLst>
                    <p:cond delay="indefinite"/>
                  </p:stCondLst>
                  <p:endCondLst>
                    <p:cond evt="onStopAudio" delay="0">
                      <p:tgtEl>
                        <p:sldTgt/>
                      </p:tgtEl>
                    </p:cond>
                  </p:endCondLst>
                </p:cTn>
                <p:tgtEl>
                  <p:spTgt spid="27"/>
                </p:tgtEl>
              </p:cMediaNode>
            </p:audio>
            <p:audio>
              <p:cMediaNode vol="80000">
                <p:cTn id="92" fill="hold" display="0">
                  <p:stCondLst>
                    <p:cond delay="indefinite"/>
                  </p:stCondLst>
                  <p:endCondLst>
                    <p:cond evt="onStopAudio" delay="0">
                      <p:tgtEl>
                        <p:sldTgt/>
                      </p:tgtEl>
                    </p:cond>
                  </p:endCondLst>
                </p:cTn>
                <p:tgtEl>
                  <p:spTgt spid="28"/>
                </p:tgtEl>
              </p:cMediaNode>
            </p:audio>
          </p:childTnLst>
        </p:cTn>
      </p:par>
    </p:tnLst>
    <p:bldLst>
      <p:bldP spid="12" grpId="0"/>
      <p:bldP spid="13" grpId="0"/>
      <p:bldP spid="14" grpId="0"/>
      <p:bldP spid="15" grpId="0"/>
      <p:bldP spid="16" grpId="0"/>
      <p:bldP spid="1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64513" y="218441"/>
            <a:ext cx="17068799" cy="1200329"/>
          </a:xfrm>
          <a:prstGeom prst="rect">
            <a:avLst/>
          </a:prstGeom>
          <a:noFill/>
        </p:spPr>
        <p:txBody>
          <a:bodyPr wrap="square">
            <a:spAutoFit/>
          </a:bodyPr>
          <a:lstStyle/>
          <a:p>
            <a:pPr indent="457200" algn="ctr">
              <a:spcAft>
                <a:spcPts val="1000"/>
              </a:spcAft>
            </a:pPr>
            <a:r>
              <a:rPr lang="en-US" sz="3600" b="1">
                <a:solidFill>
                  <a:srgbClr val="00B0F0"/>
                </a:solidFill>
                <a:latin typeface="Calibri" panose="020F0502020204030204" pitchFamily="34" charset="0"/>
                <a:ea typeface="Arial" panose="020B0604020202020204" pitchFamily="34" charset="0"/>
                <a:cs typeface="Cambria" panose="02040503050406030204" pitchFamily="18" charset="0"/>
              </a:rPr>
              <a:t>Exercise 4. Put the adjective in brackets in the correct form of comparison: Comparative or Superlative.</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5653C3ED-7327-460A-AFCD-323315EB53D2}"/>
              </a:ext>
            </a:extLst>
          </p:cNvPr>
          <p:cNvSpPr txBox="1"/>
          <p:nvPr/>
        </p:nvSpPr>
        <p:spPr>
          <a:xfrm>
            <a:off x="1154689" y="1239835"/>
            <a:ext cx="16189528" cy="8787021"/>
          </a:xfrm>
          <a:prstGeom prst="rect">
            <a:avLst/>
          </a:prstGeom>
          <a:noFill/>
        </p:spPr>
        <p:txBody>
          <a:bodyPr wrap="square">
            <a:spAutoFit/>
          </a:bodyPr>
          <a:lstStyle/>
          <a:p>
            <a:pPr algn="just">
              <a:spcAft>
                <a:spcPts val="600"/>
              </a:spcAft>
              <a:tabLst>
                <a:tab pos="1316990" algn="l"/>
              </a:tabLst>
            </a:pPr>
            <a:r>
              <a:rPr lang="en-US" sz="4000" b="1">
                <a:latin typeface="Calibri" panose="020F0502020204030204" pitchFamily="34" charset="0"/>
                <a:ea typeface="Cambria" panose="02040503050406030204" pitchFamily="18" charset="0"/>
                <a:cs typeface="Cambria" panose="02040503050406030204" pitchFamily="18" charset="0"/>
              </a:rPr>
              <a:t>11.</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 Palace Hotel was ________________ (expensive) than the Rex Hotel.</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320165" algn="l"/>
              </a:tabLst>
            </a:pPr>
            <a:r>
              <a:rPr lang="en-US" sz="4000" b="1">
                <a:latin typeface="Calibri" panose="020F0502020204030204" pitchFamily="34" charset="0"/>
                <a:ea typeface="Cambria" panose="02040503050406030204" pitchFamily="18" charset="0"/>
                <a:cs typeface="Cambria" panose="02040503050406030204" pitchFamily="18" charset="0"/>
              </a:rPr>
              <a:t>12.</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Art-related subjects are _________________ (interesting) than science classes.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332865" algn="l"/>
              </a:tabLst>
            </a:pPr>
            <a:r>
              <a:rPr lang="en-US" sz="4000" b="1">
                <a:latin typeface="Calibri" panose="020F0502020204030204" pitchFamily="34" charset="0"/>
                <a:ea typeface="Cambria" panose="02040503050406030204" pitchFamily="18" charset="0"/>
                <a:cs typeface="Cambria" panose="02040503050406030204" pitchFamily="18" charset="0"/>
              </a:rPr>
              <a:t>13.</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My current apartment is _________________ (comfortable) than the one, I rented 2 years ago.</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320165" algn="l"/>
              </a:tabLst>
            </a:pPr>
            <a:r>
              <a:rPr lang="en-US" sz="4000" b="1">
                <a:latin typeface="Calibri" panose="020F0502020204030204" pitchFamily="34" charset="0"/>
                <a:ea typeface="Cambria" panose="02040503050406030204" pitchFamily="18" charset="0"/>
                <a:cs typeface="Cambria" panose="02040503050406030204" pitchFamily="18" charset="0"/>
              </a:rPr>
              <a:t>14.</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John is the ___________ (good) student in our class.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380490" algn="l"/>
              </a:tabLst>
            </a:pPr>
            <a:r>
              <a:rPr lang="en-US" sz="4000" b="1">
                <a:latin typeface="Calibri" panose="020F0502020204030204" pitchFamily="34" charset="0"/>
                <a:ea typeface="Cambria" panose="02040503050406030204" pitchFamily="18" charset="0"/>
                <a:cs typeface="Cambria" panose="02040503050406030204" pitchFamily="18" charset="0"/>
              </a:rPr>
              <a:t>15.</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Many people would argue that robots are ________________ (intelligent) than humans.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376680" algn="l"/>
              </a:tabLst>
            </a:pPr>
            <a:r>
              <a:rPr lang="en-US" sz="4000" b="1">
                <a:latin typeface="Calibri" panose="020F0502020204030204" pitchFamily="34" charset="0"/>
                <a:ea typeface="Cambria" panose="02040503050406030204" pitchFamily="18" charset="0"/>
                <a:cs typeface="Cambria" panose="02040503050406030204" pitchFamily="18" charset="0"/>
              </a:rPr>
              <a:t>16.</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My garden is a lot _______________ (colorful) than this park.</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380490" algn="l"/>
              </a:tabLst>
            </a:pPr>
            <a:r>
              <a:rPr lang="en-US" sz="4000" b="1">
                <a:latin typeface="Calibri" panose="020F0502020204030204" pitchFamily="34" charset="0"/>
                <a:ea typeface="Cambria" panose="02040503050406030204" pitchFamily="18" charset="0"/>
                <a:cs typeface="Cambria" panose="02040503050406030204" pitchFamily="18" charset="0"/>
              </a:rPr>
              <a:t>17.</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This is the __________________ (interesting) book I have ever read.</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b="1">
                <a:latin typeface="Calibri" panose="020F0502020204030204" pitchFamily="34" charset="0"/>
                <a:ea typeface="Cambria" panose="02040503050406030204" pitchFamily="18" charset="0"/>
                <a:cs typeface="Cambria" panose="02040503050406030204" pitchFamily="18" charset="0"/>
              </a:rPr>
              <a:t>18.</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Who is the</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___________ (rich) woman on Earth?</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380490" algn="l"/>
              </a:tabLst>
            </a:pPr>
            <a:r>
              <a:rPr lang="en-US" sz="4000" b="1">
                <a:latin typeface="Calibri" panose="020F0502020204030204" pitchFamily="34" charset="0"/>
                <a:ea typeface="Cambria" panose="02040503050406030204" pitchFamily="18" charset="0"/>
                <a:cs typeface="Cambria" panose="02040503050406030204" pitchFamily="18" charset="0"/>
              </a:rPr>
              <a:t>19.</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These are the __________________ (beautiful) colours.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380490" algn="l"/>
              </a:tabLst>
            </a:pPr>
            <a:r>
              <a:rPr lang="en-US" sz="4000" b="1">
                <a:latin typeface="Calibri" panose="020F0502020204030204" pitchFamily="34" charset="0"/>
                <a:ea typeface="Cambria" panose="02040503050406030204" pitchFamily="18" charset="0"/>
                <a:cs typeface="Cambria" panose="02040503050406030204" pitchFamily="18" charset="0"/>
              </a:rPr>
              <a:t>20.</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 palace is the __________________ (expensive) hotel.</a:t>
            </a:r>
            <a:endParaRPr lang="en-US" sz="4400">
              <a:latin typeface="Cambria" panose="02040503050406030204" pitchFamily="18" charset="0"/>
              <a:ea typeface="Cambria" panose="02040503050406030204" pitchFamily="18" charset="0"/>
              <a:cs typeface="Cambria" panose="02040503050406030204" pitchFamily="18" charset="0"/>
            </a:endParaRPr>
          </a:p>
        </p:txBody>
      </p:sp>
      <p:sp>
        <p:nvSpPr>
          <p:cNvPr id="19" name="TextBox 18">
            <a:extLst>
              <a:ext uri="{FF2B5EF4-FFF2-40B4-BE49-F238E27FC236}">
                <a16:creationId xmlns:a16="http://schemas.microsoft.com/office/drawing/2014/main" id="{2B1ADD75-8D12-47A6-AE76-B6C6A5456A3C}"/>
              </a:ext>
            </a:extLst>
          </p:cNvPr>
          <p:cNvSpPr txBox="1"/>
          <p:nvPr/>
        </p:nvSpPr>
        <p:spPr>
          <a:xfrm>
            <a:off x="6698818" y="1257300"/>
            <a:ext cx="4573631" cy="769441"/>
          </a:xfrm>
          <a:prstGeom prst="rect">
            <a:avLst/>
          </a:prstGeom>
          <a:noFill/>
        </p:spPr>
        <p:txBody>
          <a:bodyPr wrap="square">
            <a:spAutoFit/>
          </a:bodyPr>
          <a:lstStyle/>
          <a:p>
            <a:r>
              <a:rPr lang="en-US" sz="4400" b="1">
                <a:solidFill>
                  <a:srgbClr val="FF0000"/>
                </a:solidFill>
                <a:ea typeface="Calibri" panose="020F0502020204030204" pitchFamily="34" charset="0"/>
              </a:rPr>
              <a:t>more expenive</a:t>
            </a:r>
            <a:endParaRPr lang="en-US" sz="4400"/>
          </a:p>
        </p:txBody>
      </p:sp>
      <p:sp>
        <p:nvSpPr>
          <p:cNvPr id="20" name="TextBox 19">
            <a:extLst>
              <a:ext uri="{FF2B5EF4-FFF2-40B4-BE49-F238E27FC236}">
                <a16:creationId xmlns:a16="http://schemas.microsoft.com/office/drawing/2014/main" id="{5AD7F349-3764-418D-AD19-627DA9EC18FC}"/>
              </a:ext>
            </a:extLst>
          </p:cNvPr>
          <p:cNvSpPr txBox="1"/>
          <p:nvPr/>
        </p:nvSpPr>
        <p:spPr>
          <a:xfrm>
            <a:off x="7653567" y="1875016"/>
            <a:ext cx="4573631" cy="769441"/>
          </a:xfrm>
          <a:prstGeom prst="rect">
            <a:avLst/>
          </a:prstGeom>
          <a:noFill/>
        </p:spPr>
        <p:txBody>
          <a:bodyPr wrap="square">
            <a:spAutoFit/>
          </a:bodyPr>
          <a:lstStyle/>
          <a:p>
            <a:r>
              <a:rPr lang="en-US" sz="4400" b="1">
                <a:solidFill>
                  <a:srgbClr val="FF0000"/>
                </a:solidFill>
                <a:ea typeface="Calibri" panose="020F0502020204030204" pitchFamily="34" charset="0"/>
              </a:rPr>
              <a:t>more </a:t>
            </a:r>
            <a:r>
              <a:rPr lang="en-US" sz="4400" b="1">
                <a:solidFill>
                  <a:srgbClr val="FF0000"/>
                </a:solidFill>
              </a:rPr>
              <a:t>interesting</a:t>
            </a:r>
            <a:endParaRPr lang="en-US" sz="4400"/>
          </a:p>
        </p:txBody>
      </p:sp>
      <p:sp>
        <p:nvSpPr>
          <p:cNvPr id="22" name="TextBox 21">
            <a:extLst>
              <a:ext uri="{FF2B5EF4-FFF2-40B4-BE49-F238E27FC236}">
                <a16:creationId xmlns:a16="http://schemas.microsoft.com/office/drawing/2014/main" id="{CFDD2E32-5AC1-42AF-956F-8EAFB09155D8}"/>
              </a:ext>
            </a:extLst>
          </p:cNvPr>
          <p:cNvSpPr txBox="1"/>
          <p:nvPr/>
        </p:nvSpPr>
        <p:spPr>
          <a:xfrm>
            <a:off x="7653568" y="3158579"/>
            <a:ext cx="5003940" cy="769441"/>
          </a:xfrm>
          <a:prstGeom prst="rect">
            <a:avLst/>
          </a:prstGeom>
          <a:noFill/>
        </p:spPr>
        <p:txBody>
          <a:bodyPr wrap="square">
            <a:spAutoFit/>
          </a:bodyPr>
          <a:lstStyle/>
          <a:p>
            <a:r>
              <a:rPr lang="en-US" sz="4400" b="1">
                <a:solidFill>
                  <a:srgbClr val="FF0000"/>
                </a:solidFill>
              </a:rPr>
              <a:t>more comfortable</a:t>
            </a:r>
            <a:endParaRPr lang="en-US" sz="4400"/>
          </a:p>
        </p:txBody>
      </p:sp>
      <p:sp>
        <p:nvSpPr>
          <p:cNvPr id="24" name="TextBox 23">
            <a:extLst>
              <a:ext uri="{FF2B5EF4-FFF2-40B4-BE49-F238E27FC236}">
                <a16:creationId xmlns:a16="http://schemas.microsoft.com/office/drawing/2014/main" id="{56F1D89E-DC0E-431C-B063-7F414CA772E1}"/>
              </a:ext>
            </a:extLst>
          </p:cNvPr>
          <p:cNvSpPr txBox="1"/>
          <p:nvPr/>
        </p:nvSpPr>
        <p:spPr>
          <a:xfrm>
            <a:off x="5105400" y="4490163"/>
            <a:ext cx="3840271" cy="769441"/>
          </a:xfrm>
          <a:prstGeom prst="rect">
            <a:avLst/>
          </a:prstGeom>
          <a:noFill/>
        </p:spPr>
        <p:txBody>
          <a:bodyPr wrap="square">
            <a:spAutoFit/>
          </a:bodyPr>
          <a:lstStyle/>
          <a:p>
            <a:r>
              <a:rPr lang="en-US" sz="4400" b="1">
                <a:solidFill>
                  <a:srgbClr val="FF0000"/>
                </a:solidFill>
              </a:rPr>
              <a:t> best </a:t>
            </a:r>
            <a:endParaRPr lang="en-US" sz="4400"/>
          </a:p>
        </p:txBody>
      </p:sp>
      <p:sp>
        <p:nvSpPr>
          <p:cNvPr id="25" name="TextBox 24">
            <a:extLst>
              <a:ext uri="{FF2B5EF4-FFF2-40B4-BE49-F238E27FC236}">
                <a16:creationId xmlns:a16="http://schemas.microsoft.com/office/drawing/2014/main" id="{57FB7B2B-9A6F-4297-8C7C-0BC223F6E414}"/>
              </a:ext>
            </a:extLst>
          </p:cNvPr>
          <p:cNvSpPr txBox="1"/>
          <p:nvPr/>
        </p:nvSpPr>
        <p:spPr>
          <a:xfrm>
            <a:off x="10737198" y="5153707"/>
            <a:ext cx="4573630" cy="769441"/>
          </a:xfrm>
          <a:prstGeom prst="rect">
            <a:avLst/>
          </a:prstGeom>
          <a:noFill/>
        </p:spPr>
        <p:txBody>
          <a:bodyPr wrap="square">
            <a:spAutoFit/>
          </a:bodyPr>
          <a:lstStyle/>
          <a:p>
            <a:r>
              <a:rPr lang="en-US" sz="4400" b="1">
                <a:solidFill>
                  <a:srgbClr val="FF0000"/>
                </a:solidFill>
              </a:rPr>
              <a:t>more intelligent</a:t>
            </a:r>
            <a:endParaRPr lang="en-US" sz="4400"/>
          </a:p>
        </p:txBody>
      </p:sp>
      <p:sp>
        <p:nvSpPr>
          <p:cNvPr id="26" name="TextBox 25">
            <a:extLst>
              <a:ext uri="{FF2B5EF4-FFF2-40B4-BE49-F238E27FC236}">
                <a16:creationId xmlns:a16="http://schemas.microsoft.com/office/drawing/2014/main" id="{AD906DC3-CCD6-4108-8A1E-E6D417B57A9A}"/>
              </a:ext>
            </a:extLst>
          </p:cNvPr>
          <p:cNvSpPr txBox="1"/>
          <p:nvPr/>
        </p:nvSpPr>
        <p:spPr>
          <a:xfrm>
            <a:off x="6111118" y="6509407"/>
            <a:ext cx="4573631" cy="769441"/>
          </a:xfrm>
          <a:prstGeom prst="rect">
            <a:avLst/>
          </a:prstGeom>
          <a:noFill/>
        </p:spPr>
        <p:txBody>
          <a:bodyPr wrap="square">
            <a:spAutoFit/>
          </a:bodyPr>
          <a:lstStyle/>
          <a:p>
            <a:r>
              <a:rPr lang="en-US" sz="4400" b="1">
                <a:solidFill>
                  <a:srgbClr val="FF0000"/>
                </a:solidFill>
              </a:rPr>
              <a:t>more colorful</a:t>
            </a:r>
            <a:endParaRPr lang="en-US" sz="4400"/>
          </a:p>
        </p:txBody>
      </p:sp>
      <p:sp>
        <p:nvSpPr>
          <p:cNvPr id="27" name="TextBox 26">
            <a:extLst>
              <a:ext uri="{FF2B5EF4-FFF2-40B4-BE49-F238E27FC236}">
                <a16:creationId xmlns:a16="http://schemas.microsoft.com/office/drawing/2014/main" id="{F702D199-5940-4D21-8A67-83D003707A73}"/>
              </a:ext>
            </a:extLst>
          </p:cNvPr>
          <p:cNvSpPr txBox="1"/>
          <p:nvPr/>
        </p:nvSpPr>
        <p:spPr>
          <a:xfrm>
            <a:off x="4616643" y="7148530"/>
            <a:ext cx="4573631" cy="769441"/>
          </a:xfrm>
          <a:prstGeom prst="rect">
            <a:avLst/>
          </a:prstGeom>
          <a:noFill/>
        </p:spPr>
        <p:txBody>
          <a:bodyPr wrap="square">
            <a:spAutoFit/>
          </a:bodyPr>
          <a:lstStyle/>
          <a:p>
            <a:r>
              <a:rPr lang="en-US" sz="4400" b="1">
                <a:solidFill>
                  <a:srgbClr val="FF0000"/>
                </a:solidFill>
              </a:rPr>
              <a:t>most interesting</a:t>
            </a:r>
            <a:endParaRPr lang="en-US" sz="4400"/>
          </a:p>
        </p:txBody>
      </p:sp>
      <p:sp>
        <p:nvSpPr>
          <p:cNvPr id="28" name="TextBox 27">
            <a:extLst>
              <a:ext uri="{FF2B5EF4-FFF2-40B4-BE49-F238E27FC236}">
                <a16:creationId xmlns:a16="http://schemas.microsoft.com/office/drawing/2014/main" id="{16B29C87-96EE-48F6-B55D-AE77E5103C78}"/>
              </a:ext>
            </a:extLst>
          </p:cNvPr>
          <p:cNvSpPr txBox="1"/>
          <p:nvPr/>
        </p:nvSpPr>
        <p:spPr>
          <a:xfrm>
            <a:off x="5086464" y="7865412"/>
            <a:ext cx="3721012" cy="769441"/>
          </a:xfrm>
          <a:prstGeom prst="rect">
            <a:avLst/>
          </a:prstGeom>
          <a:noFill/>
        </p:spPr>
        <p:txBody>
          <a:bodyPr wrap="square">
            <a:spAutoFit/>
          </a:bodyPr>
          <a:lstStyle/>
          <a:p>
            <a:r>
              <a:rPr lang="en-US" sz="4400" b="1">
                <a:solidFill>
                  <a:srgbClr val="FF0000"/>
                </a:solidFill>
              </a:rPr>
              <a:t>richest</a:t>
            </a:r>
            <a:endParaRPr lang="en-US" sz="4400"/>
          </a:p>
        </p:txBody>
      </p:sp>
      <p:sp>
        <p:nvSpPr>
          <p:cNvPr id="29" name="TextBox 28">
            <a:extLst>
              <a:ext uri="{FF2B5EF4-FFF2-40B4-BE49-F238E27FC236}">
                <a16:creationId xmlns:a16="http://schemas.microsoft.com/office/drawing/2014/main" id="{43B71CF9-B6F2-460D-9E41-15B8016FEC28}"/>
              </a:ext>
            </a:extLst>
          </p:cNvPr>
          <p:cNvSpPr txBox="1"/>
          <p:nvPr/>
        </p:nvSpPr>
        <p:spPr>
          <a:xfrm>
            <a:off x="5294920" y="8582294"/>
            <a:ext cx="4573631" cy="769441"/>
          </a:xfrm>
          <a:prstGeom prst="rect">
            <a:avLst/>
          </a:prstGeom>
          <a:noFill/>
        </p:spPr>
        <p:txBody>
          <a:bodyPr wrap="square">
            <a:spAutoFit/>
          </a:bodyPr>
          <a:lstStyle/>
          <a:p>
            <a:r>
              <a:rPr lang="en-US" sz="4400" b="1">
                <a:solidFill>
                  <a:srgbClr val="FF0000"/>
                </a:solidFill>
              </a:rPr>
              <a:t>most beautiful</a:t>
            </a:r>
            <a:endParaRPr lang="en-US" sz="4400"/>
          </a:p>
        </p:txBody>
      </p:sp>
      <p:sp>
        <p:nvSpPr>
          <p:cNvPr id="30" name="TextBox 29">
            <a:extLst>
              <a:ext uri="{FF2B5EF4-FFF2-40B4-BE49-F238E27FC236}">
                <a16:creationId xmlns:a16="http://schemas.microsoft.com/office/drawing/2014/main" id="{6E7491AE-778E-486F-AC1A-96771C248B61}"/>
              </a:ext>
            </a:extLst>
          </p:cNvPr>
          <p:cNvSpPr txBox="1"/>
          <p:nvPr/>
        </p:nvSpPr>
        <p:spPr>
          <a:xfrm>
            <a:off x="5914850" y="9192256"/>
            <a:ext cx="4573631" cy="769441"/>
          </a:xfrm>
          <a:prstGeom prst="rect">
            <a:avLst/>
          </a:prstGeom>
          <a:noFill/>
        </p:spPr>
        <p:txBody>
          <a:bodyPr wrap="square">
            <a:spAutoFit/>
          </a:bodyPr>
          <a:lstStyle/>
          <a:p>
            <a:r>
              <a:rPr lang="en-US" sz="4400" b="1">
                <a:solidFill>
                  <a:srgbClr val="FF0000"/>
                </a:solidFill>
              </a:rPr>
              <a:t>most expensive</a:t>
            </a:r>
          </a:p>
        </p:txBody>
      </p:sp>
    </p:spTree>
    <p:extLst>
      <p:ext uri="{BB962C8B-B14F-4D97-AF65-F5344CB8AC3E}">
        <p14:creationId xmlns:p14="http://schemas.microsoft.com/office/powerpoint/2010/main" val="88876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barn(inVertical)">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barn(inVertical)">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barn(inVertical)">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barn(inVertical)">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barn(inVertical)">
                                      <p:cBhvr>
                                        <p:cTn id="8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19" grpId="0"/>
      <p:bldP spid="20" grpId="0"/>
      <p:bldP spid="22" grpId="0"/>
      <p:bldP spid="24" grpId="0"/>
      <p:bldP spid="25" grpId="0"/>
      <p:bldP spid="26" grpId="0"/>
      <p:bldP spid="27" grpId="0"/>
      <p:bldP spid="28"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2653541" y="42417"/>
            <a:ext cx="13944600" cy="833883"/>
          </a:xfrm>
          <a:prstGeom prst="rect">
            <a:avLst/>
          </a:prstGeom>
          <a:noFill/>
        </p:spPr>
        <p:txBody>
          <a:bodyPr wrap="square">
            <a:spAutoFit/>
          </a:bodyPr>
          <a:lstStyle/>
          <a:p>
            <a:pPr indent="457200" algn="just">
              <a:lnSpc>
                <a:spcPct val="150000"/>
              </a:lnSpc>
              <a:spcAft>
                <a:spcPts val="1000"/>
              </a:spcAft>
            </a:pPr>
            <a:r>
              <a:rPr lang="en-US" sz="3600" b="1">
                <a:solidFill>
                  <a:srgbClr val="00B0F0"/>
                </a:solidFill>
                <a:latin typeface="Calibri" panose="020F0502020204030204" pitchFamily="34" charset="0"/>
                <a:ea typeface="Arial" panose="020B0604020202020204" pitchFamily="34" charset="0"/>
                <a:cs typeface="Cambria" panose="02040503050406030204" pitchFamily="18" charset="0"/>
              </a:rPr>
              <a:t>Exercise 5. Choose the best option to complete the sentence.</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0A797A8F-09B9-4660-B958-10AB08ECB98C}"/>
              </a:ext>
            </a:extLst>
          </p:cNvPr>
          <p:cNvSpPr txBox="1"/>
          <p:nvPr/>
        </p:nvSpPr>
        <p:spPr>
          <a:xfrm>
            <a:off x="1849023" y="1033643"/>
            <a:ext cx="16808125" cy="8568500"/>
          </a:xfrm>
          <a:prstGeom prst="rect">
            <a:avLst/>
          </a:prstGeom>
          <a:noFill/>
        </p:spPr>
        <p:txBody>
          <a:bodyPr wrap="square">
            <a:spAutoFit/>
          </a:bodyPr>
          <a:lstStyle/>
          <a:p>
            <a:pPr algn="just">
              <a:lnSpc>
                <a:spcPct val="13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His illness was</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 than we had thought at first.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much serious	B. more serious 	</a:t>
            </a: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serious			D. most serious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Nam is</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 in his class.</a:t>
            </a:r>
            <a:r>
              <a:rPr lang="en-US" sz="4000">
                <a:effectLst/>
                <a:latin typeface="Calibri" panose="020F0502020204030204" pitchFamily="34" charset="0"/>
                <a:ea typeface="Cambria" panose="02040503050406030204" pitchFamily="18" charset="0"/>
                <a:cs typeface="Cambria" panose="02040503050406030204" pitchFamily="18" charset="0"/>
              </a:rPr>
              <a:t> </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taller			B. the most tall 	</a:t>
            </a: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the tallest			D. more tall</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Traveling by plane is</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 than traveling by car.</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fast			B. more fast		</a:t>
            </a: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the most fast		D. faster</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Actually, today I feel</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 than I did yesterday.	</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the worst</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worst			</a:t>
            </a: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worse				D. bad</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2362835" algn="l"/>
              </a:tabLs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Could you speak Vietnamese ___________?</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A. more clearly 	B. clearly		</a:t>
            </a:r>
            <a:r>
              <a:rPr lang="en-US" sz="4000">
                <a:effectLst/>
                <a:latin typeface="Calibri" panose="020F0502020204030204" pitchFamily="34" charset="0"/>
                <a:ea typeface="Calibri" panose="020F0502020204030204" pitchFamily="34" charset="0"/>
                <a:cs typeface="Calibri" panose="020F0502020204030204" pitchFamily="34" charset="0"/>
              </a:rPr>
              <a:t>C.</a:t>
            </a: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 the most clearly	D. the clearest</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Oval 3">
            <a:extLst>
              <a:ext uri="{FF2B5EF4-FFF2-40B4-BE49-F238E27FC236}">
                <a16:creationId xmlns:a16="http://schemas.microsoft.com/office/drawing/2014/main" id="{12A3D60E-9C7C-40B4-88F2-8B597001B4CF}"/>
              </a:ext>
            </a:extLst>
          </p:cNvPr>
          <p:cNvSpPr/>
          <p:nvPr/>
        </p:nvSpPr>
        <p:spPr>
          <a:xfrm>
            <a:off x="5410200" y="1895796"/>
            <a:ext cx="685800" cy="9988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375E9EA-1D01-4973-BB24-564DE598E714}"/>
              </a:ext>
            </a:extLst>
          </p:cNvPr>
          <p:cNvSpPr/>
          <p:nvPr/>
        </p:nvSpPr>
        <p:spPr>
          <a:xfrm>
            <a:off x="9125465" y="3543300"/>
            <a:ext cx="685800" cy="9988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91832B4-F2EF-4EDB-BD6F-9BD0CC011FCF}"/>
              </a:ext>
            </a:extLst>
          </p:cNvPr>
          <p:cNvSpPr/>
          <p:nvPr/>
        </p:nvSpPr>
        <p:spPr>
          <a:xfrm>
            <a:off x="13689472" y="5458202"/>
            <a:ext cx="685800" cy="9988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0CD41CA-10BF-4C48-A377-A78F7F8839CC}"/>
              </a:ext>
            </a:extLst>
          </p:cNvPr>
          <p:cNvSpPr/>
          <p:nvPr/>
        </p:nvSpPr>
        <p:spPr>
          <a:xfrm>
            <a:off x="9125465" y="7093935"/>
            <a:ext cx="685800" cy="9988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DCD5A12-B00A-4155-BBC6-E7062FDEAD65}"/>
              </a:ext>
            </a:extLst>
          </p:cNvPr>
          <p:cNvSpPr/>
          <p:nvPr/>
        </p:nvSpPr>
        <p:spPr>
          <a:xfrm>
            <a:off x="1826628" y="8753926"/>
            <a:ext cx="685800" cy="9988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042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4" grpId="0" animBg="1"/>
      <p:bldP spid="20" grpId="0" animBg="1"/>
      <p:bldP spid="22" grpId="0" animBg="1"/>
      <p:bldP spid="24"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2653541" y="42417"/>
            <a:ext cx="13944600" cy="833883"/>
          </a:xfrm>
          <a:prstGeom prst="rect">
            <a:avLst/>
          </a:prstGeom>
          <a:noFill/>
        </p:spPr>
        <p:txBody>
          <a:bodyPr wrap="square">
            <a:spAutoFit/>
          </a:bodyPr>
          <a:lstStyle/>
          <a:p>
            <a:pPr indent="457200" algn="just">
              <a:lnSpc>
                <a:spcPct val="150000"/>
              </a:lnSpc>
              <a:spcAft>
                <a:spcPts val="1000"/>
              </a:spcAft>
            </a:pPr>
            <a:r>
              <a:rPr lang="en-US" sz="3600" b="1">
                <a:solidFill>
                  <a:srgbClr val="00B0F0"/>
                </a:solidFill>
                <a:latin typeface="Calibri" panose="020F0502020204030204" pitchFamily="34" charset="0"/>
                <a:ea typeface="Arial" panose="020B0604020202020204" pitchFamily="34" charset="0"/>
                <a:cs typeface="Cambria" panose="02040503050406030204" pitchFamily="18" charset="0"/>
              </a:rPr>
              <a:t>Exercise 5. Choose the best option to complete the sentence.</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0A797A8F-09B9-4660-B958-10AB08ECB98C}"/>
              </a:ext>
            </a:extLst>
          </p:cNvPr>
          <p:cNvSpPr txBox="1"/>
          <p:nvPr/>
        </p:nvSpPr>
        <p:spPr>
          <a:xfrm>
            <a:off x="1849023" y="1033643"/>
            <a:ext cx="16808125" cy="8556188"/>
          </a:xfrm>
          <a:prstGeom prst="rect">
            <a:avLst/>
          </a:prstGeom>
          <a:noFill/>
        </p:spPr>
        <p:txBody>
          <a:bodyPr wrap="square">
            <a:spAutoFit/>
          </a:bodyPr>
          <a:lstStyle/>
          <a:p>
            <a:pPr algn="just">
              <a:spcAft>
                <a:spcPts val="800"/>
              </a:spcAft>
            </a:pPr>
            <a:r>
              <a:rPr lang="en-US" sz="4000" b="1">
                <a:latin typeface="Calibri" panose="020F0502020204030204" pitchFamily="34" charset="0"/>
                <a:ea typeface="Calibri" panose="020F0502020204030204" pitchFamily="34" charset="0"/>
                <a:cs typeface="Calibri" panose="020F0502020204030204" pitchFamily="34" charset="0"/>
              </a:rPr>
              <a:t>6.</a:t>
            </a:r>
            <a:r>
              <a:rPr lang="en-US" sz="4000">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That flight ticket is ___________ of all.</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A. expensive						B. the most expensive</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4000">
                <a:latin typeface="Calibri" panose="020F0502020204030204" pitchFamily="34" charset="0"/>
                <a:ea typeface="Calibri" panose="020F0502020204030204" pitchFamily="34" charset="0"/>
                <a:cs typeface="Calibri" panose="020F0502020204030204" pitchFamily="34" charset="0"/>
              </a:rPr>
              <a:t>C.</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more expensive				D. the expensive</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4000" b="1">
                <a:solidFill>
                  <a:srgbClr val="000000"/>
                </a:solidFill>
                <a:latin typeface="Calibri" panose="020F0502020204030204" pitchFamily="34" charset="0"/>
                <a:ea typeface="Calibri" panose="020F0502020204030204" pitchFamily="34" charset="0"/>
                <a:cs typeface="Calibri" panose="020F0502020204030204" pitchFamily="34" charset="0"/>
              </a:rPr>
              <a:t>7.</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Phong works ___________ than most of him friends.</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A. a lot more hardly	B. more hardly		</a:t>
            </a:r>
            <a:r>
              <a:rPr lang="en-US" sz="4000">
                <a:latin typeface="Calibri" panose="020F0502020204030204" pitchFamily="34" charset="0"/>
                <a:ea typeface="Calibri" panose="020F0502020204030204" pitchFamily="34" charset="0"/>
                <a:cs typeface="Calibri" panose="020F0502020204030204" pitchFamily="34" charset="0"/>
              </a:rPr>
              <a:t>C.</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many harder	D. much harder</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4000" b="1">
                <a:solidFill>
                  <a:srgbClr val="000000"/>
                </a:solidFill>
                <a:latin typeface="Calibri" panose="020F0502020204030204" pitchFamily="34" charset="0"/>
                <a:ea typeface="Calibri" panose="020F0502020204030204" pitchFamily="34" charset="0"/>
                <a:cs typeface="Calibri" panose="020F0502020204030204" pitchFamily="34" charset="0"/>
              </a:rPr>
              <a:t>8.</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I tried to spend</a:t>
            </a:r>
            <a:r>
              <a:rPr lang="en-US" sz="4000">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___________ money.</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A. little				B. less				</a:t>
            </a:r>
            <a:r>
              <a:rPr lang="en-US" sz="4000">
                <a:latin typeface="Calibri" panose="020F0502020204030204" pitchFamily="34" charset="0"/>
                <a:ea typeface="Calibri" panose="020F0502020204030204" pitchFamily="34" charset="0"/>
                <a:cs typeface="Calibri" panose="020F0502020204030204" pitchFamily="34" charset="0"/>
              </a:rPr>
              <a:t>C.</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the least		D. the less than</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9.</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My friend is much ___________ than me.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800"/>
              </a:spcAft>
            </a:pP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A. prettier			B. pretty				</a:t>
            </a:r>
            <a:r>
              <a:rPr lang="en-US" sz="4000">
                <a:latin typeface="Calibri" panose="020F0502020204030204" pitchFamily="34" charset="0"/>
                <a:ea typeface="Calibri" panose="020F0502020204030204" pitchFamily="34" charset="0"/>
                <a:cs typeface="Calibri" panose="020F0502020204030204" pitchFamily="34" charset="0"/>
              </a:rPr>
              <a:t>C.</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the prettiest	D. more prettier</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10.</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My mom speaks English ___________ I do.</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800"/>
              </a:spcAft>
            </a:pP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A. fluently						B. more fluently than</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4000">
                <a:latin typeface="Calibri" panose="020F0502020204030204" pitchFamily="34" charset="0"/>
                <a:ea typeface="Calibri" panose="020F0502020204030204" pitchFamily="34" charset="0"/>
                <a:cs typeface="Calibri" panose="020F0502020204030204" pitchFamily="34" charset="0"/>
              </a:rPr>
              <a:t>C.</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more fluently					D. most fluently</a:t>
            </a:r>
            <a:endParaRPr lang="en-US" sz="3600">
              <a:latin typeface="Calibri" panose="020F0502020204030204" pitchFamily="34" charset="0"/>
              <a:ea typeface="Calibri" panose="020F0502020204030204" pitchFamily="34" charset="0"/>
              <a:cs typeface="Times New Roman" panose="02020603050405020304" pitchFamily="18" charset="0"/>
            </a:endParaRPr>
          </a:p>
        </p:txBody>
      </p:sp>
      <p:sp>
        <p:nvSpPr>
          <p:cNvPr id="20" name="Oval 19">
            <a:extLst>
              <a:ext uri="{FF2B5EF4-FFF2-40B4-BE49-F238E27FC236}">
                <a16:creationId xmlns:a16="http://schemas.microsoft.com/office/drawing/2014/main" id="{3BD192EE-E934-4A91-B28D-8C7E07DDA02A}"/>
              </a:ext>
            </a:extLst>
          </p:cNvPr>
          <p:cNvSpPr/>
          <p:nvPr/>
        </p:nvSpPr>
        <p:spPr>
          <a:xfrm>
            <a:off x="8970933" y="1629203"/>
            <a:ext cx="685800" cy="9988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CF0B355-1F17-4549-B69B-977FAAA5C3CA}"/>
              </a:ext>
            </a:extLst>
          </p:cNvPr>
          <p:cNvSpPr/>
          <p:nvPr/>
        </p:nvSpPr>
        <p:spPr>
          <a:xfrm>
            <a:off x="14630400" y="3687438"/>
            <a:ext cx="685800" cy="9988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B864FAC-B84B-4472-87C7-506F3CE13B8C}"/>
              </a:ext>
            </a:extLst>
          </p:cNvPr>
          <p:cNvSpPr/>
          <p:nvPr/>
        </p:nvSpPr>
        <p:spPr>
          <a:xfrm>
            <a:off x="6248400" y="5143500"/>
            <a:ext cx="685800" cy="9988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E7A8FEA-6237-4B11-B7E4-75E66578AB46}"/>
              </a:ext>
            </a:extLst>
          </p:cNvPr>
          <p:cNvSpPr/>
          <p:nvPr/>
        </p:nvSpPr>
        <p:spPr>
          <a:xfrm>
            <a:off x="1544224" y="6530088"/>
            <a:ext cx="685800" cy="9988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F691C6E-BF37-44F0-8BB4-F0A9D48B8D5C}"/>
              </a:ext>
            </a:extLst>
          </p:cNvPr>
          <p:cNvSpPr/>
          <p:nvPr/>
        </p:nvSpPr>
        <p:spPr>
          <a:xfrm>
            <a:off x="8989755" y="8101063"/>
            <a:ext cx="685800" cy="9988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361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arn(inVertical)">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20" grpId="0" animBg="1"/>
      <p:bldP spid="22" grpId="0" animBg="1"/>
      <p:bldP spid="24" grpId="0" animBg="1"/>
      <p:bldP spid="25"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981482" y="423301"/>
            <a:ext cx="15201900" cy="1200329"/>
          </a:xfrm>
          <a:prstGeom prst="rect">
            <a:avLst/>
          </a:prstGeom>
          <a:noFill/>
        </p:spPr>
        <p:txBody>
          <a:bodyPr wrap="square">
            <a:spAutoFit/>
          </a:bodyPr>
          <a:lstStyle/>
          <a:p>
            <a:pPr indent="457200" algn="ctr">
              <a:spcAft>
                <a:spcPts val="1000"/>
              </a:spcAft>
            </a:pPr>
            <a:r>
              <a:rPr lang="en-US" sz="3600" b="1">
                <a:solidFill>
                  <a:srgbClr val="00B0F0"/>
                </a:solidFill>
                <a:latin typeface="Calibri" panose="020F0502020204030204" pitchFamily="34" charset="0"/>
                <a:ea typeface="Arial" panose="020B0604020202020204" pitchFamily="34" charset="0"/>
                <a:cs typeface="Cambria" panose="02040503050406030204" pitchFamily="18" charset="0"/>
              </a:rPr>
              <a:t>Exercise 6. Use the given words in brackets to rewrite the sentences without changing the meaning of the original sentences.</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7B75FDF1-2D50-450A-98FB-6D691BABE3F3}"/>
              </a:ext>
            </a:extLst>
          </p:cNvPr>
          <p:cNvSpPr txBox="1"/>
          <p:nvPr/>
        </p:nvSpPr>
        <p:spPr>
          <a:xfrm>
            <a:off x="358613" y="1652923"/>
            <a:ext cx="16808128" cy="8171468"/>
          </a:xfrm>
          <a:prstGeom prst="rect">
            <a:avLst/>
          </a:prstGeom>
          <a:noFill/>
        </p:spPr>
        <p:txBody>
          <a:bodyPr wrap="square">
            <a:spAutoFit/>
          </a:bodyPr>
          <a:lstStyle/>
          <a:p>
            <a:pPr algn="just">
              <a:spcAft>
                <a:spcPts val="600"/>
              </a:spcAft>
            </a:pPr>
            <a:r>
              <a:rPr lang="en-US" sz="4000">
                <a:effectLst/>
                <a:latin typeface="Calibri" panose="020F0502020204030204" pitchFamily="34" charset="0"/>
                <a:ea typeface="Cambria" panose="02040503050406030204" pitchFamily="18" charset="0"/>
                <a:cs typeface="Cambria" panose="02040503050406030204" pitchFamily="18" charset="0"/>
              </a:rPr>
              <a:t>1.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My brother was earning much less in his previous job than he is now. (more)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a:solidFill>
                  <a:srgbClr val="FF0000"/>
                </a:solidFill>
                <a:effectLst/>
                <a:latin typeface="Calibri" panose="020F0502020204030204" pitchFamily="34" charset="0"/>
                <a:ea typeface="Cambria" panose="02040503050406030204" pitchFamily="18" charset="0"/>
                <a:cs typeface="Cambria" panose="02040503050406030204" pitchFamily="18" charset="0"/>
              </a:rPr>
              <a:t> My brother is earning more in his current job than he was (in the past).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lvl="1" algn="just">
              <a:spcAft>
                <a:spcPts val="600"/>
              </a:spcAft>
              <a:tabLst>
                <a:tab pos="1327150" algn="l"/>
              </a:tabLst>
            </a:pPr>
            <a:r>
              <a:rPr lang="en-US" sz="4000">
                <a:effectLst/>
                <a:latin typeface="Calibri" panose="020F0502020204030204" pitchFamily="34" charset="0"/>
                <a:ea typeface="Cambria" panose="02040503050406030204" pitchFamily="18" charset="0"/>
                <a:cs typeface="Cambria" panose="02040503050406030204" pitchFamily="18" charset="0"/>
              </a:rPr>
              <a:t>2.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Chicken is cheaper than beef</a:t>
            </a:r>
            <a:r>
              <a:rPr lang="en-US" sz="4000">
                <a:effectLst/>
                <a:latin typeface="Calibri" panose="020F0502020204030204" pitchFamily="34" charset="0"/>
                <a:ea typeface="Cambria" panose="02040503050406030204" pitchFamily="18" charset="0"/>
                <a:cs typeface="Cambria" panose="02040503050406030204" pitchFamily="18" charset="0"/>
              </a:rPr>
              <a:t>.</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(more)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lvl="1" algn="just">
              <a:spcAft>
                <a:spcPts val="600"/>
              </a:spcAft>
            </a:pPr>
            <a:r>
              <a:rPr lang="en-US" sz="400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a:solidFill>
                  <a:srgbClr val="FF0000"/>
                </a:solidFill>
                <a:effectLst/>
                <a:latin typeface="Calibri" panose="020F0502020204030204" pitchFamily="34" charset="0"/>
                <a:ea typeface="Cambria" panose="02040503050406030204" pitchFamily="18" charset="0"/>
                <a:cs typeface="Cambria" panose="02040503050406030204" pitchFamily="18" charset="0"/>
              </a:rPr>
              <a:t> Beef is more expensive than chicken.</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lvl="2" algn="just">
              <a:spcAft>
                <a:spcPts val="600"/>
              </a:spcAft>
              <a:tabLst>
                <a:tab pos="1327150" algn="l"/>
              </a:tabLst>
            </a:pPr>
            <a:r>
              <a:rPr lang="en-US" sz="4000">
                <a:effectLst/>
                <a:latin typeface="Calibri" panose="020F0502020204030204" pitchFamily="34" charset="0"/>
                <a:ea typeface="Cambria" panose="02040503050406030204" pitchFamily="18" charset="0"/>
                <a:cs typeface="Cambria" panose="02040503050406030204" pitchFamily="18" charset="0"/>
              </a:rPr>
              <a:t>3.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To my knowledge, speaking English fluently is easier than listening to conversations in English</a:t>
            </a:r>
            <a:r>
              <a:rPr lang="en-US" sz="4000">
                <a:effectLst/>
                <a:latin typeface="Calibri" panose="020F0502020204030204" pitchFamily="34" charset="0"/>
                <a:ea typeface="Cambria" panose="02040503050406030204" pitchFamily="18" charset="0"/>
                <a:cs typeface="Cambria" panose="02040503050406030204" pitchFamily="18" charset="0"/>
              </a:rPr>
              <a:t>.</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(hard)</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lvl="2" algn="just">
              <a:spcAft>
                <a:spcPts val="600"/>
              </a:spcAft>
            </a:pPr>
            <a:r>
              <a:rPr lang="en-US" sz="400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a:solidFill>
                  <a:srgbClr val="FF0000"/>
                </a:solidFill>
                <a:effectLst/>
                <a:latin typeface="Calibri" panose="020F0502020204030204" pitchFamily="34" charset="0"/>
                <a:ea typeface="Cambria" panose="02040503050406030204" pitchFamily="18" charset="0"/>
                <a:cs typeface="Cambria" panose="02040503050406030204" pitchFamily="18" charset="0"/>
              </a:rPr>
              <a:t> To my knowledge, listening to conversations in English is harder than speaking English fluently.</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lvl="3" algn="just">
              <a:spcAft>
                <a:spcPts val="600"/>
              </a:spcAft>
              <a:tabLst>
                <a:tab pos="1327150" algn="l"/>
              </a:tabLst>
            </a:pPr>
            <a:r>
              <a:rPr lang="en-US" sz="4000">
                <a:effectLst/>
                <a:latin typeface="Calibri" panose="020F0502020204030204" pitchFamily="34" charset="0"/>
                <a:ea typeface="Cambria" panose="02040503050406030204" pitchFamily="18" charset="0"/>
                <a:cs typeface="Cambria" panose="02040503050406030204" pitchFamily="18" charset="0"/>
              </a:rPr>
              <a:t>4.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This is the most delicious lunch she’s ever had. (more)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lvl="3" algn="just">
              <a:spcAft>
                <a:spcPts val="600"/>
              </a:spcAft>
            </a:pPr>
            <a:r>
              <a:rPr lang="en-US" sz="400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a:solidFill>
                  <a:srgbClr val="FF0000"/>
                </a:solidFill>
                <a:effectLst/>
                <a:latin typeface="Calibri" panose="020F0502020204030204" pitchFamily="34" charset="0"/>
                <a:ea typeface="Cambria" panose="02040503050406030204" pitchFamily="18" charset="0"/>
                <a:cs typeface="Cambria" panose="02040503050406030204" pitchFamily="18" charset="0"/>
              </a:rPr>
              <a:t> She's never had a more delicious lunch than this one.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lvl="4" algn="just">
              <a:spcAft>
                <a:spcPts val="600"/>
              </a:spcAft>
              <a:tabLst>
                <a:tab pos="1327150" algn="l"/>
              </a:tabLst>
            </a:pPr>
            <a:r>
              <a:rPr lang="en-US" sz="4000">
                <a:effectLst/>
                <a:latin typeface="Calibri" panose="020F0502020204030204" pitchFamily="34" charset="0"/>
                <a:ea typeface="Cambria" panose="02040503050406030204" pitchFamily="18" charset="0"/>
                <a:cs typeface="Cambria" panose="02040503050406030204" pitchFamily="18" charset="0"/>
              </a:rPr>
              <a:t>5.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There is no better doctor in this hospital than Mr. Long. (best)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lvl="4" algn="just">
              <a:spcAft>
                <a:spcPts val="600"/>
              </a:spcAft>
            </a:pPr>
            <a:r>
              <a:rPr lang="en-US" sz="4000">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a:solidFill>
                  <a:srgbClr val="FF0000"/>
                </a:solidFill>
                <a:effectLst/>
                <a:latin typeface="Calibri" panose="020F0502020204030204" pitchFamily="34" charset="0"/>
                <a:ea typeface="Cambria" panose="02040503050406030204" pitchFamily="18" charset="0"/>
                <a:cs typeface="Cambria" panose="02040503050406030204" pitchFamily="18" charset="0"/>
              </a:rPr>
              <a:t> Long is the best doctor in this hospital.</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77730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animEffect transition="in" filter="barn(inVertical)">
                                      <p:cBhvr>
                                        <p:cTn id="35" dur="500"/>
                                        <p:tgtEl>
                                          <p:spTgt spid="18">
                                            <p:txEl>
                                              <p:pRg st="2" end="2"/>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xEl>
                                              <p:pRg st="4" end="4"/>
                                            </p:txEl>
                                          </p:spTgt>
                                        </p:tgtEl>
                                        <p:attrNameLst>
                                          <p:attrName>style.visibility</p:attrName>
                                        </p:attrNameLst>
                                      </p:cBhvr>
                                      <p:to>
                                        <p:strVal val="visible"/>
                                      </p:to>
                                    </p:set>
                                    <p:animEffect transition="in" filter="barn(inVertical)">
                                      <p:cBhvr>
                                        <p:cTn id="38" dur="500"/>
                                        <p:tgtEl>
                                          <p:spTgt spid="18">
                                            <p:txEl>
                                              <p:pRg st="4" end="4"/>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18">
                                            <p:txEl>
                                              <p:pRg st="6" end="6"/>
                                            </p:txEl>
                                          </p:spTgt>
                                        </p:tgtEl>
                                        <p:attrNameLst>
                                          <p:attrName>style.visibility</p:attrName>
                                        </p:attrNameLst>
                                      </p:cBhvr>
                                      <p:to>
                                        <p:strVal val="visible"/>
                                      </p:to>
                                    </p:set>
                                    <p:animEffect transition="in" filter="barn(inVertical)">
                                      <p:cBhvr>
                                        <p:cTn id="41" dur="500"/>
                                        <p:tgtEl>
                                          <p:spTgt spid="18">
                                            <p:txEl>
                                              <p:pRg st="6" end="6"/>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8">
                                            <p:txEl>
                                              <p:pRg st="8" end="8"/>
                                            </p:txEl>
                                          </p:spTgt>
                                        </p:tgtEl>
                                        <p:attrNameLst>
                                          <p:attrName>style.visibility</p:attrName>
                                        </p:attrNameLst>
                                      </p:cBhvr>
                                      <p:to>
                                        <p:strVal val="visible"/>
                                      </p:to>
                                    </p:set>
                                    <p:animEffect transition="in" filter="barn(inVertical)">
                                      <p:cBhvr>
                                        <p:cTn id="44" dur="500"/>
                                        <p:tgtEl>
                                          <p:spTgt spid="18">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8">
                                            <p:txEl>
                                              <p:pRg st="1" end="1"/>
                                            </p:txEl>
                                          </p:spTgt>
                                        </p:tgtEl>
                                        <p:attrNameLst>
                                          <p:attrName>style.visibility</p:attrName>
                                        </p:attrNameLst>
                                      </p:cBhvr>
                                      <p:to>
                                        <p:strVal val="visible"/>
                                      </p:to>
                                    </p:set>
                                    <p:animEffect transition="in" filter="barn(inVertical)">
                                      <p:cBhvr>
                                        <p:cTn id="49" dur="500"/>
                                        <p:tgtEl>
                                          <p:spTgt spid="1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xEl>
                                              <p:pRg st="3" end="3"/>
                                            </p:txEl>
                                          </p:spTgt>
                                        </p:tgtEl>
                                        <p:attrNameLst>
                                          <p:attrName>style.visibility</p:attrName>
                                        </p:attrNameLst>
                                      </p:cBhvr>
                                      <p:to>
                                        <p:strVal val="visible"/>
                                      </p:to>
                                    </p:set>
                                    <p:animEffect transition="in" filter="barn(inVertical)">
                                      <p:cBhvr>
                                        <p:cTn id="54" dur="500"/>
                                        <p:tgtEl>
                                          <p:spTgt spid="18">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5" end="5"/>
                                            </p:txEl>
                                          </p:spTgt>
                                        </p:tgtEl>
                                        <p:attrNameLst>
                                          <p:attrName>style.visibility</p:attrName>
                                        </p:attrNameLst>
                                      </p:cBhvr>
                                      <p:to>
                                        <p:strVal val="visible"/>
                                      </p:to>
                                    </p:set>
                                    <p:animEffect transition="in" filter="barn(inVertical)">
                                      <p:cBhvr>
                                        <p:cTn id="59" dur="500"/>
                                        <p:tgtEl>
                                          <p:spTgt spid="18">
                                            <p:txEl>
                                              <p:pRg st="5" end="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8">
                                            <p:txEl>
                                              <p:pRg st="7" end="7"/>
                                            </p:txEl>
                                          </p:spTgt>
                                        </p:tgtEl>
                                        <p:attrNameLst>
                                          <p:attrName>style.visibility</p:attrName>
                                        </p:attrNameLst>
                                      </p:cBhvr>
                                      <p:to>
                                        <p:strVal val="visible"/>
                                      </p:to>
                                    </p:set>
                                    <p:animEffect transition="in" filter="barn(inVertical)">
                                      <p:cBhvr>
                                        <p:cTn id="64" dur="500"/>
                                        <p:tgtEl>
                                          <p:spTgt spid="1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8">
                                            <p:txEl>
                                              <p:pRg st="9" end="9"/>
                                            </p:txEl>
                                          </p:spTgt>
                                        </p:tgtEl>
                                        <p:attrNameLst>
                                          <p:attrName>style.visibility</p:attrName>
                                        </p:attrNameLst>
                                      </p:cBhvr>
                                      <p:to>
                                        <p:strVal val="visible"/>
                                      </p:to>
                                    </p:set>
                                    <p:animEffect transition="in" filter="barn(inVertical)">
                                      <p:cBhvr>
                                        <p:cTn id="69" dur="500"/>
                                        <p:tgtEl>
                                          <p:spTgt spid="1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981482" y="423301"/>
            <a:ext cx="15201900" cy="1200329"/>
          </a:xfrm>
          <a:prstGeom prst="rect">
            <a:avLst/>
          </a:prstGeom>
          <a:noFill/>
        </p:spPr>
        <p:txBody>
          <a:bodyPr wrap="square">
            <a:spAutoFit/>
          </a:bodyPr>
          <a:lstStyle/>
          <a:p>
            <a:pPr indent="457200" algn="ctr">
              <a:spcAft>
                <a:spcPts val="1000"/>
              </a:spcAft>
            </a:pPr>
            <a:r>
              <a:rPr lang="en-US" sz="3600" b="1">
                <a:solidFill>
                  <a:srgbClr val="00B0F0"/>
                </a:solidFill>
                <a:latin typeface="Calibri" panose="020F0502020204030204" pitchFamily="34" charset="0"/>
                <a:ea typeface="Arial" panose="020B0604020202020204" pitchFamily="34" charset="0"/>
                <a:cs typeface="Cambria" panose="02040503050406030204" pitchFamily="18" charset="0"/>
              </a:rPr>
              <a:t>Exercise 6. Use the given words in brackets to rewrite the sentences without changing the meaning of the original sentences.</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7B75FDF1-2D50-450A-98FB-6D691BABE3F3}"/>
              </a:ext>
            </a:extLst>
          </p:cNvPr>
          <p:cNvSpPr txBox="1"/>
          <p:nvPr/>
        </p:nvSpPr>
        <p:spPr>
          <a:xfrm>
            <a:off x="323852" y="1791224"/>
            <a:ext cx="17228265" cy="7766229"/>
          </a:xfrm>
          <a:prstGeom prst="rect">
            <a:avLst/>
          </a:prstGeom>
          <a:noFill/>
        </p:spPr>
        <p:txBody>
          <a:bodyPr wrap="square">
            <a:spAutoFit/>
          </a:bodyPr>
          <a:lstStyle/>
          <a:p>
            <a:pPr algn="just">
              <a:spcAft>
                <a:spcPts val="600"/>
              </a:spcAft>
              <a:tabLst>
                <a:tab pos="1327150" algn="l"/>
              </a:tabLst>
            </a:pPr>
            <a:r>
              <a:rPr lang="en-US" sz="4000" b="1">
                <a:latin typeface="Calibri" panose="020F0502020204030204" pitchFamily="34" charset="0"/>
                <a:ea typeface="Cambria" panose="02040503050406030204" pitchFamily="18" charset="0"/>
                <a:cs typeface="Cambria" panose="02040503050406030204" pitchFamily="18" charset="0"/>
              </a:rPr>
              <a:t>6.</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This is the fastest moving car I’ve ever driven</a:t>
            </a:r>
            <a:r>
              <a:rPr lang="en-US" sz="4000">
                <a:latin typeface="Calibri" panose="020F0502020204030204" pitchFamily="34" charset="0"/>
                <a:ea typeface="Cambria" panose="02040503050406030204" pitchFamily="18" charset="0"/>
                <a:cs typeface="Cambria" panose="02040503050406030204" pitchFamily="18" charset="0"/>
              </a:rPr>
              <a:t>.</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(fast)</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latin typeface="Cambria" panose="02040503050406030204" pitchFamily="18" charset="0"/>
                <a:ea typeface="Cambria" panose="02040503050406030204" pitchFamily="18" charset="0"/>
                <a:cs typeface="Cambria" panose="02040503050406030204" pitchFamily="18" charset="0"/>
              </a:rPr>
              <a:t> </a:t>
            </a:r>
            <a:r>
              <a:rPr lang="en-US" sz="4000">
                <a:solidFill>
                  <a:srgbClr val="FF0000"/>
                </a:solidFill>
                <a:latin typeface="Calibri" panose="020F0502020204030204" pitchFamily="34" charset="0"/>
                <a:ea typeface="Cambria" panose="02040503050406030204" pitchFamily="18" charset="0"/>
                <a:cs typeface="Cambria" panose="02040503050406030204" pitchFamily="18" charset="0"/>
              </a:rPr>
              <a:t>I have never driven such a fast car.</a:t>
            </a:r>
            <a:endParaRPr lang="en-US" sz="4400">
              <a:latin typeface="Cambria" panose="02040503050406030204" pitchFamily="18" charset="0"/>
              <a:ea typeface="Cambria" panose="02040503050406030204" pitchFamily="18" charset="0"/>
              <a:cs typeface="Cambria" panose="02040503050406030204" pitchFamily="18" charset="0"/>
            </a:endParaRPr>
          </a:p>
          <a:p>
            <a:pPr lvl="1" algn="just">
              <a:spcAft>
                <a:spcPts val="600"/>
              </a:spcAft>
            </a:pPr>
            <a:r>
              <a:rPr lang="en-US" sz="4000" b="1">
                <a:latin typeface="Calibri" panose="020F0502020204030204" pitchFamily="34" charset="0"/>
                <a:ea typeface="Cambria" panose="02040503050406030204" pitchFamily="18" charset="0"/>
                <a:cs typeface="Cambria" panose="02040503050406030204" pitchFamily="18" charset="0"/>
              </a:rPr>
              <a:t>7.</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There isn’t anywhere as old as this castle in the city</a:t>
            </a:r>
            <a:r>
              <a:rPr lang="en-US" sz="4000">
                <a:latin typeface="Calibri" panose="020F0502020204030204" pitchFamily="34" charset="0"/>
                <a:ea typeface="Cambria" panose="02040503050406030204" pitchFamily="18" charset="0"/>
                <a:cs typeface="Cambria" panose="02040503050406030204" pitchFamily="18" charset="0"/>
              </a:rPr>
              <a:t>.</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(oldest)</a:t>
            </a:r>
            <a:endParaRPr lang="en-US" sz="4400">
              <a:latin typeface="Cambria" panose="02040503050406030204" pitchFamily="18" charset="0"/>
              <a:ea typeface="Cambria" panose="02040503050406030204" pitchFamily="18" charset="0"/>
              <a:cs typeface="Cambria" panose="02040503050406030204" pitchFamily="18" charset="0"/>
            </a:endParaRPr>
          </a:p>
          <a:p>
            <a:pPr lvl="1" algn="just">
              <a:spcAft>
                <a:spcPts val="600"/>
              </a:spcAft>
            </a:pPr>
            <a:r>
              <a:rPr lang="en-US" sz="4000">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latin typeface="Cambria" panose="02040503050406030204" pitchFamily="18" charset="0"/>
                <a:ea typeface="Cambria" panose="02040503050406030204" pitchFamily="18" charset="0"/>
                <a:cs typeface="Cambria" panose="02040503050406030204" pitchFamily="18" charset="0"/>
              </a:rPr>
              <a:t> </a:t>
            </a:r>
            <a:r>
              <a:rPr lang="en-US" sz="4000">
                <a:solidFill>
                  <a:srgbClr val="FF0000"/>
                </a:solidFill>
                <a:latin typeface="Calibri" panose="020F0502020204030204" pitchFamily="34" charset="0"/>
                <a:ea typeface="Cambria" panose="02040503050406030204" pitchFamily="18" charset="0"/>
                <a:cs typeface="Cambria" panose="02040503050406030204" pitchFamily="18" charset="0"/>
              </a:rPr>
              <a:t>This castle is the oldest in the city.</a:t>
            </a:r>
            <a:endParaRPr lang="en-US" sz="4400">
              <a:latin typeface="Cambria" panose="02040503050406030204" pitchFamily="18" charset="0"/>
              <a:ea typeface="Cambria" panose="02040503050406030204" pitchFamily="18" charset="0"/>
              <a:cs typeface="Cambria" panose="02040503050406030204" pitchFamily="18" charset="0"/>
            </a:endParaRPr>
          </a:p>
          <a:p>
            <a:pPr lvl="2" algn="just">
              <a:spcAft>
                <a:spcPts val="600"/>
              </a:spcAft>
            </a:pPr>
            <a:r>
              <a:rPr lang="en-US" sz="4000" b="1">
                <a:latin typeface="Calibri" panose="020F0502020204030204" pitchFamily="34" charset="0"/>
                <a:ea typeface="Cambria" panose="02040503050406030204" pitchFamily="18" charset="0"/>
                <a:cs typeface="Cambria" panose="02040503050406030204" pitchFamily="18" charset="0"/>
              </a:rPr>
              <a:t>8.</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Have you got any bigger shirt than that one? (biggest)</a:t>
            </a:r>
            <a:endParaRPr lang="en-US" sz="4400">
              <a:latin typeface="Cambria" panose="02040503050406030204" pitchFamily="18" charset="0"/>
              <a:ea typeface="Cambria" panose="02040503050406030204" pitchFamily="18" charset="0"/>
              <a:cs typeface="Cambria" panose="02040503050406030204" pitchFamily="18" charset="0"/>
            </a:endParaRPr>
          </a:p>
          <a:p>
            <a:pPr lvl="2" algn="just">
              <a:spcAft>
                <a:spcPts val="600"/>
              </a:spcAft>
            </a:pPr>
            <a:r>
              <a:rPr lang="en-US" sz="4000">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a:solidFill>
                  <a:srgbClr val="FF0000"/>
                </a:solidFill>
                <a:latin typeface="Calibri" panose="020F0502020204030204" pitchFamily="34" charset="0"/>
                <a:ea typeface="Cambria" panose="02040503050406030204" pitchFamily="18" charset="0"/>
                <a:cs typeface="Cambria" panose="02040503050406030204" pitchFamily="18" charset="0"/>
              </a:rPr>
              <a:t> Is this the biggest shirt you've/ you have got?</a:t>
            </a:r>
            <a:endParaRPr lang="en-US" sz="4400">
              <a:latin typeface="Cambria" panose="02040503050406030204" pitchFamily="18" charset="0"/>
              <a:ea typeface="Cambria" panose="02040503050406030204" pitchFamily="18" charset="0"/>
              <a:cs typeface="Cambria" panose="02040503050406030204" pitchFamily="18" charset="0"/>
            </a:endParaRPr>
          </a:p>
          <a:p>
            <a:pPr lvl="3" algn="just">
              <a:spcAft>
                <a:spcPts val="600"/>
              </a:spcAft>
              <a:tabLst>
                <a:tab pos="1327150" algn="l"/>
              </a:tabLst>
            </a:pPr>
            <a:r>
              <a:rPr lang="en-US" sz="4000" b="1">
                <a:latin typeface="Calibri" panose="020F0502020204030204" pitchFamily="34" charset="0"/>
                <a:ea typeface="Cambria" panose="02040503050406030204" pitchFamily="18" charset="0"/>
                <a:cs typeface="Cambria" panose="02040503050406030204" pitchFamily="18" charset="0"/>
              </a:rPr>
              <a:t>9.</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I am not taller than anyone in the class</a:t>
            </a:r>
            <a:r>
              <a:rPr lang="en-US" sz="4000">
                <a:latin typeface="Calibri" panose="020F0502020204030204" pitchFamily="34" charset="0"/>
                <a:ea typeface="Cambria" panose="02040503050406030204" pitchFamily="18" charset="0"/>
                <a:cs typeface="Cambria" panose="02040503050406030204" pitchFamily="18" charset="0"/>
              </a:rPr>
              <a:t>.</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(shortest)</a:t>
            </a:r>
            <a:endParaRPr lang="en-US" sz="4400">
              <a:latin typeface="Cambria" panose="02040503050406030204" pitchFamily="18" charset="0"/>
              <a:ea typeface="Cambria" panose="02040503050406030204" pitchFamily="18" charset="0"/>
              <a:cs typeface="Cambria" panose="02040503050406030204" pitchFamily="18" charset="0"/>
            </a:endParaRPr>
          </a:p>
          <a:p>
            <a:pPr lvl="3" algn="just">
              <a:spcAft>
                <a:spcPts val="600"/>
              </a:spcAft>
            </a:pPr>
            <a:r>
              <a:rPr lang="en-US" sz="4000">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a:solidFill>
                  <a:srgbClr val="FF0000"/>
                </a:solidFill>
                <a:latin typeface="Calibri" panose="020F0502020204030204" pitchFamily="34" charset="0"/>
                <a:ea typeface="Cambria" panose="02040503050406030204" pitchFamily="18" charset="0"/>
                <a:cs typeface="Cambria" panose="02040503050406030204" pitchFamily="18" charset="0"/>
              </a:rPr>
              <a:t> I am the shortest in the class.</a:t>
            </a:r>
            <a:endParaRPr lang="en-US" sz="4400">
              <a:latin typeface="Cambria" panose="02040503050406030204" pitchFamily="18" charset="0"/>
              <a:ea typeface="Cambria" panose="02040503050406030204" pitchFamily="18" charset="0"/>
              <a:cs typeface="Cambria" panose="02040503050406030204" pitchFamily="18" charset="0"/>
            </a:endParaRPr>
          </a:p>
          <a:p>
            <a:pPr lvl="4" algn="just">
              <a:spcAft>
                <a:spcPts val="800"/>
              </a:spcAft>
            </a:pPr>
            <a:r>
              <a:rPr lang="en-US" sz="4000" b="1">
                <a:latin typeface="Calibri" panose="020F0502020204030204" pitchFamily="34" charset="0"/>
                <a:ea typeface="Calibri" panose="020F0502020204030204" pitchFamily="34" charset="0"/>
                <a:cs typeface="Calibri" panose="020F0502020204030204" pitchFamily="34" charset="0"/>
              </a:rPr>
              <a:t>10.</a:t>
            </a:r>
            <a:r>
              <a:rPr lang="en-US" sz="4000">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The company’s revenue in May is the highest compared to the previous months</a:t>
            </a:r>
            <a:r>
              <a:rPr lang="en-US" sz="4000">
                <a:latin typeface="Calibri" panose="020F0502020204030204" pitchFamily="34" charset="0"/>
                <a:ea typeface="Calibri" panose="020F0502020204030204" pitchFamily="34" charset="0"/>
                <a:cs typeface="Calibri" panose="020F0502020204030204" pitchFamily="34" charset="0"/>
              </a:rPr>
              <a:t>.</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(lower)</a:t>
            </a:r>
            <a:endParaRPr lang="en-US" sz="3600">
              <a:latin typeface="Calibri" panose="020F0502020204030204" pitchFamily="34" charset="0"/>
              <a:ea typeface="Calibri" panose="020F0502020204030204" pitchFamily="34" charset="0"/>
              <a:cs typeface="Times New Roman" panose="02020603050405020304" pitchFamily="18" charset="0"/>
            </a:endParaRPr>
          </a:p>
          <a:p>
            <a:pPr lvl="4" algn="just">
              <a:spcAft>
                <a:spcPts val="600"/>
              </a:spcAft>
            </a:pPr>
            <a:r>
              <a:rPr lang="en-US" sz="4000">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latin typeface="Cambria" panose="02040503050406030204" pitchFamily="18" charset="0"/>
                <a:ea typeface="Cambria" panose="02040503050406030204" pitchFamily="18" charset="0"/>
                <a:cs typeface="Cambria" panose="02040503050406030204" pitchFamily="18" charset="0"/>
              </a:rPr>
              <a:t> </a:t>
            </a:r>
            <a:r>
              <a:rPr lang="en-US" sz="4000">
                <a:solidFill>
                  <a:srgbClr val="FF0000"/>
                </a:solidFill>
                <a:latin typeface="Calibri" panose="020F0502020204030204" pitchFamily="34" charset="0"/>
                <a:ea typeface="Cambria" panose="02040503050406030204" pitchFamily="18" charset="0"/>
                <a:cs typeface="Cambria" panose="02040503050406030204" pitchFamily="18" charset="0"/>
              </a:rPr>
              <a:t>The company's revenue in the previous months is lower than this May.</a:t>
            </a:r>
            <a:endParaRPr lang="en-US" sz="4400">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807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animEffect transition="in" filter="barn(inVertical)">
                                      <p:cBhvr>
                                        <p:cTn id="35" dur="500"/>
                                        <p:tgtEl>
                                          <p:spTgt spid="18">
                                            <p:txEl>
                                              <p:pRg st="2" end="2"/>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xEl>
                                              <p:pRg st="4" end="4"/>
                                            </p:txEl>
                                          </p:spTgt>
                                        </p:tgtEl>
                                        <p:attrNameLst>
                                          <p:attrName>style.visibility</p:attrName>
                                        </p:attrNameLst>
                                      </p:cBhvr>
                                      <p:to>
                                        <p:strVal val="visible"/>
                                      </p:to>
                                    </p:set>
                                    <p:animEffect transition="in" filter="barn(inVertical)">
                                      <p:cBhvr>
                                        <p:cTn id="38" dur="500"/>
                                        <p:tgtEl>
                                          <p:spTgt spid="18">
                                            <p:txEl>
                                              <p:pRg st="4" end="4"/>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18">
                                            <p:txEl>
                                              <p:pRg st="6" end="6"/>
                                            </p:txEl>
                                          </p:spTgt>
                                        </p:tgtEl>
                                        <p:attrNameLst>
                                          <p:attrName>style.visibility</p:attrName>
                                        </p:attrNameLst>
                                      </p:cBhvr>
                                      <p:to>
                                        <p:strVal val="visible"/>
                                      </p:to>
                                    </p:set>
                                    <p:animEffect transition="in" filter="barn(inVertical)">
                                      <p:cBhvr>
                                        <p:cTn id="41" dur="500"/>
                                        <p:tgtEl>
                                          <p:spTgt spid="18">
                                            <p:txEl>
                                              <p:pRg st="6" end="6"/>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8">
                                            <p:txEl>
                                              <p:pRg st="8" end="8"/>
                                            </p:txEl>
                                          </p:spTgt>
                                        </p:tgtEl>
                                        <p:attrNameLst>
                                          <p:attrName>style.visibility</p:attrName>
                                        </p:attrNameLst>
                                      </p:cBhvr>
                                      <p:to>
                                        <p:strVal val="visible"/>
                                      </p:to>
                                    </p:set>
                                    <p:animEffect transition="in" filter="barn(inVertical)">
                                      <p:cBhvr>
                                        <p:cTn id="44" dur="500"/>
                                        <p:tgtEl>
                                          <p:spTgt spid="18">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8">
                                            <p:txEl>
                                              <p:pRg st="1" end="1"/>
                                            </p:txEl>
                                          </p:spTgt>
                                        </p:tgtEl>
                                        <p:attrNameLst>
                                          <p:attrName>style.visibility</p:attrName>
                                        </p:attrNameLst>
                                      </p:cBhvr>
                                      <p:to>
                                        <p:strVal val="visible"/>
                                      </p:to>
                                    </p:set>
                                    <p:animEffect transition="in" filter="barn(inVertical)">
                                      <p:cBhvr>
                                        <p:cTn id="49" dur="500"/>
                                        <p:tgtEl>
                                          <p:spTgt spid="1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xEl>
                                              <p:pRg st="3" end="3"/>
                                            </p:txEl>
                                          </p:spTgt>
                                        </p:tgtEl>
                                        <p:attrNameLst>
                                          <p:attrName>style.visibility</p:attrName>
                                        </p:attrNameLst>
                                      </p:cBhvr>
                                      <p:to>
                                        <p:strVal val="visible"/>
                                      </p:to>
                                    </p:set>
                                    <p:animEffect transition="in" filter="barn(inVertical)">
                                      <p:cBhvr>
                                        <p:cTn id="54" dur="500"/>
                                        <p:tgtEl>
                                          <p:spTgt spid="18">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5" end="5"/>
                                            </p:txEl>
                                          </p:spTgt>
                                        </p:tgtEl>
                                        <p:attrNameLst>
                                          <p:attrName>style.visibility</p:attrName>
                                        </p:attrNameLst>
                                      </p:cBhvr>
                                      <p:to>
                                        <p:strVal val="visible"/>
                                      </p:to>
                                    </p:set>
                                    <p:animEffect transition="in" filter="barn(inVertical)">
                                      <p:cBhvr>
                                        <p:cTn id="59" dur="500"/>
                                        <p:tgtEl>
                                          <p:spTgt spid="18">
                                            <p:txEl>
                                              <p:pRg st="5" end="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8">
                                            <p:txEl>
                                              <p:pRg st="7" end="7"/>
                                            </p:txEl>
                                          </p:spTgt>
                                        </p:tgtEl>
                                        <p:attrNameLst>
                                          <p:attrName>style.visibility</p:attrName>
                                        </p:attrNameLst>
                                      </p:cBhvr>
                                      <p:to>
                                        <p:strVal val="visible"/>
                                      </p:to>
                                    </p:set>
                                    <p:animEffect transition="in" filter="barn(inVertical)">
                                      <p:cBhvr>
                                        <p:cTn id="64" dur="500"/>
                                        <p:tgtEl>
                                          <p:spTgt spid="1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8">
                                            <p:txEl>
                                              <p:pRg st="9" end="9"/>
                                            </p:txEl>
                                          </p:spTgt>
                                        </p:tgtEl>
                                        <p:attrNameLst>
                                          <p:attrName>style.visibility</p:attrName>
                                        </p:attrNameLst>
                                      </p:cBhvr>
                                      <p:to>
                                        <p:strVal val="visible"/>
                                      </p:to>
                                    </p:set>
                                    <p:animEffect transition="in" filter="barn(inVertical)">
                                      <p:cBhvr>
                                        <p:cTn id="69" dur="500"/>
                                        <p:tgtEl>
                                          <p:spTgt spid="1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80949" y="3043560"/>
            <a:ext cx="5080101" cy="6667500"/>
          </a:xfrm>
          <a:custGeom>
            <a:avLst/>
            <a:gdLst/>
            <a:ahLst/>
            <a:cxnLst/>
            <a:rect l="l" t="t" r="r" b="b"/>
            <a:pathLst>
              <a:path w="8509101" h="9311388">
                <a:moveTo>
                  <a:pt x="0" y="0"/>
                </a:moveTo>
                <a:lnTo>
                  <a:pt x="8509101" y="0"/>
                </a:lnTo>
                <a:lnTo>
                  <a:pt x="8509101" y="9311388"/>
                </a:lnTo>
                <a:lnTo>
                  <a:pt x="0" y="9311388"/>
                </a:lnTo>
                <a:lnTo>
                  <a:pt x="0" y="0"/>
                </a:lnTo>
                <a:close/>
              </a:path>
            </a:pathLst>
          </a:custGeom>
          <a:blipFill>
            <a:blip r:embed="rId2"/>
            <a:stretch>
              <a:fillRect/>
            </a:stretch>
          </a:blipFill>
        </p:spPr>
      </p:sp>
      <p:sp>
        <p:nvSpPr>
          <p:cNvPr id="3" name="Freeform 3"/>
          <p:cNvSpPr/>
          <p:nvPr/>
        </p:nvSpPr>
        <p:spPr>
          <a:xfrm>
            <a:off x="-1830357" y="-902150"/>
            <a:ext cx="6173053" cy="2601942"/>
          </a:xfrm>
          <a:custGeom>
            <a:avLst/>
            <a:gdLst/>
            <a:ahLst/>
            <a:cxnLst/>
            <a:rect l="l" t="t" r="r" b="b"/>
            <a:pathLst>
              <a:path w="6173053" h="2601942">
                <a:moveTo>
                  <a:pt x="0" y="0"/>
                </a:moveTo>
                <a:lnTo>
                  <a:pt x="6173052" y="0"/>
                </a:lnTo>
                <a:lnTo>
                  <a:pt x="6173052" y="2601941"/>
                </a:lnTo>
                <a:lnTo>
                  <a:pt x="0" y="2601941"/>
                </a:lnTo>
                <a:lnTo>
                  <a:pt x="0" y="0"/>
                </a:lnTo>
                <a:close/>
              </a:path>
            </a:pathLst>
          </a:custGeom>
          <a:blipFill>
            <a:blip r:embed="rId3">
              <a:duotone>
                <a:prstClr val="black"/>
                <a:schemeClr val="accent5">
                  <a:tint val="45000"/>
                  <a:satMod val="400000"/>
                </a:schemeClr>
              </a:duotone>
            </a:blip>
            <a:stretch>
              <a:fillRect/>
            </a:stretch>
          </a:blipFill>
        </p:spPr>
      </p:sp>
      <p:sp>
        <p:nvSpPr>
          <p:cNvPr id="4" name="Freeform 4"/>
          <p:cNvSpPr/>
          <p:nvPr/>
        </p:nvSpPr>
        <p:spPr>
          <a:xfrm rot="3091052">
            <a:off x="-1684467" y="5508041"/>
            <a:ext cx="6638823" cy="5976180"/>
          </a:xfrm>
          <a:custGeom>
            <a:avLst/>
            <a:gdLst/>
            <a:ahLst/>
            <a:cxnLst/>
            <a:rect l="l" t="t" r="r" b="b"/>
            <a:pathLst>
              <a:path w="6638823" h="5976180">
                <a:moveTo>
                  <a:pt x="0" y="0"/>
                </a:moveTo>
                <a:lnTo>
                  <a:pt x="6638824" y="0"/>
                </a:lnTo>
                <a:lnTo>
                  <a:pt x="6638824" y="5976180"/>
                </a:lnTo>
                <a:lnTo>
                  <a:pt x="0" y="5976180"/>
                </a:lnTo>
                <a:lnTo>
                  <a:pt x="0" y="0"/>
                </a:lnTo>
                <a:close/>
              </a:path>
            </a:pathLst>
          </a:custGeom>
          <a:blipFill>
            <a:blip r:embed="rId4"/>
            <a:stretch>
              <a:fillRect/>
            </a:stretch>
          </a:blipFill>
        </p:spPr>
      </p:sp>
      <p:sp>
        <p:nvSpPr>
          <p:cNvPr id="5" name="TextBox 5"/>
          <p:cNvSpPr txBox="1"/>
          <p:nvPr/>
        </p:nvSpPr>
        <p:spPr>
          <a:xfrm>
            <a:off x="1634944" y="998914"/>
            <a:ext cx="16434015" cy="2167260"/>
          </a:xfrm>
          <a:prstGeom prst="rect">
            <a:avLst/>
          </a:prstGeom>
        </p:spPr>
        <p:txBody>
          <a:bodyPr wrap="square" lIns="0" tIns="0" rIns="0" bIns="0" rtlCol="0" anchor="t">
            <a:spAutoFit/>
          </a:bodyPr>
          <a:lstStyle/>
          <a:p>
            <a:pPr lvl="0" algn="ctr">
              <a:lnSpc>
                <a:spcPts val="16889"/>
              </a:lnSpc>
              <a:spcBef>
                <a:spcPct val="0"/>
              </a:spcBef>
            </a:pPr>
            <a:r>
              <a:rPr lang="en-US" sz="23458">
                <a:solidFill>
                  <a:srgbClr val="0070C0"/>
                </a:solidFill>
                <a:latin typeface="Computer Says No"/>
              </a:rPr>
              <a:t>PART 2. LANGUAGE</a:t>
            </a:r>
          </a:p>
        </p:txBody>
      </p:sp>
      <p:pic>
        <p:nvPicPr>
          <p:cNvPr id="12" name="Graphic 11" descr="Arrow Rotate left">
            <a:extLst>
              <a:ext uri="{FF2B5EF4-FFF2-40B4-BE49-F238E27FC236}">
                <a16:creationId xmlns:a16="http://schemas.microsoft.com/office/drawing/2014/main" id="{252EFE54-7F2F-4514-AC10-22D85BFFD2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96076" y="2856497"/>
            <a:ext cx="2667000" cy="2667000"/>
          </a:xfrm>
          <a:prstGeom prst="rect">
            <a:avLst/>
          </a:prstGeom>
        </p:spPr>
      </p:pic>
      <p:sp>
        <p:nvSpPr>
          <p:cNvPr id="13" name="TextBox 5">
            <a:extLst>
              <a:ext uri="{FF2B5EF4-FFF2-40B4-BE49-F238E27FC236}">
                <a16:creationId xmlns:a16="http://schemas.microsoft.com/office/drawing/2014/main" id="{3D73BFAD-1F65-40EC-AF25-5BFE1FB1FE48}"/>
              </a:ext>
            </a:extLst>
          </p:cNvPr>
          <p:cNvSpPr txBox="1"/>
          <p:nvPr/>
        </p:nvSpPr>
        <p:spPr>
          <a:xfrm>
            <a:off x="-505256" y="5518054"/>
            <a:ext cx="14621049" cy="2167260"/>
          </a:xfrm>
          <a:prstGeom prst="rect">
            <a:avLst/>
          </a:prstGeom>
        </p:spPr>
        <p:txBody>
          <a:bodyPr wrap="square" lIns="0" tIns="0" rIns="0" bIns="0" rtlCol="0" anchor="t">
            <a:spAutoFit/>
          </a:bodyPr>
          <a:lstStyle/>
          <a:p>
            <a:pPr lvl="0" algn="ctr">
              <a:lnSpc>
                <a:spcPts val="16889"/>
              </a:lnSpc>
              <a:spcBef>
                <a:spcPct val="0"/>
              </a:spcBef>
            </a:pPr>
            <a:r>
              <a:rPr lang="en-US" sz="23458">
                <a:solidFill>
                  <a:srgbClr val="0070C0"/>
                </a:solidFill>
                <a:latin typeface="Computer Says No"/>
              </a:rPr>
              <a:t>III. PHONETICS</a:t>
            </a:r>
          </a:p>
        </p:txBody>
      </p:sp>
    </p:spTree>
    <p:extLst>
      <p:ext uri="{BB962C8B-B14F-4D97-AF65-F5344CB8AC3E}">
        <p14:creationId xmlns:p14="http://schemas.microsoft.com/office/powerpoint/2010/main" val="403820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2441492" y="231351"/>
            <a:ext cx="15814232" cy="833883"/>
          </a:xfrm>
          <a:prstGeom prst="rect">
            <a:avLst/>
          </a:prstGeom>
          <a:noFill/>
        </p:spPr>
        <p:txBody>
          <a:bodyPr wrap="square">
            <a:spAutoFit/>
          </a:bodyPr>
          <a:lstStyle/>
          <a:p>
            <a:pPr indent="457200" algn="just">
              <a:lnSpc>
                <a:spcPct val="150000"/>
              </a:lnSpc>
              <a:spcAft>
                <a:spcPts val="1000"/>
              </a:spcAft>
            </a:pPr>
            <a:r>
              <a:rPr lang="en-US" sz="3600" b="1">
                <a:solidFill>
                  <a:srgbClr val="00B0F0"/>
                </a:solidFill>
                <a:latin typeface="Calibri" panose="020F0502020204030204" pitchFamily="34" charset="0"/>
                <a:ea typeface="Arial" panose="020B0604020202020204" pitchFamily="34" charset="0"/>
                <a:cs typeface="Cambria" panose="02040503050406030204" pitchFamily="18" charset="0"/>
              </a:rPr>
              <a:t>Ex 1. Read exactly the sentences and pay attention to your intonation.</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65865" y="0"/>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918ACEE5-8EB3-4BFE-B084-B4C4CED4944D}"/>
              </a:ext>
            </a:extLst>
          </p:cNvPr>
          <p:cNvSpPr txBox="1"/>
          <p:nvPr/>
        </p:nvSpPr>
        <p:spPr>
          <a:xfrm>
            <a:off x="946471" y="1065234"/>
            <a:ext cx="17104515" cy="8386911"/>
          </a:xfrm>
          <a:prstGeom prst="rect">
            <a:avLst/>
          </a:prstGeom>
          <a:noFill/>
        </p:spPr>
        <p:txBody>
          <a:bodyPr wrap="square">
            <a:spAutoFit/>
          </a:bodyPr>
          <a:lstStyle/>
          <a:p>
            <a:pPr algn="just">
              <a:spcAft>
                <a:spcPts val="600"/>
              </a:spcAft>
              <a:tabLst>
                <a:tab pos="1327150" algn="l"/>
              </a:tabLst>
            </a:pPr>
            <a:r>
              <a:rPr lang="en-US" sz="3800" b="1">
                <a:effectLst/>
                <a:latin typeface="Calibri" panose="020F0502020204030204" pitchFamily="34" charset="0"/>
                <a:ea typeface="Cambria" panose="02040503050406030204" pitchFamily="18" charset="0"/>
                <a:cs typeface="Cambria" panose="02040503050406030204" pitchFamily="18" charset="0"/>
              </a:rPr>
              <a:t>1.</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Many people think spending money on robots is a complete waste of time and money.</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effectLst/>
                <a:latin typeface="Calibri" panose="020F0502020204030204" pitchFamily="34" charset="0"/>
                <a:ea typeface="Cambria" panose="02040503050406030204" pitchFamily="18" charset="0"/>
                <a:cs typeface="Cambria" panose="02040503050406030204" pitchFamily="18" charset="0"/>
              </a:rPr>
              <a:t>2.</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She can walk when she was two years old.</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marL="1270000" indent="-1270000" algn="just">
              <a:spcAft>
                <a:spcPts val="600"/>
              </a:spcAft>
            </a:pPr>
            <a:r>
              <a:rPr lang="en-US" sz="3800" b="1">
                <a:effectLst/>
                <a:latin typeface="Calibri" panose="020F0502020204030204" pitchFamily="34" charset="0"/>
                <a:ea typeface="Cambria" panose="02040503050406030204" pitchFamily="18" charset="0"/>
                <a:cs typeface="Cambria" panose="02040503050406030204" pitchFamily="18" charset="0"/>
              </a:rPr>
              <a:t>3.</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These robots can do many things for the public such as cleaning streets or watering plants.</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b="1">
                <a:effectLst/>
                <a:latin typeface="Calibri" panose="020F0502020204030204" pitchFamily="34" charset="0"/>
                <a:ea typeface="Cambria" panose="02040503050406030204" pitchFamily="18" charset="0"/>
                <a:cs typeface="Cambria" panose="02040503050406030204" pitchFamily="18" charset="0"/>
              </a:rPr>
              <a:t>4.</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Home robots can do things like repairing things around the house or looking after the garden.</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317625" algn="l"/>
              </a:tabLst>
            </a:pPr>
            <a:r>
              <a:rPr lang="en-US" sz="3800" b="1">
                <a:effectLst/>
                <a:latin typeface="Calibri" panose="020F0502020204030204" pitchFamily="34" charset="0"/>
                <a:ea typeface="Cambria" panose="02040503050406030204" pitchFamily="18" charset="0"/>
                <a:cs typeface="Cambria" panose="02040503050406030204" pitchFamily="18" charset="0"/>
              </a:rPr>
              <a:t>5.</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This new kinds of robots is fantasti</a:t>
            </a:r>
            <a:r>
              <a:rPr lang="en-US" sz="3800">
                <a:effectLst/>
                <a:latin typeface="Calibri" panose="020F0502020204030204" pitchFamily="34" charset="0"/>
                <a:ea typeface="Cambria" panose="02040503050406030204" pitchFamily="18" charset="0"/>
                <a:cs typeface="Cambria" panose="02040503050406030204" pitchFamily="18" charset="0"/>
              </a:rPr>
              <a:t>c.</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317625" algn="l"/>
              </a:tabLst>
            </a:pPr>
            <a:r>
              <a:rPr lang="en-US" sz="3800" b="1">
                <a:effectLst/>
                <a:latin typeface="Calibri" panose="020F0502020204030204" pitchFamily="34" charset="0"/>
                <a:ea typeface="Cambria" panose="02040503050406030204" pitchFamily="18" charset="0"/>
                <a:cs typeface="Cambria" panose="02040503050406030204" pitchFamily="18" charset="0"/>
              </a:rPr>
              <a:t>6.</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Our future robot will be able to help </a:t>
            </a:r>
            <a:r>
              <a:rPr lang="en-US" sz="3800">
                <a:effectLst/>
                <a:latin typeface="Calibri" panose="020F0502020204030204" pitchFamily="34" charset="0"/>
                <a:ea typeface="Cambria" panose="02040503050406030204" pitchFamily="18" charset="0"/>
                <a:cs typeface="Cambria" panose="02040503050406030204" pitchFamily="18" charset="0"/>
              </a:rPr>
              <a:t>us</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do the gardening.</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317625" algn="l"/>
              </a:tabLst>
            </a:pPr>
            <a:r>
              <a:rPr lang="en-US" sz="3800" b="1">
                <a:effectLst/>
                <a:latin typeface="Calibri" panose="020F0502020204030204" pitchFamily="34" charset="0"/>
                <a:ea typeface="Cambria" panose="02040503050406030204" pitchFamily="18" charset="0"/>
                <a:cs typeface="Cambria" panose="02040503050406030204" pitchFamily="18" charset="0"/>
              </a:rPr>
              <a:t>7.</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Robots are helping US a lot in industry, education, and in our house.</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317625" algn="l"/>
              </a:tabLst>
            </a:pPr>
            <a:r>
              <a:rPr lang="en-US" sz="3800" b="1">
                <a:effectLst/>
                <a:latin typeface="Calibri" panose="020F0502020204030204" pitchFamily="34" charset="0"/>
                <a:ea typeface="Cambria" panose="02040503050406030204" pitchFamily="18" charset="0"/>
                <a:cs typeface="Cambria" panose="02040503050406030204" pitchFamily="18" charset="0"/>
              </a:rPr>
              <a:t>8.</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We need a lot of money and time researching and making robots.</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317625" algn="l"/>
              </a:tabLst>
            </a:pPr>
            <a:r>
              <a:rPr lang="en-US" sz="3800" b="1">
                <a:effectLst/>
                <a:latin typeface="Calibri" panose="020F0502020204030204" pitchFamily="34" charset="0"/>
                <a:ea typeface="Cambria" panose="02040503050406030204" pitchFamily="18" charset="0"/>
                <a:cs typeface="Cambria" panose="02040503050406030204" pitchFamily="18" charset="0"/>
              </a:rPr>
              <a:t>9.</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We must be careful because some people may use robots to do bad things</a:t>
            </a:r>
            <a:r>
              <a:rPr lang="en-US" sz="3800">
                <a:effectLst/>
                <a:latin typeface="Calibri" panose="020F0502020204030204" pitchFamily="34" charset="0"/>
                <a:ea typeface="Cambria" panose="02040503050406030204" pitchFamily="18" charset="0"/>
                <a:cs typeface="Cambria" panose="02040503050406030204" pitchFamily="18" charset="0"/>
              </a:rPr>
              <a:t>.</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320800" algn="l"/>
              </a:tabLst>
            </a:pPr>
            <a:r>
              <a:rPr lang="en-US" sz="3800" b="1">
                <a:effectLst/>
                <a:latin typeface="Calibri" panose="020F0502020204030204" pitchFamily="34" charset="0"/>
                <a:ea typeface="Cambria" panose="02040503050406030204" pitchFamily="18" charset="0"/>
                <a:cs typeface="Cambria" panose="02040503050406030204" pitchFamily="18" charset="0"/>
              </a:rPr>
              <a:t>10.</a:t>
            </a: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Robots will be very useful for our lives but they use to much energy.</a:t>
            </a:r>
            <a:endParaRPr lang="en-US" sz="38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57688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4260166" y="198983"/>
            <a:ext cx="11882455" cy="916213"/>
          </a:xfrm>
          <a:prstGeom prst="rect">
            <a:avLst/>
          </a:prstGeom>
          <a:noFill/>
        </p:spPr>
        <p:txBody>
          <a:bodyPr wrap="square">
            <a:spAutoFit/>
          </a:bodyPr>
          <a:lstStyle/>
          <a:p>
            <a:pPr indent="457200" algn="just">
              <a:lnSpc>
                <a:spcPct val="150000"/>
              </a:lnSpc>
              <a:spcAft>
                <a:spcPts val="1000"/>
              </a:spcAft>
            </a:pPr>
            <a:r>
              <a:rPr lang="en-US" sz="4000" b="1">
                <a:solidFill>
                  <a:srgbClr val="00B0F0"/>
                </a:solidFill>
                <a:latin typeface="Calibri" panose="020F0502020204030204" pitchFamily="34" charset="0"/>
                <a:ea typeface="Arial" panose="020B0604020202020204" pitchFamily="34" charset="0"/>
                <a:cs typeface="Cambria" panose="02040503050406030204" pitchFamily="18" charset="0"/>
              </a:rPr>
              <a:t>Exercise 2. Answer the question.</a:t>
            </a:r>
            <a:endParaRPr lang="en-US" sz="40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4F712A0A-5B29-4B45-A634-C82FE8E5201C}"/>
              </a:ext>
            </a:extLst>
          </p:cNvPr>
          <p:cNvSpPr txBox="1"/>
          <p:nvPr/>
        </p:nvSpPr>
        <p:spPr>
          <a:xfrm>
            <a:off x="3831270" y="3208070"/>
            <a:ext cx="10812162" cy="3078022"/>
          </a:xfrm>
          <a:prstGeom prst="rect">
            <a:avLst/>
          </a:prstGeom>
          <a:noFill/>
        </p:spPr>
        <p:txBody>
          <a:bodyPr wrap="square">
            <a:spAutoFit/>
          </a:bodyPr>
          <a:lstStyle/>
          <a:p>
            <a:pPr algn="just">
              <a:lnSpc>
                <a:spcPct val="150000"/>
              </a:lnSpc>
              <a:spcAft>
                <a:spcPts val="800"/>
              </a:spcAft>
            </a:pPr>
            <a:r>
              <a:rPr lang="en-US" sz="66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the tone of statement?</a:t>
            </a:r>
            <a:endParaRPr lang="en-US" sz="66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660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66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6600">
                <a:solidFill>
                  <a:srgbClr val="FF0000"/>
                </a:solidFill>
                <a:effectLst/>
                <a:latin typeface="Calibri" panose="020F0502020204030204" pitchFamily="34" charset="0"/>
                <a:ea typeface="Calibri" panose="020F0502020204030204" pitchFamily="34" charset="0"/>
                <a:cs typeface="Calibri" panose="020F0502020204030204" pitchFamily="34" charset="0"/>
              </a:rPr>
              <a:t>It has falling intonation.</a:t>
            </a:r>
            <a:endParaRPr lang="en-US" sz="6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499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xEl>
                                              <p:pRg st="1" end="1"/>
                                            </p:txEl>
                                          </p:spTgt>
                                        </p:tgtEl>
                                        <p:attrNameLst>
                                          <p:attrName>style.visibility</p:attrName>
                                        </p:attrNameLst>
                                      </p:cBhvr>
                                      <p:to>
                                        <p:strVal val="visible"/>
                                      </p:to>
                                    </p:set>
                                    <p:animEffect transition="in" filter="barn(inVertical)">
                                      <p:cBhvr>
                                        <p:cTn id="3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80949" y="3043560"/>
            <a:ext cx="5080101" cy="6667500"/>
          </a:xfrm>
          <a:custGeom>
            <a:avLst/>
            <a:gdLst/>
            <a:ahLst/>
            <a:cxnLst/>
            <a:rect l="l" t="t" r="r" b="b"/>
            <a:pathLst>
              <a:path w="8509101" h="9311388">
                <a:moveTo>
                  <a:pt x="0" y="0"/>
                </a:moveTo>
                <a:lnTo>
                  <a:pt x="8509101" y="0"/>
                </a:lnTo>
                <a:lnTo>
                  <a:pt x="8509101" y="9311388"/>
                </a:lnTo>
                <a:lnTo>
                  <a:pt x="0" y="9311388"/>
                </a:lnTo>
                <a:lnTo>
                  <a:pt x="0" y="0"/>
                </a:lnTo>
                <a:close/>
              </a:path>
            </a:pathLst>
          </a:custGeom>
          <a:blipFill>
            <a:blip r:embed="rId2"/>
            <a:stretch>
              <a:fillRect/>
            </a:stretch>
          </a:blipFill>
        </p:spPr>
      </p:sp>
      <p:sp>
        <p:nvSpPr>
          <p:cNvPr id="3" name="Freeform 3"/>
          <p:cNvSpPr/>
          <p:nvPr/>
        </p:nvSpPr>
        <p:spPr>
          <a:xfrm>
            <a:off x="-1830357" y="-902150"/>
            <a:ext cx="6173053" cy="2601942"/>
          </a:xfrm>
          <a:custGeom>
            <a:avLst/>
            <a:gdLst/>
            <a:ahLst/>
            <a:cxnLst/>
            <a:rect l="l" t="t" r="r" b="b"/>
            <a:pathLst>
              <a:path w="6173053" h="2601942">
                <a:moveTo>
                  <a:pt x="0" y="0"/>
                </a:moveTo>
                <a:lnTo>
                  <a:pt x="6173052" y="0"/>
                </a:lnTo>
                <a:lnTo>
                  <a:pt x="6173052" y="2601941"/>
                </a:lnTo>
                <a:lnTo>
                  <a:pt x="0" y="2601941"/>
                </a:lnTo>
                <a:lnTo>
                  <a:pt x="0" y="0"/>
                </a:lnTo>
                <a:close/>
              </a:path>
            </a:pathLst>
          </a:custGeom>
          <a:blipFill>
            <a:blip r:embed="rId3">
              <a:duotone>
                <a:prstClr val="black"/>
                <a:schemeClr val="accent5">
                  <a:tint val="45000"/>
                  <a:satMod val="400000"/>
                </a:schemeClr>
              </a:duotone>
            </a:blip>
            <a:stretch>
              <a:fillRect/>
            </a:stretch>
          </a:blipFill>
        </p:spPr>
      </p:sp>
      <p:sp>
        <p:nvSpPr>
          <p:cNvPr id="4" name="Freeform 4"/>
          <p:cNvSpPr/>
          <p:nvPr/>
        </p:nvSpPr>
        <p:spPr>
          <a:xfrm rot="3091052">
            <a:off x="-1684467" y="5508041"/>
            <a:ext cx="6638823" cy="5976180"/>
          </a:xfrm>
          <a:custGeom>
            <a:avLst/>
            <a:gdLst/>
            <a:ahLst/>
            <a:cxnLst/>
            <a:rect l="l" t="t" r="r" b="b"/>
            <a:pathLst>
              <a:path w="6638823" h="5976180">
                <a:moveTo>
                  <a:pt x="0" y="0"/>
                </a:moveTo>
                <a:lnTo>
                  <a:pt x="6638824" y="0"/>
                </a:lnTo>
                <a:lnTo>
                  <a:pt x="6638824" y="5976180"/>
                </a:lnTo>
                <a:lnTo>
                  <a:pt x="0" y="5976180"/>
                </a:lnTo>
                <a:lnTo>
                  <a:pt x="0" y="0"/>
                </a:lnTo>
                <a:close/>
              </a:path>
            </a:pathLst>
          </a:custGeom>
          <a:blipFill>
            <a:blip r:embed="rId4"/>
            <a:stretch>
              <a:fillRect/>
            </a:stretch>
          </a:blipFill>
        </p:spPr>
      </p:sp>
      <p:sp>
        <p:nvSpPr>
          <p:cNvPr id="5" name="TextBox 5"/>
          <p:cNvSpPr txBox="1"/>
          <p:nvPr/>
        </p:nvSpPr>
        <p:spPr>
          <a:xfrm>
            <a:off x="1146068" y="924750"/>
            <a:ext cx="16434015" cy="1931747"/>
          </a:xfrm>
          <a:prstGeom prst="rect">
            <a:avLst/>
          </a:prstGeom>
        </p:spPr>
        <p:txBody>
          <a:bodyPr wrap="square" lIns="0" tIns="0" rIns="0" bIns="0" rtlCol="0" anchor="t">
            <a:spAutoFit/>
          </a:bodyPr>
          <a:lstStyle/>
          <a:p>
            <a:pPr lvl="0" algn="ctr">
              <a:lnSpc>
                <a:spcPts val="16889"/>
              </a:lnSpc>
              <a:spcBef>
                <a:spcPct val="0"/>
              </a:spcBef>
            </a:pPr>
            <a:r>
              <a:rPr lang="en-US" sz="13600">
                <a:solidFill>
                  <a:srgbClr val="0070C0"/>
                </a:solidFill>
                <a:latin typeface="Computer Says No"/>
              </a:rPr>
              <a:t>PART 3. COMMUNICATION SKILLS</a:t>
            </a:r>
          </a:p>
        </p:txBody>
      </p:sp>
      <p:pic>
        <p:nvPicPr>
          <p:cNvPr id="12" name="Graphic 11" descr="Arrow Rotate left">
            <a:extLst>
              <a:ext uri="{FF2B5EF4-FFF2-40B4-BE49-F238E27FC236}">
                <a16:creationId xmlns:a16="http://schemas.microsoft.com/office/drawing/2014/main" id="{252EFE54-7F2F-4514-AC10-22D85BFFD2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96076" y="2856497"/>
            <a:ext cx="2667000" cy="2667000"/>
          </a:xfrm>
          <a:prstGeom prst="rect">
            <a:avLst/>
          </a:prstGeom>
        </p:spPr>
      </p:pic>
      <p:sp>
        <p:nvSpPr>
          <p:cNvPr id="13" name="TextBox 5">
            <a:extLst>
              <a:ext uri="{FF2B5EF4-FFF2-40B4-BE49-F238E27FC236}">
                <a16:creationId xmlns:a16="http://schemas.microsoft.com/office/drawing/2014/main" id="{3D73BFAD-1F65-40EC-AF25-5BFE1FB1FE48}"/>
              </a:ext>
            </a:extLst>
          </p:cNvPr>
          <p:cNvSpPr txBox="1"/>
          <p:nvPr/>
        </p:nvSpPr>
        <p:spPr>
          <a:xfrm>
            <a:off x="-505256" y="5518054"/>
            <a:ext cx="14621049" cy="2167260"/>
          </a:xfrm>
          <a:prstGeom prst="rect">
            <a:avLst/>
          </a:prstGeom>
        </p:spPr>
        <p:txBody>
          <a:bodyPr wrap="square" lIns="0" tIns="0" rIns="0" bIns="0" rtlCol="0" anchor="t">
            <a:spAutoFit/>
          </a:bodyPr>
          <a:lstStyle/>
          <a:p>
            <a:pPr lvl="0" algn="ctr">
              <a:lnSpc>
                <a:spcPts val="16889"/>
              </a:lnSpc>
              <a:spcBef>
                <a:spcPct val="0"/>
              </a:spcBef>
            </a:pPr>
            <a:r>
              <a:rPr lang="en-US" sz="23458">
                <a:solidFill>
                  <a:srgbClr val="0070C0"/>
                </a:solidFill>
                <a:latin typeface="Computer Says No"/>
              </a:rPr>
              <a:t>I. LISTENING</a:t>
            </a:r>
          </a:p>
        </p:txBody>
      </p:sp>
    </p:spTree>
    <p:extLst>
      <p:ext uri="{BB962C8B-B14F-4D97-AF65-F5344CB8AC3E}">
        <p14:creationId xmlns:p14="http://schemas.microsoft.com/office/powerpoint/2010/main" val="17334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4">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940293" y="305453"/>
            <a:ext cx="16992596" cy="916341"/>
          </a:xfrm>
          <a:prstGeom prst="rect">
            <a:avLst/>
          </a:prstGeom>
          <a:noFill/>
        </p:spPr>
        <p:txBody>
          <a:bodyPr wrap="square">
            <a:spAutoFit/>
          </a:bodyPr>
          <a:lstStyle/>
          <a:p>
            <a:pPr algn="just">
              <a:lnSpc>
                <a:spcPct val="150000"/>
              </a:lnSpc>
              <a:spcAft>
                <a:spcPts val="80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Ex 1. Listen and decide if each statement is True (T) or False (F).</a:t>
            </a:r>
            <a:r>
              <a:rPr lang="en-US" sz="4000" b="1">
                <a:solidFill>
                  <a:srgbClr val="0070C0"/>
                </a:solidFill>
                <a:latin typeface="Calibri" panose="020F0502020204030204" pitchFamily="34" charset="0"/>
                <a:ea typeface="Arial" panose="020B0604020202020204" pitchFamily="34" charset="0"/>
                <a:cs typeface="Calibri" panose="020F0502020204030204" pitchFamily="34" charset="0"/>
              </a:rPr>
              <a:t> </a:t>
            </a:r>
            <a:r>
              <a:rPr lang="en-US" sz="4000" b="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000" b="1">
                <a:latin typeface="Calibri" panose="020F0502020204030204" pitchFamily="34" charset="0"/>
                <a:ea typeface="Arial" panose="020B0604020202020204" pitchFamily="34" charset="0"/>
                <a:cs typeface="Calibri" panose="020F0502020204030204" pitchFamily="34" charset="0"/>
              </a:rPr>
              <a:t> Track 11</a:t>
            </a:r>
            <a:endParaRPr lang="en-US" sz="3600">
              <a:latin typeface="Calibri" panose="020F0502020204030204" pitchFamily="34" charset="0"/>
              <a:ea typeface="Calibri" panose="020F0502020204030204" pitchFamily="34" charset="0"/>
              <a:cs typeface="Times New Roman" panose="020206030504050203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7">
              <a:duotone>
                <a:prstClr val="black"/>
                <a:schemeClr val="accent6">
                  <a:tint val="45000"/>
                  <a:satMod val="400000"/>
                </a:schemeClr>
              </a:duoton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a:blipFill>
        </p:spPr>
      </p:sp>
      <p:graphicFrame>
        <p:nvGraphicFramePr>
          <p:cNvPr id="2" name="Table 1">
            <a:extLst>
              <a:ext uri="{FF2B5EF4-FFF2-40B4-BE49-F238E27FC236}">
                <a16:creationId xmlns:a16="http://schemas.microsoft.com/office/drawing/2014/main" id="{130D3EBA-410E-49A0-990B-8FAB3BA4AC09}"/>
              </a:ext>
            </a:extLst>
          </p:cNvPr>
          <p:cNvGraphicFramePr>
            <a:graphicFrameLocks noGrp="1"/>
          </p:cNvGraphicFramePr>
          <p:nvPr>
            <p:extLst>
              <p:ext uri="{D42A27DB-BD31-4B8C-83A1-F6EECF244321}">
                <p14:modId xmlns:p14="http://schemas.microsoft.com/office/powerpoint/2010/main" val="308465970"/>
              </p:ext>
            </p:extLst>
          </p:nvPr>
        </p:nvGraphicFramePr>
        <p:xfrm>
          <a:off x="946471" y="1457963"/>
          <a:ext cx="16683036" cy="7753985"/>
        </p:xfrm>
        <a:graphic>
          <a:graphicData uri="http://schemas.openxmlformats.org/drawingml/2006/table">
            <a:tbl>
              <a:tblPr firstRow="1" firstCol="1" bandRow="1"/>
              <a:tblGrid>
                <a:gridCol w="13522939">
                  <a:extLst>
                    <a:ext uri="{9D8B030D-6E8A-4147-A177-3AD203B41FA5}">
                      <a16:colId xmlns:a16="http://schemas.microsoft.com/office/drawing/2014/main" val="1216789088"/>
                    </a:ext>
                  </a:extLst>
                </a:gridCol>
                <a:gridCol w="3160097">
                  <a:extLst>
                    <a:ext uri="{9D8B030D-6E8A-4147-A177-3AD203B41FA5}">
                      <a16:colId xmlns:a16="http://schemas.microsoft.com/office/drawing/2014/main" val="232675949"/>
                    </a:ext>
                  </a:extLst>
                </a:gridCol>
              </a:tblGrid>
              <a:tr h="0">
                <a:tc>
                  <a:txBody>
                    <a:bodyPr/>
                    <a:lstStyle/>
                    <a:p>
                      <a:pPr algn="just">
                        <a:lnSpc>
                          <a:spcPct val="200000"/>
                        </a:lnSpc>
                        <a:spcAft>
                          <a:spcPts val="800"/>
                        </a:spcAft>
                      </a:pPr>
                      <a:r>
                        <a:rPr lang="en-US" sz="4800" b="1">
                          <a:effectLst/>
                          <a:latin typeface="Calibri" panose="020F0502020204030204" pitchFamily="34" charset="0"/>
                          <a:ea typeface="Calibri" panose="020F0502020204030204" pitchFamily="34" charset="0"/>
                          <a:cs typeface="Calibri" panose="020F0502020204030204" pitchFamily="34" charset="0"/>
                        </a:rPr>
                        <a:t>1.</a:t>
                      </a:r>
                      <a:r>
                        <a:rPr lang="en-US" sz="4800">
                          <a:effectLst/>
                          <a:latin typeface="Calibri" panose="020F0502020204030204" pitchFamily="34" charset="0"/>
                          <a:ea typeface="Calibri" panose="020F0502020204030204" pitchFamily="34" charset="0"/>
                          <a:cs typeface="Calibri" panose="020F0502020204030204" pitchFamily="34" charset="0"/>
                        </a:rPr>
                        <a:t> </a:t>
                      </a:r>
                      <a:r>
                        <a:rPr lang="en-US" sz="4800">
                          <a:solidFill>
                            <a:srgbClr val="000000"/>
                          </a:solidFill>
                          <a:effectLst/>
                          <a:latin typeface="Calibri" panose="020F0502020204030204" pitchFamily="34" charset="0"/>
                          <a:ea typeface="Calibri" panose="020F0502020204030204" pitchFamily="34" charset="0"/>
                          <a:cs typeface="Calibri" panose="020F0502020204030204" pitchFamily="34" charset="0"/>
                        </a:rPr>
                        <a:t>The speaker only mentions 2 types of robots:</a:t>
                      </a:r>
                      <a:r>
                        <a:rPr lang="en-US" sz="4800">
                          <a:effectLst/>
                          <a:latin typeface="Calibri" panose="020F0502020204030204" pitchFamily="34" charset="0"/>
                          <a:ea typeface="Calibri" panose="020F0502020204030204" pitchFamily="34" charset="0"/>
                          <a:cs typeface="Calibri" panose="020F0502020204030204" pitchFamily="34" charset="0"/>
                        </a:rPr>
                        <a:t> </a:t>
                      </a:r>
                      <a:r>
                        <a:rPr lang="en-US" sz="4800">
                          <a:solidFill>
                            <a:srgbClr val="000000"/>
                          </a:solidFill>
                          <a:effectLst/>
                          <a:latin typeface="Calibri" panose="020F0502020204030204" pitchFamily="34" charset="0"/>
                          <a:ea typeface="Calibri" panose="020F0502020204030204" pitchFamily="34" charset="0"/>
                          <a:cs typeface="Calibri" panose="020F0502020204030204" pitchFamily="34" charset="0"/>
                        </a:rPr>
                        <a:t>home robots and teaching robots. </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200000"/>
                        </a:lnSpc>
                        <a:spcAft>
                          <a:spcPts val="800"/>
                        </a:spcAft>
                      </a:pPr>
                      <a:r>
                        <a:rPr lang="en-US" sz="4800" b="1">
                          <a:effectLst/>
                          <a:latin typeface="Calibri" panose="020F0502020204030204" pitchFamily="34" charset="0"/>
                          <a:ea typeface="Arial" panose="020B0604020202020204" pitchFamily="34" charset="0"/>
                          <a:cs typeface="Calibri" panose="020F0502020204030204" pitchFamily="34" charset="0"/>
                        </a:rPr>
                        <a:t> </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2639997"/>
                  </a:ext>
                </a:extLst>
              </a:tr>
              <a:tr h="0">
                <a:tc>
                  <a:txBody>
                    <a:bodyPr/>
                    <a:lstStyle/>
                    <a:p>
                      <a:pPr algn="just">
                        <a:lnSpc>
                          <a:spcPct val="200000"/>
                        </a:lnSpc>
                        <a:spcAft>
                          <a:spcPts val="800"/>
                        </a:spcAft>
                      </a:pPr>
                      <a:r>
                        <a:rPr lang="en-US" sz="4800" b="1">
                          <a:effectLst/>
                          <a:latin typeface="Calibri" panose="020F0502020204030204" pitchFamily="34" charset="0"/>
                          <a:ea typeface="Calibri" panose="020F0502020204030204" pitchFamily="34" charset="0"/>
                          <a:cs typeface="Calibri" panose="020F0502020204030204" pitchFamily="34" charset="0"/>
                        </a:rPr>
                        <a:t>2.</a:t>
                      </a:r>
                      <a:r>
                        <a:rPr lang="en-US" sz="4800">
                          <a:effectLst/>
                          <a:latin typeface="Calibri" panose="020F0502020204030204" pitchFamily="34" charset="0"/>
                          <a:ea typeface="Calibri" panose="020F0502020204030204" pitchFamily="34" charset="0"/>
                          <a:cs typeface="Calibri" panose="020F0502020204030204" pitchFamily="34" charset="0"/>
                        </a:rPr>
                        <a:t> </a:t>
                      </a:r>
                      <a:r>
                        <a:rPr lang="en-US" sz="4800">
                          <a:solidFill>
                            <a:srgbClr val="000000"/>
                          </a:solidFill>
                          <a:effectLst/>
                          <a:latin typeface="Calibri" panose="020F0502020204030204" pitchFamily="34" charset="0"/>
                          <a:ea typeface="Calibri" panose="020F0502020204030204" pitchFamily="34" charset="0"/>
                          <a:cs typeface="Calibri" panose="020F0502020204030204" pitchFamily="34" charset="0"/>
                        </a:rPr>
                        <a:t>ROVs are used to reach places in the ocean. </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200000"/>
                        </a:lnSpc>
                        <a:spcAft>
                          <a:spcPts val="800"/>
                        </a:spcAft>
                      </a:pPr>
                      <a:r>
                        <a:rPr lang="en-US" sz="4800" b="1">
                          <a:effectLst/>
                          <a:latin typeface="Calibri" panose="020F0502020204030204" pitchFamily="34" charset="0"/>
                          <a:ea typeface="Arial" panose="020B0604020202020204" pitchFamily="34" charset="0"/>
                          <a:cs typeface="Calibri" panose="020F0502020204030204" pitchFamily="34" charset="0"/>
                        </a:rPr>
                        <a:t> </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213927"/>
                  </a:ext>
                </a:extLst>
              </a:tr>
              <a:tr h="0">
                <a:tc>
                  <a:txBody>
                    <a:bodyPr/>
                    <a:lstStyle/>
                    <a:p>
                      <a:pPr algn="just">
                        <a:lnSpc>
                          <a:spcPct val="200000"/>
                        </a:lnSpc>
                        <a:spcAft>
                          <a:spcPts val="800"/>
                        </a:spcAft>
                      </a:pPr>
                      <a:r>
                        <a:rPr lang="en-US" sz="4800" b="1">
                          <a:effectLst/>
                          <a:latin typeface="Calibri" panose="020F0502020204030204" pitchFamily="34" charset="0"/>
                          <a:ea typeface="Calibri" panose="020F0502020204030204" pitchFamily="34" charset="0"/>
                          <a:cs typeface="Calibri" panose="020F0502020204030204" pitchFamily="34" charset="0"/>
                        </a:rPr>
                        <a:t>3.</a:t>
                      </a:r>
                      <a:r>
                        <a:rPr lang="en-US" sz="4800">
                          <a:effectLst/>
                          <a:latin typeface="Calibri" panose="020F0502020204030204" pitchFamily="34" charset="0"/>
                          <a:ea typeface="Calibri" panose="020F0502020204030204" pitchFamily="34" charset="0"/>
                          <a:cs typeface="Calibri" panose="020F0502020204030204" pitchFamily="34" charset="0"/>
                        </a:rPr>
                        <a:t> </a:t>
                      </a:r>
                      <a:r>
                        <a:rPr lang="en-US" sz="4800">
                          <a:solidFill>
                            <a:srgbClr val="000000"/>
                          </a:solidFill>
                          <a:effectLst/>
                          <a:latin typeface="Calibri" panose="020F0502020204030204" pitchFamily="34" charset="0"/>
                          <a:ea typeface="Calibri" panose="020F0502020204030204" pitchFamily="34" charset="0"/>
                          <a:cs typeface="Calibri" panose="020F0502020204030204" pitchFamily="34" charset="0"/>
                        </a:rPr>
                        <a:t>ROVs have one large camera. </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200000"/>
                        </a:lnSpc>
                        <a:spcAft>
                          <a:spcPts val="800"/>
                        </a:spcAft>
                      </a:pPr>
                      <a:r>
                        <a:rPr lang="en-US" sz="4800" b="1">
                          <a:effectLst/>
                          <a:latin typeface="Calibri" panose="020F0502020204030204" pitchFamily="34" charset="0"/>
                          <a:ea typeface="Arial" panose="020B0604020202020204" pitchFamily="34" charset="0"/>
                          <a:cs typeface="Calibri" panose="020F0502020204030204" pitchFamily="34" charset="0"/>
                        </a:rPr>
                        <a:t> </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6754761"/>
                  </a:ext>
                </a:extLst>
              </a:tr>
              <a:tr h="0">
                <a:tc>
                  <a:txBody>
                    <a:bodyPr/>
                    <a:lstStyle/>
                    <a:p>
                      <a:pPr algn="just">
                        <a:lnSpc>
                          <a:spcPct val="200000"/>
                        </a:lnSpc>
                        <a:spcAft>
                          <a:spcPts val="800"/>
                        </a:spcAft>
                      </a:pPr>
                      <a:r>
                        <a:rPr lang="en-US" sz="4800" b="1">
                          <a:effectLst/>
                          <a:latin typeface="Calibri" panose="020F0502020204030204" pitchFamily="34" charset="0"/>
                          <a:ea typeface="Calibri" panose="020F0502020204030204" pitchFamily="34" charset="0"/>
                          <a:cs typeface="Calibri" panose="020F0502020204030204" pitchFamily="34" charset="0"/>
                        </a:rPr>
                        <a:t>4.</a:t>
                      </a:r>
                      <a:r>
                        <a:rPr lang="en-US" sz="4800">
                          <a:effectLst/>
                          <a:latin typeface="Calibri" panose="020F0502020204030204" pitchFamily="34" charset="0"/>
                          <a:ea typeface="Calibri" panose="020F0502020204030204" pitchFamily="34" charset="0"/>
                          <a:cs typeface="Calibri" panose="020F0502020204030204" pitchFamily="34" charset="0"/>
                        </a:rPr>
                        <a:t> </a:t>
                      </a:r>
                      <a:r>
                        <a:rPr lang="en-US" sz="4800">
                          <a:solidFill>
                            <a:srgbClr val="000000"/>
                          </a:solidFill>
                          <a:effectLst/>
                          <a:latin typeface="Calibri" panose="020F0502020204030204" pitchFamily="34" charset="0"/>
                          <a:ea typeface="Calibri" panose="020F0502020204030204" pitchFamily="34" charset="0"/>
                          <a:cs typeface="Calibri" panose="020F0502020204030204" pitchFamily="34" charset="0"/>
                        </a:rPr>
                        <a:t>ROVs can collect samples. </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200000"/>
                        </a:lnSpc>
                        <a:spcAft>
                          <a:spcPts val="800"/>
                        </a:spcAft>
                      </a:pPr>
                      <a:r>
                        <a:rPr lang="en-US" sz="4800" b="1">
                          <a:effectLst/>
                          <a:latin typeface="Calibri" panose="020F0502020204030204" pitchFamily="34" charset="0"/>
                          <a:ea typeface="Arial" panose="020B0604020202020204" pitchFamily="34" charset="0"/>
                          <a:cs typeface="Calibri" panose="020F0502020204030204" pitchFamily="34" charset="0"/>
                        </a:rPr>
                        <a:t> </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6411492"/>
                  </a:ext>
                </a:extLst>
              </a:tr>
              <a:tr h="0">
                <a:tc>
                  <a:txBody>
                    <a:bodyPr/>
                    <a:lstStyle/>
                    <a:p>
                      <a:pPr algn="just">
                        <a:lnSpc>
                          <a:spcPct val="200000"/>
                        </a:lnSpc>
                        <a:spcAft>
                          <a:spcPts val="800"/>
                        </a:spcAft>
                      </a:pPr>
                      <a:r>
                        <a:rPr lang="en-US" sz="4800" b="1">
                          <a:effectLst/>
                          <a:latin typeface="Calibri" panose="020F0502020204030204" pitchFamily="34" charset="0"/>
                          <a:ea typeface="Calibri" panose="020F0502020204030204" pitchFamily="34" charset="0"/>
                          <a:cs typeface="Calibri" panose="020F0502020204030204" pitchFamily="34" charset="0"/>
                        </a:rPr>
                        <a:t>5.</a:t>
                      </a:r>
                      <a:r>
                        <a:rPr lang="en-US" sz="4800">
                          <a:effectLst/>
                          <a:latin typeface="Calibri" panose="020F0502020204030204" pitchFamily="34" charset="0"/>
                          <a:ea typeface="Calibri" panose="020F0502020204030204" pitchFamily="34" charset="0"/>
                          <a:cs typeface="Calibri" panose="020F0502020204030204" pitchFamily="34" charset="0"/>
                        </a:rPr>
                        <a:t> </a:t>
                      </a:r>
                      <a:r>
                        <a:rPr lang="en-US" sz="4800">
                          <a:solidFill>
                            <a:srgbClr val="000000"/>
                          </a:solidFill>
                          <a:effectLst/>
                          <a:latin typeface="Calibri" panose="020F0502020204030204" pitchFamily="34" charset="0"/>
                          <a:ea typeface="Calibri" panose="020F0502020204030204" pitchFamily="34" charset="0"/>
                          <a:cs typeface="Calibri" panose="020F0502020204030204" pitchFamily="34" charset="0"/>
                        </a:rPr>
                        <a:t>Mars Rover is a robot that was sent to the Moon.</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200000"/>
                        </a:lnSpc>
                        <a:spcAft>
                          <a:spcPts val="800"/>
                        </a:spcAft>
                      </a:pPr>
                      <a:r>
                        <a:rPr lang="en-US" sz="4800" b="1">
                          <a:effectLst/>
                          <a:latin typeface="Calibri" panose="020F0502020204030204" pitchFamily="34" charset="0"/>
                          <a:ea typeface="Arial" panose="020B0604020202020204" pitchFamily="34" charset="0"/>
                          <a:cs typeface="Calibri" panose="020F0502020204030204" pitchFamily="34" charset="0"/>
                        </a:rPr>
                        <a:t> </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4874664"/>
                  </a:ext>
                </a:extLst>
              </a:tr>
            </a:tbl>
          </a:graphicData>
        </a:graphic>
      </p:graphicFrame>
      <p:pic>
        <p:nvPicPr>
          <p:cNvPr id="3" name="Track 11">
            <a:hlinkClick r:id="" action="ppaction://media"/>
            <a:extLst>
              <a:ext uri="{FF2B5EF4-FFF2-40B4-BE49-F238E27FC236}">
                <a16:creationId xmlns:a16="http://schemas.microsoft.com/office/drawing/2014/main" id="{507486C4-C7DE-4193-8AC4-95D9901F7EA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5955" y="9356705"/>
            <a:ext cx="763479" cy="763479"/>
          </a:xfrm>
          <a:prstGeom prst="rect">
            <a:avLst/>
          </a:prstGeom>
        </p:spPr>
      </p:pic>
      <p:sp>
        <p:nvSpPr>
          <p:cNvPr id="18" name="TextBox 17">
            <a:extLst>
              <a:ext uri="{FF2B5EF4-FFF2-40B4-BE49-F238E27FC236}">
                <a16:creationId xmlns:a16="http://schemas.microsoft.com/office/drawing/2014/main" id="{35170900-F52F-46BC-9C01-C6B91ECD691B}"/>
              </a:ext>
            </a:extLst>
          </p:cNvPr>
          <p:cNvSpPr txBox="1"/>
          <p:nvPr/>
        </p:nvSpPr>
        <p:spPr>
          <a:xfrm>
            <a:off x="15643663" y="2080143"/>
            <a:ext cx="1435443" cy="1463157"/>
          </a:xfrm>
          <a:prstGeom prst="rect">
            <a:avLst/>
          </a:prstGeom>
          <a:noFill/>
        </p:spPr>
        <p:txBody>
          <a:bodyPr wrap="square">
            <a:spAutoFit/>
          </a:bodyPr>
          <a:lstStyle/>
          <a:p>
            <a:pPr marL="0" marR="88900" lvl="0" indent="0" algn="just" defTabSz="914400" rtl="0" eaLnBrk="1" fontAlgn="auto" latinLnBrk="0" hangingPunct="1">
              <a:lnSpc>
                <a:spcPct val="120000"/>
              </a:lnSpc>
              <a:spcBef>
                <a:spcPts val="0"/>
              </a:spcBef>
              <a:spcAft>
                <a:spcPts val="600"/>
              </a:spcAft>
              <a:buClrTx/>
              <a:buSzTx/>
              <a:buFontTx/>
              <a:buNone/>
              <a:tabLst>
                <a:tab pos="1317625" algn="l"/>
              </a:tabLst>
              <a:defRPr/>
            </a:pPr>
            <a:r>
              <a:rPr lang="en-US" sz="8000" b="1">
                <a:solidFill>
                  <a:srgbClr val="FF0000"/>
                </a:solidFill>
                <a:latin typeface="Calibri" panose="020F0502020204030204" pitchFamily="34" charset="0"/>
                <a:ea typeface="Cambria" panose="02040503050406030204" pitchFamily="18" charset="0"/>
                <a:cs typeface="Cambria" panose="02040503050406030204" pitchFamily="18" charset="0"/>
              </a:rPr>
              <a:t>F</a:t>
            </a:r>
            <a:endParaRPr kumimoji="0" lang="en-US" sz="8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19" name="TextBox 18">
            <a:extLst>
              <a:ext uri="{FF2B5EF4-FFF2-40B4-BE49-F238E27FC236}">
                <a16:creationId xmlns:a16="http://schemas.microsoft.com/office/drawing/2014/main" id="{D58E77FF-72CB-4B79-A6D0-64B3CAEDB600}"/>
              </a:ext>
            </a:extLst>
          </p:cNvPr>
          <p:cNvSpPr txBox="1"/>
          <p:nvPr/>
        </p:nvSpPr>
        <p:spPr>
          <a:xfrm>
            <a:off x="15643663" y="4089489"/>
            <a:ext cx="1435443" cy="1463157"/>
          </a:xfrm>
          <a:prstGeom prst="rect">
            <a:avLst/>
          </a:prstGeom>
          <a:noFill/>
        </p:spPr>
        <p:txBody>
          <a:bodyPr wrap="square">
            <a:spAutoFit/>
          </a:bodyPr>
          <a:lstStyle/>
          <a:p>
            <a:pPr marL="0" marR="88900" lvl="0" indent="0" algn="just" defTabSz="914400" rtl="0" eaLnBrk="1" fontAlgn="auto" latinLnBrk="0" hangingPunct="1">
              <a:lnSpc>
                <a:spcPct val="120000"/>
              </a:lnSpc>
              <a:spcBef>
                <a:spcPts val="0"/>
              </a:spcBef>
              <a:spcAft>
                <a:spcPts val="600"/>
              </a:spcAft>
              <a:buClrTx/>
              <a:buSzTx/>
              <a:buFontTx/>
              <a:buNone/>
              <a:tabLst>
                <a:tab pos="1317625" algn="l"/>
              </a:tabLst>
              <a:defRPr/>
            </a:pPr>
            <a:r>
              <a:rPr lang="en-US" sz="8000" b="1">
                <a:solidFill>
                  <a:srgbClr val="FF0000"/>
                </a:solidFill>
                <a:latin typeface="Calibri" panose="020F0502020204030204" pitchFamily="34" charset="0"/>
                <a:ea typeface="Cambria" panose="02040503050406030204" pitchFamily="18" charset="0"/>
                <a:cs typeface="Cambria" panose="02040503050406030204" pitchFamily="18" charset="0"/>
              </a:rPr>
              <a:t>T</a:t>
            </a:r>
            <a:endParaRPr kumimoji="0" lang="en-US" sz="8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0" name="TextBox 19">
            <a:extLst>
              <a:ext uri="{FF2B5EF4-FFF2-40B4-BE49-F238E27FC236}">
                <a16:creationId xmlns:a16="http://schemas.microsoft.com/office/drawing/2014/main" id="{C9AD49C4-B987-4EA6-975D-A2A4F07820DB}"/>
              </a:ext>
            </a:extLst>
          </p:cNvPr>
          <p:cNvSpPr txBox="1"/>
          <p:nvPr/>
        </p:nvSpPr>
        <p:spPr>
          <a:xfrm>
            <a:off x="15653189" y="5334955"/>
            <a:ext cx="1435443" cy="1463157"/>
          </a:xfrm>
          <a:prstGeom prst="rect">
            <a:avLst/>
          </a:prstGeom>
          <a:noFill/>
        </p:spPr>
        <p:txBody>
          <a:bodyPr wrap="square">
            <a:spAutoFit/>
          </a:bodyPr>
          <a:lstStyle/>
          <a:p>
            <a:pPr marL="0" marR="88900" lvl="0" indent="0" algn="just" defTabSz="914400" rtl="0" eaLnBrk="1" fontAlgn="auto" latinLnBrk="0" hangingPunct="1">
              <a:lnSpc>
                <a:spcPct val="120000"/>
              </a:lnSpc>
              <a:spcBef>
                <a:spcPts val="0"/>
              </a:spcBef>
              <a:spcAft>
                <a:spcPts val="600"/>
              </a:spcAft>
              <a:buClrTx/>
              <a:buSzTx/>
              <a:buFontTx/>
              <a:buNone/>
              <a:tabLst>
                <a:tab pos="1317625" algn="l"/>
              </a:tabLst>
              <a:defRPr/>
            </a:pPr>
            <a:r>
              <a:rPr lang="en-US" sz="8000" b="1">
                <a:solidFill>
                  <a:srgbClr val="FF0000"/>
                </a:solidFill>
                <a:latin typeface="Calibri" panose="020F0502020204030204" pitchFamily="34" charset="0"/>
                <a:ea typeface="Cambria" panose="02040503050406030204" pitchFamily="18" charset="0"/>
                <a:cs typeface="Cambria" panose="02040503050406030204" pitchFamily="18" charset="0"/>
              </a:rPr>
              <a:t>F</a:t>
            </a:r>
            <a:endParaRPr kumimoji="0" lang="en-US" sz="8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2" name="TextBox 21">
            <a:extLst>
              <a:ext uri="{FF2B5EF4-FFF2-40B4-BE49-F238E27FC236}">
                <a16:creationId xmlns:a16="http://schemas.microsoft.com/office/drawing/2014/main" id="{E84F9BDC-5AFB-4F13-A1D2-EF019CB58827}"/>
              </a:ext>
            </a:extLst>
          </p:cNvPr>
          <p:cNvSpPr txBox="1"/>
          <p:nvPr/>
        </p:nvSpPr>
        <p:spPr>
          <a:xfrm>
            <a:off x="15667605" y="6580421"/>
            <a:ext cx="1435443" cy="1463157"/>
          </a:xfrm>
          <a:prstGeom prst="rect">
            <a:avLst/>
          </a:prstGeom>
          <a:noFill/>
        </p:spPr>
        <p:txBody>
          <a:bodyPr wrap="square">
            <a:spAutoFit/>
          </a:bodyPr>
          <a:lstStyle/>
          <a:p>
            <a:pPr marL="0" marR="88900" lvl="0" indent="0" algn="just" defTabSz="914400" rtl="0" eaLnBrk="1" fontAlgn="auto" latinLnBrk="0" hangingPunct="1">
              <a:lnSpc>
                <a:spcPct val="120000"/>
              </a:lnSpc>
              <a:spcBef>
                <a:spcPts val="0"/>
              </a:spcBef>
              <a:spcAft>
                <a:spcPts val="600"/>
              </a:spcAft>
              <a:buClrTx/>
              <a:buSzTx/>
              <a:buFontTx/>
              <a:buNone/>
              <a:tabLst>
                <a:tab pos="1317625" algn="l"/>
              </a:tabLst>
              <a:defRPr/>
            </a:pPr>
            <a:r>
              <a:rPr lang="en-US" sz="8000" b="1">
                <a:solidFill>
                  <a:srgbClr val="FF0000"/>
                </a:solidFill>
                <a:latin typeface="Calibri" panose="020F0502020204030204" pitchFamily="34" charset="0"/>
                <a:ea typeface="Cambria" panose="02040503050406030204" pitchFamily="18" charset="0"/>
                <a:cs typeface="Cambria" panose="02040503050406030204" pitchFamily="18" charset="0"/>
              </a:rPr>
              <a:t>T</a:t>
            </a:r>
            <a:endParaRPr kumimoji="0" lang="en-US" sz="8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4" name="TextBox 23">
            <a:extLst>
              <a:ext uri="{FF2B5EF4-FFF2-40B4-BE49-F238E27FC236}">
                <a16:creationId xmlns:a16="http://schemas.microsoft.com/office/drawing/2014/main" id="{5F88180D-4EB3-41B0-8054-17D685BEA343}"/>
              </a:ext>
            </a:extLst>
          </p:cNvPr>
          <p:cNvSpPr txBox="1"/>
          <p:nvPr/>
        </p:nvSpPr>
        <p:spPr>
          <a:xfrm>
            <a:off x="15677131" y="7825887"/>
            <a:ext cx="1435443" cy="1463157"/>
          </a:xfrm>
          <a:prstGeom prst="rect">
            <a:avLst/>
          </a:prstGeom>
          <a:noFill/>
        </p:spPr>
        <p:txBody>
          <a:bodyPr wrap="square">
            <a:spAutoFit/>
          </a:bodyPr>
          <a:lstStyle/>
          <a:p>
            <a:pPr marL="0" marR="88900" lvl="0" indent="0" algn="just" defTabSz="914400" rtl="0" eaLnBrk="1" fontAlgn="auto" latinLnBrk="0" hangingPunct="1">
              <a:lnSpc>
                <a:spcPct val="120000"/>
              </a:lnSpc>
              <a:spcBef>
                <a:spcPts val="0"/>
              </a:spcBef>
              <a:spcAft>
                <a:spcPts val="600"/>
              </a:spcAft>
              <a:buClrTx/>
              <a:buSzTx/>
              <a:buFontTx/>
              <a:buNone/>
              <a:tabLst>
                <a:tab pos="1317625" algn="l"/>
              </a:tabLst>
              <a:defRPr/>
            </a:pPr>
            <a:r>
              <a:rPr lang="en-US" sz="8000" b="1">
                <a:solidFill>
                  <a:srgbClr val="FF0000"/>
                </a:solidFill>
                <a:latin typeface="Calibri" panose="020F0502020204030204" pitchFamily="34" charset="0"/>
                <a:ea typeface="Cambria" panose="02040503050406030204" pitchFamily="18" charset="0"/>
                <a:cs typeface="Cambria" panose="02040503050406030204" pitchFamily="18" charset="0"/>
              </a:rPr>
              <a:t>F</a:t>
            </a:r>
            <a:endParaRPr kumimoji="0" lang="en-US" sz="8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96792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barn(inVertical)">
                                      <p:cBhvr>
                                        <p:cTn id="6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3"/>
                </p:tgtEl>
              </p:cMediaNode>
            </p:audio>
          </p:childTnLst>
        </p:cTn>
      </p:par>
    </p:tnLst>
    <p:bldLst>
      <p:bldP spid="21" grpId="0"/>
      <p:bldP spid="18" grpId="0"/>
      <p:bldP spid="19" grpId="0"/>
      <p:bldP spid="20" grpId="0"/>
      <p:bldP spid="22"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0198421">
            <a:off x="-190278" y="111063"/>
            <a:ext cx="2146729" cy="1281566"/>
          </a:xfrm>
          <a:custGeom>
            <a:avLst/>
            <a:gdLst/>
            <a:ahLst/>
            <a:cxnLst/>
            <a:rect l="l" t="t" r="r" b="b"/>
            <a:pathLst>
              <a:path w="5726139" h="2500874">
                <a:moveTo>
                  <a:pt x="0" y="0"/>
                </a:moveTo>
                <a:lnTo>
                  <a:pt x="5726138" y="0"/>
                </a:lnTo>
                <a:lnTo>
                  <a:pt x="5726138" y="2500874"/>
                </a:lnTo>
                <a:lnTo>
                  <a:pt x="0" y="2500874"/>
                </a:lnTo>
                <a:lnTo>
                  <a:pt x="0" y="0"/>
                </a:lnTo>
                <a:close/>
              </a:path>
            </a:pathLst>
          </a:custGeom>
          <a:blipFill>
            <a:blip r:embed="rId10"/>
            <a:stretch>
              <a:fillRect/>
            </a:stretch>
          </a:blipFill>
        </p:spPr>
      </p:sp>
      <p:sp>
        <p:nvSpPr>
          <p:cNvPr id="3" name="AutoShape 3"/>
          <p:cNvSpPr/>
          <p:nvPr/>
        </p:nvSpPr>
        <p:spPr>
          <a:xfrm flipH="1" flipV="1">
            <a:off x="17830800" y="342900"/>
            <a:ext cx="0" cy="5786479"/>
          </a:xfrm>
          <a:prstGeom prst="line">
            <a:avLst/>
          </a:prstGeom>
          <a:ln w="38100" cap="flat">
            <a:solidFill>
              <a:srgbClr val="0070C0"/>
            </a:solidFill>
            <a:prstDash val="solid"/>
            <a:headEnd type="none" w="sm" len="sm"/>
            <a:tailEnd type="none" w="sm" len="sm"/>
          </a:ln>
        </p:spPr>
      </p:sp>
      <p:grpSp>
        <p:nvGrpSpPr>
          <p:cNvPr id="4" name="Group 4"/>
          <p:cNvGrpSpPr/>
          <p:nvPr/>
        </p:nvGrpSpPr>
        <p:grpSpPr>
          <a:xfrm>
            <a:off x="318183" y="342900"/>
            <a:ext cx="17512617" cy="9551634"/>
            <a:chOff x="0" y="-6060487"/>
            <a:chExt cx="23350155" cy="12735510"/>
          </a:xfrm>
        </p:grpSpPr>
        <p:sp>
          <p:nvSpPr>
            <p:cNvPr id="5" name="AutoShape 5"/>
            <p:cNvSpPr/>
            <p:nvPr/>
          </p:nvSpPr>
          <p:spPr>
            <a:xfrm flipV="1">
              <a:off x="25400" y="0"/>
              <a:ext cx="0" cy="6675023"/>
            </a:xfrm>
            <a:prstGeom prst="line">
              <a:avLst/>
            </a:prstGeom>
            <a:ln w="50800" cap="flat">
              <a:solidFill>
                <a:srgbClr val="0070C0"/>
              </a:solidFill>
              <a:prstDash val="solid"/>
              <a:headEnd type="none" w="sm" len="sm"/>
              <a:tailEnd type="none" w="sm" len="sm"/>
            </a:ln>
          </p:spPr>
        </p:sp>
        <p:sp>
          <p:nvSpPr>
            <p:cNvPr id="6" name="AutoShape 6"/>
            <p:cNvSpPr/>
            <p:nvPr/>
          </p:nvSpPr>
          <p:spPr>
            <a:xfrm>
              <a:off x="0" y="6649623"/>
              <a:ext cx="13196309" cy="0"/>
            </a:xfrm>
            <a:prstGeom prst="line">
              <a:avLst/>
            </a:prstGeom>
            <a:ln w="50800" cap="flat">
              <a:solidFill>
                <a:srgbClr val="0070C0"/>
              </a:solidFill>
              <a:prstDash val="solid"/>
              <a:headEnd type="none" w="sm" len="sm"/>
              <a:tailEnd type="none" w="sm" len="sm"/>
            </a:ln>
          </p:spPr>
        </p:sp>
        <p:sp>
          <p:nvSpPr>
            <p:cNvPr id="11" name="AutoShape 6">
              <a:extLst>
                <a:ext uri="{FF2B5EF4-FFF2-40B4-BE49-F238E27FC236}">
                  <a16:creationId xmlns:a16="http://schemas.microsoft.com/office/drawing/2014/main" id="{239296EE-740D-46AB-8D87-ED80C758940D}"/>
                </a:ext>
              </a:extLst>
            </p:cNvPr>
            <p:cNvSpPr/>
            <p:nvPr/>
          </p:nvSpPr>
          <p:spPr>
            <a:xfrm>
              <a:off x="10153846" y="-6060487"/>
              <a:ext cx="13196309" cy="0"/>
            </a:xfrm>
            <a:prstGeom prst="line">
              <a:avLst/>
            </a:prstGeom>
            <a:ln w="50800" cap="flat">
              <a:solidFill>
                <a:srgbClr val="0070C0"/>
              </a:solidFill>
              <a:prstDash val="solid"/>
              <a:headEnd type="none" w="sm" len="sm"/>
              <a:tailEnd type="none" w="sm" len="sm"/>
            </a:ln>
          </p:spPr>
        </p:sp>
      </p:grpSp>
      <p:sp>
        <p:nvSpPr>
          <p:cNvPr id="7" name="Freeform 7"/>
          <p:cNvSpPr/>
          <p:nvPr/>
        </p:nvSpPr>
        <p:spPr>
          <a:xfrm>
            <a:off x="15339587" y="6834846"/>
            <a:ext cx="3191692" cy="3808459"/>
          </a:xfrm>
          <a:custGeom>
            <a:avLst/>
            <a:gdLst/>
            <a:ahLst/>
            <a:cxnLst/>
            <a:rect l="l" t="t" r="r" b="b"/>
            <a:pathLst>
              <a:path w="6819964" h="5836080">
                <a:moveTo>
                  <a:pt x="0" y="0"/>
                </a:moveTo>
                <a:lnTo>
                  <a:pt x="6819964" y="0"/>
                </a:lnTo>
                <a:lnTo>
                  <a:pt x="6819964" y="5836081"/>
                </a:lnTo>
                <a:lnTo>
                  <a:pt x="0" y="5836081"/>
                </a:lnTo>
                <a:lnTo>
                  <a:pt x="0" y="0"/>
                </a:lnTo>
                <a:close/>
              </a:path>
            </a:pathLst>
          </a:custGeom>
          <a:blipFill>
            <a:blip r:embed="rId11"/>
            <a:stretch>
              <a:fillRect/>
            </a:stretch>
          </a:blipFill>
        </p:spPr>
      </p:sp>
      <p:sp>
        <p:nvSpPr>
          <p:cNvPr id="12" name="TextBox 8">
            <a:extLst>
              <a:ext uri="{FF2B5EF4-FFF2-40B4-BE49-F238E27FC236}">
                <a16:creationId xmlns:a16="http://schemas.microsoft.com/office/drawing/2014/main" id="{137E429D-C588-4C9F-850C-B8FE1F92BF38}"/>
              </a:ext>
            </a:extLst>
          </p:cNvPr>
          <p:cNvSpPr txBox="1"/>
          <p:nvPr/>
        </p:nvSpPr>
        <p:spPr>
          <a:xfrm>
            <a:off x="-103710" y="561956"/>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5. doctor robot (n): </a:t>
            </a:r>
            <a:endParaRPr lang="en-US" sz="4000" b="1" dirty="0">
              <a:solidFill>
                <a:srgbClr val="FF0000"/>
              </a:solidFill>
            </a:endParaRPr>
          </a:p>
        </p:txBody>
      </p:sp>
      <p:sp>
        <p:nvSpPr>
          <p:cNvPr id="13" name="TextBox 8">
            <a:extLst>
              <a:ext uri="{FF2B5EF4-FFF2-40B4-BE49-F238E27FC236}">
                <a16:creationId xmlns:a16="http://schemas.microsoft.com/office/drawing/2014/main" id="{A337083C-E413-412E-8B16-B1690EB40D4C}"/>
              </a:ext>
            </a:extLst>
          </p:cNvPr>
          <p:cNvSpPr txBox="1"/>
          <p:nvPr/>
        </p:nvSpPr>
        <p:spPr>
          <a:xfrm>
            <a:off x="8716663" y="561956"/>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6. energy (n): </a:t>
            </a:r>
            <a:endParaRPr lang="en-US" sz="4000" b="1" dirty="0">
              <a:solidFill>
                <a:srgbClr val="FF0000"/>
              </a:solidFill>
            </a:endParaRPr>
          </a:p>
        </p:txBody>
      </p:sp>
      <p:sp>
        <p:nvSpPr>
          <p:cNvPr id="14" name="Rectangle 13">
            <a:extLst>
              <a:ext uri="{FF2B5EF4-FFF2-40B4-BE49-F238E27FC236}">
                <a16:creationId xmlns:a16="http://schemas.microsoft.com/office/drawing/2014/main" id="{828FB530-434D-4C1D-9935-979A1E5E1C9B}"/>
              </a:ext>
            </a:extLst>
          </p:cNvPr>
          <p:cNvSpPr/>
          <p:nvPr/>
        </p:nvSpPr>
        <p:spPr>
          <a:xfrm>
            <a:off x="13959279" y="723107"/>
            <a:ext cx="9144000" cy="1323439"/>
          </a:xfrm>
          <a:prstGeom prst="rect">
            <a:avLst/>
          </a:prstGeom>
        </p:spPr>
        <p:txBody>
          <a:bodyPr>
            <a:spAutoFit/>
          </a:bodyPr>
          <a:lstStyle/>
          <a:p>
            <a:r>
              <a:rPr lang="vi-VN" sz="4000" b="1">
                <a:latin typeface="Calibri" panose="020F0502020204030204" pitchFamily="34" charset="0"/>
                <a:ea typeface="Calibri" panose="020F0502020204030204" pitchFamily="34" charset="0"/>
                <a:cs typeface="Calibri" panose="020F0502020204030204" pitchFamily="34" charset="0"/>
              </a:rPr>
              <a:t>/'enədʒɪ/</a:t>
            </a:r>
          </a:p>
          <a:p>
            <a:r>
              <a:rPr lang="vi-VN" sz="4000" b="1">
                <a:latin typeface="Calibri" panose="020F0502020204030204" pitchFamily="34" charset="0"/>
                <a:ea typeface="Calibri" panose="020F0502020204030204" pitchFamily="34" charset="0"/>
                <a:cs typeface="Calibri" panose="020F0502020204030204" pitchFamily="34" charset="0"/>
              </a:rPr>
              <a:t>năng lượng, điện</a:t>
            </a:r>
          </a:p>
        </p:txBody>
      </p:sp>
      <p:sp>
        <p:nvSpPr>
          <p:cNvPr id="15" name="TextBox 8">
            <a:extLst>
              <a:ext uri="{FF2B5EF4-FFF2-40B4-BE49-F238E27FC236}">
                <a16:creationId xmlns:a16="http://schemas.microsoft.com/office/drawing/2014/main" id="{134AF5CC-743A-4BC1-94A7-FD7D90977D65}"/>
              </a:ext>
            </a:extLst>
          </p:cNvPr>
          <p:cNvSpPr txBox="1"/>
          <p:nvPr/>
        </p:nvSpPr>
        <p:spPr>
          <a:xfrm>
            <a:off x="797289" y="5041097"/>
            <a:ext cx="6675278"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7. future (n): </a:t>
            </a:r>
            <a:endParaRPr lang="en-US" sz="4000" b="1" dirty="0">
              <a:solidFill>
                <a:srgbClr val="FF0000"/>
              </a:solidFill>
            </a:endParaRPr>
          </a:p>
        </p:txBody>
      </p:sp>
      <p:sp>
        <p:nvSpPr>
          <p:cNvPr id="16" name="Rectangle 15">
            <a:extLst>
              <a:ext uri="{FF2B5EF4-FFF2-40B4-BE49-F238E27FC236}">
                <a16:creationId xmlns:a16="http://schemas.microsoft.com/office/drawing/2014/main" id="{7CD2495D-DEBA-49D3-967F-1A96AB174E07}"/>
              </a:ext>
            </a:extLst>
          </p:cNvPr>
          <p:cNvSpPr/>
          <p:nvPr/>
        </p:nvSpPr>
        <p:spPr>
          <a:xfrm>
            <a:off x="5486400" y="5181976"/>
            <a:ext cx="9144000" cy="1323439"/>
          </a:xfrm>
          <a:prstGeom prst="rect">
            <a:avLst/>
          </a:prstGeom>
        </p:spPr>
        <p:txBody>
          <a:bodyPr>
            <a:spAutoFit/>
          </a:bodyPr>
          <a:lstStyle/>
          <a:p>
            <a:r>
              <a:rPr lang="vi-VN" sz="4000" b="1">
                <a:latin typeface="Calibri" panose="020F0502020204030204" pitchFamily="34" charset="0"/>
                <a:cs typeface="Calibri" panose="020F0502020204030204" pitchFamily="34" charset="0"/>
              </a:rPr>
              <a:t>/'fju:tʃər/</a:t>
            </a:r>
          </a:p>
          <a:p>
            <a:r>
              <a:rPr lang="vi-VN" sz="4000" b="1">
                <a:latin typeface="Calibri" panose="020F0502020204030204" pitchFamily="34" charset="0"/>
                <a:cs typeface="Calibri" panose="020F0502020204030204" pitchFamily="34" charset="0"/>
              </a:rPr>
              <a:t>tương lai</a:t>
            </a:r>
          </a:p>
        </p:txBody>
      </p:sp>
      <p:sp>
        <p:nvSpPr>
          <p:cNvPr id="17" name="TextBox 8">
            <a:extLst>
              <a:ext uri="{FF2B5EF4-FFF2-40B4-BE49-F238E27FC236}">
                <a16:creationId xmlns:a16="http://schemas.microsoft.com/office/drawing/2014/main" id="{1B226035-8737-477F-B0D9-C51DD88E7238}"/>
              </a:ext>
            </a:extLst>
          </p:cNvPr>
          <p:cNvSpPr txBox="1"/>
          <p:nvPr/>
        </p:nvSpPr>
        <p:spPr>
          <a:xfrm>
            <a:off x="7924800" y="4959812"/>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8. help sick people (v): </a:t>
            </a:r>
            <a:endParaRPr lang="en-US" sz="4000" b="1" dirty="0">
              <a:solidFill>
                <a:srgbClr val="FF0000"/>
              </a:solidFill>
            </a:endParaRPr>
          </a:p>
        </p:txBody>
      </p:sp>
      <p:sp>
        <p:nvSpPr>
          <p:cNvPr id="18" name="Rectangle 17">
            <a:extLst>
              <a:ext uri="{FF2B5EF4-FFF2-40B4-BE49-F238E27FC236}">
                <a16:creationId xmlns:a16="http://schemas.microsoft.com/office/drawing/2014/main" id="{AD74AB5A-8280-4D15-8CC2-66FA90DE68EA}"/>
              </a:ext>
            </a:extLst>
          </p:cNvPr>
          <p:cNvSpPr/>
          <p:nvPr/>
        </p:nvSpPr>
        <p:spPr>
          <a:xfrm>
            <a:off x="13898569" y="5157047"/>
            <a:ext cx="9677401" cy="1323439"/>
          </a:xfrm>
          <a:prstGeom prst="rect">
            <a:avLst/>
          </a:prstGeom>
        </p:spPr>
        <p:txBody>
          <a:bodyPr wrap="square">
            <a:spAutoFit/>
          </a:bodyPr>
          <a:lstStyle/>
          <a:p>
            <a:r>
              <a:rPr lang="vi-VN" sz="4000" b="1">
                <a:latin typeface="Calibri" panose="020F0502020204030204" pitchFamily="34" charset="0"/>
                <a:ea typeface="Calibri" panose="020F0502020204030204" pitchFamily="34" charset="0"/>
                <a:cs typeface="Calibri" panose="020F0502020204030204" pitchFamily="34" charset="0"/>
              </a:rPr>
              <a:t>/help sɪk 'pi:pl/</a:t>
            </a:r>
          </a:p>
          <a:p>
            <a:r>
              <a:rPr lang="vi-VN" sz="4000" b="1">
                <a:latin typeface="Calibri" panose="020F0502020204030204" pitchFamily="34" charset="0"/>
                <a:ea typeface="Calibri" panose="020F0502020204030204" pitchFamily="34" charset="0"/>
                <a:cs typeface="Calibri" panose="020F0502020204030204" pitchFamily="34" charset="0"/>
              </a:rPr>
              <a:t>cứu người (bị ốm)</a:t>
            </a:r>
          </a:p>
        </p:txBody>
      </p:sp>
      <p:sp>
        <p:nvSpPr>
          <p:cNvPr id="19" name="Rectangle 18">
            <a:extLst>
              <a:ext uri="{FF2B5EF4-FFF2-40B4-BE49-F238E27FC236}">
                <a16:creationId xmlns:a16="http://schemas.microsoft.com/office/drawing/2014/main" id="{D7691810-999C-4F19-BAA4-9B64B8E461CA}"/>
              </a:ext>
            </a:extLst>
          </p:cNvPr>
          <p:cNvSpPr/>
          <p:nvPr/>
        </p:nvSpPr>
        <p:spPr>
          <a:xfrm>
            <a:off x="5643415" y="711204"/>
            <a:ext cx="9144000" cy="1323439"/>
          </a:xfrm>
          <a:prstGeom prst="rect">
            <a:avLst/>
          </a:prstGeom>
        </p:spPr>
        <p:txBody>
          <a:bodyPr>
            <a:spAutoFit/>
          </a:bodyPr>
          <a:lstStyle/>
          <a:p>
            <a:r>
              <a:rPr lang="vi-VN" sz="4000" b="1">
                <a:latin typeface="Calibri" panose="020F0502020204030204" pitchFamily="34" charset="0"/>
                <a:cs typeface="Calibri" panose="020F0502020204030204" pitchFamily="34" charset="0"/>
              </a:rPr>
              <a:t>/'dɒktər 'rəʊbɒt/</a:t>
            </a:r>
          </a:p>
          <a:p>
            <a:r>
              <a:rPr lang="vi-VN" sz="4000" b="1">
                <a:latin typeface="Calibri" panose="020F0502020204030204" pitchFamily="34" charset="0"/>
                <a:cs typeface="Calibri" panose="020F0502020204030204" pitchFamily="34" charset="0"/>
              </a:rPr>
              <a:t>người máy bác sĩ</a:t>
            </a:r>
          </a:p>
        </p:txBody>
      </p:sp>
      <p:pic>
        <p:nvPicPr>
          <p:cNvPr id="8" name="Picture 7">
            <a:extLst>
              <a:ext uri="{FF2B5EF4-FFF2-40B4-BE49-F238E27FC236}">
                <a16:creationId xmlns:a16="http://schemas.microsoft.com/office/drawing/2014/main" id="{1C38C7FB-D88B-4725-A51C-65F35397D9D3}"/>
              </a:ext>
            </a:extLst>
          </p:cNvPr>
          <p:cNvPicPr>
            <a:picLocks noChangeAspect="1"/>
          </p:cNvPicPr>
          <p:nvPr/>
        </p:nvPicPr>
        <p:blipFill>
          <a:blip r:embed="rId12"/>
          <a:stretch>
            <a:fillRect/>
          </a:stretch>
        </p:blipFill>
        <p:spPr>
          <a:xfrm>
            <a:off x="1192548" y="1455542"/>
            <a:ext cx="4110944" cy="3599398"/>
          </a:xfrm>
          <a:prstGeom prst="rect">
            <a:avLst/>
          </a:prstGeom>
        </p:spPr>
      </p:pic>
      <p:pic>
        <p:nvPicPr>
          <p:cNvPr id="9" name="Picture 8">
            <a:extLst>
              <a:ext uri="{FF2B5EF4-FFF2-40B4-BE49-F238E27FC236}">
                <a16:creationId xmlns:a16="http://schemas.microsoft.com/office/drawing/2014/main" id="{DFC62139-6F04-4FCC-8AE3-C8D9563056ED}"/>
              </a:ext>
            </a:extLst>
          </p:cNvPr>
          <p:cNvPicPr>
            <a:picLocks noChangeAspect="1"/>
          </p:cNvPicPr>
          <p:nvPr/>
        </p:nvPicPr>
        <p:blipFill>
          <a:blip r:embed="rId13"/>
          <a:stretch>
            <a:fillRect/>
          </a:stretch>
        </p:blipFill>
        <p:spPr>
          <a:xfrm>
            <a:off x="9601205" y="1372923"/>
            <a:ext cx="4297364" cy="3607074"/>
          </a:xfrm>
          <a:prstGeom prst="rect">
            <a:avLst/>
          </a:prstGeom>
        </p:spPr>
      </p:pic>
      <p:pic>
        <p:nvPicPr>
          <p:cNvPr id="10" name="Picture 9">
            <a:extLst>
              <a:ext uri="{FF2B5EF4-FFF2-40B4-BE49-F238E27FC236}">
                <a16:creationId xmlns:a16="http://schemas.microsoft.com/office/drawing/2014/main" id="{1D60035F-C19A-44CA-9DF9-5ED1814C708D}"/>
              </a:ext>
            </a:extLst>
          </p:cNvPr>
          <p:cNvPicPr>
            <a:picLocks noChangeAspect="1"/>
          </p:cNvPicPr>
          <p:nvPr/>
        </p:nvPicPr>
        <p:blipFill>
          <a:blip r:embed="rId14"/>
          <a:stretch>
            <a:fillRect/>
          </a:stretch>
        </p:blipFill>
        <p:spPr>
          <a:xfrm>
            <a:off x="457199" y="5922665"/>
            <a:ext cx="5004206" cy="3802375"/>
          </a:xfrm>
          <a:prstGeom prst="rect">
            <a:avLst/>
          </a:prstGeom>
        </p:spPr>
      </p:pic>
      <p:pic>
        <p:nvPicPr>
          <p:cNvPr id="20" name="Picture 19">
            <a:extLst>
              <a:ext uri="{FF2B5EF4-FFF2-40B4-BE49-F238E27FC236}">
                <a16:creationId xmlns:a16="http://schemas.microsoft.com/office/drawing/2014/main" id="{D3531E55-1D2E-4EFD-8318-15AD4DC6F6AA}"/>
              </a:ext>
            </a:extLst>
          </p:cNvPr>
          <p:cNvPicPr>
            <a:picLocks noChangeAspect="1"/>
          </p:cNvPicPr>
          <p:nvPr/>
        </p:nvPicPr>
        <p:blipFill>
          <a:blip r:embed="rId15"/>
          <a:stretch>
            <a:fillRect/>
          </a:stretch>
        </p:blipFill>
        <p:spPr>
          <a:xfrm>
            <a:off x="8787565" y="5866060"/>
            <a:ext cx="4662488" cy="3693361"/>
          </a:xfrm>
          <a:prstGeom prst="rect">
            <a:avLst/>
          </a:prstGeom>
        </p:spPr>
      </p:pic>
      <p:pic>
        <p:nvPicPr>
          <p:cNvPr id="21" name="doctor robot">
            <a:hlinkClick r:id="" action="ppaction://media"/>
            <a:extLst>
              <a:ext uri="{FF2B5EF4-FFF2-40B4-BE49-F238E27FC236}">
                <a16:creationId xmlns:a16="http://schemas.microsoft.com/office/drawing/2014/main" id="{54CE69B2-F98D-4904-A839-0D162981C29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618701" y="2700613"/>
            <a:ext cx="609600" cy="609600"/>
          </a:xfrm>
          <a:prstGeom prst="rect">
            <a:avLst/>
          </a:prstGeom>
        </p:spPr>
      </p:pic>
      <p:pic>
        <p:nvPicPr>
          <p:cNvPr id="22" name="energy">
            <a:hlinkClick r:id="" action="ppaction://media"/>
            <a:extLst>
              <a:ext uri="{FF2B5EF4-FFF2-40B4-BE49-F238E27FC236}">
                <a16:creationId xmlns:a16="http://schemas.microsoft.com/office/drawing/2014/main" id="{D80E6719-8BDD-4727-B0DC-74FAD4E66677}"/>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017038" y="2706158"/>
            <a:ext cx="609600" cy="609600"/>
          </a:xfrm>
          <a:prstGeom prst="rect">
            <a:avLst/>
          </a:prstGeom>
        </p:spPr>
      </p:pic>
      <p:pic>
        <p:nvPicPr>
          <p:cNvPr id="23" name="future">
            <a:hlinkClick r:id="" action="ppaction://media"/>
            <a:extLst>
              <a:ext uri="{FF2B5EF4-FFF2-40B4-BE49-F238E27FC236}">
                <a16:creationId xmlns:a16="http://schemas.microsoft.com/office/drawing/2014/main" id="{4CA72FA2-E7C1-43DA-9A97-04BD1BAAF7DD}"/>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746778" y="7407940"/>
            <a:ext cx="609600" cy="609600"/>
          </a:xfrm>
          <a:prstGeom prst="rect">
            <a:avLst/>
          </a:prstGeom>
        </p:spPr>
      </p:pic>
      <p:pic>
        <p:nvPicPr>
          <p:cNvPr id="24" name="help sick people">
            <a:hlinkClick r:id="" action="ppaction://media"/>
            <a:extLst>
              <a:ext uri="{FF2B5EF4-FFF2-40B4-BE49-F238E27FC236}">
                <a16:creationId xmlns:a16="http://schemas.microsoft.com/office/drawing/2014/main" id="{DF66BEC2-EBF2-4A7E-8F6A-6150AE53C47E}"/>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3898569" y="7140515"/>
            <a:ext cx="609600" cy="609600"/>
          </a:xfrm>
          <a:prstGeom prst="rect">
            <a:avLst/>
          </a:prstGeom>
        </p:spPr>
      </p:pic>
    </p:spTree>
    <p:extLst>
      <p:ext uri="{BB962C8B-B14F-4D97-AF65-F5344CB8AC3E}">
        <p14:creationId xmlns:p14="http://schemas.microsoft.com/office/powerpoint/2010/main" val="426393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par>
                                <p:cTn id="46" presetID="16" presetClass="entr" presetSubtype="21"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par>
                                <p:cTn id="62" presetID="16" presetClass="entr" presetSubtype="21"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barn(inVertical)">
                                      <p:cBhvr>
                                        <p:cTn id="77" dur="500"/>
                                        <p:tgtEl>
                                          <p:spTgt spid="20"/>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barn(inVertical)">
                                      <p:cBhvr>
                                        <p:cTn id="8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21"/>
                </p:tgtEl>
              </p:cMediaNode>
            </p:audio>
            <p:audio>
              <p:cMediaNode vol="80000">
                <p:cTn id="90" fill="hold" display="0">
                  <p:stCondLst>
                    <p:cond delay="indefinite"/>
                  </p:stCondLst>
                  <p:endCondLst>
                    <p:cond evt="onStopAudio" delay="0">
                      <p:tgtEl>
                        <p:sldTgt/>
                      </p:tgtEl>
                    </p:cond>
                  </p:endCondLst>
                </p:cTn>
                <p:tgtEl>
                  <p:spTgt spid="22"/>
                </p:tgtEl>
              </p:cMediaNode>
            </p:audio>
            <p:audio>
              <p:cMediaNode vol="80000">
                <p:cTn id="91" fill="hold" display="0">
                  <p:stCondLst>
                    <p:cond delay="indefinite"/>
                  </p:stCondLst>
                  <p:endCondLst>
                    <p:cond evt="onStopAudio" delay="0">
                      <p:tgtEl>
                        <p:sldTgt/>
                      </p:tgtEl>
                    </p:cond>
                  </p:endCondLst>
                </p:cTn>
                <p:tgtEl>
                  <p:spTgt spid="23"/>
                </p:tgtEl>
              </p:cMediaNode>
            </p:audio>
            <p:audio>
              <p:cMediaNode vol="80000">
                <p:cTn id="92" fill="hold" display="0">
                  <p:stCondLst>
                    <p:cond delay="indefinite"/>
                  </p:stCondLst>
                  <p:endCondLst>
                    <p:cond evt="onStopAudio" delay="0">
                      <p:tgtEl>
                        <p:sldTgt/>
                      </p:tgtEl>
                    </p:cond>
                  </p:endCondLst>
                </p:cTn>
                <p:tgtEl>
                  <p:spTgt spid="24"/>
                </p:tgtEl>
              </p:cMediaNode>
            </p:audio>
          </p:childTnLst>
        </p:cTn>
      </p:par>
    </p:tnLst>
    <p:bldLst>
      <p:bldP spid="12" grpId="0"/>
      <p:bldP spid="13" grpId="0"/>
      <p:bldP spid="14" grpId="0"/>
      <p:bldP spid="15" grpId="0"/>
      <p:bldP spid="16" grpId="0"/>
      <p:bldP spid="17" grpId="0"/>
      <p:bldP spid="18"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4">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2171700" y="128270"/>
            <a:ext cx="13944600" cy="916213"/>
          </a:xfrm>
          <a:prstGeom prst="rect">
            <a:avLst/>
          </a:prstGeom>
          <a:noFill/>
        </p:spPr>
        <p:txBody>
          <a:bodyPr wrap="square">
            <a:spAutoFit/>
          </a:bodyPr>
          <a:lstStyle/>
          <a:p>
            <a:pPr indent="457200" algn="just">
              <a:lnSpc>
                <a:spcPct val="150000"/>
              </a:lnSpc>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Listen and answer the question.</a:t>
            </a:r>
            <a:r>
              <a:rPr lang="en-US" sz="4000" b="1">
                <a:latin typeface="Calibri" panose="020F0502020204030204" pitchFamily="34" charset="0"/>
                <a:ea typeface="Cambria" panose="02040503050406030204" pitchFamily="18" charset="0"/>
                <a:cs typeface="Cambria" panose="02040503050406030204" pitchFamily="18" charset="0"/>
              </a:rPr>
              <a:t> </a:t>
            </a:r>
            <a:r>
              <a:rPr lang="en-US" sz="4000" b="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000" b="1">
                <a:latin typeface="Calibri" panose="020F0502020204030204" pitchFamily="34" charset="0"/>
                <a:ea typeface="Arial" panose="020B0604020202020204" pitchFamily="34" charset="0"/>
                <a:cs typeface="Cambria" panose="02040503050406030204" pitchFamily="18" charset="0"/>
              </a:rPr>
              <a:t> </a:t>
            </a:r>
            <a:r>
              <a:rPr lang="en-US" sz="4000" b="1">
                <a:latin typeface="Calibri" panose="020F0502020204030204" pitchFamily="34" charset="0"/>
                <a:ea typeface="Cambria" panose="02040503050406030204" pitchFamily="18" charset="0"/>
                <a:cs typeface="Cambria" panose="02040503050406030204" pitchFamily="18" charset="0"/>
              </a:rPr>
              <a:t>Track 12</a:t>
            </a:r>
            <a:endParaRPr lang="en-US" sz="6000">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7">
              <a:duotone>
                <a:prstClr val="black"/>
                <a:schemeClr val="accent6">
                  <a:tint val="45000"/>
                  <a:satMod val="400000"/>
                </a:schemeClr>
              </a:duoton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01A72248-EAFA-4305-8334-ECC0474A1118}"/>
              </a:ext>
            </a:extLst>
          </p:cNvPr>
          <p:cNvSpPr txBox="1"/>
          <p:nvPr/>
        </p:nvSpPr>
        <p:spPr>
          <a:xfrm>
            <a:off x="2653541" y="1123612"/>
            <a:ext cx="13944600" cy="8856848"/>
          </a:xfrm>
          <a:prstGeom prst="rect">
            <a:avLst/>
          </a:prstGeom>
          <a:noFill/>
        </p:spPr>
        <p:txBody>
          <a:bodyPr wrap="square">
            <a:spAutoFit/>
          </a:bodyPr>
          <a:lstStyle/>
          <a:p>
            <a:pPr marR="88900" algn="just">
              <a:lnSpc>
                <a:spcPct val="120000"/>
              </a:lnSpc>
              <a:spcAft>
                <a:spcPts val="600"/>
              </a:spcAft>
              <a:tabLst>
                <a:tab pos="1317625" algn="l"/>
              </a:tabLst>
            </a:pPr>
            <a:r>
              <a:rPr lang="en-US" sz="4000" b="1">
                <a:effectLst/>
                <a:latin typeface="Calibri" panose="020F0502020204030204" pitchFamily="34" charset="0"/>
                <a:ea typeface="Cambria" panose="02040503050406030204" pitchFamily="18" charset="0"/>
                <a:cs typeface="Cambria" panose="02040503050406030204" pitchFamily="18" charset="0"/>
              </a:rPr>
              <a:t>1.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Who use ROVs to explore the oceans?</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marR="88900" algn="just">
              <a:lnSpc>
                <a:spcPct val="120000"/>
              </a:lnSpc>
              <a:spcAft>
                <a:spcPts val="600"/>
              </a:spcAft>
              <a:tabLst>
                <a:tab pos="131762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Ocean explorers do.</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b="1">
                <a:effectLst/>
                <a:latin typeface="Calibri" panose="020F0502020204030204" pitchFamily="34" charset="0"/>
                <a:ea typeface="Cambria" panose="02040503050406030204" pitchFamily="18" charset="0"/>
                <a:cs typeface="Cambria" panose="02040503050406030204" pitchFamily="18" charset="0"/>
              </a:rPr>
              <a:t>2.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Why do ROVs help US learn about all the animals that live down the ocea</a:t>
            </a:r>
            <a:r>
              <a:rPr lang="en-US" sz="4000" b="1">
                <a:effectLst/>
                <a:latin typeface="Calibri" panose="020F0502020204030204" pitchFamily="34" charset="0"/>
                <a:ea typeface="Cambria" panose="02040503050406030204" pitchFamily="18" charset="0"/>
                <a:cs typeface="Cambria" panose="02040503050406030204" pitchFamily="18" charset="0"/>
              </a:rPr>
              <a:t>n?</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marR="88900" algn="just">
              <a:lnSpc>
                <a:spcPct val="120000"/>
              </a:lnSpc>
              <a:spcAft>
                <a:spcPts val="600"/>
              </a:spcAft>
              <a:tabLst>
                <a:tab pos="131762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Because they go where people can't.</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b="1">
                <a:effectLst/>
                <a:latin typeface="Calibri" panose="020F0502020204030204" pitchFamily="34" charset="0"/>
                <a:ea typeface="Cambria" panose="02040503050406030204" pitchFamily="18" charset="0"/>
                <a:cs typeface="Cambria" panose="02040503050406030204" pitchFamily="18" charset="0"/>
              </a:rPr>
              <a:t>3.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Why do ROVs have cameras?</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marR="88900" algn="just">
              <a:lnSpc>
                <a:spcPct val="120000"/>
              </a:lnSpc>
              <a:spcAft>
                <a:spcPts val="600"/>
              </a:spcAft>
              <a:tabLst>
                <a:tab pos="131762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To send pictures back to a computer.</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000" b="1">
                <a:effectLst/>
                <a:latin typeface="Calibri" panose="020F0502020204030204" pitchFamily="34" charset="0"/>
                <a:ea typeface="Cambria" panose="02040503050406030204" pitchFamily="18" charset="0"/>
                <a:cs typeface="Cambria" panose="02040503050406030204" pitchFamily="18" charset="0"/>
              </a:rPr>
              <a:t>4.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What do most robots have?</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marR="88900" algn="just">
              <a:lnSpc>
                <a:spcPct val="120000"/>
              </a:lnSpc>
              <a:spcAft>
                <a:spcPts val="600"/>
              </a:spcAft>
              <a:tabLst>
                <a:tab pos="131762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They have a remote control.</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1075690" algn="l"/>
              </a:tabLst>
            </a:pPr>
            <a:r>
              <a:rPr lang="en-US" sz="4000" b="1">
                <a:effectLst/>
                <a:latin typeface="Calibri" panose="020F0502020204030204" pitchFamily="34" charset="0"/>
                <a:ea typeface="Cambria" panose="02040503050406030204" pitchFamily="18" charset="0"/>
                <a:cs typeface="Cambria" panose="02040503050406030204" pitchFamily="18" charset="0"/>
              </a:rPr>
              <a:t>5.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What can Roomba do?</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marR="88900" algn="just">
              <a:lnSpc>
                <a:spcPct val="120000"/>
              </a:lnSpc>
              <a:spcAft>
                <a:spcPts val="600"/>
              </a:spcAft>
              <a:tabLst>
                <a:tab pos="131762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It can sweep, vacuum or mop the floor.</a:t>
            </a:r>
            <a:endParaRPr lang="en-US" sz="4000" b="1">
              <a:effectLst/>
              <a:latin typeface="Cambria" panose="02040503050406030204" pitchFamily="18" charset="0"/>
              <a:ea typeface="Cambria" panose="02040503050406030204" pitchFamily="18" charset="0"/>
              <a:cs typeface="Cambria" panose="02040503050406030204" pitchFamily="18" charset="0"/>
            </a:endParaRPr>
          </a:p>
        </p:txBody>
      </p:sp>
      <p:pic>
        <p:nvPicPr>
          <p:cNvPr id="3" name="Track 12">
            <a:hlinkClick r:id="" action="ppaction://media"/>
            <a:extLst>
              <a:ext uri="{FF2B5EF4-FFF2-40B4-BE49-F238E27FC236}">
                <a16:creationId xmlns:a16="http://schemas.microsoft.com/office/drawing/2014/main" id="{0B2897E0-89C8-4DCE-8EED-47CDDDE26F7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750835" y="284857"/>
            <a:ext cx="1343141" cy="1343141"/>
          </a:xfrm>
          <a:prstGeom prst="rect">
            <a:avLst/>
          </a:prstGeom>
        </p:spPr>
      </p:pic>
    </p:spTree>
    <p:extLst>
      <p:ext uri="{BB962C8B-B14F-4D97-AF65-F5344CB8AC3E}">
        <p14:creationId xmlns:p14="http://schemas.microsoft.com/office/powerpoint/2010/main" val="63658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par>
                                <p:cTn id="35" presetID="16" presetClass="entr" presetSubtype="21" fill="hold" nodeType="with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barn(inVertical)">
                                      <p:cBhvr>
                                        <p:cTn id="37" dur="500"/>
                                        <p:tgtEl>
                                          <p:spTgt spid="18">
                                            <p:txEl>
                                              <p:pRg st="0" end="0"/>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8">
                                            <p:txEl>
                                              <p:pRg st="2" end="2"/>
                                            </p:txEl>
                                          </p:spTgt>
                                        </p:tgtEl>
                                        <p:attrNameLst>
                                          <p:attrName>style.visibility</p:attrName>
                                        </p:attrNameLst>
                                      </p:cBhvr>
                                      <p:to>
                                        <p:strVal val="visible"/>
                                      </p:to>
                                    </p:set>
                                    <p:animEffect transition="in" filter="barn(inVertical)">
                                      <p:cBhvr>
                                        <p:cTn id="40" dur="500"/>
                                        <p:tgtEl>
                                          <p:spTgt spid="18">
                                            <p:txEl>
                                              <p:pRg st="2" end="2"/>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8">
                                            <p:txEl>
                                              <p:pRg st="4" end="4"/>
                                            </p:txEl>
                                          </p:spTgt>
                                        </p:tgtEl>
                                        <p:attrNameLst>
                                          <p:attrName>style.visibility</p:attrName>
                                        </p:attrNameLst>
                                      </p:cBhvr>
                                      <p:to>
                                        <p:strVal val="visible"/>
                                      </p:to>
                                    </p:set>
                                    <p:animEffect transition="in" filter="barn(inVertical)">
                                      <p:cBhvr>
                                        <p:cTn id="43" dur="500"/>
                                        <p:tgtEl>
                                          <p:spTgt spid="18">
                                            <p:txEl>
                                              <p:pRg st="4" end="4"/>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18">
                                            <p:txEl>
                                              <p:pRg st="6" end="6"/>
                                            </p:txEl>
                                          </p:spTgt>
                                        </p:tgtEl>
                                        <p:attrNameLst>
                                          <p:attrName>style.visibility</p:attrName>
                                        </p:attrNameLst>
                                      </p:cBhvr>
                                      <p:to>
                                        <p:strVal val="visible"/>
                                      </p:to>
                                    </p:set>
                                    <p:animEffect transition="in" filter="barn(inVertical)">
                                      <p:cBhvr>
                                        <p:cTn id="46" dur="500"/>
                                        <p:tgtEl>
                                          <p:spTgt spid="18">
                                            <p:txEl>
                                              <p:pRg st="6" end="6"/>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18">
                                            <p:txEl>
                                              <p:pRg st="8" end="8"/>
                                            </p:txEl>
                                          </p:spTgt>
                                        </p:tgtEl>
                                        <p:attrNameLst>
                                          <p:attrName>style.visibility</p:attrName>
                                        </p:attrNameLst>
                                      </p:cBhvr>
                                      <p:to>
                                        <p:strVal val="visible"/>
                                      </p:to>
                                    </p:set>
                                    <p:animEffect transition="in" filter="barn(inVertical)">
                                      <p:cBhvr>
                                        <p:cTn id="49" dur="500"/>
                                        <p:tgtEl>
                                          <p:spTgt spid="18">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xEl>
                                              <p:pRg st="1" end="1"/>
                                            </p:txEl>
                                          </p:spTgt>
                                        </p:tgtEl>
                                        <p:attrNameLst>
                                          <p:attrName>style.visibility</p:attrName>
                                        </p:attrNameLst>
                                      </p:cBhvr>
                                      <p:to>
                                        <p:strVal val="visible"/>
                                      </p:to>
                                    </p:set>
                                    <p:animEffect transition="in" filter="barn(inVertical)">
                                      <p:cBhvr>
                                        <p:cTn id="54" dur="500"/>
                                        <p:tgtEl>
                                          <p:spTgt spid="18">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3" end="3"/>
                                            </p:txEl>
                                          </p:spTgt>
                                        </p:tgtEl>
                                        <p:attrNameLst>
                                          <p:attrName>style.visibility</p:attrName>
                                        </p:attrNameLst>
                                      </p:cBhvr>
                                      <p:to>
                                        <p:strVal val="visible"/>
                                      </p:to>
                                    </p:set>
                                    <p:animEffect transition="in" filter="barn(inVertical)">
                                      <p:cBhvr>
                                        <p:cTn id="59" dur="500"/>
                                        <p:tgtEl>
                                          <p:spTgt spid="18">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8">
                                            <p:txEl>
                                              <p:pRg st="5" end="5"/>
                                            </p:txEl>
                                          </p:spTgt>
                                        </p:tgtEl>
                                        <p:attrNameLst>
                                          <p:attrName>style.visibility</p:attrName>
                                        </p:attrNameLst>
                                      </p:cBhvr>
                                      <p:to>
                                        <p:strVal val="visible"/>
                                      </p:to>
                                    </p:set>
                                    <p:animEffect transition="in" filter="barn(inVertical)">
                                      <p:cBhvr>
                                        <p:cTn id="64" dur="500"/>
                                        <p:tgtEl>
                                          <p:spTgt spid="18">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8">
                                            <p:txEl>
                                              <p:pRg st="7" end="7"/>
                                            </p:txEl>
                                          </p:spTgt>
                                        </p:tgtEl>
                                        <p:attrNameLst>
                                          <p:attrName>style.visibility</p:attrName>
                                        </p:attrNameLst>
                                      </p:cBhvr>
                                      <p:to>
                                        <p:strVal val="visible"/>
                                      </p:to>
                                    </p:set>
                                    <p:animEffect transition="in" filter="barn(inVertical)">
                                      <p:cBhvr>
                                        <p:cTn id="69" dur="500"/>
                                        <p:tgtEl>
                                          <p:spTgt spid="18">
                                            <p:txEl>
                                              <p:pRg st="7" end="7"/>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8">
                                            <p:txEl>
                                              <p:pRg st="9" end="9"/>
                                            </p:txEl>
                                          </p:spTgt>
                                        </p:tgtEl>
                                        <p:attrNameLst>
                                          <p:attrName>style.visibility</p:attrName>
                                        </p:attrNameLst>
                                      </p:cBhvr>
                                      <p:to>
                                        <p:strVal val="visible"/>
                                      </p:to>
                                    </p:set>
                                    <p:animEffect transition="in" filter="barn(inVertical)">
                                      <p:cBhvr>
                                        <p:cTn id="74" dur="500"/>
                                        <p:tgtEl>
                                          <p:spTgt spid="1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3"/>
                </p:tgtEl>
              </p:cMediaNode>
            </p:audio>
          </p:childTnLst>
        </p:cTn>
      </p:par>
    </p:tnLst>
    <p:bldLst>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80949" y="3043560"/>
            <a:ext cx="5080101" cy="6667500"/>
          </a:xfrm>
          <a:custGeom>
            <a:avLst/>
            <a:gdLst/>
            <a:ahLst/>
            <a:cxnLst/>
            <a:rect l="l" t="t" r="r" b="b"/>
            <a:pathLst>
              <a:path w="8509101" h="9311388">
                <a:moveTo>
                  <a:pt x="0" y="0"/>
                </a:moveTo>
                <a:lnTo>
                  <a:pt x="8509101" y="0"/>
                </a:lnTo>
                <a:lnTo>
                  <a:pt x="8509101" y="9311388"/>
                </a:lnTo>
                <a:lnTo>
                  <a:pt x="0" y="9311388"/>
                </a:lnTo>
                <a:lnTo>
                  <a:pt x="0" y="0"/>
                </a:lnTo>
                <a:close/>
              </a:path>
            </a:pathLst>
          </a:custGeom>
          <a:blipFill>
            <a:blip r:embed="rId2"/>
            <a:stretch>
              <a:fillRect/>
            </a:stretch>
          </a:blipFill>
        </p:spPr>
      </p:sp>
      <p:sp>
        <p:nvSpPr>
          <p:cNvPr id="3" name="Freeform 3"/>
          <p:cNvSpPr/>
          <p:nvPr/>
        </p:nvSpPr>
        <p:spPr>
          <a:xfrm>
            <a:off x="-1830357" y="-902150"/>
            <a:ext cx="6173053" cy="2601942"/>
          </a:xfrm>
          <a:custGeom>
            <a:avLst/>
            <a:gdLst/>
            <a:ahLst/>
            <a:cxnLst/>
            <a:rect l="l" t="t" r="r" b="b"/>
            <a:pathLst>
              <a:path w="6173053" h="2601942">
                <a:moveTo>
                  <a:pt x="0" y="0"/>
                </a:moveTo>
                <a:lnTo>
                  <a:pt x="6173052" y="0"/>
                </a:lnTo>
                <a:lnTo>
                  <a:pt x="6173052" y="2601941"/>
                </a:lnTo>
                <a:lnTo>
                  <a:pt x="0" y="2601941"/>
                </a:lnTo>
                <a:lnTo>
                  <a:pt x="0" y="0"/>
                </a:lnTo>
                <a:close/>
              </a:path>
            </a:pathLst>
          </a:custGeom>
          <a:blipFill>
            <a:blip r:embed="rId3">
              <a:duotone>
                <a:prstClr val="black"/>
                <a:schemeClr val="accent5">
                  <a:tint val="45000"/>
                  <a:satMod val="400000"/>
                </a:schemeClr>
              </a:duotone>
            </a:blip>
            <a:stretch>
              <a:fillRect/>
            </a:stretch>
          </a:blipFill>
        </p:spPr>
      </p:sp>
      <p:sp>
        <p:nvSpPr>
          <p:cNvPr id="4" name="Freeform 4"/>
          <p:cNvSpPr/>
          <p:nvPr/>
        </p:nvSpPr>
        <p:spPr>
          <a:xfrm rot="3091052">
            <a:off x="-1684467" y="5508041"/>
            <a:ext cx="6638823" cy="5976180"/>
          </a:xfrm>
          <a:custGeom>
            <a:avLst/>
            <a:gdLst/>
            <a:ahLst/>
            <a:cxnLst/>
            <a:rect l="l" t="t" r="r" b="b"/>
            <a:pathLst>
              <a:path w="6638823" h="5976180">
                <a:moveTo>
                  <a:pt x="0" y="0"/>
                </a:moveTo>
                <a:lnTo>
                  <a:pt x="6638824" y="0"/>
                </a:lnTo>
                <a:lnTo>
                  <a:pt x="6638824" y="5976180"/>
                </a:lnTo>
                <a:lnTo>
                  <a:pt x="0" y="5976180"/>
                </a:lnTo>
                <a:lnTo>
                  <a:pt x="0" y="0"/>
                </a:lnTo>
                <a:close/>
              </a:path>
            </a:pathLst>
          </a:custGeom>
          <a:blipFill>
            <a:blip r:embed="rId4"/>
            <a:stretch>
              <a:fillRect/>
            </a:stretch>
          </a:blipFill>
        </p:spPr>
      </p:sp>
      <p:sp>
        <p:nvSpPr>
          <p:cNvPr id="5" name="TextBox 5"/>
          <p:cNvSpPr txBox="1"/>
          <p:nvPr/>
        </p:nvSpPr>
        <p:spPr>
          <a:xfrm>
            <a:off x="1146068" y="924750"/>
            <a:ext cx="16434015" cy="1931747"/>
          </a:xfrm>
          <a:prstGeom prst="rect">
            <a:avLst/>
          </a:prstGeom>
        </p:spPr>
        <p:txBody>
          <a:bodyPr wrap="square" lIns="0" tIns="0" rIns="0" bIns="0" rtlCol="0" anchor="t">
            <a:spAutoFit/>
          </a:bodyPr>
          <a:lstStyle/>
          <a:p>
            <a:pPr lvl="0" algn="ctr">
              <a:lnSpc>
                <a:spcPts val="16889"/>
              </a:lnSpc>
              <a:spcBef>
                <a:spcPct val="0"/>
              </a:spcBef>
            </a:pPr>
            <a:r>
              <a:rPr lang="en-US" sz="13600">
                <a:solidFill>
                  <a:srgbClr val="0070C0"/>
                </a:solidFill>
                <a:latin typeface="Computer Says No"/>
              </a:rPr>
              <a:t>PART 3. COMMUNICATION SKILLS</a:t>
            </a:r>
          </a:p>
        </p:txBody>
      </p:sp>
      <p:pic>
        <p:nvPicPr>
          <p:cNvPr id="12" name="Graphic 11" descr="Arrow Rotate left">
            <a:extLst>
              <a:ext uri="{FF2B5EF4-FFF2-40B4-BE49-F238E27FC236}">
                <a16:creationId xmlns:a16="http://schemas.microsoft.com/office/drawing/2014/main" id="{252EFE54-7F2F-4514-AC10-22D85BFFD2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96076" y="2856497"/>
            <a:ext cx="2667000" cy="2667000"/>
          </a:xfrm>
          <a:prstGeom prst="rect">
            <a:avLst/>
          </a:prstGeom>
        </p:spPr>
      </p:pic>
      <p:sp>
        <p:nvSpPr>
          <p:cNvPr id="13" name="TextBox 5">
            <a:extLst>
              <a:ext uri="{FF2B5EF4-FFF2-40B4-BE49-F238E27FC236}">
                <a16:creationId xmlns:a16="http://schemas.microsoft.com/office/drawing/2014/main" id="{3D73BFAD-1F65-40EC-AF25-5BFE1FB1FE48}"/>
              </a:ext>
            </a:extLst>
          </p:cNvPr>
          <p:cNvSpPr txBox="1"/>
          <p:nvPr/>
        </p:nvSpPr>
        <p:spPr>
          <a:xfrm>
            <a:off x="-505256" y="5518054"/>
            <a:ext cx="14621049" cy="2167260"/>
          </a:xfrm>
          <a:prstGeom prst="rect">
            <a:avLst/>
          </a:prstGeom>
        </p:spPr>
        <p:txBody>
          <a:bodyPr wrap="square" lIns="0" tIns="0" rIns="0" bIns="0" rtlCol="0" anchor="t">
            <a:spAutoFit/>
          </a:bodyPr>
          <a:lstStyle/>
          <a:p>
            <a:pPr lvl="0" algn="ctr">
              <a:lnSpc>
                <a:spcPts val="16889"/>
              </a:lnSpc>
              <a:spcBef>
                <a:spcPct val="0"/>
              </a:spcBef>
            </a:pPr>
            <a:r>
              <a:rPr lang="en-US" sz="23458">
                <a:solidFill>
                  <a:srgbClr val="0070C0"/>
                </a:solidFill>
                <a:latin typeface="Computer Says No"/>
              </a:rPr>
              <a:t>II. SPEAKING</a:t>
            </a:r>
          </a:p>
        </p:txBody>
      </p:sp>
    </p:spTree>
    <p:extLst>
      <p:ext uri="{BB962C8B-B14F-4D97-AF65-F5344CB8AC3E}">
        <p14:creationId xmlns:p14="http://schemas.microsoft.com/office/powerpoint/2010/main" val="26337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21" name="TextBox 20">
            <a:extLst>
              <a:ext uri="{FF2B5EF4-FFF2-40B4-BE49-F238E27FC236}">
                <a16:creationId xmlns:a16="http://schemas.microsoft.com/office/drawing/2014/main" id="{56161556-67C3-4B6E-80AB-05091A689E40}"/>
              </a:ext>
            </a:extLst>
          </p:cNvPr>
          <p:cNvSpPr txBox="1"/>
          <p:nvPr/>
        </p:nvSpPr>
        <p:spPr>
          <a:xfrm>
            <a:off x="302068" y="238661"/>
            <a:ext cx="15814232" cy="1200329"/>
          </a:xfrm>
          <a:prstGeom prst="rect">
            <a:avLst/>
          </a:prstGeom>
          <a:noFill/>
        </p:spPr>
        <p:txBody>
          <a:bodyPr wrap="square">
            <a:spAutoFit/>
          </a:bodyPr>
          <a:lstStyle/>
          <a:p>
            <a:pPr indent="457200" algn="ctr">
              <a:spcAft>
                <a:spcPts val="1000"/>
              </a:spcAft>
            </a:pPr>
            <a:r>
              <a:rPr lang="en-US" sz="3600" b="1">
                <a:solidFill>
                  <a:srgbClr val="00B0F0"/>
                </a:solidFill>
                <a:latin typeface="Calibri" panose="020F0502020204030204" pitchFamily="34" charset="0"/>
                <a:ea typeface="Arial" panose="020B0604020202020204" pitchFamily="34" charset="0"/>
                <a:cs typeface="Cambria" panose="02040503050406030204" pitchFamily="18" charset="0"/>
              </a:rPr>
              <a:t>Exercise 1. Complete the following conversation with missing sentences then practise it.</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21791B7F-FA5A-4C95-8ADE-4FAED441E3F1}"/>
              </a:ext>
            </a:extLst>
          </p:cNvPr>
          <p:cNvSpPr txBox="1"/>
          <p:nvPr/>
        </p:nvSpPr>
        <p:spPr>
          <a:xfrm>
            <a:off x="5410200" y="1360851"/>
            <a:ext cx="12332840" cy="8771632"/>
          </a:xfrm>
          <a:prstGeom prst="rect">
            <a:avLst/>
          </a:prstGeom>
          <a:noFill/>
        </p:spPr>
        <p:txBody>
          <a:bodyPr wrap="square">
            <a:spAutoFit/>
          </a:bodyPr>
          <a:lstStyle/>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Huyen: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What are you doing, Linh?</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Linh: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Huyen: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Do you clean them every day?</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Linh: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Yes, I do. How about you? Can your robot clean the house?</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090285" algn="l"/>
                <a:tab pos="6195695"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Huyen: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Yes.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Linh: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What? You are joking!</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Huyen: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No.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____________________________________. It can clean the floors very well.</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Linh: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what else can it do?</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772150"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Huyen: (4)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Linh: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Oh, really?</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Huyen: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And it wakes me up in the morning, too</a:t>
            </a:r>
            <a:r>
              <a:rPr lang="en-US" sz="3600">
                <a:effectLst/>
                <a:latin typeface="Calibri" panose="020F0502020204030204" pitchFamily="34" charset="0"/>
                <a:ea typeface="Cambria" panose="02040503050406030204" pitchFamily="18" charset="0"/>
                <a:cs typeface="Cambria" panose="02040503050406030204" pitchFamily="18" charset="0"/>
              </a:rPr>
              <a: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Linh: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Wonderful.</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Huyen: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sp>
        <p:nvSpPr>
          <p:cNvPr id="19" name="TextBox 18">
            <a:extLst>
              <a:ext uri="{FF2B5EF4-FFF2-40B4-BE49-F238E27FC236}">
                <a16:creationId xmlns:a16="http://schemas.microsoft.com/office/drawing/2014/main" id="{0A1879C7-6E11-4172-9ACC-B7F042D31382}"/>
              </a:ext>
            </a:extLst>
          </p:cNvPr>
          <p:cNvSpPr txBox="1"/>
          <p:nvPr/>
        </p:nvSpPr>
        <p:spPr>
          <a:xfrm>
            <a:off x="635010" y="2265848"/>
            <a:ext cx="4483440" cy="6740307"/>
          </a:xfrm>
          <a:prstGeom prst="rect">
            <a:avLst/>
          </a:prstGeom>
          <a:noFill/>
        </p:spPr>
        <p:txBody>
          <a:bodyPr wrap="square">
            <a:spAutoFit/>
          </a:bodyPr>
          <a:lstStyle/>
          <a:p>
            <a:pPr algn="just">
              <a:spcAft>
                <a:spcPts val="600"/>
              </a:spcAft>
            </a:pPr>
            <a:r>
              <a:rPr lang="en-US" sz="36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It can turn on the lights and TV.</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 hope in the future my robot can do everything for me!</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It helps me clean the house every day.</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I’m cleaning the floors.</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effectLst/>
                <a:latin typeface="Calibri" panose="020F0502020204030204" pitchFamily="34" charset="0"/>
                <a:ea typeface="Cambria" panose="02040503050406030204" pitchFamily="18" charset="0"/>
                <a:cs typeface="Cambria" panose="02040503050406030204" pitchFamily="18" charset="0"/>
              </a:rPr>
              <a:t> My father has just bought a robot.</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2" name="TextBox 21">
            <a:extLst>
              <a:ext uri="{FF2B5EF4-FFF2-40B4-BE49-F238E27FC236}">
                <a16:creationId xmlns:a16="http://schemas.microsoft.com/office/drawing/2014/main" id="{0D3026C2-363B-45F7-9E46-ACC5245BA593}"/>
              </a:ext>
            </a:extLst>
          </p:cNvPr>
          <p:cNvSpPr txBox="1"/>
          <p:nvPr/>
        </p:nvSpPr>
        <p:spPr>
          <a:xfrm>
            <a:off x="8322774" y="1934931"/>
            <a:ext cx="5698026"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I’m cleaning the floors.</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8" name="Rectangle 7">
            <a:extLst>
              <a:ext uri="{FF2B5EF4-FFF2-40B4-BE49-F238E27FC236}">
                <a16:creationId xmlns:a16="http://schemas.microsoft.com/office/drawing/2014/main" id="{0DD2C82A-8525-4786-8A23-767B113D13A2}"/>
              </a:ext>
            </a:extLst>
          </p:cNvPr>
          <p:cNvSpPr/>
          <p:nvPr/>
        </p:nvSpPr>
        <p:spPr>
          <a:xfrm>
            <a:off x="544960" y="6530087"/>
            <a:ext cx="4483440" cy="891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EF417C5-C4AE-40D4-B686-4D4C7571FA63}"/>
              </a:ext>
            </a:extLst>
          </p:cNvPr>
          <p:cNvSpPr txBox="1"/>
          <p:nvPr/>
        </p:nvSpPr>
        <p:spPr>
          <a:xfrm>
            <a:off x="8610600" y="3881509"/>
            <a:ext cx="7772400" cy="646331"/>
          </a:xfrm>
          <a:prstGeom prst="rect">
            <a:avLst/>
          </a:prstGeom>
          <a:noFill/>
        </p:spPr>
        <p:txBody>
          <a:bodyPr wrap="square">
            <a:spAutoFit/>
          </a:bodyPr>
          <a:lstStyle/>
          <a:p>
            <a:pPr lvl="0" algn="just">
              <a:spcAft>
                <a:spcPts val="600"/>
              </a:spcAft>
              <a:defRPr/>
            </a:pP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It helps me clean the house every day.</a:t>
            </a:r>
          </a:p>
        </p:txBody>
      </p:sp>
      <p:sp>
        <p:nvSpPr>
          <p:cNvPr id="25" name="Rectangle 24">
            <a:extLst>
              <a:ext uri="{FF2B5EF4-FFF2-40B4-BE49-F238E27FC236}">
                <a16:creationId xmlns:a16="http://schemas.microsoft.com/office/drawing/2014/main" id="{D76FF683-F54D-41FA-86E4-027D9AF0D3BD}"/>
              </a:ext>
            </a:extLst>
          </p:cNvPr>
          <p:cNvSpPr/>
          <p:nvPr/>
        </p:nvSpPr>
        <p:spPr>
          <a:xfrm>
            <a:off x="380326" y="5156684"/>
            <a:ext cx="5029869" cy="1200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A5AC211-74AE-4F39-84EE-4E39B7A8941A}"/>
              </a:ext>
            </a:extLst>
          </p:cNvPr>
          <p:cNvSpPr txBox="1"/>
          <p:nvPr/>
        </p:nvSpPr>
        <p:spPr>
          <a:xfrm>
            <a:off x="9423390" y="5111888"/>
            <a:ext cx="8229600" cy="646331"/>
          </a:xfrm>
          <a:prstGeom prst="rect">
            <a:avLst/>
          </a:prstGeom>
          <a:noFill/>
        </p:spPr>
        <p:txBody>
          <a:bodyPr wrap="square">
            <a:spAutoFit/>
          </a:bodyPr>
          <a:lstStyle/>
          <a:p>
            <a:pPr lvl="0" algn="just">
              <a:spcAft>
                <a:spcPts val="600"/>
              </a:spcAft>
              <a:defRPr/>
            </a:pP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My father has just bought a robot.</a:t>
            </a:r>
          </a:p>
        </p:txBody>
      </p:sp>
      <p:sp>
        <p:nvSpPr>
          <p:cNvPr id="27" name="Rectangle 26">
            <a:extLst>
              <a:ext uri="{FF2B5EF4-FFF2-40B4-BE49-F238E27FC236}">
                <a16:creationId xmlns:a16="http://schemas.microsoft.com/office/drawing/2014/main" id="{85E62A7B-C41E-4799-8339-4975FB791BD2}"/>
              </a:ext>
            </a:extLst>
          </p:cNvPr>
          <p:cNvSpPr/>
          <p:nvPr/>
        </p:nvSpPr>
        <p:spPr>
          <a:xfrm>
            <a:off x="381799" y="7533701"/>
            <a:ext cx="5028395" cy="1231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92889D1-A234-471C-B331-E1F0F1957D9B}"/>
              </a:ext>
            </a:extLst>
          </p:cNvPr>
          <p:cNvSpPr txBox="1"/>
          <p:nvPr/>
        </p:nvSpPr>
        <p:spPr>
          <a:xfrm>
            <a:off x="8234783" y="6908308"/>
            <a:ext cx="6231426" cy="646331"/>
          </a:xfrm>
          <a:prstGeom prst="rect">
            <a:avLst/>
          </a:prstGeom>
          <a:noFill/>
        </p:spPr>
        <p:txBody>
          <a:bodyPr wrap="square">
            <a:spAutoFit/>
          </a:bodyPr>
          <a:lstStyle/>
          <a:p>
            <a:pPr lvl="0" algn="just">
              <a:spcAft>
                <a:spcPts val="600"/>
              </a:spcAft>
              <a:defRPr/>
            </a:pP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It can turn on the lights and TV.</a:t>
            </a:r>
          </a:p>
        </p:txBody>
      </p:sp>
      <p:sp>
        <p:nvSpPr>
          <p:cNvPr id="29" name="Rectangle 28">
            <a:extLst>
              <a:ext uri="{FF2B5EF4-FFF2-40B4-BE49-F238E27FC236}">
                <a16:creationId xmlns:a16="http://schemas.microsoft.com/office/drawing/2014/main" id="{F1274500-2BE8-4430-B7CC-1970B9120FF2}"/>
              </a:ext>
            </a:extLst>
          </p:cNvPr>
          <p:cNvSpPr/>
          <p:nvPr/>
        </p:nvSpPr>
        <p:spPr>
          <a:xfrm>
            <a:off x="522699" y="2238950"/>
            <a:ext cx="4483440" cy="1179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4">
              <a:duotone>
                <a:prstClr val="black"/>
                <a:schemeClr val="accent6">
                  <a:tint val="45000"/>
                  <a:satMod val="400000"/>
                </a:schemeClr>
              </a:duotone>
            </a:blip>
            <a:stretch>
              <a:fillRect/>
            </a:stretch>
          </a:blipFill>
        </p:spPr>
      </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30" name="TextBox 29">
            <a:extLst>
              <a:ext uri="{FF2B5EF4-FFF2-40B4-BE49-F238E27FC236}">
                <a16:creationId xmlns:a16="http://schemas.microsoft.com/office/drawing/2014/main" id="{1DFA5BC3-44C6-4F70-8624-771972448C8F}"/>
              </a:ext>
            </a:extLst>
          </p:cNvPr>
          <p:cNvSpPr txBox="1"/>
          <p:nvPr/>
        </p:nvSpPr>
        <p:spPr>
          <a:xfrm>
            <a:off x="7391400" y="9402008"/>
            <a:ext cx="10744200" cy="646331"/>
          </a:xfrm>
          <a:prstGeom prst="rect">
            <a:avLst/>
          </a:prstGeom>
          <a:noFill/>
        </p:spPr>
        <p:txBody>
          <a:bodyPr wrap="square">
            <a:spAutoFit/>
          </a:bodyPr>
          <a:lstStyle/>
          <a:p>
            <a:pPr lvl="0" algn="just">
              <a:spcAft>
                <a:spcPts val="600"/>
              </a:spcAft>
              <a:defRPr/>
            </a:pP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I hope in the future my robot can do everything for me </a:t>
            </a:r>
          </a:p>
        </p:txBody>
      </p:sp>
      <p:sp>
        <p:nvSpPr>
          <p:cNvPr id="31" name="Rectangle 30">
            <a:extLst>
              <a:ext uri="{FF2B5EF4-FFF2-40B4-BE49-F238E27FC236}">
                <a16:creationId xmlns:a16="http://schemas.microsoft.com/office/drawing/2014/main" id="{D798B9AD-4146-497C-B8C7-0BEB3543B342}"/>
              </a:ext>
            </a:extLst>
          </p:cNvPr>
          <p:cNvSpPr/>
          <p:nvPr/>
        </p:nvSpPr>
        <p:spPr>
          <a:xfrm>
            <a:off x="265960" y="3273846"/>
            <a:ext cx="5144234" cy="1956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86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barn(inVertical)">
                                      <p:cBhvr>
                                        <p:cTn id="68" dur="500"/>
                                        <p:tgtEl>
                                          <p:spTgt spid="29"/>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barn(inVertical)">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arn(inVertical)">
                                      <p:cBhvr>
                                        <p:cTn id="76" dur="500"/>
                                        <p:tgtEl>
                                          <p:spTgt spid="31"/>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barn(inVertical)">
                                      <p:cBhvr>
                                        <p:cTn id="7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19" grpId="0"/>
      <p:bldP spid="22" grpId="0"/>
      <p:bldP spid="8" grpId="0" animBg="1"/>
      <p:bldP spid="24" grpId="0"/>
      <p:bldP spid="25" grpId="0" animBg="1"/>
      <p:bldP spid="26" grpId="0"/>
      <p:bldP spid="27" grpId="0" animBg="1"/>
      <p:bldP spid="28" grpId="0"/>
      <p:bldP spid="29" grpId="0" animBg="1"/>
      <p:bldP spid="30" grpId="0"/>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533402" y="128270"/>
            <a:ext cx="15582898" cy="875048"/>
          </a:xfrm>
          <a:prstGeom prst="rect">
            <a:avLst/>
          </a:prstGeom>
          <a:noFill/>
        </p:spPr>
        <p:txBody>
          <a:bodyPr wrap="square">
            <a:spAutoFit/>
          </a:bodyPr>
          <a:lstStyle/>
          <a:p>
            <a:pPr indent="457200" algn="ctr">
              <a:lnSpc>
                <a:spcPct val="150000"/>
              </a:lnSpc>
              <a:spcAft>
                <a:spcPts val="1000"/>
              </a:spcAft>
            </a:pPr>
            <a:r>
              <a:rPr lang="en-US" sz="3800" b="1">
                <a:solidFill>
                  <a:srgbClr val="0070C0"/>
                </a:solidFill>
                <a:latin typeface="Calibri" panose="020F0502020204030204" pitchFamily="34" charset="0"/>
                <a:ea typeface="Cambria" panose="02040503050406030204" pitchFamily="18" charset="0"/>
                <a:cs typeface="Cambria" panose="02040503050406030204" pitchFamily="18" charset="0"/>
              </a:rPr>
              <a:t>Exercise 2. Reorder the sentences to make a dialogue then practise it.</a:t>
            </a:r>
            <a:endParaRPr lang="en-US" sz="3800">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9B313E10-1F58-4B8F-89C3-27764046DBC6}"/>
              </a:ext>
            </a:extLst>
          </p:cNvPr>
          <p:cNvSpPr txBox="1"/>
          <p:nvPr/>
        </p:nvSpPr>
        <p:spPr>
          <a:xfrm>
            <a:off x="2677297" y="1004200"/>
            <a:ext cx="14236440" cy="8863965"/>
          </a:xfrm>
          <a:prstGeom prst="rect">
            <a:avLst/>
          </a:prstGeom>
          <a:noFill/>
        </p:spPr>
        <p:txBody>
          <a:bodyPr wrap="square">
            <a:spAutoFit/>
          </a:bodyPr>
          <a:lstStyle/>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 What did you watch?</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 Really? what is it about?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193165" algn="l"/>
                <a:tab pos="1463675" algn="l"/>
              </a:tabLs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 Hi, Mike. How was your weekend?</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 Well, the film was very, very touching. David longs to be a 'real boy' so that he can regain the love of his human mother.</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 It sounds great. I’ll watch A.I. - </a:t>
            </a:r>
            <a:r>
              <a:rPr lang="en-US" sz="4000" i="1">
                <a:solidFill>
                  <a:srgbClr val="000000"/>
                </a:solidFill>
                <a:effectLst/>
                <a:latin typeface="Calibri" panose="020F0502020204030204" pitchFamily="34" charset="0"/>
                <a:ea typeface="Cambria" panose="02040503050406030204" pitchFamily="18" charset="0"/>
                <a:cs typeface="Cambria" panose="02040503050406030204" pitchFamily="18" charset="0"/>
              </a:rPr>
              <a:t>Artificial Intelligence tonight.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 I just stayed at home and watched a really good science-fiction film.</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 It’s about David, a robotic boy with the ability to feel love.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 A.I. - </a:t>
            </a:r>
            <a:r>
              <a:rPr lang="en-US" sz="4000" i="1">
                <a:solidFill>
                  <a:srgbClr val="000000"/>
                </a:solidFill>
                <a:effectLst/>
                <a:latin typeface="Calibri" panose="020F0502020204030204" pitchFamily="34" charset="0"/>
                <a:ea typeface="Cambria" panose="02040503050406030204" pitchFamily="18" charset="0"/>
                <a:cs typeface="Cambria" panose="02040503050406030204" pitchFamily="18" charset="0"/>
              </a:rPr>
              <a:t>Artificial Intelligence.</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It was brilliant.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 Who stars in it?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______ A child robot? Sounds exciting.</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______ Haley Joel Osment plays the role of David.</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50F0DBA5-3B0C-47B7-921F-B7310BE55EB0}"/>
              </a:ext>
            </a:extLst>
          </p:cNvPr>
          <p:cNvSpPr txBox="1"/>
          <p:nvPr/>
        </p:nvSpPr>
        <p:spPr>
          <a:xfrm>
            <a:off x="3184019" y="2184705"/>
            <a:ext cx="1049826"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1</a:t>
            </a:r>
            <a:endParaRPr kumimoji="0" lang="en-US" sz="6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0" name="TextBox 19">
            <a:extLst>
              <a:ext uri="{FF2B5EF4-FFF2-40B4-BE49-F238E27FC236}">
                <a16:creationId xmlns:a16="http://schemas.microsoft.com/office/drawing/2014/main" id="{FA581CC5-BC30-4269-9629-8FF451EFEF9A}"/>
              </a:ext>
            </a:extLst>
          </p:cNvPr>
          <p:cNvSpPr txBox="1"/>
          <p:nvPr/>
        </p:nvSpPr>
        <p:spPr>
          <a:xfrm>
            <a:off x="3192257" y="4849465"/>
            <a:ext cx="1049826"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2</a:t>
            </a:r>
            <a:endParaRPr kumimoji="0" lang="en-US" sz="6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2" name="TextBox 21">
            <a:extLst>
              <a:ext uri="{FF2B5EF4-FFF2-40B4-BE49-F238E27FC236}">
                <a16:creationId xmlns:a16="http://schemas.microsoft.com/office/drawing/2014/main" id="{9B7CE4BE-A12A-4859-A20E-803E40538A5E}"/>
              </a:ext>
            </a:extLst>
          </p:cNvPr>
          <p:cNvSpPr txBox="1"/>
          <p:nvPr/>
        </p:nvSpPr>
        <p:spPr>
          <a:xfrm>
            <a:off x="3169603" y="768172"/>
            <a:ext cx="1049826"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3</a:t>
            </a:r>
            <a:endParaRPr kumimoji="0" lang="en-US" sz="6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4" name="TextBox 23">
            <a:extLst>
              <a:ext uri="{FF2B5EF4-FFF2-40B4-BE49-F238E27FC236}">
                <a16:creationId xmlns:a16="http://schemas.microsoft.com/office/drawing/2014/main" id="{9DCA85F8-6881-4F36-92D3-9E20A8567892}"/>
              </a:ext>
            </a:extLst>
          </p:cNvPr>
          <p:cNvSpPr txBox="1"/>
          <p:nvPr/>
        </p:nvSpPr>
        <p:spPr>
          <a:xfrm>
            <a:off x="3169603" y="6857233"/>
            <a:ext cx="1049826"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4</a:t>
            </a:r>
            <a:endParaRPr kumimoji="0" lang="en-US" sz="6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5" name="TextBox 24">
            <a:extLst>
              <a:ext uri="{FF2B5EF4-FFF2-40B4-BE49-F238E27FC236}">
                <a16:creationId xmlns:a16="http://schemas.microsoft.com/office/drawing/2014/main" id="{3635F94D-AB31-4053-BCBF-F56A6F79BE85}"/>
              </a:ext>
            </a:extLst>
          </p:cNvPr>
          <p:cNvSpPr txBox="1"/>
          <p:nvPr/>
        </p:nvSpPr>
        <p:spPr>
          <a:xfrm>
            <a:off x="3169603" y="1485900"/>
            <a:ext cx="1049826"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5</a:t>
            </a:r>
            <a:endParaRPr kumimoji="0" lang="en-US" sz="6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6" name="TextBox 25">
            <a:extLst>
              <a:ext uri="{FF2B5EF4-FFF2-40B4-BE49-F238E27FC236}">
                <a16:creationId xmlns:a16="http://schemas.microsoft.com/office/drawing/2014/main" id="{9E3BF577-59A7-405E-836D-5C19B0C3567B}"/>
              </a:ext>
            </a:extLst>
          </p:cNvPr>
          <p:cNvSpPr txBox="1"/>
          <p:nvPr/>
        </p:nvSpPr>
        <p:spPr>
          <a:xfrm>
            <a:off x="3169603" y="6096342"/>
            <a:ext cx="1049826"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6</a:t>
            </a:r>
            <a:endParaRPr kumimoji="0" lang="en-US" sz="6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7" name="TextBox 26">
            <a:extLst>
              <a:ext uri="{FF2B5EF4-FFF2-40B4-BE49-F238E27FC236}">
                <a16:creationId xmlns:a16="http://schemas.microsoft.com/office/drawing/2014/main" id="{EC0E0154-B845-4E01-885F-8C31F5DADBD8}"/>
              </a:ext>
            </a:extLst>
          </p:cNvPr>
          <p:cNvSpPr txBox="1"/>
          <p:nvPr/>
        </p:nvSpPr>
        <p:spPr>
          <a:xfrm>
            <a:off x="3192257" y="8181019"/>
            <a:ext cx="1049826"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7</a:t>
            </a:r>
            <a:endParaRPr kumimoji="0" lang="en-US" sz="6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8" name="TextBox 27">
            <a:extLst>
              <a:ext uri="{FF2B5EF4-FFF2-40B4-BE49-F238E27FC236}">
                <a16:creationId xmlns:a16="http://schemas.microsoft.com/office/drawing/2014/main" id="{315C541D-A400-4C8E-A091-21A6435D67F3}"/>
              </a:ext>
            </a:extLst>
          </p:cNvPr>
          <p:cNvSpPr txBox="1"/>
          <p:nvPr/>
        </p:nvSpPr>
        <p:spPr>
          <a:xfrm>
            <a:off x="3169603" y="2883510"/>
            <a:ext cx="1049826"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8</a:t>
            </a:r>
            <a:endParaRPr kumimoji="0" lang="en-US" sz="6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9" name="TextBox 28">
            <a:extLst>
              <a:ext uri="{FF2B5EF4-FFF2-40B4-BE49-F238E27FC236}">
                <a16:creationId xmlns:a16="http://schemas.microsoft.com/office/drawing/2014/main" id="{82E9D109-6B30-4658-884B-8340E1CAC9C0}"/>
              </a:ext>
            </a:extLst>
          </p:cNvPr>
          <p:cNvSpPr txBox="1"/>
          <p:nvPr/>
        </p:nvSpPr>
        <p:spPr>
          <a:xfrm>
            <a:off x="3216337" y="7509536"/>
            <a:ext cx="1049826"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9</a:t>
            </a:r>
            <a:endParaRPr kumimoji="0" lang="en-US" sz="6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30" name="TextBox 29">
            <a:extLst>
              <a:ext uri="{FF2B5EF4-FFF2-40B4-BE49-F238E27FC236}">
                <a16:creationId xmlns:a16="http://schemas.microsoft.com/office/drawing/2014/main" id="{1DFA2EFF-AE69-4381-96D1-6E76B8AAEFB7}"/>
              </a:ext>
            </a:extLst>
          </p:cNvPr>
          <p:cNvSpPr txBox="1"/>
          <p:nvPr/>
        </p:nvSpPr>
        <p:spPr>
          <a:xfrm>
            <a:off x="3216337" y="8886119"/>
            <a:ext cx="1049826"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10</a:t>
            </a:r>
            <a:endParaRPr kumimoji="0" lang="en-US" sz="6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31" name="TextBox 30">
            <a:extLst>
              <a:ext uri="{FF2B5EF4-FFF2-40B4-BE49-F238E27FC236}">
                <a16:creationId xmlns:a16="http://schemas.microsoft.com/office/drawing/2014/main" id="{9252481D-C5A8-41C2-AFF7-CC71606685D2}"/>
              </a:ext>
            </a:extLst>
          </p:cNvPr>
          <p:cNvSpPr txBox="1"/>
          <p:nvPr/>
        </p:nvSpPr>
        <p:spPr>
          <a:xfrm>
            <a:off x="2971800" y="4190900"/>
            <a:ext cx="1049826"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11</a:t>
            </a:r>
            <a:endParaRPr kumimoji="0" lang="en-US" sz="66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20432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barn(inVertical)">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barn(inVertical)">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barn(inVertical)">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barn(inVertical)">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barn(inVertical)">
                                      <p:cBhvr>
                                        <p:cTn id="84" dur="500"/>
                                        <p:tgtEl>
                                          <p:spTgt spid="30"/>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barn(inVertical)">
                                      <p:cBhvr>
                                        <p:cTn id="8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19" grpId="0"/>
      <p:bldP spid="20" grpId="0"/>
      <p:bldP spid="22" grpId="0"/>
      <p:bldP spid="24" grpId="0"/>
      <p:bldP spid="25" grpId="0"/>
      <p:bldP spid="26" grpId="0"/>
      <p:bldP spid="27" grpId="0"/>
      <p:bldP spid="28" grpId="0"/>
      <p:bldP spid="29" grpId="0"/>
      <p:bldP spid="30" grpId="0"/>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80949" y="3043560"/>
            <a:ext cx="5080101" cy="6667500"/>
          </a:xfrm>
          <a:custGeom>
            <a:avLst/>
            <a:gdLst/>
            <a:ahLst/>
            <a:cxnLst/>
            <a:rect l="l" t="t" r="r" b="b"/>
            <a:pathLst>
              <a:path w="8509101" h="9311388">
                <a:moveTo>
                  <a:pt x="0" y="0"/>
                </a:moveTo>
                <a:lnTo>
                  <a:pt x="8509101" y="0"/>
                </a:lnTo>
                <a:lnTo>
                  <a:pt x="8509101" y="9311388"/>
                </a:lnTo>
                <a:lnTo>
                  <a:pt x="0" y="9311388"/>
                </a:lnTo>
                <a:lnTo>
                  <a:pt x="0" y="0"/>
                </a:lnTo>
                <a:close/>
              </a:path>
            </a:pathLst>
          </a:custGeom>
          <a:blipFill>
            <a:blip r:embed="rId2"/>
            <a:stretch>
              <a:fillRect/>
            </a:stretch>
          </a:blipFill>
        </p:spPr>
      </p:sp>
      <p:sp>
        <p:nvSpPr>
          <p:cNvPr id="3" name="Freeform 3"/>
          <p:cNvSpPr/>
          <p:nvPr/>
        </p:nvSpPr>
        <p:spPr>
          <a:xfrm>
            <a:off x="-1830357" y="-902150"/>
            <a:ext cx="6173053" cy="2601942"/>
          </a:xfrm>
          <a:custGeom>
            <a:avLst/>
            <a:gdLst/>
            <a:ahLst/>
            <a:cxnLst/>
            <a:rect l="l" t="t" r="r" b="b"/>
            <a:pathLst>
              <a:path w="6173053" h="2601942">
                <a:moveTo>
                  <a:pt x="0" y="0"/>
                </a:moveTo>
                <a:lnTo>
                  <a:pt x="6173052" y="0"/>
                </a:lnTo>
                <a:lnTo>
                  <a:pt x="6173052" y="2601941"/>
                </a:lnTo>
                <a:lnTo>
                  <a:pt x="0" y="2601941"/>
                </a:lnTo>
                <a:lnTo>
                  <a:pt x="0" y="0"/>
                </a:lnTo>
                <a:close/>
              </a:path>
            </a:pathLst>
          </a:custGeom>
          <a:blipFill>
            <a:blip r:embed="rId3">
              <a:duotone>
                <a:prstClr val="black"/>
                <a:schemeClr val="accent5">
                  <a:tint val="45000"/>
                  <a:satMod val="400000"/>
                </a:schemeClr>
              </a:duotone>
            </a:blip>
            <a:stretch>
              <a:fillRect/>
            </a:stretch>
          </a:blipFill>
        </p:spPr>
      </p:sp>
      <p:sp>
        <p:nvSpPr>
          <p:cNvPr id="4" name="Freeform 4"/>
          <p:cNvSpPr/>
          <p:nvPr/>
        </p:nvSpPr>
        <p:spPr>
          <a:xfrm rot="3091052">
            <a:off x="-1684467" y="5508041"/>
            <a:ext cx="6638823" cy="5976180"/>
          </a:xfrm>
          <a:custGeom>
            <a:avLst/>
            <a:gdLst/>
            <a:ahLst/>
            <a:cxnLst/>
            <a:rect l="l" t="t" r="r" b="b"/>
            <a:pathLst>
              <a:path w="6638823" h="5976180">
                <a:moveTo>
                  <a:pt x="0" y="0"/>
                </a:moveTo>
                <a:lnTo>
                  <a:pt x="6638824" y="0"/>
                </a:lnTo>
                <a:lnTo>
                  <a:pt x="6638824" y="5976180"/>
                </a:lnTo>
                <a:lnTo>
                  <a:pt x="0" y="5976180"/>
                </a:lnTo>
                <a:lnTo>
                  <a:pt x="0" y="0"/>
                </a:lnTo>
                <a:close/>
              </a:path>
            </a:pathLst>
          </a:custGeom>
          <a:blipFill>
            <a:blip r:embed="rId4"/>
            <a:stretch>
              <a:fillRect/>
            </a:stretch>
          </a:blipFill>
        </p:spPr>
      </p:sp>
      <p:sp>
        <p:nvSpPr>
          <p:cNvPr id="5" name="TextBox 5"/>
          <p:cNvSpPr txBox="1"/>
          <p:nvPr/>
        </p:nvSpPr>
        <p:spPr>
          <a:xfrm>
            <a:off x="1146068" y="924750"/>
            <a:ext cx="16434015" cy="1931747"/>
          </a:xfrm>
          <a:prstGeom prst="rect">
            <a:avLst/>
          </a:prstGeom>
        </p:spPr>
        <p:txBody>
          <a:bodyPr wrap="square" lIns="0" tIns="0" rIns="0" bIns="0" rtlCol="0" anchor="t">
            <a:spAutoFit/>
          </a:bodyPr>
          <a:lstStyle/>
          <a:p>
            <a:pPr lvl="0" algn="ctr">
              <a:lnSpc>
                <a:spcPts val="16889"/>
              </a:lnSpc>
              <a:spcBef>
                <a:spcPct val="0"/>
              </a:spcBef>
            </a:pPr>
            <a:r>
              <a:rPr lang="en-US" sz="13600">
                <a:solidFill>
                  <a:srgbClr val="0070C0"/>
                </a:solidFill>
                <a:latin typeface="Computer Says No"/>
              </a:rPr>
              <a:t>PART 3. COMMUNICATION SKILLS</a:t>
            </a:r>
          </a:p>
        </p:txBody>
      </p:sp>
      <p:pic>
        <p:nvPicPr>
          <p:cNvPr id="12" name="Graphic 11" descr="Arrow Rotate left">
            <a:extLst>
              <a:ext uri="{FF2B5EF4-FFF2-40B4-BE49-F238E27FC236}">
                <a16:creationId xmlns:a16="http://schemas.microsoft.com/office/drawing/2014/main" id="{252EFE54-7F2F-4514-AC10-22D85BFFD2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96076" y="2856497"/>
            <a:ext cx="2667000" cy="2667000"/>
          </a:xfrm>
          <a:prstGeom prst="rect">
            <a:avLst/>
          </a:prstGeom>
        </p:spPr>
      </p:pic>
      <p:sp>
        <p:nvSpPr>
          <p:cNvPr id="13" name="TextBox 5">
            <a:extLst>
              <a:ext uri="{FF2B5EF4-FFF2-40B4-BE49-F238E27FC236}">
                <a16:creationId xmlns:a16="http://schemas.microsoft.com/office/drawing/2014/main" id="{3D73BFAD-1F65-40EC-AF25-5BFE1FB1FE48}"/>
              </a:ext>
            </a:extLst>
          </p:cNvPr>
          <p:cNvSpPr txBox="1"/>
          <p:nvPr/>
        </p:nvSpPr>
        <p:spPr>
          <a:xfrm>
            <a:off x="-505256" y="5518054"/>
            <a:ext cx="14621049" cy="2167260"/>
          </a:xfrm>
          <a:prstGeom prst="rect">
            <a:avLst/>
          </a:prstGeom>
        </p:spPr>
        <p:txBody>
          <a:bodyPr wrap="square" lIns="0" tIns="0" rIns="0" bIns="0" rtlCol="0" anchor="t">
            <a:spAutoFit/>
          </a:bodyPr>
          <a:lstStyle/>
          <a:p>
            <a:pPr lvl="0" algn="ctr">
              <a:lnSpc>
                <a:spcPts val="16889"/>
              </a:lnSpc>
              <a:spcBef>
                <a:spcPct val="0"/>
              </a:spcBef>
            </a:pPr>
            <a:r>
              <a:rPr lang="en-US" sz="23458">
                <a:solidFill>
                  <a:srgbClr val="0070C0"/>
                </a:solidFill>
                <a:latin typeface="Computer Says No"/>
              </a:rPr>
              <a:t>III. READING</a:t>
            </a:r>
          </a:p>
        </p:txBody>
      </p:sp>
    </p:spTree>
    <p:extLst>
      <p:ext uri="{BB962C8B-B14F-4D97-AF65-F5344CB8AC3E}">
        <p14:creationId xmlns:p14="http://schemas.microsoft.com/office/powerpoint/2010/main" val="63477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1447802" y="128270"/>
            <a:ext cx="14668498" cy="916213"/>
          </a:xfrm>
          <a:prstGeom prst="rect">
            <a:avLst/>
          </a:prstGeom>
          <a:noFill/>
        </p:spPr>
        <p:txBody>
          <a:bodyPr wrap="square">
            <a:spAutoFit/>
          </a:bodyPr>
          <a:lstStyle/>
          <a:p>
            <a:pPr indent="457200" algn="just">
              <a:lnSpc>
                <a:spcPct val="150000"/>
              </a:lnSpc>
              <a:spcAft>
                <a:spcPts val="1000"/>
              </a:spcAft>
            </a:pPr>
            <a:r>
              <a:rPr lang="en-US" sz="4000" b="1">
                <a:solidFill>
                  <a:srgbClr val="00B0F0"/>
                </a:solidFill>
                <a:latin typeface="Calibri" panose="020F0502020204030204" pitchFamily="34" charset="0"/>
                <a:ea typeface="Arial" panose="020B0604020202020204" pitchFamily="34" charset="0"/>
                <a:cs typeface="Cambria" panose="02040503050406030204" pitchFamily="18" charset="0"/>
              </a:rPr>
              <a:t>Exercise 1. Read and complete the text with the words in the box.</a:t>
            </a:r>
            <a:endParaRPr lang="en-US" sz="40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2" name="Table 1">
            <a:extLst>
              <a:ext uri="{FF2B5EF4-FFF2-40B4-BE49-F238E27FC236}">
                <a16:creationId xmlns:a16="http://schemas.microsoft.com/office/drawing/2014/main" id="{40F7CA4A-DE64-499A-9C22-DE0E498B3174}"/>
              </a:ext>
            </a:extLst>
          </p:cNvPr>
          <p:cNvGraphicFramePr>
            <a:graphicFrameLocks noGrp="1"/>
          </p:cNvGraphicFramePr>
          <p:nvPr>
            <p:extLst>
              <p:ext uri="{D42A27DB-BD31-4B8C-83A1-F6EECF244321}">
                <p14:modId xmlns:p14="http://schemas.microsoft.com/office/powerpoint/2010/main" val="41791933"/>
              </p:ext>
            </p:extLst>
          </p:nvPr>
        </p:nvGraphicFramePr>
        <p:xfrm>
          <a:off x="806024" y="928770"/>
          <a:ext cx="16405541" cy="815912"/>
        </p:xfrm>
        <a:graphic>
          <a:graphicData uri="http://schemas.openxmlformats.org/drawingml/2006/table">
            <a:tbl>
              <a:tblPr firstRow="1" firstCol="1" bandRow="1"/>
              <a:tblGrid>
                <a:gridCol w="1927543">
                  <a:extLst>
                    <a:ext uri="{9D8B030D-6E8A-4147-A177-3AD203B41FA5}">
                      <a16:colId xmlns:a16="http://schemas.microsoft.com/office/drawing/2014/main" val="2314813776"/>
                    </a:ext>
                  </a:extLst>
                </a:gridCol>
                <a:gridCol w="2209800">
                  <a:extLst>
                    <a:ext uri="{9D8B030D-6E8A-4147-A177-3AD203B41FA5}">
                      <a16:colId xmlns:a16="http://schemas.microsoft.com/office/drawing/2014/main" val="2597150146"/>
                    </a:ext>
                  </a:extLst>
                </a:gridCol>
                <a:gridCol w="2819400">
                  <a:extLst>
                    <a:ext uri="{9D8B030D-6E8A-4147-A177-3AD203B41FA5}">
                      <a16:colId xmlns:a16="http://schemas.microsoft.com/office/drawing/2014/main" val="3913082669"/>
                    </a:ext>
                  </a:extLst>
                </a:gridCol>
                <a:gridCol w="4648200">
                  <a:extLst>
                    <a:ext uri="{9D8B030D-6E8A-4147-A177-3AD203B41FA5}">
                      <a16:colId xmlns:a16="http://schemas.microsoft.com/office/drawing/2014/main" val="1605733942"/>
                    </a:ext>
                  </a:extLst>
                </a:gridCol>
                <a:gridCol w="4800598">
                  <a:extLst>
                    <a:ext uri="{9D8B030D-6E8A-4147-A177-3AD203B41FA5}">
                      <a16:colId xmlns:a16="http://schemas.microsoft.com/office/drawing/2014/main" val="403882618"/>
                    </a:ext>
                  </a:extLst>
                </a:gridCol>
              </a:tblGrid>
              <a:tr h="0">
                <a:tc>
                  <a:txBody>
                    <a:bodyPr/>
                    <a:lstStyle/>
                    <a:p>
                      <a:pPr algn="ctr">
                        <a:lnSpc>
                          <a:spcPct val="150000"/>
                        </a:lnSpc>
                      </a:pPr>
                      <a:r>
                        <a:rPr lang="en-US" sz="4000" b="1" i="0">
                          <a:solidFill>
                            <a:srgbClr val="FF0000"/>
                          </a:solidFill>
                          <a:effectLst/>
                          <a:latin typeface="Calibri" panose="020F0502020204030204" pitchFamily="34" charset="0"/>
                          <a:ea typeface="Cambria" panose="02040503050406030204" pitchFamily="18" charset="0"/>
                          <a:cs typeface="Cambria" panose="02040503050406030204" pitchFamily="18" charset="0"/>
                        </a:rPr>
                        <a:t>safer</a:t>
                      </a:r>
                      <a:endParaRPr lang="en-US" sz="4000" b="1" i="0">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4000" b="1" i="0">
                          <a:solidFill>
                            <a:srgbClr val="FF0000"/>
                          </a:solidFill>
                          <a:effectLst/>
                          <a:latin typeface="Calibri" panose="020F0502020204030204" pitchFamily="34" charset="0"/>
                          <a:ea typeface="Cambria" panose="02040503050406030204" pitchFamily="18" charset="0"/>
                          <a:cs typeface="Cambria" panose="02040503050406030204" pitchFamily="18" charset="0"/>
                        </a:rPr>
                        <a:t>sensors</a:t>
                      </a:r>
                      <a:endParaRPr lang="en-US" sz="4000" b="1" i="0">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4000" b="1" i="0">
                          <a:solidFill>
                            <a:srgbClr val="FF0000"/>
                          </a:solidFill>
                          <a:effectLst/>
                          <a:latin typeface="Calibri" panose="020F0502020204030204" pitchFamily="34" charset="0"/>
                          <a:ea typeface="Cambria" panose="02040503050406030204" pitchFamily="18" charset="0"/>
                          <a:cs typeface="Cambria" panose="02040503050406030204" pitchFamily="18" charset="0"/>
                        </a:rPr>
                        <a:t>performing</a:t>
                      </a:r>
                      <a:endParaRPr lang="en-US" sz="4000" b="1" i="0">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4000" b="1" i="0">
                          <a:solidFill>
                            <a:srgbClr val="FF0000"/>
                          </a:solidFill>
                          <a:effectLst/>
                          <a:latin typeface="Calibri" panose="020F0502020204030204" pitchFamily="34" charset="0"/>
                          <a:ea typeface="Cambria" panose="02040503050406030204" pitchFamily="18" charset="0"/>
                          <a:cs typeface="Cambria" panose="02040503050406030204" pitchFamily="18" charset="0"/>
                        </a:rPr>
                        <a:t>assembly line jobs</a:t>
                      </a:r>
                      <a:endParaRPr lang="en-US" sz="4000" b="1" i="0">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4000" b="1" i="0">
                          <a:solidFill>
                            <a:srgbClr val="FF0000"/>
                          </a:solidFill>
                          <a:effectLst/>
                          <a:latin typeface="Calibri" panose="020F0502020204030204" pitchFamily="34" charset="0"/>
                          <a:ea typeface="Cambria" panose="02040503050406030204" pitchFamily="18" charset="0"/>
                          <a:cs typeface="Cambria" panose="02040503050406030204" pitchFamily="18" charset="0"/>
                        </a:rPr>
                        <a:t>automobile industry</a:t>
                      </a:r>
                      <a:endParaRPr lang="en-US" sz="4000" b="1" i="0">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2836763"/>
                  </a:ext>
                </a:extLst>
              </a:tr>
            </a:tbl>
          </a:graphicData>
        </a:graphic>
      </p:graphicFrame>
      <p:sp>
        <p:nvSpPr>
          <p:cNvPr id="18" name="TextBox 17">
            <a:extLst>
              <a:ext uri="{FF2B5EF4-FFF2-40B4-BE49-F238E27FC236}">
                <a16:creationId xmlns:a16="http://schemas.microsoft.com/office/drawing/2014/main" id="{7A7F5008-8ABA-4783-A302-7EB5302AAD76}"/>
              </a:ext>
            </a:extLst>
          </p:cNvPr>
          <p:cNvSpPr txBox="1"/>
          <p:nvPr/>
        </p:nvSpPr>
        <p:spPr>
          <a:xfrm>
            <a:off x="1676400" y="1844983"/>
            <a:ext cx="15400610" cy="7848302"/>
          </a:xfrm>
          <a:prstGeom prst="rect">
            <a:avLst/>
          </a:prstGeom>
          <a:noFill/>
        </p:spPr>
        <p:txBody>
          <a:bodyPr wrap="square">
            <a:spAutoFit/>
          </a:bodyPr>
          <a:lstStyle/>
          <a:p>
            <a:pPr algn="just">
              <a:spcAft>
                <a:spcPts val="6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Robots are used in the (</a:t>
            </a: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 to assist in building cars. These high- powered machines have mechanical arms with tools, wheels and (</a:t>
            </a: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 that make them ideal for (</a:t>
            </a: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 Not only do robots save more money in manufacturing costs, but they also perform tough tasks at a pace no human could possibly do. Robots also make car manufacturing (</a:t>
            </a: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 because they can take on dangerous and difficult jobs in place of humans. Automotive industry robots are capable of (</a:t>
            </a: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 a wide range of tasks such as installation, painting and welding, and aren’t restricted by fatigue or health risks, therefore making them an incredibly useful and irreplaceable part of car production.	</a:t>
            </a:r>
            <a:endParaRPr lang="en-US" sz="4200">
              <a:effectLst/>
              <a:latin typeface="Cambria" panose="02040503050406030204" pitchFamily="18" charset="0"/>
              <a:ea typeface="Cambria" panose="02040503050406030204" pitchFamily="18" charset="0"/>
              <a:cs typeface="Cambria" panose="02040503050406030204" pitchFamily="18" charset="0"/>
            </a:endParaRPr>
          </a:p>
        </p:txBody>
      </p:sp>
      <p:sp>
        <p:nvSpPr>
          <p:cNvPr id="19" name="TextBox 18">
            <a:extLst>
              <a:ext uri="{FF2B5EF4-FFF2-40B4-BE49-F238E27FC236}">
                <a16:creationId xmlns:a16="http://schemas.microsoft.com/office/drawing/2014/main" id="{6F4793DF-AE8D-4133-8B65-72017E0042D3}"/>
              </a:ext>
            </a:extLst>
          </p:cNvPr>
          <p:cNvSpPr txBox="1"/>
          <p:nvPr/>
        </p:nvSpPr>
        <p:spPr>
          <a:xfrm>
            <a:off x="7933646" y="1927635"/>
            <a:ext cx="5698026" cy="646331"/>
          </a:xfrm>
          <a:prstGeom prst="rect">
            <a:avLst/>
          </a:prstGeom>
          <a:noFill/>
        </p:spPr>
        <p:txBody>
          <a:bodyPr wrap="square">
            <a:spAutoFit/>
          </a:bodyPr>
          <a:lstStyle/>
          <a:p>
            <a:pPr lvl="0" algn="just">
              <a:spcAft>
                <a:spcPts val="600"/>
              </a:spcAft>
              <a:defRPr/>
            </a:pP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automobile industry</a:t>
            </a:r>
          </a:p>
        </p:txBody>
      </p:sp>
      <p:sp>
        <p:nvSpPr>
          <p:cNvPr id="20" name="Rectangle 19">
            <a:extLst>
              <a:ext uri="{FF2B5EF4-FFF2-40B4-BE49-F238E27FC236}">
                <a16:creationId xmlns:a16="http://schemas.microsoft.com/office/drawing/2014/main" id="{A08EF6CA-9D95-40EA-952E-755AAC20FD1F}"/>
              </a:ext>
            </a:extLst>
          </p:cNvPr>
          <p:cNvSpPr/>
          <p:nvPr/>
        </p:nvSpPr>
        <p:spPr>
          <a:xfrm>
            <a:off x="12006408" y="1067326"/>
            <a:ext cx="5070579" cy="891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22" name="TextBox 21">
            <a:extLst>
              <a:ext uri="{FF2B5EF4-FFF2-40B4-BE49-F238E27FC236}">
                <a16:creationId xmlns:a16="http://schemas.microsoft.com/office/drawing/2014/main" id="{C885AC78-DAA7-4D74-A219-B568C0ECAD76}"/>
              </a:ext>
            </a:extLst>
          </p:cNvPr>
          <p:cNvSpPr txBox="1"/>
          <p:nvPr/>
        </p:nvSpPr>
        <p:spPr>
          <a:xfrm>
            <a:off x="5452465" y="3089659"/>
            <a:ext cx="5698026" cy="833883"/>
          </a:xfrm>
          <a:prstGeom prst="rect">
            <a:avLst/>
          </a:prstGeom>
          <a:noFill/>
        </p:spPr>
        <p:txBody>
          <a:bodyPr wrap="square">
            <a:spAutoFit/>
          </a:bodyPr>
          <a:lstStyle/>
          <a:p>
            <a:pPr algn="ctr">
              <a:lnSpc>
                <a:spcPct val="150000"/>
              </a:lnSpc>
            </a:pP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sensors</a:t>
            </a:r>
            <a:endParaRPr lang="en-US" sz="36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4" name="Rectangle 23">
            <a:extLst>
              <a:ext uri="{FF2B5EF4-FFF2-40B4-BE49-F238E27FC236}">
                <a16:creationId xmlns:a16="http://schemas.microsoft.com/office/drawing/2014/main" id="{FAED86C6-E73A-40CF-9ABB-50C02F85FC56}"/>
              </a:ext>
            </a:extLst>
          </p:cNvPr>
          <p:cNvSpPr/>
          <p:nvPr/>
        </p:nvSpPr>
        <p:spPr>
          <a:xfrm>
            <a:off x="2716442" y="1002536"/>
            <a:ext cx="2177362" cy="891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6D8349B-52FA-4B6A-8922-DF926A1D9551}"/>
              </a:ext>
            </a:extLst>
          </p:cNvPr>
          <p:cNvSpPr txBox="1"/>
          <p:nvPr/>
        </p:nvSpPr>
        <p:spPr>
          <a:xfrm>
            <a:off x="3805567" y="3889036"/>
            <a:ext cx="5698026" cy="646331"/>
          </a:xfrm>
          <a:prstGeom prst="rect">
            <a:avLst/>
          </a:prstGeom>
          <a:noFill/>
        </p:spPr>
        <p:txBody>
          <a:bodyPr wrap="square">
            <a:spAutoFit/>
          </a:bodyPr>
          <a:lstStyle/>
          <a:p>
            <a:pPr lvl="0" algn="just">
              <a:spcAft>
                <a:spcPts val="600"/>
              </a:spcAft>
              <a:defRPr/>
            </a:pP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assembly line jobs</a:t>
            </a:r>
          </a:p>
        </p:txBody>
      </p:sp>
      <p:sp>
        <p:nvSpPr>
          <p:cNvPr id="26" name="Rectangle 25">
            <a:extLst>
              <a:ext uri="{FF2B5EF4-FFF2-40B4-BE49-F238E27FC236}">
                <a16:creationId xmlns:a16="http://schemas.microsoft.com/office/drawing/2014/main" id="{F3EDA788-DD96-4F83-B313-299C2094169E}"/>
              </a:ext>
            </a:extLst>
          </p:cNvPr>
          <p:cNvSpPr/>
          <p:nvPr/>
        </p:nvSpPr>
        <p:spPr>
          <a:xfrm>
            <a:off x="7975029" y="1138663"/>
            <a:ext cx="5070579" cy="891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94A685B-13D3-43B4-B4AF-07121CB69E02}"/>
              </a:ext>
            </a:extLst>
          </p:cNvPr>
          <p:cNvSpPr txBox="1"/>
          <p:nvPr/>
        </p:nvSpPr>
        <p:spPr>
          <a:xfrm>
            <a:off x="5784783" y="5614759"/>
            <a:ext cx="5698026" cy="833883"/>
          </a:xfrm>
          <a:prstGeom prst="rect">
            <a:avLst/>
          </a:prstGeom>
          <a:noFill/>
        </p:spPr>
        <p:txBody>
          <a:bodyPr wrap="square">
            <a:spAutoFit/>
          </a:bodyPr>
          <a:lstStyle/>
          <a:p>
            <a:pPr algn="ctr">
              <a:lnSpc>
                <a:spcPct val="150000"/>
              </a:lnSpc>
            </a:pP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safer</a:t>
            </a:r>
            <a:endParaRPr lang="en-US" sz="36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8" name="Rectangle 27">
            <a:extLst>
              <a:ext uri="{FF2B5EF4-FFF2-40B4-BE49-F238E27FC236}">
                <a16:creationId xmlns:a16="http://schemas.microsoft.com/office/drawing/2014/main" id="{956C09C1-9C90-47CA-9DF7-4F7E3ACFC629}"/>
              </a:ext>
            </a:extLst>
          </p:cNvPr>
          <p:cNvSpPr/>
          <p:nvPr/>
        </p:nvSpPr>
        <p:spPr>
          <a:xfrm>
            <a:off x="705403" y="1035856"/>
            <a:ext cx="3573190" cy="891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7BD0ECE-F0C3-4A02-A9CC-CFE5907B2A29}"/>
              </a:ext>
            </a:extLst>
          </p:cNvPr>
          <p:cNvSpPr txBox="1"/>
          <p:nvPr/>
        </p:nvSpPr>
        <p:spPr>
          <a:xfrm>
            <a:off x="6746465" y="6812270"/>
            <a:ext cx="5698026" cy="833883"/>
          </a:xfrm>
          <a:prstGeom prst="rect">
            <a:avLst/>
          </a:prstGeom>
          <a:noFill/>
        </p:spPr>
        <p:txBody>
          <a:bodyPr wrap="square">
            <a:spAutoFit/>
          </a:bodyPr>
          <a:lstStyle/>
          <a:p>
            <a:pPr algn="ctr">
              <a:lnSpc>
                <a:spcPct val="150000"/>
              </a:lnSpc>
            </a:pP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performing</a:t>
            </a:r>
            <a:endParaRPr lang="en-US" sz="36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0" name="Rectangle 29">
            <a:extLst>
              <a:ext uri="{FF2B5EF4-FFF2-40B4-BE49-F238E27FC236}">
                <a16:creationId xmlns:a16="http://schemas.microsoft.com/office/drawing/2014/main" id="{E73CC5F9-B639-43AA-832E-AEE8776A3F7A}"/>
              </a:ext>
            </a:extLst>
          </p:cNvPr>
          <p:cNvSpPr/>
          <p:nvPr/>
        </p:nvSpPr>
        <p:spPr>
          <a:xfrm>
            <a:off x="5008560" y="1014928"/>
            <a:ext cx="5070579" cy="891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35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barn(inVertical)">
                                      <p:cBhvr>
                                        <p:cTn id="68" dur="500"/>
                                        <p:tgtEl>
                                          <p:spTgt spid="28"/>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barn(inVertical)">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barn(inVertical)">
                                      <p:cBhvr>
                                        <p:cTn id="76" dur="500"/>
                                        <p:tgtEl>
                                          <p:spTgt spid="30"/>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barn(inVertical)">
                                      <p:cBhvr>
                                        <p:cTn id="7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19" grpId="0"/>
      <p:bldP spid="20" grpId="0" animBg="1"/>
      <p:bldP spid="22" grpId="0"/>
      <p:bldP spid="24" grpId="0" animBg="1"/>
      <p:bldP spid="25" grpId="0"/>
      <p:bldP spid="26" grpId="0" animBg="1"/>
      <p:bldP spid="27" grpId="0"/>
      <p:bldP spid="28" grpId="0" animBg="1"/>
      <p:bldP spid="29" grpId="0"/>
      <p:bldP spid="3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1361234" y="396912"/>
            <a:ext cx="15201896" cy="916213"/>
          </a:xfrm>
          <a:prstGeom prst="rect">
            <a:avLst/>
          </a:prstGeom>
          <a:noFill/>
        </p:spPr>
        <p:txBody>
          <a:bodyPr wrap="square">
            <a:spAutoFit/>
          </a:bodyPr>
          <a:lstStyle/>
          <a:p>
            <a:pPr indent="457200" algn="just">
              <a:lnSpc>
                <a:spcPct val="150000"/>
              </a:lnSpc>
              <a:spcAft>
                <a:spcPts val="1000"/>
              </a:spcAft>
            </a:pPr>
            <a:r>
              <a:rPr lang="en-US" sz="4000" b="1">
                <a:solidFill>
                  <a:srgbClr val="00B0F0"/>
                </a:solidFill>
                <a:latin typeface="Calibri" panose="020F0502020204030204" pitchFamily="34" charset="0"/>
                <a:ea typeface="Arial" panose="020B0604020202020204" pitchFamily="34" charset="0"/>
                <a:cs typeface="Cambria" panose="02040503050406030204" pitchFamily="18" charset="0"/>
              </a:rPr>
              <a:t>Exercise 2. Read the following passage and answer the questions.</a:t>
            </a:r>
            <a:endParaRPr lang="en-US" sz="40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B6754A29-AFA2-42A9-80BC-6E80E6DBECEC}"/>
              </a:ext>
            </a:extLst>
          </p:cNvPr>
          <p:cNvSpPr txBox="1"/>
          <p:nvPr/>
        </p:nvSpPr>
        <p:spPr>
          <a:xfrm>
            <a:off x="628648" y="1313125"/>
            <a:ext cx="16744948" cy="8108245"/>
          </a:xfrm>
          <a:prstGeom prst="rect">
            <a:avLst/>
          </a:prstGeom>
          <a:noFill/>
        </p:spPr>
        <p:txBody>
          <a:bodyPr wrap="square">
            <a:spAutoFit/>
          </a:bodyPr>
          <a:lstStyle/>
          <a:p>
            <a:pPr algn="just">
              <a:lnSpc>
                <a:spcPct val="150000"/>
              </a:lnSpc>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Life in the future will be far better than it is today. People will be able to live in a cleaner environment, breathe fresher air and eating healthier food. Robots will be able to do most of the work in factories and they will be able to do all the dangerous things for us. More people will be able to work from home on computers so there won’t be any traffic jams. Cars will be with us but they will be able to run solar energy instead of petrol. Robots will be able to interact with people. They will be able to do almost everything for us at home.</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85976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1447804" y="128270"/>
            <a:ext cx="14668496" cy="916213"/>
          </a:xfrm>
          <a:prstGeom prst="rect">
            <a:avLst/>
          </a:prstGeom>
          <a:noFill/>
        </p:spPr>
        <p:txBody>
          <a:bodyPr wrap="square">
            <a:spAutoFit/>
          </a:bodyPr>
          <a:lstStyle/>
          <a:p>
            <a:pPr indent="457200" algn="just">
              <a:lnSpc>
                <a:spcPct val="150000"/>
              </a:lnSpc>
              <a:spcAft>
                <a:spcPts val="1000"/>
              </a:spcAft>
            </a:pPr>
            <a:r>
              <a:rPr lang="en-US" sz="4000" b="1">
                <a:solidFill>
                  <a:srgbClr val="00B0F0"/>
                </a:solidFill>
                <a:latin typeface="Calibri" panose="020F0502020204030204" pitchFamily="34" charset="0"/>
                <a:ea typeface="Arial" panose="020B0604020202020204" pitchFamily="34" charset="0"/>
                <a:cs typeface="Cambria" panose="02040503050406030204" pitchFamily="18" charset="0"/>
              </a:rPr>
              <a:t>Exercise 2. Read the following passage and answer the questions.</a:t>
            </a:r>
            <a:endParaRPr lang="en-US" sz="40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86467A5C-E8CE-4878-9A46-CF4A72EE39F9}"/>
              </a:ext>
            </a:extLst>
          </p:cNvPr>
          <p:cNvSpPr txBox="1"/>
          <p:nvPr/>
        </p:nvSpPr>
        <p:spPr>
          <a:xfrm>
            <a:off x="2000798" y="1059460"/>
            <a:ext cx="15131284" cy="8565678"/>
          </a:xfrm>
          <a:prstGeom prst="rect">
            <a:avLst/>
          </a:prstGeom>
          <a:noFill/>
        </p:spPr>
        <p:txBody>
          <a:bodyPr wrap="square">
            <a:spAutoFit/>
          </a:bodyPr>
          <a:lstStyle/>
          <a:p>
            <a:pPr algn="just">
              <a:lnSpc>
                <a:spcPct val="110000"/>
              </a:lnSpc>
              <a:spcAft>
                <a:spcPts val="600"/>
              </a:spcAft>
              <a:tabLst>
                <a:tab pos="1169035" algn="l"/>
              </a:tabLst>
            </a:pPr>
            <a:r>
              <a:rPr lang="en-US" sz="4200" b="1">
                <a:effectLst/>
                <a:latin typeface="Calibri" panose="020F0502020204030204" pitchFamily="34" charset="0"/>
                <a:ea typeface="Cambria" panose="02040503050406030204" pitchFamily="18" charset="0"/>
                <a:cs typeface="Cambria" panose="02040503050406030204" pitchFamily="18" charset="0"/>
              </a:rPr>
              <a:t>1. </a:t>
            </a: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What will life in the future be like?</a:t>
            </a:r>
            <a:endParaRPr lang="en-US" sz="42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69035" algn="l"/>
              </a:tabLst>
            </a:pPr>
            <a:r>
              <a:rPr lang="en-US" sz="42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b="1">
                <a:solidFill>
                  <a:srgbClr val="FF0000"/>
                </a:solidFill>
                <a:effectLst/>
                <a:latin typeface="Calibri" panose="020F0502020204030204" pitchFamily="34" charset="0"/>
                <a:ea typeface="Cambria" panose="02040503050406030204" pitchFamily="18" charset="0"/>
                <a:cs typeface="Cambria" panose="02040503050406030204" pitchFamily="18" charset="0"/>
              </a:rPr>
              <a:t> Life in the future will be far better than it is today.</a:t>
            </a:r>
            <a:endParaRPr lang="en-US" sz="42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69035" algn="l"/>
              </a:tabLst>
            </a:pPr>
            <a:r>
              <a:rPr lang="en-US" sz="4200" b="1">
                <a:effectLst/>
                <a:latin typeface="Calibri" panose="020F0502020204030204" pitchFamily="34" charset="0"/>
                <a:ea typeface="Cambria" panose="02040503050406030204" pitchFamily="18" charset="0"/>
                <a:cs typeface="Cambria" panose="02040503050406030204" pitchFamily="18" charset="0"/>
              </a:rPr>
              <a:t>2. </a:t>
            </a: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Will people be able to live in a cleaner or dirtier environment?</a:t>
            </a:r>
            <a:endParaRPr lang="en-US" sz="42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69035" algn="l"/>
              </a:tabLst>
            </a:pPr>
            <a:r>
              <a:rPr lang="en-US" sz="42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b="1">
                <a:solidFill>
                  <a:srgbClr val="FF0000"/>
                </a:solidFill>
                <a:effectLst/>
                <a:latin typeface="Calibri" panose="020F0502020204030204" pitchFamily="34" charset="0"/>
                <a:ea typeface="Cambria" panose="02040503050406030204" pitchFamily="18" charset="0"/>
                <a:cs typeface="Cambria" panose="02040503050406030204" pitchFamily="18" charset="0"/>
              </a:rPr>
              <a:t> They will be able to live in a cleaner environment.</a:t>
            </a:r>
            <a:endParaRPr lang="en-US" sz="42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69035" algn="l"/>
              </a:tabLst>
            </a:pPr>
            <a:r>
              <a:rPr lang="en-US" sz="4200" b="1">
                <a:effectLst/>
                <a:latin typeface="Calibri" panose="020F0502020204030204" pitchFamily="34" charset="0"/>
                <a:ea typeface="Cambria" panose="02040503050406030204" pitchFamily="18" charset="0"/>
                <a:cs typeface="Cambria" panose="02040503050406030204" pitchFamily="18" charset="0"/>
              </a:rPr>
              <a:t>3. </a:t>
            </a: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Will robots be able to do most of the work in factories for us?</a:t>
            </a:r>
            <a:endParaRPr lang="en-US" sz="42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69035" algn="l"/>
              </a:tabLst>
            </a:pPr>
            <a:r>
              <a:rPr lang="en-US" sz="42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b="1">
                <a:solidFill>
                  <a:srgbClr val="FF0000"/>
                </a:solidFill>
                <a:effectLst/>
                <a:latin typeface="Calibri" panose="020F0502020204030204" pitchFamily="34" charset="0"/>
                <a:ea typeface="Cambria" panose="02040503050406030204" pitchFamily="18" charset="0"/>
                <a:cs typeface="Cambria" panose="02040503050406030204" pitchFamily="18" charset="0"/>
              </a:rPr>
              <a:t> Yes, they will.</a:t>
            </a:r>
            <a:endParaRPr lang="en-US" sz="42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69035" algn="l"/>
              </a:tabLst>
            </a:pPr>
            <a:r>
              <a:rPr lang="en-US" sz="4200" b="1">
                <a:effectLst/>
                <a:latin typeface="Calibri" panose="020F0502020204030204" pitchFamily="34" charset="0"/>
                <a:ea typeface="Cambria" panose="02040503050406030204" pitchFamily="18" charset="0"/>
                <a:cs typeface="Cambria" panose="02040503050406030204" pitchFamily="18" charset="0"/>
              </a:rPr>
              <a:t>4. </a:t>
            </a: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Why won’t there be any traffic jams?</a:t>
            </a:r>
            <a:endParaRPr lang="en-US" sz="42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69035" algn="l"/>
              </a:tabLst>
            </a:pPr>
            <a:r>
              <a:rPr lang="en-US" sz="42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b="1">
                <a:solidFill>
                  <a:srgbClr val="FF0000"/>
                </a:solidFill>
                <a:effectLst/>
                <a:latin typeface="Calibri" panose="020F0502020204030204" pitchFamily="34" charset="0"/>
                <a:ea typeface="Cambria" panose="02040503050406030204" pitchFamily="18" charset="0"/>
                <a:cs typeface="Cambria" panose="02040503050406030204" pitchFamily="18" charset="0"/>
              </a:rPr>
              <a:t> Because more people will be able to work from home on computers.</a:t>
            </a:r>
            <a:endParaRPr lang="en-US" sz="42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69035" algn="l"/>
              </a:tabLst>
            </a:pPr>
            <a:r>
              <a:rPr lang="en-US" sz="4200" b="1">
                <a:effectLst/>
                <a:latin typeface="Calibri" panose="020F0502020204030204" pitchFamily="34" charset="0"/>
                <a:ea typeface="Cambria" panose="02040503050406030204" pitchFamily="18" charset="0"/>
                <a:cs typeface="Cambria" panose="02040503050406030204" pitchFamily="18" charset="0"/>
              </a:rPr>
              <a:t>5. </a:t>
            </a: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Will robots be able to talk to people?</a:t>
            </a:r>
            <a:endParaRPr lang="en-US" sz="42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1169035" algn="l"/>
              </a:tabLst>
            </a:pPr>
            <a:r>
              <a:rPr lang="en-US" sz="42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b="1">
                <a:solidFill>
                  <a:srgbClr val="FF0000"/>
                </a:solidFill>
                <a:effectLst/>
                <a:latin typeface="Calibri" panose="020F0502020204030204" pitchFamily="34" charset="0"/>
                <a:ea typeface="Cambria" panose="02040503050406030204" pitchFamily="18" charset="0"/>
                <a:cs typeface="Cambria" panose="02040503050406030204" pitchFamily="18" charset="0"/>
              </a:rPr>
              <a:t> Yes, they will.</a:t>
            </a:r>
            <a:endParaRPr lang="en-US" sz="4200" b="1">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96805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animEffect transition="in" filter="barn(inVertical)">
                                      <p:cBhvr>
                                        <p:cTn id="35" dur="500"/>
                                        <p:tgtEl>
                                          <p:spTgt spid="18">
                                            <p:txEl>
                                              <p:pRg st="2" end="2"/>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xEl>
                                              <p:pRg st="4" end="4"/>
                                            </p:txEl>
                                          </p:spTgt>
                                        </p:tgtEl>
                                        <p:attrNameLst>
                                          <p:attrName>style.visibility</p:attrName>
                                        </p:attrNameLst>
                                      </p:cBhvr>
                                      <p:to>
                                        <p:strVal val="visible"/>
                                      </p:to>
                                    </p:set>
                                    <p:animEffect transition="in" filter="barn(inVertical)">
                                      <p:cBhvr>
                                        <p:cTn id="38" dur="500"/>
                                        <p:tgtEl>
                                          <p:spTgt spid="18">
                                            <p:txEl>
                                              <p:pRg st="4" end="4"/>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18">
                                            <p:txEl>
                                              <p:pRg st="6" end="6"/>
                                            </p:txEl>
                                          </p:spTgt>
                                        </p:tgtEl>
                                        <p:attrNameLst>
                                          <p:attrName>style.visibility</p:attrName>
                                        </p:attrNameLst>
                                      </p:cBhvr>
                                      <p:to>
                                        <p:strVal val="visible"/>
                                      </p:to>
                                    </p:set>
                                    <p:animEffect transition="in" filter="barn(inVertical)">
                                      <p:cBhvr>
                                        <p:cTn id="41" dur="500"/>
                                        <p:tgtEl>
                                          <p:spTgt spid="18">
                                            <p:txEl>
                                              <p:pRg st="6" end="6"/>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8">
                                            <p:txEl>
                                              <p:pRg st="8" end="8"/>
                                            </p:txEl>
                                          </p:spTgt>
                                        </p:tgtEl>
                                        <p:attrNameLst>
                                          <p:attrName>style.visibility</p:attrName>
                                        </p:attrNameLst>
                                      </p:cBhvr>
                                      <p:to>
                                        <p:strVal val="visible"/>
                                      </p:to>
                                    </p:set>
                                    <p:animEffect transition="in" filter="barn(inVertical)">
                                      <p:cBhvr>
                                        <p:cTn id="44" dur="500"/>
                                        <p:tgtEl>
                                          <p:spTgt spid="18">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8">
                                            <p:txEl>
                                              <p:pRg st="1" end="1"/>
                                            </p:txEl>
                                          </p:spTgt>
                                        </p:tgtEl>
                                        <p:attrNameLst>
                                          <p:attrName>style.visibility</p:attrName>
                                        </p:attrNameLst>
                                      </p:cBhvr>
                                      <p:to>
                                        <p:strVal val="visible"/>
                                      </p:to>
                                    </p:set>
                                    <p:animEffect transition="in" filter="barn(inVertical)">
                                      <p:cBhvr>
                                        <p:cTn id="49" dur="500"/>
                                        <p:tgtEl>
                                          <p:spTgt spid="1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xEl>
                                              <p:pRg st="3" end="3"/>
                                            </p:txEl>
                                          </p:spTgt>
                                        </p:tgtEl>
                                        <p:attrNameLst>
                                          <p:attrName>style.visibility</p:attrName>
                                        </p:attrNameLst>
                                      </p:cBhvr>
                                      <p:to>
                                        <p:strVal val="visible"/>
                                      </p:to>
                                    </p:set>
                                    <p:animEffect transition="in" filter="barn(inVertical)">
                                      <p:cBhvr>
                                        <p:cTn id="54" dur="500"/>
                                        <p:tgtEl>
                                          <p:spTgt spid="18">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5" end="5"/>
                                            </p:txEl>
                                          </p:spTgt>
                                        </p:tgtEl>
                                        <p:attrNameLst>
                                          <p:attrName>style.visibility</p:attrName>
                                        </p:attrNameLst>
                                      </p:cBhvr>
                                      <p:to>
                                        <p:strVal val="visible"/>
                                      </p:to>
                                    </p:set>
                                    <p:animEffect transition="in" filter="barn(inVertical)">
                                      <p:cBhvr>
                                        <p:cTn id="59" dur="500"/>
                                        <p:tgtEl>
                                          <p:spTgt spid="18">
                                            <p:txEl>
                                              <p:pRg st="5" end="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8">
                                            <p:txEl>
                                              <p:pRg st="7" end="7"/>
                                            </p:txEl>
                                          </p:spTgt>
                                        </p:tgtEl>
                                        <p:attrNameLst>
                                          <p:attrName>style.visibility</p:attrName>
                                        </p:attrNameLst>
                                      </p:cBhvr>
                                      <p:to>
                                        <p:strVal val="visible"/>
                                      </p:to>
                                    </p:set>
                                    <p:animEffect transition="in" filter="barn(inVertical)">
                                      <p:cBhvr>
                                        <p:cTn id="64" dur="500"/>
                                        <p:tgtEl>
                                          <p:spTgt spid="1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8">
                                            <p:txEl>
                                              <p:pRg st="9" end="9"/>
                                            </p:txEl>
                                          </p:spTgt>
                                        </p:tgtEl>
                                        <p:attrNameLst>
                                          <p:attrName>style.visibility</p:attrName>
                                        </p:attrNameLst>
                                      </p:cBhvr>
                                      <p:to>
                                        <p:strVal val="visible"/>
                                      </p:to>
                                    </p:set>
                                    <p:animEffect transition="in" filter="barn(inVertical)">
                                      <p:cBhvr>
                                        <p:cTn id="69" dur="500"/>
                                        <p:tgtEl>
                                          <p:spTgt spid="1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rot="2098631" flipH="1">
            <a:off x="-256151" y="8630873"/>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838203" y="128270"/>
            <a:ext cx="16230597" cy="916213"/>
          </a:xfrm>
          <a:prstGeom prst="rect">
            <a:avLst/>
          </a:prstGeom>
          <a:noFill/>
        </p:spPr>
        <p:txBody>
          <a:bodyPr wrap="square">
            <a:spAutoFit/>
          </a:bodyPr>
          <a:lstStyle/>
          <a:p>
            <a:pPr indent="457200" algn="just">
              <a:lnSpc>
                <a:spcPct val="150000"/>
              </a:lnSpc>
              <a:spcAft>
                <a:spcPts val="1000"/>
              </a:spcAft>
            </a:pPr>
            <a:r>
              <a:rPr lang="en-US" sz="4000" b="1">
                <a:solidFill>
                  <a:srgbClr val="00B0F0"/>
                </a:solidFill>
                <a:latin typeface="Calibri" panose="020F0502020204030204" pitchFamily="34" charset="0"/>
                <a:ea typeface="Arial" panose="020B0604020202020204" pitchFamily="34" charset="0"/>
                <a:cs typeface="Cambria" panose="02040503050406030204" pitchFamily="18" charset="0"/>
              </a:rPr>
              <a:t>Exercise 3. Read the text and choose the best option for each question.</a:t>
            </a:r>
            <a:endParaRPr lang="en-US" sz="40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6DAD3B8F-7883-4922-A9C1-F9567879D31D}"/>
              </a:ext>
            </a:extLst>
          </p:cNvPr>
          <p:cNvSpPr txBox="1"/>
          <p:nvPr/>
        </p:nvSpPr>
        <p:spPr>
          <a:xfrm>
            <a:off x="1562343" y="782598"/>
            <a:ext cx="15475565" cy="9294852"/>
          </a:xfrm>
          <a:prstGeom prst="rect">
            <a:avLst/>
          </a:prstGeom>
          <a:noFill/>
        </p:spPr>
        <p:txBody>
          <a:bodyPr wrap="square">
            <a:spAutoFit/>
          </a:bodyPr>
          <a:lstStyle/>
          <a:p>
            <a:pPr algn="ctr">
              <a:spcAft>
                <a:spcPts val="600"/>
              </a:spcAft>
            </a:pPr>
            <a:r>
              <a:rPr lang="en-US" sz="3400" b="1">
                <a:solidFill>
                  <a:srgbClr val="000000"/>
                </a:solidFill>
                <a:effectLst/>
                <a:latin typeface="Calibri" panose="020F0502020204030204" pitchFamily="34" charset="0"/>
                <a:ea typeface="Cambria" panose="02040503050406030204" pitchFamily="18" charset="0"/>
                <a:cs typeface="Cambria" panose="02040503050406030204" pitchFamily="18" charset="0"/>
              </a:rPr>
              <a:t>ROBOTS</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A robot is a machine. But it is not just any machine. It is a special kind of machine. It is a machine that moves. It follows instructions. The instructions come from a computer. Because it is a machine, it does not make mistakes. And it does not get tired. And it never complains. Unless you tell it to!</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Robots are all around US. Some robots are used to make things. For example, robots can help make cars. Some robots are used to explore dangerous places. For example, robots can help explore volcanoes. Some robots are used to clean things. These robots can help vacuum your house. Some robots can even recognize words. They can be used to help answer telephone calls. Some robots look like humans. But most robots do not. Most robots just look like machines.</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Long ago, people imagined robots. But nobody was able to make a real robot. The gist real robot was made in 1961. It was called Unimate. It was used to help make cars. It looked like a giant arm.</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In the future, we will have even more robots. They will do things that we can’t do. Or they will do things that we don’t want to do. Or they will do things that are too dangerous for US. They will help make life better.</a:t>
            </a:r>
            <a:endParaRPr lang="en-US" sz="34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41015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533405" y="128270"/>
            <a:ext cx="15582895" cy="916213"/>
          </a:xfrm>
          <a:prstGeom prst="rect">
            <a:avLst/>
          </a:prstGeom>
          <a:noFill/>
        </p:spPr>
        <p:txBody>
          <a:bodyPr wrap="square">
            <a:spAutoFit/>
          </a:bodyPr>
          <a:lstStyle/>
          <a:p>
            <a:pPr indent="457200" algn="just">
              <a:lnSpc>
                <a:spcPct val="150000"/>
              </a:lnSpc>
              <a:spcAft>
                <a:spcPts val="1000"/>
              </a:spcAft>
            </a:pPr>
            <a:r>
              <a:rPr lang="en-US" sz="4000" b="1">
                <a:solidFill>
                  <a:srgbClr val="00B0F0"/>
                </a:solidFill>
                <a:latin typeface="Calibri" panose="020F0502020204030204" pitchFamily="34" charset="0"/>
                <a:ea typeface="Arial" panose="020B0604020202020204" pitchFamily="34" charset="0"/>
                <a:cs typeface="Cambria" panose="02040503050406030204" pitchFamily="18" charset="0"/>
              </a:rPr>
              <a:t>Exercise 3. Read the text and choose the best option for each question.</a:t>
            </a:r>
            <a:endParaRPr lang="en-US" sz="4000">
              <a:solidFill>
                <a:srgbClr val="00B0F0"/>
              </a:solidFill>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0A742C78-F005-4C1D-859A-AB63CB46DA5A}"/>
              </a:ext>
            </a:extLst>
          </p:cNvPr>
          <p:cNvSpPr txBox="1"/>
          <p:nvPr/>
        </p:nvSpPr>
        <p:spPr>
          <a:xfrm>
            <a:off x="1838726" y="993823"/>
            <a:ext cx="16002000" cy="8848576"/>
          </a:xfrm>
          <a:prstGeom prst="rect">
            <a:avLst/>
          </a:prstGeom>
          <a:noFill/>
        </p:spPr>
        <p:txBody>
          <a:bodyPr wrap="square">
            <a:spAutoFit/>
          </a:bodyPr>
          <a:lstStyle/>
          <a:p>
            <a:pPr algn="just">
              <a:spcAft>
                <a:spcPts val="600"/>
              </a:spcAft>
            </a:pPr>
            <a:r>
              <a:rPr lang="en-US" sz="3600" b="1">
                <a:effectLst/>
                <a:latin typeface="Calibri" panose="020F0502020204030204" pitchFamily="34" charset="0"/>
                <a:ea typeface="Cambria" panose="02040503050406030204" pitchFamily="18" charset="0"/>
                <a:cs typeface="Cambria" panose="02040503050406030204" pitchFamily="18" charset="0"/>
              </a:rPr>
              <a:t>1.</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As used in paragraph 1, we can understand that something special is NOT 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 normal 		B. expensive 		</a:t>
            </a: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perfect 		D. tired</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effectLst/>
                <a:latin typeface="Calibri" panose="020F0502020204030204" pitchFamily="34" charset="0"/>
                <a:ea typeface="Cambria" panose="02040503050406030204" pitchFamily="18" charset="0"/>
                <a:cs typeface="Cambria" panose="02040503050406030204" pitchFamily="18" charset="0"/>
              </a:rPr>
              <a:t>2.</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According to the author, robots cannot be used to.</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 explore volcanoes	B. make cars</a:t>
            </a:r>
            <a:r>
              <a:rPr lang="en-US" sz="360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clean your house        D. do the gardening</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43890" algn="l"/>
              </a:tabLst>
            </a:pPr>
            <a:r>
              <a:rPr lang="en-US" sz="3600" b="1">
                <a:effectLst/>
                <a:latin typeface="Calibri" panose="020F0502020204030204" pitchFamily="34" charset="0"/>
                <a:ea typeface="Cambria" panose="02040503050406030204" pitchFamily="18" charset="0"/>
                <a:cs typeface="Cambria" panose="02040503050406030204" pitchFamily="18" charset="0"/>
              </a:rPr>
              <a:t>3.</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What is the main purpose of paragraph 2?</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920750" algn="l"/>
              </a:tabLst>
            </a:pPr>
            <a:r>
              <a:rPr lang="en-US" sz="3600">
                <a:effectLst/>
                <a:latin typeface="Calibri" panose="020F0502020204030204" pitchFamily="34" charset="0"/>
                <a:ea typeface="Cambria" panose="02040503050406030204" pitchFamily="18" charset="0"/>
                <a:cs typeface="Cambria" panose="02040503050406030204" pitchFamily="18" charset="0"/>
              </a:rPr>
              <a:t>A.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to show how easy it is to make a robot</a:t>
            </a:r>
            <a:r>
              <a:rPr lang="en-US" sz="3600">
                <a:solidFill>
                  <a:srgbClr val="000000"/>
                </a:solidFill>
                <a:latin typeface="Cambria" panose="02040503050406030204" pitchFamily="18" charset="0"/>
                <a:ea typeface="Cambria" panose="02040503050406030204" pitchFamily="18" charset="0"/>
                <a:cs typeface="Cambria" panose="02040503050406030204" pitchFamily="18" charset="0"/>
              </a:rPr>
              <a:t>		</a:t>
            </a:r>
            <a:r>
              <a:rPr lang="en-US" sz="3600">
                <a:effectLst/>
                <a:latin typeface="Calibri" panose="020F0502020204030204" pitchFamily="34" charset="0"/>
                <a:ea typeface="Cambria" panose="02040503050406030204" pitchFamily="18" charset="0"/>
                <a:cs typeface="Cambria" panose="02040503050406030204" pitchFamily="18" charset="0"/>
              </a:rPr>
              <a:t>B.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to tell what a robot is</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to describe the things a robot can do</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D. to explain the difference between a robot and a machine</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effectLst/>
                <a:latin typeface="Calibri" panose="020F0502020204030204" pitchFamily="34" charset="0"/>
                <a:ea typeface="Cambria" panose="02040503050406030204" pitchFamily="18" charset="0"/>
                <a:cs typeface="Cambria" panose="02040503050406030204" pitchFamily="18" charset="0"/>
              </a:rPr>
              <a:t>4.</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Which of these gives the best use of a robot?</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 to help make a sandwich			B. to help tie shoes</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to help read a book				D. to help explore Mars</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effectLst/>
                <a:latin typeface="Calibri" panose="020F0502020204030204" pitchFamily="34" charset="0"/>
                <a:ea typeface="Cambria" panose="02040503050406030204" pitchFamily="18" charset="0"/>
                <a:cs typeface="Cambria" panose="02040503050406030204" pitchFamily="18" charset="0"/>
              </a:rPr>
              <a:t>5.</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How does the author feel about robots?</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 Robots are useless.				B. Robots are helpful.</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Robots are confusing.				D. Robots are dangerous.</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sp>
        <p:nvSpPr>
          <p:cNvPr id="3" name="Oval 2">
            <a:extLst>
              <a:ext uri="{FF2B5EF4-FFF2-40B4-BE49-F238E27FC236}">
                <a16:creationId xmlns:a16="http://schemas.microsoft.com/office/drawing/2014/main" id="{2A078E4E-C337-4720-8BA0-89AD6CAD4C49}"/>
              </a:ext>
            </a:extLst>
          </p:cNvPr>
          <p:cNvSpPr/>
          <p:nvPr/>
        </p:nvSpPr>
        <p:spPr>
          <a:xfrm>
            <a:off x="1600201" y="1638300"/>
            <a:ext cx="914384"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877FAF0-3AEE-4547-83BE-39D389A6A753}"/>
              </a:ext>
            </a:extLst>
          </p:cNvPr>
          <p:cNvSpPr/>
          <p:nvPr/>
        </p:nvSpPr>
        <p:spPr>
          <a:xfrm>
            <a:off x="13258800" y="2900688"/>
            <a:ext cx="914384"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8DAEFB9-A591-4E5E-ADEF-BC17A295AD02}"/>
              </a:ext>
            </a:extLst>
          </p:cNvPr>
          <p:cNvSpPr/>
          <p:nvPr/>
        </p:nvSpPr>
        <p:spPr>
          <a:xfrm>
            <a:off x="1569309" y="4717071"/>
            <a:ext cx="914384"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9CF8DC-CEE3-4DEE-9E98-DCEA4DCC9BA1}"/>
              </a:ext>
            </a:extLst>
          </p:cNvPr>
          <p:cNvSpPr/>
          <p:nvPr/>
        </p:nvSpPr>
        <p:spPr>
          <a:xfrm>
            <a:off x="8763016" y="7248323"/>
            <a:ext cx="914384"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1B58889-DAB5-4161-9E94-41ED5B2253BD}"/>
              </a:ext>
            </a:extLst>
          </p:cNvPr>
          <p:cNvSpPr/>
          <p:nvPr/>
        </p:nvSpPr>
        <p:spPr>
          <a:xfrm>
            <a:off x="8727940" y="8532798"/>
            <a:ext cx="914384"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487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barn(inVertic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3" grpId="0" animBg="1"/>
      <p:bldP spid="19" grpId="0" animBg="1"/>
      <p:bldP spid="20" grpId="0" animBg="1"/>
      <p:bldP spid="2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0198421">
            <a:off x="-190278" y="111063"/>
            <a:ext cx="2146729" cy="1281566"/>
          </a:xfrm>
          <a:custGeom>
            <a:avLst/>
            <a:gdLst/>
            <a:ahLst/>
            <a:cxnLst/>
            <a:rect l="l" t="t" r="r" b="b"/>
            <a:pathLst>
              <a:path w="5726139" h="2500874">
                <a:moveTo>
                  <a:pt x="0" y="0"/>
                </a:moveTo>
                <a:lnTo>
                  <a:pt x="5726138" y="0"/>
                </a:lnTo>
                <a:lnTo>
                  <a:pt x="5726138" y="2500874"/>
                </a:lnTo>
                <a:lnTo>
                  <a:pt x="0" y="2500874"/>
                </a:lnTo>
                <a:lnTo>
                  <a:pt x="0" y="0"/>
                </a:lnTo>
                <a:close/>
              </a:path>
            </a:pathLst>
          </a:custGeom>
          <a:blipFill>
            <a:blip r:embed="rId10"/>
            <a:stretch>
              <a:fillRect/>
            </a:stretch>
          </a:blipFill>
        </p:spPr>
      </p:sp>
      <p:sp>
        <p:nvSpPr>
          <p:cNvPr id="3" name="AutoShape 3"/>
          <p:cNvSpPr/>
          <p:nvPr/>
        </p:nvSpPr>
        <p:spPr>
          <a:xfrm flipH="1" flipV="1">
            <a:off x="17830800" y="342900"/>
            <a:ext cx="0" cy="5786479"/>
          </a:xfrm>
          <a:prstGeom prst="line">
            <a:avLst/>
          </a:prstGeom>
          <a:ln w="38100" cap="flat">
            <a:solidFill>
              <a:srgbClr val="0070C0"/>
            </a:solidFill>
            <a:prstDash val="solid"/>
            <a:headEnd type="none" w="sm" len="sm"/>
            <a:tailEnd type="none" w="sm" len="sm"/>
          </a:ln>
        </p:spPr>
      </p:sp>
      <p:grpSp>
        <p:nvGrpSpPr>
          <p:cNvPr id="4" name="Group 4"/>
          <p:cNvGrpSpPr/>
          <p:nvPr/>
        </p:nvGrpSpPr>
        <p:grpSpPr>
          <a:xfrm>
            <a:off x="318183" y="342900"/>
            <a:ext cx="17512617" cy="9551634"/>
            <a:chOff x="0" y="-6060487"/>
            <a:chExt cx="23350155" cy="12735510"/>
          </a:xfrm>
        </p:grpSpPr>
        <p:sp>
          <p:nvSpPr>
            <p:cNvPr id="5" name="AutoShape 5"/>
            <p:cNvSpPr/>
            <p:nvPr/>
          </p:nvSpPr>
          <p:spPr>
            <a:xfrm flipV="1">
              <a:off x="25400" y="0"/>
              <a:ext cx="0" cy="6675023"/>
            </a:xfrm>
            <a:prstGeom prst="line">
              <a:avLst/>
            </a:prstGeom>
            <a:ln w="50800" cap="flat">
              <a:solidFill>
                <a:srgbClr val="0070C0"/>
              </a:solidFill>
              <a:prstDash val="solid"/>
              <a:headEnd type="none" w="sm" len="sm"/>
              <a:tailEnd type="none" w="sm" len="sm"/>
            </a:ln>
          </p:spPr>
        </p:sp>
        <p:sp>
          <p:nvSpPr>
            <p:cNvPr id="6" name="AutoShape 6"/>
            <p:cNvSpPr/>
            <p:nvPr/>
          </p:nvSpPr>
          <p:spPr>
            <a:xfrm>
              <a:off x="0" y="6649623"/>
              <a:ext cx="13196309" cy="0"/>
            </a:xfrm>
            <a:prstGeom prst="line">
              <a:avLst/>
            </a:prstGeom>
            <a:ln w="50800" cap="flat">
              <a:solidFill>
                <a:srgbClr val="0070C0"/>
              </a:solidFill>
              <a:prstDash val="solid"/>
              <a:headEnd type="none" w="sm" len="sm"/>
              <a:tailEnd type="none" w="sm" len="sm"/>
            </a:ln>
          </p:spPr>
        </p:sp>
        <p:sp>
          <p:nvSpPr>
            <p:cNvPr id="11" name="AutoShape 6">
              <a:extLst>
                <a:ext uri="{FF2B5EF4-FFF2-40B4-BE49-F238E27FC236}">
                  <a16:creationId xmlns:a16="http://schemas.microsoft.com/office/drawing/2014/main" id="{239296EE-740D-46AB-8D87-ED80C758940D}"/>
                </a:ext>
              </a:extLst>
            </p:cNvPr>
            <p:cNvSpPr/>
            <p:nvPr/>
          </p:nvSpPr>
          <p:spPr>
            <a:xfrm>
              <a:off x="10153846" y="-6060487"/>
              <a:ext cx="13196309" cy="0"/>
            </a:xfrm>
            <a:prstGeom prst="line">
              <a:avLst/>
            </a:prstGeom>
            <a:ln w="50800" cap="flat">
              <a:solidFill>
                <a:srgbClr val="0070C0"/>
              </a:solidFill>
              <a:prstDash val="solid"/>
              <a:headEnd type="none" w="sm" len="sm"/>
              <a:tailEnd type="none" w="sm" len="sm"/>
            </a:ln>
          </p:spPr>
        </p:sp>
      </p:grpSp>
      <p:sp>
        <p:nvSpPr>
          <p:cNvPr id="7" name="Freeform 7"/>
          <p:cNvSpPr/>
          <p:nvPr/>
        </p:nvSpPr>
        <p:spPr>
          <a:xfrm>
            <a:off x="15339587" y="6834846"/>
            <a:ext cx="3191692" cy="3808459"/>
          </a:xfrm>
          <a:custGeom>
            <a:avLst/>
            <a:gdLst/>
            <a:ahLst/>
            <a:cxnLst/>
            <a:rect l="l" t="t" r="r" b="b"/>
            <a:pathLst>
              <a:path w="6819964" h="5836080">
                <a:moveTo>
                  <a:pt x="0" y="0"/>
                </a:moveTo>
                <a:lnTo>
                  <a:pt x="6819964" y="0"/>
                </a:lnTo>
                <a:lnTo>
                  <a:pt x="6819964" y="5836081"/>
                </a:lnTo>
                <a:lnTo>
                  <a:pt x="0" y="5836081"/>
                </a:lnTo>
                <a:lnTo>
                  <a:pt x="0" y="0"/>
                </a:lnTo>
                <a:close/>
              </a:path>
            </a:pathLst>
          </a:custGeom>
          <a:blipFill>
            <a:blip r:embed="rId11"/>
            <a:stretch>
              <a:fillRect/>
            </a:stretch>
          </a:blipFill>
        </p:spPr>
      </p:sp>
      <p:sp>
        <p:nvSpPr>
          <p:cNvPr id="12" name="TextBox 8">
            <a:extLst>
              <a:ext uri="{FF2B5EF4-FFF2-40B4-BE49-F238E27FC236}">
                <a16:creationId xmlns:a16="http://schemas.microsoft.com/office/drawing/2014/main" id="{137E429D-C588-4C9F-850C-B8FE1F92BF38}"/>
              </a:ext>
            </a:extLst>
          </p:cNvPr>
          <p:cNvSpPr txBox="1"/>
          <p:nvPr/>
        </p:nvSpPr>
        <p:spPr>
          <a:xfrm>
            <a:off x="-103710" y="561956"/>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9. home robot (n): </a:t>
            </a:r>
            <a:endParaRPr lang="en-US" sz="4000" b="1" dirty="0">
              <a:solidFill>
                <a:srgbClr val="FF0000"/>
              </a:solidFill>
            </a:endParaRPr>
          </a:p>
        </p:txBody>
      </p:sp>
      <p:sp>
        <p:nvSpPr>
          <p:cNvPr id="13" name="TextBox 8">
            <a:extLst>
              <a:ext uri="{FF2B5EF4-FFF2-40B4-BE49-F238E27FC236}">
                <a16:creationId xmlns:a16="http://schemas.microsoft.com/office/drawing/2014/main" id="{A337083C-E413-412E-8B16-B1690EB40D4C}"/>
              </a:ext>
            </a:extLst>
          </p:cNvPr>
          <p:cNvSpPr txBox="1"/>
          <p:nvPr/>
        </p:nvSpPr>
        <p:spPr>
          <a:xfrm>
            <a:off x="8382000" y="561956"/>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10. make the bed  (v): </a:t>
            </a:r>
            <a:endParaRPr lang="en-US" sz="4000" b="1" dirty="0">
              <a:solidFill>
                <a:srgbClr val="FF0000"/>
              </a:solidFill>
            </a:endParaRPr>
          </a:p>
        </p:txBody>
      </p:sp>
      <p:sp>
        <p:nvSpPr>
          <p:cNvPr id="14" name="Rectangle 13">
            <a:extLst>
              <a:ext uri="{FF2B5EF4-FFF2-40B4-BE49-F238E27FC236}">
                <a16:creationId xmlns:a16="http://schemas.microsoft.com/office/drawing/2014/main" id="{828FB530-434D-4C1D-9935-979A1E5E1C9B}"/>
              </a:ext>
            </a:extLst>
          </p:cNvPr>
          <p:cNvSpPr/>
          <p:nvPr/>
        </p:nvSpPr>
        <p:spPr>
          <a:xfrm>
            <a:off x="14350077" y="746745"/>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/meɪk ðə bed/</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dọn dẹp giường</a:t>
            </a:r>
          </a:p>
        </p:txBody>
      </p:sp>
      <p:sp>
        <p:nvSpPr>
          <p:cNvPr id="15" name="TextBox 8">
            <a:extLst>
              <a:ext uri="{FF2B5EF4-FFF2-40B4-BE49-F238E27FC236}">
                <a16:creationId xmlns:a16="http://schemas.microsoft.com/office/drawing/2014/main" id="{134AF5CC-743A-4BC1-94A7-FD7D90977D65}"/>
              </a:ext>
            </a:extLst>
          </p:cNvPr>
          <p:cNvSpPr txBox="1"/>
          <p:nvPr/>
        </p:nvSpPr>
        <p:spPr>
          <a:xfrm>
            <a:off x="255661" y="5041097"/>
            <a:ext cx="6675278"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11. modern  (adj): </a:t>
            </a:r>
            <a:endParaRPr lang="en-US" sz="4000" b="1" dirty="0">
              <a:solidFill>
                <a:srgbClr val="FF0000"/>
              </a:solidFill>
            </a:endParaRPr>
          </a:p>
        </p:txBody>
      </p:sp>
      <p:sp>
        <p:nvSpPr>
          <p:cNvPr id="16" name="Rectangle 15">
            <a:extLst>
              <a:ext uri="{FF2B5EF4-FFF2-40B4-BE49-F238E27FC236}">
                <a16:creationId xmlns:a16="http://schemas.microsoft.com/office/drawing/2014/main" id="{7CD2495D-DEBA-49D3-967F-1A96AB174E07}"/>
              </a:ext>
            </a:extLst>
          </p:cNvPr>
          <p:cNvSpPr/>
          <p:nvPr/>
        </p:nvSpPr>
        <p:spPr>
          <a:xfrm>
            <a:off x="5404672" y="5230351"/>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/'mɒdn/</a:t>
            </a:r>
          </a:p>
          <a:p>
            <a:r>
              <a:rPr lang="vi-VN" sz="4000" b="1">
                <a:solidFill>
                  <a:schemeClr val="tx1">
                    <a:lumMod val="95000"/>
                    <a:lumOff val="5000"/>
                  </a:schemeClr>
                </a:solidFill>
                <a:latin typeface="Calibri" panose="020F0502020204030204" pitchFamily="34" charset="0"/>
                <a:cs typeface="Calibri" panose="020F0502020204030204" pitchFamily="34" charset="0"/>
              </a:rPr>
              <a:t>hiện đại</a:t>
            </a:r>
          </a:p>
        </p:txBody>
      </p:sp>
      <p:sp>
        <p:nvSpPr>
          <p:cNvPr id="17" name="TextBox 8">
            <a:extLst>
              <a:ext uri="{FF2B5EF4-FFF2-40B4-BE49-F238E27FC236}">
                <a16:creationId xmlns:a16="http://schemas.microsoft.com/office/drawing/2014/main" id="{1B226035-8737-477F-B0D9-C51DD88E7238}"/>
              </a:ext>
            </a:extLst>
          </p:cNvPr>
          <p:cNvSpPr txBox="1"/>
          <p:nvPr/>
        </p:nvSpPr>
        <p:spPr>
          <a:xfrm>
            <a:off x="8632923" y="4977317"/>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12. moon (n): </a:t>
            </a:r>
            <a:endParaRPr lang="en-US" sz="4000" b="1" dirty="0">
              <a:solidFill>
                <a:srgbClr val="FF0000"/>
              </a:solidFill>
            </a:endParaRPr>
          </a:p>
        </p:txBody>
      </p:sp>
      <p:sp>
        <p:nvSpPr>
          <p:cNvPr id="18" name="Rectangle 17">
            <a:extLst>
              <a:ext uri="{FF2B5EF4-FFF2-40B4-BE49-F238E27FC236}">
                <a16:creationId xmlns:a16="http://schemas.microsoft.com/office/drawing/2014/main" id="{AD74AB5A-8280-4D15-8CC2-66FA90DE68EA}"/>
              </a:ext>
            </a:extLst>
          </p:cNvPr>
          <p:cNvSpPr/>
          <p:nvPr/>
        </p:nvSpPr>
        <p:spPr>
          <a:xfrm>
            <a:off x="13898569" y="5157047"/>
            <a:ext cx="9677401"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/mu:n/</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mặt trăng</a:t>
            </a:r>
          </a:p>
        </p:txBody>
      </p:sp>
      <p:sp>
        <p:nvSpPr>
          <p:cNvPr id="19" name="Rectangle 18">
            <a:extLst>
              <a:ext uri="{FF2B5EF4-FFF2-40B4-BE49-F238E27FC236}">
                <a16:creationId xmlns:a16="http://schemas.microsoft.com/office/drawing/2014/main" id="{D7691810-999C-4F19-BAA4-9B64B8E461CA}"/>
              </a:ext>
            </a:extLst>
          </p:cNvPr>
          <p:cNvSpPr/>
          <p:nvPr/>
        </p:nvSpPr>
        <p:spPr>
          <a:xfrm>
            <a:off x="5643415" y="711204"/>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/həʊm 'rəʊbɒt/</a:t>
            </a:r>
          </a:p>
          <a:p>
            <a:r>
              <a:rPr lang="vi-VN" sz="4000" b="1">
                <a:solidFill>
                  <a:schemeClr val="tx1">
                    <a:lumMod val="95000"/>
                    <a:lumOff val="5000"/>
                  </a:schemeClr>
                </a:solidFill>
                <a:latin typeface="Calibri" panose="020F0502020204030204" pitchFamily="34" charset="0"/>
                <a:cs typeface="Calibri" panose="020F0502020204030204" pitchFamily="34" charset="0"/>
              </a:rPr>
              <a:t>robot gia đình</a:t>
            </a:r>
          </a:p>
        </p:txBody>
      </p:sp>
      <p:pic>
        <p:nvPicPr>
          <p:cNvPr id="8" name="Picture 7">
            <a:extLst>
              <a:ext uri="{FF2B5EF4-FFF2-40B4-BE49-F238E27FC236}">
                <a16:creationId xmlns:a16="http://schemas.microsoft.com/office/drawing/2014/main" id="{321E50D6-63D2-4E3C-9121-111F6842E547}"/>
              </a:ext>
            </a:extLst>
          </p:cNvPr>
          <p:cNvPicPr>
            <a:picLocks noChangeAspect="1"/>
          </p:cNvPicPr>
          <p:nvPr/>
        </p:nvPicPr>
        <p:blipFill>
          <a:blip r:embed="rId12"/>
          <a:stretch>
            <a:fillRect/>
          </a:stretch>
        </p:blipFill>
        <p:spPr>
          <a:xfrm>
            <a:off x="737899" y="1467974"/>
            <a:ext cx="4865365" cy="3689073"/>
          </a:xfrm>
          <a:prstGeom prst="rect">
            <a:avLst/>
          </a:prstGeom>
        </p:spPr>
      </p:pic>
      <p:pic>
        <p:nvPicPr>
          <p:cNvPr id="9" name="Picture 8">
            <a:extLst>
              <a:ext uri="{FF2B5EF4-FFF2-40B4-BE49-F238E27FC236}">
                <a16:creationId xmlns:a16="http://schemas.microsoft.com/office/drawing/2014/main" id="{4FC225BB-5DD3-40EB-AE9F-76B8558118FB}"/>
              </a:ext>
            </a:extLst>
          </p:cNvPr>
          <p:cNvPicPr>
            <a:picLocks noChangeAspect="1"/>
          </p:cNvPicPr>
          <p:nvPr/>
        </p:nvPicPr>
        <p:blipFill>
          <a:blip r:embed="rId13"/>
          <a:stretch>
            <a:fillRect/>
          </a:stretch>
        </p:blipFill>
        <p:spPr>
          <a:xfrm>
            <a:off x="9374381" y="1573395"/>
            <a:ext cx="4865363" cy="3483254"/>
          </a:xfrm>
          <a:prstGeom prst="rect">
            <a:avLst/>
          </a:prstGeom>
        </p:spPr>
      </p:pic>
      <p:pic>
        <p:nvPicPr>
          <p:cNvPr id="10" name="Picture 9">
            <a:extLst>
              <a:ext uri="{FF2B5EF4-FFF2-40B4-BE49-F238E27FC236}">
                <a16:creationId xmlns:a16="http://schemas.microsoft.com/office/drawing/2014/main" id="{725EC0AC-25D8-4E8B-9473-3978F454DE27}"/>
              </a:ext>
            </a:extLst>
          </p:cNvPr>
          <p:cNvPicPr>
            <a:picLocks noChangeAspect="1"/>
          </p:cNvPicPr>
          <p:nvPr/>
        </p:nvPicPr>
        <p:blipFill>
          <a:blip r:embed="rId14"/>
          <a:stretch>
            <a:fillRect/>
          </a:stretch>
        </p:blipFill>
        <p:spPr>
          <a:xfrm>
            <a:off x="516537" y="5935672"/>
            <a:ext cx="4759787" cy="3671889"/>
          </a:xfrm>
          <a:prstGeom prst="rect">
            <a:avLst/>
          </a:prstGeom>
        </p:spPr>
      </p:pic>
      <p:pic>
        <p:nvPicPr>
          <p:cNvPr id="20" name="Picture 19">
            <a:extLst>
              <a:ext uri="{FF2B5EF4-FFF2-40B4-BE49-F238E27FC236}">
                <a16:creationId xmlns:a16="http://schemas.microsoft.com/office/drawing/2014/main" id="{08D3F85F-7AF4-4827-AAD0-B0F1E8BD854E}"/>
              </a:ext>
            </a:extLst>
          </p:cNvPr>
          <p:cNvPicPr>
            <a:picLocks noChangeAspect="1"/>
          </p:cNvPicPr>
          <p:nvPr/>
        </p:nvPicPr>
        <p:blipFill>
          <a:blip r:embed="rId15"/>
          <a:stretch>
            <a:fillRect/>
          </a:stretch>
        </p:blipFill>
        <p:spPr>
          <a:xfrm>
            <a:off x="9184243" y="5892070"/>
            <a:ext cx="4514280" cy="3632849"/>
          </a:xfrm>
          <a:prstGeom prst="rect">
            <a:avLst/>
          </a:prstGeom>
        </p:spPr>
      </p:pic>
      <p:pic>
        <p:nvPicPr>
          <p:cNvPr id="21" name="home robot">
            <a:hlinkClick r:id="" action="ppaction://media"/>
            <a:extLst>
              <a:ext uri="{FF2B5EF4-FFF2-40B4-BE49-F238E27FC236}">
                <a16:creationId xmlns:a16="http://schemas.microsoft.com/office/drawing/2014/main" id="{623B7E83-41E9-4DC9-B50A-0DF4269A4CB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938200" y="2788874"/>
            <a:ext cx="609600" cy="609600"/>
          </a:xfrm>
          <a:prstGeom prst="rect">
            <a:avLst/>
          </a:prstGeom>
        </p:spPr>
      </p:pic>
      <p:pic>
        <p:nvPicPr>
          <p:cNvPr id="22" name="make the bed">
            <a:hlinkClick r:id="" action="ppaction://media"/>
            <a:extLst>
              <a:ext uri="{FF2B5EF4-FFF2-40B4-BE49-F238E27FC236}">
                <a16:creationId xmlns:a16="http://schemas.microsoft.com/office/drawing/2014/main" id="{E7EA3237-7B53-459A-9BF4-FB65063B6B16}"/>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583074" y="2718097"/>
            <a:ext cx="609600" cy="609600"/>
          </a:xfrm>
          <a:prstGeom prst="rect">
            <a:avLst/>
          </a:prstGeom>
        </p:spPr>
      </p:pic>
      <p:pic>
        <p:nvPicPr>
          <p:cNvPr id="23" name="modern">
            <a:hlinkClick r:id="" action="ppaction://media"/>
            <a:extLst>
              <a:ext uri="{FF2B5EF4-FFF2-40B4-BE49-F238E27FC236}">
                <a16:creationId xmlns:a16="http://schemas.microsoft.com/office/drawing/2014/main" id="{377515AB-376F-44D3-88D5-1DF58C59DE8A}"/>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708650" y="7466816"/>
            <a:ext cx="609600" cy="609600"/>
          </a:xfrm>
          <a:prstGeom prst="rect">
            <a:avLst/>
          </a:prstGeom>
        </p:spPr>
      </p:pic>
      <p:pic>
        <p:nvPicPr>
          <p:cNvPr id="24" name="moon">
            <a:hlinkClick r:id="" action="ppaction://media"/>
            <a:extLst>
              <a:ext uri="{FF2B5EF4-FFF2-40B4-BE49-F238E27FC236}">
                <a16:creationId xmlns:a16="http://schemas.microsoft.com/office/drawing/2014/main" id="{10EF76A4-4A53-41DB-B68F-F82216463575}"/>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4149582" y="7127480"/>
            <a:ext cx="609600" cy="609600"/>
          </a:xfrm>
          <a:prstGeom prst="rect">
            <a:avLst/>
          </a:prstGeom>
        </p:spPr>
      </p:pic>
    </p:spTree>
    <p:extLst>
      <p:ext uri="{BB962C8B-B14F-4D97-AF65-F5344CB8AC3E}">
        <p14:creationId xmlns:p14="http://schemas.microsoft.com/office/powerpoint/2010/main" val="162096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par>
                                <p:cTn id="46" presetID="16" presetClass="entr" presetSubtype="21"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par>
                                <p:cTn id="62" presetID="16" presetClass="entr" presetSubtype="21"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barn(inVertical)">
                                      <p:cBhvr>
                                        <p:cTn id="77" dur="500"/>
                                        <p:tgtEl>
                                          <p:spTgt spid="20"/>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barn(inVertical)">
                                      <p:cBhvr>
                                        <p:cTn id="8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21"/>
                </p:tgtEl>
              </p:cMediaNode>
            </p:audio>
            <p:audio>
              <p:cMediaNode vol="80000">
                <p:cTn id="90" fill="hold" display="0">
                  <p:stCondLst>
                    <p:cond delay="indefinite"/>
                  </p:stCondLst>
                  <p:endCondLst>
                    <p:cond evt="onStopAudio" delay="0">
                      <p:tgtEl>
                        <p:sldTgt/>
                      </p:tgtEl>
                    </p:cond>
                  </p:endCondLst>
                </p:cTn>
                <p:tgtEl>
                  <p:spTgt spid="22"/>
                </p:tgtEl>
              </p:cMediaNode>
            </p:audio>
            <p:audio>
              <p:cMediaNode vol="80000">
                <p:cTn id="91" fill="hold" display="0">
                  <p:stCondLst>
                    <p:cond delay="indefinite"/>
                  </p:stCondLst>
                  <p:endCondLst>
                    <p:cond evt="onStopAudio" delay="0">
                      <p:tgtEl>
                        <p:sldTgt/>
                      </p:tgtEl>
                    </p:cond>
                  </p:endCondLst>
                </p:cTn>
                <p:tgtEl>
                  <p:spTgt spid="23"/>
                </p:tgtEl>
              </p:cMediaNode>
            </p:audio>
            <p:audio>
              <p:cMediaNode vol="80000">
                <p:cTn id="92" fill="hold" display="0">
                  <p:stCondLst>
                    <p:cond delay="indefinite"/>
                  </p:stCondLst>
                  <p:endCondLst>
                    <p:cond evt="onStopAudio" delay="0">
                      <p:tgtEl>
                        <p:sldTgt/>
                      </p:tgtEl>
                    </p:cond>
                  </p:endCondLst>
                </p:cTn>
                <p:tgtEl>
                  <p:spTgt spid="24"/>
                </p:tgtEl>
              </p:cMediaNode>
            </p:audio>
          </p:childTnLst>
        </p:cTn>
      </p:par>
    </p:tnLst>
    <p:bldLst>
      <p:bldP spid="12" grpId="0"/>
      <p:bldP spid="13" grpId="0"/>
      <p:bldP spid="14" grpId="0"/>
      <p:bldP spid="15" grpId="0"/>
      <p:bldP spid="16" grpId="0"/>
      <p:bldP spid="17" grpId="0"/>
      <p:bldP spid="18"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80949" y="3043560"/>
            <a:ext cx="5080101" cy="6667500"/>
          </a:xfrm>
          <a:custGeom>
            <a:avLst/>
            <a:gdLst/>
            <a:ahLst/>
            <a:cxnLst/>
            <a:rect l="l" t="t" r="r" b="b"/>
            <a:pathLst>
              <a:path w="8509101" h="9311388">
                <a:moveTo>
                  <a:pt x="0" y="0"/>
                </a:moveTo>
                <a:lnTo>
                  <a:pt x="8509101" y="0"/>
                </a:lnTo>
                <a:lnTo>
                  <a:pt x="8509101" y="9311388"/>
                </a:lnTo>
                <a:lnTo>
                  <a:pt x="0" y="9311388"/>
                </a:lnTo>
                <a:lnTo>
                  <a:pt x="0" y="0"/>
                </a:lnTo>
                <a:close/>
              </a:path>
            </a:pathLst>
          </a:custGeom>
          <a:blipFill>
            <a:blip r:embed="rId2"/>
            <a:stretch>
              <a:fillRect/>
            </a:stretch>
          </a:blipFill>
        </p:spPr>
      </p:sp>
      <p:sp>
        <p:nvSpPr>
          <p:cNvPr id="3" name="Freeform 3"/>
          <p:cNvSpPr/>
          <p:nvPr/>
        </p:nvSpPr>
        <p:spPr>
          <a:xfrm>
            <a:off x="-1830357" y="-902150"/>
            <a:ext cx="6173053" cy="2601942"/>
          </a:xfrm>
          <a:custGeom>
            <a:avLst/>
            <a:gdLst/>
            <a:ahLst/>
            <a:cxnLst/>
            <a:rect l="l" t="t" r="r" b="b"/>
            <a:pathLst>
              <a:path w="6173053" h="2601942">
                <a:moveTo>
                  <a:pt x="0" y="0"/>
                </a:moveTo>
                <a:lnTo>
                  <a:pt x="6173052" y="0"/>
                </a:lnTo>
                <a:lnTo>
                  <a:pt x="6173052" y="2601941"/>
                </a:lnTo>
                <a:lnTo>
                  <a:pt x="0" y="2601941"/>
                </a:lnTo>
                <a:lnTo>
                  <a:pt x="0" y="0"/>
                </a:lnTo>
                <a:close/>
              </a:path>
            </a:pathLst>
          </a:custGeom>
          <a:blipFill>
            <a:blip r:embed="rId3">
              <a:duotone>
                <a:prstClr val="black"/>
                <a:schemeClr val="accent5">
                  <a:tint val="45000"/>
                  <a:satMod val="400000"/>
                </a:schemeClr>
              </a:duotone>
            </a:blip>
            <a:stretch>
              <a:fillRect/>
            </a:stretch>
          </a:blipFill>
        </p:spPr>
      </p:sp>
      <p:sp>
        <p:nvSpPr>
          <p:cNvPr id="4" name="Freeform 4"/>
          <p:cNvSpPr/>
          <p:nvPr/>
        </p:nvSpPr>
        <p:spPr>
          <a:xfrm rot="3091052">
            <a:off x="-1684467" y="5508041"/>
            <a:ext cx="6638823" cy="5976180"/>
          </a:xfrm>
          <a:custGeom>
            <a:avLst/>
            <a:gdLst/>
            <a:ahLst/>
            <a:cxnLst/>
            <a:rect l="l" t="t" r="r" b="b"/>
            <a:pathLst>
              <a:path w="6638823" h="5976180">
                <a:moveTo>
                  <a:pt x="0" y="0"/>
                </a:moveTo>
                <a:lnTo>
                  <a:pt x="6638824" y="0"/>
                </a:lnTo>
                <a:lnTo>
                  <a:pt x="6638824" y="5976180"/>
                </a:lnTo>
                <a:lnTo>
                  <a:pt x="0" y="5976180"/>
                </a:lnTo>
                <a:lnTo>
                  <a:pt x="0" y="0"/>
                </a:lnTo>
                <a:close/>
              </a:path>
            </a:pathLst>
          </a:custGeom>
          <a:blipFill>
            <a:blip r:embed="rId4"/>
            <a:stretch>
              <a:fillRect/>
            </a:stretch>
          </a:blipFill>
        </p:spPr>
      </p:sp>
      <p:sp>
        <p:nvSpPr>
          <p:cNvPr id="5" name="TextBox 5"/>
          <p:cNvSpPr txBox="1"/>
          <p:nvPr/>
        </p:nvSpPr>
        <p:spPr>
          <a:xfrm>
            <a:off x="1146068" y="924750"/>
            <a:ext cx="16434015" cy="1931747"/>
          </a:xfrm>
          <a:prstGeom prst="rect">
            <a:avLst/>
          </a:prstGeom>
        </p:spPr>
        <p:txBody>
          <a:bodyPr wrap="square" lIns="0" tIns="0" rIns="0" bIns="0" rtlCol="0" anchor="t">
            <a:spAutoFit/>
          </a:bodyPr>
          <a:lstStyle/>
          <a:p>
            <a:pPr lvl="0" algn="ctr">
              <a:lnSpc>
                <a:spcPts val="16889"/>
              </a:lnSpc>
              <a:spcBef>
                <a:spcPct val="0"/>
              </a:spcBef>
            </a:pPr>
            <a:r>
              <a:rPr lang="en-US" sz="13600">
                <a:solidFill>
                  <a:srgbClr val="0070C0"/>
                </a:solidFill>
                <a:latin typeface="Computer Says No"/>
              </a:rPr>
              <a:t>PART 3. COMMUNICATION SKILLS</a:t>
            </a:r>
          </a:p>
        </p:txBody>
      </p:sp>
      <p:pic>
        <p:nvPicPr>
          <p:cNvPr id="12" name="Graphic 11" descr="Arrow Rotate left">
            <a:extLst>
              <a:ext uri="{FF2B5EF4-FFF2-40B4-BE49-F238E27FC236}">
                <a16:creationId xmlns:a16="http://schemas.microsoft.com/office/drawing/2014/main" id="{252EFE54-7F2F-4514-AC10-22D85BFFD2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96076" y="2856497"/>
            <a:ext cx="2667000" cy="2667000"/>
          </a:xfrm>
          <a:prstGeom prst="rect">
            <a:avLst/>
          </a:prstGeom>
        </p:spPr>
      </p:pic>
      <p:sp>
        <p:nvSpPr>
          <p:cNvPr id="13" name="TextBox 5">
            <a:extLst>
              <a:ext uri="{FF2B5EF4-FFF2-40B4-BE49-F238E27FC236}">
                <a16:creationId xmlns:a16="http://schemas.microsoft.com/office/drawing/2014/main" id="{3D73BFAD-1F65-40EC-AF25-5BFE1FB1FE48}"/>
              </a:ext>
            </a:extLst>
          </p:cNvPr>
          <p:cNvSpPr txBox="1"/>
          <p:nvPr/>
        </p:nvSpPr>
        <p:spPr>
          <a:xfrm>
            <a:off x="-505256" y="5518054"/>
            <a:ext cx="14621049" cy="2167260"/>
          </a:xfrm>
          <a:prstGeom prst="rect">
            <a:avLst/>
          </a:prstGeom>
        </p:spPr>
        <p:txBody>
          <a:bodyPr wrap="square" lIns="0" tIns="0" rIns="0" bIns="0" rtlCol="0" anchor="t">
            <a:spAutoFit/>
          </a:bodyPr>
          <a:lstStyle/>
          <a:p>
            <a:pPr lvl="0" algn="ctr">
              <a:lnSpc>
                <a:spcPts val="16889"/>
              </a:lnSpc>
              <a:spcBef>
                <a:spcPct val="0"/>
              </a:spcBef>
            </a:pPr>
            <a:r>
              <a:rPr lang="en-US" sz="23458">
                <a:solidFill>
                  <a:srgbClr val="0070C0"/>
                </a:solidFill>
                <a:latin typeface="Computer Says No"/>
              </a:rPr>
              <a:t>IV. WRITING</a:t>
            </a:r>
          </a:p>
        </p:txBody>
      </p:sp>
    </p:spTree>
    <p:extLst>
      <p:ext uri="{BB962C8B-B14F-4D97-AF65-F5344CB8AC3E}">
        <p14:creationId xmlns:p14="http://schemas.microsoft.com/office/powerpoint/2010/main" val="273429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flipH="1">
            <a:off x="54216" y="8765309"/>
            <a:ext cx="1784510" cy="1584288"/>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127845" y="162461"/>
            <a:ext cx="17419693" cy="615553"/>
          </a:xfrm>
          <a:prstGeom prst="rect">
            <a:avLst/>
          </a:prstGeom>
          <a:noFill/>
        </p:spPr>
        <p:txBody>
          <a:bodyPr wrap="square">
            <a:spAutoFit/>
          </a:bodyPr>
          <a:lstStyle/>
          <a:p>
            <a:pPr indent="457200" algn="ctr">
              <a:spcAft>
                <a:spcPts val="1000"/>
              </a:spcAft>
            </a:pPr>
            <a:r>
              <a:rPr lang="en-US" sz="3400" b="1">
                <a:solidFill>
                  <a:srgbClr val="00B0F0"/>
                </a:solidFill>
                <a:latin typeface="Calibri" panose="020F0502020204030204" pitchFamily="34" charset="0"/>
                <a:ea typeface="Arial" panose="020B0604020202020204" pitchFamily="34" charset="0"/>
                <a:cs typeface="Cambria" panose="02040503050406030204" pitchFamily="18" charset="0"/>
              </a:rPr>
              <a:t>Exercise 1. Rewrite the sentences without changing the meaning of the original sentences.</a:t>
            </a:r>
            <a:endParaRPr lang="en-US" sz="34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680CCAED-CBAD-41CA-9CEB-2A0FC83101E0}"/>
              </a:ext>
            </a:extLst>
          </p:cNvPr>
          <p:cNvSpPr txBox="1"/>
          <p:nvPr/>
        </p:nvSpPr>
        <p:spPr>
          <a:xfrm>
            <a:off x="1786697" y="554682"/>
            <a:ext cx="15844045" cy="9618018"/>
          </a:xfrm>
          <a:prstGeom prst="rect">
            <a:avLst/>
          </a:prstGeom>
          <a:noFill/>
        </p:spPr>
        <p:txBody>
          <a:bodyPr wrap="square">
            <a:spAutoFit/>
          </a:bodyPr>
          <a:lstStyle/>
          <a:p>
            <a:pPr algn="just">
              <a:spcAft>
                <a:spcPts val="600"/>
              </a:spcAft>
              <a:tabLst>
                <a:tab pos="643890" algn="l"/>
              </a:tabLst>
            </a:pPr>
            <a:r>
              <a:rPr lang="en-US" sz="3400" b="1">
                <a:effectLst/>
                <a:latin typeface="Calibri" panose="020F0502020204030204" pitchFamily="34" charset="0"/>
                <a:ea typeface="Cambria" panose="02040503050406030204" pitchFamily="18" charset="0"/>
                <a:cs typeface="Cambria" panose="02040503050406030204" pitchFamily="18" charset="0"/>
              </a:rPr>
              <a:t>1.</a:t>
            </a:r>
            <a:r>
              <a:rPr lang="en-US" sz="3400">
                <a:effectLst/>
                <a:latin typeface="Calibri" panose="020F0502020204030204" pitchFamily="34" charset="0"/>
                <a:ea typeface="Cambria" panose="02040503050406030204" pitchFamily="18" charset="0"/>
                <a:cs typeface="Cambria" panose="02040503050406030204" pitchFamily="18" charset="0"/>
              </a:rPr>
              <a:t> </a:t>
            </a: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Today is hotter than yesterday.</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103620" algn="l"/>
              </a:tabLst>
            </a:pPr>
            <a:r>
              <a:rPr lang="en-US" sz="3400">
                <a:solidFill>
                  <a:srgbClr val="00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 Yesterday was</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48335" algn="l"/>
              </a:tabLst>
            </a:pPr>
            <a:r>
              <a:rPr lang="en-US" sz="3400" b="1">
                <a:effectLst/>
                <a:latin typeface="Calibri" panose="020F0502020204030204" pitchFamily="34" charset="0"/>
                <a:ea typeface="Cambria" panose="02040503050406030204" pitchFamily="18" charset="0"/>
                <a:cs typeface="Cambria" panose="02040503050406030204" pitchFamily="18" charset="0"/>
              </a:rPr>
              <a:t>2.</a:t>
            </a:r>
            <a:r>
              <a:rPr lang="en-US" sz="3400">
                <a:effectLst/>
                <a:latin typeface="Calibri" panose="020F0502020204030204" pitchFamily="34" charset="0"/>
                <a:ea typeface="Cambria" panose="02040503050406030204" pitchFamily="18" charset="0"/>
                <a:cs typeface="Cambria" panose="02040503050406030204" pitchFamily="18" charset="0"/>
              </a:rPr>
              <a:t> </a:t>
            </a: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No one in her team is more beautiful than Salim.</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103620" algn="l"/>
              </a:tabLst>
            </a:pPr>
            <a:r>
              <a:rPr lang="en-US" sz="3400">
                <a:solidFill>
                  <a:srgbClr val="00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 Salim is</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74675" algn="l"/>
              </a:tabLst>
            </a:pPr>
            <a:r>
              <a:rPr lang="en-US" sz="3400" b="1">
                <a:effectLst/>
                <a:latin typeface="Calibri" panose="020F0502020204030204" pitchFamily="34" charset="0"/>
                <a:ea typeface="Cambria" panose="02040503050406030204" pitchFamily="18" charset="0"/>
                <a:cs typeface="Cambria" panose="02040503050406030204" pitchFamily="18" charset="0"/>
              </a:rPr>
              <a:t>3.</a:t>
            </a:r>
            <a:r>
              <a:rPr lang="en-US" sz="3400">
                <a:effectLst/>
                <a:latin typeface="Calibri" panose="020F0502020204030204" pitchFamily="34" charset="0"/>
                <a:ea typeface="Cambria" panose="02040503050406030204" pitchFamily="18" charset="0"/>
                <a:cs typeface="Cambria" panose="02040503050406030204" pitchFamily="18" charset="0"/>
              </a:rPr>
              <a:t> </a:t>
            </a: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No house in the city is higher than his house.</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737350" algn="r"/>
                <a:tab pos="6867525" algn="l"/>
              </a:tabLst>
            </a:pPr>
            <a:r>
              <a:rPr lang="en-US" sz="3400">
                <a:solidFill>
                  <a:srgbClr val="00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 His house is</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74675" algn="l"/>
              </a:tabLst>
            </a:pPr>
            <a:r>
              <a:rPr lang="en-US" sz="3400" b="1">
                <a:effectLst/>
                <a:latin typeface="Calibri" panose="020F0502020204030204" pitchFamily="34" charset="0"/>
                <a:ea typeface="Cambria" panose="02040503050406030204" pitchFamily="18" charset="0"/>
                <a:cs typeface="Cambria" panose="02040503050406030204" pitchFamily="18" charset="0"/>
              </a:rPr>
              <a:t>4.</a:t>
            </a:r>
            <a:r>
              <a:rPr lang="en-US" sz="3400">
                <a:effectLst/>
                <a:latin typeface="Calibri" panose="020F0502020204030204" pitchFamily="34" charset="0"/>
                <a:ea typeface="Cambria" panose="02040503050406030204" pitchFamily="18" charset="0"/>
                <a:cs typeface="Cambria" panose="02040503050406030204" pitchFamily="18" charset="0"/>
              </a:rPr>
              <a:t> </a:t>
            </a: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Lan is the most intelligent in her class.</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055995" algn="l"/>
              </a:tabLst>
            </a:pPr>
            <a:r>
              <a:rPr lang="en-US" sz="3400">
                <a:solidFill>
                  <a:srgbClr val="00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 No one in Lan's class</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74675" algn="l"/>
              </a:tabLst>
            </a:pPr>
            <a:r>
              <a:rPr lang="en-US" sz="3400" b="1">
                <a:effectLst/>
                <a:latin typeface="Calibri" panose="020F0502020204030204" pitchFamily="34" charset="0"/>
                <a:ea typeface="Cambria" panose="02040503050406030204" pitchFamily="18" charset="0"/>
                <a:cs typeface="Cambria" panose="02040503050406030204" pitchFamily="18" charset="0"/>
              </a:rPr>
              <a:t>5.</a:t>
            </a:r>
            <a:r>
              <a:rPr lang="en-US" sz="3400">
                <a:effectLst/>
                <a:latin typeface="Calibri" panose="020F0502020204030204" pitchFamily="34" charset="0"/>
                <a:ea typeface="Cambria" panose="02040503050406030204" pitchFamily="18" charset="0"/>
                <a:cs typeface="Cambria" panose="02040503050406030204" pitchFamily="18" charset="0"/>
              </a:rPr>
              <a:t> </a:t>
            </a: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If she reads many science books, she will have much knowledge.</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055995" algn="l"/>
              </a:tabLst>
            </a:pPr>
            <a:r>
              <a:rPr lang="en-US" sz="3400">
                <a:solidFill>
                  <a:srgbClr val="00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 The more</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74675" algn="l"/>
              </a:tabLst>
            </a:pPr>
            <a:r>
              <a:rPr lang="en-US" sz="3400" b="1">
                <a:effectLst/>
                <a:latin typeface="Calibri" panose="020F0502020204030204" pitchFamily="34" charset="0"/>
                <a:ea typeface="Cambria" panose="02040503050406030204" pitchFamily="18" charset="0"/>
                <a:cs typeface="Cambria" panose="02040503050406030204" pitchFamily="18" charset="0"/>
              </a:rPr>
              <a:t>6.</a:t>
            </a:r>
            <a:r>
              <a:rPr lang="en-US" sz="3400">
                <a:effectLst/>
                <a:latin typeface="Calibri" panose="020F0502020204030204" pitchFamily="34" charset="0"/>
                <a:ea typeface="Cambria" panose="02040503050406030204" pitchFamily="18" charset="0"/>
                <a:cs typeface="Cambria" panose="02040503050406030204" pitchFamily="18" charset="0"/>
              </a:rPr>
              <a:t> </a:t>
            </a: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Minh is very intelligent but his brother is the most intelligent in his family.</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055995" algn="l"/>
              </a:tabLst>
            </a:pP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Minh’s brother is</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74675" algn="l"/>
              </a:tabLst>
            </a:pPr>
            <a:r>
              <a:rPr lang="en-US" sz="3400" b="1">
                <a:effectLst/>
                <a:latin typeface="Calibri" panose="020F0502020204030204" pitchFamily="34" charset="0"/>
                <a:ea typeface="Cambria" panose="02040503050406030204" pitchFamily="18" charset="0"/>
                <a:cs typeface="Cambria" panose="02040503050406030204" pitchFamily="18" charset="0"/>
              </a:rPr>
              <a:t>7.</a:t>
            </a:r>
            <a:r>
              <a:rPr lang="en-US" sz="3400">
                <a:effectLst/>
                <a:latin typeface="Calibri" panose="020F0502020204030204" pitchFamily="34" charset="0"/>
                <a:ea typeface="Cambria" panose="02040503050406030204" pitchFamily="18" charset="0"/>
                <a:cs typeface="Cambria" panose="02040503050406030204" pitchFamily="18" charset="0"/>
              </a:rPr>
              <a:t> </a:t>
            </a: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Thang is more careful than Tuan.</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055995" algn="l"/>
              </a:tabLst>
            </a:pPr>
            <a:r>
              <a:rPr lang="en-US" sz="3400">
                <a:solidFill>
                  <a:srgbClr val="00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 Tuan</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74675" algn="l"/>
              </a:tabLst>
            </a:pPr>
            <a:r>
              <a:rPr lang="en-US" sz="3400" b="1">
                <a:effectLst/>
                <a:latin typeface="Calibri" panose="020F0502020204030204" pitchFamily="34" charset="0"/>
                <a:ea typeface="Cambria" panose="02040503050406030204" pitchFamily="18" charset="0"/>
                <a:cs typeface="Cambria" panose="02040503050406030204" pitchFamily="18" charset="0"/>
              </a:rPr>
              <a:t>8.</a:t>
            </a:r>
            <a:r>
              <a:rPr lang="en-US" sz="3400">
                <a:effectLst/>
                <a:latin typeface="Calibri" panose="020F0502020204030204" pitchFamily="34" charset="0"/>
                <a:ea typeface="Cambria" panose="02040503050406030204" pitchFamily="18" charset="0"/>
                <a:cs typeface="Cambria" panose="02040503050406030204" pitchFamily="18" charset="0"/>
              </a:rPr>
              <a:t> </a:t>
            </a: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No producers in the world are bigger than Tesla.</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055995" algn="l"/>
              </a:tabLst>
            </a:pPr>
            <a:r>
              <a:rPr lang="en-US" sz="3400">
                <a:solidFill>
                  <a:srgbClr val="00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 Tesla</a:t>
            </a:r>
            <a:endParaRPr lang="en-US" sz="3400">
              <a:effectLst/>
              <a:latin typeface="Cambria" panose="02040503050406030204" pitchFamily="18" charset="0"/>
              <a:ea typeface="Cambria" panose="02040503050406030204" pitchFamily="18" charset="0"/>
              <a:cs typeface="Cambria" panose="02040503050406030204" pitchFamily="18" charset="0"/>
            </a:endParaRPr>
          </a:p>
        </p:txBody>
      </p:sp>
      <p:sp>
        <p:nvSpPr>
          <p:cNvPr id="19" name="TextBox 18">
            <a:extLst>
              <a:ext uri="{FF2B5EF4-FFF2-40B4-BE49-F238E27FC236}">
                <a16:creationId xmlns:a16="http://schemas.microsoft.com/office/drawing/2014/main" id="{5EA9B2DC-FED5-4277-8C8A-A2C24D1C5971}"/>
              </a:ext>
            </a:extLst>
          </p:cNvPr>
          <p:cNvSpPr txBox="1"/>
          <p:nvPr/>
        </p:nvSpPr>
        <p:spPr>
          <a:xfrm>
            <a:off x="4931677" y="1061224"/>
            <a:ext cx="14431546" cy="769441"/>
          </a:xfrm>
          <a:prstGeom prst="rect">
            <a:avLst/>
          </a:prstGeom>
          <a:noFill/>
        </p:spPr>
        <p:txBody>
          <a:bodyPr wrap="square">
            <a:spAutoFit/>
          </a:bodyPr>
          <a:lstStyle/>
          <a:p>
            <a:r>
              <a:rPr lang="en-US" sz="4400" b="1">
                <a:solidFill>
                  <a:srgbClr val="FF0000"/>
                </a:solidFill>
              </a:rPr>
              <a:t>colder than today.</a:t>
            </a:r>
          </a:p>
        </p:txBody>
      </p:sp>
      <p:sp>
        <p:nvSpPr>
          <p:cNvPr id="20" name="TextBox 19">
            <a:extLst>
              <a:ext uri="{FF2B5EF4-FFF2-40B4-BE49-F238E27FC236}">
                <a16:creationId xmlns:a16="http://schemas.microsoft.com/office/drawing/2014/main" id="{27BB5CAC-D64E-427A-AEB7-E04D159F8647}"/>
              </a:ext>
            </a:extLst>
          </p:cNvPr>
          <p:cNvSpPr txBox="1"/>
          <p:nvPr/>
        </p:nvSpPr>
        <p:spPr>
          <a:xfrm>
            <a:off x="3856454" y="2271140"/>
            <a:ext cx="14431546" cy="769441"/>
          </a:xfrm>
          <a:prstGeom prst="rect">
            <a:avLst/>
          </a:prstGeom>
          <a:noFill/>
        </p:spPr>
        <p:txBody>
          <a:bodyPr wrap="square">
            <a:spAutoFit/>
          </a:bodyPr>
          <a:lstStyle/>
          <a:p>
            <a:r>
              <a:rPr lang="en-US" sz="4400" b="1">
                <a:solidFill>
                  <a:srgbClr val="FF0000"/>
                </a:solidFill>
              </a:rPr>
              <a:t>the most beautiful girl in her team.</a:t>
            </a:r>
          </a:p>
        </p:txBody>
      </p:sp>
      <p:sp>
        <p:nvSpPr>
          <p:cNvPr id="22" name="TextBox 21">
            <a:extLst>
              <a:ext uri="{FF2B5EF4-FFF2-40B4-BE49-F238E27FC236}">
                <a16:creationId xmlns:a16="http://schemas.microsoft.com/office/drawing/2014/main" id="{B9498CC4-D519-412D-B9B9-5BE7F3970727}"/>
              </a:ext>
            </a:extLst>
          </p:cNvPr>
          <p:cNvSpPr txBox="1"/>
          <p:nvPr/>
        </p:nvSpPr>
        <p:spPr>
          <a:xfrm>
            <a:off x="4648200" y="3405186"/>
            <a:ext cx="14431546" cy="769441"/>
          </a:xfrm>
          <a:prstGeom prst="rect">
            <a:avLst/>
          </a:prstGeom>
          <a:noFill/>
        </p:spPr>
        <p:txBody>
          <a:bodyPr wrap="square">
            <a:spAutoFit/>
          </a:bodyPr>
          <a:lstStyle/>
          <a:p>
            <a:r>
              <a:rPr lang="en-US" sz="4400" b="1">
                <a:solidFill>
                  <a:srgbClr val="FF0000"/>
                </a:solidFill>
              </a:rPr>
              <a:t>the highest house in the city.</a:t>
            </a:r>
          </a:p>
        </p:txBody>
      </p:sp>
      <p:sp>
        <p:nvSpPr>
          <p:cNvPr id="24" name="TextBox 23">
            <a:extLst>
              <a:ext uri="{FF2B5EF4-FFF2-40B4-BE49-F238E27FC236}">
                <a16:creationId xmlns:a16="http://schemas.microsoft.com/office/drawing/2014/main" id="{6E98342F-9FD6-4B0C-B639-7BD10628A0FA}"/>
              </a:ext>
            </a:extLst>
          </p:cNvPr>
          <p:cNvSpPr txBox="1"/>
          <p:nvPr/>
        </p:nvSpPr>
        <p:spPr>
          <a:xfrm>
            <a:off x="6096000" y="4594250"/>
            <a:ext cx="14431546" cy="769441"/>
          </a:xfrm>
          <a:prstGeom prst="rect">
            <a:avLst/>
          </a:prstGeom>
          <a:noFill/>
        </p:spPr>
        <p:txBody>
          <a:bodyPr wrap="square">
            <a:spAutoFit/>
          </a:bodyPr>
          <a:lstStyle/>
          <a:p>
            <a:r>
              <a:rPr lang="en-US" sz="4400" b="1">
                <a:solidFill>
                  <a:srgbClr val="FF0000"/>
                </a:solidFill>
              </a:rPr>
              <a:t>is more intelligent than her.</a:t>
            </a:r>
          </a:p>
        </p:txBody>
      </p:sp>
      <p:sp>
        <p:nvSpPr>
          <p:cNvPr id="25" name="TextBox 24">
            <a:extLst>
              <a:ext uri="{FF2B5EF4-FFF2-40B4-BE49-F238E27FC236}">
                <a16:creationId xmlns:a16="http://schemas.microsoft.com/office/drawing/2014/main" id="{F5E36ADD-2C6A-4446-A97F-4EAA801F9388}"/>
              </a:ext>
            </a:extLst>
          </p:cNvPr>
          <p:cNvSpPr txBox="1"/>
          <p:nvPr/>
        </p:nvSpPr>
        <p:spPr>
          <a:xfrm>
            <a:off x="4233845" y="5804166"/>
            <a:ext cx="14431546" cy="769441"/>
          </a:xfrm>
          <a:prstGeom prst="rect">
            <a:avLst/>
          </a:prstGeom>
          <a:noFill/>
        </p:spPr>
        <p:txBody>
          <a:bodyPr wrap="square">
            <a:spAutoFit/>
          </a:bodyPr>
          <a:lstStyle/>
          <a:p>
            <a:r>
              <a:rPr lang="en-US" sz="4400" b="1">
                <a:solidFill>
                  <a:srgbClr val="FF0000"/>
                </a:solidFill>
              </a:rPr>
              <a:t>science books she reads, the more knowledge she will have.</a:t>
            </a:r>
          </a:p>
        </p:txBody>
      </p:sp>
      <p:sp>
        <p:nvSpPr>
          <p:cNvPr id="26" name="TextBox 25">
            <a:extLst>
              <a:ext uri="{FF2B5EF4-FFF2-40B4-BE49-F238E27FC236}">
                <a16:creationId xmlns:a16="http://schemas.microsoft.com/office/drawing/2014/main" id="{A45A5549-210F-4353-8E92-72E5DF0B3B5A}"/>
              </a:ext>
            </a:extLst>
          </p:cNvPr>
          <p:cNvSpPr txBox="1"/>
          <p:nvPr/>
        </p:nvSpPr>
        <p:spPr>
          <a:xfrm>
            <a:off x="4931677" y="7014082"/>
            <a:ext cx="14431546" cy="769441"/>
          </a:xfrm>
          <a:prstGeom prst="rect">
            <a:avLst/>
          </a:prstGeom>
          <a:noFill/>
        </p:spPr>
        <p:txBody>
          <a:bodyPr wrap="square">
            <a:spAutoFit/>
          </a:bodyPr>
          <a:lstStyle/>
          <a:p>
            <a:r>
              <a:rPr lang="en-US" sz="4400" b="1">
                <a:solidFill>
                  <a:srgbClr val="FF0000"/>
                </a:solidFill>
              </a:rPr>
              <a:t>is more intelligent than him.</a:t>
            </a:r>
          </a:p>
        </p:txBody>
      </p:sp>
      <p:sp>
        <p:nvSpPr>
          <p:cNvPr id="27" name="TextBox 26">
            <a:extLst>
              <a:ext uri="{FF2B5EF4-FFF2-40B4-BE49-F238E27FC236}">
                <a16:creationId xmlns:a16="http://schemas.microsoft.com/office/drawing/2014/main" id="{8E3CC722-6D9E-4BB9-BC25-749377CEE893}"/>
              </a:ext>
            </a:extLst>
          </p:cNvPr>
          <p:cNvSpPr txBox="1"/>
          <p:nvPr/>
        </p:nvSpPr>
        <p:spPr>
          <a:xfrm>
            <a:off x="3232147" y="8202452"/>
            <a:ext cx="14431546" cy="769441"/>
          </a:xfrm>
          <a:prstGeom prst="rect">
            <a:avLst/>
          </a:prstGeom>
          <a:noFill/>
        </p:spPr>
        <p:txBody>
          <a:bodyPr wrap="square">
            <a:spAutoFit/>
          </a:bodyPr>
          <a:lstStyle/>
          <a:p>
            <a:r>
              <a:rPr lang="en-US" sz="4400" b="1">
                <a:solidFill>
                  <a:srgbClr val="FF0000"/>
                </a:solidFill>
              </a:rPr>
              <a:t>not as careful as Thang.</a:t>
            </a:r>
          </a:p>
        </p:txBody>
      </p:sp>
      <p:sp>
        <p:nvSpPr>
          <p:cNvPr id="28" name="TextBox 27">
            <a:extLst>
              <a:ext uri="{FF2B5EF4-FFF2-40B4-BE49-F238E27FC236}">
                <a16:creationId xmlns:a16="http://schemas.microsoft.com/office/drawing/2014/main" id="{6FEF0ED3-A31C-4D5E-9A69-20F8E43650D0}"/>
              </a:ext>
            </a:extLst>
          </p:cNvPr>
          <p:cNvSpPr txBox="1"/>
          <p:nvPr/>
        </p:nvSpPr>
        <p:spPr>
          <a:xfrm>
            <a:off x="3470186" y="9388388"/>
            <a:ext cx="14431546" cy="769441"/>
          </a:xfrm>
          <a:prstGeom prst="rect">
            <a:avLst/>
          </a:prstGeom>
          <a:noFill/>
        </p:spPr>
        <p:txBody>
          <a:bodyPr wrap="square">
            <a:spAutoFit/>
          </a:bodyPr>
          <a:lstStyle/>
          <a:p>
            <a:r>
              <a:rPr lang="en-US" sz="4400" b="1">
                <a:solidFill>
                  <a:srgbClr val="FF0000"/>
                </a:solidFill>
              </a:rPr>
              <a:t>is the biggest producer in the world.</a:t>
            </a:r>
          </a:p>
        </p:txBody>
      </p:sp>
    </p:spTree>
    <p:extLst>
      <p:ext uri="{BB962C8B-B14F-4D97-AF65-F5344CB8AC3E}">
        <p14:creationId xmlns:p14="http://schemas.microsoft.com/office/powerpoint/2010/main" val="348028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barn(inVertical)">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barn(inVertical)">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barn(inVertical)">
                                      <p:cBhvr>
                                        <p:cTn id="7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P spid="19" grpId="0"/>
      <p:bldP spid="20" grpId="0"/>
      <p:bldP spid="22" grpId="0"/>
      <p:bldP spid="24" grpId="0"/>
      <p:bldP spid="25" grpId="0"/>
      <p:bldP spid="26" grpId="0"/>
      <p:bldP spid="27" grpId="0"/>
      <p:bldP spid="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rot="2353122" flipH="1">
            <a:off x="-174264" y="8901802"/>
            <a:ext cx="1597068" cy="1374715"/>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1257300" y="128270"/>
            <a:ext cx="15506700" cy="833883"/>
          </a:xfrm>
          <a:prstGeom prst="rect">
            <a:avLst/>
          </a:prstGeom>
          <a:noFill/>
        </p:spPr>
        <p:txBody>
          <a:bodyPr wrap="square">
            <a:spAutoFit/>
          </a:bodyPr>
          <a:lstStyle/>
          <a:p>
            <a:pPr indent="457200" algn="just">
              <a:lnSpc>
                <a:spcPct val="150000"/>
              </a:lnSpc>
              <a:spcAft>
                <a:spcPts val="1000"/>
              </a:spcAft>
            </a:pPr>
            <a:r>
              <a:rPr lang="en-US" sz="3600" b="1">
                <a:solidFill>
                  <a:srgbClr val="00B0F0"/>
                </a:solidFill>
                <a:latin typeface="Calibri" panose="020F0502020204030204" pitchFamily="34" charset="0"/>
                <a:ea typeface="Arial" panose="020B0604020202020204" pitchFamily="34" charset="0"/>
                <a:cs typeface="Cambria" panose="02040503050406030204" pitchFamily="18" charset="0"/>
              </a:rPr>
              <a:t>Exercise 2. Write in complete sentences using the words and phrases given.</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04108446-725E-488F-B2E4-0F2E520315F8}"/>
              </a:ext>
            </a:extLst>
          </p:cNvPr>
          <p:cNvSpPr txBox="1"/>
          <p:nvPr/>
        </p:nvSpPr>
        <p:spPr>
          <a:xfrm>
            <a:off x="946471" y="1143663"/>
            <a:ext cx="16998624" cy="8787021"/>
          </a:xfrm>
          <a:prstGeom prst="rect">
            <a:avLst/>
          </a:prstGeom>
          <a:noFill/>
        </p:spPr>
        <p:txBody>
          <a:bodyPr wrap="square">
            <a:spAutoFit/>
          </a:bodyPr>
          <a:lstStyle/>
          <a:p>
            <a:pPr algn="just">
              <a:spcAft>
                <a:spcPts val="600"/>
              </a:spcAft>
              <a:tabLst>
                <a:tab pos="574675" algn="l"/>
              </a:tabLst>
            </a:pPr>
            <a:r>
              <a:rPr lang="en-US" sz="4000" b="1">
                <a:effectLst/>
                <a:latin typeface="Calibri" panose="020F0502020204030204" pitchFamily="34" charset="0"/>
                <a:ea typeface="Cambria" panose="02040503050406030204" pitchFamily="18" charset="0"/>
                <a:cs typeface="Cambria" panose="02040503050406030204" pitchFamily="18" charset="0"/>
              </a:rPr>
              <a:t>1.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Underwater robots/ dive/ longer/ deeper/ than/ human.</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7467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Underwater robots can dive longer and deeper than any human.</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74675" algn="l"/>
              </a:tabLst>
            </a:pPr>
            <a:r>
              <a:rPr lang="en-US" sz="4000" b="1">
                <a:effectLst/>
                <a:latin typeface="Calibri" panose="020F0502020204030204" pitchFamily="34" charset="0"/>
                <a:ea typeface="Cambria" panose="02040503050406030204" pitchFamily="18" charset="0"/>
                <a:cs typeface="Cambria" panose="02040503050406030204" pitchFamily="18" charset="0"/>
              </a:rPr>
              <a:t>2.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Robots/ become/ increasingly/ important/ investigate/ research/ hazardous/ dangerous/ environments.</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7467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Robots have become increasingly important for investigate researching hazardous and dangerous environments</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74675" algn="l"/>
              </a:tabLst>
            </a:pPr>
            <a:r>
              <a:rPr lang="en-US" sz="4000" b="1">
                <a:effectLst/>
                <a:latin typeface="Calibri" panose="020F0502020204030204" pitchFamily="34" charset="0"/>
                <a:ea typeface="Cambria" panose="02040503050406030204" pitchFamily="18" charset="0"/>
                <a:cs typeface="Cambria" panose="02040503050406030204" pitchFamily="18" charset="0"/>
              </a:rPr>
              <a:t>3.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Military robots/ be/ some/ most/ high-tech/ important/ robots/ used/ today.</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7467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Military robots are some of the most high-tech and important used today.</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74675" algn="l"/>
              </a:tabLst>
            </a:pPr>
            <a:r>
              <a:rPr lang="en-US" sz="4000" b="1">
                <a:effectLst/>
                <a:latin typeface="Calibri" panose="020F0502020204030204" pitchFamily="34" charset="0"/>
                <a:ea typeface="Cambria" panose="02040503050406030204" pitchFamily="18" charset="0"/>
                <a:cs typeface="Cambria" panose="02040503050406030204" pitchFamily="18" charset="0"/>
              </a:rPr>
              <a:t>4.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Robots/ be able to/ think/ like/ humans.</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7467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Robots won't be able to think like humans.</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72770" algn="l"/>
              </a:tabLst>
            </a:pPr>
            <a:r>
              <a:rPr lang="en-US" sz="4000" b="1">
                <a:effectLst/>
                <a:latin typeface="Calibri" panose="020F0502020204030204" pitchFamily="34" charset="0"/>
                <a:ea typeface="Cambria" panose="02040503050406030204" pitchFamily="18" charset="0"/>
                <a:cs typeface="Cambria" panose="02040503050406030204" pitchFamily="18" charset="0"/>
              </a:rPr>
              <a:t>5.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Future/ robots/ be able to/ do/ more/ complicated/ things/ </a:t>
            </a:r>
            <a:r>
              <a:rPr lang="en-US" sz="4000" b="1">
                <a:effectLst/>
                <a:latin typeface="Calibri" panose="020F0502020204030204" pitchFamily="34" charset="0"/>
                <a:ea typeface="Cambria" panose="02040503050406030204" pitchFamily="18" charset="0"/>
                <a:cs typeface="Cambria" panose="02040503050406030204" pitchFamily="18" charset="0"/>
              </a:rPr>
              <a:t>us</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7467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In the future, robots will be able to do more complicated thing for us.</a:t>
            </a:r>
            <a:endParaRPr lang="en-US" sz="4000" b="1">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80621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animEffect transition="in" filter="barn(inVertical)">
                                      <p:cBhvr>
                                        <p:cTn id="35" dur="500"/>
                                        <p:tgtEl>
                                          <p:spTgt spid="18">
                                            <p:txEl>
                                              <p:pRg st="2" end="2"/>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xEl>
                                              <p:pRg st="4" end="4"/>
                                            </p:txEl>
                                          </p:spTgt>
                                        </p:tgtEl>
                                        <p:attrNameLst>
                                          <p:attrName>style.visibility</p:attrName>
                                        </p:attrNameLst>
                                      </p:cBhvr>
                                      <p:to>
                                        <p:strVal val="visible"/>
                                      </p:to>
                                    </p:set>
                                    <p:animEffect transition="in" filter="barn(inVertical)">
                                      <p:cBhvr>
                                        <p:cTn id="38" dur="500"/>
                                        <p:tgtEl>
                                          <p:spTgt spid="18">
                                            <p:txEl>
                                              <p:pRg st="4" end="4"/>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18">
                                            <p:txEl>
                                              <p:pRg st="6" end="6"/>
                                            </p:txEl>
                                          </p:spTgt>
                                        </p:tgtEl>
                                        <p:attrNameLst>
                                          <p:attrName>style.visibility</p:attrName>
                                        </p:attrNameLst>
                                      </p:cBhvr>
                                      <p:to>
                                        <p:strVal val="visible"/>
                                      </p:to>
                                    </p:set>
                                    <p:animEffect transition="in" filter="barn(inVertical)">
                                      <p:cBhvr>
                                        <p:cTn id="41" dur="500"/>
                                        <p:tgtEl>
                                          <p:spTgt spid="18">
                                            <p:txEl>
                                              <p:pRg st="6" end="6"/>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8">
                                            <p:txEl>
                                              <p:pRg st="8" end="8"/>
                                            </p:txEl>
                                          </p:spTgt>
                                        </p:tgtEl>
                                        <p:attrNameLst>
                                          <p:attrName>style.visibility</p:attrName>
                                        </p:attrNameLst>
                                      </p:cBhvr>
                                      <p:to>
                                        <p:strVal val="visible"/>
                                      </p:to>
                                    </p:set>
                                    <p:animEffect transition="in" filter="barn(inVertical)">
                                      <p:cBhvr>
                                        <p:cTn id="44" dur="500"/>
                                        <p:tgtEl>
                                          <p:spTgt spid="18">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8">
                                            <p:txEl>
                                              <p:pRg st="1" end="1"/>
                                            </p:txEl>
                                          </p:spTgt>
                                        </p:tgtEl>
                                        <p:attrNameLst>
                                          <p:attrName>style.visibility</p:attrName>
                                        </p:attrNameLst>
                                      </p:cBhvr>
                                      <p:to>
                                        <p:strVal val="visible"/>
                                      </p:to>
                                    </p:set>
                                    <p:animEffect transition="in" filter="barn(inVertical)">
                                      <p:cBhvr>
                                        <p:cTn id="49" dur="500"/>
                                        <p:tgtEl>
                                          <p:spTgt spid="1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xEl>
                                              <p:pRg st="3" end="3"/>
                                            </p:txEl>
                                          </p:spTgt>
                                        </p:tgtEl>
                                        <p:attrNameLst>
                                          <p:attrName>style.visibility</p:attrName>
                                        </p:attrNameLst>
                                      </p:cBhvr>
                                      <p:to>
                                        <p:strVal val="visible"/>
                                      </p:to>
                                    </p:set>
                                    <p:animEffect transition="in" filter="barn(inVertical)">
                                      <p:cBhvr>
                                        <p:cTn id="54" dur="500"/>
                                        <p:tgtEl>
                                          <p:spTgt spid="18">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5" end="5"/>
                                            </p:txEl>
                                          </p:spTgt>
                                        </p:tgtEl>
                                        <p:attrNameLst>
                                          <p:attrName>style.visibility</p:attrName>
                                        </p:attrNameLst>
                                      </p:cBhvr>
                                      <p:to>
                                        <p:strVal val="visible"/>
                                      </p:to>
                                    </p:set>
                                    <p:animEffect transition="in" filter="barn(inVertical)">
                                      <p:cBhvr>
                                        <p:cTn id="59" dur="500"/>
                                        <p:tgtEl>
                                          <p:spTgt spid="18">
                                            <p:txEl>
                                              <p:pRg st="5" end="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8">
                                            <p:txEl>
                                              <p:pRg st="7" end="7"/>
                                            </p:txEl>
                                          </p:spTgt>
                                        </p:tgtEl>
                                        <p:attrNameLst>
                                          <p:attrName>style.visibility</p:attrName>
                                        </p:attrNameLst>
                                      </p:cBhvr>
                                      <p:to>
                                        <p:strVal val="visible"/>
                                      </p:to>
                                    </p:set>
                                    <p:animEffect transition="in" filter="barn(inVertical)">
                                      <p:cBhvr>
                                        <p:cTn id="64" dur="500"/>
                                        <p:tgtEl>
                                          <p:spTgt spid="1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8">
                                            <p:txEl>
                                              <p:pRg st="9" end="9"/>
                                            </p:txEl>
                                          </p:spTgt>
                                        </p:tgtEl>
                                        <p:attrNameLst>
                                          <p:attrName>style.visibility</p:attrName>
                                        </p:attrNameLst>
                                      </p:cBhvr>
                                      <p:to>
                                        <p:strVal val="visible"/>
                                      </p:to>
                                    </p:set>
                                    <p:animEffect transition="in" filter="barn(inVertical)">
                                      <p:cBhvr>
                                        <p:cTn id="69" dur="500"/>
                                        <p:tgtEl>
                                          <p:spTgt spid="1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rot="2353122" flipH="1">
            <a:off x="-174264" y="8901802"/>
            <a:ext cx="1597068" cy="1374715"/>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1257300" y="128270"/>
            <a:ext cx="15506700" cy="833883"/>
          </a:xfrm>
          <a:prstGeom prst="rect">
            <a:avLst/>
          </a:prstGeom>
          <a:noFill/>
        </p:spPr>
        <p:txBody>
          <a:bodyPr wrap="square">
            <a:spAutoFit/>
          </a:bodyPr>
          <a:lstStyle/>
          <a:p>
            <a:pPr indent="457200" algn="just">
              <a:lnSpc>
                <a:spcPct val="150000"/>
              </a:lnSpc>
              <a:spcAft>
                <a:spcPts val="1000"/>
              </a:spcAft>
            </a:pPr>
            <a:r>
              <a:rPr lang="en-US" sz="3600" b="1">
                <a:solidFill>
                  <a:srgbClr val="00B0F0"/>
                </a:solidFill>
                <a:latin typeface="Calibri" panose="020F0502020204030204" pitchFamily="34" charset="0"/>
                <a:ea typeface="Arial" panose="020B0604020202020204" pitchFamily="34" charset="0"/>
                <a:cs typeface="Cambria" panose="02040503050406030204" pitchFamily="18" charset="0"/>
              </a:rPr>
              <a:t>Exercise 2. Write in complete sentences using the words and phrases given.</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04108446-725E-488F-B2E4-0F2E520315F8}"/>
              </a:ext>
            </a:extLst>
          </p:cNvPr>
          <p:cNvSpPr txBox="1"/>
          <p:nvPr/>
        </p:nvSpPr>
        <p:spPr>
          <a:xfrm>
            <a:off x="946471" y="1143663"/>
            <a:ext cx="16998624" cy="8872237"/>
          </a:xfrm>
          <a:prstGeom prst="rect">
            <a:avLst/>
          </a:prstGeom>
          <a:noFill/>
        </p:spPr>
        <p:txBody>
          <a:bodyPr wrap="square">
            <a:spAutoFit/>
          </a:bodyPr>
          <a:lstStyle/>
          <a:p>
            <a:pPr algn="just">
              <a:lnSpc>
                <a:spcPct val="110000"/>
              </a:lnSpc>
              <a:spcAft>
                <a:spcPts val="600"/>
              </a:spcAft>
              <a:tabLst>
                <a:tab pos="572770" algn="l"/>
              </a:tabLst>
            </a:pPr>
            <a:r>
              <a:rPr lang="en-US" sz="4000" b="1">
                <a:latin typeface="Calibri" panose="020F0502020204030204" pitchFamily="34" charset="0"/>
                <a:ea typeface="Cambria" panose="02040503050406030204" pitchFamily="18" charset="0"/>
                <a:cs typeface="Cambria" panose="02040503050406030204" pitchFamily="18" charset="0"/>
              </a:rPr>
              <a:t>6.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Nowadays/ robots/ not/ talk/ people/ but/ future/I/ think/ they/ will.</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57467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Nowadays robots can't talk to people, but in the future I think they will.</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572770" algn="l"/>
              </a:tabLst>
            </a:pPr>
            <a:r>
              <a:rPr lang="en-US" sz="4000" b="1">
                <a:latin typeface="Calibri" panose="020F0502020204030204" pitchFamily="34" charset="0"/>
                <a:ea typeface="Cambria" panose="02040503050406030204" pitchFamily="18" charset="0"/>
                <a:cs typeface="Cambria" panose="02040503050406030204" pitchFamily="18" charset="0"/>
              </a:rPr>
              <a:t>7.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More/ people/ lose/ jobs/ because/ robots/ replace/.</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57467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More people will lose their jobs because robots will replace them.</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572770" algn="l"/>
              </a:tabLst>
            </a:pPr>
            <a:r>
              <a:rPr lang="en-US" sz="4000" b="1">
                <a:latin typeface="Calibri" panose="020F0502020204030204" pitchFamily="34" charset="0"/>
                <a:ea typeface="Cambria" panose="02040503050406030204" pitchFamily="18" charset="0"/>
                <a:cs typeface="Cambria" panose="02040503050406030204" pitchFamily="18" charset="0"/>
              </a:rPr>
              <a:t>8.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One/ advantages/ robots/ be/ they/ can/ work/ situations/ dangerous/ harmful/ humans.</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572770"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One of the advantages of robots is that they can work in situate are dangerous or harmful for humans.</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572770" algn="l"/>
              </a:tabLst>
            </a:pPr>
            <a:r>
              <a:rPr lang="en-US" sz="4000" b="1">
                <a:latin typeface="Calibri" panose="020F0502020204030204" pitchFamily="34" charset="0"/>
                <a:ea typeface="Cambria" panose="02040503050406030204" pitchFamily="18" charset="0"/>
                <a:cs typeface="Cambria" panose="02040503050406030204" pitchFamily="18" charset="0"/>
              </a:rPr>
              <a:t>9.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Worker robots/ become/ more/ popular/ industries.</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57467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Worker robots are becoming more popular in industries.</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608965" algn="l"/>
              </a:tabLst>
            </a:pPr>
            <a:r>
              <a:rPr lang="en-US" sz="4000" b="1">
                <a:latin typeface="Calibri" panose="020F0502020204030204" pitchFamily="34" charset="0"/>
                <a:ea typeface="Cambria" panose="02040503050406030204" pitchFamily="18" charset="0"/>
                <a:cs typeface="Cambria" panose="02040503050406030204" pitchFamily="18" charset="0"/>
              </a:rPr>
              <a:t>10. </a:t>
            </a: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Robodex/ be/ largest/ robot/ exhibition/ world.</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57467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Robodex is the largest robot exhibition in the world.</a:t>
            </a:r>
            <a:endParaRPr lang="en-US" sz="4400" b="1">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85363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animEffect transition="in" filter="barn(inVertical)">
                                      <p:cBhvr>
                                        <p:cTn id="35" dur="500"/>
                                        <p:tgtEl>
                                          <p:spTgt spid="18">
                                            <p:txEl>
                                              <p:pRg st="2" end="2"/>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18">
                                            <p:txEl>
                                              <p:pRg st="4" end="4"/>
                                            </p:txEl>
                                          </p:spTgt>
                                        </p:tgtEl>
                                        <p:attrNameLst>
                                          <p:attrName>style.visibility</p:attrName>
                                        </p:attrNameLst>
                                      </p:cBhvr>
                                      <p:to>
                                        <p:strVal val="visible"/>
                                      </p:to>
                                    </p:set>
                                    <p:animEffect transition="in" filter="barn(inVertical)">
                                      <p:cBhvr>
                                        <p:cTn id="38" dur="500"/>
                                        <p:tgtEl>
                                          <p:spTgt spid="18">
                                            <p:txEl>
                                              <p:pRg st="4" end="4"/>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18">
                                            <p:txEl>
                                              <p:pRg st="6" end="6"/>
                                            </p:txEl>
                                          </p:spTgt>
                                        </p:tgtEl>
                                        <p:attrNameLst>
                                          <p:attrName>style.visibility</p:attrName>
                                        </p:attrNameLst>
                                      </p:cBhvr>
                                      <p:to>
                                        <p:strVal val="visible"/>
                                      </p:to>
                                    </p:set>
                                    <p:animEffect transition="in" filter="barn(inVertical)">
                                      <p:cBhvr>
                                        <p:cTn id="41" dur="500"/>
                                        <p:tgtEl>
                                          <p:spTgt spid="18">
                                            <p:txEl>
                                              <p:pRg st="6" end="6"/>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8">
                                            <p:txEl>
                                              <p:pRg st="8" end="8"/>
                                            </p:txEl>
                                          </p:spTgt>
                                        </p:tgtEl>
                                        <p:attrNameLst>
                                          <p:attrName>style.visibility</p:attrName>
                                        </p:attrNameLst>
                                      </p:cBhvr>
                                      <p:to>
                                        <p:strVal val="visible"/>
                                      </p:to>
                                    </p:set>
                                    <p:animEffect transition="in" filter="barn(inVertical)">
                                      <p:cBhvr>
                                        <p:cTn id="44" dur="500"/>
                                        <p:tgtEl>
                                          <p:spTgt spid="18">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8">
                                            <p:txEl>
                                              <p:pRg st="1" end="1"/>
                                            </p:txEl>
                                          </p:spTgt>
                                        </p:tgtEl>
                                        <p:attrNameLst>
                                          <p:attrName>style.visibility</p:attrName>
                                        </p:attrNameLst>
                                      </p:cBhvr>
                                      <p:to>
                                        <p:strVal val="visible"/>
                                      </p:to>
                                    </p:set>
                                    <p:animEffect transition="in" filter="barn(inVertical)">
                                      <p:cBhvr>
                                        <p:cTn id="49" dur="500"/>
                                        <p:tgtEl>
                                          <p:spTgt spid="1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xEl>
                                              <p:pRg st="3" end="3"/>
                                            </p:txEl>
                                          </p:spTgt>
                                        </p:tgtEl>
                                        <p:attrNameLst>
                                          <p:attrName>style.visibility</p:attrName>
                                        </p:attrNameLst>
                                      </p:cBhvr>
                                      <p:to>
                                        <p:strVal val="visible"/>
                                      </p:to>
                                    </p:set>
                                    <p:animEffect transition="in" filter="barn(inVertical)">
                                      <p:cBhvr>
                                        <p:cTn id="54" dur="500"/>
                                        <p:tgtEl>
                                          <p:spTgt spid="18">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5" end="5"/>
                                            </p:txEl>
                                          </p:spTgt>
                                        </p:tgtEl>
                                        <p:attrNameLst>
                                          <p:attrName>style.visibility</p:attrName>
                                        </p:attrNameLst>
                                      </p:cBhvr>
                                      <p:to>
                                        <p:strVal val="visible"/>
                                      </p:to>
                                    </p:set>
                                    <p:animEffect transition="in" filter="barn(inVertical)">
                                      <p:cBhvr>
                                        <p:cTn id="59" dur="500"/>
                                        <p:tgtEl>
                                          <p:spTgt spid="18">
                                            <p:txEl>
                                              <p:pRg st="5" end="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8">
                                            <p:txEl>
                                              <p:pRg st="7" end="7"/>
                                            </p:txEl>
                                          </p:spTgt>
                                        </p:tgtEl>
                                        <p:attrNameLst>
                                          <p:attrName>style.visibility</p:attrName>
                                        </p:attrNameLst>
                                      </p:cBhvr>
                                      <p:to>
                                        <p:strVal val="visible"/>
                                      </p:to>
                                    </p:set>
                                    <p:animEffect transition="in" filter="barn(inVertical)">
                                      <p:cBhvr>
                                        <p:cTn id="64" dur="500"/>
                                        <p:tgtEl>
                                          <p:spTgt spid="1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8">
                                            <p:txEl>
                                              <p:pRg st="9" end="9"/>
                                            </p:txEl>
                                          </p:spTgt>
                                        </p:tgtEl>
                                        <p:attrNameLst>
                                          <p:attrName>style.visibility</p:attrName>
                                        </p:attrNameLst>
                                      </p:cBhvr>
                                      <p:to>
                                        <p:strVal val="visible"/>
                                      </p:to>
                                    </p:set>
                                    <p:animEffect transition="in" filter="barn(inVertical)">
                                      <p:cBhvr>
                                        <p:cTn id="69" dur="500"/>
                                        <p:tgtEl>
                                          <p:spTgt spid="1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rot="2930371">
            <a:off x="-1934731" y="7894155"/>
            <a:ext cx="5531934" cy="4202938"/>
          </a:xfrm>
          <a:custGeom>
            <a:avLst/>
            <a:gdLst/>
            <a:ahLst/>
            <a:cxnLst/>
            <a:rect l="l" t="t" r="r" b="b"/>
            <a:pathLst>
              <a:path w="9971383" h="4202938">
                <a:moveTo>
                  <a:pt x="0" y="0"/>
                </a:moveTo>
                <a:lnTo>
                  <a:pt x="9971384" y="0"/>
                </a:lnTo>
                <a:lnTo>
                  <a:pt x="9971384" y="4202938"/>
                </a:lnTo>
                <a:lnTo>
                  <a:pt x="0" y="4202938"/>
                </a:lnTo>
                <a:lnTo>
                  <a:pt x="0" y="0"/>
                </a:lnTo>
                <a:close/>
              </a:path>
            </a:pathLst>
          </a:custGeom>
          <a:blipFill>
            <a:blip r:embed="rId2">
              <a:duotone>
                <a:prstClr val="black"/>
                <a:schemeClr val="accent6">
                  <a:tint val="45000"/>
                  <a:satMod val="400000"/>
                </a:schemeClr>
              </a:duotone>
            </a:blip>
            <a:stretch>
              <a:fillRect/>
            </a:stretch>
          </a:blipFill>
        </p:spPr>
      </p:sp>
      <p:grpSp>
        <p:nvGrpSpPr>
          <p:cNvPr id="11" name="Group 10">
            <a:extLst>
              <a:ext uri="{FF2B5EF4-FFF2-40B4-BE49-F238E27FC236}">
                <a16:creationId xmlns:a16="http://schemas.microsoft.com/office/drawing/2014/main" id="{0502A966-4522-40CB-85CB-CE95FB74AF76}"/>
              </a:ext>
            </a:extLst>
          </p:cNvPr>
          <p:cNvGrpSpPr/>
          <p:nvPr/>
        </p:nvGrpSpPr>
        <p:grpSpPr>
          <a:xfrm flipH="1">
            <a:off x="302069" y="237490"/>
            <a:ext cx="17681131" cy="9859010"/>
            <a:chOff x="153405" y="342900"/>
            <a:chExt cx="17677395" cy="9859010"/>
          </a:xfrm>
        </p:grpSpPr>
        <p:sp>
          <p:nvSpPr>
            <p:cNvPr id="12" name="AutoShape 3">
              <a:extLst>
                <a:ext uri="{FF2B5EF4-FFF2-40B4-BE49-F238E27FC236}">
                  <a16:creationId xmlns:a16="http://schemas.microsoft.com/office/drawing/2014/main" id="{929690A7-97FF-4AC7-BD5B-40F203278801}"/>
                </a:ext>
              </a:extLst>
            </p:cNvPr>
            <p:cNvSpPr/>
            <p:nvPr/>
          </p:nvSpPr>
          <p:spPr>
            <a:xfrm flipH="1" flipV="1">
              <a:off x="17830800" y="342900"/>
              <a:ext cx="0" cy="5786479"/>
            </a:xfrm>
            <a:prstGeom prst="line">
              <a:avLst/>
            </a:prstGeom>
            <a:ln w="38100" cap="flat">
              <a:solidFill>
                <a:schemeClr val="accent6">
                  <a:lumMod val="75000"/>
                </a:schemeClr>
              </a:solidFill>
              <a:prstDash val="solid"/>
              <a:headEnd type="none" w="sm" len="sm"/>
              <a:tailEnd type="none" w="sm" len="sm"/>
            </a:ln>
          </p:spPr>
        </p:sp>
        <p:grpSp>
          <p:nvGrpSpPr>
            <p:cNvPr id="13" name="Group 4">
              <a:extLst>
                <a:ext uri="{FF2B5EF4-FFF2-40B4-BE49-F238E27FC236}">
                  <a16:creationId xmlns:a16="http://schemas.microsoft.com/office/drawing/2014/main" id="{7C70974B-370D-4833-AA24-2D6ACA737EDE}"/>
                </a:ext>
              </a:extLst>
            </p:cNvPr>
            <p:cNvGrpSpPr/>
            <p:nvPr/>
          </p:nvGrpSpPr>
          <p:grpSpPr>
            <a:xfrm>
              <a:off x="153405" y="376881"/>
              <a:ext cx="17677395" cy="9825029"/>
              <a:chOff x="-219704" y="-6060487"/>
              <a:chExt cx="23569859" cy="13100037"/>
            </a:xfrm>
          </p:grpSpPr>
          <p:sp>
            <p:nvSpPr>
              <p:cNvPr id="14" name="AutoShape 5">
                <a:extLst>
                  <a:ext uri="{FF2B5EF4-FFF2-40B4-BE49-F238E27FC236}">
                    <a16:creationId xmlns:a16="http://schemas.microsoft.com/office/drawing/2014/main" id="{5085F832-3F08-41A6-B6C4-4C09C20E25FF}"/>
                  </a:ext>
                </a:extLst>
              </p:cNvPr>
              <p:cNvSpPr/>
              <p:nvPr/>
            </p:nvSpPr>
            <p:spPr>
              <a:xfrm flipV="1">
                <a:off x="-194305" y="364527"/>
                <a:ext cx="0" cy="6675023"/>
              </a:xfrm>
              <a:prstGeom prst="line">
                <a:avLst/>
              </a:prstGeom>
              <a:ln w="50800" cap="flat">
                <a:solidFill>
                  <a:schemeClr val="accent6">
                    <a:lumMod val="75000"/>
                  </a:schemeClr>
                </a:solidFill>
                <a:prstDash val="solid"/>
                <a:headEnd type="none" w="sm" len="sm"/>
                <a:tailEnd type="none" w="sm" len="sm"/>
              </a:ln>
            </p:spPr>
          </p:sp>
          <p:sp>
            <p:nvSpPr>
              <p:cNvPr id="15" name="AutoShape 6">
                <a:extLst>
                  <a:ext uri="{FF2B5EF4-FFF2-40B4-BE49-F238E27FC236}">
                    <a16:creationId xmlns:a16="http://schemas.microsoft.com/office/drawing/2014/main" id="{FD73B9DC-31EB-4F6D-B1EB-E2CB17724DC5}"/>
                  </a:ext>
                </a:extLst>
              </p:cNvPr>
              <p:cNvSpPr/>
              <p:nvPr/>
            </p:nvSpPr>
            <p:spPr>
              <a:xfrm>
                <a:off x="-219704" y="7014150"/>
                <a:ext cx="13196309" cy="0"/>
              </a:xfrm>
              <a:prstGeom prst="line">
                <a:avLst/>
              </a:prstGeom>
              <a:ln w="50800" cap="flat">
                <a:solidFill>
                  <a:schemeClr val="accent6">
                    <a:lumMod val="75000"/>
                  </a:schemeClr>
                </a:solidFill>
                <a:prstDash val="solid"/>
                <a:headEnd type="none" w="sm" len="sm"/>
                <a:tailEnd type="none" w="sm" len="sm"/>
              </a:ln>
            </p:spPr>
          </p:sp>
          <p:sp>
            <p:nvSpPr>
              <p:cNvPr id="16" name="AutoShape 6">
                <a:extLst>
                  <a:ext uri="{FF2B5EF4-FFF2-40B4-BE49-F238E27FC236}">
                    <a16:creationId xmlns:a16="http://schemas.microsoft.com/office/drawing/2014/main" id="{736C09C7-0FCD-4BA1-90C6-C2AC0D6BE184}"/>
                  </a:ext>
                </a:extLst>
              </p:cNvPr>
              <p:cNvSpPr/>
              <p:nvPr/>
            </p:nvSpPr>
            <p:spPr>
              <a:xfrm>
                <a:off x="10153846" y="-6060487"/>
                <a:ext cx="13196309" cy="0"/>
              </a:xfrm>
              <a:prstGeom prst="line">
                <a:avLst/>
              </a:prstGeom>
              <a:ln w="50800" cap="flat">
                <a:solidFill>
                  <a:schemeClr val="accent6">
                    <a:lumMod val="75000"/>
                  </a:schemeClr>
                </a:solidFill>
                <a:prstDash val="solid"/>
                <a:headEnd type="none" w="sm" len="sm"/>
                <a:tailEnd type="none" w="sm" len="sm"/>
              </a:ln>
            </p:spPr>
          </p:sp>
        </p:grpSp>
      </p:grpSp>
      <p:sp>
        <p:nvSpPr>
          <p:cNvPr id="17" name="Freeform 9">
            <a:extLst>
              <a:ext uri="{FF2B5EF4-FFF2-40B4-BE49-F238E27FC236}">
                <a16:creationId xmlns:a16="http://schemas.microsoft.com/office/drawing/2014/main" id="{5574750A-49BE-40E7-AC95-62C42F963BC0}"/>
              </a:ext>
            </a:extLst>
          </p:cNvPr>
          <p:cNvSpPr/>
          <p:nvPr/>
        </p:nvSpPr>
        <p:spPr>
          <a:xfrm rot="2353122" flipH="1">
            <a:off x="-174264" y="8901802"/>
            <a:ext cx="1597068" cy="1374715"/>
          </a:xfrm>
          <a:custGeom>
            <a:avLst/>
            <a:gdLst/>
            <a:ahLst/>
            <a:cxnLst/>
            <a:rect l="l" t="t" r="r" b="b"/>
            <a:pathLst>
              <a:path w="1740229" h="1863288">
                <a:moveTo>
                  <a:pt x="0" y="0"/>
                </a:moveTo>
                <a:lnTo>
                  <a:pt x="1740229" y="0"/>
                </a:lnTo>
                <a:lnTo>
                  <a:pt x="1740229" y="1863288"/>
                </a:lnTo>
                <a:lnTo>
                  <a:pt x="0" y="1863288"/>
                </a:lnTo>
                <a:lnTo>
                  <a:pt x="0" y="0"/>
                </a:lnTo>
                <a:close/>
              </a:path>
            </a:pathLst>
          </a:custGeom>
          <a: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21" name="TextBox 20">
            <a:extLst>
              <a:ext uri="{FF2B5EF4-FFF2-40B4-BE49-F238E27FC236}">
                <a16:creationId xmlns:a16="http://schemas.microsoft.com/office/drawing/2014/main" id="{56161556-67C3-4B6E-80AB-05091A689E40}"/>
              </a:ext>
            </a:extLst>
          </p:cNvPr>
          <p:cNvSpPr txBox="1"/>
          <p:nvPr/>
        </p:nvSpPr>
        <p:spPr>
          <a:xfrm>
            <a:off x="1091441" y="333022"/>
            <a:ext cx="15506700" cy="1200329"/>
          </a:xfrm>
          <a:prstGeom prst="rect">
            <a:avLst/>
          </a:prstGeom>
          <a:noFill/>
        </p:spPr>
        <p:txBody>
          <a:bodyPr wrap="square">
            <a:spAutoFit/>
          </a:bodyPr>
          <a:lstStyle/>
          <a:p>
            <a:pPr indent="457200" algn="ctr">
              <a:spcAft>
                <a:spcPts val="1000"/>
              </a:spcAft>
            </a:pPr>
            <a:r>
              <a:rPr lang="en-US" sz="3600" b="1">
                <a:solidFill>
                  <a:srgbClr val="00B0F0"/>
                </a:solidFill>
                <a:latin typeface="Calibri" panose="020F0502020204030204" pitchFamily="34" charset="0"/>
                <a:ea typeface="Arial" panose="020B0604020202020204" pitchFamily="34" charset="0"/>
                <a:cs typeface="Cambria" panose="02040503050406030204" pitchFamily="18" charset="0"/>
              </a:rPr>
              <a:t>Exercise 3. What can robots do? Let's make a writing about 80 – 100 words to talk about functions of robots.</a:t>
            </a:r>
            <a:endParaRPr lang="en-US" sz="3600">
              <a:solidFill>
                <a:srgbClr val="00B0F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Freeform 3">
            <a:extLst>
              <a:ext uri="{FF2B5EF4-FFF2-40B4-BE49-F238E27FC236}">
                <a16:creationId xmlns:a16="http://schemas.microsoft.com/office/drawing/2014/main" id="{E084948F-B631-48E5-A354-BC6A2D18C200}"/>
              </a:ext>
            </a:extLst>
          </p:cNvPr>
          <p:cNvSpPr/>
          <p:nvPr/>
        </p:nvSpPr>
        <p:spPr>
          <a:xfrm flipH="1">
            <a:off x="16598141" y="14148"/>
            <a:ext cx="1689859" cy="2476851"/>
          </a:xfrm>
          <a:custGeom>
            <a:avLst/>
            <a:gdLst/>
            <a:ahLst/>
            <a:cxnLst/>
            <a:rect l="l" t="t" r="r" b="b"/>
            <a:pathLst>
              <a:path w="1689859" h="2476851">
                <a:moveTo>
                  <a:pt x="1689859" y="0"/>
                </a:moveTo>
                <a:lnTo>
                  <a:pt x="0" y="0"/>
                </a:lnTo>
                <a:lnTo>
                  <a:pt x="0" y="2476850"/>
                </a:lnTo>
                <a:lnTo>
                  <a:pt x="1689859" y="2476850"/>
                </a:lnTo>
                <a:lnTo>
                  <a:pt x="1689859" y="0"/>
                </a:lnTo>
                <a:close/>
              </a:path>
            </a:pathLst>
          </a:custGeom>
          <a: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p:spPr>
      </p:sp>
      <p:sp>
        <p:nvSpPr>
          <p:cNvPr id="18" name="TextBox 17">
            <a:extLst>
              <a:ext uri="{FF2B5EF4-FFF2-40B4-BE49-F238E27FC236}">
                <a16:creationId xmlns:a16="http://schemas.microsoft.com/office/drawing/2014/main" id="{04108446-725E-488F-B2E4-0F2E520315F8}"/>
              </a:ext>
            </a:extLst>
          </p:cNvPr>
          <p:cNvSpPr txBox="1"/>
          <p:nvPr/>
        </p:nvSpPr>
        <p:spPr>
          <a:xfrm>
            <a:off x="1408545" y="1725205"/>
            <a:ext cx="15554041" cy="7097007"/>
          </a:xfrm>
          <a:prstGeom prst="rect">
            <a:avLst/>
          </a:prstGeom>
          <a:noFill/>
        </p:spPr>
        <p:txBody>
          <a:bodyPr wrap="square">
            <a:spAutoFit/>
          </a:bodyPr>
          <a:lstStyle/>
          <a:p>
            <a:pPr algn="just">
              <a:lnSpc>
                <a:spcPct val="150000"/>
              </a:lnSpc>
              <a:spcAft>
                <a:spcPts val="800"/>
              </a:spcAft>
            </a:pPr>
            <a:r>
              <a:rPr lang="en-US" sz="4400" b="1">
                <a:solidFill>
                  <a:srgbClr val="FF0000"/>
                </a:solidFill>
                <a:latin typeface="+mj-lt"/>
                <a:ea typeface="Calibri" panose="020F0502020204030204" pitchFamily="34" charset="0"/>
                <a:cs typeface="Times New Roman" panose="02020603050405020304" pitchFamily="18" charset="0"/>
              </a:rPr>
              <a:t>Home robot can help us cook meal, feed babies or clean the house. Teaching robots can give lessons, correct homework or teach students at school. Worker robots can make cars, do heavy things or work in mines. Doctor robots can make new medicines, take our temperature and take care of sick people. And s space robots can build new space stations, build cities on other planets or discover the space. Our life will be better thanks to robots.</a:t>
            </a:r>
            <a:endParaRPr lang="en-US" sz="3600" b="1">
              <a:solidFill>
                <a:srgbClr val="FF0000"/>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977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barn(inVertical)">
                                      <p:cBhvr>
                                        <p:cTn id="3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64344" y="5958420"/>
            <a:ext cx="0" cy="5145633"/>
          </a:xfrm>
          <a:prstGeom prst="line">
            <a:avLst/>
          </a:prstGeom>
          <a:ln w="38100" cap="flat">
            <a:solidFill>
              <a:srgbClr val="FFFFFF"/>
            </a:solidFill>
            <a:prstDash val="solid"/>
            <a:headEnd type="none" w="sm" len="sm"/>
            <a:tailEnd type="none" w="sm" len="sm"/>
          </a:ln>
        </p:spPr>
      </p:sp>
      <p:sp>
        <p:nvSpPr>
          <p:cNvPr id="3" name="AutoShape 3"/>
          <p:cNvSpPr/>
          <p:nvPr/>
        </p:nvSpPr>
        <p:spPr>
          <a:xfrm>
            <a:off x="5802444" y="-2572817"/>
            <a:ext cx="0" cy="5145633"/>
          </a:xfrm>
          <a:prstGeom prst="line">
            <a:avLst/>
          </a:prstGeom>
          <a:ln w="38100" cap="flat">
            <a:solidFill>
              <a:srgbClr val="FFFFFF"/>
            </a:solidFill>
            <a:prstDash val="solid"/>
            <a:headEnd type="none" w="sm" len="sm"/>
            <a:tailEnd type="none" w="sm" len="sm"/>
          </a:ln>
        </p:spPr>
      </p:sp>
      <p:sp>
        <p:nvSpPr>
          <p:cNvPr id="4" name="Freeform 4"/>
          <p:cNvSpPr/>
          <p:nvPr/>
        </p:nvSpPr>
        <p:spPr>
          <a:xfrm>
            <a:off x="10208092" y="-3588763"/>
            <a:ext cx="10008973" cy="8229600"/>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2"/>
            <a:stretch>
              <a:fillRect/>
            </a:stretch>
          </a:blipFill>
        </p:spPr>
      </p:sp>
      <p:sp>
        <p:nvSpPr>
          <p:cNvPr id="5" name="Freeform 5"/>
          <p:cNvSpPr/>
          <p:nvPr/>
        </p:nvSpPr>
        <p:spPr>
          <a:xfrm>
            <a:off x="-1995996" y="5507733"/>
            <a:ext cx="10008973" cy="8229600"/>
          </a:xfrm>
          <a:custGeom>
            <a:avLst/>
            <a:gdLst/>
            <a:ahLst/>
            <a:cxnLst/>
            <a:rect l="l" t="t" r="r" b="b"/>
            <a:pathLst>
              <a:path w="10008973" h="8229600">
                <a:moveTo>
                  <a:pt x="0" y="0"/>
                </a:moveTo>
                <a:lnTo>
                  <a:pt x="10008973" y="0"/>
                </a:lnTo>
                <a:lnTo>
                  <a:pt x="10008973" y="8229600"/>
                </a:lnTo>
                <a:lnTo>
                  <a:pt x="0" y="8229600"/>
                </a:lnTo>
                <a:lnTo>
                  <a:pt x="0" y="0"/>
                </a:lnTo>
                <a:close/>
              </a:path>
            </a:pathLst>
          </a:custGeom>
          <a:blipFill>
            <a:blip r:embed="rId2"/>
            <a:stretch>
              <a:fillRect/>
            </a:stretch>
          </a:blipFill>
        </p:spPr>
      </p:sp>
      <p:sp>
        <p:nvSpPr>
          <p:cNvPr id="6" name="TextBox 6"/>
          <p:cNvSpPr txBox="1"/>
          <p:nvPr/>
        </p:nvSpPr>
        <p:spPr>
          <a:xfrm>
            <a:off x="1619702" y="2582224"/>
            <a:ext cx="7747874" cy="3236382"/>
          </a:xfrm>
          <a:prstGeom prst="rect">
            <a:avLst/>
          </a:prstGeom>
        </p:spPr>
        <p:txBody>
          <a:bodyPr lIns="0" tIns="0" rIns="0" bIns="0" rtlCol="0" anchor="t">
            <a:spAutoFit/>
          </a:bodyPr>
          <a:lstStyle/>
          <a:p>
            <a:pPr marL="0" lvl="0" indent="0" algn="ctr">
              <a:lnSpc>
                <a:spcPts val="26366"/>
              </a:lnSpc>
            </a:pPr>
            <a:r>
              <a:rPr lang="en-US" sz="18833">
                <a:solidFill>
                  <a:srgbClr val="6866E1"/>
                </a:solidFill>
                <a:latin typeface="Computer Says No"/>
              </a:rPr>
              <a:t>THANK YOU!</a:t>
            </a:r>
          </a:p>
        </p:txBody>
      </p:sp>
      <p:sp>
        <p:nvSpPr>
          <p:cNvPr id="7" name="Freeform 7"/>
          <p:cNvSpPr/>
          <p:nvPr/>
        </p:nvSpPr>
        <p:spPr>
          <a:xfrm>
            <a:off x="9144000" y="1550639"/>
            <a:ext cx="8001878" cy="8071895"/>
          </a:xfrm>
          <a:custGeom>
            <a:avLst/>
            <a:gdLst/>
            <a:ahLst/>
            <a:cxnLst/>
            <a:rect l="l" t="t" r="r" b="b"/>
            <a:pathLst>
              <a:path w="8001878" h="8071895">
                <a:moveTo>
                  <a:pt x="0" y="0"/>
                </a:moveTo>
                <a:lnTo>
                  <a:pt x="8001878" y="0"/>
                </a:lnTo>
                <a:lnTo>
                  <a:pt x="8001878" y="8071894"/>
                </a:lnTo>
                <a:lnTo>
                  <a:pt x="0" y="8071894"/>
                </a:lnTo>
                <a:lnTo>
                  <a:pt x="0" y="0"/>
                </a:lnTo>
                <a:close/>
              </a:path>
            </a:pathLst>
          </a:custGeom>
          <a:blipFill>
            <a:blip r:embed="rId3"/>
            <a:stretch>
              <a:fillRect/>
            </a:stretch>
          </a:blipFill>
        </p:spPr>
      </p:sp>
      <p:sp>
        <p:nvSpPr>
          <p:cNvPr id="8" name="Freeform 8"/>
          <p:cNvSpPr/>
          <p:nvPr/>
        </p:nvSpPr>
        <p:spPr>
          <a:xfrm>
            <a:off x="-1995996" y="7317810"/>
            <a:ext cx="6049393" cy="5290528"/>
          </a:xfrm>
          <a:custGeom>
            <a:avLst/>
            <a:gdLst/>
            <a:ahLst/>
            <a:cxnLst/>
            <a:rect l="l" t="t" r="r" b="b"/>
            <a:pathLst>
              <a:path w="6049393" h="5290528">
                <a:moveTo>
                  <a:pt x="0" y="0"/>
                </a:moveTo>
                <a:lnTo>
                  <a:pt x="6049392" y="0"/>
                </a:lnTo>
                <a:lnTo>
                  <a:pt x="6049392" y="5290527"/>
                </a:lnTo>
                <a:lnTo>
                  <a:pt x="0" y="5290527"/>
                </a:lnTo>
                <a:lnTo>
                  <a:pt x="0" y="0"/>
                </a:lnTo>
                <a:close/>
              </a:path>
            </a:pathLst>
          </a:custGeom>
          <a:blipFill>
            <a:blip r:embed="rId4"/>
            <a:stretch>
              <a:fillRect/>
            </a:stretch>
          </a:blipFill>
        </p:spPr>
      </p:sp>
      <p:sp>
        <p:nvSpPr>
          <p:cNvPr id="9" name="Freeform 9"/>
          <p:cNvSpPr/>
          <p:nvPr/>
        </p:nvSpPr>
        <p:spPr>
          <a:xfrm>
            <a:off x="14771515" y="-3149182"/>
            <a:ext cx="6049393" cy="5290528"/>
          </a:xfrm>
          <a:custGeom>
            <a:avLst/>
            <a:gdLst/>
            <a:ahLst/>
            <a:cxnLst/>
            <a:rect l="l" t="t" r="r" b="b"/>
            <a:pathLst>
              <a:path w="6049393" h="5290528">
                <a:moveTo>
                  <a:pt x="0" y="0"/>
                </a:moveTo>
                <a:lnTo>
                  <a:pt x="6049392" y="0"/>
                </a:lnTo>
                <a:lnTo>
                  <a:pt x="6049392" y="5290527"/>
                </a:lnTo>
                <a:lnTo>
                  <a:pt x="0" y="5290527"/>
                </a:lnTo>
                <a:lnTo>
                  <a:pt x="0" y="0"/>
                </a:lnTo>
                <a:close/>
              </a:path>
            </a:pathLst>
          </a:custGeom>
          <a:blipFill>
            <a:blip r:embed="rId4"/>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0198421">
            <a:off x="-190278" y="111063"/>
            <a:ext cx="2146729" cy="1281566"/>
          </a:xfrm>
          <a:custGeom>
            <a:avLst/>
            <a:gdLst/>
            <a:ahLst/>
            <a:cxnLst/>
            <a:rect l="l" t="t" r="r" b="b"/>
            <a:pathLst>
              <a:path w="5726139" h="2500874">
                <a:moveTo>
                  <a:pt x="0" y="0"/>
                </a:moveTo>
                <a:lnTo>
                  <a:pt x="5726138" y="0"/>
                </a:lnTo>
                <a:lnTo>
                  <a:pt x="5726138" y="2500874"/>
                </a:lnTo>
                <a:lnTo>
                  <a:pt x="0" y="2500874"/>
                </a:lnTo>
                <a:lnTo>
                  <a:pt x="0" y="0"/>
                </a:lnTo>
                <a:close/>
              </a:path>
            </a:pathLst>
          </a:custGeom>
          <a:blipFill>
            <a:blip r:embed="rId10"/>
            <a:stretch>
              <a:fillRect/>
            </a:stretch>
          </a:blipFill>
        </p:spPr>
      </p:sp>
      <p:sp>
        <p:nvSpPr>
          <p:cNvPr id="3" name="AutoShape 3"/>
          <p:cNvSpPr/>
          <p:nvPr/>
        </p:nvSpPr>
        <p:spPr>
          <a:xfrm flipH="1" flipV="1">
            <a:off x="17830800" y="342900"/>
            <a:ext cx="0" cy="5786479"/>
          </a:xfrm>
          <a:prstGeom prst="line">
            <a:avLst/>
          </a:prstGeom>
          <a:ln w="38100" cap="flat">
            <a:solidFill>
              <a:srgbClr val="0070C0"/>
            </a:solidFill>
            <a:prstDash val="solid"/>
            <a:headEnd type="none" w="sm" len="sm"/>
            <a:tailEnd type="none" w="sm" len="sm"/>
          </a:ln>
        </p:spPr>
      </p:sp>
      <p:grpSp>
        <p:nvGrpSpPr>
          <p:cNvPr id="4" name="Group 4"/>
          <p:cNvGrpSpPr/>
          <p:nvPr/>
        </p:nvGrpSpPr>
        <p:grpSpPr>
          <a:xfrm>
            <a:off x="318183" y="342900"/>
            <a:ext cx="17512617" cy="9551634"/>
            <a:chOff x="0" y="-6060487"/>
            <a:chExt cx="23350155" cy="12735510"/>
          </a:xfrm>
        </p:grpSpPr>
        <p:sp>
          <p:nvSpPr>
            <p:cNvPr id="5" name="AutoShape 5"/>
            <p:cNvSpPr/>
            <p:nvPr/>
          </p:nvSpPr>
          <p:spPr>
            <a:xfrm flipV="1">
              <a:off x="25400" y="0"/>
              <a:ext cx="0" cy="6675023"/>
            </a:xfrm>
            <a:prstGeom prst="line">
              <a:avLst/>
            </a:prstGeom>
            <a:ln w="50800" cap="flat">
              <a:solidFill>
                <a:srgbClr val="0070C0"/>
              </a:solidFill>
              <a:prstDash val="solid"/>
              <a:headEnd type="none" w="sm" len="sm"/>
              <a:tailEnd type="none" w="sm" len="sm"/>
            </a:ln>
          </p:spPr>
        </p:sp>
        <p:sp>
          <p:nvSpPr>
            <p:cNvPr id="6" name="AutoShape 6"/>
            <p:cNvSpPr/>
            <p:nvPr/>
          </p:nvSpPr>
          <p:spPr>
            <a:xfrm>
              <a:off x="0" y="6649623"/>
              <a:ext cx="13196309" cy="0"/>
            </a:xfrm>
            <a:prstGeom prst="line">
              <a:avLst/>
            </a:prstGeom>
            <a:ln w="50800" cap="flat">
              <a:solidFill>
                <a:srgbClr val="0070C0"/>
              </a:solidFill>
              <a:prstDash val="solid"/>
              <a:headEnd type="none" w="sm" len="sm"/>
              <a:tailEnd type="none" w="sm" len="sm"/>
            </a:ln>
          </p:spPr>
        </p:sp>
        <p:sp>
          <p:nvSpPr>
            <p:cNvPr id="11" name="AutoShape 6">
              <a:extLst>
                <a:ext uri="{FF2B5EF4-FFF2-40B4-BE49-F238E27FC236}">
                  <a16:creationId xmlns:a16="http://schemas.microsoft.com/office/drawing/2014/main" id="{239296EE-740D-46AB-8D87-ED80C758940D}"/>
                </a:ext>
              </a:extLst>
            </p:cNvPr>
            <p:cNvSpPr/>
            <p:nvPr/>
          </p:nvSpPr>
          <p:spPr>
            <a:xfrm>
              <a:off x="10153846" y="-6060487"/>
              <a:ext cx="13196309" cy="0"/>
            </a:xfrm>
            <a:prstGeom prst="line">
              <a:avLst/>
            </a:prstGeom>
            <a:ln w="50800" cap="flat">
              <a:solidFill>
                <a:srgbClr val="0070C0"/>
              </a:solidFill>
              <a:prstDash val="solid"/>
              <a:headEnd type="none" w="sm" len="sm"/>
              <a:tailEnd type="none" w="sm" len="sm"/>
            </a:ln>
          </p:spPr>
        </p:sp>
      </p:grpSp>
      <p:sp>
        <p:nvSpPr>
          <p:cNvPr id="7" name="Freeform 7"/>
          <p:cNvSpPr/>
          <p:nvPr/>
        </p:nvSpPr>
        <p:spPr>
          <a:xfrm>
            <a:off x="15339587" y="6834846"/>
            <a:ext cx="3191692" cy="3808459"/>
          </a:xfrm>
          <a:custGeom>
            <a:avLst/>
            <a:gdLst/>
            <a:ahLst/>
            <a:cxnLst/>
            <a:rect l="l" t="t" r="r" b="b"/>
            <a:pathLst>
              <a:path w="6819964" h="5836080">
                <a:moveTo>
                  <a:pt x="0" y="0"/>
                </a:moveTo>
                <a:lnTo>
                  <a:pt x="6819964" y="0"/>
                </a:lnTo>
                <a:lnTo>
                  <a:pt x="6819964" y="5836081"/>
                </a:lnTo>
                <a:lnTo>
                  <a:pt x="0" y="5836081"/>
                </a:lnTo>
                <a:lnTo>
                  <a:pt x="0" y="0"/>
                </a:lnTo>
                <a:close/>
              </a:path>
            </a:pathLst>
          </a:custGeom>
          <a:blipFill>
            <a:blip r:embed="rId11"/>
            <a:stretch>
              <a:fillRect/>
            </a:stretch>
          </a:blipFill>
        </p:spPr>
      </p:sp>
      <p:sp>
        <p:nvSpPr>
          <p:cNvPr id="12" name="TextBox 8">
            <a:extLst>
              <a:ext uri="{FF2B5EF4-FFF2-40B4-BE49-F238E27FC236}">
                <a16:creationId xmlns:a16="http://schemas.microsoft.com/office/drawing/2014/main" id="{137E429D-C588-4C9F-850C-B8FE1F92BF38}"/>
              </a:ext>
            </a:extLst>
          </p:cNvPr>
          <p:cNvSpPr txBox="1"/>
          <p:nvPr/>
        </p:nvSpPr>
        <p:spPr>
          <a:xfrm>
            <a:off x="-103710" y="561956"/>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13. planet (n): </a:t>
            </a:r>
            <a:endParaRPr lang="en-US" sz="4000" b="1" dirty="0">
              <a:solidFill>
                <a:srgbClr val="FF0000"/>
              </a:solidFill>
            </a:endParaRPr>
          </a:p>
        </p:txBody>
      </p:sp>
      <p:sp>
        <p:nvSpPr>
          <p:cNvPr id="13" name="TextBox 8">
            <a:extLst>
              <a:ext uri="{FF2B5EF4-FFF2-40B4-BE49-F238E27FC236}">
                <a16:creationId xmlns:a16="http://schemas.microsoft.com/office/drawing/2014/main" id="{A337083C-E413-412E-8B16-B1690EB40D4C}"/>
              </a:ext>
            </a:extLst>
          </p:cNvPr>
          <p:cNvSpPr txBox="1"/>
          <p:nvPr/>
        </p:nvSpPr>
        <p:spPr>
          <a:xfrm>
            <a:off x="8382000" y="561956"/>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14. power (n): </a:t>
            </a:r>
            <a:endParaRPr lang="en-US" sz="4000" b="1" dirty="0">
              <a:solidFill>
                <a:srgbClr val="FF0000"/>
              </a:solidFill>
            </a:endParaRPr>
          </a:p>
        </p:txBody>
      </p:sp>
      <p:sp>
        <p:nvSpPr>
          <p:cNvPr id="14" name="Rectangle 13">
            <a:extLst>
              <a:ext uri="{FF2B5EF4-FFF2-40B4-BE49-F238E27FC236}">
                <a16:creationId xmlns:a16="http://schemas.microsoft.com/office/drawing/2014/main" id="{828FB530-434D-4C1D-9935-979A1E5E1C9B}"/>
              </a:ext>
            </a:extLst>
          </p:cNvPr>
          <p:cNvSpPr/>
          <p:nvPr/>
        </p:nvSpPr>
        <p:spPr>
          <a:xfrm>
            <a:off x="13563600" y="697261"/>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/'paʊər/</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năng lượng</a:t>
            </a:r>
          </a:p>
        </p:txBody>
      </p:sp>
      <p:sp>
        <p:nvSpPr>
          <p:cNvPr id="15" name="TextBox 8">
            <a:extLst>
              <a:ext uri="{FF2B5EF4-FFF2-40B4-BE49-F238E27FC236}">
                <a16:creationId xmlns:a16="http://schemas.microsoft.com/office/drawing/2014/main" id="{134AF5CC-743A-4BC1-94A7-FD7D90977D65}"/>
              </a:ext>
            </a:extLst>
          </p:cNvPr>
          <p:cNvSpPr txBox="1"/>
          <p:nvPr/>
        </p:nvSpPr>
        <p:spPr>
          <a:xfrm>
            <a:off x="255661" y="5041097"/>
            <a:ext cx="6675278"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15. robot  (n): </a:t>
            </a:r>
            <a:endParaRPr lang="en-US" sz="4000" b="1" dirty="0">
              <a:solidFill>
                <a:srgbClr val="FF0000"/>
              </a:solidFill>
            </a:endParaRPr>
          </a:p>
        </p:txBody>
      </p:sp>
      <p:sp>
        <p:nvSpPr>
          <p:cNvPr id="16" name="Rectangle 15">
            <a:extLst>
              <a:ext uri="{FF2B5EF4-FFF2-40B4-BE49-F238E27FC236}">
                <a16:creationId xmlns:a16="http://schemas.microsoft.com/office/drawing/2014/main" id="{7CD2495D-DEBA-49D3-967F-1A96AB174E07}"/>
              </a:ext>
            </a:extLst>
          </p:cNvPr>
          <p:cNvSpPr/>
          <p:nvPr/>
        </p:nvSpPr>
        <p:spPr>
          <a:xfrm>
            <a:off x="5029200" y="5188018"/>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/'rəʊbɒt/</a:t>
            </a:r>
          </a:p>
          <a:p>
            <a:r>
              <a:rPr lang="vi-VN" sz="4000" b="1">
                <a:solidFill>
                  <a:schemeClr val="tx1">
                    <a:lumMod val="95000"/>
                    <a:lumOff val="5000"/>
                  </a:schemeClr>
                </a:solidFill>
                <a:latin typeface="Calibri" panose="020F0502020204030204" pitchFamily="34" charset="0"/>
                <a:cs typeface="Calibri" panose="020F0502020204030204" pitchFamily="34" charset="0"/>
              </a:rPr>
              <a:t>người máy</a:t>
            </a:r>
          </a:p>
        </p:txBody>
      </p:sp>
      <p:sp>
        <p:nvSpPr>
          <p:cNvPr id="17" name="TextBox 8">
            <a:extLst>
              <a:ext uri="{FF2B5EF4-FFF2-40B4-BE49-F238E27FC236}">
                <a16:creationId xmlns:a16="http://schemas.microsoft.com/office/drawing/2014/main" id="{1B226035-8737-477F-B0D9-C51DD88E7238}"/>
              </a:ext>
            </a:extLst>
          </p:cNvPr>
          <p:cNvSpPr txBox="1"/>
          <p:nvPr/>
        </p:nvSpPr>
        <p:spPr>
          <a:xfrm>
            <a:off x="7884377" y="5008288"/>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16. space robot (n): </a:t>
            </a:r>
            <a:endParaRPr lang="en-US" sz="4000" b="1" dirty="0">
              <a:solidFill>
                <a:srgbClr val="FF0000"/>
              </a:solidFill>
            </a:endParaRPr>
          </a:p>
        </p:txBody>
      </p:sp>
      <p:sp>
        <p:nvSpPr>
          <p:cNvPr id="18" name="Rectangle 17">
            <a:extLst>
              <a:ext uri="{FF2B5EF4-FFF2-40B4-BE49-F238E27FC236}">
                <a16:creationId xmlns:a16="http://schemas.microsoft.com/office/drawing/2014/main" id="{AD74AB5A-8280-4D15-8CC2-66FA90DE68EA}"/>
              </a:ext>
            </a:extLst>
          </p:cNvPr>
          <p:cNvSpPr/>
          <p:nvPr/>
        </p:nvSpPr>
        <p:spPr>
          <a:xfrm>
            <a:off x="13692578" y="5182967"/>
            <a:ext cx="9677401" cy="2554545"/>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/speɪs 'rəʊbɒt/</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người máy </a:t>
            </a:r>
            <a:endParaRPr lang="en-US"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thám hiểm </a:t>
            </a:r>
            <a:endParaRPr lang="en-US"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không gian</a:t>
            </a:r>
          </a:p>
        </p:txBody>
      </p:sp>
      <p:sp>
        <p:nvSpPr>
          <p:cNvPr id="19" name="Rectangle 18">
            <a:extLst>
              <a:ext uri="{FF2B5EF4-FFF2-40B4-BE49-F238E27FC236}">
                <a16:creationId xmlns:a16="http://schemas.microsoft.com/office/drawing/2014/main" id="{D7691810-999C-4F19-BAA4-9B64B8E461CA}"/>
              </a:ext>
            </a:extLst>
          </p:cNvPr>
          <p:cNvSpPr/>
          <p:nvPr/>
        </p:nvSpPr>
        <p:spPr>
          <a:xfrm>
            <a:off x="5206077" y="716652"/>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/'plænɪt/</a:t>
            </a:r>
          </a:p>
          <a:p>
            <a:r>
              <a:rPr lang="vi-VN" sz="4000" b="1">
                <a:solidFill>
                  <a:schemeClr val="tx1">
                    <a:lumMod val="95000"/>
                    <a:lumOff val="5000"/>
                  </a:schemeClr>
                </a:solidFill>
                <a:latin typeface="Calibri" panose="020F0502020204030204" pitchFamily="34" charset="0"/>
                <a:cs typeface="Calibri" panose="020F0502020204030204" pitchFamily="34" charset="0"/>
              </a:rPr>
              <a:t>hành tinh</a:t>
            </a:r>
          </a:p>
        </p:txBody>
      </p:sp>
      <p:pic>
        <p:nvPicPr>
          <p:cNvPr id="8" name="Picture 7">
            <a:extLst>
              <a:ext uri="{FF2B5EF4-FFF2-40B4-BE49-F238E27FC236}">
                <a16:creationId xmlns:a16="http://schemas.microsoft.com/office/drawing/2014/main" id="{6516F725-C3D4-4CBC-BB26-E1C2F250BD56}"/>
              </a:ext>
            </a:extLst>
          </p:cNvPr>
          <p:cNvPicPr>
            <a:picLocks noChangeAspect="1"/>
          </p:cNvPicPr>
          <p:nvPr/>
        </p:nvPicPr>
        <p:blipFill>
          <a:blip r:embed="rId12"/>
          <a:stretch>
            <a:fillRect/>
          </a:stretch>
        </p:blipFill>
        <p:spPr>
          <a:xfrm>
            <a:off x="773239" y="1523427"/>
            <a:ext cx="4118893" cy="3484861"/>
          </a:xfrm>
          <a:prstGeom prst="rect">
            <a:avLst/>
          </a:prstGeom>
        </p:spPr>
      </p:pic>
      <p:pic>
        <p:nvPicPr>
          <p:cNvPr id="9" name="Picture 8">
            <a:extLst>
              <a:ext uri="{FF2B5EF4-FFF2-40B4-BE49-F238E27FC236}">
                <a16:creationId xmlns:a16="http://schemas.microsoft.com/office/drawing/2014/main" id="{3AE38C32-E2A2-4C6C-95BE-600AADDEC725}"/>
              </a:ext>
            </a:extLst>
          </p:cNvPr>
          <p:cNvPicPr>
            <a:picLocks noChangeAspect="1"/>
          </p:cNvPicPr>
          <p:nvPr/>
        </p:nvPicPr>
        <p:blipFill>
          <a:blip r:embed="rId13"/>
          <a:stretch>
            <a:fillRect/>
          </a:stretch>
        </p:blipFill>
        <p:spPr>
          <a:xfrm>
            <a:off x="9100130" y="1378371"/>
            <a:ext cx="4306497" cy="3484861"/>
          </a:xfrm>
          <a:prstGeom prst="rect">
            <a:avLst/>
          </a:prstGeom>
        </p:spPr>
      </p:pic>
      <p:pic>
        <p:nvPicPr>
          <p:cNvPr id="10" name="Picture 9">
            <a:extLst>
              <a:ext uri="{FF2B5EF4-FFF2-40B4-BE49-F238E27FC236}">
                <a16:creationId xmlns:a16="http://schemas.microsoft.com/office/drawing/2014/main" id="{E1EDBDFB-2516-4DCA-A4C5-4E9CB3E478EB}"/>
              </a:ext>
            </a:extLst>
          </p:cNvPr>
          <p:cNvPicPr>
            <a:picLocks noChangeAspect="1"/>
          </p:cNvPicPr>
          <p:nvPr/>
        </p:nvPicPr>
        <p:blipFill>
          <a:blip r:embed="rId14"/>
          <a:stretch>
            <a:fillRect/>
          </a:stretch>
        </p:blipFill>
        <p:spPr>
          <a:xfrm>
            <a:off x="772213" y="5882546"/>
            <a:ext cx="4119918" cy="3859155"/>
          </a:xfrm>
          <a:prstGeom prst="rect">
            <a:avLst/>
          </a:prstGeom>
        </p:spPr>
      </p:pic>
      <p:pic>
        <p:nvPicPr>
          <p:cNvPr id="22" name="Picture 21">
            <a:extLst>
              <a:ext uri="{FF2B5EF4-FFF2-40B4-BE49-F238E27FC236}">
                <a16:creationId xmlns:a16="http://schemas.microsoft.com/office/drawing/2014/main" id="{9309A27B-06A7-47BC-854A-C5E57018AF36}"/>
              </a:ext>
            </a:extLst>
          </p:cNvPr>
          <p:cNvPicPr>
            <a:picLocks noChangeAspect="1"/>
          </p:cNvPicPr>
          <p:nvPr/>
        </p:nvPicPr>
        <p:blipFill>
          <a:blip r:embed="rId15"/>
          <a:stretch>
            <a:fillRect/>
          </a:stretch>
        </p:blipFill>
        <p:spPr>
          <a:xfrm>
            <a:off x="8268861" y="6029466"/>
            <a:ext cx="5127009" cy="3629917"/>
          </a:xfrm>
          <a:prstGeom prst="rect">
            <a:avLst/>
          </a:prstGeom>
        </p:spPr>
      </p:pic>
      <p:pic>
        <p:nvPicPr>
          <p:cNvPr id="23" name="planet">
            <a:hlinkClick r:id="" action="ppaction://media"/>
            <a:extLst>
              <a:ext uri="{FF2B5EF4-FFF2-40B4-BE49-F238E27FC236}">
                <a16:creationId xmlns:a16="http://schemas.microsoft.com/office/drawing/2014/main" id="{E0AD3BC4-B8B2-4C0D-BA3E-61C09A4DC66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186921" y="2842061"/>
            <a:ext cx="609600" cy="609600"/>
          </a:xfrm>
          <a:prstGeom prst="rect">
            <a:avLst/>
          </a:prstGeom>
        </p:spPr>
      </p:pic>
      <p:pic>
        <p:nvPicPr>
          <p:cNvPr id="24" name="power">
            <a:hlinkClick r:id="" action="ppaction://media"/>
            <a:extLst>
              <a:ext uri="{FF2B5EF4-FFF2-40B4-BE49-F238E27FC236}">
                <a16:creationId xmlns:a16="http://schemas.microsoft.com/office/drawing/2014/main" id="{DAF8F103-FF19-4AA2-AFFC-BFE1C0D21374}"/>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3740477" y="2863996"/>
            <a:ext cx="609600" cy="609600"/>
          </a:xfrm>
          <a:prstGeom prst="rect">
            <a:avLst/>
          </a:prstGeom>
        </p:spPr>
      </p:pic>
      <p:pic>
        <p:nvPicPr>
          <p:cNvPr id="25" name="robot">
            <a:hlinkClick r:id="" action="ppaction://media"/>
            <a:extLst>
              <a:ext uri="{FF2B5EF4-FFF2-40B4-BE49-F238E27FC236}">
                <a16:creationId xmlns:a16="http://schemas.microsoft.com/office/drawing/2014/main" id="{9D1C0E0E-7F22-4BDA-A27B-1AD75044EC68}"/>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425999" y="7539624"/>
            <a:ext cx="609600" cy="609600"/>
          </a:xfrm>
          <a:prstGeom prst="rect">
            <a:avLst/>
          </a:prstGeom>
        </p:spPr>
      </p:pic>
      <p:pic>
        <p:nvPicPr>
          <p:cNvPr id="26" name="space robot">
            <a:hlinkClick r:id="" action="ppaction://media"/>
            <a:extLst>
              <a:ext uri="{FF2B5EF4-FFF2-40B4-BE49-F238E27FC236}">
                <a16:creationId xmlns:a16="http://schemas.microsoft.com/office/drawing/2014/main" id="{E9AE47DA-1132-4C96-BA35-9577AC02C907}"/>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4045277" y="7946795"/>
            <a:ext cx="609600" cy="609600"/>
          </a:xfrm>
          <a:prstGeom prst="rect">
            <a:avLst/>
          </a:prstGeom>
        </p:spPr>
      </p:pic>
    </p:spTree>
    <p:extLst>
      <p:ext uri="{BB962C8B-B14F-4D97-AF65-F5344CB8AC3E}">
        <p14:creationId xmlns:p14="http://schemas.microsoft.com/office/powerpoint/2010/main" val="9915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par>
                                <p:cTn id="46" presetID="16" presetClass="entr" presetSubtype="21"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par>
                                <p:cTn id="62" presetID="16" presetClass="entr" presetSubtype="21"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barn(inVertical)">
                                      <p:cBhvr>
                                        <p:cTn id="64" dur="500"/>
                                        <p:tgtEl>
                                          <p:spTgt spid="2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barn(inVertical)">
                                      <p:cBhvr>
                                        <p:cTn id="77" dur="500"/>
                                        <p:tgtEl>
                                          <p:spTgt spid="22"/>
                                        </p:tgtEl>
                                      </p:cBhvr>
                                    </p:animEffect>
                                  </p:childTnLst>
                                </p:cTn>
                              </p:par>
                              <p:par>
                                <p:cTn id="78" presetID="16" presetClass="entr" presetSubtype="21" fill="hold"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barn(inVertical)">
                                      <p:cBhvr>
                                        <p:cTn id="80" dur="500"/>
                                        <p:tgtEl>
                                          <p:spTgt spid="26"/>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barn(inVertical)">
                                      <p:cBhvr>
                                        <p:cTn id="8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23"/>
                </p:tgtEl>
              </p:cMediaNode>
            </p:audio>
            <p:audio>
              <p:cMediaNode vol="80000">
                <p:cTn id="90" fill="hold" display="0">
                  <p:stCondLst>
                    <p:cond delay="indefinite"/>
                  </p:stCondLst>
                  <p:endCondLst>
                    <p:cond evt="onStopAudio" delay="0">
                      <p:tgtEl>
                        <p:sldTgt/>
                      </p:tgtEl>
                    </p:cond>
                  </p:endCondLst>
                </p:cTn>
                <p:tgtEl>
                  <p:spTgt spid="24"/>
                </p:tgtEl>
              </p:cMediaNode>
            </p:audio>
            <p:audio>
              <p:cMediaNode vol="80000">
                <p:cTn id="91" fill="hold" display="0">
                  <p:stCondLst>
                    <p:cond delay="indefinite"/>
                  </p:stCondLst>
                  <p:endCondLst>
                    <p:cond evt="onStopAudio" delay="0">
                      <p:tgtEl>
                        <p:sldTgt/>
                      </p:tgtEl>
                    </p:cond>
                  </p:endCondLst>
                </p:cTn>
                <p:tgtEl>
                  <p:spTgt spid="25"/>
                </p:tgtEl>
              </p:cMediaNode>
            </p:audio>
            <p:audio>
              <p:cMediaNode vol="80000">
                <p:cTn id="92" fill="hold" display="0">
                  <p:stCondLst>
                    <p:cond delay="indefinite"/>
                  </p:stCondLst>
                  <p:endCondLst>
                    <p:cond evt="onStopAudio" delay="0">
                      <p:tgtEl>
                        <p:sldTgt/>
                      </p:tgtEl>
                    </p:cond>
                  </p:endCondLst>
                </p:cTn>
                <p:tgtEl>
                  <p:spTgt spid="26"/>
                </p:tgtEl>
              </p:cMediaNode>
            </p:audio>
          </p:childTnLst>
        </p:cTn>
      </p:par>
    </p:tnLst>
    <p:bldLst>
      <p:bldP spid="12" grpId="0"/>
      <p:bldP spid="13" grpId="0"/>
      <p:bldP spid="14" grpId="0"/>
      <p:bldP spid="15" grpId="0"/>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0198421">
            <a:off x="-190278" y="111063"/>
            <a:ext cx="2146729" cy="1281566"/>
          </a:xfrm>
          <a:custGeom>
            <a:avLst/>
            <a:gdLst/>
            <a:ahLst/>
            <a:cxnLst/>
            <a:rect l="l" t="t" r="r" b="b"/>
            <a:pathLst>
              <a:path w="5726139" h="2500874">
                <a:moveTo>
                  <a:pt x="0" y="0"/>
                </a:moveTo>
                <a:lnTo>
                  <a:pt x="5726138" y="0"/>
                </a:lnTo>
                <a:lnTo>
                  <a:pt x="5726138" y="2500874"/>
                </a:lnTo>
                <a:lnTo>
                  <a:pt x="0" y="2500874"/>
                </a:lnTo>
                <a:lnTo>
                  <a:pt x="0" y="0"/>
                </a:lnTo>
                <a:close/>
              </a:path>
            </a:pathLst>
          </a:custGeom>
          <a:blipFill>
            <a:blip r:embed="rId10"/>
            <a:stretch>
              <a:fillRect/>
            </a:stretch>
          </a:blipFill>
        </p:spPr>
      </p:sp>
      <p:sp>
        <p:nvSpPr>
          <p:cNvPr id="3" name="AutoShape 3"/>
          <p:cNvSpPr/>
          <p:nvPr/>
        </p:nvSpPr>
        <p:spPr>
          <a:xfrm flipH="1" flipV="1">
            <a:off x="17830800" y="342900"/>
            <a:ext cx="0" cy="5786479"/>
          </a:xfrm>
          <a:prstGeom prst="line">
            <a:avLst/>
          </a:prstGeom>
          <a:ln w="38100" cap="flat">
            <a:solidFill>
              <a:srgbClr val="0070C0"/>
            </a:solidFill>
            <a:prstDash val="solid"/>
            <a:headEnd type="none" w="sm" len="sm"/>
            <a:tailEnd type="none" w="sm" len="sm"/>
          </a:ln>
        </p:spPr>
      </p:sp>
      <p:grpSp>
        <p:nvGrpSpPr>
          <p:cNvPr id="4" name="Group 4"/>
          <p:cNvGrpSpPr/>
          <p:nvPr/>
        </p:nvGrpSpPr>
        <p:grpSpPr>
          <a:xfrm>
            <a:off x="318183" y="342900"/>
            <a:ext cx="17512617" cy="9551634"/>
            <a:chOff x="0" y="-6060487"/>
            <a:chExt cx="23350155" cy="12735510"/>
          </a:xfrm>
        </p:grpSpPr>
        <p:sp>
          <p:nvSpPr>
            <p:cNvPr id="5" name="AutoShape 5"/>
            <p:cNvSpPr/>
            <p:nvPr/>
          </p:nvSpPr>
          <p:spPr>
            <a:xfrm flipV="1">
              <a:off x="25400" y="0"/>
              <a:ext cx="0" cy="6675023"/>
            </a:xfrm>
            <a:prstGeom prst="line">
              <a:avLst/>
            </a:prstGeom>
            <a:ln w="50800" cap="flat">
              <a:solidFill>
                <a:srgbClr val="0070C0"/>
              </a:solidFill>
              <a:prstDash val="solid"/>
              <a:headEnd type="none" w="sm" len="sm"/>
              <a:tailEnd type="none" w="sm" len="sm"/>
            </a:ln>
          </p:spPr>
        </p:sp>
        <p:sp>
          <p:nvSpPr>
            <p:cNvPr id="6" name="AutoShape 6"/>
            <p:cNvSpPr/>
            <p:nvPr/>
          </p:nvSpPr>
          <p:spPr>
            <a:xfrm>
              <a:off x="0" y="6649623"/>
              <a:ext cx="13196309" cy="0"/>
            </a:xfrm>
            <a:prstGeom prst="line">
              <a:avLst/>
            </a:prstGeom>
            <a:ln w="50800" cap="flat">
              <a:solidFill>
                <a:srgbClr val="0070C0"/>
              </a:solidFill>
              <a:prstDash val="solid"/>
              <a:headEnd type="none" w="sm" len="sm"/>
              <a:tailEnd type="none" w="sm" len="sm"/>
            </a:ln>
          </p:spPr>
        </p:sp>
        <p:sp>
          <p:nvSpPr>
            <p:cNvPr id="11" name="AutoShape 6">
              <a:extLst>
                <a:ext uri="{FF2B5EF4-FFF2-40B4-BE49-F238E27FC236}">
                  <a16:creationId xmlns:a16="http://schemas.microsoft.com/office/drawing/2014/main" id="{239296EE-740D-46AB-8D87-ED80C758940D}"/>
                </a:ext>
              </a:extLst>
            </p:cNvPr>
            <p:cNvSpPr/>
            <p:nvPr/>
          </p:nvSpPr>
          <p:spPr>
            <a:xfrm>
              <a:off x="10153846" y="-6060487"/>
              <a:ext cx="13196309" cy="0"/>
            </a:xfrm>
            <a:prstGeom prst="line">
              <a:avLst/>
            </a:prstGeom>
            <a:ln w="50800" cap="flat">
              <a:solidFill>
                <a:srgbClr val="0070C0"/>
              </a:solidFill>
              <a:prstDash val="solid"/>
              <a:headEnd type="none" w="sm" len="sm"/>
              <a:tailEnd type="none" w="sm" len="sm"/>
            </a:ln>
          </p:spPr>
        </p:sp>
      </p:grpSp>
      <p:sp>
        <p:nvSpPr>
          <p:cNvPr id="7" name="Freeform 7"/>
          <p:cNvSpPr/>
          <p:nvPr/>
        </p:nvSpPr>
        <p:spPr>
          <a:xfrm>
            <a:off x="15339587" y="6834846"/>
            <a:ext cx="3191692" cy="3808459"/>
          </a:xfrm>
          <a:custGeom>
            <a:avLst/>
            <a:gdLst/>
            <a:ahLst/>
            <a:cxnLst/>
            <a:rect l="l" t="t" r="r" b="b"/>
            <a:pathLst>
              <a:path w="6819964" h="5836080">
                <a:moveTo>
                  <a:pt x="0" y="0"/>
                </a:moveTo>
                <a:lnTo>
                  <a:pt x="6819964" y="0"/>
                </a:lnTo>
                <a:lnTo>
                  <a:pt x="6819964" y="5836081"/>
                </a:lnTo>
                <a:lnTo>
                  <a:pt x="0" y="5836081"/>
                </a:lnTo>
                <a:lnTo>
                  <a:pt x="0" y="0"/>
                </a:lnTo>
                <a:close/>
              </a:path>
            </a:pathLst>
          </a:custGeom>
          <a:blipFill>
            <a:blip r:embed="rId11"/>
            <a:stretch>
              <a:fillRect/>
            </a:stretch>
          </a:blipFill>
        </p:spPr>
      </p:sp>
      <p:sp>
        <p:nvSpPr>
          <p:cNvPr id="12" name="TextBox 8">
            <a:extLst>
              <a:ext uri="{FF2B5EF4-FFF2-40B4-BE49-F238E27FC236}">
                <a16:creationId xmlns:a16="http://schemas.microsoft.com/office/drawing/2014/main" id="{137E429D-C588-4C9F-850C-B8FE1F92BF38}"/>
              </a:ext>
            </a:extLst>
          </p:cNvPr>
          <p:cNvSpPr txBox="1"/>
          <p:nvPr/>
        </p:nvSpPr>
        <p:spPr>
          <a:xfrm>
            <a:off x="-103710" y="561956"/>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17. space station (n): </a:t>
            </a:r>
            <a:endParaRPr lang="en-US" sz="4000" b="1" dirty="0">
              <a:solidFill>
                <a:srgbClr val="FF0000"/>
              </a:solidFill>
            </a:endParaRPr>
          </a:p>
        </p:txBody>
      </p:sp>
      <p:sp>
        <p:nvSpPr>
          <p:cNvPr id="13" name="TextBox 8">
            <a:extLst>
              <a:ext uri="{FF2B5EF4-FFF2-40B4-BE49-F238E27FC236}">
                <a16:creationId xmlns:a16="http://schemas.microsoft.com/office/drawing/2014/main" id="{A337083C-E413-412E-8B16-B1690EB40D4C}"/>
              </a:ext>
            </a:extLst>
          </p:cNvPr>
          <p:cNvSpPr txBox="1"/>
          <p:nvPr/>
        </p:nvSpPr>
        <p:spPr>
          <a:xfrm>
            <a:off x="8382000" y="561956"/>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18. teach children (v): </a:t>
            </a:r>
            <a:endParaRPr lang="en-US" sz="4000" b="1" dirty="0">
              <a:solidFill>
                <a:srgbClr val="FF0000"/>
              </a:solidFill>
            </a:endParaRPr>
          </a:p>
        </p:txBody>
      </p:sp>
      <p:sp>
        <p:nvSpPr>
          <p:cNvPr id="14" name="Rectangle 13">
            <a:extLst>
              <a:ext uri="{FF2B5EF4-FFF2-40B4-BE49-F238E27FC236}">
                <a16:creationId xmlns:a16="http://schemas.microsoft.com/office/drawing/2014/main" id="{828FB530-434D-4C1D-9935-979A1E5E1C9B}"/>
              </a:ext>
            </a:extLst>
          </p:cNvPr>
          <p:cNvSpPr/>
          <p:nvPr/>
        </p:nvSpPr>
        <p:spPr>
          <a:xfrm>
            <a:off x="14478000" y="741685"/>
            <a:ext cx="9144000" cy="1323439"/>
          </a:xfrm>
          <a:prstGeom prst="rect">
            <a:avLst/>
          </a:prstGeom>
        </p:spPr>
        <p:txBody>
          <a:bodyPr>
            <a:spAutoFit/>
          </a:bodyPr>
          <a:lstStyle/>
          <a:p>
            <a:r>
              <a:rPr lang="en-US"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t>
            </a:r>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‘ti:tʃ tʃɪldrən/</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dạy trẻ</a:t>
            </a:r>
          </a:p>
        </p:txBody>
      </p:sp>
      <p:sp>
        <p:nvSpPr>
          <p:cNvPr id="15" name="TextBox 8">
            <a:extLst>
              <a:ext uri="{FF2B5EF4-FFF2-40B4-BE49-F238E27FC236}">
                <a16:creationId xmlns:a16="http://schemas.microsoft.com/office/drawing/2014/main" id="{134AF5CC-743A-4BC1-94A7-FD7D90977D65}"/>
              </a:ext>
            </a:extLst>
          </p:cNvPr>
          <p:cNvSpPr txBox="1"/>
          <p:nvPr/>
        </p:nvSpPr>
        <p:spPr>
          <a:xfrm>
            <a:off x="-533400" y="4998527"/>
            <a:ext cx="6675278"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19. teaching robot  (n): </a:t>
            </a:r>
            <a:endParaRPr lang="en-US" sz="4000" b="1" dirty="0">
              <a:solidFill>
                <a:srgbClr val="FF0000"/>
              </a:solidFill>
            </a:endParaRPr>
          </a:p>
        </p:txBody>
      </p:sp>
      <p:sp>
        <p:nvSpPr>
          <p:cNvPr id="16" name="Rectangle 15">
            <a:extLst>
              <a:ext uri="{FF2B5EF4-FFF2-40B4-BE49-F238E27FC236}">
                <a16:creationId xmlns:a16="http://schemas.microsoft.com/office/drawing/2014/main" id="{7CD2495D-DEBA-49D3-967F-1A96AB174E07}"/>
              </a:ext>
            </a:extLst>
          </p:cNvPr>
          <p:cNvSpPr/>
          <p:nvPr/>
        </p:nvSpPr>
        <p:spPr>
          <a:xfrm>
            <a:off x="5115501" y="5164992"/>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/’ti:tʃɪ</a:t>
            </a:r>
            <a:r>
              <a:rPr lang="el-GR" sz="4000" b="1">
                <a:solidFill>
                  <a:schemeClr val="tx1">
                    <a:lumMod val="95000"/>
                    <a:lumOff val="5000"/>
                  </a:schemeClr>
                </a:solidFill>
                <a:latin typeface="Calibri" panose="020F0502020204030204" pitchFamily="34" charset="0"/>
                <a:cs typeface="Calibri" panose="020F0502020204030204" pitchFamily="34" charset="0"/>
              </a:rPr>
              <a:t>η '</a:t>
            </a:r>
            <a:r>
              <a:rPr lang="vi-VN" sz="4000" b="1">
                <a:solidFill>
                  <a:schemeClr val="tx1">
                    <a:lumMod val="95000"/>
                    <a:lumOff val="5000"/>
                  </a:schemeClr>
                </a:solidFill>
                <a:latin typeface="Calibri" panose="020F0502020204030204" pitchFamily="34" charset="0"/>
                <a:cs typeface="Calibri" panose="020F0502020204030204" pitchFamily="34" charset="0"/>
              </a:rPr>
              <a:t>rəʊbɒt/</a:t>
            </a:r>
          </a:p>
          <a:p>
            <a:r>
              <a:rPr lang="vi-VN" sz="4000" b="1">
                <a:solidFill>
                  <a:schemeClr val="tx1">
                    <a:lumMod val="95000"/>
                    <a:lumOff val="5000"/>
                  </a:schemeClr>
                </a:solidFill>
                <a:latin typeface="Calibri" panose="020F0502020204030204" pitchFamily="34" charset="0"/>
                <a:cs typeface="Calibri" panose="020F0502020204030204" pitchFamily="34" charset="0"/>
              </a:rPr>
              <a:t>người máy giảng dạy</a:t>
            </a:r>
          </a:p>
        </p:txBody>
      </p:sp>
      <p:sp>
        <p:nvSpPr>
          <p:cNvPr id="17" name="TextBox 8">
            <a:extLst>
              <a:ext uri="{FF2B5EF4-FFF2-40B4-BE49-F238E27FC236}">
                <a16:creationId xmlns:a16="http://schemas.microsoft.com/office/drawing/2014/main" id="{1B226035-8737-477F-B0D9-C51DD88E7238}"/>
              </a:ext>
            </a:extLst>
          </p:cNvPr>
          <p:cNvSpPr txBox="1"/>
          <p:nvPr/>
        </p:nvSpPr>
        <p:spPr>
          <a:xfrm>
            <a:off x="7989038" y="4956703"/>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20. worker robot (n): </a:t>
            </a:r>
            <a:endParaRPr lang="en-US" sz="4000" b="1" dirty="0">
              <a:solidFill>
                <a:srgbClr val="FF0000"/>
              </a:solidFill>
            </a:endParaRPr>
          </a:p>
        </p:txBody>
      </p:sp>
      <p:sp>
        <p:nvSpPr>
          <p:cNvPr id="18" name="Rectangle 17">
            <a:extLst>
              <a:ext uri="{FF2B5EF4-FFF2-40B4-BE49-F238E27FC236}">
                <a16:creationId xmlns:a16="http://schemas.microsoft.com/office/drawing/2014/main" id="{AD74AB5A-8280-4D15-8CC2-66FA90DE68EA}"/>
              </a:ext>
            </a:extLst>
          </p:cNvPr>
          <p:cNvSpPr/>
          <p:nvPr/>
        </p:nvSpPr>
        <p:spPr>
          <a:xfrm>
            <a:off x="13944599" y="5178616"/>
            <a:ext cx="9677401" cy="1938992"/>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/’wɜ:kər 'rəʊbɒt/</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người máy </a:t>
            </a:r>
            <a:endParaRPr lang="en-US"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công nhân</a:t>
            </a:r>
          </a:p>
        </p:txBody>
      </p:sp>
      <p:sp>
        <p:nvSpPr>
          <p:cNvPr id="19" name="Rectangle 18">
            <a:extLst>
              <a:ext uri="{FF2B5EF4-FFF2-40B4-BE49-F238E27FC236}">
                <a16:creationId xmlns:a16="http://schemas.microsoft.com/office/drawing/2014/main" id="{D7691810-999C-4F19-BAA4-9B64B8E461CA}"/>
              </a:ext>
            </a:extLst>
          </p:cNvPr>
          <p:cNvSpPr/>
          <p:nvPr/>
        </p:nvSpPr>
        <p:spPr>
          <a:xfrm>
            <a:off x="5780144" y="741685"/>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/speɪs 'steɪʃn/</a:t>
            </a:r>
          </a:p>
          <a:p>
            <a:r>
              <a:rPr lang="vi-VN" sz="4000" b="1">
                <a:solidFill>
                  <a:schemeClr val="tx1">
                    <a:lumMod val="95000"/>
                    <a:lumOff val="5000"/>
                  </a:schemeClr>
                </a:solidFill>
                <a:latin typeface="Calibri" panose="020F0502020204030204" pitchFamily="34" charset="0"/>
                <a:cs typeface="Calibri" panose="020F0502020204030204" pitchFamily="34" charset="0"/>
              </a:rPr>
              <a:t>trạm</a:t>
            </a:r>
            <a:r>
              <a:rPr lang="en-US" sz="4000" b="1">
                <a:solidFill>
                  <a:schemeClr val="tx1">
                    <a:lumMod val="95000"/>
                    <a:lumOff val="5000"/>
                  </a:schemeClr>
                </a:solidFill>
                <a:latin typeface="Calibri" panose="020F0502020204030204" pitchFamily="34" charset="0"/>
                <a:cs typeface="Calibri" panose="020F0502020204030204" pitchFamily="34" charset="0"/>
              </a:rPr>
              <a:t> </a:t>
            </a:r>
            <a:r>
              <a:rPr lang="vi-VN" sz="4000" b="1">
                <a:solidFill>
                  <a:schemeClr val="tx1">
                    <a:lumMod val="95000"/>
                    <a:lumOff val="5000"/>
                  </a:schemeClr>
                </a:solidFill>
                <a:latin typeface="Calibri" panose="020F0502020204030204" pitchFamily="34" charset="0"/>
                <a:cs typeface="Calibri" panose="020F0502020204030204" pitchFamily="34" charset="0"/>
              </a:rPr>
              <a:t>vũ trụ</a:t>
            </a:r>
          </a:p>
        </p:txBody>
      </p:sp>
      <p:pic>
        <p:nvPicPr>
          <p:cNvPr id="8" name="Picture 7">
            <a:extLst>
              <a:ext uri="{FF2B5EF4-FFF2-40B4-BE49-F238E27FC236}">
                <a16:creationId xmlns:a16="http://schemas.microsoft.com/office/drawing/2014/main" id="{67442403-4108-4DA9-A761-DAA4E63C45D2}"/>
              </a:ext>
            </a:extLst>
          </p:cNvPr>
          <p:cNvPicPr>
            <a:picLocks noChangeAspect="1"/>
          </p:cNvPicPr>
          <p:nvPr/>
        </p:nvPicPr>
        <p:blipFill>
          <a:blip r:embed="rId12"/>
          <a:stretch>
            <a:fillRect/>
          </a:stretch>
        </p:blipFill>
        <p:spPr>
          <a:xfrm>
            <a:off x="551718" y="1513666"/>
            <a:ext cx="4882918" cy="3436339"/>
          </a:xfrm>
          <a:prstGeom prst="rect">
            <a:avLst/>
          </a:prstGeom>
        </p:spPr>
      </p:pic>
      <p:pic>
        <p:nvPicPr>
          <p:cNvPr id="9" name="Picture 8">
            <a:extLst>
              <a:ext uri="{FF2B5EF4-FFF2-40B4-BE49-F238E27FC236}">
                <a16:creationId xmlns:a16="http://schemas.microsoft.com/office/drawing/2014/main" id="{A54D3CF9-2A66-4E97-B3D4-736B2C5DEE78}"/>
              </a:ext>
            </a:extLst>
          </p:cNvPr>
          <p:cNvPicPr>
            <a:picLocks noChangeAspect="1"/>
          </p:cNvPicPr>
          <p:nvPr/>
        </p:nvPicPr>
        <p:blipFill>
          <a:blip r:embed="rId13"/>
          <a:stretch>
            <a:fillRect/>
          </a:stretch>
        </p:blipFill>
        <p:spPr>
          <a:xfrm>
            <a:off x="9209127" y="1526620"/>
            <a:ext cx="5050372" cy="3595388"/>
          </a:xfrm>
          <a:prstGeom prst="rect">
            <a:avLst/>
          </a:prstGeom>
        </p:spPr>
      </p:pic>
      <p:pic>
        <p:nvPicPr>
          <p:cNvPr id="10" name="Picture 9">
            <a:extLst>
              <a:ext uri="{FF2B5EF4-FFF2-40B4-BE49-F238E27FC236}">
                <a16:creationId xmlns:a16="http://schemas.microsoft.com/office/drawing/2014/main" id="{A6A43311-69B0-430A-BBE5-4AEDC5C7F23D}"/>
              </a:ext>
            </a:extLst>
          </p:cNvPr>
          <p:cNvPicPr>
            <a:picLocks noChangeAspect="1"/>
          </p:cNvPicPr>
          <p:nvPr/>
        </p:nvPicPr>
        <p:blipFill>
          <a:blip r:embed="rId14"/>
          <a:stretch>
            <a:fillRect/>
          </a:stretch>
        </p:blipFill>
        <p:spPr>
          <a:xfrm>
            <a:off x="813196" y="5869743"/>
            <a:ext cx="4139804" cy="3808456"/>
          </a:xfrm>
          <a:prstGeom prst="rect">
            <a:avLst/>
          </a:prstGeom>
        </p:spPr>
      </p:pic>
      <p:pic>
        <p:nvPicPr>
          <p:cNvPr id="20" name="Picture 19">
            <a:extLst>
              <a:ext uri="{FF2B5EF4-FFF2-40B4-BE49-F238E27FC236}">
                <a16:creationId xmlns:a16="http://schemas.microsoft.com/office/drawing/2014/main" id="{3270C34C-1324-4736-89AC-A41C483923D2}"/>
              </a:ext>
            </a:extLst>
          </p:cNvPr>
          <p:cNvPicPr>
            <a:picLocks noChangeAspect="1"/>
          </p:cNvPicPr>
          <p:nvPr/>
        </p:nvPicPr>
        <p:blipFill>
          <a:blip r:embed="rId15"/>
          <a:stretch>
            <a:fillRect/>
          </a:stretch>
        </p:blipFill>
        <p:spPr>
          <a:xfrm>
            <a:off x="9838286" y="5807082"/>
            <a:ext cx="3824901" cy="3941685"/>
          </a:xfrm>
          <a:prstGeom prst="rect">
            <a:avLst/>
          </a:prstGeom>
        </p:spPr>
      </p:pic>
      <p:pic>
        <p:nvPicPr>
          <p:cNvPr id="21" name="space station">
            <a:hlinkClick r:id="" action="ppaction://media"/>
            <a:extLst>
              <a:ext uri="{FF2B5EF4-FFF2-40B4-BE49-F238E27FC236}">
                <a16:creationId xmlns:a16="http://schemas.microsoft.com/office/drawing/2014/main" id="{A30EC8FF-4EEC-4A38-B6C8-AA5BEC21C53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888013" y="2914837"/>
            <a:ext cx="609600" cy="609600"/>
          </a:xfrm>
          <a:prstGeom prst="rect">
            <a:avLst/>
          </a:prstGeom>
        </p:spPr>
      </p:pic>
      <p:pic>
        <p:nvPicPr>
          <p:cNvPr id="22" name="teach children">
            <a:hlinkClick r:id="" action="ppaction://media"/>
            <a:extLst>
              <a:ext uri="{FF2B5EF4-FFF2-40B4-BE49-F238E27FC236}">
                <a16:creationId xmlns:a16="http://schemas.microsoft.com/office/drawing/2014/main" id="{8EE6631B-6BAE-4109-BDA5-9057490FFC32}"/>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619344" y="2790357"/>
            <a:ext cx="609600" cy="609600"/>
          </a:xfrm>
          <a:prstGeom prst="rect">
            <a:avLst/>
          </a:prstGeom>
        </p:spPr>
      </p:pic>
      <p:pic>
        <p:nvPicPr>
          <p:cNvPr id="23" name="teaching robot">
            <a:hlinkClick r:id="" action="ppaction://media"/>
            <a:extLst>
              <a:ext uri="{FF2B5EF4-FFF2-40B4-BE49-F238E27FC236}">
                <a16:creationId xmlns:a16="http://schemas.microsoft.com/office/drawing/2014/main" id="{1CD10E34-5D0B-41E6-A3D5-2690960A5245}"/>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278413" y="7164371"/>
            <a:ext cx="609600" cy="609600"/>
          </a:xfrm>
          <a:prstGeom prst="rect">
            <a:avLst/>
          </a:prstGeom>
        </p:spPr>
      </p:pic>
      <p:pic>
        <p:nvPicPr>
          <p:cNvPr id="24" name="worker robot">
            <a:hlinkClick r:id="" action="ppaction://media"/>
            <a:extLst>
              <a:ext uri="{FF2B5EF4-FFF2-40B4-BE49-F238E27FC236}">
                <a16:creationId xmlns:a16="http://schemas.microsoft.com/office/drawing/2014/main" id="{9EEC4E4F-0ED6-47D4-9011-097CCE3AEA9E}"/>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4032493" y="7572357"/>
            <a:ext cx="609600" cy="609600"/>
          </a:xfrm>
          <a:prstGeom prst="rect">
            <a:avLst/>
          </a:prstGeom>
        </p:spPr>
      </p:pic>
    </p:spTree>
    <p:extLst>
      <p:ext uri="{BB962C8B-B14F-4D97-AF65-F5344CB8AC3E}">
        <p14:creationId xmlns:p14="http://schemas.microsoft.com/office/powerpoint/2010/main" val="218740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par>
                                <p:cTn id="46" presetID="16" presetClass="entr" presetSubtype="21"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par>
                                <p:cTn id="62" presetID="16" presetClass="entr" presetSubtype="21"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arn(inVertical)">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barn(inVertical)">
                                      <p:cBhvr>
                                        <p:cTn id="77" dur="500"/>
                                        <p:tgtEl>
                                          <p:spTgt spid="20"/>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barn(inVertical)">
                                      <p:cBhvr>
                                        <p:cTn id="8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21"/>
                </p:tgtEl>
              </p:cMediaNode>
            </p:audio>
            <p:audio>
              <p:cMediaNode vol="80000">
                <p:cTn id="90" fill="hold" display="0">
                  <p:stCondLst>
                    <p:cond delay="indefinite"/>
                  </p:stCondLst>
                  <p:endCondLst>
                    <p:cond evt="onStopAudio" delay="0">
                      <p:tgtEl>
                        <p:sldTgt/>
                      </p:tgtEl>
                    </p:cond>
                  </p:endCondLst>
                </p:cTn>
                <p:tgtEl>
                  <p:spTgt spid="22"/>
                </p:tgtEl>
              </p:cMediaNode>
            </p:audio>
            <p:audio>
              <p:cMediaNode vol="80000">
                <p:cTn id="91" fill="hold" display="0">
                  <p:stCondLst>
                    <p:cond delay="indefinite"/>
                  </p:stCondLst>
                  <p:endCondLst>
                    <p:cond evt="onStopAudio" delay="0">
                      <p:tgtEl>
                        <p:sldTgt/>
                      </p:tgtEl>
                    </p:cond>
                  </p:endCondLst>
                </p:cTn>
                <p:tgtEl>
                  <p:spTgt spid="23"/>
                </p:tgtEl>
              </p:cMediaNode>
            </p:audio>
            <p:audio>
              <p:cMediaNode vol="80000">
                <p:cTn id="92" fill="hold" display="0">
                  <p:stCondLst>
                    <p:cond delay="indefinite"/>
                  </p:stCondLst>
                  <p:endCondLst>
                    <p:cond evt="onStopAudio" delay="0">
                      <p:tgtEl>
                        <p:sldTgt/>
                      </p:tgtEl>
                    </p:cond>
                  </p:endCondLst>
                </p:cTn>
                <p:tgtEl>
                  <p:spTgt spid="24"/>
                </p:tgtEl>
              </p:cMediaNode>
            </p:audio>
          </p:childTnLst>
        </p:cTn>
      </p:par>
    </p:tnLst>
    <p:bldLst>
      <p:bldP spid="12" grpId="0"/>
      <p:bldP spid="13" grpId="0"/>
      <p:bldP spid="14" grpId="0"/>
      <p:bldP spid="15"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0198421">
            <a:off x="-190278" y="111063"/>
            <a:ext cx="2146729" cy="1281566"/>
          </a:xfrm>
          <a:custGeom>
            <a:avLst/>
            <a:gdLst/>
            <a:ahLst/>
            <a:cxnLst/>
            <a:rect l="l" t="t" r="r" b="b"/>
            <a:pathLst>
              <a:path w="5726139" h="2500874">
                <a:moveTo>
                  <a:pt x="0" y="0"/>
                </a:moveTo>
                <a:lnTo>
                  <a:pt x="5726138" y="0"/>
                </a:lnTo>
                <a:lnTo>
                  <a:pt x="5726138" y="2500874"/>
                </a:lnTo>
                <a:lnTo>
                  <a:pt x="0" y="2500874"/>
                </a:lnTo>
                <a:lnTo>
                  <a:pt x="0" y="0"/>
                </a:lnTo>
                <a:close/>
              </a:path>
            </a:pathLst>
          </a:custGeom>
          <a:blipFill>
            <a:blip r:embed="rId2"/>
            <a:stretch>
              <a:fillRect/>
            </a:stretch>
          </a:blipFill>
        </p:spPr>
      </p:sp>
      <p:sp>
        <p:nvSpPr>
          <p:cNvPr id="7" name="Freeform 7"/>
          <p:cNvSpPr/>
          <p:nvPr/>
        </p:nvSpPr>
        <p:spPr>
          <a:xfrm>
            <a:off x="15339587" y="6834846"/>
            <a:ext cx="3191692" cy="3808459"/>
          </a:xfrm>
          <a:custGeom>
            <a:avLst/>
            <a:gdLst/>
            <a:ahLst/>
            <a:cxnLst/>
            <a:rect l="l" t="t" r="r" b="b"/>
            <a:pathLst>
              <a:path w="6819964" h="5836080">
                <a:moveTo>
                  <a:pt x="0" y="0"/>
                </a:moveTo>
                <a:lnTo>
                  <a:pt x="6819964" y="0"/>
                </a:lnTo>
                <a:lnTo>
                  <a:pt x="6819964" y="5836081"/>
                </a:lnTo>
                <a:lnTo>
                  <a:pt x="0" y="5836081"/>
                </a:lnTo>
                <a:lnTo>
                  <a:pt x="0" y="0"/>
                </a:lnTo>
                <a:close/>
              </a:path>
            </a:pathLst>
          </a:custGeom>
          <a:blipFill>
            <a:blip r:embed="rId3"/>
            <a:stretch>
              <a:fillRect/>
            </a:stretch>
          </a:blipFill>
        </p:spPr>
      </p:sp>
      <p:sp>
        <p:nvSpPr>
          <p:cNvPr id="16" name="Rectangle 15">
            <a:extLst>
              <a:ext uri="{FF2B5EF4-FFF2-40B4-BE49-F238E27FC236}">
                <a16:creationId xmlns:a16="http://schemas.microsoft.com/office/drawing/2014/main" id="{7CD2495D-DEBA-49D3-967F-1A96AB174E07}"/>
              </a:ext>
            </a:extLst>
          </p:cNvPr>
          <p:cNvSpPr/>
          <p:nvPr/>
        </p:nvSpPr>
        <p:spPr>
          <a:xfrm>
            <a:off x="2489634" y="926757"/>
            <a:ext cx="9144000" cy="9233297"/>
          </a:xfrm>
          <a:prstGeom prst="rect">
            <a:avLst/>
          </a:prstGeom>
        </p:spPr>
        <p:txBody>
          <a:bodyPr>
            <a:spAutoFit/>
          </a:bodyPr>
          <a:lstStyle/>
          <a:p>
            <a:pPr marL="914400" indent="-914400">
              <a:buFont typeface="+mj-lt"/>
              <a:buAutoNum type="arabicPeriod"/>
            </a:pPr>
            <a:r>
              <a:rPr lang="en-US" sz="5400" b="1">
                <a:solidFill>
                  <a:srgbClr val="002060"/>
                </a:solidFill>
                <a:latin typeface="Calibri" panose="020F0502020204030204" pitchFamily="34" charset="0"/>
                <a:cs typeface="Calibri" panose="020F0502020204030204" pitchFamily="34" charset="0"/>
              </a:rPr>
              <a:t>cut the hedge</a:t>
            </a:r>
          </a:p>
          <a:p>
            <a:pPr marL="914400" indent="-914400">
              <a:buFont typeface="+mj-lt"/>
              <a:buAutoNum type="arabicPeriod"/>
            </a:pPr>
            <a:r>
              <a:rPr lang="en-US" sz="5400" b="1">
                <a:solidFill>
                  <a:srgbClr val="002060"/>
                </a:solidFill>
                <a:latin typeface="Calibri" panose="020F0502020204030204" pitchFamily="34" charset="0"/>
                <a:cs typeface="Calibri" panose="020F0502020204030204" pitchFamily="34" charset="0"/>
              </a:rPr>
              <a:t>dangerous</a:t>
            </a:r>
          </a:p>
          <a:p>
            <a:pPr marL="914400" indent="-914400">
              <a:buFont typeface="+mj-lt"/>
              <a:buAutoNum type="arabicPeriod"/>
            </a:pPr>
            <a:r>
              <a:rPr lang="en-US" sz="5400" b="1">
                <a:solidFill>
                  <a:srgbClr val="002060"/>
                </a:solidFill>
                <a:latin typeface="Calibri" panose="020F0502020204030204" pitchFamily="34" charset="0"/>
                <a:cs typeface="Calibri" panose="020F0502020204030204" pitchFamily="34" charset="0"/>
              </a:rPr>
              <a:t>do household chores</a:t>
            </a:r>
          </a:p>
          <a:p>
            <a:pPr marL="914400" indent="-914400">
              <a:buFont typeface="+mj-lt"/>
              <a:buAutoNum type="arabicPeriod"/>
            </a:pPr>
            <a:r>
              <a:rPr lang="en-US" sz="5400" b="1">
                <a:solidFill>
                  <a:srgbClr val="002060"/>
                </a:solidFill>
                <a:latin typeface="Calibri" panose="020F0502020204030204" pitchFamily="34" charset="0"/>
                <a:cs typeface="Calibri" panose="020F0502020204030204" pitchFamily="34" charset="0"/>
              </a:rPr>
              <a:t>do the laundry</a:t>
            </a:r>
          </a:p>
          <a:p>
            <a:pPr marL="914400" indent="-914400">
              <a:buFont typeface="+mj-lt"/>
              <a:buAutoNum type="arabicPeriod"/>
            </a:pPr>
            <a:r>
              <a:rPr lang="en-US" sz="5400" b="1">
                <a:solidFill>
                  <a:srgbClr val="002060"/>
                </a:solidFill>
                <a:latin typeface="Calibri" panose="020F0502020204030204" pitchFamily="34" charset="0"/>
                <a:cs typeface="Calibri" panose="020F0502020204030204" pitchFamily="34" charset="0"/>
              </a:rPr>
              <a:t>doctor robot</a:t>
            </a:r>
          </a:p>
          <a:p>
            <a:pPr marL="914400" indent="-914400">
              <a:buFont typeface="+mj-lt"/>
              <a:buAutoNum type="arabicPeriod"/>
            </a:pPr>
            <a:r>
              <a:rPr lang="en-US" sz="5400" b="1">
                <a:solidFill>
                  <a:srgbClr val="002060"/>
                </a:solidFill>
                <a:latin typeface="Calibri" panose="020F0502020204030204" pitchFamily="34" charset="0"/>
                <a:cs typeface="Calibri" panose="020F0502020204030204" pitchFamily="34" charset="0"/>
              </a:rPr>
              <a:t>energy</a:t>
            </a:r>
          </a:p>
          <a:p>
            <a:pPr marL="914400" indent="-914400">
              <a:buFont typeface="+mj-lt"/>
              <a:buAutoNum type="arabicPeriod"/>
            </a:pPr>
            <a:r>
              <a:rPr lang="en-US" sz="5400" b="1">
                <a:solidFill>
                  <a:srgbClr val="002060"/>
                </a:solidFill>
                <a:latin typeface="Calibri" panose="020F0502020204030204" pitchFamily="34" charset="0"/>
                <a:cs typeface="Calibri" panose="020F0502020204030204" pitchFamily="34" charset="0"/>
              </a:rPr>
              <a:t>future</a:t>
            </a:r>
          </a:p>
          <a:p>
            <a:pPr marL="914400" indent="-914400">
              <a:buFont typeface="+mj-lt"/>
              <a:buAutoNum type="arabicPeriod"/>
            </a:pPr>
            <a:r>
              <a:rPr lang="en-US" sz="5400" b="1">
                <a:solidFill>
                  <a:srgbClr val="002060"/>
                </a:solidFill>
                <a:latin typeface="Calibri" panose="020F0502020204030204" pitchFamily="34" charset="0"/>
                <a:cs typeface="Calibri" panose="020F0502020204030204" pitchFamily="34" charset="0"/>
              </a:rPr>
              <a:t>help sick people</a:t>
            </a:r>
          </a:p>
          <a:p>
            <a:pPr marL="914400" indent="-914400">
              <a:buFont typeface="+mj-lt"/>
              <a:buAutoNum type="arabicPeriod"/>
            </a:pPr>
            <a:r>
              <a:rPr lang="en-US" sz="5400" b="1">
                <a:solidFill>
                  <a:srgbClr val="002060"/>
                </a:solidFill>
                <a:latin typeface="Calibri" panose="020F0502020204030204" pitchFamily="34" charset="0"/>
                <a:cs typeface="Calibri" panose="020F0502020204030204" pitchFamily="34" charset="0"/>
              </a:rPr>
              <a:t>home robot</a:t>
            </a:r>
          </a:p>
          <a:p>
            <a:pPr marL="914400" indent="-914400">
              <a:buFont typeface="+mj-lt"/>
              <a:buAutoNum type="arabicPeriod"/>
            </a:pPr>
            <a:r>
              <a:rPr lang="en-US" sz="5400" b="1">
                <a:solidFill>
                  <a:srgbClr val="002060"/>
                </a:solidFill>
                <a:latin typeface="Calibri" panose="020F0502020204030204" pitchFamily="34" charset="0"/>
                <a:cs typeface="Calibri" panose="020F0502020204030204" pitchFamily="34" charset="0"/>
              </a:rPr>
              <a:t>make the bed</a:t>
            </a:r>
          </a:p>
          <a:p>
            <a:pPr marL="914400" indent="-914400">
              <a:buFont typeface="+mj-lt"/>
              <a:buAutoNum type="arabicPeriod"/>
            </a:pPr>
            <a:endParaRPr lang="en-US" sz="5400" b="1">
              <a:solidFill>
                <a:srgbClr val="002060"/>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4DF298BE-1354-4E89-A123-6A7484D9C294}"/>
              </a:ext>
            </a:extLst>
          </p:cNvPr>
          <p:cNvSpPr/>
          <p:nvPr/>
        </p:nvSpPr>
        <p:spPr>
          <a:xfrm>
            <a:off x="10089316" y="1029936"/>
            <a:ext cx="9144000" cy="8402300"/>
          </a:xfrm>
          <a:prstGeom prst="rect">
            <a:avLst/>
          </a:prstGeom>
        </p:spPr>
        <p:txBody>
          <a:bodyPr>
            <a:spAutoFit/>
          </a:bodyPr>
          <a:lstStyle/>
          <a:p>
            <a:pPr marL="914400" indent="-914400">
              <a:buFont typeface="+mj-lt"/>
              <a:buAutoNum type="arabicPeriod" startAt="11"/>
            </a:pPr>
            <a:r>
              <a:rPr lang="en-US" sz="5400" b="1">
                <a:solidFill>
                  <a:srgbClr val="002060"/>
                </a:solidFill>
                <a:latin typeface="Calibri" panose="020F0502020204030204" pitchFamily="34" charset="0"/>
                <a:cs typeface="Calibri" panose="020F0502020204030204" pitchFamily="34" charset="0"/>
              </a:rPr>
              <a:t>modern</a:t>
            </a:r>
          </a:p>
          <a:p>
            <a:pPr marL="914400" indent="-914400">
              <a:buFont typeface="+mj-lt"/>
              <a:buAutoNum type="arabicPeriod" startAt="11"/>
            </a:pPr>
            <a:r>
              <a:rPr lang="en-US" sz="5400" b="1">
                <a:solidFill>
                  <a:srgbClr val="002060"/>
                </a:solidFill>
                <a:latin typeface="Calibri" panose="020F0502020204030204" pitchFamily="34" charset="0"/>
                <a:cs typeface="Calibri" panose="020F0502020204030204" pitchFamily="34" charset="0"/>
              </a:rPr>
              <a:t>moon</a:t>
            </a:r>
          </a:p>
          <a:p>
            <a:pPr marL="914400" indent="-914400">
              <a:buFont typeface="+mj-lt"/>
              <a:buAutoNum type="arabicPeriod" startAt="11"/>
            </a:pPr>
            <a:r>
              <a:rPr lang="en-US" sz="5400" b="1">
                <a:solidFill>
                  <a:srgbClr val="002060"/>
                </a:solidFill>
                <a:latin typeface="Calibri" panose="020F0502020204030204" pitchFamily="34" charset="0"/>
                <a:cs typeface="Calibri" panose="020F0502020204030204" pitchFamily="34" charset="0"/>
              </a:rPr>
              <a:t>planet</a:t>
            </a:r>
          </a:p>
          <a:p>
            <a:pPr marL="914400" indent="-914400">
              <a:buFont typeface="+mj-lt"/>
              <a:buAutoNum type="arabicPeriod" startAt="11"/>
            </a:pPr>
            <a:r>
              <a:rPr lang="en-US" sz="5400" b="1">
                <a:solidFill>
                  <a:srgbClr val="002060"/>
                </a:solidFill>
                <a:latin typeface="Calibri" panose="020F0502020204030204" pitchFamily="34" charset="0"/>
                <a:cs typeface="Calibri" panose="020F0502020204030204" pitchFamily="34" charset="0"/>
              </a:rPr>
              <a:t>power</a:t>
            </a:r>
          </a:p>
          <a:p>
            <a:pPr marL="914400" indent="-914400">
              <a:buFont typeface="+mj-lt"/>
              <a:buAutoNum type="arabicPeriod" startAt="11"/>
            </a:pPr>
            <a:r>
              <a:rPr lang="en-US" sz="5400" b="1">
                <a:solidFill>
                  <a:srgbClr val="002060"/>
                </a:solidFill>
                <a:latin typeface="Calibri" panose="020F0502020204030204" pitchFamily="34" charset="0"/>
                <a:cs typeface="Calibri" panose="020F0502020204030204" pitchFamily="34" charset="0"/>
              </a:rPr>
              <a:t>robot</a:t>
            </a:r>
          </a:p>
          <a:p>
            <a:pPr marL="914400" indent="-914400">
              <a:buFont typeface="+mj-lt"/>
              <a:buAutoNum type="arabicPeriod" startAt="11"/>
            </a:pPr>
            <a:r>
              <a:rPr lang="en-US" sz="5400" b="1">
                <a:solidFill>
                  <a:srgbClr val="002060"/>
                </a:solidFill>
                <a:latin typeface="Calibri" panose="020F0502020204030204" pitchFamily="34" charset="0"/>
                <a:cs typeface="Calibri" panose="020F0502020204030204" pitchFamily="34" charset="0"/>
              </a:rPr>
              <a:t>space robot</a:t>
            </a:r>
          </a:p>
          <a:p>
            <a:pPr marL="914400" indent="-914400">
              <a:buFont typeface="+mj-lt"/>
              <a:buAutoNum type="arabicPeriod" startAt="11"/>
            </a:pPr>
            <a:r>
              <a:rPr lang="en-US" sz="5400" b="1">
                <a:solidFill>
                  <a:srgbClr val="002060"/>
                </a:solidFill>
                <a:latin typeface="Calibri" panose="020F0502020204030204" pitchFamily="34" charset="0"/>
                <a:cs typeface="Calibri" panose="020F0502020204030204" pitchFamily="34" charset="0"/>
              </a:rPr>
              <a:t>space station</a:t>
            </a:r>
          </a:p>
          <a:p>
            <a:pPr marL="914400" indent="-914400">
              <a:buFont typeface="+mj-lt"/>
              <a:buAutoNum type="arabicPeriod" startAt="11"/>
            </a:pPr>
            <a:r>
              <a:rPr lang="en-US" sz="5400" b="1">
                <a:solidFill>
                  <a:srgbClr val="002060"/>
                </a:solidFill>
                <a:latin typeface="Calibri" panose="020F0502020204030204" pitchFamily="34" charset="0"/>
                <a:cs typeface="Calibri" panose="020F0502020204030204" pitchFamily="34" charset="0"/>
              </a:rPr>
              <a:t>teach children</a:t>
            </a:r>
          </a:p>
          <a:p>
            <a:pPr marL="914400" indent="-914400">
              <a:buFont typeface="+mj-lt"/>
              <a:buAutoNum type="arabicPeriod" startAt="11"/>
            </a:pPr>
            <a:r>
              <a:rPr lang="en-US" sz="5400" b="1">
                <a:solidFill>
                  <a:srgbClr val="002060"/>
                </a:solidFill>
                <a:latin typeface="Calibri" panose="020F0502020204030204" pitchFamily="34" charset="0"/>
                <a:cs typeface="Calibri" panose="020F0502020204030204" pitchFamily="34" charset="0"/>
              </a:rPr>
              <a:t>teaching robot</a:t>
            </a:r>
          </a:p>
          <a:p>
            <a:pPr marL="914400" indent="-914400">
              <a:buFont typeface="+mj-lt"/>
              <a:buAutoNum type="arabicPeriod" startAt="11"/>
            </a:pPr>
            <a:r>
              <a:rPr lang="en-US" sz="5400" b="1">
                <a:solidFill>
                  <a:srgbClr val="002060"/>
                </a:solidFill>
                <a:latin typeface="Calibri" panose="020F0502020204030204" pitchFamily="34" charset="0"/>
                <a:cs typeface="Calibri" panose="020F0502020204030204" pitchFamily="34" charset="0"/>
              </a:rPr>
              <a:t>worker robot</a:t>
            </a:r>
          </a:p>
        </p:txBody>
      </p:sp>
      <p:grpSp>
        <p:nvGrpSpPr>
          <p:cNvPr id="8" name="Group 7">
            <a:extLst>
              <a:ext uri="{FF2B5EF4-FFF2-40B4-BE49-F238E27FC236}">
                <a16:creationId xmlns:a16="http://schemas.microsoft.com/office/drawing/2014/main" id="{EFB9A44E-847C-4F81-85CE-CD80E97BAAB4}"/>
              </a:ext>
            </a:extLst>
          </p:cNvPr>
          <p:cNvGrpSpPr/>
          <p:nvPr/>
        </p:nvGrpSpPr>
        <p:grpSpPr>
          <a:xfrm>
            <a:off x="318183" y="342900"/>
            <a:ext cx="17512617" cy="9585615"/>
            <a:chOff x="318183" y="342900"/>
            <a:chExt cx="17512617" cy="9585615"/>
          </a:xfrm>
        </p:grpSpPr>
        <p:sp>
          <p:nvSpPr>
            <p:cNvPr id="3" name="AutoShape 3"/>
            <p:cNvSpPr/>
            <p:nvPr/>
          </p:nvSpPr>
          <p:spPr>
            <a:xfrm flipH="1" flipV="1">
              <a:off x="17830800" y="342900"/>
              <a:ext cx="0" cy="5786479"/>
            </a:xfrm>
            <a:prstGeom prst="line">
              <a:avLst/>
            </a:prstGeom>
            <a:ln w="38100" cap="flat">
              <a:solidFill>
                <a:srgbClr val="0070C0"/>
              </a:solidFill>
              <a:prstDash val="solid"/>
              <a:headEnd type="none" w="sm" len="sm"/>
              <a:tailEnd type="none" w="sm" len="sm"/>
            </a:ln>
          </p:spPr>
        </p:sp>
        <p:grpSp>
          <p:nvGrpSpPr>
            <p:cNvPr id="4" name="Group 4"/>
            <p:cNvGrpSpPr/>
            <p:nvPr/>
          </p:nvGrpSpPr>
          <p:grpSpPr>
            <a:xfrm>
              <a:off x="318183" y="376881"/>
              <a:ext cx="17512617" cy="9551634"/>
              <a:chOff x="0" y="-6060487"/>
              <a:chExt cx="23350155" cy="12735510"/>
            </a:xfrm>
          </p:grpSpPr>
          <p:sp>
            <p:nvSpPr>
              <p:cNvPr id="5" name="AutoShape 5"/>
              <p:cNvSpPr/>
              <p:nvPr/>
            </p:nvSpPr>
            <p:spPr>
              <a:xfrm flipV="1">
                <a:off x="25400" y="0"/>
                <a:ext cx="0" cy="6675023"/>
              </a:xfrm>
              <a:prstGeom prst="line">
                <a:avLst/>
              </a:prstGeom>
              <a:ln w="50800" cap="flat">
                <a:solidFill>
                  <a:srgbClr val="0070C0"/>
                </a:solidFill>
                <a:prstDash val="solid"/>
                <a:headEnd type="none" w="sm" len="sm"/>
                <a:tailEnd type="none" w="sm" len="sm"/>
              </a:ln>
            </p:spPr>
          </p:sp>
          <p:sp>
            <p:nvSpPr>
              <p:cNvPr id="6" name="AutoShape 6"/>
              <p:cNvSpPr/>
              <p:nvPr/>
            </p:nvSpPr>
            <p:spPr>
              <a:xfrm>
                <a:off x="0" y="6649623"/>
                <a:ext cx="13196309" cy="0"/>
              </a:xfrm>
              <a:prstGeom prst="line">
                <a:avLst/>
              </a:prstGeom>
              <a:ln w="50800" cap="flat">
                <a:solidFill>
                  <a:srgbClr val="0070C0"/>
                </a:solidFill>
                <a:prstDash val="solid"/>
                <a:headEnd type="none" w="sm" len="sm"/>
                <a:tailEnd type="none" w="sm" len="sm"/>
              </a:ln>
            </p:spPr>
          </p:sp>
          <p:sp>
            <p:nvSpPr>
              <p:cNvPr id="11" name="AutoShape 6">
                <a:extLst>
                  <a:ext uri="{FF2B5EF4-FFF2-40B4-BE49-F238E27FC236}">
                    <a16:creationId xmlns:a16="http://schemas.microsoft.com/office/drawing/2014/main" id="{239296EE-740D-46AB-8D87-ED80C758940D}"/>
                  </a:ext>
                </a:extLst>
              </p:cNvPr>
              <p:cNvSpPr/>
              <p:nvPr/>
            </p:nvSpPr>
            <p:spPr>
              <a:xfrm>
                <a:off x="10153846" y="-6060487"/>
                <a:ext cx="13196309" cy="0"/>
              </a:xfrm>
              <a:prstGeom prst="line">
                <a:avLst/>
              </a:prstGeom>
              <a:ln w="50800" cap="flat">
                <a:solidFill>
                  <a:srgbClr val="0070C0"/>
                </a:solidFill>
                <a:prstDash val="solid"/>
                <a:headEnd type="none" w="sm" len="sm"/>
                <a:tailEnd type="none" w="sm" len="sm"/>
              </a:ln>
            </p:spPr>
          </p:sp>
        </p:grpSp>
      </p:grpSp>
    </p:spTree>
    <p:extLst>
      <p:ext uri="{BB962C8B-B14F-4D97-AF65-F5344CB8AC3E}">
        <p14:creationId xmlns:p14="http://schemas.microsoft.com/office/powerpoint/2010/main" val="5929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barn(inVertical)">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barn(inVertical)">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barn(inVertical)">
                                      <p:cBhvr>
                                        <p:cTn id="29" dur="500"/>
                                        <p:tgtEl>
                                          <p:spTgt spid="1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3" end="3"/>
                                            </p:txEl>
                                          </p:spTgt>
                                        </p:tgtEl>
                                        <p:attrNameLst>
                                          <p:attrName>style.visibility</p:attrName>
                                        </p:attrNameLst>
                                      </p:cBhvr>
                                      <p:to>
                                        <p:strVal val="visible"/>
                                      </p:to>
                                    </p:set>
                                    <p:animEffect transition="in" filter="barn(inVertical)">
                                      <p:cBhvr>
                                        <p:cTn id="34" dur="500"/>
                                        <p:tgtEl>
                                          <p:spTgt spid="1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xEl>
                                              <p:pRg st="4" end="4"/>
                                            </p:txEl>
                                          </p:spTgt>
                                        </p:tgtEl>
                                        <p:attrNameLst>
                                          <p:attrName>style.visibility</p:attrName>
                                        </p:attrNameLst>
                                      </p:cBhvr>
                                      <p:to>
                                        <p:strVal val="visible"/>
                                      </p:to>
                                    </p:set>
                                    <p:animEffect transition="in" filter="barn(inVertical)">
                                      <p:cBhvr>
                                        <p:cTn id="39" dur="500"/>
                                        <p:tgtEl>
                                          <p:spTgt spid="1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xEl>
                                              <p:pRg st="5" end="5"/>
                                            </p:txEl>
                                          </p:spTgt>
                                        </p:tgtEl>
                                        <p:attrNameLst>
                                          <p:attrName>style.visibility</p:attrName>
                                        </p:attrNameLst>
                                      </p:cBhvr>
                                      <p:to>
                                        <p:strVal val="visible"/>
                                      </p:to>
                                    </p:set>
                                    <p:animEffect transition="in" filter="barn(inVertical)">
                                      <p:cBhvr>
                                        <p:cTn id="44" dur="500"/>
                                        <p:tgtEl>
                                          <p:spTgt spid="1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6">
                                            <p:txEl>
                                              <p:pRg st="6" end="6"/>
                                            </p:txEl>
                                          </p:spTgt>
                                        </p:tgtEl>
                                        <p:attrNameLst>
                                          <p:attrName>style.visibility</p:attrName>
                                        </p:attrNameLst>
                                      </p:cBhvr>
                                      <p:to>
                                        <p:strVal val="visible"/>
                                      </p:to>
                                    </p:set>
                                    <p:animEffect transition="in" filter="barn(inVertical)">
                                      <p:cBhvr>
                                        <p:cTn id="49" dur="500"/>
                                        <p:tgtEl>
                                          <p:spTgt spid="16">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6">
                                            <p:txEl>
                                              <p:pRg st="7" end="7"/>
                                            </p:txEl>
                                          </p:spTgt>
                                        </p:tgtEl>
                                        <p:attrNameLst>
                                          <p:attrName>style.visibility</p:attrName>
                                        </p:attrNameLst>
                                      </p:cBhvr>
                                      <p:to>
                                        <p:strVal val="visible"/>
                                      </p:to>
                                    </p:set>
                                    <p:animEffect transition="in" filter="barn(inVertical)">
                                      <p:cBhvr>
                                        <p:cTn id="54" dur="500"/>
                                        <p:tgtEl>
                                          <p:spTgt spid="16">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6">
                                            <p:txEl>
                                              <p:pRg st="8" end="8"/>
                                            </p:txEl>
                                          </p:spTgt>
                                        </p:tgtEl>
                                        <p:attrNameLst>
                                          <p:attrName>style.visibility</p:attrName>
                                        </p:attrNameLst>
                                      </p:cBhvr>
                                      <p:to>
                                        <p:strVal val="visible"/>
                                      </p:to>
                                    </p:set>
                                    <p:animEffect transition="in" filter="barn(inVertical)">
                                      <p:cBhvr>
                                        <p:cTn id="59" dur="500"/>
                                        <p:tgtEl>
                                          <p:spTgt spid="16">
                                            <p:txEl>
                                              <p:pRg st="8" end="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6">
                                            <p:txEl>
                                              <p:pRg st="9" end="9"/>
                                            </p:txEl>
                                          </p:spTgt>
                                        </p:tgtEl>
                                        <p:attrNameLst>
                                          <p:attrName>style.visibility</p:attrName>
                                        </p:attrNameLst>
                                      </p:cBhvr>
                                      <p:to>
                                        <p:strVal val="visible"/>
                                      </p:to>
                                    </p:set>
                                    <p:animEffect transition="in" filter="barn(inVertical)">
                                      <p:cBhvr>
                                        <p:cTn id="64" dur="500"/>
                                        <p:tgtEl>
                                          <p:spTgt spid="16">
                                            <p:txEl>
                                              <p:pRg st="9" end="9"/>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0">
                                            <p:txEl>
                                              <p:pRg st="0" end="0"/>
                                            </p:txEl>
                                          </p:spTgt>
                                        </p:tgtEl>
                                        <p:attrNameLst>
                                          <p:attrName>style.visibility</p:attrName>
                                        </p:attrNameLst>
                                      </p:cBhvr>
                                      <p:to>
                                        <p:strVal val="visible"/>
                                      </p:to>
                                    </p:set>
                                    <p:animEffect transition="in" filter="barn(inVertical)">
                                      <p:cBhvr>
                                        <p:cTn id="69" dur="500"/>
                                        <p:tgtEl>
                                          <p:spTgt spid="20">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20">
                                            <p:txEl>
                                              <p:pRg st="1" end="1"/>
                                            </p:txEl>
                                          </p:spTgt>
                                        </p:tgtEl>
                                        <p:attrNameLst>
                                          <p:attrName>style.visibility</p:attrName>
                                        </p:attrNameLst>
                                      </p:cBhvr>
                                      <p:to>
                                        <p:strVal val="visible"/>
                                      </p:to>
                                    </p:set>
                                    <p:animEffect transition="in" filter="barn(inVertical)">
                                      <p:cBhvr>
                                        <p:cTn id="74" dur="500"/>
                                        <p:tgtEl>
                                          <p:spTgt spid="20">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20">
                                            <p:txEl>
                                              <p:pRg st="2" end="2"/>
                                            </p:txEl>
                                          </p:spTgt>
                                        </p:tgtEl>
                                        <p:attrNameLst>
                                          <p:attrName>style.visibility</p:attrName>
                                        </p:attrNameLst>
                                      </p:cBhvr>
                                      <p:to>
                                        <p:strVal val="visible"/>
                                      </p:to>
                                    </p:set>
                                    <p:animEffect transition="in" filter="barn(inVertical)">
                                      <p:cBhvr>
                                        <p:cTn id="79" dur="500"/>
                                        <p:tgtEl>
                                          <p:spTgt spid="20">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20">
                                            <p:txEl>
                                              <p:pRg st="3" end="3"/>
                                            </p:txEl>
                                          </p:spTgt>
                                        </p:tgtEl>
                                        <p:attrNameLst>
                                          <p:attrName>style.visibility</p:attrName>
                                        </p:attrNameLst>
                                      </p:cBhvr>
                                      <p:to>
                                        <p:strVal val="visible"/>
                                      </p:to>
                                    </p:set>
                                    <p:animEffect transition="in" filter="barn(inVertical)">
                                      <p:cBhvr>
                                        <p:cTn id="84" dur="500"/>
                                        <p:tgtEl>
                                          <p:spTgt spid="20">
                                            <p:txEl>
                                              <p:pRg st="3" end="3"/>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0">
                                            <p:txEl>
                                              <p:pRg st="4" end="4"/>
                                            </p:txEl>
                                          </p:spTgt>
                                        </p:tgtEl>
                                        <p:attrNameLst>
                                          <p:attrName>style.visibility</p:attrName>
                                        </p:attrNameLst>
                                      </p:cBhvr>
                                      <p:to>
                                        <p:strVal val="visible"/>
                                      </p:to>
                                    </p:set>
                                    <p:animEffect transition="in" filter="barn(inVertical)">
                                      <p:cBhvr>
                                        <p:cTn id="89" dur="500"/>
                                        <p:tgtEl>
                                          <p:spTgt spid="20">
                                            <p:txEl>
                                              <p:pRg st="4" end="4"/>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20">
                                            <p:txEl>
                                              <p:pRg st="5" end="5"/>
                                            </p:txEl>
                                          </p:spTgt>
                                        </p:tgtEl>
                                        <p:attrNameLst>
                                          <p:attrName>style.visibility</p:attrName>
                                        </p:attrNameLst>
                                      </p:cBhvr>
                                      <p:to>
                                        <p:strVal val="visible"/>
                                      </p:to>
                                    </p:set>
                                    <p:animEffect transition="in" filter="barn(inVertical)">
                                      <p:cBhvr>
                                        <p:cTn id="94" dur="500"/>
                                        <p:tgtEl>
                                          <p:spTgt spid="20">
                                            <p:txEl>
                                              <p:pRg st="5" end="5"/>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20">
                                            <p:txEl>
                                              <p:pRg st="6" end="6"/>
                                            </p:txEl>
                                          </p:spTgt>
                                        </p:tgtEl>
                                        <p:attrNameLst>
                                          <p:attrName>style.visibility</p:attrName>
                                        </p:attrNameLst>
                                      </p:cBhvr>
                                      <p:to>
                                        <p:strVal val="visible"/>
                                      </p:to>
                                    </p:set>
                                    <p:animEffect transition="in" filter="barn(inVertical)">
                                      <p:cBhvr>
                                        <p:cTn id="99" dur="500"/>
                                        <p:tgtEl>
                                          <p:spTgt spid="20">
                                            <p:txEl>
                                              <p:pRg st="6" end="6"/>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20">
                                            <p:txEl>
                                              <p:pRg st="7" end="7"/>
                                            </p:txEl>
                                          </p:spTgt>
                                        </p:tgtEl>
                                        <p:attrNameLst>
                                          <p:attrName>style.visibility</p:attrName>
                                        </p:attrNameLst>
                                      </p:cBhvr>
                                      <p:to>
                                        <p:strVal val="visible"/>
                                      </p:to>
                                    </p:set>
                                    <p:animEffect transition="in" filter="barn(inVertical)">
                                      <p:cBhvr>
                                        <p:cTn id="104" dur="500"/>
                                        <p:tgtEl>
                                          <p:spTgt spid="20">
                                            <p:txEl>
                                              <p:pRg st="7" end="7"/>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20">
                                            <p:txEl>
                                              <p:pRg st="8" end="8"/>
                                            </p:txEl>
                                          </p:spTgt>
                                        </p:tgtEl>
                                        <p:attrNameLst>
                                          <p:attrName>style.visibility</p:attrName>
                                        </p:attrNameLst>
                                      </p:cBhvr>
                                      <p:to>
                                        <p:strVal val="visible"/>
                                      </p:to>
                                    </p:set>
                                    <p:animEffect transition="in" filter="barn(inVertical)">
                                      <p:cBhvr>
                                        <p:cTn id="109" dur="500"/>
                                        <p:tgtEl>
                                          <p:spTgt spid="20">
                                            <p:txEl>
                                              <p:pRg st="8" end="8"/>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nodeType="clickEffect">
                                  <p:stCondLst>
                                    <p:cond delay="0"/>
                                  </p:stCondLst>
                                  <p:childTnLst>
                                    <p:set>
                                      <p:cBhvr>
                                        <p:cTn id="113" dur="1" fill="hold">
                                          <p:stCondLst>
                                            <p:cond delay="0"/>
                                          </p:stCondLst>
                                        </p:cTn>
                                        <p:tgtEl>
                                          <p:spTgt spid="20">
                                            <p:txEl>
                                              <p:pRg st="9" end="9"/>
                                            </p:txEl>
                                          </p:spTgt>
                                        </p:tgtEl>
                                        <p:attrNameLst>
                                          <p:attrName>style.visibility</p:attrName>
                                        </p:attrNameLst>
                                      </p:cBhvr>
                                      <p:to>
                                        <p:strVal val="visible"/>
                                      </p:to>
                                    </p:set>
                                    <p:animEffect transition="in" filter="barn(inVertical)">
                                      <p:cBhvr>
                                        <p:cTn id="114" dur="500"/>
                                        <p:tgtEl>
                                          <p:spTgt spid="2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80949" y="3043560"/>
            <a:ext cx="5080101" cy="6667500"/>
          </a:xfrm>
          <a:custGeom>
            <a:avLst/>
            <a:gdLst/>
            <a:ahLst/>
            <a:cxnLst/>
            <a:rect l="l" t="t" r="r" b="b"/>
            <a:pathLst>
              <a:path w="8509101" h="9311388">
                <a:moveTo>
                  <a:pt x="0" y="0"/>
                </a:moveTo>
                <a:lnTo>
                  <a:pt x="8509101" y="0"/>
                </a:lnTo>
                <a:lnTo>
                  <a:pt x="8509101" y="9311388"/>
                </a:lnTo>
                <a:lnTo>
                  <a:pt x="0" y="9311388"/>
                </a:lnTo>
                <a:lnTo>
                  <a:pt x="0" y="0"/>
                </a:lnTo>
                <a:close/>
              </a:path>
            </a:pathLst>
          </a:custGeom>
          <a:blipFill>
            <a:blip r:embed="rId2"/>
            <a:stretch>
              <a:fillRect/>
            </a:stretch>
          </a:blipFill>
        </p:spPr>
      </p:sp>
      <p:sp>
        <p:nvSpPr>
          <p:cNvPr id="3" name="Freeform 3"/>
          <p:cNvSpPr/>
          <p:nvPr/>
        </p:nvSpPr>
        <p:spPr>
          <a:xfrm>
            <a:off x="-1830357" y="-902150"/>
            <a:ext cx="6173053" cy="2601942"/>
          </a:xfrm>
          <a:custGeom>
            <a:avLst/>
            <a:gdLst/>
            <a:ahLst/>
            <a:cxnLst/>
            <a:rect l="l" t="t" r="r" b="b"/>
            <a:pathLst>
              <a:path w="6173053" h="2601942">
                <a:moveTo>
                  <a:pt x="0" y="0"/>
                </a:moveTo>
                <a:lnTo>
                  <a:pt x="6173052" y="0"/>
                </a:lnTo>
                <a:lnTo>
                  <a:pt x="6173052" y="2601941"/>
                </a:lnTo>
                <a:lnTo>
                  <a:pt x="0" y="2601941"/>
                </a:lnTo>
                <a:lnTo>
                  <a:pt x="0" y="0"/>
                </a:lnTo>
                <a:close/>
              </a:path>
            </a:pathLst>
          </a:custGeom>
          <a:blipFill>
            <a:blip r:embed="rId3">
              <a:duotone>
                <a:prstClr val="black"/>
                <a:schemeClr val="accent5">
                  <a:tint val="45000"/>
                  <a:satMod val="400000"/>
                </a:schemeClr>
              </a:duotone>
            </a:blip>
            <a:stretch>
              <a:fillRect/>
            </a:stretch>
          </a:blipFill>
        </p:spPr>
      </p:sp>
      <p:sp>
        <p:nvSpPr>
          <p:cNvPr id="4" name="Freeform 4"/>
          <p:cNvSpPr/>
          <p:nvPr/>
        </p:nvSpPr>
        <p:spPr>
          <a:xfrm rot="3091052">
            <a:off x="-1684467" y="5508041"/>
            <a:ext cx="6638823" cy="5976180"/>
          </a:xfrm>
          <a:custGeom>
            <a:avLst/>
            <a:gdLst/>
            <a:ahLst/>
            <a:cxnLst/>
            <a:rect l="l" t="t" r="r" b="b"/>
            <a:pathLst>
              <a:path w="6638823" h="5976180">
                <a:moveTo>
                  <a:pt x="0" y="0"/>
                </a:moveTo>
                <a:lnTo>
                  <a:pt x="6638824" y="0"/>
                </a:lnTo>
                <a:lnTo>
                  <a:pt x="6638824" y="5976180"/>
                </a:lnTo>
                <a:lnTo>
                  <a:pt x="0" y="5976180"/>
                </a:lnTo>
                <a:lnTo>
                  <a:pt x="0" y="0"/>
                </a:lnTo>
                <a:close/>
              </a:path>
            </a:pathLst>
          </a:custGeom>
          <a:blipFill>
            <a:blip r:embed="rId4"/>
            <a:stretch>
              <a:fillRect/>
            </a:stretch>
          </a:blipFill>
        </p:spPr>
      </p:sp>
      <p:sp>
        <p:nvSpPr>
          <p:cNvPr id="5" name="TextBox 5"/>
          <p:cNvSpPr txBox="1"/>
          <p:nvPr/>
        </p:nvSpPr>
        <p:spPr>
          <a:xfrm>
            <a:off x="2574966" y="876300"/>
            <a:ext cx="14621049" cy="2167260"/>
          </a:xfrm>
          <a:prstGeom prst="rect">
            <a:avLst/>
          </a:prstGeom>
        </p:spPr>
        <p:txBody>
          <a:bodyPr wrap="square" lIns="0" tIns="0" rIns="0" bIns="0" rtlCol="0" anchor="t">
            <a:spAutoFit/>
          </a:bodyPr>
          <a:lstStyle/>
          <a:p>
            <a:pPr marL="0" lvl="0" indent="0" algn="ctr">
              <a:lnSpc>
                <a:spcPts val="16889"/>
              </a:lnSpc>
              <a:spcBef>
                <a:spcPct val="0"/>
              </a:spcBef>
            </a:pPr>
            <a:r>
              <a:rPr lang="en-US" sz="23458">
                <a:solidFill>
                  <a:srgbClr val="002060"/>
                </a:solidFill>
                <a:latin typeface="Computer Says No"/>
              </a:rPr>
              <a:t>PART 1. THEORY</a:t>
            </a:r>
          </a:p>
        </p:txBody>
      </p:sp>
      <p:pic>
        <p:nvPicPr>
          <p:cNvPr id="12" name="Graphic 11" descr="Arrow Rotate left">
            <a:extLst>
              <a:ext uri="{FF2B5EF4-FFF2-40B4-BE49-F238E27FC236}">
                <a16:creationId xmlns:a16="http://schemas.microsoft.com/office/drawing/2014/main" id="{252EFE54-7F2F-4514-AC10-22D85BFFD2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96076" y="2856497"/>
            <a:ext cx="2667000" cy="2667000"/>
          </a:xfrm>
          <a:prstGeom prst="rect">
            <a:avLst/>
          </a:prstGeom>
        </p:spPr>
      </p:pic>
      <p:sp>
        <p:nvSpPr>
          <p:cNvPr id="13" name="TextBox 5">
            <a:extLst>
              <a:ext uri="{FF2B5EF4-FFF2-40B4-BE49-F238E27FC236}">
                <a16:creationId xmlns:a16="http://schemas.microsoft.com/office/drawing/2014/main" id="{3D73BFAD-1F65-40EC-AF25-5BFE1FB1FE48}"/>
              </a:ext>
            </a:extLst>
          </p:cNvPr>
          <p:cNvSpPr txBox="1"/>
          <p:nvPr/>
        </p:nvSpPr>
        <p:spPr>
          <a:xfrm>
            <a:off x="-505256" y="5518054"/>
            <a:ext cx="14621049" cy="2167260"/>
          </a:xfrm>
          <a:prstGeom prst="rect">
            <a:avLst/>
          </a:prstGeom>
        </p:spPr>
        <p:txBody>
          <a:bodyPr wrap="square" lIns="0" tIns="0" rIns="0" bIns="0" rtlCol="0" anchor="t">
            <a:spAutoFit/>
          </a:bodyPr>
          <a:lstStyle/>
          <a:p>
            <a:pPr lvl="0" algn="ctr">
              <a:lnSpc>
                <a:spcPts val="16889"/>
              </a:lnSpc>
              <a:spcBef>
                <a:spcPct val="0"/>
              </a:spcBef>
            </a:pPr>
            <a:r>
              <a:rPr lang="en-US" sz="23458">
                <a:solidFill>
                  <a:srgbClr val="002060"/>
                </a:solidFill>
                <a:latin typeface="Computer Says No"/>
              </a:rPr>
              <a:t>II. GRAMMAR</a:t>
            </a:r>
          </a:p>
        </p:txBody>
      </p:sp>
    </p:spTree>
    <p:extLst>
      <p:ext uri="{BB962C8B-B14F-4D97-AF65-F5344CB8AC3E}">
        <p14:creationId xmlns:p14="http://schemas.microsoft.com/office/powerpoint/2010/main" val="149139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TotalTime>
  <Words>5650</Words>
  <Application>Microsoft Office PowerPoint</Application>
  <PresentationFormat>Custom</PresentationFormat>
  <Paragraphs>650</Paragraphs>
  <Slides>55</Slides>
  <Notes>1</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Wingdings</vt:lpstr>
      <vt:lpstr>Arial</vt:lpstr>
      <vt:lpstr>Computer Says No</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Futuristic Illustrative Artificial Intelligence Project Presentation</dc:title>
  <cp:lastModifiedBy>Hưng PQ</cp:lastModifiedBy>
  <cp:revision>8</cp:revision>
  <dcterms:created xsi:type="dcterms:W3CDTF">2006-08-16T00:00:00Z</dcterms:created>
  <dcterms:modified xsi:type="dcterms:W3CDTF">2023-10-21T11:16:43Z</dcterms:modified>
  <dc:identifier>DAFx2Wl1jjI</dc:identifier>
</cp:coreProperties>
</file>