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57" r:id="rId4"/>
    <p:sldId id="268" r:id="rId5"/>
    <p:sldId id="269" r:id="rId6"/>
    <p:sldId id="270" r:id="rId7"/>
    <p:sldId id="271" r:id="rId8"/>
    <p:sldId id="258" r:id="rId9"/>
    <p:sldId id="260" r:id="rId10"/>
    <p:sldId id="266" r:id="rId11"/>
    <p:sldId id="261" r:id="rId12"/>
    <p:sldId id="272" r:id="rId13"/>
    <p:sldId id="259" r:id="rId14"/>
    <p:sldId id="274" r:id="rId15"/>
    <p:sldId id="275" r:id="rId16"/>
    <p:sldId id="273" r:id="rId17"/>
    <p:sldId id="262" r:id="rId18"/>
    <p:sldId id="263" r:id="rId19"/>
    <p:sldId id="276" r:id="rId20"/>
    <p:sldId id="264" r:id="rId21"/>
    <p:sldId id="265"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4E8"/>
    <a:srgbClr val="FF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8" d="100"/>
          <a:sy n="48" d="100"/>
        </p:scale>
        <p:origin x="8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20.svg"/><Relationship Id="rId10" Type="http://schemas.openxmlformats.org/officeDocument/2006/relationships/image" Target="../media/image23.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4.svg"/><Relationship Id="rId12"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0.svg"/><Relationship Id="rId4" Type="http://schemas.openxmlformats.org/officeDocument/2006/relationships/image" Target="../media/image11.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4.svg"/><Relationship Id="rId12" Type="http://schemas.openxmlformats.org/officeDocument/2006/relationships/image" Target="../media/image16.png"/><Relationship Id="rId17"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0.svg"/><Relationship Id="rId4" Type="http://schemas.openxmlformats.org/officeDocument/2006/relationships/image" Target="../media/image11.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4.svg"/><Relationship Id="rId12" Type="http://schemas.openxmlformats.org/officeDocument/2006/relationships/image" Target="../media/image16.png"/><Relationship Id="rId17"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0.svg"/><Relationship Id="rId4" Type="http://schemas.openxmlformats.org/officeDocument/2006/relationships/image" Target="../media/image11.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23.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8.png"/><Relationship Id="rId3" Type="http://schemas.openxmlformats.org/officeDocument/2006/relationships/image" Target="../media/image4.svg"/><Relationship Id="rId12" Type="http://schemas.openxmlformats.org/officeDocument/2006/relationships/image" Target="../media/image43.sv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27.png"/><Relationship Id="rId15" Type="http://schemas.openxmlformats.org/officeDocument/2006/relationships/image" Target="../media/image29.png"/><Relationship Id="rId10" Type="http://schemas.openxmlformats.org/officeDocument/2006/relationships/image" Target="../media/image16.sv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45.svg"/></Relationships>
</file>

<file path=ppt/slides/_rels/slide18.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8.svg"/><Relationship Id="rId12"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1.svg"/><Relationship Id="rId5" Type="http://schemas.openxmlformats.org/officeDocument/2006/relationships/image" Target="../media/image20.svg"/><Relationship Id="rId15" Type="http://schemas.openxmlformats.org/officeDocument/2006/relationships/image" Target="../media/image33.png"/><Relationship Id="rId4" Type="http://schemas.openxmlformats.org/officeDocument/2006/relationships/image" Target="../media/image10.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16.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svg"/><Relationship Id="rId10" Type="http://schemas.openxmlformats.org/officeDocument/2006/relationships/image" Target="../media/image28.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16" y="-244931"/>
            <a:ext cx="18626175" cy="186261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59228" y="-484692"/>
            <a:ext cx="5932578" cy="516673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2375017" y="4682045"/>
            <a:ext cx="6807434" cy="592865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54961" y="6581695"/>
            <a:ext cx="3076308" cy="408688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42150" y="1394878"/>
            <a:ext cx="1570937" cy="162714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68145" y="7270690"/>
            <a:ext cx="1056056" cy="109384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6416" y="-266204"/>
            <a:ext cx="4119511" cy="386204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20069" flipH="1">
            <a:off x="999026" y="8235738"/>
            <a:ext cx="1673244" cy="307787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09292">
            <a:off x="15134522" y="-380286"/>
            <a:ext cx="2858334" cy="2868766"/>
          </a:xfrm>
          <a:prstGeom prst="rect">
            <a:avLst/>
          </a:prstGeom>
        </p:spPr>
      </p:pic>
      <p:sp>
        <p:nvSpPr>
          <p:cNvPr id="11" name="TextBox 11"/>
          <p:cNvSpPr txBox="1"/>
          <p:nvPr/>
        </p:nvSpPr>
        <p:spPr>
          <a:xfrm>
            <a:off x="1010564" y="2990945"/>
            <a:ext cx="16352214" cy="3248646"/>
          </a:xfrm>
          <a:prstGeom prst="rect">
            <a:avLst/>
          </a:prstGeom>
        </p:spPr>
        <p:txBody>
          <a:bodyPr wrap="square" lIns="0" tIns="0" rIns="0" bIns="0" rtlCol="0" anchor="t">
            <a:spAutoFit/>
          </a:bodyPr>
          <a:lstStyle/>
          <a:p>
            <a:pPr algn="ctr">
              <a:lnSpc>
                <a:spcPct val="150000"/>
              </a:lnSpc>
            </a:pPr>
            <a:r>
              <a:rPr lang="en-US" sz="7500" b="1" dirty="0" smtClean="0">
                <a:solidFill>
                  <a:schemeClr val="tx2">
                    <a:lumMod val="50000"/>
                  </a:schemeClr>
                </a:solidFill>
                <a:latin typeface="Arial" panose="020B0604020202020204" pitchFamily="34" charset="0"/>
                <a:cs typeface="Arial" panose="020B0604020202020204" pitchFamily="34" charset="0"/>
              </a:rPr>
              <a:t>NHIỆT LIỆT CHÀO MỪNG </a:t>
            </a:r>
          </a:p>
          <a:p>
            <a:pPr algn="ctr">
              <a:lnSpc>
                <a:spcPct val="150000"/>
              </a:lnSpc>
            </a:pPr>
            <a:r>
              <a:rPr lang="en-US" sz="7500" b="1" dirty="0" smtClean="0">
                <a:solidFill>
                  <a:schemeClr val="tx2">
                    <a:lumMod val="50000"/>
                  </a:schemeClr>
                </a:solidFill>
                <a:latin typeface="Arial" panose="020B0604020202020204" pitchFamily="34" charset="0"/>
                <a:cs typeface="Arial" panose="020B0604020202020204" pitchFamily="34" charset="0"/>
              </a:rPr>
              <a:t>CẢ LỚP ĐẾN VỚI TIẾT HỌC MỚI!</a:t>
            </a:r>
            <a:endParaRPr lang="en-US" sz="75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624" y="7353300"/>
            <a:ext cx="3564215" cy="40909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91655" y="-1893076"/>
            <a:ext cx="5730992" cy="434513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562551" flipH="1">
            <a:off x="57223" y="-432257"/>
            <a:ext cx="1188356" cy="2185939"/>
          </a:xfrm>
          <a:prstGeom prst="rect">
            <a:avLst/>
          </a:prstGeom>
        </p:spPr>
      </p:pic>
      <p:sp>
        <p:nvSpPr>
          <p:cNvPr id="10" name="Rectangle 9"/>
          <p:cNvSpPr/>
          <p:nvPr/>
        </p:nvSpPr>
        <p:spPr>
          <a:xfrm>
            <a:off x="1692538" y="693034"/>
            <a:ext cx="5298245" cy="1084079"/>
          </a:xfrm>
          <a:prstGeom prst="rect">
            <a:avLst/>
          </a:prstGeom>
        </p:spPr>
        <p:txBody>
          <a:bodyPr wrap="none">
            <a:spAutoFit/>
          </a:bodyPr>
          <a:lstStyle/>
          <a:p>
            <a:pPr algn="just">
              <a:lnSpc>
                <a:spcPct val="170000"/>
              </a:lnSpc>
            </a:pPr>
            <a:r>
              <a:rPr lang="en-US" sz="4400" b="1" u="sng" dirty="0" err="1">
                <a:solidFill>
                  <a:schemeClr val="accent4">
                    <a:lumMod val="50000"/>
                  </a:schemeClr>
                </a:solidFill>
                <a:latin typeface="Arial" panose="020B0604020202020204" pitchFamily="34" charset="0"/>
                <a:cs typeface="Arial" panose="020B0604020202020204" pitchFamily="34" charset="0"/>
              </a:rPr>
              <a:t>Bài</a:t>
            </a:r>
            <a:r>
              <a:rPr lang="en-US" sz="4400" b="1" u="sng" dirty="0">
                <a:solidFill>
                  <a:schemeClr val="accent4">
                    <a:lumMod val="50000"/>
                  </a:schemeClr>
                </a:solidFill>
                <a:latin typeface="Arial" panose="020B0604020202020204" pitchFamily="34" charset="0"/>
                <a:cs typeface="Arial" panose="020B0604020202020204" pitchFamily="34" charset="0"/>
              </a:rPr>
              <a:t> </a:t>
            </a:r>
            <a:r>
              <a:rPr lang="en-US" sz="4400" b="1" u="sng" dirty="0" smtClean="0">
                <a:solidFill>
                  <a:schemeClr val="accent4">
                    <a:lumMod val="50000"/>
                  </a:schemeClr>
                </a:solidFill>
                <a:latin typeface="Arial" panose="020B0604020202020204" pitchFamily="34" charset="0"/>
                <a:cs typeface="Arial" panose="020B0604020202020204" pitchFamily="34" charset="0"/>
              </a:rPr>
              <a:t>8.14 </a:t>
            </a:r>
            <a:r>
              <a:rPr lang="en-US" sz="4400" b="1" u="sng" dirty="0">
                <a:solidFill>
                  <a:schemeClr val="accent4">
                    <a:lumMod val="50000"/>
                  </a:schemeClr>
                </a:solidFill>
                <a:latin typeface="Arial" panose="020B0604020202020204" pitchFamily="34" charset="0"/>
                <a:cs typeface="Arial" panose="020B0604020202020204" pitchFamily="34" charset="0"/>
              </a:rPr>
              <a:t>(SGK-tr58)</a:t>
            </a:r>
          </a:p>
        </p:txBody>
      </p:sp>
      <p:sp>
        <p:nvSpPr>
          <p:cNvPr id="11" name="Rectangle 10"/>
          <p:cNvSpPr/>
          <p:nvPr/>
        </p:nvSpPr>
        <p:spPr>
          <a:xfrm>
            <a:off x="1692538" y="1899902"/>
            <a:ext cx="13547462" cy="6186309"/>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Một chiếc hộp đựng 7 tấm thẻ như nhau được ghi số 2; 3; 4; 5; 6; 7; 8. Rút ngẫu nhiên một tấm thẻ trong hộp. Tìm xác suất để rút được tấm thẻ</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Ghi số nhỏ hơn 10</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Ghi số 1</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Ghi số 8.</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a:stretch>
            <a:fillRect/>
          </a:stretch>
        </p:blipFill>
        <p:spPr>
          <a:xfrm>
            <a:off x="8229600" y="5408422"/>
            <a:ext cx="8763000" cy="3889755"/>
          </a:xfrm>
          <a:prstGeom prst="rect">
            <a:avLst/>
          </a:prstGeom>
        </p:spPr>
      </p:pic>
    </p:spTree>
    <p:extLst>
      <p:ext uri="{BB962C8B-B14F-4D97-AF65-F5344CB8AC3E}">
        <p14:creationId xmlns:p14="http://schemas.microsoft.com/office/powerpoint/2010/main" val="2931379170"/>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325922" y="-262515"/>
            <a:ext cx="3408003" cy="391162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523018" y="6884201"/>
            <a:ext cx="2902744" cy="3856302"/>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523018" y="-229713"/>
            <a:ext cx="3047032" cy="2856592"/>
          </a:xfrm>
          <a:prstGeom prst="rect">
            <a:avLst/>
          </a:prstGeom>
        </p:spPr>
      </p:pic>
      <p:sp>
        <p:nvSpPr>
          <p:cNvPr id="22" name="Oval Callout 21"/>
          <p:cNvSpPr/>
          <p:nvPr/>
        </p:nvSpPr>
        <p:spPr>
          <a:xfrm>
            <a:off x="8153400" y="570096"/>
            <a:ext cx="1828800" cy="1256974"/>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3" name="Rectangle 22"/>
          <p:cNvSpPr/>
          <p:nvPr/>
        </p:nvSpPr>
        <p:spPr>
          <a:xfrm>
            <a:off x="2212703" y="2117791"/>
            <a:ext cx="13484497"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Biến để rút được tấm thẻ “ghi số nhỏ hơn 10” là biến cố chắc chắn, do đó xác xuất bằng 1</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24" name="Rectangle 23"/>
          <p:cNvSpPr/>
          <p:nvPr/>
        </p:nvSpPr>
        <p:spPr>
          <a:xfrm>
            <a:off x="2209800" y="4319175"/>
            <a:ext cx="13541818" cy="2123658"/>
          </a:xfrm>
          <a:prstGeom prst="rect">
            <a:avLst/>
          </a:prstGeom>
        </p:spPr>
        <p:txBody>
          <a:bodyPr wrap="square">
            <a:spAutoFit/>
          </a:bodyPr>
          <a:lstStyle/>
          <a:p>
            <a:pPr lvl="0" algn="just">
              <a:lnSpc>
                <a:spcPct val="150000"/>
              </a:lnSpc>
            </a:pPr>
            <a:r>
              <a:rPr lang="vi-VN" sz="4400" dirty="0">
                <a:solidFill>
                  <a:prstClr val="black"/>
                </a:solidFill>
                <a:cs typeface="Arial" panose="020B0604020202020204" pitchFamily="34" charset="0"/>
              </a:rPr>
              <a:t>b) Biến để rút được tấm thẻ “ghi số 1” là biến cố không thể, do đó xác xuất bằng 0.</a:t>
            </a:r>
          </a:p>
        </p:txBody>
      </p:sp>
      <p:pic>
        <p:nvPicPr>
          <p:cNvPr id="25" name="Picture 24"/>
          <p:cNvPicPr>
            <a:picLocks noChangeAspect="1"/>
          </p:cNvPicPr>
          <p:nvPr/>
        </p:nvPicPr>
        <p:blipFill>
          <a:blip r:embed="rId11"/>
          <a:stretch>
            <a:fillRect/>
          </a:stretch>
        </p:blipFill>
        <p:spPr>
          <a:xfrm>
            <a:off x="5715000" y="6884201"/>
            <a:ext cx="6858000" cy="304415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325922" y="-262515"/>
            <a:ext cx="3408003" cy="391162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90836" y="7505699"/>
            <a:ext cx="2434925" cy="323480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523018" y="-229713"/>
            <a:ext cx="3047032" cy="2856592"/>
          </a:xfrm>
          <a:prstGeom prst="rect">
            <a:avLst/>
          </a:prstGeom>
        </p:spPr>
      </p:pic>
      <p:sp>
        <p:nvSpPr>
          <p:cNvPr id="22" name="Oval Callout 21"/>
          <p:cNvSpPr/>
          <p:nvPr/>
        </p:nvSpPr>
        <p:spPr>
          <a:xfrm>
            <a:off x="8153400" y="570096"/>
            <a:ext cx="1828800" cy="1256974"/>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grpSp>
        <p:nvGrpSpPr>
          <p:cNvPr id="5" name="Group 4"/>
          <p:cNvGrpSpPr/>
          <p:nvPr/>
        </p:nvGrpSpPr>
        <p:grpSpPr>
          <a:xfrm>
            <a:off x="1714500" y="1693297"/>
            <a:ext cx="14706600" cy="6123536"/>
            <a:chOff x="1981200" y="1827070"/>
            <a:chExt cx="14706600" cy="6123536"/>
          </a:xfrm>
        </p:grpSpPr>
        <p:sp>
          <p:nvSpPr>
            <p:cNvPr id="2" name="Rectangle 1"/>
            <p:cNvSpPr/>
            <p:nvPr/>
          </p:nvSpPr>
          <p:spPr>
            <a:xfrm>
              <a:off x="1981200" y="1827070"/>
              <a:ext cx="14706600" cy="6123536"/>
            </a:xfrm>
            <a:prstGeom prst="rect">
              <a:avLst/>
            </a:prstGeom>
          </p:spPr>
          <p:txBody>
            <a:bodyPr wrap="square">
              <a:spAutoFit/>
            </a:bodyPr>
            <a:lstStyle/>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hộp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7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7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3”</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4”</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601200" y="4281177"/>
              <a:ext cx="6781800"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6”</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7”</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 name="Rectangle 5"/>
              <p:cNvSpPr/>
              <p:nvPr/>
            </p:nvSpPr>
            <p:spPr>
              <a:xfrm>
                <a:off x="1714500" y="7880316"/>
                <a:ext cx="14227618" cy="2136803"/>
              </a:xfrm>
              <a:prstGeom prst="rect">
                <a:avLst/>
              </a:prstGeom>
            </p:spPr>
            <p:txBody>
              <a:bodyPr wrap="square">
                <a:spAutoFit/>
              </a:bodyPr>
              <a:lstStyle/>
              <a:p>
                <a:pPr algn="just">
                  <a:lnSpc>
                    <a:spcPct val="13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Mặt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luôn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7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này</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xuất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rút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tấm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thẻ</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ghi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8”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en-US" sz="4400" i="1">
                            <a:effectLst/>
                            <a:latin typeface="Cambria Math" panose="02040503050406030204" pitchFamily="18" charset="0"/>
                            <a:ea typeface="Calibri" panose="020F0502020204030204" pitchFamily="34" charset="0"/>
                            <a:cs typeface="Arial" panose="020B0604020202020204" pitchFamily="34" charset="0"/>
                          </a:rPr>
                          <m:t>1</m:t>
                        </m:r>
                      </m:num>
                      <m:den>
                        <m:r>
                          <a:rPr lang="en-US" sz="4400" i="1">
                            <a:effectLst/>
                            <a:latin typeface="Cambria Math" panose="02040503050406030204" pitchFamily="18" charset="0"/>
                            <a:ea typeface="Calibri" panose="020F0502020204030204" pitchFamily="34" charset="0"/>
                            <a:cs typeface="Arial" panose="020B0604020202020204" pitchFamily="34" charset="0"/>
                          </a:rPr>
                          <m:t>7</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714500" y="7880316"/>
                <a:ext cx="14227618" cy="2136803"/>
              </a:xfrm>
              <a:prstGeom prst="rect">
                <a:avLst/>
              </a:prstGeom>
              <a:blipFill rotWithShape="0">
                <a:blip r:embed="rId11"/>
                <a:stretch>
                  <a:fillRect l="-1500" t="-286" r="-1542" b="-286"/>
                </a:stretch>
              </a:blipFill>
            </p:spPr>
            <p:txBody>
              <a:bodyPr/>
              <a:lstStyle/>
              <a:p>
                <a:r>
                  <a:rPr lang="en-US">
                    <a:noFill/>
                  </a:rPr>
                  <a:t> </a:t>
                </a:r>
              </a:p>
            </p:txBody>
          </p:sp>
        </mc:Fallback>
      </mc:AlternateContent>
    </p:spTree>
    <p:extLst>
      <p:ext uri="{BB962C8B-B14F-4D97-AF65-F5344CB8AC3E}">
        <p14:creationId xmlns:p14="http://schemas.microsoft.com/office/powerpoint/2010/main" val="209280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0397" y="-454793"/>
            <a:ext cx="4608458" cy="401354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2375017" y="6943219"/>
            <a:ext cx="6807434" cy="5928656"/>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393777" y="-745642"/>
            <a:ext cx="1348927" cy="2481304"/>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77465" y="593914"/>
            <a:ext cx="1381835" cy="1431280"/>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724400" y="8295383"/>
            <a:ext cx="1754512" cy="1817291"/>
          </a:xfrm>
          <a:prstGeom prst="rect">
            <a:avLst/>
          </a:prstGeom>
        </p:spPr>
      </p:pic>
      <p:sp>
        <p:nvSpPr>
          <p:cNvPr id="26" name="TextBox 8">
            <a:extLst>
              <a:ext uri="{FF2B5EF4-FFF2-40B4-BE49-F238E27FC236}">
                <a16:creationId xmlns="" xmlns:a16="http://schemas.microsoft.com/office/drawing/2014/main" id="{A19ECB77-B032-4E88-B15F-FDAE0101D1A8}"/>
              </a:ext>
            </a:extLst>
          </p:cNvPr>
          <p:cNvSpPr txBox="1"/>
          <p:nvPr/>
        </p:nvSpPr>
        <p:spPr>
          <a:xfrm>
            <a:off x="4428893" y="919667"/>
            <a:ext cx="9058507" cy="702372"/>
          </a:xfrm>
          <a:prstGeom prst="rect">
            <a:avLst/>
          </a:prstGeom>
        </p:spPr>
        <p:txBody>
          <a:bodyPr wrap="square" lIns="0" tIns="0" rIns="0" bIns="0" rtlCol="0" anchor="t">
            <a:spAutoFit/>
          </a:bodyPr>
          <a:lstStyle/>
          <a:p>
            <a:pPr algn="ctr" defTabSz="609630">
              <a:lnSpc>
                <a:spcPts val="5334"/>
              </a:lnSpc>
              <a:spcBef>
                <a:spcPct val="0"/>
              </a:spcBef>
            </a:pPr>
            <a:r>
              <a:rPr lang="en-US" sz="6600" b="1" spc="-53" dirty="0" smtClean="0">
                <a:solidFill>
                  <a:srgbClr val="000000"/>
                </a:solidFill>
                <a:latin typeface="Arial" panose="020B0604020202020204" pitchFamily="34" charset="0"/>
                <a:cs typeface="Arial" panose="020B0604020202020204" pitchFamily="34" charset="0"/>
              </a:rPr>
              <a:t>VẬN DỤNG</a:t>
            </a:r>
            <a:endParaRPr lang="en-US" sz="6600" b="1" spc="-53" dirty="0">
              <a:solidFill>
                <a:srgbClr val="000000"/>
              </a:solidFill>
              <a:latin typeface="Arial" panose="020B0604020202020204" pitchFamily="34" charset="0"/>
              <a:cs typeface="Arial" panose="020B0604020202020204" pitchFamily="34" charset="0"/>
            </a:endParaRPr>
          </a:p>
        </p:txBody>
      </p:sp>
      <p:sp>
        <p:nvSpPr>
          <p:cNvPr id="27" name="Rectangle 26"/>
          <p:cNvSpPr/>
          <p:nvPr/>
        </p:nvSpPr>
        <p:spPr>
          <a:xfrm>
            <a:off x="1520802" y="1540579"/>
            <a:ext cx="5298245" cy="1243417"/>
          </a:xfrm>
          <a:prstGeom prst="rect">
            <a:avLst/>
          </a:prstGeom>
        </p:spPr>
        <p:txBody>
          <a:bodyPr wrap="none">
            <a:spAutoFit/>
          </a:bodyPr>
          <a:lstStyle/>
          <a:p>
            <a:pPr algn="just">
              <a:lnSpc>
                <a:spcPct val="170000"/>
              </a:lnSpc>
            </a:pPr>
            <a:r>
              <a:rPr lang="en-US" sz="4400" b="1" u="sng" dirty="0" err="1">
                <a:solidFill>
                  <a:schemeClr val="accent4">
                    <a:lumMod val="50000"/>
                  </a:schemeClr>
                </a:solidFill>
                <a:latin typeface="Arial" panose="020B0604020202020204" pitchFamily="34" charset="0"/>
                <a:cs typeface="Arial" panose="020B0604020202020204" pitchFamily="34" charset="0"/>
              </a:rPr>
              <a:t>Bài</a:t>
            </a:r>
            <a:r>
              <a:rPr lang="en-US" sz="4400" b="1" u="sng" dirty="0">
                <a:solidFill>
                  <a:schemeClr val="accent4">
                    <a:lumMod val="50000"/>
                  </a:schemeClr>
                </a:solidFill>
                <a:latin typeface="Arial" panose="020B0604020202020204" pitchFamily="34" charset="0"/>
                <a:cs typeface="Arial" panose="020B0604020202020204" pitchFamily="34" charset="0"/>
              </a:rPr>
              <a:t> </a:t>
            </a:r>
            <a:r>
              <a:rPr lang="en-US" sz="4400" b="1" u="sng" dirty="0" smtClean="0">
                <a:solidFill>
                  <a:schemeClr val="accent4">
                    <a:lumMod val="50000"/>
                  </a:schemeClr>
                </a:solidFill>
                <a:latin typeface="Arial" panose="020B0604020202020204" pitchFamily="34" charset="0"/>
                <a:cs typeface="Arial" panose="020B0604020202020204" pitchFamily="34" charset="0"/>
              </a:rPr>
              <a:t>8.15 </a:t>
            </a:r>
            <a:r>
              <a:rPr lang="en-US" sz="4400" b="1" u="sng" dirty="0">
                <a:solidFill>
                  <a:schemeClr val="accent4">
                    <a:lumMod val="50000"/>
                  </a:schemeClr>
                </a:solidFill>
                <a:latin typeface="Arial" panose="020B0604020202020204" pitchFamily="34" charset="0"/>
                <a:cs typeface="Arial" panose="020B0604020202020204" pitchFamily="34" charset="0"/>
              </a:rPr>
              <a:t>(SGK-tr58)</a:t>
            </a:r>
          </a:p>
        </p:txBody>
      </p:sp>
      <p:pic>
        <p:nvPicPr>
          <p:cNvPr id="29" name="Picture 28"/>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82600" y="4794718"/>
            <a:ext cx="4419600" cy="5223164"/>
          </a:xfrm>
          <a:prstGeom prst="rect">
            <a:avLst/>
          </a:prstGeom>
        </p:spPr>
      </p:pic>
      <p:grpSp>
        <p:nvGrpSpPr>
          <p:cNvPr id="31" name="Group 30"/>
          <p:cNvGrpSpPr/>
          <p:nvPr/>
        </p:nvGrpSpPr>
        <p:grpSpPr>
          <a:xfrm>
            <a:off x="1520802" y="2776542"/>
            <a:ext cx="15738498" cy="6216326"/>
            <a:chOff x="1520802" y="2646106"/>
            <a:chExt cx="15738498" cy="6216326"/>
          </a:xfrm>
        </p:grpSpPr>
        <p:sp>
          <p:nvSpPr>
            <p:cNvPr id="28" name="Rectangle 27"/>
            <p:cNvSpPr/>
            <p:nvPr/>
          </p:nvSpPr>
          <p:spPr>
            <a:xfrm>
              <a:off x="1520802" y="2646106"/>
              <a:ext cx="15738498" cy="6186309"/>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Một tấm bìa cứng hình tròn được chia làm 8 phần có diện tích bằng nhau và ghi số 1; 2; 3; 4; 5; 6; 7; 8 như Hình 8.4, được gắn vào trục quay có mũi tên ở tâm</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Bạn Việt quay tấm bìa</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Tìm xác suất để mũi tên chỉ vào hình quạt</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Ghi số lẻ</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0" name="Rectangle 29"/>
            <p:cNvSpPr/>
            <p:nvPr/>
          </p:nvSpPr>
          <p:spPr>
            <a:xfrm>
              <a:off x="7806488" y="7754436"/>
              <a:ext cx="3021981" cy="1107996"/>
            </a:xfrm>
            <a:prstGeom prst="rect">
              <a:avLst/>
            </a:prstGeom>
          </p:spPr>
          <p:txBody>
            <a:bodyPr wrap="none">
              <a:spAutoFit/>
            </a:bodyPr>
            <a:lstStyle/>
            <a:p>
              <a:pPr marL="571500" lvl="0" indent="-571500" algn="just">
                <a:lnSpc>
                  <a:spcPct val="150000"/>
                </a:lnSpc>
                <a:buFont typeface="Arial" panose="020B0604020202020204" pitchFamily="34" charset="0"/>
                <a:buChar char="•"/>
              </a:pPr>
              <a:r>
                <a:rPr lang="vi-VN" sz="4400" dirty="0">
                  <a:solidFill>
                    <a:prstClr val="black"/>
                  </a:solidFill>
                  <a:cs typeface="Arial" panose="020B0604020202020204" pitchFamily="34" charset="0"/>
                </a:rPr>
                <a:t>Ghi số 6.</a:t>
              </a:r>
              <a:endParaRPr lang="en-US" sz="4400" dirty="0">
                <a:solidFill>
                  <a:prstClr val="black"/>
                </a:solidFill>
                <a:latin typeface="Arial" panose="020B0604020202020204" pitchFamily="34" charset="0"/>
                <a:cs typeface="Arial" panose="020B0604020202020204" pitchFamily="34" charset="0"/>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35050" y="-19050"/>
            <a:ext cx="2952949" cy="257175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14233971" y="8428066"/>
            <a:ext cx="5252120" cy="4574119"/>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7471" flipH="1">
            <a:off x="-330726" y="8407466"/>
            <a:ext cx="1191112" cy="2191009"/>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77465" y="593914"/>
            <a:ext cx="1381835" cy="1431280"/>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90397" y="9029700"/>
            <a:ext cx="1370631" cy="1419675"/>
          </a:xfrm>
          <a:prstGeom prst="rect">
            <a:avLst/>
          </a:prstGeom>
        </p:spPr>
      </p:pic>
      <p:sp>
        <p:nvSpPr>
          <p:cNvPr id="13" name="Oval Callout 12"/>
          <p:cNvSpPr/>
          <p:nvPr/>
        </p:nvSpPr>
        <p:spPr>
          <a:xfrm>
            <a:off x="8153400" y="346010"/>
            <a:ext cx="1676400" cy="1216090"/>
          </a:xfrm>
          <a:prstGeom prst="wedgeEllipseCallout">
            <a:avLst>
              <a:gd name="adj1" fmla="val 34723"/>
              <a:gd name="adj2" fmla="val 555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solidFill>
                  <a:schemeClr val="tx2">
                    <a:lumMod val="50000"/>
                  </a:schemeClr>
                </a:solidFill>
                <a:latin typeface="Arial" panose="020B0604020202020204" pitchFamily="34" charset="0"/>
                <a:cs typeface="Arial" panose="020B0604020202020204" pitchFamily="34" charset="0"/>
              </a:rPr>
              <a:t>Giải</a:t>
            </a:r>
            <a:endParaRPr lang="en-US" sz="40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990600" y="1581150"/>
                <a:ext cx="16760466" cy="8239628"/>
              </a:xfrm>
              <a:prstGeom prst="rect">
                <a:avLst/>
              </a:prstGeom>
            </p:spPr>
            <p:txBody>
              <a:bodyPr wrap="square">
                <a:spAutoFit/>
              </a:bodyPr>
              <a:lstStyle/>
              <a:p>
                <a:pPr algn="just">
                  <a:lnSpc>
                    <a:spcPct val="13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Tìm xác suất để mũi tên chỉ vào hình quạt: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b="1" dirty="0">
                    <a:effectLst/>
                    <a:latin typeface="Arial" panose="020B0604020202020204" pitchFamily="34" charset="0"/>
                    <a:ea typeface="Calibri" panose="020F0502020204030204" pitchFamily="34" charset="0"/>
                    <a:cs typeface="Arial" panose="020B0604020202020204" pitchFamily="34" charset="0"/>
                  </a:rPr>
                  <a:t>*  Ghi số </a:t>
                </a:r>
                <a:r>
                  <a:rPr lang="nl-NL" sz="4000" b="1" dirty="0" smtClean="0">
                    <a:effectLst/>
                    <a:latin typeface="Arial" panose="020B0604020202020204" pitchFamily="34" charset="0"/>
                    <a:ea typeface="Calibri" panose="020F0502020204030204" pitchFamily="34" charset="0"/>
                    <a:cs typeface="Arial" panose="020B0604020202020204" pitchFamily="34" charset="0"/>
                  </a:rPr>
                  <a:t>lẻ:</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Vì </a:t>
                </a:r>
                <a:r>
                  <a:rPr lang="nl-NL" sz="4000" dirty="0">
                    <a:effectLst/>
                    <a:latin typeface="Arial" panose="020B0604020202020204" pitchFamily="34" charset="0"/>
                    <a:ea typeface="Calibri" panose="020F0502020204030204" pitchFamily="34" charset="0"/>
                    <a:cs typeface="Arial" panose="020B0604020202020204" pitchFamily="34" charset="0"/>
                  </a:rPr>
                  <a:t>tấm bìa cứng được chia thành 8 phần bằng nhau nên các biến cố có đồng khả năng xảy ra. Mà trong 8 phần có ghi số thì có 4 số chẵn và 4 số lẻ. Nên các biến cố là:</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Biến cố “Mũi tên chỉ vào phần ghi số lẻ”</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Biến cố “Mũi tên chỉ vào phần ghi số chẵn”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Mặt </a:t>
                </a:r>
                <a:r>
                  <a:rPr lang="nl-NL" sz="4000" dirty="0">
                    <a:effectLst/>
                    <a:latin typeface="Arial" panose="020B0604020202020204" pitchFamily="34" charset="0"/>
                    <a:ea typeface="Calibri" panose="020F0502020204030204" pitchFamily="34" charset="0"/>
                    <a:cs typeface="Arial" panose="020B0604020202020204" pitchFamily="34" charset="0"/>
                  </a:rPr>
                  <a:t>khác tấm thẻ luôn xảy ra duy nhất một biến cố trong 2 biến cố này.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Vậy: Xác xuất để quay mũi tên chỉ vào hình quạt có số lẻ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m:t>
                        </m:r>
                      </m:num>
                      <m:den>
                        <m:r>
                          <a:rPr lang="nl-NL" sz="4000" i="1">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90600" y="1581150"/>
                <a:ext cx="16760466" cy="8239628"/>
              </a:xfrm>
              <a:prstGeom prst="rect">
                <a:avLst/>
              </a:prstGeom>
              <a:blipFill rotWithShape="0">
                <a:blip r:embed="rId16"/>
                <a:stretch>
                  <a:fillRect l="-1310" t="-74" r="-1273"/>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b="13043"/>
          <a:stretch/>
        </p:blipFill>
        <p:spPr>
          <a:xfrm>
            <a:off x="12653842" y="504558"/>
            <a:ext cx="2731857" cy="2807454"/>
          </a:xfrm>
          <a:prstGeom prst="rect">
            <a:avLst/>
          </a:prstGeom>
        </p:spPr>
      </p:pic>
    </p:spTree>
    <p:extLst>
      <p:ext uri="{BB962C8B-B14F-4D97-AF65-F5344CB8AC3E}">
        <p14:creationId xmlns:p14="http://schemas.microsoft.com/office/powerpoint/2010/main" val="40203030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vertical)">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35050" y="-19050"/>
            <a:ext cx="2952949" cy="257175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14233971" y="8428066"/>
            <a:ext cx="5252120" cy="4574119"/>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7471" flipH="1">
            <a:off x="-330726" y="8407466"/>
            <a:ext cx="1191112" cy="2191009"/>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77465" y="593914"/>
            <a:ext cx="1381835" cy="1431280"/>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90397" y="9029700"/>
            <a:ext cx="1370631" cy="1419675"/>
          </a:xfrm>
          <a:prstGeom prst="rect">
            <a:avLst/>
          </a:prstGeom>
        </p:spPr>
      </p:pic>
      <p:sp>
        <p:nvSpPr>
          <p:cNvPr id="13" name="Oval Callout 12"/>
          <p:cNvSpPr/>
          <p:nvPr/>
        </p:nvSpPr>
        <p:spPr>
          <a:xfrm>
            <a:off x="8153400" y="346010"/>
            <a:ext cx="1676400" cy="1216090"/>
          </a:xfrm>
          <a:prstGeom prst="wedgeEllipseCallout">
            <a:avLst>
              <a:gd name="adj1" fmla="val 34723"/>
              <a:gd name="adj2" fmla="val 555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solidFill>
                  <a:schemeClr val="tx2">
                    <a:lumMod val="50000"/>
                  </a:schemeClr>
                </a:solidFill>
                <a:latin typeface="Arial" panose="020B0604020202020204" pitchFamily="34" charset="0"/>
                <a:cs typeface="Arial" panose="020B0604020202020204" pitchFamily="34" charset="0"/>
              </a:rPr>
              <a:t>Giải</a:t>
            </a:r>
            <a:endParaRPr lang="en-US" sz="4000" b="1" dirty="0">
              <a:solidFill>
                <a:schemeClr val="tx2">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990600" y="1562100"/>
            <a:ext cx="16760466" cy="6710427"/>
            <a:chOff x="990600" y="1562100"/>
            <a:chExt cx="16760466" cy="6710427"/>
          </a:xfrm>
        </p:grpSpPr>
        <p:sp>
          <p:nvSpPr>
            <p:cNvPr id="4" name="Rectangle 3"/>
            <p:cNvSpPr/>
            <p:nvPr/>
          </p:nvSpPr>
          <p:spPr>
            <a:xfrm>
              <a:off x="990600" y="1562100"/>
              <a:ext cx="16760466" cy="6710427"/>
            </a:xfrm>
            <a:prstGeom prst="rect">
              <a:avLst/>
            </a:prstGeom>
          </p:spPr>
          <p:txBody>
            <a:bodyPr wrap="square">
              <a:spAutoFit/>
            </a:bodyPr>
            <a:lstStyle/>
            <a:p>
              <a:pPr algn="just">
                <a:lnSpc>
                  <a:spcPct val="13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a) Tìm xác suất để mũi tên chỉ vào hình quạt: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3800" b="1" dirty="0">
                  <a:effectLst/>
                  <a:latin typeface="Arial" panose="020B0604020202020204" pitchFamily="34" charset="0"/>
                  <a:ea typeface="Calibri" panose="020F0502020204030204" pitchFamily="34" charset="0"/>
                  <a:cs typeface="Arial" panose="020B0604020202020204" pitchFamily="34" charset="0"/>
                </a:rPr>
                <a:t>*  Ghi số </a:t>
              </a:r>
              <a:r>
                <a:rPr lang="nl-NL" sz="3800" b="1" dirty="0">
                  <a:latin typeface="Arial" panose="020B0604020202020204" pitchFamily="34" charset="0"/>
                  <a:ea typeface="Calibri" panose="020F0502020204030204" pitchFamily="34" charset="0"/>
                  <a:cs typeface="Arial" panose="020B0604020202020204" pitchFamily="34" charset="0"/>
                </a:rPr>
                <a:t>6</a:t>
              </a:r>
              <a:r>
                <a:rPr lang="nl-NL" sz="3800" b="1" dirty="0" smtClean="0">
                  <a:effectLst/>
                  <a:latin typeface="Arial" panose="020B0604020202020204" pitchFamily="34" charset="0"/>
                  <a:ea typeface="Calibri" panose="020F0502020204030204" pitchFamily="34" charset="0"/>
                  <a:cs typeface="Arial" panose="020B0604020202020204" pitchFamily="34" charset="0"/>
                </a:rPr>
                <a:t>:</a:t>
              </a:r>
              <a:endParaRPr lang="en-US" sz="38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vi-VN" sz="3800" dirty="0">
                  <a:ea typeface="Calibri" panose="020F0502020204030204" pitchFamily="34" charset="0"/>
                  <a:cs typeface="Arial" panose="020B0604020202020204" pitchFamily="34" charset="0"/>
                </a:rPr>
                <a:t>Vì tấm bìa cứng được chia thành 8 phần bằng nhau nên các biến cố có đồng khả năng xảy ra là:</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1”</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2”</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3”</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4</a:t>
              </a:r>
              <a:r>
                <a:rPr lang="vi-VN" sz="3800" dirty="0" smtClean="0">
                  <a:ea typeface="Calibri" panose="020F0502020204030204" pitchFamily="34" charset="0"/>
                  <a:cs typeface="Arial" panose="020B0604020202020204" pitchFamily="34" charset="0"/>
                </a:rPr>
                <a:t>”</a:t>
              </a:r>
              <a:endParaRPr lang="vi-VN" sz="3800" dirty="0">
                <a:ea typeface="Calibri" panose="020F0502020204030204" pitchFamily="34" charset="0"/>
                <a:cs typeface="Arial" panose="020B0604020202020204" pitchFamily="34" charset="0"/>
              </a:endParaRPr>
            </a:p>
          </p:txBody>
        </p:sp>
        <p:sp>
          <p:nvSpPr>
            <p:cNvPr id="5" name="Rectangle 4"/>
            <p:cNvSpPr/>
            <p:nvPr/>
          </p:nvSpPr>
          <p:spPr>
            <a:xfrm>
              <a:off x="9370833" y="4884661"/>
              <a:ext cx="8134350" cy="3375732"/>
            </a:xfrm>
            <a:prstGeom prst="rect">
              <a:avLst/>
            </a:prstGeom>
          </p:spPr>
          <p:txBody>
            <a:bodyPr wrap="square">
              <a:spAutoFit/>
            </a:bodyPr>
            <a:lstStyle/>
            <a:p>
              <a:pPr marL="571500" indent="-571500" algn="just">
                <a:lnSpc>
                  <a:spcPct val="130000"/>
                </a:lnSpc>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Arial" panose="020B0604020202020204" pitchFamily="34" charset="0"/>
                </a:rPr>
                <a:t>“Mũi tên chỉ vào phần ghi số 5”</a:t>
              </a:r>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Arial" panose="020B0604020202020204" pitchFamily="34" charset="0"/>
                </a:rPr>
                <a:t>“Mũi tên chỉ vào phần ghi số 6”</a:t>
              </a:r>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Arial" panose="020B0604020202020204" pitchFamily="34" charset="0"/>
                </a:rPr>
                <a:t>“</a:t>
              </a:r>
              <a:r>
                <a:rPr lang="nl-NL" sz="3800" dirty="0">
                  <a:latin typeface="Arial" panose="020B0604020202020204" pitchFamily="34" charset="0"/>
                  <a:ea typeface="Calibri" panose="020F0502020204030204" pitchFamily="34" charset="0"/>
                  <a:cs typeface="Arial" panose="020B0604020202020204" pitchFamily="34" charset="0"/>
                </a:rPr>
                <a:t>Mũi tên chỉ vào phần ghi số 7”</a:t>
              </a:r>
              <a:endParaRPr lang="en-US" sz="3800" dirty="0">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3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rPr>
                <a:t>“</a:t>
              </a:r>
              <a:r>
                <a:rPr lang="nl-NL" sz="3800" dirty="0">
                  <a:latin typeface="Arial" panose="020B0604020202020204" pitchFamily="34" charset="0"/>
                  <a:ea typeface="Calibri" panose="020F0502020204030204" pitchFamily="34" charset="0"/>
                </a:rPr>
                <a:t>Mũi tên chỉ vào phần ghi số 8”</a:t>
              </a:r>
              <a:endParaRPr lang="en-US" sz="3800" dirty="0"/>
            </a:p>
          </p:txBody>
        </p:sp>
      </p:grpSp>
      <mc:AlternateContent xmlns:mc="http://schemas.openxmlformats.org/markup-compatibility/2006" xmlns:a14="http://schemas.microsoft.com/office/drawing/2010/main">
        <mc:Choice Requires="a14">
          <p:sp>
            <p:nvSpPr>
              <p:cNvPr id="6" name="Rectangle 5"/>
              <p:cNvSpPr/>
              <p:nvPr/>
            </p:nvSpPr>
            <p:spPr>
              <a:xfrm>
                <a:off x="1009650" y="8436037"/>
                <a:ext cx="16703316" cy="1609351"/>
              </a:xfrm>
              <a:prstGeom prst="rect">
                <a:avLst/>
              </a:prstGeom>
            </p:spPr>
            <p:txBody>
              <a:bodyPr wrap="square">
                <a:spAutoFit/>
              </a:bodyPr>
              <a:lstStyle/>
              <a:p>
                <a:pPr algn="just">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Mặt khác tấm thẻ luôn xảy ra duy nhất một biến cố trong 8 biến cố này.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r>
                  <a:rPr lang="nl-NL" sz="3800" dirty="0">
                    <a:effectLst/>
                    <a:latin typeface="Arial" panose="020B0604020202020204" pitchFamily="34" charset="0"/>
                    <a:ea typeface="Calibri" panose="020F0502020204030204" pitchFamily="34" charset="0"/>
                    <a:cs typeface="Arial" panose="020B0604020202020204" pitchFamily="34" charset="0"/>
                  </a:rPr>
                  <a:t>Vậy: Xác xuất để quay “mũi tên chỉ vào hình quạt có ghi số 6”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nl-NL" sz="3800" i="1">
                            <a:effectLst/>
                            <a:latin typeface="Cambria Math" panose="02040503050406030204" pitchFamily="18" charset="0"/>
                            <a:ea typeface="Calibri" panose="020F0502020204030204" pitchFamily="34" charset="0"/>
                            <a:cs typeface="Arial" panose="020B0604020202020204" pitchFamily="34" charset="0"/>
                          </a:rPr>
                          <m:t>1</m:t>
                        </m:r>
                      </m:num>
                      <m:den>
                        <m:r>
                          <a:rPr lang="nl-NL" sz="3800" i="1">
                            <a:effectLst/>
                            <a:latin typeface="Cambria Math" panose="02040503050406030204" pitchFamily="18" charset="0"/>
                            <a:ea typeface="Calibri" panose="020F0502020204030204" pitchFamily="34" charset="0"/>
                            <a:cs typeface="Arial" panose="020B0604020202020204" pitchFamily="34" charset="0"/>
                          </a:rPr>
                          <m:t>8</m:t>
                        </m:r>
                      </m:den>
                    </m:f>
                  </m:oMath>
                </a14:m>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09650" y="8436037"/>
                <a:ext cx="16703316" cy="1609351"/>
              </a:xfrm>
              <a:prstGeom prst="rect">
                <a:avLst/>
              </a:prstGeom>
              <a:blipFill rotWithShape="0">
                <a:blip r:embed="rId16"/>
                <a:stretch>
                  <a:fillRect l="-1204" t="-6439" b="-5682"/>
                </a:stretch>
              </a:blipFill>
            </p:spPr>
            <p:txBody>
              <a:bodyPr/>
              <a:lstStyle/>
              <a:p>
                <a:r>
                  <a:rPr lang="en-US">
                    <a:noFill/>
                  </a:rPr>
                  <a:t> </a:t>
                </a:r>
              </a:p>
            </p:txBody>
          </p:sp>
        </mc:Fallback>
      </mc:AlternateContent>
      <p:pic>
        <p:nvPicPr>
          <p:cNvPr id="12" name="Picture 11"/>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b="13043"/>
          <a:stretch/>
        </p:blipFill>
        <p:spPr>
          <a:xfrm>
            <a:off x="12653842" y="504558"/>
            <a:ext cx="2731857" cy="2807454"/>
          </a:xfrm>
          <a:prstGeom prst="rect">
            <a:avLst/>
          </a:prstGeom>
        </p:spPr>
      </p:pic>
    </p:spTree>
    <p:extLst>
      <p:ext uri="{BB962C8B-B14F-4D97-AF65-F5344CB8AC3E}">
        <p14:creationId xmlns:p14="http://schemas.microsoft.com/office/powerpoint/2010/main" val="6261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0397" y="-454793"/>
            <a:ext cx="4608458" cy="401354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2375017" y="6943219"/>
            <a:ext cx="6807434" cy="5928656"/>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393777" y="-745642"/>
            <a:ext cx="1348927" cy="2481304"/>
          </a:xfrm>
          <a:prstGeom prst="rect">
            <a:avLst/>
          </a:prstGeom>
        </p:spPr>
      </p:pic>
      <p:sp>
        <p:nvSpPr>
          <p:cNvPr id="4" name="Rectangle 3"/>
          <p:cNvSpPr/>
          <p:nvPr/>
        </p:nvSpPr>
        <p:spPr>
          <a:xfrm>
            <a:off x="838200" y="1274767"/>
            <a:ext cx="16928835"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 Biết rằng nếu mũi tên dừng ở hình quạt ghi số 1 hoặc 2 thì Việt nhận được 100 điểm; dừng ở hình quạt ghi số 3 hoặc 4 thì Việt nhận được 200 điểm; dừng ở hình quạt ghi số 5 hoặc 6 thì Việt nhận được 300 điểm; dừng ở hình quạt ghi số 7 hoặc 8 thì Việt nhận được 400 điểm.</a:t>
            </a:r>
          </a:p>
          <a:p>
            <a:pPr algn="just">
              <a:lnSpc>
                <a:spcPct val="150000"/>
              </a:lnSpc>
            </a:pPr>
            <a:r>
              <a:rPr lang="vi-VN" sz="4000" dirty="0" smtClean="0">
                <a:latin typeface="Arial" panose="020B0604020202020204" pitchFamily="34" charset="0"/>
                <a:cs typeface="Arial" panose="020B0604020202020204" pitchFamily="34" charset="0"/>
              </a:rPr>
              <a:t>Xét </a:t>
            </a:r>
            <a:r>
              <a:rPr lang="vi-VN" sz="4000" dirty="0">
                <a:latin typeface="Arial" panose="020B0604020202020204" pitchFamily="34" charset="0"/>
                <a:cs typeface="Arial" panose="020B0604020202020204" pitchFamily="34" charset="0"/>
              </a:rPr>
              <a:t>các biến cố sau:</a:t>
            </a:r>
          </a:p>
          <a:p>
            <a:pPr algn="just">
              <a:lnSpc>
                <a:spcPct val="150000"/>
              </a:lnSpc>
            </a:pPr>
            <a:r>
              <a:rPr lang="vi-VN" sz="4000" dirty="0" smtClean="0">
                <a:latin typeface="Arial" panose="020B0604020202020204" pitchFamily="34" charset="0"/>
                <a:cs typeface="Arial" panose="020B0604020202020204" pitchFamily="34" charset="0"/>
              </a:rPr>
              <a:t>A</a:t>
            </a:r>
            <a:r>
              <a:rPr lang="vi-VN" sz="4000" dirty="0">
                <a:latin typeface="Arial" panose="020B0604020202020204" pitchFamily="34" charset="0"/>
                <a:cs typeface="Arial" panose="020B0604020202020204" pitchFamily="34" charset="0"/>
              </a:rPr>
              <a:t>: “Việt nhận được 100 điểm”:                 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Việt </a:t>
            </a:r>
            <a:r>
              <a:rPr lang="vi-VN" sz="4000" dirty="0">
                <a:latin typeface="Arial" panose="020B0604020202020204" pitchFamily="34" charset="0"/>
                <a:cs typeface="Arial" panose="020B0604020202020204" pitchFamily="34" charset="0"/>
              </a:rPr>
              <a:t>nhận được 300 điểm”:</a:t>
            </a:r>
          </a:p>
          <a:p>
            <a:pPr algn="just">
              <a:lnSpc>
                <a:spcPct val="150000"/>
              </a:lnSpc>
            </a:pPr>
            <a:r>
              <a:rPr lang="vi-VN" sz="4000" dirty="0" smtClean="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Việt </a:t>
            </a:r>
            <a:r>
              <a:rPr lang="vi-VN" sz="4000" dirty="0">
                <a:latin typeface="Arial" panose="020B0604020202020204" pitchFamily="34" charset="0"/>
                <a:cs typeface="Arial" panose="020B0604020202020204" pitchFamily="34" charset="0"/>
              </a:rPr>
              <a:t>nhận được 200 điểm”;                 D: “Việt nhận được 400 điểm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Các </a:t>
            </a:r>
            <a:r>
              <a:rPr lang="vi-VN" sz="4000" dirty="0">
                <a:latin typeface="Arial" panose="020B0604020202020204" pitchFamily="34" charset="0"/>
                <a:cs typeface="Arial" panose="020B0604020202020204" pitchFamily="34" charset="0"/>
              </a:rPr>
              <a:t>biến cố A, B, C, D có đồng khả năng không? Vì sao?</a:t>
            </a:r>
          </a:p>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Tìm </a:t>
            </a:r>
            <a:r>
              <a:rPr lang="vi-VN" sz="4000" dirty="0">
                <a:latin typeface="Arial" panose="020B0604020202020204" pitchFamily="34" charset="0"/>
                <a:cs typeface="Arial" panose="020B0604020202020204" pitchFamily="34" charset="0"/>
              </a:rPr>
              <a:t>xác suất của các biến cố A, B, C và D.</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256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0397" y="-454793"/>
            <a:ext cx="4608458" cy="4013548"/>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97836">
            <a:off x="-2346478" y="6987110"/>
            <a:ext cx="7008628" cy="6103878"/>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7971">
            <a:off x="14968216" y="8376611"/>
            <a:ext cx="1444362" cy="1496044"/>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09292">
            <a:off x="15799815" y="103812"/>
            <a:ext cx="2184423" cy="2192395"/>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66740">
            <a:off x="482504" y="-609172"/>
            <a:ext cx="1670635" cy="2538258"/>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66740">
            <a:off x="-375431" y="-738337"/>
            <a:ext cx="1670635" cy="2538258"/>
          </a:xfrm>
          <a:prstGeom prst="rect">
            <a:avLst/>
          </a:prstGeom>
        </p:spPr>
      </p:pic>
      <p:sp>
        <p:nvSpPr>
          <p:cNvPr id="27" name="Oval Callout 26"/>
          <p:cNvSpPr/>
          <p:nvPr/>
        </p:nvSpPr>
        <p:spPr>
          <a:xfrm>
            <a:off x="8153400" y="346010"/>
            <a:ext cx="1676400" cy="1216090"/>
          </a:xfrm>
          <a:prstGeom prst="wedgeEllipseCallout">
            <a:avLst>
              <a:gd name="adj1" fmla="val 34723"/>
              <a:gd name="adj2" fmla="val 555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solidFill>
                  <a:schemeClr val="tx2">
                    <a:lumMod val="50000"/>
                  </a:schemeClr>
                </a:solidFill>
                <a:latin typeface="Arial" panose="020B0604020202020204" pitchFamily="34" charset="0"/>
                <a:cs typeface="Arial" panose="020B0604020202020204" pitchFamily="34" charset="0"/>
              </a:rPr>
              <a:t>Giải</a:t>
            </a:r>
            <a:endParaRPr lang="en-US" sz="40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1371601" y="1778136"/>
                <a:ext cx="16002000" cy="7476855"/>
              </a:xfrm>
              <a:prstGeom prst="rect">
                <a:avLst/>
              </a:prstGeom>
            </p:spPr>
            <p:txBody>
              <a:bodyPr wrap="square">
                <a:spAutoFit/>
              </a:bodyPr>
              <a:lstStyle/>
              <a:p>
                <a:pPr algn="just">
                  <a:lnSpc>
                    <a:spcPct val="150000"/>
                  </a:lnSpc>
                  <a:spcAft>
                    <a:spcPts val="800"/>
                  </a:spcAft>
                </a:pPr>
                <a:r>
                  <a:rPr lang="nl-NL" sz="4000" dirty="0" smtClean="0">
                    <a:latin typeface="Arial" panose="020B0604020202020204" pitchFamily="34" charset="0"/>
                    <a:ea typeface="Calibri" panose="020F0502020204030204" pitchFamily="34" charset="0"/>
                    <a:cs typeface="Arial" panose="020B0604020202020204" pitchFamily="34" charset="0"/>
                  </a:rPr>
                  <a:t>b) </a:t>
                </a:r>
                <a:r>
                  <a:rPr lang="nl-NL" sz="4000" dirty="0">
                    <a:latin typeface="Arial" panose="020B0604020202020204" pitchFamily="34" charset="0"/>
                    <a:ea typeface="Calibri" panose="020F0502020204030204" pitchFamily="34" charset="0"/>
                    <a:cs typeface="Arial" panose="020B0604020202020204" pitchFamily="34" charset="0"/>
                  </a:rPr>
                  <a:t>Xét các biến cố sau:</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A: “Việt nhận được 100 điểm”:           </a:t>
                </a:r>
                <a:r>
                  <a:rPr lang="nl-NL" sz="4000" dirty="0" smtClean="0">
                    <a:effectLst/>
                    <a:latin typeface="Arial" panose="020B0604020202020204" pitchFamily="34" charset="0"/>
                    <a:ea typeface="Calibri" panose="020F0502020204030204" pitchFamily="34" charset="0"/>
                    <a:cs typeface="Arial" panose="020B0604020202020204" pitchFamily="34" charset="0"/>
                  </a:rPr>
                  <a:t>C</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smtClean="0">
                    <a:effectLst/>
                    <a:latin typeface="Arial" panose="020B0604020202020204" pitchFamily="34" charset="0"/>
                    <a:ea typeface="Calibri" panose="020F0502020204030204" pitchFamily="34" charset="0"/>
                    <a:cs typeface="Arial" panose="020B0604020202020204" pitchFamily="34" charset="0"/>
                  </a:rPr>
                  <a:t>“Việt </a:t>
                </a:r>
                <a:r>
                  <a:rPr lang="nl-NL" sz="4000" dirty="0">
                    <a:effectLst/>
                    <a:latin typeface="Arial" panose="020B0604020202020204" pitchFamily="34" charset="0"/>
                    <a:ea typeface="Calibri" panose="020F0502020204030204" pitchFamily="34" charset="0"/>
                    <a:cs typeface="Arial" panose="020B0604020202020204" pitchFamily="34" charset="0"/>
                  </a:rPr>
                  <a:t>nhận được 300 điểm</a:t>
                </a:r>
                <a:r>
                  <a:rPr lang="nl-NL"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B: </a:t>
                </a:r>
                <a:r>
                  <a:rPr lang="nl-NL" sz="4000" dirty="0" smtClean="0">
                    <a:effectLst/>
                    <a:latin typeface="Arial" panose="020B0604020202020204" pitchFamily="34" charset="0"/>
                    <a:ea typeface="Calibri" panose="020F0502020204030204" pitchFamily="34" charset="0"/>
                    <a:cs typeface="Arial" panose="020B0604020202020204" pitchFamily="34" charset="0"/>
                  </a:rPr>
                  <a:t>“Việt </a:t>
                </a:r>
                <a:r>
                  <a:rPr lang="nl-NL" sz="4000" dirty="0">
                    <a:effectLst/>
                    <a:latin typeface="Arial" panose="020B0604020202020204" pitchFamily="34" charset="0"/>
                    <a:ea typeface="Calibri" panose="020F0502020204030204" pitchFamily="34" charset="0"/>
                    <a:cs typeface="Arial" panose="020B0604020202020204" pitchFamily="34" charset="0"/>
                  </a:rPr>
                  <a:t>nhận được 200 điểm”;           </a:t>
                </a:r>
                <a:r>
                  <a:rPr lang="nl-NL" sz="4000" dirty="0" smtClean="0">
                    <a:effectLst/>
                    <a:latin typeface="Arial" panose="020B0604020202020204" pitchFamily="34" charset="0"/>
                    <a:ea typeface="Calibri" panose="020F0502020204030204" pitchFamily="34" charset="0"/>
                    <a:cs typeface="Arial" panose="020B0604020202020204" pitchFamily="34" charset="0"/>
                  </a:rPr>
                  <a:t>D</a:t>
                </a:r>
                <a:r>
                  <a:rPr lang="nl-NL" sz="4000" dirty="0">
                    <a:effectLst/>
                    <a:latin typeface="Arial" panose="020B0604020202020204" pitchFamily="34" charset="0"/>
                    <a:ea typeface="Calibri" panose="020F0502020204030204" pitchFamily="34" charset="0"/>
                    <a:cs typeface="Arial" panose="020B0604020202020204" pitchFamily="34" charset="0"/>
                  </a:rPr>
                  <a:t>: “Việt nhận được 400 điểm”.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Vì </a:t>
                </a:r>
                <a:r>
                  <a:rPr lang="nl-NL" sz="4000" dirty="0">
                    <a:effectLst/>
                    <a:latin typeface="Arial" panose="020B0604020202020204" pitchFamily="34" charset="0"/>
                    <a:ea typeface="Calibri" panose="020F0502020204030204" pitchFamily="34" charset="0"/>
                    <a:cs typeface="Arial" panose="020B0604020202020204" pitchFamily="34" charset="0"/>
                  </a:rPr>
                  <a:t>hình quạt có 8 phần được chia bằng nhau và mỗi biến cố chiếm 2 phần bằng nhau nên các biến cố A, B, C, D có đồng khả </a:t>
                </a:r>
                <a:r>
                  <a:rPr lang="nl-NL" sz="4000" dirty="0" smtClean="0">
                    <a:effectLst/>
                    <a:latin typeface="Arial" panose="020B0604020202020204" pitchFamily="34" charset="0"/>
                    <a:ea typeface="Calibri" panose="020F0502020204030204" pitchFamily="34" charset="0"/>
                    <a:cs typeface="Arial" panose="020B0604020202020204" pitchFamily="34" charset="0"/>
                  </a:rPr>
                  <a:t>năng.</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Vì </a:t>
                </a:r>
                <a:r>
                  <a:rPr lang="nl-NL" sz="4000" dirty="0">
                    <a:effectLst/>
                    <a:latin typeface="Arial" panose="020B0604020202020204" pitchFamily="34" charset="0"/>
                    <a:ea typeface="Calibri" panose="020F0502020204030204" pitchFamily="34" charset="0"/>
                    <a:cs typeface="Arial" panose="020B0604020202020204" pitchFamily="34" charset="0"/>
                  </a:rPr>
                  <a:t>luôn xảy ra duy nhất một biến cố trong bốn biến cố này nên xác </a:t>
                </a:r>
                <a:r>
                  <a:rPr lang="nl-NL" sz="4000" dirty="0" smtClean="0">
                    <a:effectLst/>
                    <a:latin typeface="Arial" panose="020B0604020202020204" pitchFamily="34" charset="0"/>
                    <a:ea typeface="Calibri" panose="020F0502020204030204" pitchFamily="34" charset="0"/>
                    <a:cs typeface="Arial" panose="020B0604020202020204" pitchFamily="34" charset="0"/>
                  </a:rPr>
                  <a:t>suất </a:t>
                </a:r>
                <a:r>
                  <a:rPr lang="nl-NL" sz="4000" dirty="0">
                    <a:effectLst/>
                    <a:latin typeface="Arial" panose="020B0604020202020204" pitchFamily="34" charset="0"/>
                    <a:ea typeface="Calibri" panose="020F0502020204030204" pitchFamily="34" charset="0"/>
                    <a:cs typeface="Arial" panose="020B0604020202020204" pitchFamily="34" charset="0"/>
                  </a:rPr>
                  <a:t>của các biến cố A, B, C, D bằng nhau và bằng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71601" y="1778136"/>
                <a:ext cx="16002000" cy="7476855"/>
              </a:xfrm>
              <a:prstGeom prst="rect">
                <a:avLst/>
              </a:prstGeom>
              <a:blipFill rotWithShape="0">
                <a:blip r:embed="rId15"/>
                <a:stretch>
                  <a:fillRect l="-1333" r="-1333"/>
                </a:stretch>
              </a:blipFill>
            </p:spPr>
            <p:txBody>
              <a:bodyPr/>
              <a:lstStyle/>
              <a:p>
                <a:r>
                  <a:rPr lang="en-US">
                    <a:noFill/>
                  </a:rPr>
                  <a:t> </a:t>
                </a:r>
              </a:p>
            </p:txBody>
          </p:sp>
        </mc:Fallback>
      </mc:AlternateContent>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67340" y="7947263"/>
            <a:ext cx="4790370" cy="549827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87443" y="-2556761"/>
            <a:ext cx="6158771" cy="466946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46673" y="7646672"/>
            <a:ext cx="2825253" cy="2640328"/>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3473" y="-222027"/>
            <a:ext cx="2058915" cy="2709098"/>
          </a:xfrm>
          <a:prstGeom prst="rect">
            <a:avLst/>
          </a:prstGeom>
        </p:spPr>
      </p:pic>
      <p:grpSp>
        <p:nvGrpSpPr>
          <p:cNvPr id="25" name="Group 24"/>
          <p:cNvGrpSpPr/>
          <p:nvPr/>
        </p:nvGrpSpPr>
        <p:grpSpPr>
          <a:xfrm>
            <a:off x="6972300" y="994591"/>
            <a:ext cx="4343400" cy="738664"/>
            <a:chOff x="5943600" y="800100"/>
            <a:chExt cx="6477000" cy="738664"/>
          </a:xfrm>
        </p:grpSpPr>
        <p:sp>
          <p:nvSpPr>
            <p:cNvPr id="13" name="AutoShape 13"/>
            <p:cNvSpPr/>
            <p:nvPr/>
          </p:nvSpPr>
          <p:spPr>
            <a:xfrm>
              <a:off x="5943600" y="1181100"/>
              <a:ext cx="6477000" cy="0"/>
            </a:xfrm>
            <a:prstGeom prst="line">
              <a:avLst/>
            </a:prstGeom>
            <a:ln w="1019175" cap="rnd">
              <a:solidFill>
                <a:srgbClr val="C0E4E8"/>
              </a:solidFill>
              <a:prstDash val="solid"/>
              <a:headEnd type="none" w="sm" len="sm"/>
              <a:tailEnd type="none" w="sm" len="sm"/>
            </a:ln>
          </p:spPr>
        </p:sp>
        <p:sp>
          <p:nvSpPr>
            <p:cNvPr id="24" name="TextBox 23"/>
            <p:cNvSpPr txBox="1"/>
            <p:nvPr/>
          </p:nvSpPr>
          <p:spPr>
            <a:xfrm>
              <a:off x="6400800" y="800100"/>
              <a:ext cx="5562600" cy="738664"/>
            </a:xfrm>
            <a:prstGeom prst="rect">
              <a:avLst/>
            </a:prstGeom>
            <a:noFill/>
          </p:spPr>
          <p:txBody>
            <a:bodyPr wrap="square" rtlCol="0">
              <a:spAutoFit/>
            </a:bodyPr>
            <a:lstStyle/>
            <a:p>
              <a:pPr algn="ctr"/>
              <a:r>
                <a:rPr lang="en-US" sz="4200" b="1" dirty="0" err="1" smtClean="0">
                  <a:latin typeface="Arial" panose="020B0604020202020204" pitchFamily="34" charset="0"/>
                  <a:cs typeface="Arial" panose="020B0604020202020204" pitchFamily="34" charset="0"/>
                </a:rPr>
                <a:t>Bài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tập</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thêm</a:t>
              </a:r>
              <a:endParaRPr lang="en-US" sz="42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2286000" y="2231663"/>
                <a:ext cx="13716000" cy="5415009"/>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Một chuyến xe khách có 28 hành khách nam và 31 hành khách nữ. Đến một bến xe có một số hành khách nữ xuống xe. Chọn ngẫu nhiên một hành khách còn lại trên xe. Biết rằng xác suất để chọn được hành khách nữ là </a:t>
                </a:r>
                <a14:m>
                  <m:oMath xmlns:m="http://schemas.openxmlformats.org/officeDocument/2006/math">
                    <m:f>
                      <m:fPr>
                        <m:ctrlPr>
                          <a:rPr lang="vi-VN"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Hỏi có bao nhiêu hành khách nữ đã xuống xe? </a:t>
                </a:r>
                <a:endParaRPr lang="en-US" sz="4200" dirty="0">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286000" y="2231663"/>
                <a:ext cx="13716000" cy="5415009"/>
              </a:xfrm>
              <a:prstGeom prst="rect">
                <a:avLst/>
              </a:prstGeom>
              <a:blipFill rotWithShape="0">
                <a:blip r:embed="rId14"/>
                <a:stretch>
                  <a:fillRect l="-1689" r="-1689" b="-4279"/>
                </a:stretch>
              </a:blipFill>
            </p:spPr>
            <p:txBody>
              <a:bodyPr/>
              <a:lstStyle/>
              <a:p>
                <a:r>
                  <a:rPr lang="en-US">
                    <a:noFill/>
                  </a:rPr>
                  <a:t> </a:t>
                </a:r>
              </a:p>
            </p:txBody>
          </p:sp>
        </mc:Fallback>
      </mc:AlternateContent>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10600" y="8464643"/>
            <a:ext cx="3581400" cy="1778945"/>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strVal val="#ppt_w+.3"/>
                                          </p:val>
                                        </p:tav>
                                        <p:tav tm="100000">
                                          <p:val>
                                            <p:strVal val="#ppt_w"/>
                                          </p:val>
                                        </p:tav>
                                      </p:tavLst>
                                    </p:anim>
                                    <p:anim calcmode="lin" valueType="num">
                                      <p:cBhvr>
                                        <p:cTn id="15" dur="500" fill="hold"/>
                                        <p:tgtEl>
                                          <p:spTgt spid="26"/>
                                        </p:tgtEl>
                                        <p:attrNameLst>
                                          <p:attrName>ppt_h</p:attrName>
                                        </p:attrNameLst>
                                      </p:cBhvr>
                                      <p:tavLst>
                                        <p:tav tm="0">
                                          <p:val>
                                            <p:strVal val="#ppt_h"/>
                                          </p:val>
                                        </p:tav>
                                        <p:tav tm="100000">
                                          <p:val>
                                            <p:strVal val="#ppt_h"/>
                                          </p:val>
                                        </p:tav>
                                      </p:tavLst>
                                    </p:anim>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332858" flipV="1">
            <a:off x="-607545" y="-2265652"/>
            <a:ext cx="5730992" cy="4345134"/>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6453" flipV="1">
            <a:off x="13364147" y="9153485"/>
            <a:ext cx="5730992" cy="4345134"/>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09292">
            <a:off x="16310302" y="68561"/>
            <a:ext cx="1758064" cy="1764481"/>
          </a:xfrm>
          <a:prstGeom prst="rect">
            <a:avLst/>
          </a:prstGeom>
        </p:spPr>
      </p:pic>
      <p:sp>
        <p:nvSpPr>
          <p:cNvPr id="30" name="Oval Callout 29"/>
          <p:cNvSpPr/>
          <p:nvPr/>
        </p:nvSpPr>
        <p:spPr>
          <a:xfrm>
            <a:off x="8016857" y="571500"/>
            <a:ext cx="1828800" cy="1295400"/>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00200" y="2235568"/>
                <a:ext cx="15240000" cy="6616555"/>
              </a:xfrm>
              <a:prstGeom prst="rect">
                <a:avLst/>
              </a:prstGeom>
            </p:spPr>
            <p:txBody>
              <a:bodyPr wrap="square">
                <a:spAutoFit/>
              </a:bodyPr>
              <a:lstStyle/>
              <a:p>
                <a:pPr algn="just">
                  <a:lnSpc>
                    <a:spcPct val="150000"/>
                  </a:lnSpc>
                  <a:spcAft>
                    <a:spcPts val="800"/>
                  </a:spcAft>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Gọi số hành khách nữ xuống xe là n (người). Khi đó, trên xe còn 31 – n hành khách nữ và 28 hành khách nam.</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Xác suất để chọn được hành khách nữ là </a:t>
                </a:r>
                <a14:m>
                  <m:oMath xmlns:m="http://schemas.openxmlformats.org/officeDocument/2006/math">
                    <m:f>
                      <m:fPr>
                        <m:ctrlPr>
                          <a:rPr lang="en-US"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nên số hành khách nữ còn lại trên xe bằng số hành khách nam. </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31 – n = 28 </a:t>
                </a:r>
                <a14:m>
                  <m:oMath xmlns:m="http://schemas.openxmlformats.org/officeDocument/2006/math">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 = 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Vậy có 3 hành khách nữ đã xuống xe.</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2235568"/>
                <a:ext cx="15240000" cy="6616555"/>
              </a:xfrm>
              <a:prstGeom prst="rect">
                <a:avLst/>
              </a:prstGeom>
              <a:blipFill rotWithShape="0">
                <a:blip r:embed="rId7"/>
                <a:stretch>
                  <a:fillRect l="-1560" r="-1520" b="-1567"/>
                </a:stretch>
              </a:blipFill>
            </p:spPr>
            <p:txBody>
              <a:bodyPr/>
              <a:lstStyle/>
              <a:p>
                <a:r>
                  <a:rPr lang="en-US">
                    <a:noFill/>
                  </a:rPr>
                  <a:t> </a:t>
                </a:r>
              </a:p>
            </p:txBody>
          </p:sp>
        </mc:Fallback>
      </mc:AlternateContent>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63600" y="5905500"/>
            <a:ext cx="4408414" cy="4381500"/>
          </a:xfrm>
          <a:prstGeom prst="rect">
            <a:avLst/>
          </a:prstGeom>
        </p:spPr>
      </p:pic>
    </p:spTree>
    <p:extLst>
      <p:ext uri="{BB962C8B-B14F-4D97-AF65-F5344CB8AC3E}">
        <p14:creationId xmlns:p14="http://schemas.microsoft.com/office/powerpoint/2010/main" val="308063080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1: </a:t>
            </a:r>
            <a:r>
              <a:rPr lang="nl-NL" sz="4400" dirty="0">
                <a:solidFill>
                  <a:schemeClr val="tx1"/>
                </a:solidFill>
                <a:latin typeface="Arial" panose="020B0604020202020204" pitchFamily="34" charset="0"/>
                <a:cs typeface="Arial" panose="020B0604020202020204" pitchFamily="34" charset="0"/>
              </a:rPr>
              <a:t>Biến cố </a:t>
            </a:r>
            <a:r>
              <a:rPr lang="nl-NL" sz="4400" dirty="0" smtClean="0">
                <a:solidFill>
                  <a:schemeClr val="tx1"/>
                </a:solidFill>
                <a:latin typeface="Arial" panose="020B0604020202020204" pitchFamily="34" charset="0"/>
                <a:cs typeface="Arial" panose="020B0604020202020204" pitchFamily="34" charset="0"/>
              </a:rPr>
              <a:t>“Nhiệt </a:t>
            </a:r>
            <a:r>
              <a:rPr lang="nl-NL" sz="4400" dirty="0">
                <a:solidFill>
                  <a:schemeClr val="tx1"/>
                </a:solidFill>
                <a:latin typeface="Arial" panose="020B0604020202020204" pitchFamily="34" charset="0"/>
                <a:cs typeface="Arial" panose="020B0604020202020204" pitchFamily="34" charset="0"/>
              </a:rPr>
              <a:t>độ cao nhất trong tháng Sáu năm sau tại Thành phố Hồ Chí Minh là </a:t>
            </a:r>
            <a:r>
              <a:rPr lang="nl-NL" sz="4400" dirty="0" smtClean="0">
                <a:solidFill>
                  <a:schemeClr val="tx1"/>
                </a:solidFill>
                <a:latin typeface="Arial" panose="020B0604020202020204" pitchFamily="34" charset="0"/>
                <a:cs typeface="Arial" panose="020B0604020202020204" pitchFamily="34" charset="0"/>
              </a:rPr>
              <a:t>10</a:t>
            </a:r>
            <a:r>
              <a:rPr lang="nl-NL" sz="4400" baseline="30000" dirty="0" smtClean="0">
                <a:solidFill>
                  <a:schemeClr val="tx1"/>
                </a:solidFill>
                <a:latin typeface="Arial" panose="020B0604020202020204" pitchFamily="34" charset="0"/>
                <a:cs typeface="Arial" panose="020B0604020202020204" pitchFamily="34" charset="0"/>
              </a:rPr>
              <a:t>o</a:t>
            </a:r>
            <a:r>
              <a:rPr lang="nl-NL" sz="4400" dirty="0" smtClean="0">
                <a:solidFill>
                  <a:schemeClr val="tx1"/>
                </a:solidFill>
                <a:latin typeface="Arial" panose="020B0604020202020204" pitchFamily="34" charset="0"/>
                <a:cs typeface="Arial" panose="020B0604020202020204" pitchFamily="34" charset="0"/>
              </a:rPr>
              <a:t>C” </a:t>
            </a:r>
            <a:r>
              <a:rPr lang="nl-NL" sz="4400" dirty="0">
                <a:solidFill>
                  <a:schemeClr val="tx1"/>
                </a:solidFill>
                <a:latin typeface="Arial" panose="020B0604020202020204" pitchFamily="34" charset="0"/>
                <a:cs typeface="Arial" panose="020B0604020202020204" pitchFamily="34" charset="0"/>
              </a:rPr>
              <a:t>là</a:t>
            </a:r>
            <a:r>
              <a:rPr lang="nl-NL"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9412077"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a:t>
            </a:r>
            <a:r>
              <a:rPr lang="en-US" sz="4400" noProof="1" smtClean="0">
                <a:solidFill>
                  <a:schemeClr val="tx1"/>
                </a:solidFill>
                <a:latin typeface="Arial" panose="020B0604020202020204" pitchFamily="34" charset="0"/>
                <a:cs typeface="Arial" panose="020B0604020202020204" pitchFamily="34" charset="0"/>
              </a:rPr>
              <a:t>. Biến cố không thể</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Biến cố ngẫu nhiên</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1221486"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Biến cố chắc chắn</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Biến cố đồng khả năng</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81829" y="5175420"/>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728793" y="5200001"/>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0482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3960">
            <a:off x="-2946115" y="369612"/>
            <a:ext cx="11093870" cy="1273328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730195">
            <a:off x="15042647" y="-1822090"/>
            <a:ext cx="5778326" cy="663222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09292">
            <a:off x="14451304" y="665448"/>
            <a:ext cx="2976301" cy="2987163"/>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79494" y="6646269"/>
            <a:ext cx="3017960" cy="4009367"/>
          </a:xfrm>
          <a:prstGeom prst="rect">
            <a:avLst/>
          </a:prstGeom>
        </p:spPr>
      </p:pic>
      <p:sp>
        <p:nvSpPr>
          <p:cNvPr id="22" name="TextBox 8">
            <a:extLst>
              <a:ext uri="{FF2B5EF4-FFF2-40B4-BE49-F238E27FC236}">
                <a16:creationId xmlns="" xmlns:a16="http://schemas.microsoft.com/office/drawing/2014/main" id="{A19ECB77-B032-4E88-B15F-FDAE0101D1A8}"/>
              </a:ext>
            </a:extLst>
          </p:cNvPr>
          <p:cNvSpPr txBox="1"/>
          <p:nvPr/>
        </p:nvSpPr>
        <p:spPr>
          <a:xfrm>
            <a:off x="4392232" y="1456657"/>
            <a:ext cx="9058507" cy="702372"/>
          </a:xfrm>
          <a:prstGeom prst="rect">
            <a:avLst/>
          </a:prstGeom>
        </p:spPr>
        <p:txBody>
          <a:bodyPr wrap="square" lIns="0" tIns="0" rIns="0" bIns="0" rtlCol="0" anchor="t">
            <a:spAutoFit/>
          </a:bodyPr>
          <a:lstStyle/>
          <a:p>
            <a:pPr algn="ctr" defTabSz="609630">
              <a:lnSpc>
                <a:spcPts val="5334"/>
              </a:lnSpc>
              <a:spcBef>
                <a:spcPct val="0"/>
              </a:spcBef>
            </a:pPr>
            <a:r>
              <a:rPr lang="en-US" sz="6600" b="1" spc="-53" dirty="0" smtClean="0">
                <a:solidFill>
                  <a:srgbClr val="000000"/>
                </a:solidFill>
                <a:latin typeface="Arial" panose="020B0604020202020204" pitchFamily="34" charset="0"/>
                <a:cs typeface="Arial" panose="020B0604020202020204" pitchFamily="34" charset="0"/>
              </a:rPr>
              <a:t>HƯỚNG DẪN VỀ NHÀ</a:t>
            </a:r>
            <a:endParaRPr lang="en-US" sz="6600" b="1" spc="-53" dirty="0">
              <a:solidFill>
                <a:srgbClr val="000000"/>
              </a:solidFill>
              <a:latin typeface="Arial" panose="020B0604020202020204" pitchFamily="34" charset="0"/>
              <a:cs typeface="Arial" panose="020B0604020202020204" pitchFamily="34" charset="0"/>
            </a:endParaRPr>
          </a:p>
        </p:txBody>
      </p:sp>
      <p:sp>
        <p:nvSpPr>
          <p:cNvPr id="23" name="Oval 22"/>
          <p:cNvSpPr/>
          <p:nvPr/>
        </p:nvSpPr>
        <p:spPr>
          <a:xfrm>
            <a:off x="5410200" y="3259714"/>
            <a:ext cx="1295400" cy="1295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01</a:t>
            </a:r>
            <a:endParaRPr lang="en-US" sz="4400" b="1" dirty="0">
              <a:latin typeface="Arial" panose="020B0604020202020204" pitchFamily="34" charset="0"/>
              <a:cs typeface="Arial" panose="020B0604020202020204" pitchFamily="34" charset="0"/>
            </a:endParaRPr>
          </a:p>
        </p:txBody>
      </p:sp>
      <p:sp>
        <p:nvSpPr>
          <p:cNvPr id="24" name="Oval 23"/>
          <p:cNvSpPr/>
          <p:nvPr/>
        </p:nvSpPr>
        <p:spPr>
          <a:xfrm>
            <a:off x="7010400" y="5215630"/>
            <a:ext cx="1295400" cy="1295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02</a:t>
            </a:r>
            <a:endParaRPr lang="en-US" sz="4400" b="1" dirty="0">
              <a:latin typeface="Arial" panose="020B0604020202020204" pitchFamily="34" charset="0"/>
              <a:cs typeface="Arial" panose="020B0604020202020204" pitchFamily="34" charset="0"/>
            </a:endParaRPr>
          </a:p>
        </p:txBody>
      </p:sp>
      <p:sp>
        <p:nvSpPr>
          <p:cNvPr id="25" name="Oval 24"/>
          <p:cNvSpPr/>
          <p:nvPr/>
        </p:nvSpPr>
        <p:spPr>
          <a:xfrm>
            <a:off x="7696794" y="7581900"/>
            <a:ext cx="1295400" cy="1295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03</a:t>
            </a:r>
            <a:endParaRPr lang="en-US" sz="4400" b="1" dirty="0">
              <a:latin typeface="Arial" panose="020B0604020202020204" pitchFamily="34" charset="0"/>
              <a:cs typeface="Arial" panose="020B0604020202020204" pitchFamily="34" charset="0"/>
            </a:endParaRPr>
          </a:p>
        </p:txBody>
      </p:sp>
      <p:sp>
        <p:nvSpPr>
          <p:cNvPr id="26" name="TextBox 25"/>
          <p:cNvSpPr txBox="1"/>
          <p:nvPr/>
        </p:nvSpPr>
        <p:spPr>
          <a:xfrm>
            <a:off x="7377646" y="3522693"/>
            <a:ext cx="75438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chương</a:t>
            </a:r>
            <a:r>
              <a:rPr lang="en-US" sz="4400" dirty="0" smtClean="0">
                <a:latin typeface="Arial" panose="020B0604020202020204" pitchFamily="34" charset="0"/>
                <a:cs typeface="Arial" panose="020B0604020202020204" pitchFamily="34" charset="0"/>
              </a:rPr>
              <a:t> VIII</a:t>
            </a:r>
            <a:endParaRPr lang="en-US" sz="4400" dirty="0">
              <a:latin typeface="Arial" panose="020B0604020202020204" pitchFamily="34" charset="0"/>
              <a:cs typeface="Arial" panose="020B0604020202020204" pitchFamily="34" charset="0"/>
            </a:endParaRPr>
          </a:p>
        </p:txBody>
      </p:sp>
      <p:sp>
        <p:nvSpPr>
          <p:cNvPr id="27" name="TextBox 26"/>
          <p:cNvSpPr txBox="1"/>
          <p:nvPr/>
        </p:nvSpPr>
        <p:spPr>
          <a:xfrm>
            <a:off x="8527631" y="5448795"/>
            <a:ext cx="75438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9108330" y="7757523"/>
            <a:ext cx="75438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31</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16" y="-244931"/>
            <a:ext cx="18626175" cy="186261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024246">
            <a:off x="-2375017" y="6943219"/>
            <a:ext cx="6807434" cy="592865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82855" y="7441009"/>
            <a:ext cx="1754512" cy="181729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1524" y="-244931"/>
            <a:ext cx="4608458" cy="401354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08592" y="803775"/>
            <a:ext cx="1381835" cy="143128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488451" y="-821877"/>
            <a:ext cx="1673244" cy="3077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83839" y="6210959"/>
            <a:ext cx="3472564" cy="4613310"/>
          </a:xfrm>
          <a:prstGeom prst="rect">
            <a:avLst/>
          </a:prstGeom>
        </p:spPr>
      </p:pic>
      <p:sp>
        <p:nvSpPr>
          <p:cNvPr id="9" name="TextBox 9"/>
          <p:cNvSpPr txBox="1"/>
          <p:nvPr/>
        </p:nvSpPr>
        <p:spPr>
          <a:xfrm>
            <a:off x="1450863" y="2745754"/>
            <a:ext cx="14879622" cy="3693319"/>
          </a:xfrm>
          <a:prstGeom prst="rect">
            <a:avLst/>
          </a:prstGeom>
        </p:spPr>
        <p:txBody>
          <a:bodyPr lIns="0" tIns="0" rIns="0" bIns="0" rtlCol="0" anchor="t">
            <a:spAutoFit/>
          </a:bodyPr>
          <a:lstStyle/>
          <a:p>
            <a:pPr algn="ctr">
              <a:lnSpc>
                <a:spcPct val="150000"/>
              </a:lnSpc>
            </a:pPr>
            <a:r>
              <a:rPr lang="en-US" sz="8000" b="1" dirty="0" smtClean="0">
                <a:solidFill>
                  <a:schemeClr val="tx2">
                    <a:lumMod val="50000"/>
                  </a:schemeClr>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chemeClr val="tx2">
                    <a:lumMod val="50000"/>
                  </a:schemeClr>
                </a:solidFill>
                <a:latin typeface="Arial" panose="020B0604020202020204" pitchFamily="34" charset="0"/>
                <a:cs typeface="Arial" panose="020B0604020202020204" pitchFamily="34" charset="0"/>
              </a:rPr>
              <a:t>LẮNG NGHE CỦA CÁC EM!</a:t>
            </a:r>
            <a:endParaRPr lang="en-US" sz="80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2: </a:t>
            </a:r>
            <a:r>
              <a:rPr lang="nl-NL" sz="4400" dirty="0">
                <a:solidFill>
                  <a:schemeClr val="tx1"/>
                </a:solidFill>
                <a:latin typeface="Arial" panose="020B0604020202020204" pitchFamily="34" charset="0"/>
                <a:cs typeface="Arial" panose="020B0604020202020204" pitchFamily="34" charset="0"/>
              </a:rPr>
              <a:t>Biến cố </a:t>
            </a:r>
            <a:r>
              <a:rPr lang="nl-NL" sz="4400" dirty="0" smtClean="0">
                <a:solidFill>
                  <a:schemeClr val="tx1"/>
                </a:solidFill>
                <a:latin typeface="Arial" panose="020B0604020202020204" pitchFamily="34" charset="0"/>
                <a:cs typeface="Arial" panose="020B0604020202020204" pitchFamily="34" charset="0"/>
              </a:rPr>
              <a:t>“Ngày </a:t>
            </a:r>
            <a:r>
              <a:rPr lang="nl-NL" sz="4400" dirty="0">
                <a:solidFill>
                  <a:schemeClr val="tx1"/>
                </a:solidFill>
                <a:latin typeface="Arial" panose="020B0604020202020204" pitchFamily="34" charset="0"/>
                <a:cs typeface="Arial" panose="020B0604020202020204" pitchFamily="34" charset="0"/>
              </a:rPr>
              <a:t>mai mưa rào và giông ở Hà </a:t>
            </a:r>
            <a:r>
              <a:rPr lang="nl-NL" sz="4400" dirty="0" smtClean="0">
                <a:solidFill>
                  <a:schemeClr val="tx1"/>
                </a:solidFill>
                <a:latin typeface="Arial" panose="020B0604020202020204" pitchFamily="34" charset="0"/>
                <a:cs typeface="Arial" panose="020B0604020202020204" pitchFamily="34" charset="0"/>
              </a:rPr>
              <a:t>Nội” </a:t>
            </a:r>
            <a:r>
              <a:rPr lang="nl-NL" sz="4400" dirty="0">
                <a:solidFill>
                  <a:schemeClr val="tx1"/>
                </a:solidFill>
                <a:latin typeface="Arial" panose="020B0604020202020204" pitchFamily="34" charset="0"/>
                <a:cs typeface="Arial" panose="020B0604020202020204" pitchFamily="34" charset="0"/>
              </a:rPr>
              <a:t>là</a:t>
            </a:r>
            <a:r>
              <a:rPr lang="nl-NL"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1221486" y="47556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en-US" sz="4400" noProof="1" smtClean="0">
                <a:solidFill>
                  <a:schemeClr val="tx1"/>
                </a:solidFill>
                <a:latin typeface="Arial" panose="020B0604020202020204" pitchFamily="34" charset="0"/>
                <a:cs typeface="Arial" panose="020B0604020202020204" pitchFamily="34" charset="0"/>
              </a:rPr>
              <a:t>Biến cố ngẫu nhiên</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Biến cố chắc chắn</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9387539" y="47683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Biến cố đồng khả năng</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Biến cố không thể</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91238" y="5195643"/>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5232924"/>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3: </a:t>
            </a:r>
            <a:r>
              <a:rPr lang="nl-NL" sz="4400" dirty="0">
                <a:solidFill>
                  <a:schemeClr val="tx1"/>
                </a:solidFill>
                <a:latin typeface="Arial" panose="020B0604020202020204" pitchFamily="34" charset="0"/>
                <a:cs typeface="Arial" panose="020B0604020202020204" pitchFamily="34" charset="0"/>
              </a:rPr>
              <a:t>Hai túi I và II chứa các tấm thẻ được ghi số 3; 4; 5; 6; 7. Từ mỗi túi rút ngẫu nhiên một tấm </a:t>
            </a:r>
            <a:r>
              <a:rPr lang="nl-NL" sz="4400" dirty="0" smtClean="0">
                <a:solidFill>
                  <a:schemeClr val="tx1"/>
                </a:solidFill>
                <a:latin typeface="Arial" panose="020B0604020202020204" pitchFamily="34" charset="0"/>
                <a:cs typeface="Arial" panose="020B0604020202020204" pitchFamily="34" charset="0"/>
              </a:rPr>
              <a:t>thẻ.</a:t>
            </a:r>
            <a:r>
              <a:rPr lang="en-US" sz="4400" dirty="0">
                <a:solidFill>
                  <a:schemeClr val="tx1"/>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Xác </a:t>
            </a:r>
            <a:r>
              <a:rPr lang="nl-NL" sz="4400" dirty="0">
                <a:solidFill>
                  <a:schemeClr val="tx1"/>
                </a:solidFill>
                <a:latin typeface="Arial" panose="020B0604020202020204" pitchFamily="34" charset="0"/>
                <a:cs typeface="Arial" panose="020B0604020202020204" pitchFamily="34" charset="0"/>
              </a:rPr>
              <a:t>suất của biến cố </a:t>
            </a:r>
            <a:r>
              <a:rPr lang="nl-NL" sz="4400" dirty="0" smtClean="0">
                <a:solidFill>
                  <a:schemeClr val="tx1"/>
                </a:solidFill>
                <a:latin typeface="Arial" panose="020B0604020202020204" pitchFamily="34" charset="0"/>
                <a:cs typeface="Arial" panose="020B0604020202020204" pitchFamily="34" charset="0"/>
              </a:rPr>
              <a:t>“Tích </a:t>
            </a:r>
            <a:r>
              <a:rPr lang="nl-NL" sz="4400" dirty="0">
                <a:solidFill>
                  <a:schemeClr val="tx1"/>
                </a:solidFill>
                <a:latin typeface="Arial" panose="020B0604020202020204" pitchFamily="34" charset="0"/>
                <a:cs typeface="Arial" panose="020B0604020202020204" pitchFamily="34" charset="0"/>
              </a:rPr>
              <a:t>hai số ghi trên hai tấm thẻ lớn hơn </a:t>
            </a:r>
            <a:r>
              <a:rPr lang="nl-NL" sz="4400" dirty="0" smtClean="0">
                <a:solidFill>
                  <a:schemeClr val="tx1"/>
                </a:solidFill>
                <a:latin typeface="Arial" panose="020B0604020202020204" pitchFamily="34" charset="0"/>
                <a:cs typeface="Arial" panose="020B0604020202020204" pitchFamily="34" charset="0"/>
              </a:rPr>
              <a:t>8” bằng</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9412077"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a:t>
            </a:r>
            <a:r>
              <a:rPr lang="en-US" sz="4400" noProof="1" smtClean="0">
                <a:solidFill>
                  <a:schemeClr val="tx1"/>
                </a:solidFill>
                <a:latin typeface="Arial" panose="020B0604020202020204" pitchFamily="34" charset="0"/>
                <a:cs typeface="Arial" panose="020B0604020202020204" pitchFamily="34" charset="0"/>
              </a:rPr>
              <a:t>. 1</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0,5</a:t>
            </a:r>
            <a:endParaRPr lang="vi-VN" sz="5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1221486"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0</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0,25</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81829" y="5175420"/>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728793" y="5200001"/>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1483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4: </a:t>
            </a:r>
            <a:r>
              <a:rPr lang="nl-NL" sz="4400" dirty="0">
                <a:solidFill>
                  <a:schemeClr val="tx1"/>
                </a:solidFill>
                <a:latin typeface="Arial" panose="020B0604020202020204" pitchFamily="34" charset="0"/>
                <a:cs typeface="Arial" panose="020B0604020202020204" pitchFamily="34" charset="0"/>
              </a:rPr>
              <a:t>Hai túi I và II chứa các tấm thẻ được ghi số 3; 4; 5; 6; 7. Từ mỗi túi rút ngẫu nhiên một tấm thẻ.</a:t>
            </a:r>
            <a:r>
              <a:rPr lang="en-US" sz="4400" dirty="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cs typeface="Arial" panose="020B0604020202020204" pitchFamily="34" charset="0"/>
              </a:rPr>
              <a:t>Xác suất của biến cố </a:t>
            </a:r>
            <a:r>
              <a:rPr lang="nl-NL" sz="4400" dirty="0" smtClean="0">
                <a:solidFill>
                  <a:schemeClr val="tx1"/>
                </a:solidFill>
                <a:latin typeface="Arial" panose="020B0604020202020204" pitchFamily="34" charset="0"/>
                <a:cs typeface="Arial" panose="020B0604020202020204" pitchFamily="34" charset="0"/>
              </a:rPr>
              <a:t>“Tổng </a:t>
            </a:r>
            <a:r>
              <a:rPr lang="nl-NL" sz="4400" dirty="0">
                <a:solidFill>
                  <a:schemeClr val="tx1"/>
                </a:solidFill>
                <a:latin typeface="Arial" panose="020B0604020202020204" pitchFamily="34" charset="0"/>
                <a:cs typeface="Arial" panose="020B0604020202020204" pitchFamily="34" charset="0"/>
              </a:rPr>
              <a:t>hai số ghi trên hai tấm thẻ nhỏ hơn </a:t>
            </a:r>
            <a:r>
              <a:rPr lang="nl-NL" sz="4400" dirty="0" smtClean="0">
                <a:solidFill>
                  <a:schemeClr val="tx1"/>
                </a:solidFill>
                <a:latin typeface="Arial" panose="020B0604020202020204" pitchFamily="34" charset="0"/>
                <a:cs typeface="Arial" panose="020B0604020202020204" pitchFamily="34" charset="0"/>
              </a:rPr>
              <a:t>5” </a:t>
            </a:r>
            <a:r>
              <a:rPr lang="nl-NL" sz="4400" dirty="0">
                <a:solidFill>
                  <a:schemeClr val="tx1"/>
                </a:solidFill>
                <a:latin typeface="Arial" panose="020B0604020202020204" pitchFamily="34" charset="0"/>
                <a:cs typeface="Arial" panose="020B0604020202020204" pitchFamily="34" charset="0"/>
              </a:rPr>
              <a:t>bằng:</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1240144" y="7410973"/>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0</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40144" y="4808795"/>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1</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9387539" y="47683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0,45</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0,5</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909896" y="7850966"/>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5232924"/>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85508" y="5350094"/>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0573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5: </a:t>
            </a:r>
            <a:r>
              <a:rPr lang="nl-NL" sz="4400" dirty="0">
                <a:solidFill>
                  <a:schemeClr val="tx1"/>
                </a:solidFill>
                <a:latin typeface="Arial" panose="020B0604020202020204" pitchFamily="34" charset="0"/>
                <a:cs typeface="Arial" panose="020B0604020202020204" pitchFamily="34" charset="0"/>
              </a:rPr>
              <a:t>Hai túi I và II chứa các tấm thẻ được ghi số 3; 4; 5; 6; 7. Từ mỗi túi rút ngẫu nhiên một tấm thẻ.</a:t>
            </a:r>
            <a:r>
              <a:rPr lang="en-US" sz="4400" dirty="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cs typeface="Arial" panose="020B0604020202020204" pitchFamily="34" charset="0"/>
              </a:rPr>
              <a:t>Biến cố </a:t>
            </a:r>
            <a:r>
              <a:rPr lang="nl-NL" sz="4400" dirty="0" smtClean="0">
                <a:solidFill>
                  <a:schemeClr val="tx1"/>
                </a:solidFill>
                <a:latin typeface="Arial" panose="020B0604020202020204" pitchFamily="34" charset="0"/>
                <a:cs typeface="Arial" panose="020B0604020202020204" pitchFamily="34" charset="0"/>
              </a:rPr>
              <a:t>“Hiệu </a:t>
            </a:r>
            <a:r>
              <a:rPr lang="nl-NL" sz="4400" dirty="0">
                <a:solidFill>
                  <a:schemeClr val="tx1"/>
                </a:solidFill>
                <a:latin typeface="Arial" panose="020B0604020202020204" pitchFamily="34" charset="0"/>
                <a:cs typeface="Arial" panose="020B0604020202020204" pitchFamily="34" charset="0"/>
              </a:rPr>
              <a:t>hai số ghi trên hai  tấm thẻ là số </a:t>
            </a:r>
            <a:r>
              <a:rPr lang="nl-NL" sz="4400" dirty="0" smtClean="0">
                <a:solidFill>
                  <a:schemeClr val="tx1"/>
                </a:solidFill>
                <a:latin typeface="Arial" panose="020B0604020202020204" pitchFamily="34" charset="0"/>
                <a:cs typeface="Arial" panose="020B0604020202020204" pitchFamily="34" charset="0"/>
              </a:rPr>
              <a:t>chẵn” </a:t>
            </a:r>
            <a:r>
              <a:rPr lang="nl-NL" sz="4400" dirty="0">
                <a:solidFill>
                  <a:schemeClr val="tx1"/>
                </a:solidFill>
                <a:latin typeface="Arial" panose="020B0604020202020204" pitchFamily="34" charset="0"/>
                <a:cs typeface="Arial" panose="020B0604020202020204" pitchFamily="34" charset="0"/>
              </a:rPr>
              <a:t>là</a:t>
            </a:r>
            <a:r>
              <a:rPr lang="nl-NL"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1221486" y="47556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en-US" sz="4400" noProof="1" smtClean="0">
                <a:solidFill>
                  <a:schemeClr val="tx1"/>
                </a:solidFill>
                <a:latin typeface="Arial" panose="020B0604020202020204" pitchFamily="34" charset="0"/>
                <a:cs typeface="Arial" panose="020B0604020202020204" pitchFamily="34" charset="0"/>
              </a:rPr>
              <a:t>Biến cố ngẫu nhiên</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Biến cố chắc chắn</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9387539" y="47683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Biến cố đồng khả năng</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Biến cố không thể</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91238" y="5195643"/>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5232924"/>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6069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16" y="-244931"/>
            <a:ext cx="18626175" cy="186261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024246">
            <a:off x="-2375017" y="6943219"/>
            <a:ext cx="6807434" cy="592865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82855" y="7441009"/>
            <a:ext cx="1754512" cy="181729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1524" y="-244931"/>
            <a:ext cx="4608458" cy="401354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08592" y="803775"/>
            <a:ext cx="1381835" cy="143128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488451" y="-821877"/>
            <a:ext cx="1673244" cy="3077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83839" y="6210959"/>
            <a:ext cx="3472564" cy="4613310"/>
          </a:xfrm>
          <a:prstGeom prst="rect">
            <a:avLst/>
          </a:prstGeom>
        </p:spPr>
      </p:pic>
      <p:sp>
        <p:nvSpPr>
          <p:cNvPr id="9" name="TextBox 9"/>
          <p:cNvSpPr txBox="1"/>
          <p:nvPr/>
        </p:nvSpPr>
        <p:spPr>
          <a:xfrm>
            <a:off x="1746860" y="2729819"/>
            <a:ext cx="14879622" cy="3465179"/>
          </a:xfrm>
          <a:prstGeom prst="rect">
            <a:avLst/>
          </a:prstGeom>
        </p:spPr>
        <p:txBody>
          <a:bodyPr lIns="0" tIns="0" rIns="0" bIns="0" rtlCol="0" anchor="t">
            <a:spAutoFit/>
          </a:bodyPr>
          <a:lstStyle/>
          <a:p>
            <a:pPr algn="ctr">
              <a:lnSpc>
                <a:spcPct val="150000"/>
              </a:lnSpc>
            </a:pPr>
            <a:r>
              <a:rPr lang="en-US" sz="8000" b="1" dirty="0" smtClean="0">
                <a:solidFill>
                  <a:srgbClr val="000000"/>
                </a:solidFill>
                <a:latin typeface="Arial" panose="020B0604020202020204" pitchFamily="34" charset="0"/>
                <a:cs typeface="Arial" panose="020B0604020202020204" pitchFamily="34" charset="0"/>
              </a:rPr>
              <a:t>BÀI TẬP CUỐI CHƯƠNG </a:t>
            </a:r>
            <a:r>
              <a:rPr lang="en-US" sz="8000" b="1" dirty="0" smtClean="0">
                <a:solidFill>
                  <a:srgbClr val="000000"/>
                </a:solidFill>
                <a:latin typeface="Arial" panose="020B0604020202020204" pitchFamily="34" charset="0"/>
                <a:cs typeface="Arial" panose="020B0604020202020204" pitchFamily="34" charset="0"/>
              </a:rPr>
              <a:t>VIII</a:t>
            </a:r>
          </a:p>
          <a:p>
            <a:pPr algn="ctr">
              <a:lnSpc>
                <a:spcPct val="150000"/>
              </a:lnSpc>
            </a:pPr>
            <a:r>
              <a:rPr lang="en-US" sz="8000" b="1" dirty="0" smtClean="0">
                <a:solidFill>
                  <a:srgbClr val="000000"/>
                </a:solidFill>
                <a:latin typeface="Arial" panose="020B0604020202020204" pitchFamily="34" charset="0"/>
                <a:cs typeface="Arial" panose="020B0604020202020204" pitchFamily="34" charset="0"/>
              </a:rPr>
              <a:t>(1 </a:t>
            </a:r>
            <a:r>
              <a:rPr lang="en-US" sz="8000" b="1" dirty="0" err="1" smtClean="0">
                <a:solidFill>
                  <a:srgbClr val="000000"/>
                </a:solidFill>
                <a:latin typeface="Arial" panose="020B0604020202020204" pitchFamily="34" charset="0"/>
                <a:cs typeface="Arial" panose="020B0604020202020204" pitchFamily="34" charset="0"/>
              </a:rPr>
              <a:t>Tiết</a:t>
            </a:r>
            <a:r>
              <a:rPr lang="en-US" sz="8000" b="1" dirty="0" smtClean="0">
                <a:solidFill>
                  <a:srgbClr val="000000"/>
                </a:solidFill>
                <a:latin typeface="Arial" panose="020B0604020202020204" pitchFamily="34" charset="0"/>
                <a:cs typeface="Arial" panose="020B0604020202020204" pitchFamily="34" charset="0"/>
              </a:rPr>
              <a:t>)</a:t>
            </a:r>
            <a:endParaRPr lang="en-US" sz="8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242119"/>
      </p:ext>
    </p:extLst>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382999" y="7870397"/>
            <a:ext cx="1991067" cy="2645138"/>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2400" y="0"/>
            <a:ext cx="2286000" cy="2143125"/>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43960">
            <a:off x="-255162" y="7067665"/>
            <a:ext cx="5974719" cy="6857640"/>
          </a:xfrm>
          <a:prstGeom prst="rect">
            <a:avLst/>
          </a:prstGeom>
        </p:spPr>
      </p:pic>
      <p:sp>
        <p:nvSpPr>
          <p:cNvPr id="16" name="TextBox 8">
            <a:extLst>
              <a:ext uri="{FF2B5EF4-FFF2-40B4-BE49-F238E27FC236}">
                <a16:creationId xmlns="" xmlns:a16="http://schemas.microsoft.com/office/drawing/2014/main" id="{A19ECB77-B032-4E88-B15F-FDAE0101D1A8}"/>
              </a:ext>
            </a:extLst>
          </p:cNvPr>
          <p:cNvSpPr txBox="1"/>
          <p:nvPr/>
        </p:nvSpPr>
        <p:spPr>
          <a:xfrm>
            <a:off x="4428893" y="919667"/>
            <a:ext cx="9058507" cy="702372"/>
          </a:xfrm>
          <a:prstGeom prst="rect">
            <a:avLst/>
          </a:prstGeom>
        </p:spPr>
        <p:txBody>
          <a:bodyPr wrap="square" lIns="0" tIns="0" rIns="0" bIns="0" rtlCol="0" anchor="t">
            <a:spAutoFit/>
          </a:bodyPr>
          <a:lstStyle/>
          <a:p>
            <a:pPr algn="ctr" defTabSz="609630">
              <a:lnSpc>
                <a:spcPts val="5334"/>
              </a:lnSpc>
              <a:spcBef>
                <a:spcPct val="0"/>
              </a:spcBef>
            </a:pPr>
            <a:r>
              <a:rPr lang="en-US" sz="6600" b="1" spc="-53" dirty="0" smtClean="0">
                <a:solidFill>
                  <a:srgbClr val="000000"/>
                </a:solidFill>
                <a:latin typeface="Arial" panose="020B0604020202020204" pitchFamily="34" charset="0"/>
                <a:cs typeface="Arial" panose="020B0604020202020204" pitchFamily="34" charset="0"/>
              </a:rPr>
              <a:t>LUYỆN TẬP</a:t>
            </a:r>
            <a:endParaRPr lang="en-US" sz="6600" b="1" spc="-53"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838200" y="1945712"/>
            <a:ext cx="16611600" cy="7051161"/>
          </a:xfrm>
          <a:prstGeom prst="rect">
            <a:avLst/>
          </a:prstGeom>
        </p:spPr>
        <p:txBody>
          <a:bodyPr wrap="square">
            <a:spAutoFit/>
          </a:bodyPr>
          <a:lstStyle/>
          <a:p>
            <a:pPr algn="just">
              <a:lnSpc>
                <a:spcPct val="170000"/>
              </a:lnSpc>
            </a:pPr>
            <a:r>
              <a:rPr lang="en-US" sz="38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3800" b="1" u="sng" dirty="0" smtClean="0">
                <a:solidFill>
                  <a:schemeClr val="accent4">
                    <a:lumMod val="50000"/>
                  </a:schemeClr>
                </a:solidFill>
                <a:latin typeface="Arial" panose="020B0604020202020204" pitchFamily="34" charset="0"/>
                <a:cs typeface="Arial" panose="020B0604020202020204" pitchFamily="34" charset="0"/>
              </a:rPr>
              <a:t> 8.12 (SGK-tr58)</a:t>
            </a:r>
          </a:p>
          <a:p>
            <a:pPr algn="just">
              <a:lnSpc>
                <a:spcPct val="170000"/>
              </a:lnSpc>
            </a:pPr>
            <a:r>
              <a:rPr lang="vi-VN" sz="3800" dirty="0" smtClean="0">
                <a:latin typeface="Arial" panose="020B0604020202020204" pitchFamily="34" charset="0"/>
                <a:cs typeface="Arial" panose="020B0604020202020204" pitchFamily="34" charset="0"/>
              </a:rPr>
              <a:t>Một </a:t>
            </a:r>
            <a:r>
              <a:rPr lang="vi-VN" sz="3800" dirty="0">
                <a:latin typeface="Arial" panose="020B0604020202020204" pitchFamily="34" charset="0"/>
                <a:cs typeface="Arial" panose="020B0604020202020204" pitchFamily="34" charset="0"/>
              </a:rPr>
              <a:t>túi đựng các quả cầu có cùng kích thước, được ghi số 5; 10; 15; 20; 30; 35; 40. Lấy ngẫu nhiên một quả cầu trong túi. Chọn từ thích hợp (chắc chắn, không thể, ngẫu nhiên) thay vào dấu </a:t>
            </a:r>
            <a:r>
              <a:rPr lang="vi-VN" sz="3800" dirty="0" smtClean="0">
                <a:latin typeface="Arial" panose="020B0604020202020204" pitchFamily="34" charset="0"/>
                <a:cs typeface="Arial" panose="020B0604020202020204" pitchFamily="34" charset="0"/>
              </a:rPr>
              <a:t>“?</a:t>
            </a:r>
            <a:r>
              <a:rPr lang="en-US" sz="3800" dirty="0" smtClean="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trong các câu sau:</a:t>
            </a:r>
          </a:p>
          <a:p>
            <a:pPr algn="just">
              <a:lnSpc>
                <a:spcPct val="170000"/>
              </a:lnSpc>
            </a:pPr>
            <a:r>
              <a:rPr lang="vi-VN" sz="3800" dirty="0" smtClean="0">
                <a:latin typeface="Arial" panose="020B0604020202020204" pitchFamily="34" charset="0"/>
                <a:cs typeface="Arial" panose="020B0604020202020204" pitchFamily="34" charset="0"/>
              </a:rPr>
              <a:t>Biến </a:t>
            </a:r>
            <a:r>
              <a:rPr lang="vi-VN" sz="3800" dirty="0">
                <a:latin typeface="Arial" panose="020B0604020202020204" pitchFamily="34" charset="0"/>
                <a:cs typeface="Arial" panose="020B0604020202020204" pitchFamily="34" charset="0"/>
              </a:rPr>
              <a:t>cố A: “Lấy được quả cầu ghi số là số chính </a:t>
            </a:r>
            <a:r>
              <a:rPr lang="vi-VN" sz="3800" dirty="0" smtClean="0">
                <a:latin typeface="Arial" panose="020B0604020202020204" pitchFamily="34" charset="0"/>
                <a:cs typeface="Arial" panose="020B0604020202020204" pitchFamily="34" charset="0"/>
              </a:rPr>
              <a:t>phương</a:t>
            </a:r>
            <a:r>
              <a:rPr lang="en-US" sz="3800" dirty="0" smtClean="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là biến cố .?.</a:t>
            </a:r>
          </a:p>
          <a:p>
            <a:pPr algn="just">
              <a:lnSpc>
                <a:spcPct val="170000"/>
              </a:lnSpc>
            </a:pPr>
            <a:r>
              <a:rPr lang="vi-VN" sz="3800" dirty="0" smtClean="0">
                <a:latin typeface="Arial" panose="020B0604020202020204" pitchFamily="34" charset="0"/>
                <a:cs typeface="Arial" panose="020B0604020202020204" pitchFamily="34" charset="0"/>
              </a:rPr>
              <a:t>Biến </a:t>
            </a:r>
            <a:r>
              <a:rPr lang="vi-VN" sz="3800" dirty="0">
                <a:latin typeface="Arial" panose="020B0604020202020204" pitchFamily="34" charset="0"/>
                <a:cs typeface="Arial" panose="020B0604020202020204" pitchFamily="34" charset="0"/>
              </a:rPr>
              <a:t>cố B: “Lấy được quả cầu ghi số chia hết cho </a:t>
            </a:r>
            <a:r>
              <a:rPr lang="vi-VN" sz="3800" dirty="0" smtClean="0">
                <a:latin typeface="Arial" panose="020B0604020202020204" pitchFamily="34" charset="0"/>
                <a:cs typeface="Arial" panose="020B0604020202020204" pitchFamily="34" charset="0"/>
              </a:rPr>
              <a:t>3</a:t>
            </a:r>
            <a:r>
              <a:rPr lang="en-US" sz="3800" dirty="0" smtClean="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là biến cố .?.</a:t>
            </a:r>
          </a:p>
          <a:p>
            <a:pPr algn="just">
              <a:lnSpc>
                <a:spcPct val="170000"/>
              </a:lnSpc>
            </a:pPr>
            <a:r>
              <a:rPr lang="vi-VN" sz="3800" dirty="0" smtClean="0">
                <a:latin typeface="Arial" panose="020B0604020202020204" pitchFamily="34" charset="0"/>
                <a:cs typeface="Arial" panose="020B0604020202020204" pitchFamily="34" charset="0"/>
              </a:rPr>
              <a:t>Biến </a:t>
            </a:r>
            <a:r>
              <a:rPr lang="vi-VN" sz="3800" dirty="0">
                <a:latin typeface="Arial" panose="020B0604020202020204" pitchFamily="34" charset="0"/>
                <a:cs typeface="Arial" panose="020B0604020202020204" pitchFamily="34" charset="0"/>
              </a:rPr>
              <a:t>cố C: “Lấy được quả cầu ghi số chia hết cho 5” là biến cố .?.</a:t>
            </a:r>
            <a:endParaRPr lang="en-US" sz="3800" dirty="0">
              <a:latin typeface="Arial" panose="020B0604020202020204" pitchFamily="34" charset="0"/>
              <a:cs typeface="Arial" panose="020B0604020202020204" pitchFamily="34" charset="0"/>
            </a:endParaRPr>
          </a:p>
        </p:txBody>
      </p:sp>
      <p:sp>
        <p:nvSpPr>
          <p:cNvPr id="18" name="TextBox 17"/>
          <p:cNvSpPr txBox="1"/>
          <p:nvPr/>
        </p:nvSpPr>
        <p:spPr>
          <a:xfrm>
            <a:off x="15468600" y="6141596"/>
            <a:ext cx="2438400" cy="677108"/>
          </a:xfrm>
          <a:prstGeom prst="rect">
            <a:avLst/>
          </a:prstGeom>
          <a:solidFill>
            <a:srgbClr val="C0E4E8"/>
          </a:solidFill>
        </p:spPr>
        <p:txBody>
          <a:bodyPr wrap="square" rtlCol="0">
            <a:spAutoFit/>
          </a:bodyPr>
          <a:lstStyle/>
          <a:p>
            <a:r>
              <a:rPr lang="en-US" sz="3800" dirty="0" err="1" smtClean="0">
                <a:solidFill>
                  <a:srgbClr val="C00000"/>
                </a:solidFill>
                <a:latin typeface="Arial" panose="020B0604020202020204" pitchFamily="34" charset="0"/>
                <a:cs typeface="Arial" panose="020B0604020202020204" pitchFamily="34" charset="0"/>
              </a:rPr>
              <a:t>không</a:t>
            </a:r>
            <a:r>
              <a:rPr lang="en-US" sz="3800" dirty="0" smtClean="0">
                <a:solidFill>
                  <a:srgbClr val="C00000"/>
                </a:solidFill>
                <a:latin typeface="Arial" panose="020B0604020202020204" pitchFamily="34" charset="0"/>
                <a:cs typeface="Arial" panose="020B0604020202020204" pitchFamily="34" charset="0"/>
              </a:rPr>
              <a:t> </a:t>
            </a:r>
            <a:r>
              <a:rPr lang="en-US" sz="3800" dirty="0" err="1" smtClean="0">
                <a:solidFill>
                  <a:srgbClr val="C00000"/>
                </a:solidFill>
                <a:latin typeface="Arial" panose="020B0604020202020204" pitchFamily="34" charset="0"/>
                <a:cs typeface="Arial" panose="020B0604020202020204" pitchFamily="34" charset="0"/>
              </a:rPr>
              <a:t>thể</a:t>
            </a:r>
            <a:endParaRPr lang="en-US" sz="3800" dirty="0">
              <a:solidFill>
                <a:srgbClr val="C00000"/>
              </a:solidFill>
              <a:latin typeface="Arial" panose="020B0604020202020204" pitchFamily="34" charset="0"/>
              <a:cs typeface="Arial" panose="020B0604020202020204" pitchFamily="34" charset="0"/>
            </a:endParaRPr>
          </a:p>
        </p:txBody>
      </p:sp>
      <p:sp>
        <p:nvSpPr>
          <p:cNvPr id="19" name="TextBox 18"/>
          <p:cNvSpPr txBox="1"/>
          <p:nvPr/>
        </p:nvSpPr>
        <p:spPr>
          <a:xfrm>
            <a:off x="14249400" y="7108274"/>
            <a:ext cx="2743200" cy="677108"/>
          </a:xfrm>
          <a:prstGeom prst="rect">
            <a:avLst/>
          </a:prstGeom>
          <a:solidFill>
            <a:srgbClr val="C0E4E8"/>
          </a:solidFill>
        </p:spPr>
        <p:txBody>
          <a:bodyPr wrap="square" rtlCol="0">
            <a:spAutoFit/>
          </a:bodyPr>
          <a:lstStyle/>
          <a:p>
            <a:r>
              <a:rPr lang="en-US" sz="3800" dirty="0" err="1" smtClean="0">
                <a:solidFill>
                  <a:srgbClr val="C00000"/>
                </a:solidFill>
                <a:latin typeface="Arial" panose="020B0604020202020204" pitchFamily="34" charset="0"/>
                <a:cs typeface="Arial" panose="020B0604020202020204" pitchFamily="34" charset="0"/>
              </a:rPr>
              <a:t>ngẫu</a:t>
            </a:r>
            <a:r>
              <a:rPr lang="en-US" sz="3800" dirty="0" smtClean="0">
                <a:solidFill>
                  <a:srgbClr val="C00000"/>
                </a:solidFill>
                <a:latin typeface="Arial" panose="020B0604020202020204" pitchFamily="34" charset="0"/>
                <a:cs typeface="Arial" panose="020B0604020202020204" pitchFamily="34" charset="0"/>
              </a:rPr>
              <a:t> </a:t>
            </a:r>
            <a:r>
              <a:rPr lang="en-US" sz="3800" dirty="0" err="1" smtClean="0">
                <a:solidFill>
                  <a:srgbClr val="C00000"/>
                </a:solidFill>
                <a:latin typeface="Arial" panose="020B0604020202020204" pitchFamily="34" charset="0"/>
                <a:cs typeface="Arial" panose="020B0604020202020204" pitchFamily="34" charset="0"/>
              </a:rPr>
              <a:t>nhiên</a:t>
            </a:r>
            <a:endParaRPr lang="en-US" sz="3800" dirty="0">
              <a:solidFill>
                <a:srgbClr val="C00000"/>
              </a:solidFill>
              <a:latin typeface="Arial" panose="020B0604020202020204" pitchFamily="34" charset="0"/>
              <a:cs typeface="Arial" panose="020B0604020202020204" pitchFamily="34" charset="0"/>
            </a:endParaRPr>
          </a:p>
        </p:txBody>
      </p:sp>
      <p:sp>
        <p:nvSpPr>
          <p:cNvPr id="20" name="TextBox 19"/>
          <p:cNvSpPr txBox="1"/>
          <p:nvPr/>
        </p:nvSpPr>
        <p:spPr>
          <a:xfrm>
            <a:off x="14278317" y="8061795"/>
            <a:ext cx="2561883" cy="677108"/>
          </a:xfrm>
          <a:prstGeom prst="rect">
            <a:avLst/>
          </a:prstGeom>
          <a:solidFill>
            <a:srgbClr val="C0E4E8"/>
          </a:solidFill>
        </p:spPr>
        <p:txBody>
          <a:bodyPr wrap="square" rtlCol="0">
            <a:spAutoFit/>
          </a:bodyPr>
          <a:lstStyle/>
          <a:p>
            <a:r>
              <a:rPr lang="en-US" sz="3800" dirty="0" err="1" smtClean="0">
                <a:solidFill>
                  <a:srgbClr val="C00000"/>
                </a:solidFill>
                <a:latin typeface="Arial" panose="020B0604020202020204" pitchFamily="34" charset="0"/>
                <a:cs typeface="Arial" panose="020B0604020202020204" pitchFamily="34" charset="0"/>
              </a:rPr>
              <a:t>chắc</a:t>
            </a:r>
            <a:r>
              <a:rPr lang="en-US" sz="3800" dirty="0" smtClean="0">
                <a:solidFill>
                  <a:srgbClr val="C00000"/>
                </a:solidFill>
                <a:latin typeface="Arial" panose="020B0604020202020204" pitchFamily="34" charset="0"/>
                <a:cs typeface="Arial" panose="020B0604020202020204" pitchFamily="34" charset="0"/>
              </a:rPr>
              <a:t> </a:t>
            </a:r>
            <a:r>
              <a:rPr lang="en-US" sz="3800" dirty="0" err="1" smtClean="0">
                <a:solidFill>
                  <a:srgbClr val="C00000"/>
                </a:solidFill>
                <a:latin typeface="Arial" panose="020B0604020202020204" pitchFamily="34" charset="0"/>
                <a:cs typeface="Arial" panose="020B0604020202020204" pitchFamily="34" charset="0"/>
              </a:rPr>
              <a:t>chắn</a:t>
            </a:r>
            <a:endParaRPr lang="en-US" sz="38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332858" flipV="1">
            <a:off x="-607545" y="-2265652"/>
            <a:ext cx="5730992" cy="4345134"/>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6453" flipV="1">
            <a:off x="13364147" y="9153485"/>
            <a:ext cx="5730992" cy="4345134"/>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09292">
            <a:off x="16310302" y="68561"/>
            <a:ext cx="1758064" cy="1764481"/>
          </a:xfrm>
          <a:prstGeom prst="rect">
            <a:avLst/>
          </a:prstGeom>
        </p:spPr>
      </p:pic>
      <p:sp>
        <p:nvSpPr>
          <p:cNvPr id="24" name="Rectangle 23"/>
          <p:cNvSpPr/>
          <p:nvPr/>
        </p:nvSpPr>
        <p:spPr>
          <a:xfrm>
            <a:off x="1009650" y="2242148"/>
            <a:ext cx="15849600" cy="3970318"/>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Một thùng kín đựng 5 quả bóng màu đỏ, 10 quả bóng màu xanh, 20 quả bóng màu vàng, có cùng kích thước. Ngọc lấy ngẫu nhiên một quả bóng trong thùng. Hỏi khả năng Ngọc lấy được quả bóng màu gì lớn nhất?</a:t>
            </a:r>
            <a:endParaRPr lang="en-US" sz="4200" dirty="0">
              <a:latin typeface="Arial" panose="020B0604020202020204" pitchFamily="34" charset="0"/>
              <a:cs typeface="Arial" panose="020B0604020202020204" pitchFamily="34" charset="0"/>
            </a:endParaRPr>
          </a:p>
        </p:txBody>
      </p:sp>
      <p:sp>
        <p:nvSpPr>
          <p:cNvPr id="25" name="Rectangle 24"/>
          <p:cNvSpPr/>
          <p:nvPr/>
        </p:nvSpPr>
        <p:spPr>
          <a:xfrm>
            <a:off x="1009650" y="1214542"/>
            <a:ext cx="5064207" cy="1039002"/>
          </a:xfrm>
          <a:prstGeom prst="rect">
            <a:avLst/>
          </a:prstGeom>
        </p:spPr>
        <p:txBody>
          <a:bodyPr wrap="none">
            <a:spAutoFit/>
          </a:bodyPr>
          <a:lstStyle/>
          <a:p>
            <a:pPr algn="just">
              <a:lnSpc>
                <a:spcPct val="170000"/>
              </a:lnSpc>
            </a:pPr>
            <a:r>
              <a:rPr lang="en-US" sz="4200" b="1" u="sng" dirty="0" err="1">
                <a:solidFill>
                  <a:schemeClr val="accent4">
                    <a:lumMod val="50000"/>
                  </a:schemeClr>
                </a:solidFill>
                <a:latin typeface="Arial" panose="020B0604020202020204" pitchFamily="34" charset="0"/>
                <a:cs typeface="Arial" panose="020B0604020202020204" pitchFamily="34" charset="0"/>
              </a:rPr>
              <a:t>Bài</a:t>
            </a:r>
            <a:r>
              <a:rPr lang="en-US" sz="4200" b="1" u="sng" dirty="0">
                <a:solidFill>
                  <a:schemeClr val="accent4">
                    <a:lumMod val="50000"/>
                  </a:schemeClr>
                </a:solidFill>
                <a:latin typeface="Arial" panose="020B0604020202020204" pitchFamily="34" charset="0"/>
                <a:cs typeface="Arial" panose="020B0604020202020204" pitchFamily="34" charset="0"/>
              </a:rPr>
              <a:t> </a:t>
            </a:r>
            <a:r>
              <a:rPr lang="en-US" sz="4200" b="1" u="sng" dirty="0" smtClean="0">
                <a:solidFill>
                  <a:schemeClr val="accent4">
                    <a:lumMod val="50000"/>
                  </a:schemeClr>
                </a:solidFill>
                <a:latin typeface="Arial" panose="020B0604020202020204" pitchFamily="34" charset="0"/>
                <a:cs typeface="Arial" panose="020B0604020202020204" pitchFamily="34" charset="0"/>
              </a:rPr>
              <a:t>8.13 </a:t>
            </a:r>
            <a:r>
              <a:rPr lang="en-US" sz="4200" b="1" u="sng" dirty="0">
                <a:solidFill>
                  <a:schemeClr val="accent4">
                    <a:lumMod val="50000"/>
                  </a:schemeClr>
                </a:solidFill>
                <a:latin typeface="Arial" panose="020B0604020202020204" pitchFamily="34" charset="0"/>
                <a:cs typeface="Arial" panose="020B0604020202020204" pitchFamily="34" charset="0"/>
              </a:rPr>
              <a:t>(SGK-tr58)</a:t>
            </a:r>
          </a:p>
        </p:txBody>
      </p:sp>
      <p:sp>
        <p:nvSpPr>
          <p:cNvPr id="30" name="Oval Callout 29"/>
          <p:cNvSpPr/>
          <p:nvPr/>
        </p:nvSpPr>
        <p:spPr>
          <a:xfrm>
            <a:off x="1009650" y="6295990"/>
            <a:ext cx="1828800" cy="1256974"/>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31" name="Rectangle 30"/>
          <p:cNvSpPr/>
          <p:nvPr/>
        </p:nvSpPr>
        <p:spPr>
          <a:xfrm>
            <a:off x="3137438" y="6295990"/>
            <a:ext cx="11562981"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Khả năng Ngọc lấy được quả bóng màu vàng lớn nhất. Bởi vì trong hộp chứa nhiều quả bóng vàng nhất nên xác xuất lấy được là cao nhất.</a:t>
            </a:r>
            <a:endParaRPr lang="en-US" sz="4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7"/>
          <a:stretch>
            <a:fillRect/>
          </a:stretch>
        </p:blipFill>
        <p:spPr>
          <a:xfrm>
            <a:off x="14980357" y="5981700"/>
            <a:ext cx="3133616" cy="284707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up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animBg="1"/>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1382</Words>
  <PresentationFormat>Custom</PresentationFormat>
  <Paragraphs>123</Paragraphs>
  <Slides>21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2022-12-26T08:15:22Z</dcterms:modified>
  <dc:identifier>DAFUQKRqUj0</dc:identifier>
</cp:coreProperties>
</file>