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26" r:id="rId3"/>
    <p:sldId id="256" r:id="rId4"/>
    <p:sldId id="258" r:id="rId5"/>
    <p:sldId id="257" r:id="rId6"/>
    <p:sldId id="307" r:id="rId7"/>
    <p:sldId id="259" r:id="rId8"/>
    <p:sldId id="300" r:id="rId9"/>
    <p:sldId id="301" r:id="rId10"/>
    <p:sldId id="302" r:id="rId11"/>
    <p:sldId id="303" r:id="rId12"/>
    <p:sldId id="304" r:id="rId13"/>
    <p:sldId id="305" r:id="rId14"/>
    <p:sldId id="308" r:id="rId15"/>
    <p:sldId id="309" r:id="rId16"/>
    <p:sldId id="306" r:id="rId17"/>
    <p:sldId id="266" r:id="rId18"/>
    <p:sldId id="310" r:id="rId19"/>
    <p:sldId id="311" r:id="rId20"/>
    <p:sldId id="312" r:id="rId21"/>
    <p:sldId id="313" r:id="rId22"/>
    <p:sldId id="314" r:id="rId23"/>
    <p:sldId id="318" r:id="rId24"/>
    <p:sldId id="294" r:id="rId25"/>
    <p:sldId id="295" r:id="rId26"/>
    <p:sldId id="296" r:id="rId27"/>
    <p:sldId id="297" r:id="rId28"/>
    <p:sldId id="278" r:id="rId29"/>
    <p:sldId id="279" r:id="rId30"/>
    <p:sldId id="280" r:id="rId31"/>
    <p:sldId id="281" r:id="rId32"/>
    <p:sldId id="298" r:id="rId33"/>
    <p:sldId id="316" r:id="rId34"/>
    <p:sldId id="315" r:id="rId35"/>
    <p:sldId id="317" r:id="rId36"/>
    <p:sldId id="319" r:id="rId37"/>
    <p:sldId id="272" r:id="rId38"/>
    <p:sldId id="320" r:id="rId39"/>
    <p:sldId id="321" r:id="rId40"/>
    <p:sldId id="322" r:id="rId41"/>
    <p:sldId id="323" r:id="rId42"/>
    <p:sldId id="324" r:id="rId43"/>
    <p:sldId id="273" r:id="rId44"/>
    <p:sldId id="325" r:id="rId4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9ECC7"/>
    <a:srgbClr val="FFC000"/>
    <a:srgbClr val="FF0000"/>
    <a:srgbClr val="548235"/>
    <a:srgbClr val="BF9000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4" autoAdjust="0"/>
    <p:restoredTop sz="93010" autoAdjust="0"/>
  </p:normalViewPr>
  <p:slideViewPr>
    <p:cSldViewPr snapToGrid="0">
      <p:cViewPr>
        <p:scale>
          <a:sx n="40" d="100"/>
          <a:sy n="40" d="100"/>
        </p:scale>
        <p:origin x="7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2BAD-506F-4A73-97CD-FB9330413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5D8B4-B7DA-4C6C-A32C-7346ECB5F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51B8F-5910-4A76-808E-72B1B9C0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3733E-C452-4488-B12F-6A3949F6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81933-662B-4342-AB6F-B1D96A3B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833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7F32-5FE7-453A-8A9E-91E3CA46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35254-2EC6-4F9C-8F16-E7B71F0A9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2CC3-AD19-4908-AD72-A7B30D1B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34FAB-F33B-4D2A-BC42-DE6021E1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CB9E-A8FC-46F2-938A-1F4E04FA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937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71A74-83C5-4CD5-85B7-E34D4DF6D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8538D-9A65-4054-A452-8E057578C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2AD0E-DF83-4152-BA53-A3C74A01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FBD02-A643-404A-94F0-71F8C26B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FE769-0383-4625-84D5-DC928290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78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F46A-A274-442B-ADA3-A1724601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102F8-0CBF-44EB-B4FF-8EB5764E7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0AD5F-5CE1-43D7-A856-1048A489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BD479-5D1F-4357-9357-7BA42E55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843D6-8E7A-468C-81FA-9A13D8A3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147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FA17-D8A7-4C98-8A84-89922EE7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B386E-B3C1-4729-AFF8-DA2060F1E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B2ABA-4B71-4895-9891-81636A22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8BFFC-08A6-4C3F-AF61-7756CAD8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F244F-A446-4B0F-9358-1FB11D11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34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80E3-4141-4BAE-A2AF-9E597B61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4359-4BE1-4E02-8190-0158E3F7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506FC-B19C-4ECF-8038-784158A7C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F8190-B933-43C8-8E0B-178D0BEA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BEA9F-D027-43B1-9181-FAABEB5B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1B0E9-C734-4C14-B6A3-409C5935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614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B1AF-5D6A-4A92-B282-53DE166D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0BF1B-C548-40BD-8D0A-E9ACF359B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BFE46-94F7-4663-B27F-A76F4A8FA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05324-5C17-4132-A566-D14899679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337FE-127B-48E4-A7E0-8644DF702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E3E9C-5E00-4333-AD6C-C98C441F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D0DA1-B258-4D0B-9E50-8F76966B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E609A-38F2-4235-9709-48005CF1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99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73B9-2387-446B-BAB8-20E2FBAA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60480-465B-490C-8F01-679C4617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F8F30-A7E3-40D1-BA89-A95D5E57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ED7A7-4852-4E7E-B79E-CD0221C2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98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52559-25F5-4ED1-AAB0-9B6936AE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ED927-6F94-4EC9-8C61-61E3541E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05086-9FA4-480E-B902-B7825B0C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786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EC85-953C-4DC7-9A7F-642478F7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F169E-28BF-401F-BA31-96A744A89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0C24A-945F-4881-B6A2-7D6FF6283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2C403-FEB3-4E36-A06D-C5AE589A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A20B6-B84A-49B6-9829-3F2AE746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9C96A-FB5E-49E7-BADA-946A4054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557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1F68-DFC9-437C-A027-186A9EB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F468F-3FA8-4959-B819-A341CCC4D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6FEA9-0CBD-4181-A300-26C36F092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2A5DE-7F98-4484-877F-13CD911D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96BF1-F419-4800-86A0-F992CB12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CED54-AEBD-4E01-99F8-4B57455A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671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C45A0-59C6-4ED0-ABBA-66E6852A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16C5E-B473-4359-9FFD-57678AC84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69A8D-AE1E-4C5B-B981-B58812C67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CA5F8-D1E6-4F5B-8D82-D3E41D2F4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07119-01E7-40E3-8157-64BBCA103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29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7.wdp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microsoft.com/office/2007/relationships/hdphoto" Target="../media/hdphoto10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47CAF-BF39-7F5C-7BB4-430EAE3BFD50}"/>
              </a:ext>
            </a:extLst>
          </p:cNvPr>
          <p:cNvGrpSpPr/>
          <p:nvPr/>
        </p:nvGrpSpPr>
        <p:grpSpPr>
          <a:xfrm>
            <a:off x="9253258" y="240189"/>
            <a:ext cx="2937045" cy="3188811"/>
            <a:chOff x="8302251" y="320781"/>
            <a:chExt cx="2937045" cy="31888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62A7AF-47EE-1698-C1C0-118D1FE8F6D7}"/>
                </a:ext>
              </a:extLst>
            </p:cNvPr>
            <p:cNvGrpSpPr/>
            <p:nvPr/>
          </p:nvGrpSpPr>
          <p:grpSpPr>
            <a:xfrm>
              <a:off x="8579511" y="833834"/>
              <a:ext cx="2017474" cy="2144395"/>
              <a:chOff x="7997516" y="1787525"/>
              <a:chExt cx="2017474" cy="214439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A71D773-8F3F-7D02-95D2-748750477B20}"/>
                  </a:ext>
                </a:extLst>
              </p:cNvPr>
              <p:cNvGrpSpPr/>
              <p:nvPr/>
            </p:nvGrpSpPr>
            <p:grpSpPr>
              <a:xfrm>
                <a:off x="7997516" y="1787525"/>
                <a:ext cx="2017474" cy="2136186"/>
                <a:chOff x="7400846" y="3174274"/>
                <a:chExt cx="2017474" cy="2136186"/>
              </a:xfrm>
            </p:grpSpPr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ED8FB78-33A1-1435-0257-E52262ED567C}"/>
                    </a:ext>
                  </a:extLst>
                </p:cNvPr>
                <p:cNvSpPr/>
                <p:nvPr/>
              </p:nvSpPr>
              <p:spPr>
                <a:xfrm>
                  <a:off x="7400846" y="3174274"/>
                  <a:ext cx="2017474" cy="2136186"/>
                </a:xfrm>
                <a:prstGeom prst="triangle">
                  <a:avLst>
                    <a:gd name="adj" fmla="val 17367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FA3DC263-18D9-429F-6D36-837157632402}"/>
                    </a:ext>
                  </a:extLst>
                </p:cNvPr>
                <p:cNvSpPr/>
                <p:nvPr/>
              </p:nvSpPr>
              <p:spPr>
                <a:xfrm>
                  <a:off x="7793894" y="4232366"/>
                  <a:ext cx="1062723" cy="1078093"/>
                </a:xfrm>
                <a:prstGeom prst="triangle">
                  <a:avLst>
                    <a:gd name="adj" fmla="val 17443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322BDC-6619-4C34-2014-33AC84B6A3B1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>
                <a:off x="8347891" y="1787525"/>
                <a:ext cx="469538" cy="214439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2F60E-F90B-1C41-BA0C-379FE07634EC}"/>
                </a:ext>
              </a:extLst>
            </p:cNvPr>
            <p:cNvSpPr txBox="1"/>
            <p:nvPr/>
          </p:nvSpPr>
          <p:spPr>
            <a:xfrm>
              <a:off x="8691237" y="320781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4B94F-A051-38F1-475F-BB092B3DDDD8}"/>
                </a:ext>
              </a:extLst>
            </p:cNvPr>
            <p:cNvSpPr txBox="1"/>
            <p:nvPr/>
          </p:nvSpPr>
          <p:spPr>
            <a:xfrm>
              <a:off x="9086277" y="146066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3CFC65-F15F-5D4F-3C92-F263B0E72971}"/>
                </a:ext>
              </a:extLst>
            </p:cNvPr>
            <p:cNvSpPr txBox="1"/>
            <p:nvPr/>
          </p:nvSpPr>
          <p:spPr>
            <a:xfrm>
              <a:off x="8797511" y="2986372"/>
              <a:ext cx="518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83ECB-ED52-A143-8D29-98EA4F44CADE}"/>
                </a:ext>
              </a:extLst>
            </p:cNvPr>
            <p:cNvSpPr txBox="1"/>
            <p:nvPr/>
          </p:nvSpPr>
          <p:spPr>
            <a:xfrm>
              <a:off x="8302251" y="2959853"/>
              <a:ext cx="41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57D36E-43A5-F226-EC46-0243DDEDF2EC}"/>
                </a:ext>
              </a:extLst>
            </p:cNvPr>
            <p:cNvSpPr txBox="1"/>
            <p:nvPr/>
          </p:nvSpPr>
          <p:spPr>
            <a:xfrm>
              <a:off x="9213999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674BF9-0D23-EAC1-6A17-1C209CED291F}"/>
                </a:ext>
              </a:extLst>
            </p:cNvPr>
            <p:cNvSpPr txBox="1"/>
            <p:nvPr/>
          </p:nvSpPr>
          <p:spPr>
            <a:xfrm>
              <a:off x="9811047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D9FD47-00E6-E983-99FF-6F1D296CC6DA}"/>
                </a:ext>
              </a:extLst>
            </p:cNvPr>
            <p:cNvSpPr txBox="1"/>
            <p:nvPr/>
          </p:nvSpPr>
          <p:spPr>
            <a:xfrm>
              <a:off x="10426613" y="2959853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CB48B-D226-A986-2FC2-D0B7822482F1}"/>
                </a:ext>
              </a:extLst>
            </p:cNvPr>
            <p:cNvSpPr txBox="1"/>
            <p:nvPr/>
          </p:nvSpPr>
          <p:spPr>
            <a:xfrm>
              <a:off x="8909822" y="105528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BDAC8-A831-7A20-618B-F325451B1A26}"/>
                </a:ext>
              </a:extLst>
            </p:cNvPr>
            <p:cNvSpPr txBox="1"/>
            <p:nvPr/>
          </p:nvSpPr>
          <p:spPr>
            <a:xfrm>
              <a:off x="9137413" y="2178924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7F4D9-D60D-C710-848B-BBF5CEAD66C8}"/>
                </a:ext>
              </a:extLst>
            </p:cNvPr>
            <p:cNvSpPr txBox="1"/>
            <p:nvPr/>
          </p:nvSpPr>
          <p:spPr>
            <a:xfrm>
              <a:off x="8551423" y="274432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C03094-ED58-047B-D40F-65EE69DFFC07}"/>
                </a:ext>
              </a:extLst>
            </p:cNvPr>
            <p:cNvSpPr txBox="1"/>
            <p:nvPr/>
          </p:nvSpPr>
          <p:spPr>
            <a:xfrm>
              <a:off x="8945814" y="274248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9B171-19CC-1AAE-7004-C6D48FC1B4A1}"/>
                </a:ext>
              </a:extLst>
            </p:cNvPr>
            <p:cNvSpPr txBox="1"/>
            <p:nvPr/>
          </p:nvSpPr>
          <p:spPr>
            <a:xfrm>
              <a:off x="9503920" y="2769964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D4CF8-A0B0-A5BB-C7AF-9FF764CDA7FB}"/>
                </a:ext>
              </a:extLst>
            </p:cNvPr>
            <p:cNvSpPr txBox="1"/>
            <p:nvPr/>
          </p:nvSpPr>
          <p:spPr>
            <a:xfrm>
              <a:off x="10102231" y="275979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sp>
        <p:nvSpPr>
          <p:cNvPr id="13" name="Title 5">
            <a:extLst>
              <a:ext uri="{FF2B5EF4-FFF2-40B4-BE49-F238E27FC236}">
                <a16:creationId xmlns:a16="http://schemas.microsoft.com/office/drawing/2014/main" id="{CD3861BF-3D8B-E065-E751-07D5108194A2}"/>
              </a:ext>
            </a:extLst>
          </p:cNvPr>
          <p:cNvSpPr txBox="1">
            <a:spLocks/>
          </p:cNvSpPr>
          <p:nvPr/>
        </p:nvSpPr>
        <p:spPr>
          <a:xfrm>
            <a:off x="386518" y="1601698"/>
            <a:ext cx="9144000" cy="307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.</a:t>
            </a:r>
            <a:br>
              <a:rPr lang="en-US" sz="2400"/>
            </a:br>
            <a:endParaRPr lang="en-US" sz="240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AAFB7B1F-6377-1A85-8F98-A63DA5E8B6C9}"/>
              </a:ext>
            </a:extLst>
          </p:cNvPr>
          <p:cNvSpPr/>
          <p:nvPr/>
        </p:nvSpPr>
        <p:spPr>
          <a:xfrm>
            <a:off x="1595187" y="871927"/>
            <a:ext cx="2727158" cy="6259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CHÚ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A3803E-A6CA-23D8-7D70-4376E7E9EB9F}"/>
                  </a:ext>
                </a:extLst>
              </p:cNvPr>
              <p:cNvSpPr txBox="1"/>
              <p:nvPr/>
            </p:nvSpPr>
            <p:spPr>
              <a:xfrm>
                <a:off x="930373" y="4049579"/>
                <a:ext cx="10928227" cy="1562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47,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A’B’C’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A’B’C’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A3803E-A6CA-23D8-7D70-4376E7E9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73" y="4049579"/>
                <a:ext cx="10928227" cy="1562479"/>
              </a:xfrm>
              <a:prstGeom prst="rect">
                <a:avLst/>
              </a:prstGeom>
              <a:blipFill>
                <a:blip r:embed="rId3"/>
                <a:stretch>
                  <a:fillRect l="-1172" t="-3891" r="-670" b="-9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85F60A-AACA-D529-2731-1B6C21DC0C55}"/>
                  </a:ext>
                </a:extLst>
              </p:cNvPr>
              <p:cNvSpPr txBox="1"/>
              <p:nvPr/>
            </p:nvSpPr>
            <p:spPr>
              <a:xfrm>
                <a:off x="894802" y="1520556"/>
                <a:ext cx="8040527" cy="2583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tam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A’B’C’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ABC:</a:t>
                </a:r>
                <a:b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 Ta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viết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A’B’C’ </a:t>
                </a:r>
                <a:r>
                  <a:rPr lang="en-US" sz="3200">
                    <a:solidFill>
                      <a:srgbClr val="0000CC"/>
                    </a:solidFill>
                    <a:latin typeface="STZhongsong" panose="020B0503020204020204" pitchFamily="2" charset="-122"/>
                    <a:ea typeface="STZhongsong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với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đỉnh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được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ghi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theo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thứ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tự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góc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tương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ứng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bằng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nhau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;</a:t>
                </a:r>
                <a:b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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Tỉ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cạnh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tương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ứng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𝐶𝐴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k </a:t>
                </a:r>
              </a:p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k gọi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85F60A-AACA-D529-2731-1B6C21DC0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02" y="1520556"/>
                <a:ext cx="8040527" cy="2583784"/>
              </a:xfrm>
              <a:prstGeom prst="rect">
                <a:avLst/>
              </a:prstGeom>
              <a:blipFill>
                <a:blip r:embed="rId4"/>
                <a:stretch>
                  <a:fillRect l="-1592" t="-2358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4071FA5-9B87-64D8-2D51-11C0B12EBB2C}"/>
              </a:ext>
            </a:extLst>
          </p:cNvPr>
          <p:cNvSpPr txBox="1"/>
          <p:nvPr/>
        </p:nvSpPr>
        <p:spPr>
          <a:xfrm>
            <a:off x="3193054" y="5804385"/>
            <a:ext cx="751645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 =ABC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A’B’C’</a:t>
            </a:r>
            <a:r>
              <a:rPr lang="en-US" sz="2800">
                <a:solidFill>
                  <a:srgbClr val="0000CC"/>
                </a:solidFill>
                <a:latin typeface="STZhongsong" panose="020B0503020204020204" pitchFamily="2" charset="-122"/>
                <a:ea typeface="STZhongsong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∽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đồng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dạng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1.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1AC0546E-1DA4-3799-5F7A-7D3AB9244FFF}"/>
              </a:ext>
            </a:extLst>
          </p:cNvPr>
          <p:cNvSpPr/>
          <p:nvPr/>
        </p:nvSpPr>
        <p:spPr>
          <a:xfrm>
            <a:off x="894802" y="5804385"/>
            <a:ext cx="2298252" cy="9339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Nhận xét </a:t>
            </a:r>
          </a:p>
        </p:txBody>
      </p:sp>
    </p:spTree>
    <p:extLst>
      <p:ext uri="{BB962C8B-B14F-4D97-AF65-F5344CB8AC3E}">
        <p14:creationId xmlns:p14="http://schemas.microsoft.com/office/powerpoint/2010/main" val="29624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6" grpId="0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E859868E-3537-E236-91E2-E02130BE2522}"/>
              </a:ext>
            </a:extLst>
          </p:cNvPr>
          <p:cNvSpPr/>
          <p:nvPr/>
        </p:nvSpPr>
        <p:spPr>
          <a:xfrm>
            <a:off x="1073819" y="640016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201B6-2CB3-2CA3-5FA1-674309BCE16B}"/>
              </a:ext>
            </a:extLst>
          </p:cNvPr>
          <p:cNvSpPr txBox="1"/>
          <p:nvPr/>
        </p:nvSpPr>
        <p:spPr>
          <a:xfrm>
            <a:off x="3055019" y="780568"/>
            <a:ext cx="8614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ở Hình 48 có đồng dạng hay không ? Vì sao?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6729B-42A1-8DC6-41DC-11FB6135DC37}"/>
              </a:ext>
            </a:extLst>
          </p:cNvPr>
          <p:cNvSpPr txBox="1"/>
          <p:nvPr/>
        </p:nvSpPr>
        <p:spPr>
          <a:xfrm>
            <a:off x="5129690" y="128392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B56DE-80A2-30EA-1C0D-03201F5DF9C9}"/>
              </a:ext>
            </a:extLst>
          </p:cNvPr>
          <p:cNvSpPr txBox="1"/>
          <p:nvPr/>
        </p:nvSpPr>
        <p:spPr>
          <a:xfrm>
            <a:off x="1090867" y="1909076"/>
            <a:ext cx="7988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Xét hai tam giác MNP và ABC có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812240-764B-6413-BEEA-CE5A7AA44D85}"/>
                  </a:ext>
                </a:extLst>
              </p:cNvPr>
              <p:cNvSpPr txBox="1"/>
              <p:nvPr/>
            </p:nvSpPr>
            <p:spPr>
              <a:xfrm>
                <a:off x="1101326" y="2429532"/>
                <a:ext cx="7988970" cy="538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812240-764B-6413-BEEA-CE5A7AA44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26" y="2429532"/>
                <a:ext cx="7988970" cy="538674"/>
              </a:xfrm>
              <a:prstGeom prst="rect">
                <a:avLst/>
              </a:prstGeom>
              <a:blipFill>
                <a:blip r:embed="rId3"/>
                <a:stretch>
                  <a:fillRect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C862A64-8198-9F1B-85D2-3AA74198B1C5}"/>
                  </a:ext>
                </a:extLst>
              </p:cNvPr>
              <p:cNvSpPr txBox="1"/>
              <p:nvPr/>
            </p:nvSpPr>
            <p:spPr>
              <a:xfrm>
                <a:off x="1090867" y="2991159"/>
                <a:ext cx="4359669" cy="778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CA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C862A64-8198-9F1B-85D2-3AA74198B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867" y="2991159"/>
                <a:ext cx="4359669" cy="778996"/>
              </a:xfrm>
              <a:prstGeom prst="rect">
                <a:avLst/>
              </a:prstGeom>
              <a:blipFill>
                <a:blip r:embed="rId4"/>
                <a:stretch>
                  <a:fillRect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E3FC042-8B6F-62FF-E1A8-EF514315642C}"/>
                  </a:ext>
                </a:extLst>
              </p:cNvPr>
              <p:cNvSpPr txBox="1"/>
              <p:nvPr/>
            </p:nvSpPr>
            <p:spPr>
              <a:xfrm>
                <a:off x="1022914" y="3819880"/>
                <a:ext cx="547922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MNP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 ABC.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E3FC042-8B6F-62FF-E1A8-EF5143156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14" y="3819880"/>
                <a:ext cx="5479220" cy="1384995"/>
              </a:xfrm>
              <a:prstGeom prst="rect">
                <a:avLst/>
              </a:prstGeom>
              <a:blipFill>
                <a:blip r:embed="rId5"/>
                <a:stretch>
                  <a:fillRect l="-2336" t="-484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57045BE4-733C-D6D3-268B-84A3476333B8}"/>
              </a:ext>
            </a:extLst>
          </p:cNvPr>
          <p:cNvGrpSpPr/>
          <p:nvPr/>
        </p:nvGrpSpPr>
        <p:grpSpPr>
          <a:xfrm>
            <a:off x="6612469" y="1702269"/>
            <a:ext cx="2841735" cy="3235590"/>
            <a:chOff x="4748462" y="3185200"/>
            <a:chExt cx="2841735" cy="3235590"/>
          </a:xfrm>
        </p:grpSpPr>
        <p:sp>
          <p:nvSpPr>
            <p:cNvPr id="42" name="Right Triangle 41">
              <a:extLst>
                <a:ext uri="{FF2B5EF4-FFF2-40B4-BE49-F238E27FC236}">
                  <a16:creationId xmlns:a16="http://schemas.microsoft.com/office/drawing/2014/main" id="{9DE70684-5BE2-4DB6-37A6-BD84AD1657A5}"/>
                </a:ext>
              </a:extLst>
            </p:cNvPr>
            <p:cNvSpPr/>
            <p:nvPr/>
          </p:nvSpPr>
          <p:spPr>
            <a:xfrm>
              <a:off x="5486399" y="3619481"/>
              <a:ext cx="1475881" cy="2313194"/>
            </a:xfrm>
            <a:prstGeom prst="rtTriangl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E0FB01-C1DC-27E1-ECBC-CDD4ABCEEE78}"/>
                </a:ext>
              </a:extLst>
            </p:cNvPr>
            <p:cNvSpPr txBox="1"/>
            <p:nvPr/>
          </p:nvSpPr>
          <p:spPr>
            <a:xfrm>
              <a:off x="5261808" y="3185200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9E225D1-A815-5F7B-8506-3451F1B91012}"/>
                </a:ext>
              </a:extLst>
            </p:cNvPr>
            <p:cNvSpPr txBox="1"/>
            <p:nvPr/>
          </p:nvSpPr>
          <p:spPr>
            <a:xfrm>
              <a:off x="5109411" y="5897570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C2643B7-CAD2-08B6-B4F9-AE57DB45A687}"/>
                </a:ext>
              </a:extLst>
            </p:cNvPr>
            <p:cNvSpPr txBox="1"/>
            <p:nvPr/>
          </p:nvSpPr>
          <p:spPr>
            <a:xfrm>
              <a:off x="6820176" y="5883033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FFC5378-8B11-B223-FDD6-810DD287BD54}"/>
                    </a:ext>
                  </a:extLst>
                </p:cNvPr>
                <p:cNvSpPr txBox="1"/>
                <p:nvPr/>
              </p:nvSpPr>
              <p:spPr>
                <a:xfrm>
                  <a:off x="4748462" y="4577683"/>
                  <a:ext cx="1138990" cy="56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FFC5378-8B11-B223-FDD6-810DD287BD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462" y="4577683"/>
                  <a:ext cx="1138990" cy="563744"/>
                </a:xfrm>
                <a:prstGeom prst="rect">
                  <a:avLst/>
                </a:prstGeom>
                <a:blipFill>
                  <a:blip r:embed="rId6"/>
                  <a:stretch>
                    <a:fillRect l="-11230" t="-4348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2E2F78B-3EDF-BA2D-24A6-57DC3FEFA9D5}"/>
                </a:ext>
              </a:extLst>
            </p:cNvPr>
            <p:cNvSpPr txBox="1"/>
            <p:nvPr/>
          </p:nvSpPr>
          <p:spPr>
            <a:xfrm>
              <a:off x="6272464" y="4539071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29BDDF2-5AA0-A9F6-05B0-055A0C571A7B}"/>
                </a:ext>
              </a:extLst>
            </p:cNvPr>
            <p:cNvSpPr txBox="1"/>
            <p:nvPr/>
          </p:nvSpPr>
          <p:spPr>
            <a:xfrm>
              <a:off x="5936681" y="5837811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70905B5-6C64-07F7-817C-2B98E7973C0F}"/>
                </a:ext>
              </a:extLst>
            </p:cNvPr>
            <p:cNvSpPr txBox="1"/>
            <p:nvPr/>
          </p:nvSpPr>
          <p:spPr>
            <a:xfrm>
              <a:off x="5469774" y="5475102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0075497-95BE-2CB9-9AF7-0F1C38CB6D85}"/>
                </a:ext>
              </a:extLst>
            </p:cNvPr>
            <p:cNvSpPr txBox="1"/>
            <p:nvPr/>
          </p:nvSpPr>
          <p:spPr>
            <a:xfrm>
              <a:off x="6143024" y="5504330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8C696DC-D678-8812-30F1-C28AB3A9602B}"/>
                </a:ext>
              </a:extLst>
            </p:cNvPr>
            <p:cNvSpPr txBox="1"/>
            <p:nvPr/>
          </p:nvSpPr>
          <p:spPr>
            <a:xfrm>
              <a:off x="5390147" y="4130888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DF733C1-E8B9-3B6C-66D9-0650D153876D}"/>
              </a:ext>
            </a:extLst>
          </p:cNvPr>
          <p:cNvGrpSpPr/>
          <p:nvPr/>
        </p:nvGrpSpPr>
        <p:grpSpPr>
          <a:xfrm>
            <a:off x="8704859" y="1302699"/>
            <a:ext cx="3821305" cy="4907343"/>
            <a:chOff x="7093151" y="1685369"/>
            <a:chExt cx="3821305" cy="4907343"/>
          </a:xfrm>
        </p:grpSpPr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id="{F9761100-19E6-96E2-1698-973D663B637A}"/>
                </a:ext>
              </a:extLst>
            </p:cNvPr>
            <p:cNvSpPr/>
            <p:nvPr/>
          </p:nvSpPr>
          <p:spPr>
            <a:xfrm>
              <a:off x="7890512" y="2208589"/>
              <a:ext cx="2454440" cy="3846920"/>
            </a:xfrm>
            <a:prstGeom prst="rtTriangl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91C8458-D1DF-8656-40C7-9A1E442CC4C2}"/>
                </a:ext>
              </a:extLst>
            </p:cNvPr>
            <p:cNvSpPr txBox="1"/>
            <p:nvPr/>
          </p:nvSpPr>
          <p:spPr>
            <a:xfrm>
              <a:off x="7684169" y="1685369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A4C1D24-C065-C38D-1EB1-E293545E5C7B}"/>
                </a:ext>
              </a:extLst>
            </p:cNvPr>
            <p:cNvSpPr txBox="1"/>
            <p:nvPr/>
          </p:nvSpPr>
          <p:spPr>
            <a:xfrm>
              <a:off x="10144435" y="6016812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A87D4FB-E13C-280F-12A4-7B18496D55F7}"/>
                </a:ext>
              </a:extLst>
            </p:cNvPr>
            <p:cNvSpPr txBox="1"/>
            <p:nvPr/>
          </p:nvSpPr>
          <p:spPr>
            <a:xfrm>
              <a:off x="7636044" y="5937762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18F9827-2447-3C92-32A6-0C7FFDE1C2DF}"/>
                    </a:ext>
                  </a:extLst>
                </p:cNvPr>
                <p:cNvSpPr txBox="1"/>
                <p:nvPr/>
              </p:nvSpPr>
              <p:spPr>
                <a:xfrm>
                  <a:off x="7093151" y="3708420"/>
                  <a:ext cx="1138990" cy="573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18F9827-2447-3C92-32A6-0C7FFDE1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151" y="3708420"/>
                  <a:ext cx="1138990" cy="57394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F49D165-2DF0-CA44-8594-48403C566EC7}"/>
                </a:ext>
              </a:extLst>
            </p:cNvPr>
            <p:cNvSpPr txBox="1"/>
            <p:nvPr/>
          </p:nvSpPr>
          <p:spPr>
            <a:xfrm>
              <a:off x="9063788" y="3733780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40AE0D3-B746-89A3-3F81-4686D17A366A}"/>
                </a:ext>
              </a:extLst>
            </p:cNvPr>
            <p:cNvSpPr txBox="1"/>
            <p:nvPr/>
          </p:nvSpPr>
          <p:spPr>
            <a:xfrm>
              <a:off x="8859102" y="6069492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160B25-BB2C-0071-EE78-5673BCBF7A60}"/>
                </a:ext>
              </a:extLst>
            </p:cNvPr>
            <p:cNvSpPr txBox="1"/>
            <p:nvPr/>
          </p:nvSpPr>
          <p:spPr>
            <a:xfrm>
              <a:off x="7901962" y="5539281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3BA68A-6B89-0EC5-3CCE-C345502C09E1}"/>
                </a:ext>
              </a:extLst>
            </p:cNvPr>
            <p:cNvSpPr txBox="1"/>
            <p:nvPr/>
          </p:nvSpPr>
          <p:spPr>
            <a:xfrm>
              <a:off x="9501769" y="5539281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95D01E8-9BFF-FAA3-5102-DA36A1990A04}"/>
                </a:ext>
              </a:extLst>
            </p:cNvPr>
            <p:cNvSpPr txBox="1"/>
            <p:nvPr/>
          </p:nvSpPr>
          <p:spPr>
            <a:xfrm>
              <a:off x="7890087" y="3041337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8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9" grpId="0"/>
      <p:bldP spid="31" grpId="0"/>
      <p:bldP spid="35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E859868E-3537-E236-91E2-E02130BE2522}"/>
              </a:ext>
            </a:extLst>
          </p:cNvPr>
          <p:cNvSpPr/>
          <p:nvPr/>
        </p:nvSpPr>
        <p:spPr>
          <a:xfrm>
            <a:off x="1073819" y="640016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201B6-2CB3-2CA3-5FA1-674309BCE16B}"/>
              </a:ext>
            </a:extLst>
          </p:cNvPr>
          <p:cNvSpPr txBox="1"/>
          <p:nvPr/>
        </p:nvSpPr>
        <p:spPr>
          <a:xfrm>
            <a:off x="3055019" y="780568"/>
            <a:ext cx="8614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 (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49).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Tìm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x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6729B-42A1-8DC6-41DC-11FB6135DC37}"/>
              </a:ext>
            </a:extLst>
          </p:cNvPr>
          <p:cNvSpPr txBox="1"/>
          <p:nvPr/>
        </p:nvSpPr>
        <p:spPr>
          <a:xfrm>
            <a:off x="5129690" y="128392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D6DB11-A62B-A530-FE23-7CC0EF1C5A44}"/>
                  </a:ext>
                </a:extLst>
              </p:cNvPr>
              <p:cNvSpPr txBox="1"/>
              <p:nvPr/>
            </p:nvSpPr>
            <p:spPr>
              <a:xfrm>
                <a:off x="2512900" y="1961044"/>
                <a:ext cx="6264442" cy="1432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Vì A’B’C’ </a:t>
                </a:r>
                <a:r>
                  <a:rPr lang="en-US" sz="2800">
                    <a:latin typeface="STZhongsong" panose="02010600040101010101" pitchFamily="2" charset="-122"/>
                    <a:ea typeface="STZhongsong" panose="0201060004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∽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ABC 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D6DB11-A62B-A530-FE23-7CC0EF1C5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900" y="1961044"/>
                <a:ext cx="6264442" cy="1432187"/>
              </a:xfrm>
              <a:prstGeom prst="rect">
                <a:avLst/>
              </a:prstGeom>
              <a:blipFill>
                <a:blip r:embed="rId3"/>
                <a:stretch>
                  <a:fillRect l="-1946" t="-5106" b="-1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C7A4CD6-A9FB-1142-8B05-E688201E1B9D}"/>
              </a:ext>
            </a:extLst>
          </p:cNvPr>
          <p:cNvGrpSpPr/>
          <p:nvPr/>
        </p:nvGrpSpPr>
        <p:grpSpPr>
          <a:xfrm>
            <a:off x="7532483" y="1263076"/>
            <a:ext cx="1585786" cy="2494468"/>
            <a:chOff x="7532483" y="1263076"/>
            <a:chExt cx="1585786" cy="249446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406915-A429-7330-78A6-CD7286F9F3B1}"/>
                </a:ext>
              </a:extLst>
            </p:cNvPr>
            <p:cNvGrpSpPr/>
            <p:nvPr/>
          </p:nvGrpSpPr>
          <p:grpSpPr>
            <a:xfrm>
              <a:off x="7732295" y="1807140"/>
              <a:ext cx="1122947" cy="1449388"/>
              <a:chOff x="7732295" y="1807140"/>
              <a:chExt cx="1122947" cy="1449388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AACC510-7225-D55C-1F18-E0BA9F5043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2295" y="3243012"/>
                <a:ext cx="80210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0DE404E-40FB-CD86-8502-9A68BEB0C1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34400" y="1807140"/>
                <a:ext cx="320842" cy="143587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8945482-247B-CE78-3172-E3BA62607424}"/>
                  </a:ext>
                </a:extLst>
              </p:cNvPr>
              <p:cNvCxnSpPr/>
              <p:nvPr/>
            </p:nvCxnSpPr>
            <p:spPr>
              <a:xfrm flipH="1">
                <a:off x="7732295" y="1821310"/>
                <a:ext cx="1122947" cy="143521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DB73D3-0419-68A6-E5E7-5C8EAB7A0B4D}"/>
                </a:ext>
              </a:extLst>
            </p:cNvPr>
            <p:cNvSpPr txBox="1"/>
            <p:nvPr/>
          </p:nvSpPr>
          <p:spPr>
            <a:xfrm>
              <a:off x="7532483" y="3194660"/>
              <a:ext cx="44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F60AD8-71B5-7EAF-D7D1-71376682996E}"/>
                </a:ext>
              </a:extLst>
            </p:cNvPr>
            <p:cNvSpPr txBox="1"/>
            <p:nvPr/>
          </p:nvSpPr>
          <p:spPr>
            <a:xfrm>
              <a:off x="8376821" y="3234324"/>
              <a:ext cx="44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D7CD9B-10BA-B98F-9095-44BB6B17053B}"/>
                </a:ext>
              </a:extLst>
            </p:cNvPr>
            <p:cNvSpPr txBox="1"/>
            <p:nvPr/>
          </p:nvSpPr>
          <p:spPr>
            <a:xfrm>
              <a:off x="8676936" y="1263076"/>
              <a:ext cx="44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459213-50B4-1A79-D873-20D7F3732D87}"/>
                </a:ext>
              </a:extLst>
            </p:cNvPr>
            <p:cNvSpPr txBox="1"/>
            <p:nvPr/>
          </p:nvSpPr>
          <p:spPr>
            <a:xfrm>
              <a:off x="7812774" y="2807166"/>
              <a:ext cx="44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7DB8E1-B1DD-34A1-CDB7-9886EA376412}"/>
              </a:ext>
            </a:extLst>
          </p:cNvPr>
          <p:cNvGrpSpPr/>
          <p:nvPr/>
        </p:nvGrpSpPr>
        <p:grpSpPr>
          <a:xfrm>
            <a:off x="9220816" y="507694"/>
            <a:ext cx="2511369" cy="3282289"/>
            <a:chOff x="9220816" y="507694"/>
            <a:chExt cx="2511369" cy="328228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193AF2F-8E43-9768-AAEE-BDEB6134EBCB}"/>
                </a:ext>
              </a:extLst>
            </p:cNvPr>
            <p:cNvGrpSpPr/>
            <p:nvPr/>
          </p:nvGrpSpPr>
          <p:grpSpPr>
            <a:xfrm>
              <a:off x="9414966" y="952180"/>
              <a:ext cx="1785347" cy="2304348"/>
              <a:chOff x="7732295" y="1807140"/>
              <a:chExt cx="1122947" cy="144938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3BE63E8-B5A3-55E5-D9C1-5EF35F7CF4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2295" y="3243012"/>
                <a:ext cx="80210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D1A332A-D947-6995-7D91-617249C31B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34400" y="1807140"/>
                <a:ext cx="320842" cy="143587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06A715F-D09C-DA41-F3EA-8AB3E13DB819}"/>
                  </a:ext>
                </a:extLst>
              </p:cNvPr>
              <p:cNvCxnSpPr/>
              <p:nvPr/>
            </p:nvCxnSpPr>
            <p:spPr>
              <a:xfrm flipH="1">
                <a:off x="7732295" y="1821310"/>
                <a:ext cx="1122947" cy="143521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EBB1C4-A768-5AB4-2463-A81C5D7F8622}"/>
                </a:ext>
              </a:extLst>
            </p:cNvPr>
            <p:cNvSpPr txBox="1"/>
            <p:nvPr/>
          </p:nvSpPr>
          <p:spPr>
            <a:xfrm>
              <a:off x="9220816" y="3266763"/>
              <a:ext cx="770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6BFEC6-E3C9-CF7A-8363-06BEAA6E4927}"/>
                </a:ext>
              </a:extLst>
            </p:cNvPr>
            <p:cNvSpPr txBox="1"/>
            <p:nvPr/>
          </p:nvSpPr>
          <p:spPr>
            <a:xfrm>
              <a:off x="10438998" y="3238217"/>
              <a:ext cx="950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CE2A2DF-7D90-63FE-AB91-8D14B06CCBC3}"/>
                </a:ext>
              </a:extLst>
            </p:cNvPr>
            <p:cNvSpPr txBox="1"/>
            <p:nvPr/>
          </p:nvSpPr>
          <p:spPr>
            <a:xfrm>
              <a:off x="11082373" y="507694"/>
              <a:ext cx="649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A’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857B95-83AA-F5E2-6621-62EEFEDEC77F}"/>
                </a:ext>
              </a:extLst>
            </p:cNvPr>
            <p:cNvSpPr txBox="1"/>
            <p:nvPr/>
          </p:nvSpPr>
          <p:spPr>
            <a:xfrm>
              <a:off x="9557572" y="2804054"/>
              <a:ext cx="770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8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6729B-42A1-8DC6-41DC-11FB6135DC37}"/>
              </a:ext>
            </a:extLst>
          </p:cNvPr>
          <p:cNvSpPr txBox="1"/>
          <p:nvPr/>
        </p:nvSpPr>
        <p:spPr>
          <a:xfrm>
            <a:off x="5418448" y="2025011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3B4C3-5810-E169-D94F-1771F9008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64" t="23727" r="30593" b="11902"/>
          <a:stretch/>
        </p:blipFill>
        <p:spPr>
          <a:xfrm>
            <a:off x="1042848" y="531767"/>
            <a:ext cx="860345" cy="1075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A55B63-DA96-A63F-81B3-CA8B1783B557}"/>
              </a:ext>
            </a:extLst>
          </p:cNvPr>
          <p:cNvSpPr txBox="1"/>
          <p:nvPr/>
        </p:nvSpPr>
        <p:spPr>
          <a:xfrm>
            <a:off x="2334126" y="640016"/>
            <a:ext cx="86146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 và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 = 3; BC =2; CA = 4; A’B’ = x, B’C’ = 3, C’A’ = y.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Tìm x và y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5D37EB-C1D2-053B-8884-A5A75943BEC2}"/>
              </a:ext>
            </a:extLst>
          </p:cNvPr>
          <p:cNvSpPr txBox="1"/>
          <p:nvPr/>
        </p:nvSpPr>
        <p:spPr>
          <a:xfrm>
            <a:off x="8201301" y="378406"/>
            <a:ext cx="362551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649DA-40DB-16D2-3DAC-3C7E1BCA2DAE}"/>
              </a:ext>
            </a:extLst>
          </p:cNvPr>
          <p:cNvSpPr txBox="1"/>
          <p:nvPr/>
        </p:nvSpPr>
        <p:spPr>
          <a:xfrm>
            <a:off x="2169921" y="2548231"/>
            <a:ext cx="8614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</a:t>
            </a:r>
            <a:r>
              <a:rPr lang="en-US" sz="2800">
                <a:solidFill>
                  <a:srgbClr val="0000CC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7CDB7C-DA14-F43E-D35C-4F5626B3CA30}"/>
                  </a:ext>
                </a:extLst>
              </p:cNvPr>
              <p:cNvSpPr txBox="1"/>
              <p:nvPr/>
            </p:nvSpPr>
            <p:spPr>
              <a:xfrm>
                <a:off x="2169920" y="2955298"/>
                <a:ext cx="8614611" cy="909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CA</m:t>
                        </m:r>
                      </m:den>
                    </m:f>
                  </m:oMath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7CDB7C-DA14-F43E-D35C-4F5626B3C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20" y="2955298"/>
                <a:ext cx="8614611" cy="909416"/>
              </a:xfrm>
              <a:prstGeom prst="rect">
                <a:avLst/>
              </a:prstGeom>
              <a:blipFill>
                <a:blip r:embed="rId5"/>
                <a:stretch>
                  <a:fillRect l="-1486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D0635C-D813-EEDF-6FA9-C713B423DD58}"/>
                  </a:ext>
                </a:extLst>
              </p:cNvPr>
              <p:cNvSpPr txBox="1"/>
              <p:nvPr/>
            </p:nvSpPr>
            <p:spPr>
              <a:xfrm>
                <a:off x="2169919" y="3842740"/>
                <a:ext cx="8614611" cy="782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số: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D0635C-D813-EEDF-6FA9-C713B423D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19" y="3842740"/>
                <a:ext cx="8614611" cy="782202"/>
              </a:xfrm>
              <a:prstGeom prst="rect">
                <a:avLst/>
              </a:prstGeom>
              <a:blipFill>
                <a:blip r:embed="rId6"/>
                <a:stretch>
                  <a:fillRect l="-148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A56DF05-A17C-13C6-97A4-1801E7A7B5FF}"/>
              </a:ext>
            </a:extLst>
          </p:cNvPr>
          <p:cNvSpPr txBox="1"/>
          <p:nvPr/>
        </p:nvSpPr>
        <p:spPr>
          <a:xfrm>
            <a:off x="2169919" y="4624942"/>
            <a:ext cx="3248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x = 4,5 (đvđd)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4E76E7-B2AD-8DFD-0BEA-0CFB998B5CFA}"/>
              </a:ext>
            </a:extLst>
          </p:cNvPr>
          <p:cNvSpPr txBox="1"/>
          <p:nvPr/>
        </p:nvSpPr>
        <p:spPr>
          <a:xfrm>
            <a:off x="2635139" y="5134621"/>
            <a:ext cx="2289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6 (đvđd)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4A1DA-FC9D-E47F-E38A-1D665450A8CB}"/>
              </a:ext>
            </a:extLst>
          </p:cNvPr>
          <p:cNvSpPr txBox="1"/>
          <p:nvPr/>
        </p:nvSpPr>
        <p:spPr>
          <a:xfrm>
            <a:off x="2047485" y="5790921"/>
            <a:ext cx="5754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: x = 4,5 (đvđd); y = 6 (đvđd)</a:t>
            </a:r>
          </a:p>
        </p:txBody>
      </p:sp>
    </p:spTree>
    <p:extLst>
      <p:ext uri="{BB962C8B-B14F-4D97-AF65-F5344CB8AC3E}">
        <p14:creationId xmlns:p14="http://schemas.microsoft.com/office/powerpoint/2010/main" val="18160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28E767F-7814-257C-6338-AC05D5AF7134}"/>
              </a:ext>
            </a:extLst>
          </p:cNvPr>
          <p:cNvGrpSpPr/>
          <p:nvPr/>
        </p:nvGrpSpPr>
        <p:grpSpPr>
          <a:xfrm>
            <a:off x="5301689" y="3077798"/>
            <a:ext cx="6031415" cy="748251"/>
            <a:chOff x="5301689" y="3077798"/>
            <a:chExt cx="6031415" cy="748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8A6364-1B6C-3C20-80C9-AFD3FB4AB746}"/>
                </a:ext>
              </a:extLst>
            </p:cNvPr>
            <p:cNvGrpSpPr/>
            <p:nvPr/>
          </p:nvGrpSpPr>
          <p:grpSpPr>
            <a:xfrm>
              <a:off x="5301689" y="3077798"/>
              <a:ext cx="6031415" cy="748251"/>
              <a:chOff x="5343525" y="771525"/>
              <a:chExt cx="5048250" cy="74825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5193A-DE3B-B55E-C835-C31A0FC85013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C13DF1-E6F9-0DF6-E789-1C9144B21CA6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BC167-0885-988F-C1DB-642EDA2AE8F0}"/>
                </a:ext>
              </a:extLst>
            </p:cNvPr>
            <p:cNvSpPr txBox="1"/>
            <p:nvPr/>
          </p:nvSpPr>
          <p:spPr>
            <a:xfrm>
              <a:off x="6520890" y="3192098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TÍNH CHẤT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Arc 1023">
            <a:extLst>
              <a:ext uri="{FF2B5EF4-FFF2-40B4-BE49-F238E27FC236}">
                <a16:creationId xmlns:a16="http://schemas.microsoft.com/office/drawing/2014/main" id="{73485CF8-783D-B5E6-588D-5520E0C94CAE}"/>
              </a:ext>
            </a:extLst>
          </p:cNvPr>
          <p:cNvSpPr/>
          <p:nvPr/>
        </p:nvSpPr>
        <p:spPr>
          <a:xfrm>
            <a:off x="3939054" y="3367406"/>
            <a:ext cx="2929813" cy="61497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CBA8D-4297-3C8C-DA92-B636108A957B}"/>
              </a:ext>
            </a:extLst>
          </p:cNvPr>
          <p:cNvSpPr txBox="1"/>
          <p:nvPr/>
        </p:nvSpPr>
        <p:spPr>
          <a:xfrm>
            <a:off x="2207571" y="979729"/>
            <a:ext cx="8107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định nghĩa hai tam giác đồng dạng , hãy cho biết 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BB88E9-0870-37CD-09B4-967D33554BBF}"/>
              </a:ext>
            </a:extLst>
          </p:cNvPr>
          <p:cNvSpPr txBox="1"/>
          <p:nvPr/>
        </p:nvSpPr>
        <p:spPr>
          <a:xfrm>
            <a:off x="677334" y="1587809"/>
            <a:ext cx="11241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Mỗi tam giác có đồng dạng với chính nó hay không?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5DA817-54BC-A5B8-A462-AADAE163F63D}"/>
              </a:ext>
            </a:extLst>
          </p:cNvPr>
          <p:cNvSpPr txBox="1"/>
          <p:nvPr/>
        </p:nvSpPr>
        <p:spPr>
          <a:xfrm>
            <a:off x="677334" y="2195889"/>
            <a:ext cx="112418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Nếu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 đồng dạng với ABC thì ABC có đồng dạng với A’B’C hay không?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64024EE-5271-49E2-E015-B354F9656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670" y="768680"/>
            <a:ext cx="1419237" cy="8403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B623B0-F121-3E38-B6AF-341463BEB96F}"/>
              </a:ext>
            </a:extLst>
          </p:cNvPr>
          <p:cNvSpPr txBox="1"/>
          <p:nvPr/>
        </p:nvSpPr>
        <p:spPr>
          <a:xfrm>
            <a:off x="677333" y="1587809"/>
            <a:ext cx="6637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Mỗi tam giác đồng dạng với chính nó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6B168-1BEB-E829-1F5D-72D70968CD79}"/>
              </a:ext>
            </a:extLst>
          </p:cNvPr>
          <p:cNvSpPr txBox="1"/>
          <p:nvPr/>
        </p:nvSpPr>
        <p:spPr>
          <a:xfrm>
            <a:off x="677333" y="2322078"/>
            <a:ext cx="11241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Nếu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 đồng dạng với ABC thì ABC có đồng dạng với A’B’C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282BE-C7E7-640B-A828-224A5FCAA26B}"/>
              </a:ext>
            </a:extLst>
          </p:cNvPr>
          <p:cNvSpPr txBox="1"/>
          <p:nvPr/>
        </p:nvSpPr>
        <p:spPr>
          <a:xfrm>
            <a:off x="677335" y="3166301"/>
            <a:ext cx="108569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c) Nếu A”B”C” đồng dạng với A’B’C’ và A’B’C’ đồng dạng với ABC thì A”B”C” đồng dạng với ABC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2C3B4D-E722-87FC-A684-BF218B767752}"/>
              </a:ext>
            </a:extLst>
          </p:cNvPr>
          <p:cNvGrpSpPr/>
          <p:nvPr/>
        </p:nvGrpSpPr>
        <p:grpSpPr>
          <a:xfrm>
            <a:off x="677335" y="3149996"/>
            <a:ext cx="10695515" cy="1384995"/>
            <a:chOff x="677335" y="3182080"/>
            <a:chExt cx="11257976" cy="138499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221AB5-81A6-7BB9-77CF-88F575FCA4CE}"/>
                </a:ext>
              </a:extLst>
            </p:cNvPr>
            <p:cNvSpPr txBox="1"/>
            <p:nvPr/>
          </p:nvSpPr>
          <p:spPr>
            <a:xfrm>
              <a:off x="677335" y="3182080"/>
              <a:ext cx="1125797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c) Nếu A”B”C” đồng dạng với A’B’C’      thì A”B”C” có đồng dạng 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A’B’C’ có đồng dạng với ABC                    với ABC hay không ? .</a:t>
              </a:r>
              <a:b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</a:b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7EB765A6-A818-9732-5661-0CA8713B252E}"/>
                </a:ext>
              </a:extLst>
            </p:cNvPr>
            <p:cNvSpPr/>
            <p:nvPr/>
          </p:nvSpPr>
          <p:spPr>
            <a:xfrm>
              <a:off x="6721642" y="3276185"/>
              <a:ext cx="176463" cy="7343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2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  <p:bldP spid="18" grpId="0"/>
      <p:bldP spid="18" grpId="1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DD7E91-0EB7-67FA-DCAB-4FB092BBB678}"/>
              </a:ext>
            </a:extLst>
          </p:cNvPr>
          <p:cNvGrpSpPr/>
          <p:nvPr/>
        </p:nvGrpSpPr>
        <p:grpSpPr>
          <a:xfrm>
            <a:off x="326368" y="1673867"/>
            <a:ext cx="11304159" cy="2625993"/>
            <a:chOff x="0" y="1776585"/>
            <a:chExt cx="8823668" cy="26259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F5902A-6D4C-5D40-03CA-4D77C784503E}"/>
                </a:ext>
              </a:extLst>
            </p:cNvPr>
            <p:cNvGrpSpPr/>
            <p:nvPr/>
          </p:nvGrpSpPr>
          <p:grpSpPr>
            <a:xfrm>
              <a:off x="0" y="1776585"/>
              <a:ext cx="8823668" cy="2625993"/>
              <a:chOff x="-157227" y="2625290"/>
              <a:chExt cx="13672631" cy="3746307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7D321A6-08DD-45FA-343E-45BAF8E5AE0A}"/>
                  </a:ext>
                </a:extLst>
              </p:cNvPr>
              <p:cNvSpPr/>
              <p:nvPr/>
            </p:nvSpPr>
            <p:spPr>
              <a:xfrm>
                <a:off x="31512" y="2728686"/>
                <a:ext cx="13483892" cy="36429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C0B13B1-54FF-AEB8-CE68-99BE68DEC454}"/>
                  </a:ext>
                </a:extLst>
              </p:cNvPr>
              <p:cNvSpPr/>
              <p:nvPr/>
            </p:nvSpPr>
            <p:spPr>
              <a:xfrm>
                <a:off x="31512" y="2714172"/>
                <a:ext cx="13483892" cy="7148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7927A98-2D3B-AC7D-4823-4DE619612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625290"/>
                <a:ext cx="1347395" cy="160741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C63A7E-8105-D562-5DCE-F811296D7B91}"/>
                </a:ext>
              </a:extLst>
            </p:cNvPr>
            <p:cNvSpPr txBox="1"/>
            <p:nvPr/>
          </p:nvSpPr>
          <p:spPr>
            <a:xfrm>
              <a:off x="121802" y="2642479"/>
              <a:ext cx="87018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-Mỗi tam giác đồng dạng với chính nó </a:t>
              </a:r>
              <a:b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-Nếu 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A’B’C’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ABC thì ABC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A’B’C’</a:t>
              </a:r>
            </a:p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-Nếu 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A”B”C”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A’B’C’ và A’B’C’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ABC thì A”B”C”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ABC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047B38-F6BF-A355-1176-751B6C574EE0}"/>
              </a:ext>
            </a:extLst>
          </p:cNvPr>
          <p:cNvSpPr txBox="1"/>
          <p:nvPr/>
        </p:nvSpPr>
        <p:spPr>
          <a:xfrm>
            <a:off x="844718" y="1150647"/>
            <a:ext cx="375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Tính chất (SGK-71) </a:t>
            </a:r>
            <a:endParaRPr lang="vi-VN" sz="2800" b="1" i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876E498-171F-A5B2-1DEB-E7724C4AB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439" r="969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680" y="892151"/>
            <a:ext cx="1121019" cy="59468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406FD9D-23A6-4CF1-2135-6D55D4D165AB}"/>
              </a:ext>
            </a:extLst>
          </p:cNvPr>
          <p:cNvSpPr txBox="1"/>
          <p:nvPr/>
        </p:nvSpPr>
        <p:spPr>
          <a:xfrm>
            <a:off x="1780674" y="977735"/>
            <a:ext cx="9888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(Hình 50). Một đường thẳng song song với BC cắt hai cạnh AB, AC lần lượt tại B’, C’.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Chứng minh ABC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A’B’C’.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79D293-2773-43F8-0130-A072837E422E}"/>
              </a:ext>
            </a:extLst>
          </p:cNvPr>
          <p:cNvGrpSpPr/>
          <p:nvPr/>
        </p:nvGrpSpPr>
        <p:grpSpPr>
          <a:xfrm>
            <a:off x="8431438" y="1670232"/>
            <a:ext cx="3648267" cy="3209926"/>
            <a:chOff x="8431438" y="1670232"/>
            <a:chExt cx="3648267" cy="320992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E951425-632E-BECD-A625-5476B9D36181}"/>
                </a:ext>
              </a:extLst>
            </p:cNvPr>
            <p:cNvGrpSpPr/>
            <p:nvPr/>
          </p:nvGrpSpPr>
          <p:grpSpPr>
            <a:xfrm>
              <a:off x="8431438" y="1670232"/>
              <a:ext cx="3648267" cy="3209926"/>
              <a:chOff x="7500996" y="1408622"/>
              <a:chExt cx="4551503" cy="3734724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14E7AA3-1605-BF9D-94F8-B8E33F0ED195}"/>
                  </a:ext>
                </a:extLst>
              </p:cNvPr>
              <p:cNvGrpSpPr/>
              <p:nvPr/>
            </p:nvGrpSpPr>
            <p:grpSpPr>
              <a:xfrm>
                <a:off x="7500996" y="1828800"/>
                <a:ext cx="4017236" cy="2791326"/>
                <a:chOff x="7500996" y="1828800"/>
                <a:chExt cx="4017236" cy="2791326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505755FE-F471-AE6A-2028-B70F1301B602}"/>
                    </a:ext>
                  </a:extLst>
                </p:cNvPr>
                <p:cNvSpPr/>
                <p:nvPr/>
              </p:nvSpPr>
              <p:spPr>
                <a:xfrm>
                  <a:off x="7924800" y="1828800"/>
                  <a:ext cx="3320716" cy="2791326"/>
                </a:xfrm>
                <a:prstGeom prst="triangle">
                  <a:avLst>
                    <a:gd name="adj" fmla="val 21014"/>
                  </a:avLst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DCCF747-3105-64D7-FB8C-A7AFF35AA4EB}"/>
                    </a:ext>
                  </a:extLst>
                </p:cNvPr>
                <p:cNvCxnSpPr/>
                <p:nvPr/>
              </p:nvCxnSpPr>
              <p:spPr>
                <a:xfrm>
                  <a:off x="7500996" y="3429000"/>
                  <a:ext cx="401723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D42BD4-A553-6EBE-726D-277422A650B7}"/>
                  </a:ext>
                </a:extLst>
              </p:cNvPr>
              <p:cNvSpPr txBox="1"/>
              <p:nvPr/>
            </p:nvSpPr>
            <p:spPr>
              <a:xfrm>
                <a:off x="8473895" y="1408622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8C6813-B291-CCFC-787E-171A471906D2}"/>
                  </a:ext>
                </a:extLst>
              </p:cNvPr>
              <p:cNvSpPr txBox="1"/>
              <p:nvPr/>
            </p:nvSpPr>
            <p:spPr>
              <a:xfrm>
                <a:off x="7707537" y="4620126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B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17EA42C-98ED-7D33-4A9A-85354B592509}"/>
                  </a:ext>
                </a:extLst>
              </p:cNvPr>
              <p:cNvSpPr txBox="1"/>
              <p:nvPr/>
            </p:nvSpPr>
            <p:spPr>
              <a:xfrm>
                <a:off x="11286141" y="4495270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C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CB80BE3-A29E-033F-982B-14E95B186AEF}"/>
                  </a:ext>
                </a:extLst>
              </p:cNvPr>
              <p:cNvSpPr txBox="1"/>
              <p:nvPr/>
            </p:nvSpPr>
            <p:spPr>
              <a:xfrm>
                <a:off x="10116292" y="2890308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C’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E95B4D-F25B-14CF-A1B3-3F7D1090FF2D}"/>
                  </a:ext>
                </a:extLst>
              </p:cNvPr>
              <p:cNvSpPr txBox="1"/>
              <p:nvPr/>
            </p:nvSpPr>
            <p:spPr>
              <a:xfrm>
                <a:off x="7820007" y="2962853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B’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BDE0B6-9D37-8E24-3D1B-3CB87FE43E90}"/>
                </a:ext>
              </a:extLst>
            </p:cNvPr>
            <p:cNvSpPr txBox="1"/>
            <p:nvPr/>
          </p:nvSpPr>
          <p:spPr>
            <a:xfrm rot="18886136">
              <a:off x="8759804" y="3883997"/>
              <a:ext cx="614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0C4D247-8A6A-1FBF-74D9-C2484BA454FD}"/>
                </a:ext>
              </a:extLst>
            </p:cNvPr>
            <p:cNvSpPr txBox="1"/>
            <p:nvPr/>
          </p:nvSpPr>
          <p:spPr>
            <a:xfrm rot="18886136">
              <a:off x="9010422" y="2853980"/>
              <a:ext cx="614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305C178-174F-AF14-00F2-153E3AB067BD}"/>
                </a:ext>
              </a:extLst>
            </p:cNvPr>
            <p:cNvSpPr txBox="1"/>
            <p:nvPr/>
          </p:nvSpPr>
          <p:spPr>
            <a:xfrm rot="17109566">
              <a:off x="9926488" y="2938195"/>
              <a:ext cx="614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₼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DA9873-0F8B-4A6E-DD68-52B32A1F618E}"/>
                </a:ext>
              </a:extLst>
            </p:cNvPr>
            <p:cNvSpPr txBox="1"/>
            <p:nvPr/>
          </p:nvSpPr>
          <p:spPr>
            <a:xfrm rot="17109566">
              <a:off x="10857136" y="3950730"/>
              <a:ext cx="614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₼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D92DF83-8269-A122-F355-B91A115C9140}"/>
              </a:ext>
            </a:extLst>
          </p:cNvPr>
          <p:cNvSpPr txBox="1"/>
          <p:nvPr/>
        </p:nvSpPr>
        <p:spPr>
          <a:xfrm>
            <a:off x="5418448" y="2233557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5B1BBD-2CE6-35B6-EB80-F7D281182E5F}"/>
              </a:ext>
            </a:extLst>
          </p:cNvPr>
          <p:cNvSpPr txBox="1"/>
          <p:nvPr/>
        </p:nvSpPr>
        <p:spPr>
          <a:xfrm>
            <a:off x="548964" y="2645854"/>
            <a:ext cx="988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B’C’ // BC nên 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32DF77-0C3F-525D-16C7-A6B1D0114F4B}"/>
                  </a:ext>
                </a:extLst>
              </p:cNvPr>
              <p:cNvSpPr txBox="1"/>
              <p:nvPr/>
            </p:nvSpPr>
            <p:spPr>
              <a:xfrm>
                <a:off x="594026" y="3027508"/>
                <a:ext cx="5630311" cy="574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(hai góc đồng vị)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32DF77-0C3F-525D-16C7-A6B1D0114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26" y="3027508"/>
                <a:ext cx="5630311" cy="574773"/>
              </a:xfrm>
              <a:prstGeom prst="rect">
                <a:avLst/>
              </a:prstGeom>
              <a:blipFill>
                <a:blip r:embed="rId5"/>
                <a:stretch>
                  <a:fillRect t="-3191" b="-2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A8B95D-FD5A-91F3-74BB-D0A0B4628732}"/>
                  </a:ext>
                </a:extLst>
              </p:cNvPr>
              <p:cNvSpPr txBox="1"/>
              <p:nvPr/>
            </p:nvSpPr>
            <p:spPr>
              <a:xfrm>
                <a:off x="548964" y="3429000"/>
                <a:ext cx="5630311" cy="57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(hai góc đồng vị)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A8B95D-FD5A-91F3-74BB-D0A0B462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64" y="3429000"/>
                <a:ext cx="5630311" cy="570413"/>
              </a:xfrm>
              <a:prstGeom prst="rect">
                <a:avLst/>
              </a:prstGeom>
              <a:blipFill>
                <a:blip r:embed="rId6"/>
                <a:stretch>
                  <a:fillRect t="-3226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9E346D5-7EC6-A7B7-85D2-D256ED1B5957}"/>
                  </a:ext>
                </a:extLst>
              </p:cNvPr>
              <p:cNvSpPr txBox="1"/>
              <p:nvPr/>
            </p:nvSpPr>
            <p:spPr>
              <a:xfrm>
                <a:off x="540991" y="3905244"/>
                <a:ext cx="7383809" cy="764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(hệ quả của đl Thales)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9E346D5-7EC6-A7B7-85D2-D256ED1B5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91" y="3905244"/>
                <a:ext cx="7383809" cy="764376"/>
              </a:xfrm>
              <a:prstGeom prst="rect">
                <a:avLst/>
              </a:prstGeom>
              <a:blipFill>
                <a:blip r:embed="rId7"/>
                <a:stretch>
                  <a:fillRect b="-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0D950C41-0ED0-ED10-48F0-4644BB21CC83}"/>
              </a:ext>
            </a:extLst>
          </p:cNvPr>
          <p:cNvSpPr txBox="1"/>
          <p:nvPr/>
        </p:nvSpPr>
        <p:spPr>
          <a:xfrm>
            <a:off x="522680" y="4599518"/>
            <a:ext cx="450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và </a:t>
            </a:r>
            <a:r>
              <a:rPr lang="en-US" sz="2800">
                <a:solidFill>
                  <a:srgbClr val="0000CC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A’B’C’ có: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4CD4E8-7E63-CC14-3F4C-BB1C7BD98493}"/>
                  </a:ext>
                </a:extLst>
              </p:cNvPr>
              <p:cNvSpPr txBox="1"/>
              <p:nvPr/>
            </p:nvSpPr>
            <p:spPr>
              <a:xfrm>
                <a:off x="522680" y="5012707"/>
                <a:ext cx="6295215" cy="57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  <a:r>
                  <a:rPr lang="en-US" sz="280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4CD4E8-7E63-CC14-3F4C-BB1C7BD98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0" y="5012707"/>
                <a:ext cx="6295215" cy="570413"/>
              </a:xfrm>
              <a:prstGeom prst="rect">
                <a:avLst/>
              </a:prstGeom>
              <a:blipFill>
                <a:blip r:embed="rId8"/>
                <a:stretch>
                  <a:fillRect t="-3191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99DFCB-80A7-3AEB-9416-3C22F3E6E9CC}"/>
                  </a:ext>
                </a:extLst>
              </p:cNvPr>
              <p:cNvSpPr txBox="1"/>
              <p:nvPr/>
            </p:nvSpPr>
            <p:spPr>
              <a:xfrm>
                <a:off x="554822" y="5517378"/>
                <a:ext cx="3616126" cy="92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99DFCB-80A7-3AEB-9416-3C22F3E6E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22" y="5517378"/>
                <a:ext cx="3616126" cy="926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>
            <a:extLst>
              <a:ext uri="{FF2B5EF4-FFF2-40B4-BE49-F238E27FC236}">
                <a16:creationId xmlns:a16="http://schemas.microsoft.com/office/drawing/2014/main" id="{A8923D38-1859-7573-C402-33BD95F105D4}"/>
              </a:ext>
            </a:extLst>
          </p:cNvPr>
          <p:cNvSpPr/>
          <p:nvPr/>
        </p:nvSpPr>
        <p:spPr>
          <a:xfrm>
            <a:off x="6619285" y="5122738"/>
            <a:ext cx="230752" cy="1321497"/>
          </a:xfrm>
          <a:prstGeom prst="rightBrace">
            <a:avLst>
              <a:gd name="adj1" fmla="val 88617"/>
              <a:gd name="adj2" fmla="val 50000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A3DC5A-E0EF-4C2A-43E1-4D5FB1C41AEB}"/>
              </a:ext>
            </a:extLst>
          </p:cNvPr>
          <p:cNvSpPr txBox="1"/>
          <p:nvPr/>
        </p:nvSpPr>
        <p:spPr>
          <a:xfrm>
            <a:off x="6741265" y="5212829"/>
            <a:ext cx="450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>
                <a:solidFill>
                  <a:srgbClr val="0000CC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A’B’C’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06FD9D-23A6-4CF1-2135-6D55D4D165AB}"/>
              </a:ext>
            </a:extLst>
          </p:cNvPr>
          <p:cNvSpPr txBox="1"/>
          <p:nvPr/>
        </p:nvSpPr>
        <p:spPr>
          <a:xfrm>
            <a:off x="436098" y="2803479"/>
            <a:ext cx="11247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Định lý trên cũng đúng cho trường hợp đường thẳng cắt phần kéo dài hai cạnh của tam giác và song song với cạnh còn lại.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Chẳng hạn như hình dưới.c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654B0A-578C-27CE-7A85-AA5E7142AE06}"/>
              </a:ext>
            </a:extLst>
          </p:cNvPr>
          <p:cNvGrpSpPr/>
          <p:nvPr/>
        </p:nvGrpSpPr>
        <p:grpSpPr>
          <a:xfrm>
            <a:off x="35953" y="829640"/>
            <a:ext cx="11654298" cy="1850658"/>
            <a:chOff x="-43925" y="1790899"/>
            <a:chExt cx="9096975" cy="18506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7DCF4A6-D97A-A273-8815-5CF16D1C95B7}"/>
                </a:ext>
              </a:extLst>
            </p:cNvPr>
            <p:cNvGrpSpPr/>
            <p:nvPr/>
          </p:nvGrpSpPr>
          <p:grpSpPr>
            <a:xfrm>
              <a:off x="-43925" y="1790899"/>
              <a:ext cx="9096975" cy="1850658"/>
              <a:chOff x="-225293" y="2645711"/>
              <a:chExt cx="14096135" cy="264019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257CDBC-7770-489B-C15C-96965E3B06DD}"/>
                  </a:ext>
                </a:extLst>
              </p:cNvPr>
              <p:cNvSpPr/>
              <p:nvPr/>
            </p:nvSpPr>
            <p:spPr>
              <a:xfrm>
                <a:off x="108235" y="2747614"/>
                <a:ext cx="13754253" cy="253829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61AA4A-FF5C-C1A5-995B-4914CFF7DCC2}"/>
                  </a:ext>
                </a:extLst>
              </p:cNvPr>
              <p:cNvSpPr/>
              <p:nvPr/>
            </p:nvSpPr>
            <p:spPr>
              <a:xfrm>
                <a:off x="116589" y="2714173"/>
                <a:ext cx="13754253" cy="6203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A3CFBF3-FFD3-8513-800F-9B2696B0A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225293" y="2645711"/>
                <a:ext cx="1161617" cy="1385789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DA6840-DE55-CF11-682E-ACB79B40B642}"/>
                </a:ext>
              </a:extLst>
            </p:cNvPr>
            <p:cNvSpPr txBox="1"/>
            <p:nvPr/>
          </p:nvSpPr>
          <p:spPr>
            <a:xfrm>
              <a:off x="121803" y="2529958"/>
              <a:ext cx="8925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Nếu một đường thẳng cắt 2 cạnh của một tam giác và song song với cạnh thứ 3 thì nó tạo thành một tam giác mới đồng dạng với tam giác đã cho.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D5F868-75C9-D992-2924-6DF2EECD3567}"/>
              </a:ext>
            </a:extLst>
          </p:cNvPr>
          <p:cNvGrpSpPr/>
          <p:nvPr/>
        </p:nvGrpSpPr>
        <p:grpSpPr>
          <a:xfrm>
            <a:off x="785719" y="4373957"/>
            <a:ext cx="1916830" cy="2147611"/>
            <a:chOff x="2452653" y="4070930"/>
            <a:chExt cx="1916830" cy="2147611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E731C5E-87F3-5270-1904-458D4F7CECFC}"/>
                </a:ext>
              </a:extLst>
            </p:cNvPr>
            <p:cNvSpPr/>
            <p:nvPr/>
          </p:nvSpPr>
          <p:spPr>
            <a:xfrm>
              <a:off x="2940148" y="4493656"/>
              <a:ext cx="942535" cy="954107"/>
            </a:xfrm>
            <a:prstGeom prst="triangle">
              <a:avLst>
                <a:gd name="adj" fmla="val 2611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1AE7442-0AB1-9B74-42DD-5933DFAF289C}"/>
                </a:ext>
              </a:extLst>
            </p:cNvPr>
            <p:cNvCxnSpPr/>
            <p:nvPr/>
          </p:nvCxnSpPr>
          <p:spPr>
            <a:xfrm>
              <a:off x="2639212" y="5734962"/>
              <a:ext cx="162201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A538D9-392A-52FF-4E71-4845F1E81F2A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>
              <a:off x="3882683" y="5447763"/>
              <a:ext cx="410745" cy="56212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87920F4-345C-BA18-7A38-438AD71F32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0286" y="5315636"/>
              <a:ext cx="141927" cy="64129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7AD231-EA74-2AB1-17F8-9FF55938C811}"/>
                </a:ext>
              </a:extLst>
            </p:cNvPr>
            <p:cNvSpPr txBox="1"/>
            <p:nvPr/>
          </p:nvSpPr>
          <p:spPr>
            <a:xfrm>
              <a:off x="3024145" y="4070930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AEBD4F-A6C2-986E-BB9E-467F6EEB3A5B}"/>
                </a:ext>
              </a:extLst>
            </p:cNvPr>
            <p:cNvSpPr txBox="1"/>
            <p:nvPr/>
          </p:nvSpPr>
          <p:spPr>
            <a:xfrm>
              <a:off x="2452653" y="5676488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10E55B-0C6B-7375-7B73-8683C1F55A4A}"/>
                </a:ext>
              </a:extLst>
            </p:cNvPr>
            <p:cNvSpPr txBox="1"/>
            <p:nvPr/>
          </p:nvSpPr>
          <p:spPr>
            <a:xfrm>
              <a:off x="3767475" y="5695321"/>
              <a:ext cx="535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9AEF20-4D5D-8CB2-79FA-4CA88DBC9128}"/>
                </a:ext>
              </a:extLst>
            </p:cNvPr>
            <p:cNvSpPr txBox="1"/>
            <p:nvPr/>
          </p:nvSpPr>
          <p:spPr>
            <a:xfrm>
              <a:off x="3834471" y="5061117"/>
              <a:ext cx="535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552F2C-AB82-BE7D-8823-B687B88E8BDF}"/>
                </a:ext>
              </a:extLst>
            </p:cNvPr>
            <p:cNvSpPr txBox="1"/>
            <p:nvPr/>
          </p:nvSpPr>
          <p:spPr>
            <a:xfrm>
              <a:off x="2609583" y="5090820"/>
              <a:ext cx="535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3C80561-44AA-25F3-987F-27DACAA60CE8}"/>
              </a:ext>
            </a:extLst>
          </p:cNvPr>
          <p:cNvGrpSpPr/>
          <p:nvPr/>
        </p:nvGrpSpPr>
        <p:grpSpPr>
          <a:xfrm>
            <a:off x="3672522" y="4244477"/>
            <a:ext cx="2293285" cy="2387547"/>
            <a:chOff x="3434718" y="4103603"/>
            <a:chExt cx="2293285" cy="2387547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CE3546E-7AAC-F980-E88F-C8071875D5B7}"/>
                </a:ext>
              </a:extLst>
            </p:cNvPr>
            <p:cNvSpPr/>
            <p:nvPr/>
          </p:nvSpPr>
          <p:spPr>
            <a:xfrm>
              <a:off x="4020671" y="5009110"/>
              <a:ext cx="1448192" cy="1030015"/>
            </a:xfrm>
            <a:prstGeom prst="triangle">
              <a:avLst>
                <a:gd name="adj" fmla="val 21142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30A4014-A5E7-6C92-7A36-5CA8A886CBB5}"/>
                </a:ext>
              </a:extLst>
            </p:cNvPr>
            <p:cNvSpPr txBox="1"/>
            <p:nvPr/>
          </p:nvSpPr>
          <p:spPr>
            <a:xfrm>
              <a:off x="3862408" y="4854947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C4CCBB2-D35B-C75B-E113-A189037AA730}"/>
                </a:ext>
              </a:extLst>
            </p:cNvPr>
            <p:cNvSpPr txBox="1"/>
            <p:nvPr/>
          </p:nvSpPr>
          <p:spPr>
            <a:xfrm>
              <a:off x="3718195" y="5927705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792F09D-2539-541F-4DD3-76D09F48E785}"/>
                </a:ext>
              </a:extLst>
            </p:cNvPr>
            <p:cNvSpPr txBox="1"/>
            <p:nvPr/>
          </p:nvSpPr>
          <p:spPr>
            <a:xfrm>
              <a:off x="5259367" y="5967930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CC9F722-021D-99A9-F6A6-5A028B1BED34}"/>
                </a:ext>
              </a:extLst>
            </p:cNvPr>
            <p:cNvCxnSpPr/>
            <p:nvPr/>
          </p:nvCxnSpPr>
          <p:spPr>
            <a:xfrm>
              <a:off x="3434718" y="4536287"/>
              <a:ext cx="20589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219F32-3876-8EE8-DFD6-7BB2D9BD6088}"/>
                </a:ext>
              </a:extLst>
            </p:cNvPr>
            <p:cNvCxnSpPr>
              <a:cxnSpLocks/>
            </p:cNvCxnSpPr>
            <p:nvPr/>
          </p:nvCxnSpPr>
          <p:spPr>
            <a:xfrm rot="180000" flipV="1">
              <a:off x="4315459" y="4525897"/>
              <a:ext cx="133157" cy="57898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9E61990-0356-A1EB-44C7-200260A09C2B}"/>
                </a:ext>
              </a:extLst>
            </p:cNvPr>
            <p:cNvCxnSpPr/>
            <p:nvPr/>
          </p:nvCxnSpPr>
          <p:spPr>
            <a:xfrm flipH="1" flipV="1">
              <a:off x="3782387" y="4506333"/>
              <a:ext cx="633065" cy="57766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B140020-DBDB-9598-42C0-EA8420E727F2}"/>
                </a:ext>
              </a:extLst>
            </p:cNvPr>
            <p:cNvSpPr txBox="1"/>
            <p:nvPr/>
          </p:nvSpPr>
          <p:spPr>
            <a:xfrm>
              <a:off x="3473298" y="4103603"/>
              <a:ext cx="633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412A6D-D168-1704-E2E0-19F989196472}"/>
                </a:ext>
              </a:extLst>
            </p:cNvPr>
            <p:cNvSpPr txBox="1"/>
            <p:nvPr/>
          </p:nvSpPr>
          <p:spPr>
            <a:xfrm>
              <a:off x="4307384" y="4103603"/>
              <a:ext cx="633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CDEFF7EE-8481-6148-8F55-C818B2028A1A}"/>
              </a:ext>
            </a:extLst>
          </p:cNvPr>
          <p:cNvSpPr/>
          <p:nvPr/>
        </p:nvSpPr>
        <p:spPr>
          <a:xfrm>
            <a:off x="440390" y="1062947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3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31A40-223E-FAF8-8DDD-4796E17D303A}"/>
              </a:ext>
            </a:extLst>
          </p:cNvPr>
          <p:cNvSpPr txBox="1"/>
          <p:nvPr/>
        </p:nvSpPr>
        <p:spPr>
          <a:xfrm>
            <a:off x="2421590" y="1062947"/>
            <a:ext cx="9042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52 và sử dụng kí hiệu để viết các cặp tam giác đồng dạng, biết tứ giác BMNP là hình bình hành.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3545D2-DC84-D860-B22B-ED37E1781580}"/>
              </a:ext>
            </a:extLst>
          </p:cNvPr>
          <p:cNvGrpSpPr/>
          <p:nvPr/>
        </p:nvGrpSpPr>
        <p:grpSpPr>
          <a:xfrm>
            <a:off x="8303665" y="2033007"/>
            <a:ext cx="2933490" cy="2448932"/>
            <a:chOff x="6880528" y="4172512"/>
            <a:chExt cx="2933490" cy="2448932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436197A-896D-7F98-909A-A966C45C96F2}"/>
                </a:ext>
              </a:extLst>
            </p:cNvPr>
            <p:cNvSpPr/>
            <p:nvPr/>
          </p:nvSpPr>
          <p:spPr>
            <a:xfrm>
              <a:off x="7188200" y="4506087"/>
              <a:ext cx="2298700" cy="1673910"/>
            </a:xfrm>
            <a:prstGeom prst="triangle">
              <a:avLst>
                <a:gd name="adj" fmla="val 29006"/>
              </a:avLst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52B35C-3247-2D31-41D4-A12F59C9AD26}"/>
                </a:ext>
              </a:extLst>
            </p:cNvPr>
            <p:cNvCxnSpPr/>
            <p:nvPr/>
          </p:nvCxnSpPr>
          <p:spPr>
            <a:xfrm>
              <a:off x="7440446" y="5542078"/>
              <a:ext cx="14313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A01E171-508B-2A96-66F6-BD945183BF81}"/>
                </a:ext>
              </a:extLst>
            </p:cNvPr>
            <p:cNvCxnSpPr/>
            <p:nvPr/>
          </p:nvCxnSpPr>
          <p:spPr>
            <a:xfrm flipH="1">
              <a:off x="8582212" y="5536102"/>
              <a:ext cx="283576" cy="6438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54285B-7C9B-19F1-63BB-3FDE3FB2FD53}"/>
                </a:ext>
              </a:extLst>
            </p:cNvPr>
            <p:cNvSpPr txBox="1"/>
            <p:nvPr/>
          </p:nvSpPr>
          <p:spPr>
            <a:xfrm>
              <a:off x="7440446" y="417251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E3B1AF-F644-904E-9CE4-01D424E22B6A}"/>
                </a:ext>
              </a:extLst>
            </p:cNvPr>
            <p:cNvSpPr txBox="1"/>
            <p:nvPr/>
          </p:nvSpPr>
          <p:spPr>
            <a:xfrm>
              <a:off x="7028275" y="5180473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P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923F8B-2819-AEBF-E1F9-BF869CB634BE}"/>
                </a:ext>
              </a:extLst>
            </p:cNvPr>
            <p:cNvSpPr txBox="1"/>
            <p:nvPr/>
          </p:nvSpPr>
          <p:spPr>
            <a:xfrm>
              <a:off x="8818519" y="5180473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040098-3A09-6E35-45AE-98A2CF7CEEBC}"/>
                </a:ext>
              </a:extLst>
            </p:cNvPr>
            <p:cNvSpPr txBox="1"/>
            <p:nvPr/>
          </p:nvSpPr>
          <p:spPr>
            <a:xfrm>
              <a:off x="8364027" y="6079405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948785-6D7E-A06A-151A-E7CAEF4475D4}"/>
                </a:ext>
              </a:extLst>
            </p:cNvPr>
            <p:cNvSpPr txBox="1"/>
            <p:nvPr/>
          </p:nvSpPr>
          <p:spPr>
            <a:xfrm>
              <a:off x="6880528" y="6098224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5E4EC5-F1A0-40BF-1E46-83E7FFE89889}"/>
                </a:ext>
              </a:extLst>
            </p:cNvPr>
            <p:cNvSpPr txBox="1"/>
            <p:nvPr/>
          </p:nvSpPr>
          <p:spPr>
            <a:xfrm>
              <a:off x="9345382" y="607748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6C2D0C6-6964-A4AB-9415-36C072E93914}"/>
              </a:ext>
            </a:extLst>
          </p:cNvPr>
          <p:cNvSpPr txBox="1"/>
          <p:nvPr/>
        </p:nvSpPr>
        <p:spPr>
          <a:xfrm>
            <a:off x="5566610" y="208153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4A0F2F-5F56-9D6B-E0BB-EC07DA9AA959}"/>
              </a:ext>
            </a:extLst>
          </p:cNvPr>
          <p:cNvSpPr txBox="1"/>
          <p:nvPr/>
        </p:nvSpPr>
        <p:spPr>
          <a:xfrm>
            <a:off x="697125" y="2635837"/>
            <a:ext cx="708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 PN // BC (gt) =&gt;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APN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ABC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BEF4BA-0125-4DB6-A914-C5D523C471F0}"/>
              </a:ext>
            </a:extLst>
          </p:cNvPr>
          <p:cNvSpPr txBox="1"/>
          <p:nvPr/>
        </p:nvSpPr>
        <p:spPr>
          <a:xfrm>
            <a:off x="684423" y="3194227"/>
            <a:ext cx="708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 NM // AB (gt) =&gt;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NMC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ABC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446879-7DC8-5A79-00C2-9324B9A8891B}"/>
              </a:ext>
            </a:extLst>
          </p:cNvPr>
          <p:cNvSpPr txBox="1"/>
          <p:nvPr/>
        </p:nvSpPr>
        <p:spPr>
          <a:xfrm>
            <a:off x="726855" y="3801951"/>
            <a:ext cx="430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NMC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APN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5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25000" r="-2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36BC83-E72D-4605-9032-53D37216A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44" b="90000" l="18125" r="71406">
                        <a14:foregroundMark x1="43906" y1="62344" x2="53438" y2="63281"/>
                        <a14:foregroundMark x1="40938" y1="87344" x2="64063" y2="88906"/>
                        <a14:foregroundMark x1="40156" y1="64219" x2="52500" y2="64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9364" y="3532701"/>
            <a:ext cx="3649282" cy="3649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6B0F9-1161-4229-A89D-8E9A2FF09B37}"/>
              </a:ext>
            </a:extLst>
          </p:cNvPr>
          <p:cNvSpPr txBox="1"/>
          <p:nvPr/>
        </p:nvSpPr>
        <p:spPr>
          <a:xfrm>
            <a:off x="4166026" y="244704"/>
            <a:ext cx="329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2652-CC5B-46B0-B0B5-B9A761FAD140}"/>
              </a:ext>
            </a:extLst>
          </p:cNvPr>
          <p:cNvSpPr txBox="1"/>
          <p:nvPr/>
        </p:nvSpPr>
        <p:spPr>
          <a:xfrm>
            <a:off x="203370" y="736259"/>
            <a:ext cx="713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Cho hình 1. Tính độ dài x trong hình.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850AA8A-DE8A-4376-A829-4DB44BD5E913}"/>
              </a:ext>
            </a:extLst>
          </p:cNvPr>
          <p:cNvGrpSpPr/>
          <p:nvPr/>
        </p:nvGrpSpPr>
        <p:grpSpPr>
          <a:xfrm>
            <a:off x="7860321" y="233464"/>
            <a:ext cx="3842054" cy="3107613"/>
            <a:chOff x="7860321" y="233464"/>
            <a:chExt cx="3842054" cy="310761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F26FF63-1D15-4123-9167-43C5697015F4}"/>
                </a:ext>
              </a:extLst>
            </p:cNvPr>
            <p:cNvSpPr/>
            <p:nvPr/>
          </p:nvSpPr>
          <p:spPr>
            <a:xfrm>
              <a:off x="8621486" y="2598057"/>
              <a:ext cx="246743" cy="2032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65A83E-B085-41F7-810F-54C770090CA0}"/>
                </a:ext>
              </a:extLst>
            </p:cNvPr>
            <p:cNvSpPr/>
            <p:nvPr/>
          </p:nvSpPr>
          <p:spPr>
            <a:xfrm>
              <a:off x="8636000" y="1349829"/>
              <a:ext cx="246743" cy="2032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6DC6E1B-778C-42D1-9B41-1A9DF66B8AB2}"/>
                </a:ext>
              </a:extLst>
            </p:cNvPr>
            <p:cNvGrpSpPr/>
            <p:nvPr/>
          </p:nvGrpSpPr>
          <p:grpSpPr>
            <a:xfrm>
              <a:off x="7860321" y="233464"/>
              <a:ext cx="3842054" cy="3107613"/>
              <a:chOff x="7457446" y="233464"/>
              <a:chExt cx="4244929" cy="3256692"/>
            </a:xfrm>
          </p:grpSpPr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id="{76BB116A-C63B-4448-81F6-1995CC609E8D}"/>
                  </a:ext>
                </a:extLst>
              </p:cNvPr>
              <p:cNvSpPr/>
              <p:nvPr/>
            </p:nvSpPr>
            <p:spPr>
              <a:xfrm>
                <a:off x="8307423" y="705891"/>
                <a:ext cx="3300918" cy="2222136"/>
              </a:xfrm>
              <a:prstGeom prst="rtTriangl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" name="Right Triangle 8">
                <a:extLst>
                  <a:ext uri="{FF2B5EF4-FFF2-40B4-BE49-F238E27FC236}">
                    <a16:creationId xmlns:a16="http://schemas.microsoft.com/office/drawing/2014/main" id="{375E514C-2235-44CB-BD70-64C051A58B73}"/>
                  </a:ext>
                </a:extLst>
              </p:cNvPr>
              <p:cNvSpPr/>
              <p:nvPr/>
            </p:nvSpPr>
            <p:spPr>
              <a:xfrm>
                <a:off x="8307421" y="705889"/>
                <a:ext cx="1335652" cy="914997"/>
              </a:xfrm>
              <a:prstGeom prst="rtTriangl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4A66A6-DF3B-4F7C-9FB3-E862FEDE812A}"/>
                  </a:ext>
                </a:extLst>
              </p:cNvPr>
              <p:cNvSpPr txBox="1"/>
              <p:nvPr/>
            </p:nvSpPr>
            <p:spPr>
              <a:xfrm>
                <a:off x="8161506" y="233464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A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2A40BF-E15D-4CDF-B251-D5E4BAEACB30}"/>
                  </a:ext>
                </a:extLst>
              </p:cNvPr>
              <p:cNvSpPr txBox="1"/>
              <p:nvPr/>
            </p:nvSpPr>
            <p:spPr>
              <a:xfrm>
                <a:off x="8132323" y="2966936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B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F8381A-F230-4EAC-92DC-172AFF7EA3C6}"/>
                  </a:ext>
                </a:extLst>
              </p:cNvPr>
              <p:cNvSpPr txBox="1"/>
              <p:nvPr/>
            </p:nvSpPr>
            <p:spPr>
              <a:xfrm>
                <a:off x="11381362" y="2918298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C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05F0FE-AE18-4ACA-BEBC-8FB35AF9CEA0}"/>
                  </a:ext>
                </a:extLst>
              </p:cNvPr>
              <p:cNvSpPr txBox="1"/>
              <p:nvPr/>
            </p:nvSpPr>
            <p:spPr>
              <a:xfrm>
                <a:off x="7860002" y="1508539"/>
                <a:ext cx="32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9CC35E-CFD2-4233-9149-8989A578B5DA}"/>
                  </a:ext>
                </a:extLst>
              </p:cNvPr>
              <p:cNvSpPr txBox="1"/>
              <p:nvPr/>
            </p:nvSpPr>
            <p:spPr>
              <a:xfrm>
                <a:off x="9766569" y="1245140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N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9D3A84-9622-44F1-A5F6-98D75A2320DF}"/>
                  </a:ext>
                </a:extLst>
              </p:cNvPr>
              <p:cNvSpPr txBox="1"/>
              <p:nvPr/>
            </p:nvSpPr>
            <p:spPr>
              <a:xfrm>
                <a:off x="9114816" y="2441642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x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5C937C-75F1-4FDE-8613-9969892298A4}"/>
                  </a:ext>
                </a:extLst>
              </p:cNvPr>
              <p:cNvSpPr txBox="1"/>
              <p:nvPr/>
            </p:nvSpPr>
            <p:spPr>
              <a:xfrm rot="16200000">
                <a:off x="7556583" y="659565"/>
                <a:ext cx="1064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2cm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77FD8F-61A3-4880-B3CF-743205026042}"/>
                  </a:ext>
                </a:extLst>
              </p:cNvPr>
              <p:cNvSpPr txBox="1"/>
              <p:nvPr/>
            </p:nvSpPr>
            <p:spPr>
              <a:xfrm>
                <a:off x="8535645" y="1514895"/>
                <a:ext cx="1040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3cm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1FB152-EEFB-4F19-BC84-3BF2A4C128D8}"/>
                  </a:ext>
                </a:extLst>
              </p:cNvPr>
              <p:cNvSpPr txBox="1"/>
              <p:nvPr/>
            </p:nvSpPr>
            <p:spPr>
              <a:xfrm rot="16200000">
                <a:off x="7225896" y="1476690"/>
                <a:ext cx="986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6cm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1E45584-0346-46F7-B083-A0630D2380C1}"/>
                  </a:ext>
                </a:extLst>
              </p:cNvPr>
              <p:cNvCxnSpPr/>
              <p:nvPr/>
            </p:nvCxnSpPr>
            <p:spPr>
              <a:xfrm>
                <a:off x="7898969" y="719847"/>
                <a:ext cx="0" cy="2227634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80991DD-8FCA-450F-BD86-46D1FBB01799}"/>
              </a:ext>
            </a:extLst>
          </p:cNvPr>
          <p:cNvSpPr txBox="1"/>
          <p:nvPr/>
        </p:nvSpPr>
        <p:spPr>
          <a:xfrm>
            <a:off x="369276" y="1703408"/>
            <a:ext cx="6794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trắc nghiệm nhanh (Hình 2).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461954-A1A4-4379-8779-96324771A801}"/>
              </a:ext>
            </a:extLst>
          </p:cNvPr>
          <p:cNvSpPr txBox="1"/>
          <p:nvPr/>
        </p:nvSpPr>
        <p:spPr>
          <a:xfrm>
            <a:off x="228599" y="2143024"/>
            <a:ext cx="733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Hãy chọn câu </a:t>
            </a:r>
            <a:r>
              <a:rPr lang="en-US" sz="2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Cho hình vẽ với AB &lt; AC</a:t>
            </a:r>
            <a:endParaRPr lang="vi-VN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EE4DC4-A6A0-4FCB-B330-717DC673DBA0}"/>
                  </a:ext>
                </a:extLst>
              </p:cNvPr>
              <p:cNvSpPr txBox="1"/>
              <p:nvPr/>
            </p:nvSpPr>
            <p:spPr>
              <a:xfrm>
                <a:off x="211017" y="2655272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EE4DC4-A6A0-4FCB-B330-717DC673D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7" y="2655272"/>
                <a:ext cx="3921369" cy="704039"/>
              </a:xfrm>
              <a:prstGeom prst="rect">
                <a:avLst/>
              </a:prstGeom>
              <a:blipFill>
                <a:blip r:embed="rId5"/>
                <a:stretch>
                  <a:fillRect l="-326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C59E1A-4C1D-429D-BE0E-17B76B4EA762}"/>
                  </a:ext>
                </a:extLst>
              </p:cNvPr>
              <p:cNvSpPr txBox="1"/>
              <p:nvPr/>
            </p:nvSpPr>
            <p:spPr>
              <a:xfrm>
                <a:off x="4536833" y="2655272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𝐸𝐶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C59E1A-4C1D-429D-BE0E-17B76B4EA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33" y="2655272"/>
                <a:ext cx="3921369" cy="704039"/>
              </a:xfrm>
              <a:prstGeom prst="rect">
                <a:avLst/>
              </a:prstGeom>
              <a:blipFill>
                <a:blip r:embed="rId6"/>
                <a:stretch>
                  <a:fillRect l="-310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3D7802-909B-425C-A4AF-ACF81B29C00C}"/>
                  </a:ext>
                </a:extLst>
              </p:cNvPr>
              <p:cNvSpPr txBox="1"/>
              <p:nvPr/>
            </p:nvSpPr>
            <p:spPr>
              <a:xfrm>
                <a:off x="246186" y="3411410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𝐸𝐶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3D7802-909B-425C-A4AF-ACF81B29C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6" y="3411410"/>
                <a:ext cx="3921369" cy="704039"/>
              </a:xfrm>
              <a:prstGeom prst="rect">
                <a:avLst/>
              </a:prstGeom>
              <a:blipFill>
                <a:blip r:embed="rId7"/>
                <a:stretch>
                  <a:fillRect l="-310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4380F8-DB86-4F03-A6F5-AB9D6DA2D5CC}"/>
                  </a:ext>
                </a:extLst>
              </p:cNvPr>
              <p:cNvSpPr txBox="1"/>
              <p:nvPr/>
            </p:nvSpPr>
            <p:spPr>
              <a:xfrm>
                <a:off x="4536832" y="3393825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𝐷𝐸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𝐸𝐷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4380F8-DB86-4F03-A6F5-AB9D6DA2D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32" y="3393825"/>
                <a:ext cx="3921369" cy="704039"/>
              </a:xfrm>
              <a:prstGeom prst="rect">
                <a:avLst/>
              </a:prstGeom>
              <a:blipFill>
                <a:blip r:embed="rId8"/>
                <a:stretch>
                  <a:fillRect l="-310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C62CA2F-4140-4515-812E-61CFA24E84E1}"/>
              </a:ext>
            </a:extLst>
          </p:cNvPr>
          <p:cNvSpPr txBox="1"/>
          <p:nvPr/>
        </p:nvSpPr>
        <p:spPr>
          <a:xfrm>
            <a:off x="193430" y="4147670"/>
            <a:ext cx="7332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đó DE//BC, AD=12, DB=18,CE=30, Độ dài AC bằng:</a:t>
            </a:r>
            <a:endParaRPr lang="vi-VN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19902B-E408-4723-924E-AB5FEF3AE169}"/>
              </a:ext>
            </a:extLst>
          </p:cNvPr>
          <p:cNvSpPr txBox="1"/>
          <p:nvPr/>
        </p:nvSpPr>
        <p:spPr>
          <a:xfrm>
            <a:off x="386864" y="5169871"/>
            <a:ext cx="135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402096-C076-437C-A4B4-DB4BD4D1C72B}"/>
                  </a:ext>
                </a:extLst>
              </p:cNvPr>
              <p:cNvSpPr txBox="1"/>
              <p:nvPr/>
            </p:nvSpPr>
            <p:spPr>
              <a:xfrm>
                <a:off x="1987064" y="5046779"/>
                <a:ext cx="1652952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402096-C076-437C-A4B4-DB4BD4D1C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4" y="5046779"/>
                <a:ext cx="1652952" cy="783548"/>
              </a:xfrm>
              <a:prstGeom prst="rect">
                <a:avLst/>
              </a:prstGeom>
              <a:blipFill>
                <a:blip r:embed="rId9"/>
                <a:stretch>
                  <a:fillRect l="-7749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57C22CC1-D70E-43DE-B5F5-938E621EE757}"/>
              </a:ext>
            </a:extLst>
          </p:cNvPr>
          <p:cNvSpPr txBox="1"/>
          <p:nvPr/>
        </p:nvSpPr>
        <p:spPr>
          <a:xfrm>
            <a:off x="3763109" y="5117117"/>
            <a:ext cx="13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9F4522-8D74-4B37-856F-ACA5D13B3A1B}"/>
              </a:ext>
            </a:extLst>
          </p:cNvPr>
          <p:cNvSpPr txBox="1"/>
          <p:nvPr/>
        </p:nvSpPr>
        <p:spPr>
          <a:xfrm>
            <a:off x="5591909" y="5099532"/>
            <a:ext cx="13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45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ED03BF-32F1-45AD-9DB9-E2010937F5F2}"/>
              </a:ext>
            </a:extLst>
          </p:cNvPr>
          <p:cNvSpPr txBox="1"/>
          <p:nvPr/>
        </p:nvSpPr>
        <p:spPr>
          <a:xfrm>
            <a:off x="4335755" y="1193459"/>
            <a:ext cx="322563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Hs lên bảng làm)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0C2384-B8F2-4304-81AF-A3E870F0C965}"/>
              </a:ext>
            </a:extLst>
          </p:cNvPr>
          <p:cNvSpPr txBox="1"/>
          <p:nvPr/>
        </p:nvSpPr>
        <p:spPr>
          <a:xfrm>
            <a:off x="4079631" y="5589613"/>
            <a:ext cx="379827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(Hs làm ra bảng con)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E4D53F-8E61-43F1-BAFE-CE0F64659324}"/>
              </a:ext>
            </a:extLst>
          </p:cNvPr>
          <p:cNvGrpSpPr/>
          <p:nvPr/>
        </p:nvGrpSpPr>
        <p:grpSpPr>
          <a:xfrm>
            <a:off x="7727576" y="3131671"/>
            <a:ext cx="3037754" cy="2525338"/>
            <a:chOff x="7727576" y="3131671"/>
            <a:chExt cx="3037754" cy="252533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B2F7CFE-4C90-4530-A374-7F02BC631B95}"/>
                </a:ext>
              </a:extLst>
            </p:cNvPr>
            <p:cNvGrpSpPr/>
            <p:nvPr/>
          </p:nvGrpSpPr>
          <p:grpSpPr>
            <a:xfrm>
              <a:off x="8088921" y="3476121"/>
              <a:ext cx="2215663" cy="2110154"/>
              <a:chOff x="8088921" y="3476121"/>
              <a:chExt cx="2215663" cy="2110154"/>
            </a:xfrm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F8EC0C5E-0E28-43EA-97D8-07402AC826E9}"/>
                  </a:ext>
                </a:extLst>
              </p:cNvPr>
              <p:cNvSpPr/>
              <p:nvPr/>
            </p:nvSpPr>
            <p:spPr>
              <a:xfrm>
                <a:off x="8088921" y="3476121"/>
                <a:ext cx="2215663" cy="2110154"/>
              </a:xfrm>
              <a:prstGeom prst="triangle">
                <a:avLst>
                  <a:gd name="adj" fmla="val 27778"/>
                </a:avLst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1612406-1402-46AC-B65D-E0DBFC651B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8894" y="4458446"/>
                <a:ext cx="104588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0DB6B7-6F0E-498C-9DB9-EA7BC07169C6}"/>
                </a:ext>
              </a:extLst>
            </p:cNvPr>
            <p:cNvSpPr txBox="1"/>
            <p:nvPr/>
          </p:nvSpPr>
          <p:spPr>
            <a:xfrm>
              <a:off x="8683812" y="3131671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A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251356-2B50-4500-A44E-DE6493B11456}"/>
                </a:ext>
              </a:extLst>
            </p:cNvPr>
            <p:cNvSpPr txBox="1"/>
            <p:nvPr/>
          </p:nvSpPr>
          <p:spPr>
            <a:xfrm>
              <a:off x="7727576" y="5103906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B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B8A1EF-FDBD-4A6A-809B-2B2908A16178}"/>
                </a:ext>
              </a:extLst>
            </p:cNvPr>
            <p:cNvSpPr txBox="1"/>
            <p:nvPr/>
          </p:nvSpPr>
          <p:spPr>
            <a:xfrm>
              <a:off x="10191589" y="5133789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C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54B901A-21C5-4012-907F-E8679783C3AB}"/>
                </a:ext>
              </a:extLst>
            </p:cNvPr>
            <p:cNvSpPr txBox="1"/>
            <p:nvPr/>
          </p:nvSpPr>
          <p:spPr>
            <a:xfrm>
              <a:off x="8044330" y="4123765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D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274B838-671F-457C-BB86-8841FE3FA045}"/>
                </a:ext>
              </a:extLst>
            </p:cNvPr>
            <p:cNvSpPr txBox="1"/>
            <p:nvPr/>
          </p:nvSpPr>
          <p:spPr>
            <a:xfrm>
              <a:off x="9436848" y="4111812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E</a:t>
              </a:r>
              <a:endParaRPr lang="vi-VN" sz="28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45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3545D2-DC84-D860-B22B-ED37E1781580}"/>
              </a:ext>
            </a:extLst>
          </p:cNvPr>
          <p:cNvGrpSpPr/>
          <p:nvPr/>
        </p:nvGrpSpPr>
        <p:grpSpPr>
          <a:xfrm>
            <a:off x="8303665" y="2033007"/>
            <a:ext cx="2933490" cy="2448932"/>
            <a:chOff x="6880528" y="4172512"/>
            <a:chExt cx="2933490" cy="2448932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436197A-896D-7F98-909A-A966C45C96F2}"/>
                </a:ext>
              </a:extLst>
            </p:cNvPr>
            <p:cNvSpPr/>
            <p:nvPr/>
          </p:nvSpPr>
          <p:spPr>
            <a:xfrm>
              <a:off x="7188200" y="4506087"/>
              <a:ext cx="2298700" cy="1673910"/>
            </a:xfrm>
            <a:prstGeom prst="triangle">
              <a:avLst>
                <a:gd name="adj" fmla="val 29006"/>
              </a:avLst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52B35C-3247-2D31-41D4-A12F59C9AD26}"/>
                </a:ext>
              </a:extLst>
            </p:cNvPr>
            <p:cNvCxnSpPr>
              <a:cxnSpLocks/>
            </p:cNvCxnSpPr>
            <p:nvPr/>
          </p:nvCxnSpPr>
          <p:spPr>
            <a:xfrm>
              <a:off x="7505003" y="5343042"/>
              <a:ext cx="11740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54285B-7C9B-19F1-63BB-3FDE3FB2FD53}"/>
                </a:ext>
              </a:extLst>
            </p:cNvPr>
            <p:cNvSpPr txBox="1"/>
            <p:nvPr/>
          </p:nvSpPr>
          <p:spPr>
            <a:xfrm>
              <a:off x="7440446" y="417251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E3B1AF-F644-904E-9CE4-01D424E22B6A}"/>
                </a:ext>
              </a:extLst>
            </p:cNvPr>
            <p:cNvSpPr txBox="1"/>
            <p:nvPr/>
          </p:nvSpPr>
          <p:spPr>
            <a:xfrm>
              <a:off x="7014475" y="507212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923F8B-2819-AEBF-E1F9-BF869CB634BE}"/>
                </a:ext>
              </a:extLst>
            </p:cNvPr>
            <p:cNvSpPr txBox="1"/>
            <p:nvPr/>
          </p:nvSpPr>
          <p:spPr>
            <a:xfrm>
              <a:off x="8733817" y="4933410"/>
              <a:ext cx="698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948785-6D7E-A06A-151A-E7CAEF4475D4}"/>
                </a:ext>
              </a:extLst>
            </p:cNvPr>
            <p:cNvSpPr txBox="1"/>
            <p:nvPr/>
          </p:nvSpPr>
          <p:spPr>
            <a:xfrm>
              <a:off x="6880528" y="6098224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5E4EC5-F1A0-40BF-1E46-83E7FFE89889}"/>
                </a:ext>
              </a:extLst>
            </p:cNvPr>
            <p:cNvSpPr txBox="1"/>
            <p:nvPr/>
          </p:nvSpPr>
          <p:spPr>
            <a:xfrm>
              <a:off x="9345382" y="607748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401227-E0C9-E934-6786-DFF0E126FB65}"/>
                </a:ext>
              </a:extLst>
            </p:cNvPr>
            <p:cNvSpPr txBox="1"/>
            <p:nvPr/>
          </p:nvSpPr>
          <p:spPr>
            <a:xfrm>
              <a:off x="7505003" y="454890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EE5BFF-1171-E9DC-2DF7-A8F851E4D192}"/>
                </a:ext>
              </a:extLst>
            </p:cNvPr>
            <p:cNvSpPr txBox="1"/>
            <p:nvPr/>
          </p:nvSpPr>
          <p:spPr>
            <a:xfrm>
              <a:off x="7200902" y="5292846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EECA6E-BE73-7B66-7CCA-2F92FA6D4BD1}"/>
                </a:ext>
              </a:extLst>
            </p:cNvPr>
            <p:cNvSpPr txBox="1"/>
            <p:nvPr/>
          </p:nvSpPr>
          <p:spPr>
            <a:xfrm rot="18665393">
              <a:off x="8083153" y="4601400"/>
              <a:ext cx="468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459056-A1BC-0F95-5826-377444B9C9F8}"/>
                </a:ext>
              </a:extLst>
            </p:cNvPr>
            <p:cNvSpPr txBox="1"/>
            <p:nvPr/>
          </p:nvSpPr>
          <p:spPr>
            <a:xfrm rot="18665393">
              <a:off x="8867717" y="5435973"/>
              <a:ext cx="468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98A30C0-1D23-C051-619E-5E2E8E0E36D5}"/>
              </a:ext>
            </a:extLst>
          </p:cNvPr>
          <p:cNvSpPr txBox="1"/>
          <p:nvPr/>
        </p:nvSpPr>
        <p:spPr>
          <a:xfrm>
            <a:off x="2103930" y="986432"/>
            <a:ext cx="9042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ABC. Gọi B’, C’ lần lượt là trung điểm của AB, AC.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Chứng minh : AB’C’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ABC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C3063C-1DD5-4D1A-9483-2D634E1C3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389" y="182699"/>
            <a:ext cx="1371601" cy="15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3545D2-DC84-D860-B22B-ED37E1781580}"/>
              </a:ext>
            </a:extLst>
          </p:cNvPr>
          <p:cNvGrpSpPr/>
          <p:nvPr/>
        </p:nvGrpSpPr>
        <p:grpSpPr>
          <a:xfrm>
            <a:off x="8608465" y="432807"/>
            <a:ext cx="2933490" cy="2448932"/>
            <a:chOff x="6880528" y="4172512"/>
            <a:chExt cx="2933490" cy="2448932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436197A-896D-7F98-909A-A966C45C96F2}"/>
                </a:ext>
              </a:extLst>
            </p:cNvPr>
            <p:cNvSpPr/>
            <p:nvPr/>
          </p:nvSpPr>
          <p:spPr>
            <a:xfrm>
              <a:off x="7188200" y="4506087"/>
              <a:ext cx="2298700" cy="1673910"/>
            </a:xfrm>
            <a:prstGeom prst="triangle">
              <a:avLst>
                <a:gd name="adj" fmla="val 29006"/>
              </a:avLst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52B35C-3247-2D31-41D4-A12F59C9AD26}"/>
                </a:ext>
              </a:extLst>
            </p:cNvPr>
            <p:cNvCxnSpPr>
              <a:cxnSpLocks/>
            </p:cNvCxnSpPr>
            <p:nvPr/>
          </p:nvCxnSpPr>
          <p:spPr>
            <a:xfrm>
              <a:off x="7505003" y="5343042"/>
              <a:ext cx="11740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54285B-7C9B-19F1-63BB-3FDE3FB2FD53}"/>
                </a:ext>
              </a:extLst>
            </p:cNvPr>
            <p:cNvSpPr txBox="1"/>
            <p:nvPr/>
          </p:nvSpPr>
          <p:spPr>
            <a:xfrm>
              <a:off x="7440446" y="417251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E3B1AF-F644-904E-9CE4-01D424E22B6A}"/>
                </a:ext>
              </a:extLst>
            </p:cNvPr>
            <p:cNvSpPr txBox="1"/>
            <p:nvPr/>
          </p:nvSpPr>
          <p:spPr>
            <a:xfrm>
              <a:off x="7014475" y="507212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923F8B-2819-AEBF-E1F9-BF869CB634BE}"/>
                </a:ext>
              </a:extLst>
            </p:cNvPr>
            <p:cNvSpPr txBox="1"/>
            <p:nvPr/>
          </p:nvSpPr>
          <p:spPr>
            <a:xfrm>
              <a:off x="8733817" y="4933410"/>
              <a:ext cx="698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948785-6D7E-A06A-151A-E7CAEF4475D4}"/>
                </a:ext>
              </a:extLst>
            </p:cNvPr>
            <p:cNvSpPr txBox="1"/>
            <p:nvPr/>
          </p:nvSpPr>
          <p:spPr>
            <a:xfrm>
              <a:off x="6880528" y="6098224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5E4EC5-F1A0-40BF-1E46-83E7FFE89889}"/>
                </a:ext>
              </a:extLst>
            </p:cNvPr>
            <p:cNvSpPr txBox="1"/>
            <p:nvPr/>
          </p:nvSpPr>
          <p:spPr>
            <a:xfrm>
              <a:off x="9345382" y="607748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401227-E0C9-E934-6786-DFF0E126FB65}"/>
                </a:ext>
              </a:extLst>
            </p:cNvPr>
            <p:cNvSpPr txBox="1"/>
            <p:nvPr/>
          </p:nvSpPr>
          <p:spPr>
            <a:xfrm>
              <a:off x="7505003" y="454890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EE5BFF-1171-E9DC-2DF7-A8F851E4D192}"/>
                </a:ext>
              </a:extLst>
            </p:cNvPr>
            <p:cNvSpPr txBox="1"/>
            <p:nvPr/>
          </p:nvSpPr>
          <p:spPr>
            <a:xfrm>
              <a:off x="7200902" y="5292846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EECA6E-BE73-7B66-7CCA-2F92FA6D4BD1}"/>
                </a:ext>
              </a:extLst>
            </p:cNvPr>
            <p:cNvSpPr txBox="1"/>
            <p:nvPr/>
          </p:nvSpPr>
          <p:spPr>
            <a:xfrm rot="18665393">
              <a:off x="8083153" y="4601400"/>
              <a:ext cx="468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459056-A1BC-0F95-5826-377444B9C9F8}"/>
                </a:ext>
              </a:extLst>
            </p:cNvPr>
            <p:cNvSpPr txBox="1"/>
            <p:nvPr/>
          </p:nvSpPr>
          <p:spPr>
            <a:xfrm rot="18665393">
              <a:off x="8867717" y="5435973"/>
              <a:ext cx="468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6C2D0C6-6964-A4AB-9415-36C072E93914}"/>
              </a:ext>
            </a:extLst>
          </p:cNvPr>
          <p:cNvSpPr txBox="1"/>
          <p:nvPr/>
        </p:nvSpPr>
        <p:spPr>
          <a:xfrm>
            <a:off x="5542365" y="742834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4A0F2F-5F56-9D6B-E0BB-EC07DA9AA959}"/>
              </a:ext>
            </a:extLst>
          </p:cNvPr>
          <p:cNvSpPr txBox="1"/>
          <p:nvPr/>
        </p:nvSpPr>
        <p:spPr>
          <a:xfrm>
            <a:off x="333444" y="1291526"/>
            <a:ext cx="433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B’ là trung điểm của 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BBEF4BA-0125-4DB6-A914-C5D523C471F0}"/>
                  </a:ext>
                </a:extLst>
              </p:cNvPr>
              <p:cNvSpPr txBox="1"/>
              <p:nvPr/>
            </p:nvSpPr>
            <p:spPr>
              <a:xfrm>
                <a:off x="4640839" y="1454195"/>
                <a:ext cx="3673254" cy="707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(1)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BBEF4BA-0125-4DB6-A914-C5D523C47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839" y="1454195"/>
                <a:ext cx="3673254" cy="707117"/>
              </a:xfrm>
              <a:prstGeom prst="rect">
                <a:avLst/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A446879-7DC8-5A79-00C2-9324B9A8891B}"/>
              </a:ext>
            </a:extLst>
          </p:cNvPr>
          <p:cNvSpPr txBox="1"/>
          <p:nvPr/>
        </p:nvSpPr>
        <p:spPr>
          <a:xfrm>
            <a:off x="333444" y="2179202"/>
            <a:ext cx="265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có :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D3F597-CE5B-DE41-B87E-458E40D90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689" y="201749"/>
            <a:ext cx="1371601" cy="1526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ABAC90-6191-4A0E-5945-69D580BBC195}"/>
              </a:ext>
            </a:extLst>
          </p:cNvPr>
          <p:cNvSpPr txBox="1"/>
          <p:nvPr/>
        </p:nvSpPr>
        <p:spPr>
          <a:xfrm>
            <a:off x="2620131" y="2134722"/>
            <a:ext cx="374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 là trung điểm của 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ED0E5-8956-5925-C2A4-DC081C1ACBAB}"/>
              </a:ext>
            </a:extLst>
          </p:cNvPr>
          <p:cNvSpPr txBox="1"/>
          <p:nvPr/>
        </p:nvSpPr>
        <p:spPr>
          <a:xfrm>
            <a:off x="2620131" y="2548144"/>
            <a:ext cx="374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 là trung điểm của 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78CB8-C507-01D3-4F79-0E73B2027336}"/>
              </a:ext>
            </a:extLst>
          </p:cNvPr>
          <p:cNvSpPr txBox="1"/>
          <p:nvPr/>
        </p:nvSpPr>
        <p:spPr>
          <a:xfrm>
            <a:off x="439549" y="3017412"/>
            <a:ext cx="673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B’C’ là đường trung bình của ABC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41F07-085B-6F7D-BC7C-B386706AA5DD}"/>
              </a:ext>
            </a:extLst>
          </p:cNvPr>
          <p:cNvSpPr txBox="1"/>
          <p:nvPr/>
        </p:nvSpPr>
        <p:spPr>
          <a:xfrm>
            <a:off x="6173598" y="3039013"/>
            <a:ext cx="673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B’C’ // BC; B’C’  1/2BC   (2)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15C78-6628-57E0-1989-56AC464A22B5}"/>
              </a:ext>
            </a:extLst>
          </p:cNvPr>
          <p:cNvSpPr txBox="1"/>
          <p:nvPr/>
        </p:nvSpPr>
        <p:spPr>
          <a:xfrm>
            <a:off x="320742" y="1716292"/>
            <a:ext cx="433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C’ là trung điểm của 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1096A2-A5BD-5E47-94A1-1B5B1A34DB3E}"/>
                  </a:ext>
                </a:extLst>
              </p:cNvPr>
              <p:cNvSpPr txBox="1"/>
              <p:nvPr/>
            </p:nvSpPr>
            <p:spPr>
              <a:xfrm>
                <a:off x="458597" y="3482424"/>
                <a:ext cx="6733643" cy="707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Từ (1)(2)</a:t>
                </a:r>
                <a:r>
                  <a:rPr lang="en-US" sz="280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1096A2-A5BD-5E47-94A1-1B5B1A34D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97" y="3482424"/>
                <a:ext cx="6733643" cy="707117"/>
              </a:xfrm>
              <a:prstGeom prst="rect">
                <a:avLst/>
              </a:prstGeom>
              <a:blipFill>
                <a:blip r:embed="rId6"/>
                <a:stretch>
                  <a:fillRect l="-1810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E74A2F8-EBEB-B9A1-45E7-57A0E38F89F1}"/>
              </a:ext>
            </a:extLst>
          </p:cNvPr>
          <p:cNvSpPr txBox="1"/>
          <p:nvPr/>
        </p:nvSpPr>
        <p:spPr>
          <a:xfrm>
            <a:off x="553448" y="4200015"/>
            <a:ext cx="6070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AB’C’ vàABC có :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A00523-B4D2-2F94-3ABC-36B003B190BF}"/>
                  </a:ext>
                </a:extLst>
              </p:cNvPr>
              <p:cNvSpPr txBox="1"/>
              <p:nvPr/>
            </p:nvSpPr>
            <p:spPr>
              <a:xfrm>
                <a:off x="306198" y="4666085"/>
                <a:ext cx="4225482" cy="934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A00523-B4D2-2F94-3ABC-36B003B19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98" y="4666085"/>
                <a:ext cx="4225482" cy="9346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13750F-C794-443D-BBBB-B704BF045D3E}"/>
                  </a:ext>
                </a:extLst>
              </p:cNvPr>
              <p:cNvSpPr txBox="1"/>
              <p:nvPr/>
            </p:nvSpPr>
            <p:spPr>
              <a:xfrm>
                <a:off x="381000" y="5657850"/>
                <a:ext cx="10439400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đồ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𝑛𝑔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đồ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𝑛𝑔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ị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𝑐h𝑢𝑛𝑔</m:t>
                    </m:r>
                  </m:oMath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13750F-C794-443D-BBBB-B704BF045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657850"/>
                <a:ext cx="10439400" cy="538994"/>
              </a:xfrm>
              <a:prstGeom prst="rect">
                <a:avLst/>
              </a:prstGeom>
              <a:blipFill>
                <a:blip r:embed="rId8"/>
                <a:stretch>
                  <a:fillRect t="-7865" b="-303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D35F46BE-ADD2-4EF3-824B-14DBBA91551E}"/>
              </a:ext>
            </a:extLst>
          </p:cNvPr>
          <p:cNvSpPr txBox="1"/>
          <p:nvPr/>
        </p:nvSpPr>
        <p:spPr>
          <a:xfrm>
            <a:off x="534399" y="6124065"/>
            <a:ext cx="3999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AB’C’ 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ABC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" grpId="0"/>
      <p:bldP spid="5" grpId="0"/>
      <p:bldP spid="6" grpId="0"/>
      <p:bldP spid="8" grpId="0"/>
      <p:bldP spid="10" grpId="0"/>
      <p:bldP spid="13" grpId="0"/>
      <p:bldP spid="15" grpId="0"/>
      <p:bldP spid="19" grpId="0"/>
      <p:bldP spid="32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E3C0CF78-7FB8-44A8-B4DA-19070FF2D980}"/>
              </a:ext>
            </a:extLst>
          </p:cNvPr>
          <p:cNvSpPr/>
          <p:nvPr/>
        </p:nvSpPr>
        <p:spPr>
          <a:xfrm>
            <a:off x="0" y="865428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4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5EA2C-3724-4B19-9F11-35C5EA6AB57D}"/>
              </a:ext>
            </a:extLst>
          </p:cNvPr>
          <p:cNvSpPr txBox="1"/>
          <p:nvPr/>
        </p:nvSpPr>
        <p:spPr>
          <a:xfrm>
            <a:off x="1789041" y="897834"/>
            <a:ext cx="10296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ABC. Hai 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ường trung tuyến BM và CN cắt nhau tại G. 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: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GMN </a:t>
            </a:r>
            <a:r>
              <a:rPr lang="en-US" sz="280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GBC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D1C78F-191C-4FEF-B66C-3413323F1191}"/>
              </a:ext>
            </a:extLst>
          </p:cNvPr>
          <p:cNvSpPr txBox="1"/>
          <p:nvPr/>
        </p:nvSpPr>
        <p:spPr>
          <a:xfrm>
            <a:off x="5403217" y="1796381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4EE36B9-86FB-4645-9720-4FE401692445}"/>
              </a:ext>
            </a:extLst>
          </p:cNvPr>
          <p:cNvSpPr txBox="1"/>
          <p:nvPr/>
        </p:nvSpPr>
        <p:spPr>
          <a:xfrm>
            <a:off x="437319" y="2329068"/>
            <a:ext cx="10296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VÌ M, N lần l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ượt là trung điểm của các cạnh AC, AB 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MN là đường trung bình của tam giác ABC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767DB4-50C1-47F9-8187-96B551DBAA53}"/>
              </a:ext>
            </a:extLst>
          </p:cNvPr>
          <p:cNvSpPr txBox="1"/>
          <p:nvPr/>
        </p:nvSpPr>
        <p:spPr>
          <a:xfrm>
            <a:off x="397562" y="3263346"/>
            <a:ext cx="286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MN // BC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8D6137-AAAE-4695-9567-B204AB48B2CB}"/>
              </a:ext>
            </a:extLst>
          </p:cNvPr>
          <p:cNvSpPr txBox="1"/>
          <p:nvPr/>
        </p:nvSpPr>
        <p:spPr>
          <a:xfrm>
            <a:off x="457197" y="3720546"/>
            <a:ext cx="532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GBC, có MM// BC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2F269E-72BF-4E4A-9381-2A93E009C0F5}"/>
              </a:ext>
            </a:extLst>
          </p:cNvPr>
          <p:cNvSpPr txBox="1"/>
          <p:nvPr/>
        </p:nvSpPr>
        <p:spPr>
          <a:xfrm>
            <a:off x="457197" y="4217503"/>
            <a:ext cx="532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GMN </a:t>
            </a:r>
            <a:r>
              <a:rPr lang="en-US" sz="280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GBC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141B2E-44C2-4139-918C-9095E01469F5}"/>
              </a:ext>
            </a:extLst>
          </p:cNvPr>
          <p:cNvGrpSpPr/>
          <p:nvPr/>
        </p:nvGrpSpPr>
        <p:grpSpPr>
          <a:xfrm>
            <a:off x="8169965" y="1570382"/>
            <a:ext cx="3498575" cy="3081131"/>
            <a:chOff x="8169965" y="1570382"/>
            <a:chExt cx="3498575" cy="308113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990E601-0ED4-41B9-B7A6-2F333AD69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483" b="97297" l="67751" r="97041"/>
                      </a14:imgEffect>
                    </a14:imgLayer>
                  </a14:imgProps>
                </a:ext>
              </a:extLst>
            </a:blip>
            <a:srcRect l="67402" t="25640" r="2718" b="4081"/>
            <a:stretch/>
          </p:blipFill>
          <p:spPr>
            <a:xfrm>
              <a:off x="8169965" y="1570382"/>
              <a:ext cx="3419061" cy="308113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D4EC29-A704-4310-80B3-D5B7FCC1CA22}"/>
                </a:ext>
              </a:extLst>
            </p:cNvPr>
            <p:cNvSpPr txBox="1"/>
            <p:nvPr/>
          </p:nvSpPr>
          <p:spPr>
            <a:xfrm>
              <a:off x="8945217" y="1610139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A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5C16A81-D8D2-404F-97DE-F41923A0507B}"/>
                </a:ext>
              </a:extLst>
            </p:cNvPr>
            <p:cNvSpPr txBox="1"/>
            <p:nvPr/>
          </p:nvSpPr>
          <p:spPr>
            <a:xfrm>
              <a:off x="8388626" y="4015409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9AF120F-56F5-40B9-B327-0E44E07E1C98}"/>
                </a:ext>
              </a:extLst>
            </p:cNvPr>
            <p:cNvSpPr txBox="1"/>
            <p:nvPr/>
          </p:nvSpPr>
          <p:spPr>
            <a:xfrm>
              <a:off x="10893287" y="3995530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C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64E10A1-BCF8-4FF4-9CD5-0D51CAE85A65}"/>
                </a:ext>
              </a:extLst>
            </p:cNvPr>
            <p:cNvSpPr txBox="1"/>
            <p:nvPr/>
          </p:nvSpPr>
          <p:spPr>
            <a:xfrm>
              <a:off x="10157791" y="2683565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67972D-EEDF-47D6-8BC7-5E541EB9E9ED}"/>
                </a:ext>
              </a:extLst>
            </p:cNvPr>
            <p:cNvSpPr txBox="1"/>
            <p:nvPr/>
          </p:nvSpPr>
          <p:spPr>
            <a:xfrm>
              <a:off x="8428382" y="2802834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0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28E767F-7814-257C-6338-AC05D5AF7134}"/>
              </a:ext>
            </a:extLst>
          </p:cNvPr>
          <p:cNvGrpSpPr/>
          <p:nvPr/>
        </p:nvGrpSpPr>
        <p:grpSpPr>
          <a:xfrm>
            <a:off x="5301689" y="3077798"/>
            <a:ext cx="6031415" cy="748251"/>
            <a:chOff x="5301689" y="3077798"/>
            <a:chExt cx="6031415" cy="748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8A6364-1B6C-3C20-80C9-AFD3FB4AB746}"/>
                </a:ext>
              </a:extLst>
            </p:cNvPr>
            <p:cNvGrpSpPr/>
            <p:nvPr/>
          </p:nvGrpSpPr>
          <p:grpSpPr>
            <a:xfrm>
              <a:off x="5301689" y="3077798"/>
              <a:ext cx="6031415" cy="748251"/>
              <a:chOff x="5343525" y="771525"/>
              <a:chExt cx="5048250" cy="74825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5193A-DE3B-B55E-C835-C31A0FC85013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C13DF1-E6F9-0DF6-E789-1C9144B21CA6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BC167-0885-988F-C1DB-642EDA2AE8F0}"/>
                </a:ext>
              </a:extLst>
            </p:cNvPr>
            <p:cNvSpPr txBox="1"/>
            <p:nvPr/>
          </p:nvSpPr>
          <p:spPr>
            <a:xfrm>
              <a:off x="6520890" y="3192098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TÍNH CHẤT</a:t>
              </a:r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FD155E7-EFB7-5A06-5057-05B4F98FEE49}"/>
              </a:ext>
            </a:extLst>
          </p:cNvPr>
          <p:cNvGrpSpPr/>
          <p:nvPr/>
        </p:nvGrpSpPr>
        <p:grpSpPr>
          <a:xfrm>
            <a:off x="5301689" y="4184515"/>
            <a:ext cx="6031415" cy="748251"/>
            <a:chOff x="5301689" y="4184515"/>
            <a:chExt cx="6031415" cy="7482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D1FE84-E6F9-C318-70B3-4BF1862CFBC9}"/>
                </a:ext>
              </a:extLst>
            </p:cNvPr>
            <p:cNvGrpSpPr/>
            <p:nvPr/>
          </p:nvGrpSpPr>
          <p:grpSpPr>
            <a:xfrm>
              <a:off x="5301689" y="4184515"/>
              <a:ext cx="6031415" cy="748251"/>
              <a:chOff x="5343525" y="771525"/>
              <a:chExt cx="5048250" cy="74825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9587B0-7150-C9D1-6768-5049644B9F74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D133F0-2E9C-4CD8-A412-5CC1FFABF4B9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03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4C8EA0-FB92-053D-BAFD-9F9565985C29}"/>
                </a:ext>
              </a:extLst>
            </p:cNvPr>
            <p:cNvSpPr txBox="1"/>
            <p:nvPr/>
          </p:nvSpPr>
          <p:spPr>
            <a:xfrm>
              <a:off x="6520890" y="4298815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TRẮC NGHIỆM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Arc 1023">
            <a:extLst>
              <a:ext uri="{FF2B5EF4-FFF2-40B4-BE49-F238E27FC236}">
                <a16:creationId xmlns:a16="http://schemas.microsoft.com/office/drawing/2014/main" id="{73485CF8-783D-B5E6-588D-5520E0C94CAE}"/>
              </a:ext>
            </a:extLst>
          </p:cNvPr>
          <p:cNvSpPr/>
          <p:nvPr/>
        </p:nvSpPr>
        <p:spPr>
          <a:xfrm>
            <a:off x="3939054" y="3367406"/>
            <a:ext cx="2929813" cy="61497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rc 1026">
            <a:extLst>
              <a:ext uri="{FF2B5EF4-FFF2-40B4-BE49-F238E27FC236}">
                <a16:creationId xmlns:a16="http://schemas.microsoft.com/office/drawing/2014/main" id="{3B4AD01E-4E18-F9ED-3782-D02F2DA3AFCF}"/>
              </a:ext>
            </a:extLst>
          </p:cNvPr>
          <p:cNvSpPr/>
          <p:nvPr/>
        </p:nvSpPr>
        <p:spPr>
          <a:xfrm rot="327218">
            <a:off x="3750121" y="3735652"/>
            <a:ext cx="2085627" cy="89036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/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/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/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26348ADF-A841-C37A-F160-150C21AA2D1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994B0F-6A9C-8A9F-0605-3211BD51685D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7D3B30A-5C9C-361B-2ED3-D6078F6F8477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0544559-E777-5CBE-1E22-B47D8E95EDC6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A7420A-DC54-4D9D-B0FE-EC714B587517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4A95B-3FCD-C6C5-C796-CB0E320FE09E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A’B’C’.</a:t>
            </a:r>
          </a:p>
          <a:p>
            <a:pPr algn="ctr"/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chọn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phát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9E382-8E2E-195E-0357-1C8513ACF7B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</p:spTree>
    <p:extLst>
      <p:ext uri="{BB962C8B-B14F-4D97-AF65-F5344CB8AC3E}">
        <p14:creationId xmlns:p14="http://schemas.microsoft.com/office/powerpoint/2010/main" val="41106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/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/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/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26348ADF-A841-C37A-F160-150C21AA2D1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994B0F-6A9C-8A9F-0605-3211BD51685D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7D3B30A-5C9C-361B-2ED3-D6078F6F8477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0544559-E777-5CBE-1E22-B47D8E95EDC6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A7420A-DC54-4D9D-B0FE-EC714B587517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4A95B-3FCD-C6C5-C796-CB0E320FE09E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A’B’C’.</a:t>
            </a:r>
          </a:p>
          <a:p>
            <a:pPr algn="ctr"/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chọn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phát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9E382-8E2E-195E-0357-1C8513ACF7B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11342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81BFFDE-A987-5F4A-D423-D9F3E2C27CD2}"/>
              </a:ext>
            </a:extLst>
          </p:cNvPr>
          <p:cNvSpPr/>
          <p:nvPr/>
        </p:nvSpPr>
        <p:spPr>
          <a:xfrm flipH="1">
            <a:off x="1288294" y="3964321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k</a:t>
            </a:r>
            <a:r>
              <a:rPr lang="en-US" sz="2800" b="1" baseline="30000"/>
              <a:t>2</a:t>
            </a:r>
            <a:endParaRPr lang="en-U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/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/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26348ADF-A841-C37A-F160-150C21AA2D1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994B0F-6A9C-8A9F-0605-3211BD51685D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7D3B30A-5C9C-361B-2ED3-D6078F6F8477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0544559-E777-5CBE-1E22-B47D8E95EDC6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A7420A-DC54-4D9D-B0FE-EC714B587517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4A95B-3FCD-C6C5-C796-CB0E320FE09E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9E382-8E2E-195E-0357-1C8513ACF7B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</p:spTree>
    <p:extLst>
      <p:ext uri="{BB962C8B-B14F-4D97-AF65-F5344CB8AC3E}">
        <p14:creationId xmlns:p14="http://schemas.microsoft.com/office/powerpoint/2010/main" val="12242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/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/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/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26348ADF-A841-C37A-F160-150C21AA2D1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994B0F-6A9C-8A9F-0605-3211BD51685D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7D3B30A-5C9C-361B-2ED3-D6078F6F8477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0544559-E777-5CBE-1E22-B47D8E95EDC6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A7420A-DC54-4D9D-B0FE-EC714B587517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4A95B-3FCD-C6C5-C796-CB0E320FE09E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9E382-8E2E-195E-0357-1C8513ACF7B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</p:spTree>
    <p:extLst>
      <p:ext uri="{BB962C8B-B14F-4D97-AF65-F5344CB8AC3E}">
        <p14:creationId xmlns:p14="http://schemas.microsoft.com/office/powerpoint/2010/main" val="15251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B5EEE824-2B10-FB7C-3E30-00107B33E9B1}"/>
              </a:ext>
            </a:extLst>
          </p:cNvPr>
          <p:cNvSpPr/>
          <p:nvPr/>
        </p:nvSpPr>
        <p:spPr>
          <a:xfrm>
            <a:off x="642582" y="1815546"/>
            <a:ext cx="10082568" cy="11811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bằng nhau thì đồng dạng</a:t>
            </a: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5185508B-D3C7-0682-F0AB-521301F97919}"/>
              </a:ext>
            </a:extLst>
          </p:cNvPr>
          <p:cNvSpPr/>
          <p:nvPr/>
        </p:nvSpPr>
        <p:spPr>
          <a:xfrm>
            <a:off x="642582" y="2996646"/>
            <a:ext cx="10082568" cy="11811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đều luôn đồng dạng với nhau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11F1C70A-5C99-2500-774D-1B437117D048}"/>
              </a:ext>
            </a:extLst>
          </p:cNvPr>
          <p:cNvSpPr/>
          <p:nvPr/>
        </p:nvSpPr>
        <p:spPr>
          <a:xfrm>
            <a:off x="642582" y="4177746"/>
            <a:ext cx="10082568" cy="1181100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8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 tam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81212E56-77D9-0A83-A42B-49FEEEC023CB}"/>
              </a:ext>
            </a:extLst>
          </p:cNvPr>
          <p:cNvSpPr/>
          <p:nvPr/>
        </p:nvSpPr>
        <p:spPr>
          <a:xfrm>
            <a:off x="642582" y="5358846"/>
            <a:ext cx="10082568" cy="1181100"/>
          </a:xfrm>
          <a:prstGeom prst="flowChartTerminator">
            <a:avLst/>
          </a:prstGeom>
          <a:solidFill>
            <a:schemeClr val="accent6">
              <a:lumMod val="75000"/>
              <a:alpha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vuông luôn đồng dạng với nhau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56AC03-471C-79DF-304A-D285E9C53454}"/>
              </a:ext>
            </a:extLst>
          </p:cNvPr>
          <p:cNvSpPr/>
          <p:nvPr/>
        </p:nvSpPr>
        <p:spPr>
          <a:xfrm>
            <a:off x="10725150" y="1777446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F63653-FADA-4E5A-3D45-137CEB500140}"/>
              </a:ext>
            </a:extLst>
          </p:cNvPr>
          <p:cNvSpPr/>
          <p:nvPr/>
        </p:nvSpPr>
        <p:spPr>
          <a:xfrm>
            <a:off x="10725150" y="2977596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A21B65-FCE7-6662-F61A-3799F2EEBCD0}"/>
              </a:ext>
            </a:extLst>
          </p:cNvPr>
          <p:cNvSpPr/>
          <p:nvPr/>
        </p:nvSpPr>
        <p:spPr>
          <a:xfrm>
            <a:off x="10725150" y="4196796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1D1A92-7814-418C-85C6-78477BF8DF8D}"/>
              </a:ext>
            </a:extLst>
          </p:cNvPr>
          <p:cNvSpPr/>
          <p:nvPr/>
        </p:nvSpPr>
        <p:spPr>
          <a:xfrm>
            <a:off x="10749318" y="5415996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91C9DD-CA65-4410-9158-8CE064D090DE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DA590E7C-179D-4540-A98C-00B91DBEAF9F}"/>
              </a:ext>
            </a:extLst>
          </p:cNvPr>
          <p:cNvSpPr/>
          <p:nvPr/>
        </p:nvSpPr>
        <p:spPr>
          <a:xfrm>
            <a:off x="1288294" y="894465"/>
            <a:ext cx="9667164" cy="71567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0AAE2-AD54-4424-95F0-0ACB29EAA776}"/>
              </a:ext>
            </a:extLst>
          </p:cNvPr>
          <p:cNvSpPr txBox="1"/>
          <p:nvPr/>
        </p:nvSpPr>
        <p:spPr>
          <a:xfrm>
            <a:off x="1809183" y="978390"/>
            <a:ext cx="84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</a:t>
            </a:r>
            <a:r>
              <a:rPr lang="en-US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45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út chì Staedtler 134 – THẾ GIỚI VĂN PHÒNG PHẨM - ĐỒ DÙNG HỌC SINH GIÁ RẺ">
            <a:extLst>
              <a:ext uri="{FF2B5EF4-FFF2-40B4-BE49-F238E27FC236}">
                <a16:creationId xmlns:a16="http://schemas.microsoft.com/office/drawing/2014/main" id="{4EF6C4C5-BC63-18CF-379A-8CD8CBEC8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17" b="92683" l="10000" r="90000">
                        <a14:foregroundMark x1="50366" y1="7439" x2="50366" y2="7439"/>
                        <a14:foregroundMark x1="49756" y1="10122" x2="49756" y2="10122"/>
                        <a14:foregroundMark x1="49146" y1="88902" x2="49146" y2="88902"/>
                        <a14:foregroundMark x1="50000" y1="92683" x2="50000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t="3637" r="43737" b="5253"/>
          <a:stretch/>
        </p:blipFill>
        <p:spPr bwMode="auto">
          <a:xfrm>
            <a:off x="1470313" y="1570380"/>
            <a:ext cx="78970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8DF1CC-A7AC-4A27-4ADC-023884F03E46}"/>
              </a:ext>
            </a:extLst>
          </p:cNvPr>
          <p:cNvSpPr/>
          <p:nvPr/>
        </p:nvSpPr>
        <p:spPr>
          <a:xfrm>
            <a:off x="580158" y="2166125"/>
            <a:ext cx="789709" cy="7897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A88466-FE98-7711-9B53-037188E915FD}"/>
              </a:ext>
            </a:extLst>
          </p:cNvPr>
          <p:cNvSpPr/>
          <p:nvPr/>
        </p:nvSpPr>
        <p:spPr>
          <a:xfrm>
            <a:off x="580157" y="3232925"/>
            <a:ext cx="789709" cy="7897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89093A-7724-3C4F-614D-37CEC50D285C}"/>
              </a:ext>
            </a:extLst>
          </p:cNvPr>
          <p:cNvSpPr/>
          <p:nvPr/>
        </p:nvSpPr>
        <p:spPr>
          <a:xfrm>
            <a:off x="580156" y="4299725"/>
            <a:ext cx="789709" cy="7897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8D4ABA-83B4-A698-5F96-06FC4D0420F0}"/>
              </a:ext>
            </a:extLst>
          </p:cNvPr>
          <p:cNvSpPr/>
          <p:nvPr/>
        </p:nvSpPr>
        <p:spPr>
          <a:xfrm>
            <a:off x="580156" y="5366525"/>
            <a:ext cx="789709" cy="7897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4C549B-8190-9BDE-3BD2-6D910358A242}"/>
              </a:ext>
            </a:extLst>
          </p:cNvPr>
          <p:cNvGrpSpPr/>
          <p:nvPr/>
        </p:nvGrpSpPr>
        <p:grpSpPr>
          <a:xfrm>
            <a:off x="2260021" y="2166125"/>
            <a:ext cx="8065079" cy="789709"/>
            <a:chOff x="2260021" y="1967345"/>
            <a:chExt cx="8065079" cy="789709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42B7C3BC-2CB8-BDF5-D425-CDC39FEA190C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C55CFDD3-A9AA-C044-1B47-37F8DF03AC47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tam giác bằng nhau thì đồng dạng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D3143B-A3B7-331F-6614-848F1C5A066E}"/>
              </a:ext>
            </a:extLst>
          </p:cNvPr>
          <p:cNvGrpSpPr/>
          <p:nvPr/>
        </p:nvGrpSpPr>
        <p:grpSpPr>
          <a:xfrm>
            <a:off x="2260021" y="3232924"/>
            <a:ext cx="8065079" cy="789709"/>
            <a:chOff x="2260021" y="1967345"/>
            <a:chExt cx="8065079" cy="78970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87138D0B-EB7A-CF2B-C870-A5468B1D05DB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C94F4DBC-CF24-9745-90B1-7996D3A183F1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tam giác đồng dạng thì bằng nhau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4B5B67-1932-9A83-D5DD-E486608F12B5}"/>
              </a:ext>
            </a:extLst>
          </p:cNvPr>
          <p:cNvGrpSpPr/>
          <p:nvPr/>
        </p:nvGrpSpPr>
        <p:grpSpPr>
          <a:xfrm>
            <a:off x="2260021" y="4299725"/>
            <a:ext cx="8065079" cy="789709"/>
            <a:chOff x="2260021" y="1967345"/>
            <a:chExt cx="8065079" cy="789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BBEBCA75-69E9-74D1-C1F1-935A596171C6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72D4F338-6924-3FFA-0F4B-8024341DC9E2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tam giác bằng nhau thì đồng dạng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35BD16-D88C-D585-A924-BFEA2F189A88}"/>
              </a:ext>
            </a:extLst>
          </p:cNvPr>
          <p:cNvGrpSpPr/>
          <p:nvPr/>
        </p:nvGrpSpPr>
        <p:grpSpPr>
          <a:xfrm>
            <a:off x="2260021" y="5366526"/>
            <a:ext cx="8065079" cy="789709"/>
            <a:chOff x="2260021" y="1967345"/>
            <a:chExt cx="8065079" cy="78970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D6E5D4EE-7992-078E-4144-715FB765A70E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C6002663-77BA-F2F5-DAFE-4AA7C691592F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tam giác vuông luôn đồng dạng với nhau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9C24852-5986-409A-B2B9-EAF80AE57288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1AED7D6D-231C-4240-AEE1-AF16B2F73DA5}"/>
              </a:ext>
            </a:extLst>
          </p:cNvPr>
          <p:cNvSpPr/>
          <p:nvPr/>
        </p:nvSpPr>
        <p:spPr>
          <a:xfrm>
            <a:off x="1288294" y="894465"/>
            <a:ext cx="9667164" cy="71567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B4D41-F018-4F58-9B57-0431D972E622}"/>
              </a:ext>
            </a:extLst>
          </p:cNvPr>
          <p:cNvSpPr txBox="1"/>
          <p:nvPr/>
        </p:nvSpPr>
        <p:spPr>
          <a:xfrm>
            <a:off x="1809183" y="978390"/>
            <a:ext cx="84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</a:t>
            </a:r>
            <a:r>
              <a:rPr lang="en-US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10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86889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3B1ED6-2CE3-47D1-83EA-413FB2F74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6" t="19273" r="5491" b="15808"/>
          <a:stretch/>
        </p:blipFill>
        <p:spPr>
          <a:xfrm>
            <a:off x="6082998" y="2631233"/>
            <a:ext cx="6109002" cy="4226767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48EAE779-A6D4-4918-8FAF-A50266B4437B}"/>
              </a:ext>
            </a:extLst>
          </p:cNvPr>
          <p:cNvSpPr/>
          <p:nvPr/>
        </p:nvSpPr>
        <p:spPr>
          <a:xfrm>
            <a:off x="0" y="0"/>
            <a:ext cx="6867331" cy="36762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43456A-88E2-461C-934C-AB7488BED9C6}"/>
              </a:ext>
            </a:extLst>
          </p:cNvPr>
          <p:cNvSpPr txBox="1"/>
          <p:nvPr/>
        </p:nvSpPr>
        <p:spPr>
          <a:xfrm>
            <a:off x="951724" y="410547"/>
            <a:ext cx="54863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bức ảnh ở Hình 46, các tam giác đ</a:t>
            </a:r>
            <a:r>
              <a:rPr lang="vi-VN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tạo dựng vời hình dạng có giống nhau không? Kích thước như thế nào?</a:t>
            </a:r>
          </a:p>
        </p:txBody>
      </p:sp>
      <p:pic>
        <p:nvPicPr>
          <p:cNvPr id="12" name="Picture 2" descr="Cô Giáo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84310F3-5B5A-409C-9302-D6366DC14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89" b="100000" l="16111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4172" r="12559" b="-1070"/>
          <a:stretch/>
        </p:blipFill>
        <p:spPr bwMode="auto">
          <a:xfrm flipH="1">
            <a:off x="-2302973" y="3837709"/>
            <a:ext cx="2302973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7B7560-9C54-46CE-BC64-B07C5045251A}"/>
              </a:ext>
            </a:extLst>
          </p:cNvPr>
          <p:cNvSpPr txBox="1"/>
          <p:nvPr/>
        </p:nvSpPr>
        <p:spPr>
          <a:xfrm>
            <a:off x="951724" y="827991"/>
            <a:ext cx="5486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16289 0.0030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EE4C3662-0096-BD76-77D6-21A6D08C530A}"/>
              </a:ext>
            </a:extLst>
          </p:cNvPr>
          <p:cNvSpPr/>
          <p:nvPr/>
        </p:nvSpPr>
        <p:spPr>
          <a:xfrm flipH="1">
            <a:off x="1288294" y="3964321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k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31AF252-8BC3-56E0-E3BA-F447B059403B}"/>
              </a:ext>
            </a:extLst>
          </p:cNvPr>
          <p:cNvSpPr/>
          <p:nvPr/>
        </p:nvSpPr>
        <p:spPr>
          <a:xfrm flipH="1">
            <a:off x="1265546" y="2893324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021EBF0-9E41-BAF8-5ECF-601F420EB2E3}"/>
              </a:ext>
            </a:extLst>
          </p:cNvPr>
          <p:cNvSpPr/>
          <p:nvPr/>
        </p:nvSpPr>
        <p:spPr>
          <a:xfrm>
            <a:off x="7038549" y="4499996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49954F20-0918-7164-11B9-6A9ED2E6B0D5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49954F20-0918-7164-11B9-6A9ED2E6B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exagon 6">
            <a:extLst>
              <a:ext uri="{FF2B5EF4-FFF2-40B4-BE49-F238E27FC236}">
                <a16:creationId xmlns:a16="http://schemas.microsoft.com/office/drawing/2014/main" id="{A8CAEDDC-34B0-98B9-9728-F53DEBDB428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17208A3-5E1B-31AA-C4F9-EF386DCBC7E8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0FDB446A-1EE8-4031-56BA-7BAB43544133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CF8554E-0F90-F179-65FA-3E0876600CC2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9A2897F4-59DA-64B0-760C-B1DA8AF26E78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762988-2C07-C1A8-7108-8E0A98ACF695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chu vi của hai tam giác đó bằng: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4B0163-3BFB-FAEE-FF00-D0C206E7A1F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7</a:t>
            </a:r>
          </a:p>
        </p:txBody>
      </p:sp>
    </p:spTree>
    <p:extLst>
      <p:ext uri="{BB962C8B-B14F-4D97-AF65-F5344CB8AC3E}">
        <p14:creationId xmlns:p14="http://schemas.microsoft.com/office/powerpoint/2010/main" val="2376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43D38AC4-BCE4-D623-685F-543358EC1A9C}"/>
              </a:ext>
            </a:extLst>
          </p:cNvPr>
          <p:cNvSpPr/>
          <p:nvPr/>
        </p:nvSpPr>
        <p:spPr>
          <a:xfrm flipH="1">
            <a:off x="1288294" y="3964321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k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C7039AD-D874-F2D9-743C-EE18B7D4CB4A}"/>
              </a:ext>
            </a:extLst>
          </p:cNvPr>
          <p:cNvSpPr/>
          <p:nvPr/>
        </p:nvSpPr>
        <p:spPr>
          <a:xfrm flipH="1">
            <a:off x="1265546" y="2893324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9F72429-A077-9EBC-7377-3A586DCD8E22}"/>
              </a:ext>
            </a:extLst>
          </p:cNvPr>
          <p:cNvSpPr/>
          <p:nvPr/>
        </p:nvSpPr>
        <p:spPr>
          <a:xfrm>
            <a:off x="7038549" y="4499996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47AA5356-4264-B42D-D776-D08F60915BD8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47AA5356-4264-B42D-D776-D08F60915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exagon 6">
            <a:extLst>
              <a:ext uri="{FF2B5EF4-FFF2-40B4-BE49-F238E27FC236}">
                <a16:creationId xmlns:a16="http://schemas.microsoft.com/office/drawing/2014/main" id="{3A50A03D-F2F9-761A-9064-33827AAE5BF5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8BDF7F82-C828-A927-3909-F2C66AF8091E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AEF49FC-BF74-198D-C8C6-19DD50B3534A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17BD827-5231-13CD-067C-DA4C566B5534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78905D4-E16C-2A10-A5C0-17E915C1F9F6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ECEA11-4D73-5751-F4B2-5B82751C7788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chu vi của MNP với  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là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615F5B-48AA-B04D-3772-9394A0A4EF89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8</a:t>
            </a:r>
          </a:p>
        </p:txBody>
      </p:sp>
    </p:spTree>
    <p:extLst>
      <p:ext uri="{BB962C8B-B14F-4D97-AF65-F5344CB8AC3E}">
        <p14:creationId xmlns:p14="http://schemas.microsoft.com/office/powerpoint/2010/main" val="8275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C9D0919-6EAC-5B1A-B0BB-11E7D0CBBC31}"/>
              </a:ext>
            </a:extLst>
          </p:cNvPr>
          <p:cNvSpPr/>
          <p:nvPr/>
        </p:nvSpPr>
        <p:spPr>
          <a:xfrm>
            <a:off x="3419843" y="3562771"/>
            <a:ext cx="617333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đồng dạng với MNA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5B93934-5D3B-619C-C7F9-3F147EBE3DFC}"/>
              </a:ext>
            </a:extLst>
          </p:cNvPr>
          <p:cNvSpPr/>
          <p:nvPr/>
        </p:nvSpPr>
        <p:spPr>
          <a:xfrm>
            <a:off x="3419843" y="2491421"/>
            <a:ext cx="617333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AMN đồng dạng với ACB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3247DBF-7884-2323-8EA6-17DE6DCCCD75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C4FD7CF-79F3-516E-EF33-F1E0846BBB8B}"/>
              </a:ext>
            </a:extLst>
          </p:cNvPr>
          <p:cNvSpPr/>
          <p:nvPr/>
        </p:nvSpPr>
        <p:spPr>
          <a:xfrm>
            <a:off x="2486526" y="2491774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77099D3C-7EBC-8174-192E-E4923887FA87}"/>
              </a:ext>
            </a:extLst>
          </p:cNvPr>
          <p:cNvSpPr/>
          <p:nvPr/>
        </p:nvSpPr>
        <p:spPr>
          <a:xfrm>
            <a:off x="2486526" y="3562771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1B440-0F41-4BC3-F1BF-C118761B5F17}"/>
              </a:ext>
            </a:extLst>
          </p:cNvPr>
          <p:cNvSpPr txBox="1"/>
          <p:nvPr/>
        </p:nvSpPr>
        <p:spPr>
          <a:xfrm>
            <a:off x="1712931" y="1436765"/>
            <a:ext cx="84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có MN // BC ( với M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AB, NAC) thì: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B0B0E-C6E8-928F-D2AA-CBCE1BB7547A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9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0025B43E-CE27-6C43-751D-C9AB6C9CFCCF}"/>
              </a:ext>
            </a:extLst>
          </p:cNvPr>
          <p:cNvSpPr/>
          <p:nvPr/>
        </p:nvSpPr>
        <p:spPr>
          <a:xfrm>
            <a:off x="3419843" y="5705118"/>
            <a:ext cx="617333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đồng dạng với ANM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E994C846-8087-88CF-5F16-97142FBDCBCC}"/>
              </a:ext>
            </a:extLst>
          </p:cNvPr>
          <p:cNvSpPr/>
          <p:nvPr/>
        </p:nvSpPr>
        <p:spPr>
          <a:xfrm>
            <a:off x="3419843" y="4633768"/>
            <a:ext cx="617333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AMN đồng dạng với ABC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E4E91E7D-EEAB-0368-A6EB-246F96F1A00B}"/>
              </a:ext>
            </a:extLst>
          </p:cNvPr>
          <p:cNvSpPr/>
          <p:nvPr/>
        </p:nvSpPr>
        <p:spPr>
          <a:xfrm>
            <a:off x="2486526" y="4634121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E939442F-5AB6-931A-4046-3D7720BFA011}"/>
              </a:ext>
            </a:extLst>
          </p:cNvPr>
          <p:cNvSpPr/>
          <p:nvPr/>
        </p:nvSpPr>
        <p:spPr>
          <a:xfrm>
            <a:off x="2486526" y="5705118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060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43D38AC4-BCE4-D623-685F-543358EC1A9C}"/>
              </a:ext>
            </a:extLst>
          </p:cNvPr>
          <p:cNvSpPr/>
          <p:nvPr/>
        </p:nvSpPr>
        <p:spPr>
          <a:xfrm flipH="1">
            <a:off x="1288294" y="3964321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70</a:t>
            </a:r>
            <a:r>
              <a:rPr lang="en-US" sz="2800" b="1" baseline="30000"/>
              <a:t>0</a:t>
            </a:r>
            <a:endParaRPr lang="en-US" sz="2800" b="1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C7039AD-D874-F2D9-743C-EE18B7D4CB4A}"/>
              </a:ext>
            </a:extLst>
          </p:cNvPr>
          <p:cNvSpPr/>
          <p:nvPr/>
        </p:nvSpPr>
        <p:spPr>
          <a:xfrm flipH="1">
            <a:off x="1265546" y="2893324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9F72429-A077-9EBC-7377-3A586DCD8E22}"/>
              </a:ext>
            </a:extLst>
          </p:cNvPr>
          <p:cNvSpPr/>
          <p:nvPr/>
        </p:nvSpPr>
        <p:spPr>
          <a:xfrm>
            <a:off x="7038549" y="4499996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7AA5356-4264-B42D-D776-D08F60915BD8}"/>
              </a:ext>
            </a:extLst>
          </p:cNvPr>
          <p:cNvSpPr/>
          <p:nvPr/>
        </p:nvSpPr>
        <p:spPr>
          <a:xfrm>
            <a:off x="7038549" y="3428646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3A50A03D-F2F9-761A-9064-33827AAE5BF5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8BDF7F82-C828-A927-3909-F2C66AF8091E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AEF49FC-BF74-198D-C8C6-19DD50B3534A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17BD827-5231-13CD-067C-DA4C566B5534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78905D4-E16C-2A10-A5C0-17E915C1F9F6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ECEA11-4D73-5751-F4B2-5B82751C7788}"/>
                  </a:ext>
                </a:extLst>
              </p:cNvPr>
              <p:cNvSpPr txBox="1"/>
              <p:nvPr/>
            </p:nvSpPr>
            <p:spPr>
              <a:xfrm>
                <a:off x="1747399" y="1150309"/>
                <a:ext cx="8475259" cy="1005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2800" b="1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DEF có  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  <a:r>
                  <a:rPr lang="en-US" sz="2800" b="1" baseline="30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b="1" baseline="30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 =6cm. Số đo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ECEA11-4D73-5751-F4B2-5B82751C7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399" y="1150309"/>
                <a:ext cx="8475259" cy="1005660"/>
              </a:xfrm>
              <a:prstGeom prst="rect">
                <a:avLst/>
              </a:prstGeom>
              <a:blipFill>
                <a:blip r:embed="rId3"/>
                <a:stretch>
                  <a:fillRect t="-6667" b="-127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5615F5B-48AA-B04D-3772-9394A0A4EF89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10</a:t>
            </a:r>
          </a:p>
        </p:txBody>
      </p:sp>
    </p:spTree>
    <p:extLst>
      <p:ext uri="{BB962C8B-B14F-4D97-AF65-F5344CB8AC3E}">
        <p14:creationId xmlns:p14="http://schemas.microsoft.com/office/powerpoint/2010/main" val="194834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út chì Staedtler 134 – THẾ GIỚI VĂN PHÒNG PHẨM - ĐỒ DÙNG HỌC SINH GIÁ RẺ">
            <a:extLst>
              <a:ext uri="{FF2B5EF4-FFF2-40B4-BE49-F238E27FC236}">
                <a16:creationId xmlns:a16="http://schemas.microsoft.com/office/drawing/2014/main" id="{4EF6C4C5-BC63-18CF-379A-8CD8CBEC8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17" b="92683" l="10000" r="90000">
                        <a14:foregroundMark x1="50366" y1="7439" x2="50366" y2="7439"/>
                        <a14:foregroundMark x1="49756" y1="10122" x2="49756" y2="10122"/>
                        <a14:foregroundMark x1="49146" y1="88902" x2="49146" y2="88902"/>
                        <a14:foregroundMark x1="50000" y1="92683" x2="50000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t="3637" r="43737" b="5253"/>
          <a:stretch/>
        </p:blipFill>
        <p:spPr bwMode="auto">
          <a:xfrm>
            <a:off x="1470313" y="2186605"/>
            <a:ext cx="789709" cy="448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8DF1CC-A7AC-4A27-4ADC-023884F03E46}"/>
              </a:ext>
            </a:extLst>
          </p:cNvPr>
          <p:cNvSpPr/>
          <p:nvPr/>
        </p:nvSpPr>
        <p:spPr>
          <a:xfrm>
            <a:off x="580158" y="2464295"/>
            <a:ext cx="789709" cy="7897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A88466-FE98-7711-9B53-037188E915FD}"/>
              </a:ext>
            </a:extLst>
          </p:cNvPr>
          <p:cNvSpPr/>
          <p:nvPr/>
        </p:nvSpPr>
        <p:spPr>
          <a:xfrm>
            <a:off x="580157" y="3531095"/>
            <a:ext cx="789709" cy="7897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89093A-7724-3C4F-614D-37CEC50D285C}"/>
              </a:ext>
            </a:extLst>
          </p:cNvPr>
          <p:cNvSpPr/>
          <p:nvPr/>
        </p:nvSpPr>
        <p:spPr>
          <a:xfrm>
            <a:off x="580156" y="4597895"/>
            <a:ext cx="789709" cy="7897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8D4ABA-83B4-A698-5F96-06FC4D0420F0}"/>
              </a:ext>
            </a:extLst>
          </p:cNvPr>
          <p:cNvSpPr/>
          <p:nvPr/>
        </p:nvSpPr>
        <p:spPr>
          <a:xfrm>
            <a:off x="580156" y="5664695"/>
            <a:ext cx="789709" cy="7897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4C549B-8190-9BDE-3BD2-6D910358A242}"/>
              </a:ext>
            </a:extLst>
          </p:cNvPr>
          <p:cNvGrpSpPr/>
          <p:nvPr/>
        </p:nvGrpSpPr>
        <p:grpSpPr>
          <a:xfrm>
            <a:off x="2260021" y="2464295"/>
            <a:ext cx="8065079" cy="789709"/>
            <a:chOff x="2260021" y="1967345"/>
            <a:chExt cx="8065079" cy="789709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42B7C3BC-2CB8-BDF5-D425-CDC39FEA190C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C55CFDD3-A9AA-C044-1B47-37F8DF03AC47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32cm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D3143B-A3B7-331F-6614-848F1C5A066E}"/>
              </a:ext>
            </a:extLst>
          </p:cNvPr>
          <p:cNvGrpSpPr/>
          <p:nvPr/>
        </p:nvGrpSpPr>
        <p:grpSpPr>
          <a:xfrm>
            <a:off x="2260021" y="3531094"/>
            <a:ext cx="8065079" cy="789709"/>
            <a:chOff x="2260021" y="1967345"/>
            <a:chExt cx="8065079" cy="78970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87138D0B-EB7A-CF2B-C870-A5468B1D05DB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Arrow: Pentagon 12">
                  <a:extLst>
                    <a:ext uri="{FF2B5EF4-FFF2-40B4-BE49-F238E27FC236}">
                      <a16:creationId xmlns:a16="http://schemas.microsoft.com/office/drawing/2014/main" id="{C94F4DBC-CF24-9745-90B1-7996D3A183F1}"/>
                    </a:ext>
                  </a:extLst>
                </p:cNvPr>
                <p:cNvSpPr/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Arrow: Pentagon 12">
                  <a:extLst>
                    <a:ext uri="{FF2B5EF4-FFF2-40B4-BE49-F238E27FC236}">
                      <a16:creationId xmlns:a16="http://schemas.microsoft.com/office/drawing/2014/main" id="{C94F4DBC-CF24-9745-90B1-7996D3A183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4B5B67-1932-9A83-D5DD-E486608F12B5}"/>
              </a:ext>
            </a:extLst>
          </p:cNvPr>
          <p:cNvGrpSpPr/>
          <p:nvPr/>
        </p:nvGrpSpPr>
        <p:grpSpPr>
          <a:xfrm>
            <a:off x="2260021" y="4597895"/>
            <a:ext cx="8065079" cy="789709"/>
            <a:chOff x="2260021" y="1967345"/>
            <a:chExt cx="8065079" cy="789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BBEBCA75-69E9-74D1-C1F1-935A596171C6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Arrow: Pentagon 15">
                  <a:extLst>
                    <a:ext uri="{FF2B5EF4-FFF2-40B4-BE49-F238E27FC236}">
                      <a16:creationId xmlns:a16="http://schemas.microsoft.com/office/drawing/2014/main" id="{72D4F338-6924-3FFA-0F4B-8024341DC9E2}"/>
                    </a:ext>
                  </a:extLst>
                </p:cNvPr>
                <p:cNvSpPr/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Arrow: Pentagon 15">
                  <a:extLst>
                    <a:ext uri="{FF2B5EF4-FFF2-40B4-BE49-F238E27FC236}">
                      <a16:creationId xmlns:a16="http://schemas.microsoft.com/office/drawing/2014/main" id="{72D4F338-6924-3FFA-0F4B-8024341DC9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35BD16-D88C-D585-A924-BFEA2F189A88}"/>
              </a:ext>
            </a:extLst>
          </p:cNvPr>
          <p:cNvGrpSpPr/>
          <p:nvPr/>
        </p:nvGrpSpPr>
        <p:grpSpPr>
          <a:xfrm>
            <a:off x="2260021" y="5664696"/>
            <a:ext cx="8065079" cy="789709"/>
            <a:chOff x="2260021" y="1967345"/>
            <a:chExt cx="8065079" cy="78970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D6E5D4EE-7992-078E-4144-715FB765A70E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Arrow: Pentagon 18">
                  <a:extLst>
                    <a:ext uri="{FF2B5EF4-FFF2-40B4-BE49-F238E27FC236}">
                      <a16:creationId xmlns:a16="http://schemas.microsoft.com/office/drawing/2014/main" id="{C6002663-77BA-F2F5-DAFE-4AA7C691592F}"/>
                    </a:ext>
                  </a:extLst>
                </p:cNvPr>
                <p:cNvSpPr/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Arrow: Pentagon 18">
                  <a:extLst>
                    <a:ext uri="{FF2B5EF4-FFF2-40B4-BE49-F238E27FC236}">
                      <a16:creationId xmlns:a16="http://schemas.microsoft.com/office/drawing/2014/main" id="{C6002663-77BA-F2F5-DAFE-4AA7C69159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9C24852-5986-409A-B2B9-EAF80AE57288}"/>
              </a:ext>
            </a:extLst>
          </p:cNvPr>
          <p:cNvSpPr txBox="1"/>
          <p:nvPr/>
        </p:nvSpPr>
        <p:spPr>
          <a:xfrm>
            <a:off x="5190417" y="138299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11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1AED7D6D-231C-4240-AEE1-AF16B2F73DA5}"/>
              </a:ext>
            </a:extLst>
          </p:cNvPr>
          <p:cNvSpPr/>
          <p:nvPr/>
        </p:nvSpPr>
        <p:spPr>
          <a:xfrm>
            <a:off x="1288294" y="675807"/>
            <a:ext cx="9667164" cy="1510802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2B4D41-F018-4F58-9B57-0431D972E622}"/>
                  </a:ext>
                </a:extLst>
              </p:cNvPr>
              <p:cNvSpPr txBox="1"/>
              <p:nvPr/>
            </p:nvSpPr>
            <p:spPr>
              <a:xfrm>
                <a:off x="1272470" y="640464"/>
                <a:ext cx="9561182" cy="1601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chọn câu </a:t>
                </a:r>
                <a:r>
                  <a:rPr lang="en-US" sz="2800" b="1" u="sng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</a:p>
              <a:p>
                <a:pPr algn="ctr"/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sz="2800" b="1">
                    <a:solidFill>
                      <a:srgbClr val="FFFF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DEF có :AB = 12cm; AC = 13cm; BC = 7cm</a:t>
                </a:r>
              </a:p>
              <a:p>
                <a:pPr algn="ctr"/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Tỉ số đồng dạng là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thì chu vi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DEF là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  <a:endParaRPr 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2B4D41-F018-4F58-9B57-0431D972E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70" y="640464"/>
                <a:ext cx="9561182" cy="1601529"/>
              </a:xfrm>
              <a:prstGeom prst="rect">
                <a:avLst/>
              </a:prstGeom>
              <a:blipFill>
                <a:blip r:embed="rId8"/>
                <a:stretch>
                  <a:fillRect t="-3802" b="-1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11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86889 -3.3333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82005 1.85185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82395 7.40741E-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9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82083 -4.81481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Arrow: Pentagon 4">
                <a:extLst>
                  <a:ext uri="{FF2B5EF4-FFF2-40B4-BE49-F238E27FC236}">
                    <a16:creationId xmlns:a16="http://schemas.microsoft.com/office/drawing/2014/main" id="{DC9D0919-6EAC-5B1A-B0BB-11E7D0CBBC31}"/>
                  </a:ext>
                </a:extLst>
              </p:cNvPr>
              <p:cNvSpPr/>
              <p:nvPr/>
            </p:nvSpPr>
            <p:spPr>
              <a:xfrm>
                <a:off x="2863259" y="3562771"/>
                <a:ext cx="7572828" cy="986404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𝑨𝑶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𝑶𝑪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Arrow: Pentagon 4">
                <a:extLst>
                  <a:ext uri="{FF2B5EF4-FFF2-40B4-BE49-F238E27FC236}">
                    <a16:creationId xmlns:a16="http://schemas.microsoft.com/office/drawing/2014/main" id="{DC9D0919-6EAC-5B1A-B0BB-11E7D0CBB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59" y="3562771"/>
                <a:ext cx="7572828" cy="986404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5B93934-5D3B-619C-C7F9-3F147EBE3DFC}"/>
              </a:ext>
            </a:extLst>
          </p:cNvPr>
          <p:cNvSpPr/>
          <p:nvPr/>
        </p:nvSpPr>
        <p:spPr>
          <a:xfrm>
            <a:off x="2863259" y="2491421"/>
            <a:ext cx="757282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AOB </a:t>
            </a:r>
            <a:r>
              <a:rPr lang="en-US" sz="2800" b="1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COD theo tỉ số đồng dạng k = 2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3247DBF-7884-2323-8EA6-17DE6DCCCD75}"/>
              </a:ext>
            </a:extLst>
          </p:cNvPr>
          <p:cNvSpPr/>
          <p:nvPr/>
        </p:nvSpPr>
        <p:spPr>
          <a:xfrm>
            <a:off x="1288294" y="874644"/>
            <a:ext cx="9667164" cy="1438298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C4FD7CF-79F3-516E-EF33-F1E0846BBB8B}"/>
              </a:ext>
            </a:extLst>
          </p:cNvPr>
          <p:cNvSpPr/>
          <p:nvPr/>
        </p:nvSpPr>
        <p:spPr>
          <a:xfrm>
            <a:off x="1929942" y="2491774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77099D3C-7EBC-8174-192E-E4923887FA87}"/>
              </a:ext>
            </a:extLst>
          </p:cNvPr>
          <p:cNvSpPr/>
          <p:nvPr/>
        </p:nvSpPr>
        <p:spPr>
          <a:xfrm>
            <a:off x="1929942" y="3562771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1B440-0F41-4BC3-F1BF-C118761B5F17}"/>
              </a:ext>
            </a:extLst>
          </p:cNvPr>
          <p:cNvSpPr txBox="1"/>
          <p:nvPr/>
        </p:nvSpPr>
        <p:spPr>
          <a:xfrm>
            <a:off x="1689648" y="919932"/>
            <a:ext cx="8935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thang ABCD (AB // CD) có :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10cm; CD = 25cm, hai đ</a:t>
            </a:r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chéo cắt nhau tại O.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Chọn khẳng định đúng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B0B0E-C6E8-928F-D2AA-CBCE1BB7547A}"/>
              </a:ext>
            </a:extLst>
          </p:cNvPr>
          <p:cNvSpPr txBox="1"/>
          <p:nvPr/>
        </p:nvSpPr>
        <p:spPr>
          <a:xfrm>
            <a:off x="5190417" y="237689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0025B43E-CE27-6C43-751D-C9AB6C9CFCCF}"/>
                  </a:ext>
                </a:extLst>
              </p:cNvPr>
              <p:cNvSpPr/>
              <p:nvPr/>
            </p:nvSpPr>
            <p:spPr>
              <a:xfrm>
                <a:off x="2863259" y="5705118"/>
                <a:ext cx="7572828" cy="986404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AOB </a:t>
                </a:r>
                <a:r>
                  <a:rPr lang="en-US" sz="2800" b="1"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COD theo tỉ số đồng dạng 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0025B43E-CE27-6C43-751D-C9AB6C9CF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59" y="5705118"/>
                <a:ext cx="7572828" cy="986404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E994C846-8087-88CF-5F16-97142FBDCBCC}"/>
                  </a:ext>
                </a:extLst>
              </p:cNvPr>
              <p:cNvSpPr/>
              <p:nvPr/>
            </p:nvSpPr>
            <p:spPr>
              <a:xfrm>
                <a:off x="2863259" y="4633768"/>
                <a:ext cx="7572828" cy="986404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AOB </a:t>
                </a:r>
                <a:r>
                  <a:rPr lang="en-US" sz="2800" b="1"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COD theo tỉ số đồng dạng k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E994C846-8087-88CF-5F16-97142FBD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59" y="4633768"/>
                <a:ext cx="7572828" cy="986404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exagon 16">
            <a:extLst>
              <a:ext uri="{FF2B5EF4-FFF2-40B4-BE49-F238E27FC236}">
                <a16:creationId xmlns:a16="http://schemas.microsoft.com/office/drawing/2014/main" id="{E4E91E7D-EEAB-0368-A6EB-246F96F1A00B}"/>
              </a:ext>
            </a:extLst>
          </p:cNvPr>
          <p:cNvSpPr/>
          <p:nvPr/>
        </p:nvSpPr>
        <p:spPr>
          <a:xfrm>
            <a:off x="1929942" y="4634121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E939442F-5AB6-931A-4046-3D7720BFA011}"/>
              </a:ext>
            </a:extLst>
          </p:cNvPr>
          <p:cNvSpPr/>
          <p:nvPr/>
        </p:nvSpPr>
        <p:spPr>
          <a:xfrm>
            <a:off x="1929942" y="5705118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9777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28E767F-7814-257C-6338-AC05D5AF7134}"/>
              </a:ext>
            </a:extLst>
          </p:cNvPr>
          <p:cNvGrpSpPr/>
          <p:nvPr/>
        </p:nvGrpSpPr>
        <p:grpSpPr>
          <a:xfrm>
            <a:off x="5301689" y="3077798"/>
            <a:ext cx="6031415" cy="748251"/>
            <a:chOff x="5301689" y="3077798"/>
            <a:chExt cx="6031415" cy="748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8A6364-1B6C-3C20-80C9-AFD3FB4AB746}"/>
                </a:ext>
              </a:extLst>
            </p:cNvPr>
            <p:cNvGrpSpPr/>
            <p:nvPr/>
          </p:nvGrpSpPr>
          <p:grpSpPr>
            <a:xfrm>
              <a:off x="5301689" y="3077798"/>
              <a:ext cx="6031415" cy="748251"/>
              <a:chOff x="5343525" y="771525"/>
              <a:chExt cx="5048250" cy="74825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5193A-DE3B-B55E-C835-C31A0FC85013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C13DF1-E6F9-0DF6-E789-1C9144B21CA6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BC167-0885-988F-C1DB-642EDA2AE8F0}"/>
                </a:ext>
              </a:extLst>
            </p:cNvPr>
            <p:cNvSpPr txBox="1"/>
            <p:nvPr/>
          </p:nvSpPr>
          <p:spPr>
            <a:xfrm>
              <a:off x="6520890" y="3192098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TÍNH CHẤT</a:t>
              </a:r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FD155E7-EFB7-5A06-5057-05B4F98FEE49}"/>
              </a:ext>
            </a:extLst>
          </p:cNvPr>
          <p:cNvGrpSpPr/>
          <p:nvPr/>
        </p:nvGrpSpPr>
        <p:grpSpPr>
          <a:xfrm>
            <a:off x="5301689" y="4184515"/>
            <a:ext cx="6031415" cy="748251"/>
            <a:chOff x="5301689" y="4184515"/>
            <a:chExt cx="6031415" cy="7482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D1FE84-E6F9-C318-70B3-4BF1862CFBC9}"/>
                </a:ext>
              </a:extLst>
            </p:cNvPr>
            <p:cNvGrpSpPr/>
            <p:nvPr/>
          </p:nvGrpSpPr>
          <p:grpSpPr>
            <a:xfrm>
              <a:off x="5301689" y="4184515"/>
              <a:ext cx="6031415" cy="748251"/>
              <a:chOff x="5343525" y="771525"/>
              <a:chExt cx="5048250" cy="74825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9587B0-7150-C9D1-6768-5049644B9F74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D133F0-2E9C-4CD8-A412-5CC1FFABF4B9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03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4C8EA0-FB92-053D-BAFD-9F9565985C29}"/>
                </a:ext>
              </a:extLst>
            </p:cNvPr>
            <p:cNvSpPr txBox="1"/>
            <p:nvPr/>
          </p:nvSpPr>
          <p:spPr>
            <a:xfrm>
              <a:off x="6520890" y="4298815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TRẮC NGHIỆM</a:t>
              </a: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6295DD3C-CA5A-7524-FA25-03B88E159172}"/>
              </a:ext>
            </a:extLst>
          </p:cNvPr>
          <p:cNvGrpSpPr/>
          <p:nvPr/>
        </p:nvGrpSpPr>
        <p:grpSpPr>
          <a:xfrm>
            <a:off x="5301689" y="5291232"/>
            <a:ext cx="6031415" cy="748251"/>
            <a:chOff x="5301689" y="5291232"/>
            <a:chExt cx="6031415" cy="74825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B9286F-0FA7-9843-3EA0-D8DAFBDA7B15}"/>
                </a:ext>
              </a:extLst>
            </p:cNvPr>
            <p:cNvGrpSpPr/>
            <p:nvPr/>
          </p:nvGrpSpPr>
          <p:grpSpPr>
            <a:xfrm>
              <a:off x="5301689" y="5291232"/>
              <a:ext cx="6031415" cy="748251"/>
              <a:chOff x="5343525" y="771525"/>
              <a:chExt cx="5048250" cy="74825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94B79F1-BA60-3A33-E14B-73134E1AEEF9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BFCA82-6586-5CFE-7F81-DDF5DD8F262F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04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8579E7-4B15-434E-455B-06F8BB36004F}"/>
                </a:ext>
              </a:extLst>
            </p:cNvPr>
            <p:cNvSpPr txBox="1"/>
            <p:nvPr/>
          </p:nvSpPr>
          <p:spPr>
            <a:xfrm>
              <a:off x="6520890" y="5405532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TỰ LUẬN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Arc 1023">
            <a:extLst>
              <a:ext uri="{FF2B5EF4-FFF2-40B4-BE49-F238E27FC236}">
                <a16:creationId xmlns:a16="http://schemas.microsoft.com/office/drawing/2014/main" id="{73485CF8-783D-B5E6-588D-5520E0C94CAE}"/>
              </a:ext>
            </a:extLst>
          </p:cNvPr>
          <p:cNvSpPr/>
          <p:nvPr/>
        </p:nvSpPr>
        <p:spPr>
          <a:xfrm>
            <a:off x="3939054" y="3367406"/>
            <a:ext cx="2929813" cy="61497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Arc 1024">
            <a:extLst>
              <a:ext uri="{FF2B5EF4-FFF2-40B4-BE49-F238E27FC236}">
                <a16:creationId xmlns:a16="http://schemas.microsoft.com/office/drawing/2014/main" id="{4DB27211-50BE-256D-BD4C-6F6A75F6E575}"/>
              </a:ext>
            </a:extLst>
          </p:cNvPr>
          <p:cNvSpPr/>
          <p:nvPr/>
        </p:nvSpPr>
        <p:spPr>
          <a:xfrm rot="1111099">
            <a:off x="3325095" y="4117533"/>
            <a:ext cx="2766132" cy="149454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rc 1026">
            <a:extLst>
              <a:ext uri="{FF2B5EF4-FFF2-40B4-BE49-F238E27FC236}">
                <a16:creationId xmlns:a16="http://schemas.microsoft.com/office/drawing/2014/main" id="{3B4AD01E-4E18-F9ED-3782-D02F2DA3AFCF}"/>
              </a:ext>
            </a:extLst>
          </p:cNvPr>
          <p:cNvSpPr/>
          <p:nvPr/>
        </p:nvSpPr>
        <p:spPr>
          <a:xfrm rot="327218">
            <a:off x="3750121" y="3735652"/>
            <a:ext cx="2085627" cy="89036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03B08-ABC0-42DD-96FF-E45539716650}"/>
                  </a:ext>
                </a:extLst>
              </p:cNvPr>
              <p:cNvSpPr txBox="1"/>
              <p:nvPr/>
            </p:nvSpPr>
            <p:spPr>
              <a:xfrm>
                <a:off x="616226" y="775252"/>
                <a:ext cx="10555357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sz="2800">
                    <a:latin typeface="SimHei" panose="02010609060101010101" pitchFamily="49" charset="-122"/>
                    <a:ea typeface="SimHei" panose="02010609060101010101" pitchFamily="49" charset="-122"/>
                    <a:sym typeface="Symbol" panose="05050102010706020507" pitchFamily="18" charset="2"/>
                  </a:rPr>
                  <a:t>∽ </a:t>
                </a:r>
                <a:r>
                  <a:rPr lang="en-US" sz="280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MNP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=45</a:t>
                </a:r>
                <a:r>
                  <a:rPr 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60</a:t>
                </a:r>
                <a:r>
                  <a:rPr 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các góc C, M, N, P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03B08-ABC0-42DD-96FF-E45539716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6" y="775252"/>
                <a:ext cx="10555357" cy="537776"/>
              </a:xfrm>
              <a:prstGeom prst="rect">
                <a:avLst/>
              </a:prstGeom>
              <a:blipFill>
                <a:blip r:embed="rId3"/>
                <a:stretch>
                  <a:fillRect l="-1155" t="-12500" b="-31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478083" y="1269637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9025BC6-7FBA-4360-9D9A-8B19FC3B0A78}"/>
                  </a:ext>
                </a:extLst>
              </p:cNvPr>
              <p:cNvSpPr/>
              <p:nvPr/>
            </p:nvSpPr>
            <p:spPr>
              <a:xfrm>
                <a:off x="644088" y="1831396"/>
                <a:ext cx="5583323" cy="533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NL" sz="28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Xét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fr-F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ABC có 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9025BC6-7FBA-4360-9D9A-8B19FC3B0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88" y="1831396"/>
                <a:ext cx="5583323" cy="533095"/>
              </a:xfrm>
              <a:prstGeom prst="rect">
                <a:avLst/>
              </a:prstGeom>
              <a:blipFill>
                <a:blip r:embed="rId4"/>
                <a:stretch>
                  <a:fillRect t="-10227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03D64B-AF72-404D-8360-A550EAAB3524}"/>
                  </a:ext>
                </a:extLst>
              </p:cNvPr>
              <p:cNvSpPr/>
              <p:nvPr/>
            </p:nvSpPr>
            <p:spPr>
              <a:xfrm>
                <a:off x="1623833" y="2382371"/>
                <a:ext cx="4678845" cy="53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Thay số </a:t>
                </a:r>
                <a:r>
                  <a:rPr lang="fr-F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:45</a:t>
                </a:r>
                <a:r>
                  <a:rPr lang="fr-FR" sz="2800" baseline="300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0</a:t>
                </a:r>
                <a:r>
                  <a:rPr lang="fr-F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+ 60</a:t>
                </a:r>
                <a:r>
                  <a:rPr lang="fr-FR" sz="2800" baseline="300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0</a:t>
                </a:r>
                <a:r>
                  <a:rPr lang="fr-F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03D64B-AF72-404D-8360-A550EAAB3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833" y="2382371"/>
                <a:ext cx="4678845" cy="537776"/>
              </a:xfrm>
              <a:prstGeom prst="rect">
                <a:avLst/>
              </a:prstGeom>
              <a:blipFill>
                <a:blip r:embed="rId5"/>
                <a:stretch>
                  <a:fillRect l="-2604" t="-9091" b="-31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7C3946-A725-4156-BBE9-B842EA9803F4}"/>
                  </a:ext>
                </a:extLst>
              </p:cNvPr>
              <p:cNvSpPr/>
              <p:nvPr/>
            </p:nvSpPr>
            <p:spPr>
              <a:xfrm>
                <a:off x="1160861" y="2974396"/>
                <a:ext cx="1680012" cy="533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=&gt;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75</a:t>
                </a:r>
                <a:r>
                  <a:rPr lang="nl-NL" sz="2800" baseline="3000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7C3946-A725-4156-BBE9-B842EA9803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861" y="2974396"/>
                <a:ext cx="1680012" cy="533095"/>
              </a:xfrm>
              <a:prstGeom prst="rect">
                <a:avLst/>
              </a:prstGeom>
              <a:blipFill>
                <a:blip r:embed="rId6"/>
                <a:stretch>
                  <a:fillRect l="-7246" t="-10345" r="-2174" b="-321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F0B3C3F-F9BE-44F1-8F12-D67CE7C3CC66}"/>
              </a:ext>
            </a:extLst>
          </p:cNvPr>
          <p:cNvSpPr/>
          <p:nvPr/>
        </p:nvSpPr>
        <p:spPr>
          <a:xfrm>
            <a:off x="851538" y="3530790"/>
            <a:ext cx="3441968" cy="51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 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ABC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MNP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B4B110-16A5-4541-8B8E-AF5692505C7F}"/>
                  </a:ext>
                </a:extLst>
              </p:cNvPr>
              <p:cNvSpPr/>
              <p:nvPr/>
            </p:nvSpPr>
            <p:spPr>
              <a:xfrm>
                <a:off x="1062734" y="4135035"/>
                <a:ext cx="4282647" cy="537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nl-NL" sz="2800" b="1">
                    <a:solidFill>
                      <a:srgbClr val="0000CC"/>
                    </a:solidFill>
                    <a:latin typeface=".VnTime" panose="020B7200000000000000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</m:acc>
                  </m:oMath>
                </a14:m>
                <a:r>
                  <a:rPr lang="nl-NL" sz="2800" b="1">
                    <a:solidFill>
                      <a:srgbClr val="0000CC"/>
                    </a:solidFill>
                    <a:latin typeface=".VnTime" panose="020B7200000000000000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acc>
                  </m:oMath>
                </a14:m>
                <a:endParaRPr lang="vi-VN" sz="2800">
                  <a:solidFill>
                    <a:srgbClr val="0000CC"/>
                  </a:solidFill>
                  <a:latin typeface=".VnTime" panose="020B7200000000000000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B4B110-16A5-4541-8B8E-AF5692505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34" y="4135035"/>
                <a:ext cx="4282647" cy="537583"/>
              </a:xfrm>
              <a:prstGeom prst="rect">
                <a:avLst/>
              </a:prstGeom>
              <a:blipFill>
                <a:blip r:embed="rId7"/>
                <a:stretch>
                  <a:fillRect t="-8989" b="-292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CC295A-9C57-452F-AFEB-B87659B1EA9B}"/>
                  </a:ext>
                </a:extLst>
              </p:cNvPr>
              <p:cNvSpPr/>
              <p:nvPr/>
            </p:nvSpPr>
            <p:spPr>
              <a:xfrm>
                <a:off x="1090168" y="4669365"/>
                <a:ext cx="1706686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nl-NL" sz="28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45</a:t>
                </a:r>
                <a:r>
                  <a:rPr lang="nl-NL" sz="2800" baseline="300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vi-VN" sz="2800">
                  <a:solidFill>
                    <a:srgbClr val="0000CC"/>
                  </a:solidFill>
                  <a:latin typeface=".VnTime" panose="020B7200000000000000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CC295A-9C57-452F-AFEB-B87659B1E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68" y="4669365"/>
                <a:ext cx="1706686" cy="534762"/>
              </a:xfrm>
              <a:prstGeom prst="rect">
                <a:avLst/>
              </a:prstGeom>
              <a:blipFill>
                <a:blip r:embed="rId8"/>
                <a:stretch>
                  <a:fillRect t="-10227" r="-2143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76A0935-82ED-4A62-ACD0-4B4964040F41}"/>
                  </a:ext>
                </a:extLst>
              </p:cNvPr>
              <p:cNvSpPr/>
              <p:nvPr/>
            </p:nvSpPr>
            <p:spPr>
              <a:xfrm>
                <a:off x="1104596" y="5183715"/>
                <a:ext cx="1663404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nl-NL" sz="28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60</a:t>
                </a:r>
                <a:r>
                  <a:rPr lang="nl-NL" sz="2800" baseline="300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vi-VN" sz="2800">
                  <a:solidFill>
                    <a:srgbClr val="0000CC"/>
                  </a:solidFill>
                  <a:latin typeface=".VnTime" panose="020B7200000000000000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76A0935-82ED-4A62-ACD0-4B4964040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96" y="5183715"/>
                <a:ext cx="1663404" cy="534762"/>
              </a:xfrm>
              <a:prstGeom prst="rect">
                <a:avLst/>
              </a:prstGeom>
              <a:blipFill>
                <a:blip r:embed="rId9"/>
                <a:stretch>
                  <a:fillRect t="-9091" r="-2198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6B6644-8F52-491F-BE42-6149EFA551BB}"/>
                  </a:ext>
                </a:extLst>
              </p:cNvPr>
              <p:cNvSpPr/>
              <p:nvPr/>
            </p:nvSpPr>
            <p:spPr>
              <a:xfrm>
                <a:off x="1117420" y="5736165"/>
                <a:ext cx="1623330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nl-NL" sz="28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75</a:t>
                </a:r>
                <a:r>
                  <a:rPr lang="nl-NL" sz="2800" baseline="300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vi-VN" sz="2800">
                  <a:solidFill>
                    <a:srgbClr val="0000CC"/>
                  </a:solidFill>
                  <a:latin typeface=".VnTime" panose="020B7200000000000000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6B6644-8F52-491F-BE42-6149EFA5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20" y="5736165"/>
                <a:ext cx="1623330" cy="534762"/>
              </a:xfrm>
              <a:prstGeom prst="rect">
                <a:avLst/>
              </a:prstGeom>
              <a:blipFill>
                <a:blip r:embed="rId10"/>
                <a:stretch>
                  <a:fillRect t="-10227" r="-2247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4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10" grpId="0"/>
      <p:bldP spid="12" grpId="0"/>
      <p:bldP spid="14" grpId="0"/>
      <p:bldP spid="17" grpId="0"/>
      <p:bldP spid="19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03B08-ABC0-42DD-96FF-E45539716650}"/>
              </a:ext>
            </a:extLst>
          </p:cNvPr>
          <p:cNvSpPr txBox="1"/>
          <p:nvPr/>
        </p:nvSpPr>
        <p:spPr>
          <a:xfrm>
            <a:off x="616226" y="775252"/>
            <a:ext cx="10555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800"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∽ </a:t>
            </a:r>
            <a:r>
              <a:rPr lang="en-US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MNP và AB =4; BC =6; CA =5: MN =5.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Tính độ dài các cạnh NP, PM.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478083" y="1627445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AE765F-6064-4099-9C9E-AA535BC3BD80}"/>
              </a:ext>
            </a:extLst>
          </p:cNvPr>
          <p:cNvSpPr/>
          <p:nvPr/>
        </p:nvSpPr>
        <p:spPr>
          <a:xfrm>
            <a:off x="508638" y="2197290"/>
            <a:ext cx="3441968" cy="51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 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ABC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MNP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800170-0149-43DD-A281-5D9898E826DA}"/>
                  </a:ext>
                </a:extLst>
              </p:cNvPr>
              <p:cNvSpPr/>
              <p:nvPr/>
            </p:nvSpPr>
            <p:spPr>
              <a:xfrm>
                <a:off x="962626" y="2685382"/>
                <a:ext cx="2955424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𝑀𝑁</m:t>
                        </m:r>
                      </m:den>
                    </m:f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𝑀𝑃</m:t>
                        </m:r>
                      </m:den>
                    </m:f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800170-0149-43DD-A281-5D9898E82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26" y="2685382"/>
                <a:ext cx="2955424" cy="704295"/>
              </a:xfrm>
              <a:prstGeom prst="rect">
                <a:avLst/>
              </a:prstGeom>
              <a:blipFill>
                <a:blip r:embed="rId3"/>
                <a:stretch>
                  <a:fillRect l="-4330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EF2636-846C-4DAA-B5FA-90840E6B516C}"/>
                  </a:ext>
                </a:extLst>
              </p:cNvPr>
              <p:cNvSpPr/>
              <p:nvPr/>
            </p:nvSpPr>
            <p:spPr>
              <a:xfrm>
                <a:off x="905476" y="3390232"/>
                <a:ext cx="2671950" cy="706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𝑀𝑃</m:t>
                        </m:r>
                      </m:den>
                    </m:f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EF2636-846C-4DAA-B5FA-90840E6B5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76" y="3390232"/>
                <a:ext cx="2671950" cy="706988"/>
              </a:xfrm>
              <a:prstGeom prst="rect">
                <a:avLst/>
              </a:prstGeom>
              <a:blipFill>
                <a:blip r:embed="rId4"/>
                <a:stretch>
                  <a:fillRect l="-479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D7AB34-F391-4E68-BC11-7E43ADF9A68C}"/>
                  </a:ext>
                </a:extLst>
              </p:cNvPr>
              <p:cNvSpPr/>
              <p:nvPr/>
            </p:nvSpPr>
            <p:spPr>
              <a:xfrm>
                <a:off x="886426" y="4152232"/>
                <a:ext cx="2113014" cy="707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</a:rPr>
                  <a:t>=&gt; 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D7AB34-F391-4E68-BC11-7E43ADF9A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26" y="4152232"/>
                <a:ext cx="2113014" cy="707758"/>
              </a:xfrm>
              <a:prstGeom prst="rect">
                <a:avLst/>
              </a:prstGeom>
              <a:blipFill>
                <a:blip r:embed="rId5"/>
                <a:stretch>
                  <a:fillRect l="-5764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9E090FF-B9C2-4F09-B08D-2D0AA394DA10}"/>
                  </a:ext>
                </a:extLst>
              </p:cNvPr>
              <p:cNvSpPr/>
              <p:nvPr/>
            </p:nvSpPr>
            <p:spPr>
              <a:xfrm>
                <a:off x="924526" y="4895182"/>
                <a:ext cx="2066528" cy="707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</a:rPr>
                  <a:t>=&gt;  N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9E090FF-B9C2-4F09-B08D-2D0AA394D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26" y="4895182"/>
                <a:ext cx="2066528" cy="707758"/>
              </a:xfrm>
              <a:prstGeom prst="rect">
                <a:avLst/>
              </a:prstGeom>
              <a:blipFill>
                <a:blip r:embed="rId6"/>
                <a:stretch>
                  <a:fillRect l="-619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06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03B08-ABC0-42DD-96FF-E45539716650}"/>
                  </a:ext>
                </a:extLst>
              </p:cNvPr>
              <p:cNvSpPr txBox="1"/>
              <p:nvPr/>
            </p:nvSpPr>
            <p:spPr>
              <a:xfrm>
                <a:off x="205410" y="636105"/>
                <a:ext cx="11867322" cy="2426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vị trí A,B,C trong thực tiễn lần l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ượt được mô tả bởi ba đỉnh của 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A’B’C’ trên bản vẽ. Biết A’B’C’ đồng dạng với ABC theo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1 000 000</m:t>
                        </m:r>
                      </m:den>
                    </m:f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A’B’ =4cm; B’C’= 5cm; C’A’ = 6cm.</a:t>
                </a:r>
              </a:p>
              <a:p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khảng cách giữa hai vị trí A và B, B và C, C và A trong thực tiễn (theo đơn vị km)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03B08-ABC0-42DD-96FF-E45539716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10" y="636105"/>
                <a:ext cx="11867322" cy="2426946"/>
              </a:xfrm>
              <a:prstGeom prst="rect">
                <a:avLst/>
              </a:prstGeom>
              <a:blipFill>
                <a:blip r:embed="rId3"/>
                <a:stretch>
                  <a:fillRect l="-1079" t="-2513" b="-6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517840" y="2899654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844D65-C7A2-463A-865B-78762EC6B7E7}"/>
                  </a:ext>
                </a:extLst>
              </p:cNvPr>
              <p:cNvSpPr/>
              <p:nvPr/>
            </p:nvSpPr>
            <p:spPr>
              <a:xfrm>
                <a:off x="0" y="3341091"/>
                <a:ext cx="6369885" cy="746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Vì 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A’B’C’ </a:t>
                </a:r>
                <a:r>
                  <a:rPr lang="en-US" sz="2800">
                    <a:solidFill>
                      <a:srgbClr val="0000CC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Symbol" panose="05050102010706020507" pitchFamily="18" charset="2"/>
                  </a:rPr>
                  <a:t>∽</a:t>
                </a: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ABC theo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1 000 000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844D65-C7A2-463A-865B-78762EC6B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41091"/>
                <a:ext cx="6369885" cy="746166"/>
              </a:xfrm>
              <a:prstGeom prst="rect">
                <a:avLst/>
              </a:prstGeom>
              <a:blipFill>
                <a:blip r:embed="rId4"/>
                <a:stretch>
                  <a:fillRect b="-90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151B5B-8500-4F18-A436-5AE83320E669}"/>
                  </a:ext>
                </a:extLst>
              </p:cNvPr>
              <p:cNvSpPr/>
              <p:nvPr/>
            </p:nvSpPr>
            <p:spPr>
              <a:xfrm>
                <a:off x="303419" y="4077146"/>
                <a:ext cx="3993401" cy="763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b="1">
                    <a:solidFill>
                      <a:srgbClr val="0000CC"/>
                    </a:solidFill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vi-VN" sz="2800" b="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den>
                    </m:f>
                    <m:r>
                      <a:rPr lang="vi-VN" sz="2800" b="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den>
                    </m:f>
                    <m:r>
                      <a:rPr lang="vi-VN" sz="2800" b="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151B5B-8500-4F18-A436-5AE83320E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19" y="4077146"/>
                <a:ext cx="3993401" cy="763607"/>
              </a:xfrm>
              <a:prstGeom prst="rect">
                <a:avLst/>
              </a:prstGeom>
              <a:blipFill>
                <a:blip r:embed="rId5"/>
                <a:stretch>
                  <a:fillRect l="-3206" b="-8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817BC4-D777-4A55-A3EF-90B236DD8408}"/>
                  </a:ext>
                </a:extLst>
              </p:cNvPr>
              <p:cNvSpPr/>
              <p:nvPr/>
            </p:nvSpPr>
            <p:spPr>
              <a:xfrm>
                <a:off x="0" y="4899135"/>
                <a:ext cx="5505738" cy="765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Thay số: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𝑨𝑩</m:t>
                        </m:r>
                      </m:den>
                    </m:f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𝑨𝑪</m:t>
                        </m:r>
                      </m:den>
                    </m:f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𝑩𝑪</m:t>
                        </m:r>
                      </m:den>
                    </m:f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 </m:t>
                        </m:r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𝟎𝟎𝟎</m:t>
                        </m:r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 </m:t>
                        </m:r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817BC4-D777-4A55-A3EF-90B236DD8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99135"/>
                <a:ext cx="5505738" cy="765018"/>
              </a:xfrm>
              <a:prstGeom prst="rect">
                <a:avLst/>
              </a:prstGeom>
              <a:blipFill>
                <a:blip r:embed="rId6"/>
                <a:stretch>
                  <a:fillRect b="-9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C919B70-FC78-44BA-846B-07CBBE7FB047}"/>
              </a:ext>
            </a:extLst>
          </p:cNvPr>
          <p:cNvSpPr/>
          <p:nvPr/>
        </p:nvSpPr>
        <p:spPr>
          <a:xfrm>
            <a:off x="6561223" y="3487680"/>
            <a:ext cx="6096000" cy="14452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=&gt;AB =4 000 000 cm = 4km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 AC= 6 000 000cm = 6km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BC= 5 000 000cm = 5km</a:t>
            </a:r>
            <a:endParaRPr lang="vi-VN" sz="2800">
              <a:solidFill>
                <a:srgbClr val="0000CC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051CF8-0A68-4455-B3D5-640EE839D07D}"/>
              </a:ext>
            </a:extLst>
          </p:cNvPr>
          <p:cNvCxnSpPr/>
          <p:nvPr/>
        </p:nvCxnSpPr>
        <p:spPr>
          <a:xfrm>
            <a:off x="6617368" y="3561347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DA3F52-7FAD-43B7-B677-7873B9B9CB08}"/>
              </a:ext>
            </a:extLst>
          </p:cNvPr>
          <p:cNvSpPr txBox="1"/>
          <p:nvPr/>
        </p:nvSpPr>
        <p:spPr>
          <a:xfrm>
            <a:off x="2600132" y="2155372"/>
            <a:ext cx="7112000" cy="42381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§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5. TAM GIÁC ĐỒNG DẠNG</a:t>
            </a:r>
            <a:endParaRPr lang="vi-VN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03B08-ABC0-42DD-96FF-E45539716650}"/>
              </a:ext>
            </a:extLst>
          </p:cNvPr>
          <p:cNvSpPr txBox="1"/>
          <p:nvPr/>
        </p:nvSpPr>
        <p:spPr>
          <a:xfrm>
            <a:off x="344558" y="636105"/>
            <a:ext cx="11502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54, độ rộng của khúc song 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ược tính bằng khoảng cách giữa hai vị trí C, D. Giả sử chọn được các vị trí A,B,E sao cho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ABE </a:t>
            </a:r>
            <a:r>
              <a:rPr lang="en-US" sz="2800"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ACD và đo được AB =20m, AC =50m, BE= 8m. Tính độ rộng của khúc sông đó.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517839" y="2005133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4F0AB-8A6E-4E21-BAC4-F5A1FCAE1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80" t="17510" r="52065" b="43948"/>
          <a:stretch/>
        </p:blipFill>
        <p:spPr>
          <a:xfrm>
            <a:off x="7918174" y="1987825"/>
            <a:ext cx="4273826" cy="26636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027BEF-5BEF-465E-A36F-0264C313EACF}"/>
              </a:ext>
            </a:extLst>
          </p:cNvPr>
          <p:cNvSpPr/>
          <p:nvPr/>
        </p:nvSpPr>
        <p:spPr>
          <a:xfrm>
            <a:off x="221273" y="2499082"/>
            <a:ext cx="3302507" cy="520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 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ABE </a:t>
            </a:r>
            <a:r>
              <a:rPr lang="nl-NL" sz="2800" b="1">
                <a:solidFill>
                  <a:srgbClr val="0000CC"/>
                </a:solidFill>
                <a:latin typeface="Cambria Math" panose="02040503050406030204" pitchFamily="18" charset="0"/>
                <a:ea typeface="Arial" panose="020B0604020202020204" pitchFamily="34" charset="0"/>
                <a:cs typeface="Cambria Math" panose="02040503050406030204" pitchFamily="18" charset="0"/>
              </a:rPr>
              <a:t>∽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ACD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2C4710-DB82-456F-B536-7E46619FF026}"/>
                  </a:ext>
                </a:extLst>
              </p:cNvPr>
              <p:cNvSpPr/>
              <p:nvPr/>
            </p:nvSpPr>
            <p:spPr>
              <a:xfrm>
                <a:off x="252088" y="3099304"/>
                <a:ext cx="2829172" cy="749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nl-NL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𝐵𝐸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𝐶𝐷</m:t>
                        </m:r>
                      </m:den>
                    </m:f>
                    <m:r>
                      <a:rPr lang="nl-NL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𝐴𝐸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𝐴𝐷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2C4710-DB82-456F-B536-7E46619FF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8" y="3099304"/>
                <a:ext cx="2829172" cy="749885"/>
              </a:xfrm>
              <a:prstGeom prst="rect">
                <a:avLst/>
              </a:prstGeom>
              <a:blipFill>
                <a:blip r:embed="rId4"/>
                <a:stretch>
                  <a:fillRect b="-89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EDEFEE-3A97-4CEB-AA0C-9197B9EFD993}"/>
                  </a:ext>
                </a:extLst>
              </p:cNvPr>
              <p:cNvSpPr/>
              <p:nvPr/>
            </p:nvSpPr>
            <p:spPr>
              <a:xfrm>
                <a:off x="330628" y="3942316"/>
                <a:ext cx="2958630" cy="747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Thay số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nl-NL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𝐶𝐷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EDEFEE-3A97-4CEB-AA0C-9197B9EFD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28" y="3942316"/>
                <a:ext cx="2958630" cy="747256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3620038A-E9C3-4172-A0CF-A7E73386BD8B}"/>
              </a:ext>
            </a:extLst>
          </p:cNvPr>
          <p:cNvSpPr/>
          <p:nvPr/>
        </p:nvSpPr>
        <p:spPr>
          <a:xfrm>
            <a:off x="607597" y="4784376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"/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CD= 20 m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179199-BDD5-4C2F-ABAC-87AF64AC59C1}"/>
              </a:ext>
            </a:extLst>
          </p:cNvPr>
          <p:cNvSpPr/>
          <p:nvPr/>
        </p:nvSpPr>
        <p:spPr>
          <a:xfrm>
            <a:off x="465581" y="5386244"/>
            <a:ext cx="523572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>
              <a:lnSpc>
                <a:spcPct val="107000"/>
              </a:lnSpc>
              <a:spcAft>
                <a:spcPts val="800"/>
              </a:spcAft>
            </a:pPr>
            <a:r>
              <a:rPr lang="nl-NL" sz="2800" b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Vậy : 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Độ rộng khúc sông là 20m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03B08-ABC0-42DD-96FF-E45539716650}"/>
              </a:ext>
            </a:extLst>
          </p:cNvPr>
          <p:cNvSpPr txBox="1"/>
          <p:nvPr/>
        </p:nvSpPr>
        <p:spPr>
          <a:xfrm>
            <a:off x="165656" y="636105"/>
            <a:ext cx="11847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ABC (Hình 55), các điểm M, N thuộc cạnh AB thỏa mãn AM=MN= NB, các điểm P, Q thuộc cạnh AC thỏa mãn AP = PQ= QC. </a:t>
            </a: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AMP đồng dạng với những tam giác nào?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458205" y="204489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4F0AB-8A6E-4E21-BAC4-F5A1FCAE1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96" t="22607" r="8859" b="41718"/>
          <a:stretch/>
        </p:blipFill>
        <p:spPr>
          <a:xfrm>
            <a:off x="8269357" y="1310276"/>
            <a:ext cx="3776869" cy="27647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A3E282-FE58-4FFB-B11F-3CE62518CF35}"/>
              </a:ext>
            </a:extLst>
          </p:cNvPr>
          <p:cNvSpPr/>
          <p:nvPr/>
        </p:nvSpPr>
        <p:spPr>
          <a:xfrm>
            <a:off x="646063" y="2620391"/>
            <a:ext cx="4202882" cy="51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AMP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Arial" panose="020B0604020202020204" pitchFamily="34" charset="0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ANQ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Arial" panose="020B0604020202020204" pitchFamily="34" charset="0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ABC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4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03B08-ABC0-42DD-96FF-E45539716650}"/>
              </a:ext>
            </a:extLst>
          </p:cNvPr>
          <p:cNvSpPr txBox="1"/>
          <p:nvPr/>
        </p:nvSpPr>
        <p:spPr>
          <a:xfrm>
            <a:off x="165656" y="636105"/>
            <a:ext cx="11847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hình bình hành ABCD. Một 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ường thẳng đi qua D lần lượt cắt đoạn thẳng BC và tia AB tại M và N sao cho điểm M nằm giữa hai điểm B và C. Chứng minh</a:t>
            </a: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a)NBM </a:t>
            </a:r>
            <a:r>
              <a:rPr lang="en-US" sz="2800" b="1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NAD            b) NBM </a:t>
            </a:r>
            <a:r>
              <a:rPr lang="en-US" sz="2800" b="1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DCM              c) DCM </a:t>
            </a:r>
            <a:r>
              <a:rPr lang="en-US" sz="2800" b="1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NAD 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458205" y="204489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E81973-896E-44B7-91F4-2DCF8C4E4028}"/>
              </a:ext>
            </a:extLst>
          </p:cNvPr>
          <p:cNvGrpSpPr/>
          <p:nvPr/>
        </p:nvGrpSpPr>
        <p:grpSpPr>
          <a:xfrm>
            <a:off x="8821153" y="2395621"/>
            <a:ext cx="2971800" cy="1778000"/>
            <a:chOff x="0" y="0"/>
            <a:chExt cx="2971800" cy="1778000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021ED323-B04C-4B1E-B627-0C3A8A6AC22A}"/>
                </a:ext>
              </a:extLst>
            </p:cNvPr>
            <p:cNvSpPr/>
            <p:nvPr/>
          </p:nvSpPr>
          <p:spPr>
            <a:xfrm>
              <a:off x="196850" y="355600"/>
              <a:ext cx="1936750" cy="1041400"/>
            </a:xfrm>
            <a:prstGeom prst="parallelogra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vi-VN"/>
            </a:p>
          </p:txBody>
        </p:sp>
        <p:sp>
          <p:nvSpPr>
            <p:cNvPr id="8" name="Text Box 72">
              <a:extLst>
                <a:ext uri="{FF2B5EF4-FFF2-40B4-BE49-F238E27FC236}">
                  <a16:creationId xmlns:a16="http://schemas.microsoft.com/office/drawing/2014/main" id="{0719371A-6DD1-4253-854D-C2867FB92A58}"/>
                </a:ext>
              </a:extLst>
            </p:cNvPr>
            <p:cNvSpPr txBox="1"/>
            <p:nvPr/>
          </p:nvSpPr>
          <p:spPr>
            <a:xfrm>
              <a:off x="266700" y="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A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9" name="Text Box 73">
              <a:extLst>
                <a:ext uri="{FF2B5EF4-FFF2-40B4-BE49-F238E27FC236}">
                  <a16:creationId xmlns:a16="http://schemas.microsoft.com/office/drawing/2014/main" id="{461C8DAE-FEF7-4578-BC6D-67FAD783817C}"/>
                </a:ext>
              </a:extLst>
            </p:cNvPr>
            <p:cNvSpPr txBox="1"/>
            <p:nvPr/>
          </p:nvSpPr>
          <p:spPr>
            <a:xfrm>
              <a:off x="1981200" y="508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B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0" name="Text Box 74">
              <a:extLst>
                <a:ext uri="{FF2B5EF4-FFF2-40B4-BE49-F238E27FC236}">
                  <a16:creationId xmlns:a16="http://schemas.microsoft.com/office/drawing/2014/main" id="{A39B4007-0CC7-430F-ADFB-061840691C3D}"/>
                </a:ext>
              </a:extLst>
            </p:cNvPr>
            <p:cNvSpPr txBox="1"/>
            <p:nvPr/>
          </p:nvSpPr>
          <p:spPr>
            <a:xfrm>
              <a:off x="1701800" y="14224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C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1" name="Text Box 75">
              <a:extLst>
                <a:ext uri="{FF2B5EF4-FFF2-40B4-BE49-F238E27FC236}">
                  <a16:creationId xmlns:a16="http://schemas.microsoft.com/office/drawing/2014/main" id="{2A5AFEFA-6E15-456E-8D44-97B457431338}"/>
                </a:ext>
              </a:extLst>
            </p:cNvPr>
            <p:cNvSpPr txBox="1"/>
            <p:nvPr/>
          </p:nvSpPr>
          <p:spPr>
            <a:xfrm>
              <a:off x="0" y="14224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D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D6A413-7E35-4739-B2F3-CDE731CE47F5}"/>
                </a:ext>
              </a:extLst>
            </p:cNvPr>
            <p:cNvCxnSpPr/>
            <p:nvPr/>
          </p:nvCxnSpPr>
          <p:spPr>
            <a:xfrm flipV="1">
              <a:off x="203200" y="292100"/>
              <a:ext cx="2609850" cy="1104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 Box 78">
              <a:extLst>
                <a:ext uri="{FF2B5EF4-FFF2-40B4-BE49-F238E27FC236}">
                  <a16:creationId xmlns:a16="http://schemas.microsoft.com/office/drawing/2014/main" id="{92B78461-FF1B-443B-AFB9-16BB9972F7BA}"/>
                </a:ext>
              </a:extLst>
            </p:cNvPr>
            <p:cNvSpPr txBox="1"/>
            <p:nvPr/>
          </p:nvSpPr>
          <p:spPr>
            <a:xfrm>
              <a:off x="2476500" y="1270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N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4" name="Text Box 79">
              <a:extLst>
                <a:ext uri="{FF2B5EF4-FFF2-40B4-BE49-F238E27FC236}">
                  <a16:creationId xmlns:a16="http://schemas.microsoft.com/office/drawing/2014/main" id="{15F8A9CD-2E7C-44D6-AC95-11F2250EFDBD}"/>
                </a:ext>
              </a:extLst>
            </p:cNvPr>
            <p:cNvSpPr txBox="1"/>
            <p:nvPr/>
          </p:nvSpPr>
          <p:spPr>
            <a:xfrm>
              <a:off x="2032000" y="5588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M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CBC2E96-1B7E-4337-A4E1-6EFA5FD45C22}"/>
              </a:ext>
            </a:extLst>
          </p:cNvPr>
          <p:cNvSpPr/>
          <p:nvPr/>
        </p:nvSpPr>
        <p:spPr>
          <a:xfrm>
            <a:off x="348907" y="2570565"/>
            <a:ext cx="6950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ADN có BM //AD (t/c hình bình hành)</a:t>
            </a:r>
            <a:endParaRPr lang="vi-VN" sz="28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24DF88-693C-4D8F-B0E7-1C0623C6E964}"/>
              </a:ext>
            </a:extLst>
          </p:cNvPr>
          <p:cNvSpPr/>
          <p:nvPr/>
        </p:nvSpPr>
        <p:spPr>
          <a:xfrm>
            <a:off x="609037" y="3124018"/>
            <a:ext cx="5992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"/>
            </a:pP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NBM </a:t>
            </a:r>
            <a:r>
              <a:rPr lang="nl-NL" sz="2800">
                <a:latin typeface="Cambria Math" panose="02040503050406030204" pitchFamily="18" charset="0"/>
                <a:ea typeface="SimHei" panose="02010609060101010101" pitchFamily="49" charset="-122"/>
                <a:cs typeface="Cambria Math" panose="02040503050406030204" pitchFamily="18" charset="0"/>
              </a:rPr>
              <a:t>∽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NAD (Hệ quả của Thales)</a:t>
            </a:r>
            <a:endParaRPr lang="vi-VN" sz="28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812387-1224-45FC-A897-E5CDCC070FDE}"/>
              </a:ext>
            </a:extLst>
          </p:cNvPr>
          <p:cNvSpPr/>
          <p:nvPr/>
        </p:nvSpPr>
        <p:spPr>
          <a:xfrm>
            <a:off x="276718" y="3725597"/>
            <a:ext cx="688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b)Xét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DCM có BN //CD (t/c hình bình hành)</a:t>
            </a:r>
            <a:endParaRPr lang="vi-VN" sz="28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76939E-1BD0-45E8-ACD4-7A248121E17B}"/>
              </a:ext>
            </a:extLst>
          </p:cNvPr>
          <p:cNvSpPr/>
          <p:nvPr/>
        </p:nvSpPr>
        <p:spPr>
          <a:xfrm>
            <a:off x="536848" y="4279050"/>
            <a:ext cx="6030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"/>
            </a:pP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DCM </a:t>
            </a:r>
            <a:r>
              <a:rPr lang="nl-NL" sz="2800">
                <a:latin typeface="Cambria Math" panose="02040503050406030204" pitchFamily="18" charset="0"/>
                <a:ea typeface="SimHei" panose="02010609060101010101" pitchFamily="49" charset="-122"/>
                <a:cs typeface="Cambria Math" panose="02040503050406030204" pitchFamily="18" charset="0"/>
              </a:rPr>
              <a:t>∽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NBM (Hệ quả của Thales)</a:t>
            </a:r>
            <a:endParaRPr lang="vi-VN" sz="28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DBE1ED-5EF5-42A3-BA76-AB081DA6853F}"/>
              </a:ext>
            </a:extLst>
          </p:cNvPr>
          <p:cNvSpPr/>
          <p:nvPr/>
        </p:nvSpPr>
        <p:spPr>
          <a:xfrm>
            <a:off x="421097" y="4904691"/>
            <a:ext cx="3368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Từ câu a và b ta có:</a:t>
            </a:r>
            <a:endParaRPr lang="vi-VN" sz="28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3B954B-5202-40F0-B284-0813C3430594}"/>
              </a:ext>
            </a:extLst>
          </p:cNvPr>
          <p:cNvSpPr/>
          <p:nvPr/>
        </p:nvSpPr>
        <p:spPr>
          <a:xfrm>
            <a:off x="681227" y="5458144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"/>
            </a:pP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DCM </a:t>
            </a:r>
            <a:r>
              <a:rPr lang="nl-NL" sz="2800">
                <a:latin typeface="Cambria Math" panose="02040503050406030204" pitchFamily="18" charset="0"/>
                <a:ea typeface="SimHei" panose="02010609060101010101" pitchFamily="49" charset="-122"/>
                <a:cs typeface="Cambria Math" panose="02040503050406030204" pitchFamily="18" charset="0"/>
              </a:rPr>
              <a:t>∽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NAD </a:t>
            </a:r>
            <a:endParaRPr lang="vi-VN" sz="28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FC5E90-B890-4915-95E0-0BECC9376577}"/>
              </a:ext>
            </a:extLst>
          </p:cNvPr>
          <p:cNvSpPr/>
          <p:nvPr/>
        </p:nvSpPr>
        <p:spPr>
          <a:xfrm>
            <a:off x="2369697" y="3137155"/>
            <a:ext cx="7876674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 kiến thức trong bài.</a:t>
            </a:r>
            <a:endParaRPr lang="vi-VN" sz="3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các bài tập trong SBT.</a:t>
            </a:r>
            <a:endParaRPr lang="vi-VN" sz="3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bị bài mới: "Bài 6: Tr</a:t>
            </a:r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ờng hợp đồng dạng thứ nhất của tam giác</a:t>
            </a: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vi-VN" sz="3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32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A131CB-7695-4FDA-911F-8619EB3E310E}"/>
              </a:ext>
            </a:extLst>
          </p:cNvPr>
          <p:cNvSpPr/>
          <p:nvPr/>
        </p:nvSpPr>
        <p:spPr>
          <a:xfrm>
            <a:off x="3855542" y="2586455"/>
            <a:ext cx="4967707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vi-VN" sz="36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07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82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28E767F-7814-257C-6338-AC05D5AF7134}"/>
              </a:ext>
            </a:extLst>
          </p:cNvPr>
          <p:cNvGrpSpPr/>
          <p:nvPr/>
        </p:nvGrpSpPr>
        <p:grpSpPr>
          <a:xfrm>
            <a:off x="5301689" y="3077798"/>
            <a:ext cx="6031415" cy="748251"/>
            <a:chOff x="5301689" y="3077798"/>
            <a:chExt cx="6031415" cy="748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8A6364-1B6C-3C20-80C9-AFD3FB4AB746}"/>
                </a:ext>
              </a:extLst>
            </p:cNvPr>
            <p:cNvGrpSpPr/>
            <p:nvPr/>
          </p:nvGrpSpPr>
          <p:grpSpPr>
            <a:xfrm>
              <a:off x="5301689" y="3077798"/>
              <a:ext cx="6031415" cy="748251"/>
              <a:chOff x="5343525" y="771525"/>
              <a:chExt cx="5048250" cy="74825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5193A-DE3B-B55E-C835-C31A0FC85013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C13DF1-E6F9-0DF6-E789-1C9144B21CA6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BC167-0885-988F-C1DB-642EDA2AE8F0}"/>
                </a:ext>
              </a:extLst>
            </p:cNvPr>
            <p:cNvSpPr txBox="1"/>
            <p:nvPr/>
          </p:nvSpPr>
          <p:spPr>
            <a:xfrm>
              <a:off x="6520890" y="3192098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TÍNH CHẤT</a:t>
              </a:r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FD155E7-EFB7-5A06-5057-05B4F98FEE49}"/>
              </a:ext>
            </a:extLst>
          </p:cNvPr>
          <p:cNvGrpSpPr/>
          <p:nvPr/>
        </p:nvGrpSpPr>
        <p:grpSpPr>
          <a:xfrm>
            <a:off x="5301689" y="4184515"/>
            <a:ext cx="6031415" cy="748251"/>
            <a:chOff x="5301689" y="4184515"/>
            <a:chExt cx="6031415" cy="7482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D1FE84-E6F9-C318-70B3-4BF1862CFBC9}"/>
                </a:ext>
              </a:extLst>
            </p:cNvPr>
            <p:cNvGrpSpPr/>
            <p:nvPr/>
          </p:nvGrpSpPr>
          <p:grpSpPr>
            <a:xfrm>
              <a:off x="5301689" y="4184515"/>
              <a:ext cx="6031415" cy="748251"/>
              <a:chOff x="5343525" y="771525"/>
              <a:chExt cx="5048250" cy="74825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9587B0-7150-C9D1-6768-5049644B9F74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D133F0-2E9C-4CD8-A412-5CC1FFABF4B9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03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4C8EA0-FB92-053D-BAFD-9F9565985C29}"/>
                </a:ext>
              </a:extLst>
            </p:cNvPr>
            <p:cNvSpPr txBox="1"/>
            <p:nvPr/>
          </p:nvSpPr>
          <p:spPr>
            <a:xfrm>
              <a:off x="6520890" y="4298815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TRẮC NGHIỆM</a:t>
              </a: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6295DD3C-CA5A-7524-FA25-03B88E159172}"/>
              </a:ext>
            </a:extLst>
          </p:cNvPr>
          <p:cNvGrpSpPr/>
          <p:nvPr/>
        </p:nvGrpSpPr>
        <p:grpSpPr>
          <a:xfrm>
            <a:off x="5301689" y="5291232"/>
            <a:ext cx="6031415" cy="748251"/>
            <a:chOff x="5301689" y="5291232"/>
            <a:chExt cx="6031415" cy="74825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B9286F-0FA7-9843-3EA0-D8DAFBDA7B15}"/>
                </a:ext>
              </a:extLst>
            </p:cNvPr>
            <p:cNvGrpSpPr/>
            <p:nvPr/>
          </p:nvGrpSpPr>
          <p:grpSpPr>
            <a:xfrm>
              <a:off x="5301689" y="5291232"/>
              <a:ext cx="6031415" cy="748251"/>
              <a:chOff x="5343525" y="771525"/>
              <a:chExt cx="5048250" cy="74825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94B79F1-BA60-3A33-E14B-73134E1AEEF9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BFCA82-6586-5CFE-7F81-DDF5DD8F262F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04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8579E7-4B15-434E-455B-06F8BB36004F}"/>
                </a:ext>
              </a:extLst>
            </p:cNvPr>
            <p:cNvSpPr txBox="1"/>
            <p:nvPr/>
          </p:nvSpPr>
          <p:spPr>
            <a:xfrm>
              <a:off x="6520890" y="5405532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TỰ LUẬN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Arc 1023">
            <a:extLst>
              <a:ext uri="{FF2B5EF4-FFF2-40B4-BE49-F238E27FC236}">
                <a16:creationId xmlns:a16="http://schemas.microsoft.com/office/drawing/2014/main" id="{73485CF8-783D-B5E6-588D-5520E0C94CAE}"/>
              </a:ext>
            </a:extLst>
          </p:cNvPr>
          <p:cNvSpPr/>
          <p:nvPr/>
        </p:nvSpPr>
        <p:spPr>
          <a:xfrm>
            <a:off x="3939054" y="3367406"/>
            <a:ext cx="2929813" cy="61497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Arc 1024">
            <a:extLst>
              <a:ext uri="{FF2B5EF4-FFF2-40B4-BE49-F238E27FC236}">
                <a16:creationId xmlns:a16="http://schemas.microsoft.com/office/drawing/2014/main" id="{4DB27211-50BE-256D-BD4C-6F6A75F6E575}"/>
              </a:ext>
            </a:extLst>
          </p:cNvPr>
          <p:cNvSpPr/>
          <p:nvPr/>
        </p:nvSpPr>
        <p:spPr>
          <a:xfrm rot="1111099">
            <a:off x="3325095" y="4117533"/>
            <a:ext cx="2766132" cy="149454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rc 1026">
            <a:extLst>
              <a:ext uri="{FF2B5EF4-FFF2-40B4-BE49-F238E27FC236}">
                <a16:creationId xmlns:a16="http://schemas.microsoft.com/office/drawing/2014/main" id="{3B4AD01E-4E18-F9ED-3782-D02F2DA3AFCF}"/>
              </a:ext>
            </a:extLst>
          </p:cNvPr>
          <p:cNvSpPr/>
          <p:nvPr/>
        </p:nvSpPr>
        <p:spPr>
          <a:xfrm rot="327218">
            <a:off x="3750121" y="3735652"/>
            <a:ext cx="2085627" cy="89036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31" grpId="0" animBg="1"/>
      <p:bldP spid="1024" grpId="0" animBg="1"/>
      <p:bldP spid="1025" grpId="0" animBg="1"/>
      <p:bldP spid="10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4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F15E34-433E-6FBE-B8C6-404367B0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21" y="922179"/>
            <a:ext cx="7109532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ABC,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BC.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A’ , B’ , C’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MA,MB, MC (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47).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711C7982-6035-19A2-E144-162EDBCE3194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4121" y="2604156"/>
                <a:ext cx="3932237" cy="381158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lphaLcParenR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pPr marL="457200" indent="-457200">
                  <a:buAutoNum type="alphaLcParenR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711C7982-6035-19A2-E144-162EDBCE31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4121" y="2604156"/>
                <a:ext cx="3932237" cy="3811588"/>
              </a:xfrm>
              <a:blipFill>
                <a:blip r:embed="rId3"/>
                <a:stretch>
                  <a:fillRect l="-2791" t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47CAF-BF39-7F5C-7BB4-430EAE3BFD50}"/>
              </a:ext>
            </a:extLst>
          </p:cNvPr>
          <p:cNvGrpSpPr/>
          <p:nvPr/>
        </p:nvGrpSpPr>
        <p:grpSpPr>
          <a:xfrm>
            <a:off x="9254955" y="240189"/>
            <a:ext cx="2937045" cy="3188811"/>
            <a:chOff x="8302251" y="320781"/>
            <a:chExt cx="2937045" cy="31888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62A7AF-47EE-1698-C1C0-118D1FE8F6D7}"/>
                </a:ext>
              </a:extLst>
            </p:cNvPr>
            <p:cNvGrpSpPr/>
            <p:nvPr/>
          </p:nvGrpSpPr>
          <p:grpSpPr>
            <a:xfrm>
              <a:off x="8579511" y="833834"/>
              <a:ext cx="2017474" cy="2144395"/>
              <a:chOff x="7997516" y="1787525"/>
              <a:chExt cx="2017474" cy="214439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A71D773-8F3F-7D02-95D2-748750477B20}"/>
                  </a:ext>
                </a:extLst>
              </p:cNvPr>
              <p:cNvGrpSpPr/>
              <p:nvPr/>
            </p:nvGrpSpPr>
            <p:grpSpPr>
              <a:xfrm>
                <a:off x="7997516" y="1787525"/>
                <a:ext cx="2017474" cy="2136186"/>
                <a:chOff x="7400846" y="3174274"/>
                <a:chExt cx="2017474" cy="2136186"/>
              </a:xfrm>
            </p:grpSpPr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ED8FB78-33A1-1435-0257-E52262ED567C}"/>
                    </a:ext>
                  </a:extLst>
                </p:cNvPr>
                <p:cNvSpPr/>
                <p:nvPr/>
              </p:nvSpPr>
              <p:spPr>
                <a:xfrm>
                  <a:off x="7400846" y="3174274"/>
                  <a:ext cx="2017474" cy="2136186"/>
                </a:xfrm>
                <a:prstGeom prst="triangle">
                  <a:avLst>
                    <a:gd name="adj" fmla="val 17367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FA3DC263-18D9-429F-6D36-837157632402}"/>
                    </a:ext>
                  </a:extLst>
                </p:cNvPr>
                <p:cNvSpPr/>
                <p:nvPr/>
              </p:nvSpPr>
              <p:spPr>
                <a:xfrm>
                  <a:off x="7793894" y="4232366"/>
                  <a:ext cx="1062723" cy="1078093"/>
                </a:xfrm>
                <a:prstGeom prst="triangle">
                  <a:avLst>
                    <a:gd name="adj" fmla="val 17443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322BDC-6619-4C34-2014-33AC84B6A3B1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>
                <a:off x="8347891" y="1787525"/>
                <a:ext cx="469538" cy="214439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2F60E-F90B-1C41-BA0C-379FE07634EC}"/>
                </a:ext>
              </a:extLst>
            </p:cNvPr>
            <p:cNvSpPr txBox="1"/>
            <p:nvPr/>
          </p:nvSpPr>
          <p:spPr>
            <a:xfrm>
              <a:off x="8691237" y="320781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4B94F-A051-38F1-475F-BB092B3DDDD8}"/>
                </a:ext>
              </a:extLst>
            </p:cNvPr>
            <p:cNvSpPr txBox="1"/>
            <p:nvPr/>
          </p:nvSpPr>
          <p:spPr>
            <a:xfrm>
              <a:off x="9086277" y="146066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3CFC65-F15F-5D4F-3C92-F263B0E72971}"/>
                </a:ext>
              </a:extLst>
            </p:cNvPr>
            <p:cNvSpPr txBox="1"/>
            <p:nvPr/>
          </p:nvSpPr>
          <p:spPr>
            <a:xfrm>
              <a:off x="8797511" y="2986372"/>
              <a:ext cx="518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83ECB-ED52-A143-8D29-98EA4F44CADE}"/>
                </a:ext>
              </a:extLst>
            </p:cNvPr>
            <p:cNvSpPr txBox="1"/>
            <p:nvPr/>
          </p:nvSpPr>
          <p:spPr>
            <a:xfrm>
              <a:off x="8302251" y="2959853"/>
              <a:ext cx="41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57D36E-43A5-F226-EC46-0243DDEDF2EC}"/>
                </a:ext>
              </a:extLst>
            </p:cNvPr>
            <p:cNvSpPr txBox="1"/>
            <p:nvPr/>
          </p:nvSpPr>
          <p:spPr>
            <a:xfrm>
              <a:off x="9213999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674BF9-0D23-EAC1-6A17-1C209CED291F}"/>
                </a:ext>
              </a:extLst>
            </p:cNvPr>
            <p:cNvSpPr txBox="1"/>
            <p:nvPr/>
          </p:nvSpPr>
          <p:spPr>
            <a:xfrm>
              <a:off x="9811047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D9FD47-00E6-E983-99FF-6F1D296CC6DA}"/>
                </a:ext>
              </a:extLst>
            </p:cNvPr>
            <p:cNvSpPr txBox="1"/>
            <p:nvPr/>
          </p:nvSpPr>
          <p:spPr>
            <a:xfrm>
              <a:off x="10426613" y="2959853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CB48B-D226-A986-2FC2-D0B7822482F1}"/>
                </a:ext>
              </a:extLst>
            </p:cNvPr>
            <p:cNvSpPr txBox="1"/>
            <p:nvPr/>
          </p:nvSpPr>
          <p:spPr>
            <a:xfrm>
              <a:off x="8909822" y="105528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BDAC8-A831-7A20-618B-F325451B1A26}"/>
                </a:ext>
              </a:extLst>
            </p:cNvPr>
            <p:cNvSpPr txBox="1"/>
            <p:nvPr/>
          </p:nvSpPr>
          <p:spPr>
            <a:xfrm>
              <a:off x="9137413" y="2178924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7F4D9-D60D-C710-848B-BBF5CEAD66C8}"/>
                </a:ext>
              </a:extLst>
            </p:cNvPr>
            <p:cNvSpPr txBox="1"/>
            <p:nvPr/>
          </p:nvSpPr>
          <p:spPr>
            <a:xfrm>
              <a:off x="8551423" y="274432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C03094-ED58-047B-D40F-65EE69DFFC07}"/>
                </a:ext>
              </a:extLst>
            </p:cNvPr>
            <p:cNvSpPr txBox="1"/>
            <p:nvPr/>
          </p:nvSpPr>
          <p:spPr>
            <a:xfrm>
              <a:off x="8945814" y="274248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9B171-19CC-1AAE-7004-C6D48FC1B4A1}"/>
                </a:ext>
              </a:extLst>
            </p:cNvPr>
            <p:cNvSpPr txBox="1"/>
            <p:nvPr/>
          </p:nvSpPr>
          <p:spPr>
            <a:xfrm>
              <a:off x="9503920" y="2769964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D4CF8-A0B0-A5BB-C7AF-9FF764CDA7FB}"/>
                </a:ext>
              </a:extLst>
            </p:cNvPr>
            <p:cNvSpPr txBox="1"/>
            <p:nvPr/>
          </p:nvSpPr>
          <p:spPr>
            <a:xfrm>
              <a:off x="10102231" y="275979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AF658D65-08D9-AB60-CCDB-A202DDA0B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377" y="569127"/>
            <a:ext cx="1247998" cy="70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47CAF-BF39-7F5C-7BB4-430EAE3BFD50}"/>
              </a:ext>
            </a:extLst>
          </p:cNvPr>
          <p:cNvGrpSpPr/>
          <p:nvPr/>
        </p:nvGrpSpPr>
        <p:grpSpPr>
          <a:xfrm>
            <a:off x="9253258" y="240189"/>
            <a:ext cx="2937045" cy="3188811"/>
            <a:chOff x="8302251" y="320781"/>
            <a:chExt cx="2937045" cy="31888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62A7AF-47EE-1698-C1C0-118D1FE8F6D7}"/>
                </a:ext>
              </a:extLst>
            </p:cNvPr>
            <p:cNvGrpSpPr/>
            <p:nvPr/>
          </p:nvGrpSpPr>
          <p:grpSpPr>
            <a:xfrm>
              <a:off x="8579511" y="833834"/>
              <a:ext cx="2017474" cy="2144395"/>
              <a:chOff x="7997516" y="1787525"/>
              <a:chExt cx="2017474" cy="214439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A71D773-8F3F-7D02-95D2-748750477B20}"/>
                  </a:ext>
                </a:extLst>
              </p:cNvPr>
              <p:cNvGrpSpPr/>
              <p:nvPr/>
            </p:nvGrpSpPr>
            <p:grpSpPr>
              <a:xfrm>
                <a:off x="7997516" y="1787525"/>
                <a:ext cx="2017474" cy="2136186"/>
                <a:chOff x="7400846" y="3174274"/>
                <a:chExt cx="2017474" cy="2136186"/>
              </a:xfrm>
            </p:grpSpPr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ED8FB78-33A1-1435-0257-E52262ED567C}"/>
                    </a:ext>
                  </a:extLst>
                </p:cNvPr>
                <p:cNvSpPr/>
                <p:nvPr/>
              </p:nvSpPr>
              <p:spPr>
                <a:xfrm>
                  <a:off x="7400846" y="3174274"/>
                  <a:ext cx="2017474" cy="2136186"/>
                </a:xfrm>
                <a:prstGeom prst="triangle">
                  <a:avLst>
                    <a:gd name="adj" fmla="val 17367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FA3DC263-18D9-429F-6D36-837157632402}"/>
                    </a:ext>
                  </a:extLst>
                </p:cNvPr>
                <p:cNvSpPr/>
                <p:nvPr/>
              </p:nvSpPr>
              <p:spPr>
                <a:xfrm>
                  <a:off x="7793894" y="4232366"/>
                  <a:ext cx="1062723" cy="1078093"/>
                </a:xfrm>
                <a:prstGeom prst="triangle">
                  <a:avLst>
                    <a:gd name="adj" fmla="val 17443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322BDC-6619-4C34-2014-33AC84B6A3B1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>
                <a:off x="8347891" y="1787525"/>
                <a:ext cx="469538" cy="214439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2F60E-F90B-1C41-BA0C-379FE07634EC}"/>
                </a:ext>
              </a:extLst>
            </p:cNvPr>
            <p:cNvSpPr txBox="1"/>
            <p:nvPr/>
          </p:nvSpPr>
          <p:spPr>
            <a:xfrm>
              <a:off x="8691237" y="320781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4B94F-A051-38F1-475F-BB092B3DDDD8}"/>
                </a:ext>
              </a:extLst>
            </p:cNvPr>
            <p:cNvSpPr txBox="1"/>
            <p:nvPr/>
          </p:nvSpPr>
          <p:spPr>
            <a:xfrm>
              <a:off x="9086277" y="146066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3CFC65-F15F-5D4F-3C92-F263B0E72971}"/>
                </a:ext>
              </a:extLst>
            </p:cNvPr>
            <p:cNvSpPr txBox="1"/>
            <p:nvPr/>
          </p:nvSpPr>
          <p:spPr>
            <a:xfrm>
              <a:off x="8797511" y="2986372"/>
              <a:ext cx="518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83ECB-ED52-A143-8D29-98EA4F44CADE}"/>
                </a:ext>
              </a:extLst>
            </p:cNvPr>
            <p:cNvSpPr txBox="1"/>
            <p:nvPr/>
          </p:nvSpPr>
          <p:spPr>
            <a:xfrm>
              <a:off x="8302251" y="2959853"/>
              <a:ext cx="41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57D36E-43A5-F226-EC46-0243DDEDF2EC}"/>
                </a:ext>
              </a:extLst>
            </p:cNvPr>
            <p:cNvSpPr txBox="1"/>
            <p:nvPr/>
          </p:nvSpPr>
          <p:spPr>
            <a:xfrm>
              <a:off x="9213999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674BF9-0D23-EAC1-6A17-1C209CED291F}"/>
                </a:ext>
              </a:extLst>
            </p:cNvPr>
            <p:cNvSpPr txBox="1"/>
            <p:nvPr/>
          </p:nvSpPr>
          <p:spPr>
            <a:xfrm>
              <a:off x="9811047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D9FD47-00E6-E983-99FF-6F1D296CC6DA}"/>
                </a:ext>
              </a:extLst>
            </p:cNvPr>
            <p:cNvSpPr txBox="1"/>
            <p:nvPr/>
          </p:nvSpPr>
          <p:spPr>
            <a:xfrm>
              <a:off x="10426613" y="2959853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CB48B-D226-A986-2FC2-D0B7822482F1}"/>
                </a:ext>
              </a:extLst>
            </p:cNvPr>
            <p:cNvSpPr txBox="1"/>
            <p:nvPr/>
          </p:nvSpPr>
          <p:spPr>
            <a:xfrm>
              <a:off x="8909822" y="105528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BDAC8-A831-7A20-618B-F325451B1A26}"/>
                </a:ext>
              </a:extLst>
            </p:cNvPr>
            <p:cNvSpPr txBox="1"/>
            <p:nvPr/>
          </p:nvSpPr>
          <p:spPr>
            <a:xfrm>
              <a:off x="9137413" y="2178924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7F4D9-D60D-C710-848B-BBF5CEAD66C8}"/>
                </a:ext>
              </a:extLst>
            </p:cNvPr>
            <p:cNvSpPr txBox="1"/>
            <p:nvPr/>
          </p:nvSpPr>
          <p:spPr>
            <a:xfrm>
              <a:off x="8551423" y="274432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C03094-ED58-047B-D40F-65EE69DFFC07}"/>
                </a:ext>
              </a:extLst>
            </p:cNvPr>
            <p:cNvSpPr txBox="1"/>
            <p:nvPr/>
          </p:nvSpPr>
          <p:spPr>
            <a:xfrm>
              <a:off x="8945814" y="274248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9B171-19CC-1AAE-7004-C6D48FC1B4A1}"/>
                </a:ext>
              </a:extLst>
            </p:cNvPr>
            <p:cNvSpPr txBox="1"/>
            <p:nvPr/>
          </p:nvSpPr>
          <p:spPr>
            <a:xfrm>
              <a:off x="9503920" y="2769964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D4CF8-A0B0-A5BB-C7AF-9FF764CDA7FB}"/>
                </a:ext>
              </a:extLst>
            </p:cNvPr>
            <p:cNvSpPr txBox="1"/>
            <p:nvPr/>
          </p:nvSpPr>
          <p:spPr>
            <a:xfrm>
              <a:off x="10102231" y="275979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22D6F7F-D21A-93AA-089C-3CDB7CF5F196}"/>
              </a:ext>
            </a:extLst>
          </p:cNvPr>
          <p:cNvSpPr txBox="1"/>
          <p:nvPr/>
        </p:nvSpPr>
        <p:spPr>
          <a:xfrm>
            <a:off x="1063582" y="1460669"/>
            <a:ext cx="6093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A’B’C’ và ABC có 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D7A97B-29AD-4760-29EA-CE88757F6D49}"/>
              </a:ext>
            </a:extLst>
          </p:cNvPr>
          <p:cNvSpPr txBox="1"/>
          <p:nvPr/>
        </p:nvSpPr>
        <p:spPr>
          <a:xfrm>
            <a:off x="1036837" y="984890"/>
            <a:ext cx="2504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*Nhận xét </a:t>
            </a:r>
            <a:endParaRPr lang="en-US" sz="280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401C1-A262-BEFC-7840-59154A492325}"/>
                  </a:ext>
                </a:extLst>
              </p:cNvPr>
              <p:cNvSpPr txBox="1"/>
              <p:nvPr/>
            </p:nvSpPr>
            <p:spPr>
              <a:xfrm>
                <a:off x="1175401" y="1918574"/>
                <a:ext cx="7630494" cy="1001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</a:p>
              <a:p>
                <a:pPr algn="l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401C1-A262-BEFC-7840-59154A492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01" y="1918574"/>
                <a:ext cx="7630494" cy="1001300"/>
              </a:xfrm>
              <a:prstGeom prst="rect">
                <a:avLst/>
              </a:prstGeom>
              <a:blipFill>
                <a:blip r:embed="rId3"/>
                <a:stretch>
                  <a:fillRect l="-1677" t="-6707" b="-16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5D7820D-138C-92B6-D20B-4414861200B4}"/>
                  </a:ext>
                </a:extLst>
              </p:cNvPr>
              <p:cNvSpPr txBox="1"/>
              <p:nvPr/>
            </p:nvSpPr>
            <p:spPr>
              <a:xfrm>
                <a:off x="1142746" y="2919874"/>
                <a:ext cx="6908752" cy="76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𝐶𝐴</m:t>
                        </m:r>
                      </m:den>
                    </m:f>
                  </m:oMath>
                </a14:m>
                <a:endParaRPr lang="en-US" sz="28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5D7820D-138C-92B6-D20B-441486120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46" y="2919874"/>
                <a:ext cx="6908752" cy="764376"/>
              </a:xfrm>
              <a:prstGeom prst="rect">
                <a:avLst/>
              </a:prstGeom>
              <a:blipFill>
                <a:blip r:embed="rId4"/>
                <a:stretch>
                  <a:fillRect l="-1764" b="-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F9381361-131D-4B48-8085-88ECD0C22574}"/>
              </a:ext>
            </a:extLst>
          </p:cNvPr>
          <p:cNvSpPr txBox="1"/>
          <p:nvPr/>
        </p:nvSpPr>
        <p:spPr>
          <a:xfrm>
            <a:off x="1175400" y="3819948"/>
            <a:ext cx="8224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 tam giác A’B’C’ đồng dạng với tam giác ABC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0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33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47CAF-BF39-7F5C-7BB4-430EAE3BFD50}"/>
              </a:ext>
            </a:extLst>
          </p:cNvPr>
          <p:cNvGrpSpPr/>
          <p:nvPr/>
        </p:nvGrpSpPr>
        <p:grpSpPr>
          <a:xfrm>
            <a:off x="9253258" y="240189"/>
            <a:ext cx="2937045" cy="3188811"/>
            <a:chOff x="8302251" y="320781"/>
            <a:chExt cx="2937045" cy="31888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62A7AF-47EE-1698-C1C0-118D1FE8F6D7}"/>
                </a:ext>
              </a:extLst>
            </p:cNvPr>
            <p:cNvGrpSpPr/>
            <p:nvPr/>
          </p:nvGrpSpPr>
          <p:grpSpPr>
            <a:xfrm>
              <a:off x="8579511" y="833834"/>
              <a:ext cx="2017474" cy="2144395"/>
              <a:chOff x="7997516" y="1787525"/>
              <a:chExt cx="2017474" cy="214439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A71D773-8F3F-7D02-95D2-748750477B20}"/>
                  </a:ext>
                </a:extLst>
              </p:cNvPr>
              <p:cNvGrpSpPr/>
              <p:nvPr/>
            </p:nvGrpSpPr>
            <p:grpSpPr>
              <a:xfrm>
                <a:off x="7997516" y="1787525"/>
                <a:ext cx="2017474" cy="2136186"/>
                <a:chOff x="7400846" y="3174274"/>
                <a:chExt cx="2017474" cy="2136186"/>
              </a:xfrm>
            </p:grpSpPr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ED8FB78-33A1-1435-0257-E52262ED567C}"/>
                    </a:ext>
                  </a:extLst>
                </p:cNvPr>
                <p:cNvSpPr/>
                <p:nvPr/>
              </p:nvSpPr>
              <p:spPr>
                <a:xfrm>
                  <a:off x="7400846" y="3174274"/>
                  <a:ext cx="2017474" cy="2136186"/>
                </a:xfrm>
                <a:prstGeom prst="triangle">
                  <a:avLst>
                    <a:gd name="adj" fmla="val 17367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FA3DC263-18D9-429F-6D36-837157632402}"/>
                    </a:ext>
                  </a:extLst>
                </p:cNvPr>
                <p:cNvSpPr/>
                <p:nvPr/>
              </p:nvSpPr>
              <p:spPr>
                <a:xfrm>
                  <a:off x="7793894" y="4232366"/>
                  <a:ext cx="1062723" cy="1078093"/>
                </a:xfrm>
                <a:prstGeom prst="triangle">
                  <a:avLst>
                    <a:gd name="adj" fmla="val 17443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322BDC-6619-4C34-2014-33AC84B6A3B1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>
                <a:off x="8347891" y="1787525"/>
                <a:ext cx="469538" cy="214439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2F60E-F90B-1C41-BA0C-379FE07634EC}"/>
                </a:ext>
              </a:extLst>
            </p:cNvPr>
            <p:cNvSpPr txBox="1"/>
            <p:nvPr/>
          </p:nvSpPr>
          <p:spPr>
            <a:xfrm>
              <a:off x="8691237" y="320781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4B94F-A051-38F1-475F-BB092B3DDDD8}"/>
                </a:ext>
              </a:extLst>
            </p:cNvPr>
            <p:cNvSpPr txBox="1"/>
            <p:nvPr/>
          </p:nvSpPr>
          <p:spPr>
            <a:xfrm>
              <a:off x="9086277" y="146066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3CFC65-F15F-5D4F-3C92-F263B0E72971}"/>
                </a:ext>
              </a:extLst>
            </p:cNvPr>
            <p:cNvSpPr txBox="1"/>
            <p:nvPr/>
          </p:nvSpPr>
          <p:spPr>
            <a:xfrm>
              <a:off x="8797511" y="2986372"/>
              <a:ext cx="518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83ECB-ED52-A143-8D29-98EA4F44CADE}"/>
                </a:ext>
              </a:extLst>
            </p:cNvPr>
            <p:cNvSpPr txBox="1"/>
            <p:nvPr/>
          </p:nvSpPr>
          <p:spPr>
            <a:xfrm>
              <a:off x="8302251" y="2959853"/>
              <a:ext cx="41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57D36E-43A5-F226-EC46-0243DDEDF2EC}"/>
                </a:ext>
              </a:extLst>
            </p:cNvPr>
            <p:cNvSpPr txBox="1"/>
            <p:nvPr/>
          </p:nvSpPr>
          <p:spPr>
            <a:xfrm>
              <a:off x="9213999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674BF9-0D23-EAC1-6A17-1C209CED291F}"/>
                </a:ext>
              </a:extLst>
            </p:cNvPr>
            <p:cNvSpPr txBox="1"/>
            <p:nvPr/>
          </p:nvSpPr>
          <p:spPr>
            <a:xfrm>
              <a:off x="9811047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D9FD47-00E6-E983-99FF-6F1D296CC6DA}"/>
                </a:ext>
              </a:extLst>
            </p:cNvPr>
            <p:cNvSpPr txBox="1"/>
            <p:nvPr/>
          </p:nvSpPr>
          <p:spPr>
            <a:xfrm>
              <a:off x="10426613" y="2959853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CB48B-D226-A986-2FC2-D0B7822482F1}"/>
                </a:ext>
              </a:extLst>
            </p:cNvPr>
            <p:cNvSpPr txBox="1"/>
            <p:nvPr/>
          </p:nvSpPr>
          <p:spPr>
            <a:xfrm>
              <a:off x="8909822" y="105528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BDAC8-A831-7A20-618B-F325451B1A26}"/>
                </a:ext>
              </a:extLst>
            </p:cNvPr>
            <p:cNvSpPr txBox="1"/>
            <p:nvPr/>
          </p:nvSpPr>
          <p:spPr>
            <a:xfrm>
              <a:off x="9137413" y="2178924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7F4D9-D60D-C710-848B-BBF5CEAD66C8}"/>
                </a:ext>
              </a:extLst>
            </p:cNvPr>
            <p:cNvSpPr txBox="1"/>
            <p:nvPr/>
          </p:nvSpPr>
          <p:spPr>
            <a:xfrm>
              <a:off x="8551423" y="274432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C03094-ED58-047B-D40F-65EE69DFFC07}"/>
                </a:ext>
              </a:extLst>
            </p:cNvPr>
            <p:cNvSpPr txBox="1"/>
            <p:nvPr/>
          </p:nvSpPr>
          <p:spPr>
            <a:xfrm>
              <a:off x="8945814" y="274248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9B171-19CC-1AAE-7004-C6D48FC1B4A1}"/>
                </a:ext>
              </a:extLst>
            </p:cNvPr>
            <p:cNvSpPr txBox="1"/>
            <p:nvPr/>
          </p:nvSpPr>
          <p:spPr>
            <a:xfrm>
              <a:off x="9503920" y="2769964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D4CF8-A0B0-A5BB-C7AF-9FF764CDA7FB}"/>
                </a:ext>
              </a:extLst>
            </p:cNvPr>
            <p:cNvSpPr txBox="1"/>
            <p:nvPr/>
          </p:nvSpPr>
          <p:spPr>
            <a:xfrm>
              <a:off x="10102231" y="275979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E3597AE-E240-A582-52FA-C9D6C93059DA}"/>
              </a:ext>
            </a:extLst>
          </p:cNvPr>
          <p:cNvGrpSpPr/>
          <p:nvPr/>
        </p:nvGrpSpPr>
        <p:grpSpPr>
          <a:xfrm>
            <a:off x="1161465" y="1465876"/>
            <a:ext cx="7904037" cy="3192260"/>
            <a:chOff x="0" y="1776585"/>
            <a:chExt cx="7904037" cy="31922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FF837B3-D963-483F-78A4-AB621605D825}"/>
                </a:ext>
              </a:extLst>
            </p:cNvPr>
            <p:cNvGrpSpPr/>
            <p:nvPr/>
          </p:nvGrpSpPr>
          <p:grpSpPr>
            <a:xfrm>
              <a:off x="0" y="1776585"/>
              <a:ext cx="7904037" cy="3192260"/>
              <a:chOff x="-157227" y="2625290"/>
              <a:chExt cx="12247625" cy="4554158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C4B345-DC4C-932C-3B95-6178020E1A71}"/>
                  </a:ext>
                </a:extLst>
              </p:cNvPr>
              <p:cNvSpPr/>
              <p:nvPr/>
            </p:nvSpPr>
            <p:spPr>
              <a:xfrm>
                <a:off x="101597" y="2728686"/>
                <a:ext cx="11988801" cy="445076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A53023-B3E9-25D8-A71D-ABBE14BFD9A5}"/>
                  </a:ext>
                </a:extLst>
              </p:cNvPr>
              <p:cNvSpPr/>
              <p:nvPr/>
            </p:nvSpPr>
            <p:spPr>
              <a:xfrm>
                <a:off x="101598" y="2714171"/>
                <a:ext cx="11988800" cy="7148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F3CD342-70B5-89F7-718B-BD19760F5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625290"/>
                <a:ext cx="1347395" cy="160741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46CC2DD-FAC3-7852-D9AE-FAA262BB09BE}"/>
                    </a:ext>
                  </a:extLst>
                </p:cNvPr>
                <p:cNvSpPr txBox="1"/>
                <p:nvPr/>
              </p:nvSpPr>
              <p:spPr>
                <a:xfrm>
                  <a:off x="352938" y="2577613"/>
                  <a:ext cx="7475620" cy="2391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A’B’C’ gọi là đồng dạng với 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ABC nếu :</a:t>
                  </a:r>
                  <a:b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</a:t>
                  </a:r>
                  <a:b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den>
                      </m:f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den>
                      </m:f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𝑪𝑨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b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 </a:t>
                  </a:r>
                  <a:r>
                    <a:rPr lang="en-US" sz="3200" b="1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A’B’C’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~</m:t>
                      </m:r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ABC</a:t>
                  </a:r>
                  <a:endParaRPr lang="vi-VN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46CC2DD-FAC3-7852-D9AE-FAA262BB09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938" y="2577613"/>
                  <a:ext cx="7475620" cy="2391232"/>
                </a:xfrm>
                <a:prstGeom prst="rect">
                  <a:avLst/>
                </a:prstGeom>
                <a:blipFill>
                  <a:blip r:embed="rId5"/>
                  <a:stretch>
                    <a:fillRect l="-1630" t="-3316" r="-1630" b="-73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C7D0726-2A7E-1B4F-A7AE-9B0B1D425B37}"/>
              </a:ext>
            </a:extLst>
          </p:cNvPr>
          <p:cNvSpPr txBox="1"/>
          <p:nvPr/>
        </p:nvSpPr>
        <p:spPr>
          <a:xfrm>
            <a:off x="1143013" y="856857"/>
            <a:ext cx="375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Định nghĩa (SGK-70) </a:t>
            </a:r>
            <a:endParaRPr lang="vi-VN" sz="2800" b="1" i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2822</Words>
  <PresentationFormat>Widescreen</PresentationFormat>
  <Paragraphs>508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SimHei</vt:lpstr>
      <vt:lpstr>.VnArabiaH</vt:lpstr>
      <vt:lpstr>.VnTime</vt:lpstr>
      <vt:lpstr>Arial</vt:lpstr>
      <vt:lpstr>Calibri</vt:lpstr>
      <vt:lpstr>Calibri Light</vt:lpstr>
      <vt:lpstr>Cambria Math</vt:lpstr>
      <vt:lpstr>STZhongsong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 tam giác ABC, điểm M nằm trên cạnh BC. Gọi A’ , B’ , C’ lần lượt là trung điểm của các  đoạn thẳng MA,MB, MC (hình 47).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2023-07-20T06:14:23Z</dcterms:created>
  <dcterms:modified xsi:type="dcterms:W3CDTF">2023-07-24T06:35:28Z</dcterms:modified>
</cp:coreProperties>
</file>