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62" r:id="rId2"/>
    <p:sldId id="263" r:id="rId3"/>
    <p:sldId id="258" r:id="rId4"/>
    <p:sldId id="294" r:id="rId5"/>
    <p:sldId id="295" r:id="rId6"/>
    <p:sldId id="293" r:id="rId7"/>
    <p:sldId id="290" r:id="rId8"/>
    <p:sldId id="291" r:id="rId9"/>
    <p:sldId id="256" r:id="rId10"/>
    <p:sldId id="260" r:id="rId11"/>
    <p:sldId id="312" r:id="rId12"/>
    <p:sldId id="303" r:id="rId13"/>
    <p:sldId id="304" r:id="rId14"/>
    <p:sldId id="308" r:id="rId15"/>
    <p:sldId id="309" r:id="rId16"/>
    <p:sldId id="307" r:id="rId17"/>
    <p:sldId id="259" r:id="rId18"/>
    <p:sldId id="310" r:id="rId19"/>
    <p:sldId id="311" r:id="rId20"/>
  </p:sldIdLst>
  <p:sldSz cx="24385588" cy="13717588"/>
  <p:notesSz cx="6797675" cy="9928225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Questrial" pitchFamily="2" charset="0"/>
      <p:regular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0"/>
  </p:normalViewPr>
  <p:slideViewPr>
    <p:cSldViewPr snapToGrid="0">
      <p:cViewPr varScale="1">
        <p:scale>
          <a:sx n="31" d="100"/>
          <a:sy n="31" d="100"/>
        </p:scale>
        <p:origin x="66" y="96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317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0;p1">
            <a:extLst>
              <a:ext uri="{FF2B5EF4-FFF2-40B4-BE49-F238E27FC236}">
                <a16:creationId xmlns:a16="http://schemas.microsoft.com/office/drawing/2014/main" id="{77FBB022-8DCF-AC54-CB26-C3D97E654EC9}"/>
              </a:ext>
            </a:extLst>
          </p:cNvPr>
          <p:cNvSpPr/>
          <p:nvPr userDrawn="1"/>
        </p:nvSpPr>
        <p:spPr>
          <a:xfrm>
            <a:off x="1296170" y="6020054"/>
            <a:ext cx="22393796" cy="7277478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72;p1">
            <a:extLst>
              <a:ext uri="{FF2B5EF4-FFF2-40B4-BE49-F238E27FC236}">
                <a16:creationId xmlns:a16="http://schemas.microsoft.com/office/drawing/2014/main" id="{12B27AC0-A39E-A0A7-4448-C0719EB8E818}"/>
              </a:ext>
            </a:extLst>
          </p:cNvPr>
          <p:cNvSpPr txBox="1"/>
          <p:nvPr userDrawn="1"/>
        </p:nvSpPr>
        <p:spPr>
          <a:xfrm>
            <a:off x="10894" y="3494918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1: CÂN BẰNG HÓA HỌC</a:t>
            </a:r>
            <a:endParaRPr dirty="0"/>
          </a:p>
        </p:txBody>
      </p:sp>
      <p:grpSp>
        <p:nvGrpSpPr>
          <p:cNvPr id="9" name="Google Shape;173;p1">
            <a:extLst>
              <a:ext uri="{FF2B5EF4-FFF2-40B4-BE49-F238E27FC236}">
                <a16:creationId xmlns:a16="http://schemas.microsoft.com/office/drawing/2014/main" id="{59CF46B4-301C-401C-15A7-11FABEBF6B4F}"/>
              </a:ext>
            </a:extLst>
          </p:cNvPr>
          <p:cNvGrpSpPr/>
          <p:nvPr userDrawn="1"/>
        </p:nvGrpSpPr>
        <p:grpSpPr>
          <a:xfrm>
            <a:off x="3184699" y="4558794"/>
            <a:ext cx="18975066" cy="2325468"/>
            <a:chOff x="3024409" y="3659656"/>
            <a:chExt cx="18976301" cy="2325620"/>
          </a:xfrm>
        </p:grpSpPr>
        <p:sp>
          <p:nvSpPr>
            <p:cNvPr id="10" name="Google Shape;174;p1">
              <a:extLst>
                <a:ext uri="{FF2B5EF4-FFF2-40B4-BE49-F238E27FC236}">
                  <a16:creationId xmlns:a16="http://schemas.microsoft.com/office/drawing/2014/main" id="{C1E4FC8F-EE4F-C325-E3EA-4B422EA7D723}"/>
                </a:ext>
              </a:extLst>
            </p:cNvPr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75;p1">
              <a:extLst>
                <a:ext uri="{FF2B5EF4-FFF2-40B4-BE49-F238E27FC236}">
                  <a16:creationId xmlns:a16="http://schemas.microsoft.com/office/drawing/2014/main" id="{D8A29270-79AA-30D9-923F-72ECA3EEF05C}"/>
                </a:ext>
              </a:extLst>
            </p:cNvPr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3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ÔN TẬP CHƯƠNG 1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2" name="Google Shape;185;p1">
            <a:extLst>
              <a:ext uri="{FF2B5EF4-FFF2-40B4-BE49-F238E27FC236}">
                <a16:creationId xmlns:a16="http://schemas.microsoft.com/office/drawing/2014/main" id="{6D43A902-6D75-C0EF-443E-F5E81E2E1308}"/>
              </a:ext>
            </a:extLst>
          </p:cNvPr>
          <p:cNvGrpSpPr/>
          <p:nvPr userDrawn="1"/>
        </p:nvGrpSpPr>
        <p:grpSpPr>
          <a:xfrm>
            <a:off x="1116660" y="7257191"/>
            <a:ext cx="20008033" cy="922567"/>
            <a:chOff x="7459670" y="7086599"/>
            <a:chExt cx="20011654" cy="922734"/>
          </a:xfrm>
        </p:grpSpPr>
        <p:sp>
          <p:nvSpPr>
            <p:cNvPr id="13" name="Google Shape;186;p1">
              <a:hlinkClick r:id="" action="ppaction://noaction"/>
              <a:extLst>
                <a:ext uri="{FF2B5EF4-FFF2-40B4-BE49-F238E27FC236}">
                  <a16:creationId xmlns:a16="http://schemas.microsoft.com/office/drawing/2014/main" id="{0A2890D9-6BCA-16C8-8D4E-05783B3E7F32}"/>
                </a:ext>
              </a:extLst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Hệ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thống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kiến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thức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" name="Google Shape;187;p1">
              <a:extLst>
                <a:ext uri="{FF2B5EF4-FFF2-40B4-BE49-F238E27FC236}">
                  <a16:creationId xmlns:a16="http://schemas.microsoft.com/office/drawing/2014/main" id="{478E069D-87A2-E852-3192-3EFA41C61002}"/>
                </a:ext>
              </a:extLst>
            </p:cNvPr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5" name="Google Shape;188;p1">
                <a:extLst>
                  <a:ext uri="{FF2B5EF4-FFF2-40B4-BE49-F238E27FC236}">
                    <a16:creationId xmlns:a16="http://schemas.microsoft.com/office/drawing/2014/main" id="{2767E3AA-294E-A822-6D1F-1F922D8079E1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" name="Google Shape;189;p1">
                <a:extLst>
                  <a:ext uri="{FF2B5EF4-FFF2-40B4-BE49-F238E27FC236}">
                    <a16:creationId xmlns:a16="http://schemas.microsoft.com/office/drawing/2014/main" id="{EB68493E-CB80-0AB3-CEF7-3C60025D3D88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" name="Google Shape;190;p1">
                  <a:extLst>
                    <a:ext uri="{FF2B5EF4-FFF2-40B4-BE49-F238E27FC236}">
                      <a16:creationId xmlns:a16="http://schemas.microsoft.com/office/drawing/2014/main" id="{E40652B3-9A44-5044-A248-62C6E97559D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1;p1">
                  <a:extLst>
                    <a:ext uri="{FF2B5EF4-FFF2-40B4-BE49-F238E27FC236}">
                      <a16:creationId xmlns:a16="http://schemas.microsoft.com/office/drawing/2014/main" id="{F2D5B09B-79BF-4594-C5EF-21F2A19BADD1}"/>
                    </a:ext>
                  </a:extLst>
                </p:cNvPr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22" name="Google Shape;192;p1">
            <a:extLst>
              <a:ext uri="{FF2B5EF4-FFF2-40B4-BE49-F238E27FC236}">
                <a16:creationId xmlns:a16="http://schemas.microsoft.com/office/drawing/2014/main" id="{217631D6-103B-63DF-B178-F5C95D2616F9}"/>
              </a:ext>
            </a:extLst>
          </p:cNvPr>
          <p:cNvGrpSpPr/>
          <p:nvPr userDrawn="1"/>
        </p:nvGrpSpPr>
        <p:grpSpPr>
          <a:xfrm>
            <a:off x="1036799" y="9618319"/>
            <a:ext cx="16813248" cy="945156"/>
            <a:chOff x="7459670" y="8524495"/>
            <a:chExt cx="16816291" cy="945327"/>
          </a:xfrm>
        </p:grpSpPr>
        <p:sp>
          <p:nvSpPr>
            <p:cNvPr id="23" name="Google Shape;193;p1">
              <a:extLst>
                <a:ext uri="{FF2B5EF4-FFF2-40B4-BE49-F238E27FC236}">
                  <a16:creationId xmlns:a16="http://schemas.microsoft.com/office/drawing/2014/main" id="{B9FD0F13-2E59-FC36-0316-F1B9EBCEBC62}"/>
                </a:ext>
              </a:extLst>
            </p:cNvPr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" name="Google Shape;194;p1">
              <a:extLst>
                <a:ext uri="{FF2B5EF4-FFF2-40B4-BE49-F238E27FC236}">
                  <a16:creationId xmlns:a16="http://schemas.microsoft.com/office/drawing/2014/main" id="{7B20DF92-11F4-2858-C42F-E9F561BB7630}"/>
                </a:ext>
              </a:extLst>
            </p:cNvPr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25" name="Google Shape;195;p1">
                <a:extLst>
                  <a:ext uri="{FF2B5EF4-FFF2-40B4-BE49-F238E27FC236}">
                    <a16:creationId xmlns:a16="http://schemas.microsoft.com/office/drawing/2014/main" id="{35655949-7245-FB8F-1FC4-BD57E2FFC2AC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" name="Google Shape;196;p1">
                <a:extLst>
                  <a:ext uri="{FF2B5EF4-FFF2-40B4-BE49-F238E27FC236}">
                    <a16:creationId xmlns:a16="http://schemas.microsoft.com/office/drawing/2014/main" id="{DD97AEBA-19AE-2CDA-3881-23140720B7C4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7" name="Google Shape;197;p1">
                  <a:extLst>
                    <a:ext uri="{FF2B5EF4-FFF2-40B4-BE49-F238E27FC236}">
                      <a16:creationId xmlns:a16="http://schemas.microsoft.com/office/drawing/2014/main" id="{5FA6D2BF-F6C2-B0B3-DEA2-F3998C66E3B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198;p1">
                  <a:extLst>
                    <a:ext uri="{FF2B5EF4-FFF2-40B4-BE49-F238E27FC236}">
                      <a16:creationId xmlns:a16="http://schemas.microsoft.com/office/drawing/2014/main" id="{48A1658F-C11C-3943-6FE4-26DA5BB947B5}"/>
                    </a:ext>
                  </a:extLst>
                </p:cNvPr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4;p3">
            <a:extLst>
              <a:ext uri="{FF2B5EF4-FFF2-40B4-BE49-F238E27FC236}">
                <a16:creationId xmlns:a16="http://schemas.microsoft.com/office/drawing/2014/main" id="{DC43111E-AF88-AE7A-884B-7680A834F927}"/>
              </a:ext>
            </a:extLst>
          </p:cNvPr>
          <p:cNvSpPr/>
          <p:nvPr userDrawn="1"/>
        </p:nvSpPr>
        <p:spPr>
          <a:xfrm>
            <a:off x="-455583" y="1576003"/>
            <a:ext cx="2362046" cy="804767"/>
          </a:xfrm>
          <a:prstGeom prst="roundRect">
            <a:avLst>
              <a:gd name="adj" fmla="val 16667"/>
            </a:avLst>
          </a:prstGeom>
          <a:solidFill>
            <a:srgbClr val="145F8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46;p3">
            <a:extLst>
              <a:ext uri="{FF2B5EF4-FFF2-40B4-BE49-F238E27FC236}">
                <a16:creationId xmlns:a16="http://schemas.microsoft.com/office/drawing/2014/main" id="{51B2C8C7-3064-8E91-2A3F-220B00F1D493}"/>
              </a:ext>
            </a:extLst>
          </p:cNvPr>
          <p:cNvSpPr txBox="1"/>
          <p:nvPr userDrawn="1"/>
        </p:nvSpPr>
        <p:spPr>
          <a:xfrm>
            <a:off x="1920747" y="1563301"/>
            <a:ext cx="172819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5F82"/>
              </a:buClr>
              <a:buSzPts val="4800"/>
              <a:buFont typeface="Tahoma"/>
              <a:buNone/>
            </a:pPr>
            <a:r>
              <a:rPr lang="en-US" sz="4800" b="1" dirty="0" err="1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Hệ</a:t>
            </a:r>
            <a:r>
              <a: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thống</a:t>
            </a:r>
            <a:r>
              <a: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hóa</a:t>
            </a:r>
            <a:r>
              <a: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kiến</a:t>
            </a:r>
            <a:r>
              <a: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thức</a:t>
            </a:r>
            <a:endParaRPr sz="4800" b="1" dirty="0">
              <a:solidFill>
                <a:srgbClr val="135F8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Google Shape;245;p3">
            <a:extLst>
              <a:ext uri="{FF2B5EF4-FFF2-40B4-BE49-F238E27FC236}">
                <a16:creationId xmlns:a16="http://schemas.microsoft.com/office/drawing/2014/main" id="{1F8D122D-71E6-0B49-BEE5-353247529308}"/>
              </a:ext>
            </a:extLst>
          </p:cNvPr>
          <p:cNvSpPr txBox="1"/>
          <p:nvPr userDrawn="1"/>
        </p:nvSpPr>
        <p:spPr>
          <a:xfrm>
            <a:off x="1012867" y="1584528"/>
            <a:ext cx="822661" cy="7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endParaRPr sz="43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F2FA6-4A98-371E-DC58-0F79C5E144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02823"/>
            <a:ext cx="24385588" cy="113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3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4724-1F3B-8C00-A4FF-7D3335EE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012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CB68C78-2A62-EBE1-206B-C31552703F12}"/>
              </a:ext>
            </a:extLst>
          </p:cNvPr>
          <p:cNvSpPr/>
          <p:nvPr/>
        </p:nvSpPr>
        <p:spPr>
          <a:xfrm>
            <a:off x="1676509" y="9475297"/>
            <a:ext cx="8487329" cy="5398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605" y="896216"/>
            <a:ext cx="21032570" cy="8139102"/>
          </a:xfrm>
        </p:spPr>
        <p:txBody>
          <a:bodyPr anchor="b">
            <a:noAutofit/>
          </a:bodyPr>
          <a:lstStyle>
            <a:lvl1pPr algn="l">
              <a:defRPr sz="192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605" y="9968114"/>
            <a:ext cx="21032570" cy="2249684"/>
          </a:xfrm>
        </p:spPr>
        <p:txBody>
          <a:bodyPr>
            <a:normAutofit/>
          </a:bodyPr>
          <a:lstStyle>
            <a:lvl1pPr marL="0" indent="0" algn="l">
              <a:buNone/>
              <a:defRPr sz="5600"/>
            </a:lvl1pPr>
            <a:lvl2pPr marL="914446" indent="0" algn="ctr">
              <a:buNone/>
              <a:defRPr sz="4000"/>
            </a:lvl2pPr>
            <a:lvl3pPr marL="1828891" indent="0" algn="ctr">
              <a:buNone/>
              <a:defRPr sz="3600"/>
            </a:lvl3pPr>
            <a:lvl4pPr marL="2743337" indent="0" algn="ctr">
              <a:buNone/>
              <a:defRPr sz="3200"/>
            </a:lvl4pPr>
            <a:lvl5pPr marL="3657783" indent="0" algn="ctr">
              <a:buNone/>
              <a:defRPr sz="3200"/>
            </a:lvl5pPr>
            <a:lvl6pPr marL="4572229" indent="0" algn="ctr">
              <a:buNone/>
              <a:defRPr sz="3200"/>
            </a:lvl6pPr>
            <a:lvl7pPr marL="5486674" indent="0" algn="ctr">
              <a:buNone/>
              <a:defRPr sz="3200"/>
            </a:lvl7pPr>
            <a:lvl8pPr marL="6401120" indent="0" algn="ctr">
              <a:buNone/>
              <a:defRPr sz="3200"/>
            </a:lvl8pPr>
            <a:lvl9pPr marL="7315566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9AD16F-8F47-79AE-E3BA-A98F5255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68771-4EC0-48B7-BA83-EC4AB2872783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9B7294-6BEE-44A1-73F0-7341D1AE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99DB0D-B729-4796-552D-B050A45D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038C-4CFF-4D38-8E9D-87F8A6D88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ÔN TẬP CHƯƠNG 1</a:t>
            </a:r>
            <a:endParaRPr sz="5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1</a:t>
            </a:r>
            <a:endParaRPr sz="3600" b="1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3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:a16="http://schemas.microsoft.com/office/drawing/2014/main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23DCCC5-92F3-382A-378C-3537A9FB4D8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226266" y="-337799"/>
            <a:ext cx="2260877" cy="2260877"/>
          </a:xfrm>
          <a:prstGeom prst="rect">
            <a:avLst/>
          </a:prstGeom>
        </p:spPr>
      </p:pic>
      <p:sp>
        <p:nvSpPr>
          <p:cNvPr id="6" name="Google Shape;174;p1">
            <a:extLst>
              <a:ext uri="{FF2B5EF4-FFF2-40B4-BE49-F238E27FC236}">
                <a16:creationId xmlns:a16="http://schemas.microsoft.com/office/drawing/2014/main" id="{A8473696-F4C4-25E9-6B54-71297EC628EA}"/>
              </a:ext>
            </a:extLst>
          </p:cNvPr>
          <p:cNvSpPr/>
          <p:nvPr/>
        </p:nvSpPr>
        <p:spPr>
          <a:xfrm>
            <a:off x="3504587" y="5368325"/>
            <a:ext cx="18437568" cy="8331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4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7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144367-43F3-BC17-4DD7-21AE15170ABA}"/>
              </a:ext>
            </a:extLst>
          </p:cNvPr>
          <p:cNvSpPr/>
          <p:nvPr/>
        </p:nvSpPr>
        <p:spPr>
          <a:xfrm>
            <a:off x="4539343" y="3422650"/>
            <a:ext cx="1727562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 (Headings)"/>
                <a:cs typeface="Arial" panose="020B0604020202020204" pitchFamily="34" charset="0"/>
              </a:rPr>
              <a:t>HOẠT ĐỘNG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 (Headings)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77477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5;p1">
            <a:extLst>
              <a:ext uri="{FF2B5EF4-FFF2-40B4-BE49-F238E27FC236}">
                <a16:creationId xmlns:a16="http://schemas.microsoft.com/office/drawing/2014/main" id="{3DB587F7-4BC4-D7AE-9F87-6EBD884D4E13}"/>
              </a:ext>
            </a:extLst>
          </p:cNvPr>
          <p:cNvGrpSpPr/>
          <p:nvPr/>
        </p:nvGrpSpPr>
        <p:grpSpPr>
          <a:xfrm>
            <a:off x="328385" y="1875525"/>
            <a:ext cx="20008033" cy="922567"/>
            <a:chOff x="7459670" y="7086599"/>
            <a:chExt cx="20011654" cy="922734"/>
          </a:xfrm>
        </p:grpSpPr>
        <p:sp>
          <p:nvSpPr>
            <p:cNvPr id="4" name="Google Shape;186;p1">
              <a:hlinkClick r:id="" action="ppaction://noaction"/>
              <a:extLst>
                <a:ext uri="{FF2B5EF4-FFF2-40B4-BE49-F238E27FC236}">
                  <a16:creationId xmlns:a16="http://schemas.microsoft.com/office/drawing/2014/main" id="{95F531A3-0FCB-B49B-567B-C4EDBB9125A7}"/>
                </a:ext>
              </a:extLst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Hệ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thống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kiến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thức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5" name="Google Shape;187;p1">
              <a:extLst>
                <a:ext uri="{FF2B5EF4-FFF2-40B4-BE49-F238E27FC236}">
                  <a16:creationId xmlns:a16="http://schemas.microsoft.com/office/drawing/2014/main" id="{3D775F0E-6F80-AF20-5B33-005EA4CB8A12}"/>
                </a:ext>
              </a:extLst>
            </p:cNvPr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6" name="Google Shape;188;p1">
                <a:extLst>
                  <a:ext uri="{FF2B5EF4-FFF2-40B4-BE49-F238E27FC236}">
                    <a16:creationId xmlns:a16="http://schemas.microsoft.com/office/drawing/2014/main" id="{0000361B-9653-48A6-8FBC-677DA670ECB4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" name="Google Shape;189;p1">
                <a:extLst>
                  <a:ext uri="{FF2B5EF4-FFF2-40B4-BE49-F238E27FC236}">
                    <a16:creationId xmlns:a16="http://schemas.microsoft.com/office/drawing/2014/main" id="{7A6AEA71-0F9A-3602-A4B5-854CB1CCD9C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" name="Google Shape;190;p1">
                  <a:extLst>
                    <a:ext uri="{FF2B5EF4-FFF2-40B4-BE49-F238E27FC236}">
                      <a16:creationId xmlns:a16="http://schemas.microsoft.com/office/drawing/2014/main" id="{F68BA245-4AE0-1504-9EAB-D33F0F2AFAE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" name="Google Shape;191;p1">
                  <a:extLst>
                    <a:ext uri="{FF2B5EF4-FFF2-40B4-BE49-F238E27FC236}">
                      <a16:creationId xmlns:a16="http://schemas.microsoft.com/office/drawing/2014/main" id="{4A529534-B875-F944-2907-A16EFD0FFE63}"/>
                    </a:ext>
                  </a:extLst>
                </p:cNvPr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27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7" name="Picture 33">
            <a:extLst>
              <a:ext uri="{FF2B5EF4-FFF2-40B4-BE49-F238E27FC236}">
                <a16:creationId xmlns:a16="http://schemas.microsoft.com/office/drawing/2014/main" id="{1A99C299-15F0-FB83-B85D-E025C51B1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14" y="8525863"/>
            <a:ext cx="2918162" cy="88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32">
            <a:extLst>
              <a:ext uri="{FF2B5EF4-FFF2-40B4-BE49-F238E27FC236}">
                <a16:creationId xmlns:a16="http://schemas.microsoft.com/office/drawing/2014/main" id="{5334A33F-F3BA-F66B-1328-1913FE86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74" y="8217851"/>
            <a:ext cx="3308733" cy="58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31">
            <a:extLst>
              <a:ext uri="{FF2B5EF4-FFF2-40B4-BE49-F238E27FC236}">
                <a16:creationId xmlns:a16="http://schemas.microsoft.com/office/drawing/2014/main" id="{996C0611-1E3D-996C-B97B-957ED993F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80" y="7639934"/>
            <a:ext cx="3051529" cy="113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0">
            <a:extLst>
              <a:ext uri="{FF2B5EF4-FFF2-40B4-BE49-F238E27FC236}">
                <a16:creationId xmlns:a16="http://schemas.microsoft.com/office/drawing/2014/main" id="{3D8F5798-CF06-1D5A-8B48-3B6937B7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28" y="6325333"/>
            <a:ext cx="2000482" cy="24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9">
            <a:extLst>
              <a:ext uri="{FF2B5EF4-FFF2-40B4-BE49-F238E27FC236}">
                <a16:creationId xmlns:a16="http://schemas.microsoft.com/office/drawing/2014/main" id="{1154AA63-6F06-F110-D99E-778BE4891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36" y="5995094"/>
            <a:ext cx="3035651" cy="82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28">
            <a:extLst>
              <a:ext uri="{FF2B5EF4-FFF2-40B4-BE49-F238E27FC236}">
                <a16:creationId xmlns:a16="http://schemas.microsoft.com/office/drawing/2014/main" id="{279BFCAA-83A7-F7FC-8F93-54931D1EB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64" y="5499738"/>
            <a:ext cx="2911813" cy="7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>
            <a:extLst>
              <a:ext uri="{FF2B5EF4-FFF2-40B4-BE49-F238E27FC236}">
                <a16:creationId xmlns:a16="http://schemas.microsoft.com/office/drawing/2014/main" id="{85E7D7F9-1FD5-DE33-88D8-D7C0511AD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37" y="5820451"/>
            <a:ext cx="4077172" cy="72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>
            <a:extLst>
              <a:ext uri="{FF2B5EF4-FFF2-40B4-BE49-F238E27FC236}">
                <a16:creationId xmlns:a16="http://schemas.microsoft.com/office/drawing/2014/main" id="{1790D60D-C623-B798-8AA3-7F3E3536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15" y="3762813"/>
            <a:ext cx="1952852" cy="93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>
            <a:extLst>
              <a:ext uri="{FF2B5EF4-FFF2-40B4-BE49-F238E27FC236}">
                <a16:creationId xmlns:a16="http://schemas.microsoft.com/office/drawing/2014/main" id="{ABE408BF-92AB-31C8-1E7E-031BC303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57" y="3727882"/>
            <a:ext cx="1803609" cy="46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>
            <a:extLst>
              <a:ext uri="{FF2B5EF4-FFF2-40B4-BE49-F238E27FC236}">
                <a16:creationId xmlns:a16="http://schemas.microsoft.com/office/drawing/2014/main" id="{969B8325-7725-640B-BA5E-71E0502B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69" y="3261104"/>
            <a:ext cx="1943325" cy="72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>
            <a:extLst>
              <a:ext uri="{FF2B5EF4-FFF2-40B4-BE49-F238E27FC236}">
                <a16:creationId xmlns:a16="http://schemas.microsoft.com/office/drawing/2014/main" id="{4649BFFD-4C73-92EE-677C-AB8DA41F9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66" y="3556413"/>
            <a:ext cx="1752803" cy="45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>
            <a:extLst>
              <a:ext uri="{FF2B5EF4-FFF2-40B4-BE49-F238E27FC236}">
                <a16:creationId xmlns:a16="http://schemas.microsoft.com/office/drawing/2014/main" id="{68DD033E-DD88-683F-DF5B-F335DA356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64" y="1952852"/>
            <a:ext cx="3597692" cy="109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>
            <a:extLst>
              <a:ext uri="{FF2B5EF4-FFF2-40B4-BE49-F238E27FC236}">
                <a16:creationId xmlns:a16="http://schemas.microsoft.com/office/drawing/2014/main" id="{984A8940-2A53-B16E-4027-D270005C8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66" y="2594278"/>
            <a:ext cx="1644840" cy="128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>
            <a:extLst>
              <a:ext uri="{FF2B5EF4-FFF2-40B4-BE49-F238E27FC236}">
                <a16:creationId xmlns:a16="http://schemas.microsoft.com/office/drawing/2014/main" id="{D5706916-33BD-C9DE-1785-2DD7043CE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145" y="3454801"/>
            <a:ext cx="1695646" cy="30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>
            <a:extLst>
              <a:ext uri="{FF2B5EF4-FFF2-40B4-BE49-F238E27FC236}">
                <a16:creationId xmlns:a16="http://schemas.microsoft.com/office/drawing/2014/main" id="{F7B823BA-7AFD-CD60-392D-DA9F28A2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72" y="5366371"/>
            <a:ext cx="5480684" cy="129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>
            <a:extLst>
              <a:ext uri="{FF2B5EF4-FFF2-40B4-BE49-F238E27FC236}">
                <a16:creationId xmlns:a16="http://schemas.microsoft.com/office/drawing/2014/main" id="{6EF35898-459C-F8D4-89DC-2AB94E3C6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440" y="4093050"/>
            <a:ext cx="2975318" cy="156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>
            <a:extLst>
              <a:ext uri="{FF2B5EF4-FFF2-40B4-BE49-F238E27FC236}">
                <a16:creationId xmlns:a16="http://schemas.microsoft.com/office/drawing/2014/main" id="{B7FD82E8-E71E-CCFC-9CF6-FCD191C5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439" y="3613569"/>
            <a:ext cx="3721531" cy="129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id="{2AD0F664-744F-5DFA-8C42-4F193998F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636" y="2076692"/>
            <a:ext cx="3886650" cy="223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id="{A7E7BA41-04E2-03AA-0934-8BD6CFAA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476" y="3829493"/>
            <a:ext cx="2810201" cy="210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F2485A58-B1B9-6059-AB4A-E55D5B5D3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203" y="10361226"/>
            <a:ext cx="3762811" cy="13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801F8542-F0CD-C767-5C51-A14EEA6D6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799" y="9846817"/>
            <a:ext cx="3851722" cy="9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11BD4AB3-7930-BC43-0F09-93D907431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82" y="9360984"/>
            <a:ext cx="1479721" cy="122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9816AA1E-5023-4EA4-F3C9-C99B6992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919" y="8557618"/>
            <a:ext cx="3315084" cy="124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A0E06DF6-9ABF-C198-1701-B85C07B4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568" y="8068611"/>
            <a:ext cx="3721531" cy="112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65DE307C-ABFE-DED8-B8F8-F61D687ED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726" y="8300411"/>
            <a:ext cx="1679768" cy="12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42215196-2CD0-128C-E375-09777218E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887" y="6795287"/>
            <a:ext cx="3804090" cy="107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A3BDED54-CB16-28DE-28AF-35131D069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853" y="6268177"/>
            <a:ext cx="3778687" cy="7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BD48A1BB-5E69-324F-F7DC-6D54F0E13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197" y="6563486"/>
            <a:ext cx="1613087" cy="299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04BAFA8F-8C8E-A84F-F63B-292FBA0AA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969" y="5414004"/>
            <a:ext cx="1959203" cy="424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CFD6EB3F-66A9-842B-F5D0-2B43C7895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081" y="4737649"/>
            <a:ext cx="2556170" cy="189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7EEF9D-60DB-4DFD-8628-EB569E0487AC}"/>
              </a:ext>
            </a:extLst>
          </p:cNvPr>
          <p:cNvSpPr/>
          <p:nvPr/>
        </p:nvSpPr>
        <p:spPr>
          <a:xfrm>
            <a:off x="9881244" y="5207687"/>
            <a:ext cx="3137104" cy="5712198"/>
          </a:xfrm>
          <a:custGeom>
            <a:avLst/>
            <a:gdLst>
              <a:gd name="connsiteX0" fmla="*/ 0 w 1568704"/>
              <a:gd name="connsiteY0" fmla="*/ 0 h 2854960"/>
              <a:gd name="connsiteX1" fmla="*/ 1568704 w 1568704"/>
              <a:gd name="connsiteY1" fmla="*/ 0 h 2854960"/>
              <a:gd name="connsiteX2" fmla="*/ 1568704 w 1568704"/>
              <a:gd name="connsiteY2" fmla="*/ 2854960 h 2854960"/>
              <a:gd name="connsiteX3" fmla="*/ 0 w 1568704"/>
              <a:gd name="connsiteY3" fmla="*/ 2854960 h 2854960"/>
              <a:gd name="connsiteX4" fmla="*/ 0 w 1568704"/>
              <a:gd name="connsiteY4" fmla="*/ 0 h 285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704" h="2854960">
                <a:moveTo>
                  <a:pt x="0" y="0"/>
                </a:moveTo>
                <a:lnTo>
                  <a:pt x="1568704" y="0"/>
                </a:lnTo>
                <a:lnTo>
                  <a:pt x="1568704" y="2854960"/>
                </a:lnTo>
                <a:lnTo>
                  <a:pt x="0" y="2854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13485" tIns="0" rIns="0" bIns="0" spcCol="1270"/>
          <a:lstStyle/>
          <a:p>
            <a:pPr defTabSz="5778789">
              <a:lnSpc>
                <a:spcPct val="90000"/>
              </a:lnSpc>
              <a:spcAft>
                <a:spcPct val="35000"/>
              </a:spcAft>
              <a:defRPr/>
            </a:pPr>
            <a:endParaRPr lang="en-US" sz="13001"/>
          </a:p>
        </p:txBody>
      </p:sp>
      <p:grpSp>
        <p:nvGrpSpPr>
          <p:cNvPr id="6" name="Google Shape;185;p1">
            <a:extLst>
              <a:ext uri="{FF2B5EF4-FFF2-40B4-BE49-F238E27FC236}">
                <a16:creationId xmlns:a16="http://schemas.microsoft.com/office/drawing/2014/main" id="{C642BE40-0E86-5BB0-9ED0-54D547609393}"/>
              </a:ext>
            </a:extLst>
          </p:cNvPr>
          <p:cNvGrpSpPr/>
          <p:nvPr/>
        </p:nvGrpSpPr>
        <p:grpSpPr>
          <a:xfrm>
            <a:off x="328374" y="1581613"/>
            <a:ext cx="20008044" cy="1160554"/>
            <a:chOff x="7459659" y="7086600"/>
            <a:chExt cx="20011665" cy="1160764"/>
          </a:xfrm>
        </p:grpSpPr>
        <p:sp>
          <p:nvSpPr>
            <p:cNvPr id="7" name="Google Shape;186;p1">
              <a:hlinkClick r:id="" action="ppaction://noaction"/>
              <a:extLst>
                <a:ext uri="{FF2B5EF4-FFF2-40B4-BE49-F238E27FC236}">
                  <a16:creationId xmlns:a16="http://schemas.microsoft.com/office/drawing/2014/main" id="{6CC51CD5-26EF-2148-8CD9-250F2B0EF3ED}"/>
                </a:ext>
              </a:extLst>
            </p:cNvPr>
            <p:cNvSpPr/>
            <p:nvPr/>
          </p:nvSpPr>
          <p:spPr>
            <a:xfrm>
              <a:off x="9092456" y="7178187"/>
              <a:ext cx="18378868" cy="1015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60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Bài</a:t>
              </a:r>
              <a:r>
                <a:rPr lang="en-US" sz="60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60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60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8" name="Google Shape;187;p1">
              <a:extLst>
                <a:ext uri="{FF2B5EF4-FFF2-40B4-BE49-F238E27FC236}">
                  <a16:creationId xmlns:a16="http://schemas.microsoft.com/office/drawing/2014/main" id="{5664C666-6ECA-60D9-444D-08409A53455E}"/>
                </a:ext>
              </a:extLst>
            </p:cNvPr>
            <p:cNvGrpSpPr/>
            <p:nvPr/>
          </p:nvGrpSpPr>
          <p:grpSpPr>
            <a:xfrm>
              <a:off x="7459659" y="7086600"/>
              <a:ext cx="1392614" cy="1160764"/>
              <a:chOff x="7459669" y="7543800"/>
              <a:chExt cx="1381119" cy="1160764"/>
            </a:xfrm>
          </p:grpSpPr>
          <p:sp>
            <p:nvSpPr>
              <p:cNvPr id="10" name="Google Shape;188;p1">
                <a:extLst>
                  <a:ext uri="{FF2B5EF4-FFF2-40B4-BE49-F238E27FC236}">
                    <a16:creationId xmlns:a16="http://schemas.microsoft.com/office/drawing/2014/main" id="{985C887D-DED2-6DF3-76AE-3F1270E27C9C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" name="Google Shape;189;p1">
                <a:extLst>
                  <a:ext uri="{FF2B5EF4-FFF2-40B4-BE49-F238E27FC236}">
                    <a16:creationId xmlns:a16="http://schemas.microsoft.com/office/drawing/2014/main" id="{EAB3ADF0-223B-CAD7-4A60-6B8958A04CEF}"/>
                  </a:ext>
                </a:extLst>
              </p:cNvPr>
              <p:cNvGrpSpPr/>
              <p:nvPr/>
            </p:nvGrpSpPr>
            <p:grpSpPr>
              <a:xfrm>
                <a:off x="7469188" y="7685126"/>
                <a:ext cx="1371600" cy="1019438"/>
                <a:chOff x="7469188" y="7685126"/>
                <a:chExt cx="1371600" cy="1019438"/>
              </a:xfrm>
            </p:grpSpPr>
            <p:sp>
              <p:nvSpPr>
                <p:cNvPr id="12" name="Google Shape;190;p1">
                  <a:extLst>
                    <a:ext uri="{FF2B5EF4-FFF2-40B4-BE49-F238E27FC236}">
                      <a16:creationId xmlns:a16="http://schemas.microsoft.com/office/drawing/2014/main" id="{3BBEEF07-875D-778E-5F38-89CEC011F0D0}"/>
                    </a:ext>
                  </a:extLst>
                </p:cNvPr>
                <p:cNvSpPr/>
                <p:nvPr/>
              </p:nvSpPr>
              <p:spPr>
                <a:xfrm rot="5400000">
                  <a:off x="7647084" y="7507230"/>
                  <a:ext cx="1015807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" name="Google Shape;191;p1">
                  <a:extLst>
                    <a:ext uri="{FF2B5EF4-FFF2-40B4-BE49-F238E27FC236}">
                      <a16:creationId xmlns:a16="http://schemas.microsoft.com/office/drawing/2014/main" id="{DB49F9E4-D360-BCBB-BF74-335802AC9ADC}"/>
                    </a:ext>
                  </a:extLst>
                </p:cNvPr>
                <p:cNvSpPr txBox="1"/>
                <p:nvPr/>
              </p:nvSpPr>
              <p:spPr>
                <a:xfrm>
                  <a:off x="7544279" y="7688759"/>
                  <a:ext cx="953234" cy="10158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 sz="6000" dirty="0"/>
                </a:p>
              </p:txBody>
            </p:sp>
          </p:grpSp>
        </p:grp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D9A25-BBB6-97A2-3C0D-48A3334F83F4}"/>
              </a:ext>
            </a:extLst>
          </p:cNvPr>
          <p:cNvSpPr/>
          <p:nvPr/>
        </p:nvSpPr>
        <p:spPr>
          <a:xfrm>
            <a:off x="9860214" y="1521542"/>
            <a:ext cx="520046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NHIỆM VỤ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1A2E4-99BE-C18E-F420-CDAC2C261EF8}"/>
              </a:ext>
            </a:extLst>
          </p:cNvPr>
          <p:cNvCxnSpPr>
            <a:cxnSpLocks/>
          </p:cNvCxnSpPr>
          <p:nvPr/>
        </p:nvCxnSpPr>
        <p:spPr>
          <a:xfrm>
            <a:off x="12103888" y="2317300"/>
            <a:ext cx="0" cy="12053085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A5AF3E-5EA7-9AD8-F5E9-5BC01DDEB12B}"/>
              </a:ext>
            </a:extLst>
          </p:cNvPr>
          <p:cNvCxnSpPr/>
          <p:nvPr/>
        </p:nvCxnSpPr>
        <p:spPr>
          <a:xfrm>
            <a:off x="2632249" y="3336526"/>
            <a:ext cx="19714857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8786A51-044A-98C8-9F26-3B788E82FF4B}"/>
              </a:ext>
            </a:extLst>
          </p:cNvPr>
          <p:cNvSpPr txBox="1"/>
          <p:nvPr/>
        </p:nvSpPr>
        <p:spPr>
          <a:xfrm>
            <a:off x="3467327" y="2379884"/>
            <a:ext cx="642344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DDFA6-129C-EB86-29C2-04616EAD6424}"/>
              </a:ext>
            </a:extLst>
          </p:cNvPr>
          <p:cNvSpPr txBox="1"/>
          <p:nvPr/>
        </p:nvSpPr>
        <p:spPr>
          <a:xfrm>
            <a:off x="14834567" y="2413446"/>
            <a:ext cx="642344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5607" name="TextBox 9">
            <a:extLst>
              <a:ext uri="{FF2B5EF4-FFF2-40B4-BE49-F238E27FC236}">
                <a16:creationId xmlns:a16="http://schemas.microsoft.com/office/drawing/2014/main" id="{7370E753-F66F-6B0F-1CAF-66ADC0C7F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24" y="3311142"/>
            <a:ext cx="115482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altLang="en-US" sz="5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608" name="TextBox 10">
            <a:extLst>
              <a:ext uri="{FF2B5EF4-FFF2-40B4-BE49-F238E27FC236}">
                <a16:creationId xmlns:a16="http://schemas.microsoft.com/office/drawing/2014/main" id="{C540F683-47BB-15E7-0718-525B3C147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0536" y="3314316"/>
            <a:ext cx="115450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altLang="en-US" sz="5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FE701D-8AAE-A051-9D36-D568CB58D9CB}"/>
              </a:ext>
            </a:extLst>
          </p:cNvPr>
          <p:cNvGrpSpPr>
            <a:grpSpLocks/>
          </p:cNvGrpSpPr>
          <p:nvPr/>
        </p:nvGrpSpPr>
        <p:grpSpPr bwMode="auto">
          <a:xfrm>
            <a:off x="615991" y="4470090"/>
            <a:ext cx="11745091" cy="8534956"/>
            <a:chOff x="307975" y="1908175"/>
            <a:chExt cx="5872163" cy="4267200"/>
          </a:xfrm>
        </p:grpSpPr>
        <p:sp>
          <p:nvSpPr>
            <p:cNvPr id="26640" name="Content Placeholder 2">
              <a:extLst>
                <a:ext uri="{FF2B5EF4-FFF2-40B4-BE49-F238E27FC236}">
                  <a16:creationId xmlns:a16="http://schemas.microsoft.com/office/drawing/2014/main" id="{1B86CAFC-0F1E-80C9-1C8A-BEC6216CA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975" y="1908175"/>
              <a:ext cx="5872163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he Hand" panose="03070502030502020204" pitchFamily="66" charset="0"/>
                </a:defRPr>
              </a:lvl1pPr>
              <a:lvl2pPr marL="6858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he Hand" panose="03070502030502020204" pitchFamily="66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he Hand" panose="03070502030502020204" pitchFamily="66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>
                  <a:latin typeface="Times New Roman" panose="02020603050405020304" pitchFamily="18" charset="0"/>
                </a:rPr>
                <a:t>Cho phản ứng: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5600">
                  <a:latin typeface="Times New Roman" panose="02020603050405020304" pitchFamily="18" charset="0"/>
                </a:rPr>
                <a:t>2SO</a:t>
              </a:r>
              <a:r>
                <a:rPr lang="fr-FR" altLang="en-US" sz="5600" baseline="-25000">
                  <a:latin typeface="Times New Roman" panose="02020603050405020304" pitchFamily="18" charset="0"/>
                </a:rPr>
                <a:t>2(k)  </a:t>
              </a:r>
              <a:r>
                <a:rPr lang="fr-FR" altLang="en-US" sz="5600">
                  <a:latin typeface="Times New Roman" panose="02020603050405020304" pitchFamily="18" charset="0"/>
                </a:rPr>
                <a:t>+ O</a:t>
              </a:r>
              <a:r>
                <a:rPr lang="fr-FR" altLang="en-US" sz="5600" baseline="-25000">
                  <a:latin typeface="Times New Roman" panose="02020603050405020304" pitchFamily="18" charset="0"/>
                </a:rPr>
                <a:t>2(k)</a:t>
              </a:r>
              <a:r>
                <a:rPr lang="fr-FR" altLang="en-US" sz="5600">
                  <a:latin typeface="Times New Roman" panose="02020603050405020304" pitchFamily="18" charset="0"/>
                </a:rPr>
                <a:t>           2SO</a:t>
              </a:r>
              <a:r>
                <a:rPr lang="fr-FR" altLang="en-US" sz="5600" baseline="-25000">
                  <a:latin typeface="Times New Roman" panose="02020603050405020304" pitchFamily="18" charset="0"/>
                </a:rPr>
                <a:t>3(k)</a:t>
              </a:r>
              <a:r>
                <a:rPr lang="fr-FR" altLang="en-US" sz="5600">
                  <a:latin typeface="Times New Roman" panose="02020603050405020304" pitchFamily="18" charset="0"/>
                </a:rPr>
                <a:t>     </a:t>
              </a:r>
              <a:r>
                <a:rPr lang="en-US" altLang="en-US" sz="5600">
                  <a:latin typeface="Times New Roman" panose="02020603050405020304" pitchFamily="18" charset="0"/>
                </a:rPr>
                <a:t>∆H &lt; 0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>
                  <a:latin typeface="Times New Roman" panose="02020603050405020304" pitchFamily="18" charset="0"/>
                </a:rPr>
                <a:t>Cân bằng hóa học sẽ chuyển dịch về phía nào? Khi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 b="1">
                  <a:latin typeface="Times New Roman" panose="02020603050405020304" pitchFamily="18" charset="0"/>
                </a:rPr>
                <a:t>a. </a:t>
              </a:r>
              <a:r>
                <a:rPr lang="en-US" altLang="en-US" sz="5600">
                  <a:latin typeface="Times New Roman" panose="02020603050405020304" pitchFamily="18" charset="0"/>
                </a:rPr>
                <a:t>Thêm khí O</a:t>
              </a:r>
              <a:r>
                <a:rPr lang="en-US" altLang="en-US" sz="560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5600">
                  <a:latin typeface="Times New Roman" panose="02020603050405020304" pitchFamily="18" charset="0"/>
                </a:rPr>
                <a:t> vào bình	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 b="1">
                  <a:latin typeface="Times New Roman" panose="02020603050405020304" pitchFamily="18" charset="0"/>
                </a:rPr>
                <a:t>b. </a:t>
              </a:r>
              <a:r>
                <a:rPr lang="en-US" altLang="en-US" sz="5600">
                  <a:latin typeface="Times New Roman" panose="02020603050405020304" pitchFamily="18" charset="0"/>
                </a:rPr>
                <a:t>Tăng nhiệt độ		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 b="1">
                  <a:latin typeface="Times New Roman" panose="02020603050405020304" pitchFamily="18" charset="0"/>
                </a:rPr>
                <a:t>c. </a:t>
              </a:r>
              <a:r>
                <a:rPr lang="en-US" altLang="en-US" sz="5600">
                  <a:latin typeface="Times New Roman" panose="02020603050405020304" pitchFamily="18" charset="0"/>
                </a:rPr>
                <a:t>Tăng áp suất chung của hệ.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 b="1">
                  <a:latin typeface="Times New Roman" panose="02020603050405020304" pitchFamily="18" charset="0"/>
                </a:rPr>
                <a:t>d</a:t>
              </a:r>
              <a:r>
                <a:rPr lang="en-US" altLang="en-US" sz="5600">
                  <a:latin typeface="Times New Roman" panose="02020603050405020304" pitchFamily="18" charset="0"/>
                </a:rPr>
                <a:t>. Lấy bớt khí SO</a:t>
              </a:r>
              <a:r>
                <a:rPr lang="en-US" altLang="en-US" sz="5600" baseline="-25000">
                  <a:latin typeface="Times New Roman" panose="02020603050405020304" pitchFamily="18" charset="0"/>
                </a:rPr>
                <a:t>3</a:t>
              </a:r>
              <a:r>
                <a:rPr lang="en-US" altLang="en-US" sz="5600">
                  <a:latin typeface="Times New Roman" panose="02020603050405020304" pitchFamily="18" charset="0"/>
                </a:rPr>
                <a:t> ra khỏi hỗn hợp</a:t>
              </a:r>
            </a:p>
          </p:txBody>
        </p:sp>
        <p:grpSp>
          <p:nvGrpSpPr>
            <p:cNvPr id="26641" name="Group 45">
              <a:extLst>
                <a:ext uri="{FF2B5EF4-FFF2-40B4-BE49-F238E27FC236}">
                  <a16:creationId xmlns:a16="http://schemas.microsoft.com/office/drawing/2014/main" id="{7B6F51F4-F92F-310D-5F2E-2F9AA0069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0000" y="2576513"/>
              <a:ext cx="762000" cy="142875"/>
              <a:chOff x="2544" y="1011"/>
              <a:chExt cx="480" cy="90"/>
            </a:xfrm>
          </p:grpSpPr>
          <p:sp>
            <p:nvSpPr>
              <p:cNvPr id="26642" name="Line 43">
                <a:extLst>
                  <a:ext uri="{FF2B5EF4-FFF2-40B4-BE49-F238E27FC236}">
                    <a16:creationId xmlns:a16="http://schemas.microsoft.com/office/drawing/2014/main" id="{EB7EC208-5EBC-5FAC-BEDD-376E2A0BA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1011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26643" name="Line 44">
                <a:extLst>
                  <a:ext uri="{FF2B5EF4-FFF2-40B4-BE49-F238E27FC236}">
                    <a16:creationId xmlns:a16="http://schemas.microsoft.com/office/drawing/2014/main" id="{FB0E81B2-B746-81EE-2933-1A173740B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4" y="1101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6418F-1A22-C57C-3A0A-6C2F85DD65A4}"/>
              </a:ext>
            </a:extLst>
          </p:cNvPr>
          <p:cNvGrpSpPr>
            <a:grpSpLocks/>
          </p:cNvGrpSpPr>
          <p:nvPr/>
        </p:nvGrpSpPr>
        <p:grpSpPr bwMode="auto">
          <a:xfrm>
            <a:off x="12335680" y="4311331"/>
            <a:ext cx="12488087" cy="9811389"/>
            <a:chOff x="6167438" y="1828800"/>
            <a:chExt cx="6243637" cy="4905375"/>
          </a:xfrm>
        </p:grpSpPr>
        <p:sp>
          <p:nvSpPr>
            <p:cNvPr id="26636" name="Content Placeholder 2">
              <a:extLst>
                <a:ext uri="{FF2B5EF4-FFF2-40B4-BE49-F238E27FC236}">
                  <a16:creationId xmlns:a16="http://schemas.microsoft.com/office/drawing/2014/main" id="{C1101692-3AFD-BF5E-D20D-24C3685BB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438" y="1828800"/>
              <a:ext cx="6243637" cy="490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he Hand" panose="03070502030502020204" pitchFamily="66" charset="0"/>
                </a:defRPr>
              </a:lvl1pPr>
              <a:lvl2pPr marL="6858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he Hand" panose="03070502030502020204" pitchFamily="66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he Hand" panose="03070502030502020204" pitchFamily="66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>
                  <a:latin typeface="Times New Roman" panose="02020603050405020304" pitchFamily="18" charset="0"/>
                </a:rPr>
                <a:t>Sản xuất amoniac trong công nghiệp dựa trên phản ứng sau: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5600">
                  <a:latin typeface="Times New Roman" panose="02020603050405020304" pitchFamily="18" charset="0"/>
                </a:rPr>
                <a:t>N</a:t>
              </a:r>
              <a:r>
                <a:rPr lang="fr-FR" altLang="en-US" sz="5600" baseline="-25000">
                  <a:latin typeface="Times New Roman" panose="02020603050405020304" pitchFamily="18" charset="0"/>
                </a:rPr>
                <a:t>2(k)</a:t>
              </a:r>
              <a:r>
                <a:rPr lang="fr-FR" altLang="en-US" sz="5600">
                  <a:latin typeface="Times New Roman" panose="02020603050405020304" pitchFamily="18" charset="0"/>
                </a:rPr>
                <a:t>  + 3H</a:t>
              </a:r>
              <a:r>
                <a:rPr lang="fr-FR" altLang="en-US" sz="5600" baseline="-25000">
                  <a:latin typeface="Times New Roman" panose="02020603050405020304" pitchFamily="18" charset="0"/>
                </a:rPr>
                <a:t>2(k)</a:t>
              </a:r>
              <a:r>
                <a:rPr lang="fr-FR" altLang="en-US" sz="5600">
                  <a:latin typeface="Times New Roman" panose="02020603050405020304" pitchFamily="18" charset="0"/>
                </a:rPr>
                <a:t>             2NH</a:t>
              </a:r>
              <a:r>
                <a:rPr lang="fr-FR" altLang="en-US" sz="5600" baseline="-25000">
                  <a:latin typeface="Times New Roman" panose="02020603050405020304" pitchFamily="18" charset="0"/>
                </a:rPr>
                <a:t>3(k)</a:t>
              </a:r>
              <a:r>
                <a:rPr lang="fr-FR" altLang="en-US" sz="5600">
                  <a:latin typeface="Times New Roman" panose="02020603050405020304" pitchFamily="18" charset="0"/>
                </a:rPr>
                <a:t>   </a:t>
              </a:r>
              <a:r>
                <a:rPr lang="en-US" altLang="en-US" sz="5600">
                  <a:latin typeface="Times New Roman" panose="02020603050405020304" pitchFamily="18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>
                  <a:latin typeface="Times New Roman" panose="02020603050405020304" pitchFamily="18" charset="0"/>
                </a:rPr>
                <a:t>                                       ∆H= - 92 kJ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>
                  <a:latin typeface="Times New Roman" panose="02020603050405020304" pitchFamily="18" charset="0"/>
                </a:rPr>
                <a:t>Để CBHH chuyển dịch theo chiều thuận, cần thực hiện những tác động nào?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 b="1">
                  <a:latin typeface="Times New Roman" panose="02020603050405020304" pitchFamily="18" charset="0"/>
                </a:rPr>
                <a:t>a. </a:t>
              </a:r>
              <a:r>
                <a:rPr lang="en-US" altLang="en-US" sz="5600">
                  <a:latin typeface="Times New Roman" panose="02020603050405020304" pitchFamily="18" charset="0"/>
                </a:rPr>
                <a:t>……… áp suất chung của hệ	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 b="1">
                  <a:latin typeface="Times New Roman" panose="02020603050405020304" pitchFamily="18" charset="0"/>
                </a:rPr>
                <a:t>b. </a:t>
              </a:r>
              <a:r>
                <a:rPr lang="en-US" altLang="en-US" sz="5600">
                  <a:latin typeface="Times New Roman" panose="02020603050405020304" pitchFamily="18" charset="0"/>
                </a:rPr>
                <a:t>……… nồng độ  N</a:t>
              </a:r>
              <a:r>
                <a:rPr lang="en-US" altLang="en-US" sz="560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5600">
                  <a:latin typeface="Times New Roman" panose="02020603050405020304" pitchFamily="18" charset="0"/>
                </a:rPr>
                <a:t>; H</a:t>
              </a:r>
              <a:r>
                <a:rPr lang="en-US" altLang="en-US" sz="560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5600">
                  <a:latin typeface="Times New Roman" panose="02020603050405020304" pitchFamily="18" charset="0"/>
                </a:rPr>
                <a:t>		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 b="1">
                  <a:latin typeface="Times New Roman" panose="02020603050405020304" pitchFamily="18" charset="0"/>
                </a:rPr>
                <a:t>c. </a:t>
              </a:r>
              <a:r>
                <a:rPr lang="en-US" altLang="en-US" sz="5600">
                  <a:latin typeface="Times New Roman" panose="02020603050405020304" pitchFamily="18" charset="0"/>
                </a:rPr>
                <a:t>............. nhiệt độ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 b="1">
                  <a:latin typeface="Times New Roman" panose="02020603050405020304" pitchFamily="18" charset="0"/>
                </a:rPr>
                <a:t>d</a:t>
              </a:r>
              <a:r>
                <a:rPr lang="en-US" altLang="en-US" sz="5600">
                  <a:latin typeface="Times New Roman" panose="02020603050405020304" pitchFamily="18" charset="0"/>
                </a:rPr>
                <a:t>. ………. nồng độ NH</a:t>
              </a:r>
              <a:r>
                <a:rPr lang="en-US" altLang="en-US" sz="5600" baseline="-25000">
                  <a:latin typeface="Times New Roman" panose="02020603050405020304" pitchFamily="18" charset="0"/>
                </a:rPr>
                <a:t>3</a:t>
              </a:r>
              <a:endParaRPr lang="en-US" altLang="en-US" sz="5600">
                <a:latin typeface="Times New Roman" panose="02020603050405020304" pitchFamily="18" charset="0"/>
              </a:endParaRPr>
            </a:p>
          </p:txBody>
        </p:sp>
        <p:grpSp>
          <p:nvGrpSpPr>
            <p:cNvPr id="26637" name="Group 45">
              <a:extLst>
                <a:ext uri="{FF2B5EF4-FFF2-40B4-BE49-F238E27FC236}">
                  <a16:creationId xmlns:a16="http://schemas.microsoft.com/office/drawing/2014/main" id="{BCAAEAD1-DAC3-4A31-0D9F-A9438082E0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20100" y="2986088"/>
              <a:ext cx="762000" cy="142875"/>
              <a:chOff x="2544" y="1011"/>
              <a:chExt cx="480" cy="90"/>
            </a:xfrm>
          </p:grpSpPr>
          <p:sp>
            <p:nvSpPr>
              <p:cNvPr id="26638" name="Line 43">
                <a:extLst>
                  <a:ext uri="{FF2B5EF4-FFF2-40B4-BE49-F238E27FC236}">
                    <a16:creationId xmlns:a16="http://schemas.microsoft.com/office/drawing/2014/main" id="{8472E5E2-9676-D325-5084-ECE9811F2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1011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26639" name="Line 44">
                <a:extLst>
                  <a:ext uri="{FF2B5EF4-FFF2-40B4-BE49-F238E27FC236}">
                    <a16:creationId xmlns:a16="http://schemas.microsoft.com/office/drawing/2014/main" id="{FC03F7E1-ADD2-58DD-8B47-33D4A693FA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4" y="1101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sp>
        <p:nvSpPr>
          <p:cNvPr id="9" name="Arrow: Right 8">
            <a:hlinkClick r:id="" action="ppaction://noaction"/>
            <a:extLst>
              <a:ext uri="{FF2B5EF4-FFF2-40B4-BE49-F238E27FC236}">
                <a16:creationId xmlns:a16="http://schemas.microsoft.com/office/drawing/2014/main" id="{E442130A-279F-623A-1417-A4139705718F}"/>
              </a:ext>
            </a:extLst>
          </p:cNvPr>
          <p:cNvSpPr/>
          <p:nvPr/>
        </p:nvSpPr>
        <p:spPr>
          <a:xfrm>
            <a:off x="22639225" y="13005047"/>
            <a:ext cx="1470122" cy="10478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D9A25-BBB6-97A2-3C0D-48A3334F83F4}"/>
              </a:ext>
            </a:extLst>
          </p:cNvPr>
          <p:cNvSpPr/>
          <p:nvPr/>
        </p:nvSpPr>
        <p:spPr>
          <a:xfrm>
            <a:off x="9860214" y="1521542"/>
            <a:ext cx="520046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NHIỆM VỤ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1A2E4-99BE-C18E-F420-CDAC2C261EF8}"/>
              </a:ext>
            </a:extLst>
          </p:cNvPr>
          <p:cNvCxnSpPr>
            <a:cxnSpLocks/>
          </p:cNvCxnSpPr>
          <p:nvPr/>
        </p:nvCxnSpPr>
        <p:spPr>
          <a:xfrm>
            <a:off x="12299830" y="2317300"/>
            <a:ext cx="0" cy="12053085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A5AF3E-5EA7-9AD8-F5E9-5BC01DDEB12B}"/>
              </a:ext>
            </a:extLst>
          </p:cNvPr>
          <p:cNvCxnSpPr/>
          <p:nvPr/>
        </p:nvCxnSpPr>
        <p:spPr>
          <a:xfrm>
            <a:off x="2632249" y="3336526"/>
            <a:ext cx="19714857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8786A51-044A-98C8-9F26-3B788E82FF4B}"/>
              </a:ext>
            </a:extLst>
          </p:cNvPr>
          <p:cNvSpPr txBox="1"/>
          <p:nvPr/>
        </p:nvSpPr>
        <p:spPr>
          <a:xfrm>
            <a:off x="3467327" y="2379884"/>
            <a:ext cx="642344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5607" name="TextBox 9">
            <a:extLst>
              <a:ext uri="{FF2B5EF4-FFF2-40B4-BE49-F238E27FC236}">
                <a16:creationId xmlns:a16="http://schemas.microsoft.com/office/drawing/2014/main" id="{7370E753-F66F-6B0F-1CAF-66ADC0C7F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91" y="3377049"/>
            <a:ext cx="115482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altLang="en-US" sz="5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608" name="TextBox 10">
            <a:extLst>
              <a:ext uri="{FF2B5EF4-FFF2-40B4-BE49-F238E27FC236}">
                <a16:creationId xmlns:a16="http://schemas.microsoft.com/office/drawing/2014/main" id="{C540F683-47BB-15E7-0718-525B3C147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0536" y="3314316"/>
            <a:ext cx="115450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FE701D-8AAE-A051-9D36-D568CB58D9CB}"/>
              </a:ext>
            </a:extLst>
          </p:cNvPr>
          <p:cNvGrpSpPr>
            <a:grpSpLocks/>
          </p:cNvGrpSpPr>
          <p:nvPr/>
        </p:nvGrpSpPr>
        <p:grpSpPr bwMode="auto">
          <a:xfrm>
            <a:off x="615991" y="4470090"/>
            <a:ext cx="11745091" cy="8534956"/>
            <a:chOff x="307975" y="1908175"/>
            <a:chExt cx="5872163" cy="4267200"/>
          </a:xfrm>
        </p:grpSpPr>
        <p:sp>
          <p:nvSpPr>
            <p:cNvPr id="26640" name="Content Placeholder 2">
              <a:extLst>
                <a:ext uri="{FF2B5EF4-FFF2-40B4-BE49-F238E27FC236}">
                  <a16:creationId xmlns:a16="http://schemas.microsoft.com/office/drawing/2014/main" id="{1B86CAFC-0F1E-80C9-1C8A-BEC6216CA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975" y="1908175"/>
              <a:ext cx="5872163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he Hand" panose="03070502030502020204" pitchFamily="66" charset="0"/>
                </a:defRPr>
              </a:lvl1pPr>
              <a:lvl2pPr marL="6858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he Hand" panose="03070502030502020204" pitchFamily="66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he Hand" panose="03070502030502020204" pitchFamily="66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 dirty="0">
                  <a:latin typeface="Times New Roman" panose="02020603050405020304" pitchFamily="18" charset="0"/>
                </a:rPr>
                <a:t>Cho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phản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ứng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5600" dirty="0">
                  <a:latin typeface="Times New Roman" panose="02020603050405020304" pitchFamily="18" charset="0"/>
                </a:rPr>
                <a:t>2SO</a:t>
              </a:r>
              <a:r>
                <a:rPr lang="fr-FR" altLang="en-US" sz="5600" baseline="-25000" dirty="0">
                  <a:latin typeface="Times New Roman" panose="02020603050405020304" pitchFamily="18" charset="0"/>
                </a:rPr>
                <a:t>2(k)  </a:t>
              </a:r>
              <a:r>
                <a:rPr lang="fr-FR" altLang="en-US" sz="5600" dirty="0">
                  <a:latin typeface="Times New Roman" panose="02020603050405020304" pitchFamily="18" charset="0"/>
                </a:rPr>
                <a:t>+ O</a:t>
              </a:r>
              <a:r>
                <a:rPr lang="fr-FR" altLang="en-US" sz="5600" baseline="-25000" dirty="0">
                  <a:latin typeface="Times New Roman" panose="02020603050405020304" pitchFamily="18" charset="0"/>
                </a:rPr>
                <a:t>2(k)</a:t>
              </a:r>
              <a:r>
                <a:rPr lang="fr-FR" altLang="en-US" sz="5600" dirty="0">
                  <a:latin typeface="Times New Roman" panose="02020603050405020304" pitchFamily="18" charset="0"/>
                </a:rPr>
                <a:t>           2SO</a:t>
              </a:r>
              <a:r>
                <a:rPr lang="fr-FR" altLang="en-US" sz="5600" baseline="-25000" dirty="0">
                  <a:latin typeface="Times New Roman" panose="02020603050405020304" pitchFamily="18" charset="0"/>
                </a:rPr>
                <a:t>3(k)</a:t>
              </a:r>
              <a:r>
                <a:rPr lang="fr-FR" altLang="en-US" sz="5600" dirty="0">
                  <a:latin typeface="Times New Roman" panose="02020603050405020304" pitchFamily="18" charset="0"/>
                </a:rPr>
                <a:t>  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∆</a:t>
              </a:r>
              <a:r>
                <a:rPr lang="en-US" altLang="en-US" sz="5600" baseline="-25000" dirty="0">
                  <a:latin typeface="Times New Roman" panose="02020603050405020304" pitchFamily="18" charset="0"/>
                </a:rPr>
                <a:t>r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H</a:t>
              </a:r>
              <a:r>
                <a:rPr lang="en-US" altLang="en-US" sz="5600" baseline="30000" dirty="0">
                  <a:latin typeface="Times New Roman" panose="02020603050405020304" pitchFamily="18" charset="0"/>
                </a:rPr>
                <a:t>0</a:t>
              </a:r>
              <a:r>
                <a:rPr lang="en-US" altLang="en-US" sz="5600" baseline="-25000" dirty="0">
                  <a:latin typeface="Times New Roman" panose="02020603050405020304" pitchFamily="18" charset="0"/>
                </a:rPr>
                <a:t>298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&lt; 0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 dirty="0" err="1">
                  <a:latin typeface="Times New Roman" panose="02020603050405020304" pitchFamily="18" charset="0"/>
                </a:rPr>
                <a:t>Cân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bằng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hóa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học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sẽ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chuyển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dịch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về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phía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nào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? Khi</a:t>
              </a:r>
            </a:p>
            <a:p>
              <a:pPr marL="914400" indent="-914400" eaLnBrk="1" hangingPunct="1">
                <a:lnSpc>
                  <a:spcPct val="150000"/>
                </a:lnSpc>
                <a:spcBef>
                  <a:spcPct val="0"/>
                </a:spcBef>
                <a:buFontTx/>
                <a:buAutoNum type="alphaLcPeriod"/>
              </a:pPr>
              <a:r>
                <a:rPr lang="en-US" altLang="en-US" sz="5600" dirty="0" err="1">
                  <a:latin typeface="Times New Roman" panose="02020603050405020304" pitchFamily="18" charset="0"/>
                </a:rPr>
                <a:t>Thêm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khí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O</a:t>
              </a:r>
              <a:r>
                <a:rPr lang="en-US" altLang="en-US" sz="5600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vào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bình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	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600" b="1" dirty="0">
                  <a:latin typeface="Times New Roman" panose="02020603050405020304" pitchFamily="18" charset="0"/>
                </a:rPr>
                <a:t>b.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Tăng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nhiệt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độ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		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600" b="1" dirty="0">
                  <a:latin typeface="Times New Roman" panose="02020603050405020304" pitchFamily="18" charset="0"/>
                </a:rPr>
                <a:t>c.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Tăng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áp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suất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chung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hệ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.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600" b="1" dirty="0">
                  <a:latin typeface="Times New Roman" panose="02020603050405020304" pitchFamily="18" charset="0"/>
                </a:rPr>
                <a:t>d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.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Lấy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bớt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khí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SO</a:t>
              </a:r>
              <a:r>
                <a:rPr lang="en-US" altLang="en-US" sz="5600" baseline="-25000" dirty="0">
                  <a:latin typeface="Times New Roman" panose="02020603050405020304" pitchFamily="18" charset="0"/>
                </a:rPr>
                <a:t>3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ra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khỏi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hỗn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hợp</a:t>
              </a:r>
              <a:endParaRPr lang="en-US" altLang="en-US" sz="56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26641" name="Group 45">
              <a:extLst>
                <a:ext uri="{FF2B5EF4-FFF2-40B4-BE49-F238E27FC236}">
                  <a16:creationId xmlns:a16="http://schemas.microsoft.com/office/drawing/2014/main" id="{7B6F51F4-F92F-310D-5F2E-2F9AA0069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0000" y="2576513"/>
              <a:ext cx="762000" cy="142875"/>
              <a:chOff x="2544" y="1011"/>
              <a:chExt cx="480" cy="90"/>
            </a:xfrm>
          </p:grpSpPr>
          <p:sp>
            <p:nvSpPr>
              <p:cNvPr id="26642" name="Line 43">
                <a:extLst>
                  <a:ext uri="{FF2B5EF4-FFF2-40B4-BE49-F238E27FC236}">
                    <a16:creationId xmlns:a16="http://schemas.microsoft.com/office/drawing/2014/main" id="{EB7EC208-5EBC-5FAC-BEDD-376E2A0BA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1011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26643" name="Line 44">
                <a:extLst>
                  <a:ext uri="{FF2B5EF4-FFF2-40B4-BE49-F238E27FC236}">
                    <a16:creationId xmlns:a16="http://schemas.microsoft.com/office/drawing/2014/main" id="{FB0E81B2-B746-81EE-2933-1A173740B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4" y="1101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sp>
        <p:nvSpPr>
          <p:cNvPr id="26636" name="Content Placeholder 2">
            <a:extLst>
              <a:ext uri="{FF2B5EF4-FFF2-40B4-BE49-F238E27FC236}">
                <a16:creationId xmlns:a16="http://schemas.microsoft.com/office/drawing/2014/main" id="{C1101692-3AFD-BF5E-D20D-24C3685BB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5680" y="4311331"/>
            <a:ext cx="12488087" cy="981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600" dirty="0">
              <a:latin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CA169B-DDFA-3C93-D783-59E8E09EDF8A}"/>
              </a:ext>
            </a:extLst>
          </p:cNvPr>
          <p:cNvSpPr/>
          <p:nvPr/>
        </p:nvSpPr>
        <p:spPr>
          <a:xfrm>
            <a:off x="12356081" y="12302531"/>
            <a:ext cx="12029507" cy="9542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5601" dirty="0">
                <a:solidFill>
                  <a:srgbClr val="00B050"/>
                </a:solidFill>
              </a:rPr>
              <a:t>d – </a:t>
            </a:r>
            <a:r>
              <a:rPr lang="en-US" sz="5601" dirty="0" err="1">
                <a:solidFill>
                  <a:srgbClr val="00B050"/>
                </a:solidFill>
              </a:rPr>
              <a:t>Chuyển</a:t>
            </a:r>
            <a:r>
              <a:rPr lang="en-US" sz="5601" dirty="0">
                <a:solidFill>
                  <a:srgbClr val="00B050"/>
                </a:solidFill>
              </a:rPr>
              <a:t> </a:t>
            </a:r>
            <a:r>
              <a:rPr lang="en-US" sz="5601" dirty="0" err="1">
                <a:solidFill>
                  <a:srgbClr val="00B050"/>
                </a:solidFill>
              </a:rPr>
              <a:t>dịch</a:t>
            </a:r>
            <a:r>
              <a:rPr lang="en-US" sz="5601" dirty="0">
                <a:solidFill>
                  <a:srgbClr val="00B050"/>
                </a:solidFill>
              </a:rPr>
              <a:t> </a:t>
            </a:r>
            <a:r>
              <a:rPr lang="en-US" sz="5601" dirty="0" err="1">
                <a:solidFill>
                  <a:srgbClr val="00B050"/>
                </a:solidFill>
              </a:rPr>
              <a:t>theo</a:t>
            </a:r>
            <a:r>
              <a:rPr lang="en-US" sz="5601" dirty="0">
                <a:solidFill>
                  <a:srgbClr val="00B050"/>
                </a:solidFill>
              </a:rPr>
              <a:t> </a:t>
            </a:r>
            <a:r>
              <a:rPr lang="en-US" sz="5601" dirty="0" err="1">
                <a:solidFill>
                  <a:srgbClr val="00B050"/>
                </a:solidFill>
              </a:rPr>
              <a:t>chiều</a:t>
            </a:r>
            <a:r>
              <a:rPr lang="en-US" sz="5601" dirty="0">
                <a:solidFill>
                  <a:srgbClr val="00B050"/>
                </a:solidFill>
              </a:rPr>
              <a:t> </a:t>
            </a:r>
            <a:r>
              <a:rPr lang="en-US" sz="5601" dirty="0" err="1">
                <a:solidFill>
                  <a:srgbClr val="00B050"/>
                </a:solidFill>
              </a:rPr>
              <a:t>thuận</a:t>
            </a:r>
            <a:r>
              <a:rPr lang="en-US" sz="560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29EC60-7319-52C3-4538-51C6EB715C10}"/>
              </a:ext>
            </a:extLst>
          </p:cNvPr>
          <p:cNvSpPr/>
          <p:nvPr/>
        </p:nvSpPr>
        <p:spPr>
          <a:xfrm>
            <a:off x="12519366" y="8060695"/>
            <a:ext cx="10797833" cy="9542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5601" dirty="0">
                <a:solidFill>
                  <a:srgbClr val="00B0F0"/>
                </a:solidFill>
              </a:rPr>
              <a:t>a- </a:t>
            </a:r>
            <a:r>
              <a:rPr lang="en-US" sz="5601" dirty="0" err="1">
                <a:solidFill>
                  <a:srgbClr val="00B0F0"/>
                </a:solidFill>
              </a:rPr>
              <a:t>Chuyển</a:t>
            </a:r>
            <a:r>
              <a:rPr lang="en-US" sz="5601" dirty="0">
                <a:solidFill>
                  <a:srgbClr val="00B0F0"/>
                </a:solidFill>
              </a:rPr>
              <a:t> </a:t>
            </a:r>
            <a:r>
              <a:rPr lang="en-US" sz="5601" dirty="0" err="1">
                <a:solidFill>
                  <a:srgbClr val="00B0F0"/>
                </a:solidFill>
              </a:rPr>
              <a:t>theo</a:t>
            </a:r>
            <a:r>
              <a:rPr lang="en-US" sz="5601" dirty="0">
                <a:solidFill>
                  <a:srgbClr val="00B0F0"/>
                </a:solidFill>
              </a:rPr>
              <a:t> </a:t>
            </a:r>
            <a:r>
              <a:rPr lang="en-US" sz="5601" dirty="0" err="1">
                <a:solidFill>
                  <a:srgbClr val="00B0F0"/>
                </a:solidFill>
              </a:rPr>
              <a:t>chiều</a:t>
            </a:r>
            <a:r>
              <a:rPr lang="en-US" sz="5601" dirty="0">
                <a:solidFill>
                  <a:srgbClr val="00B0F0"/>
                </a:solidFill>
              </a:rPr>
              <a:t> </a:t>
            </a:r>
            <a:r>
              <a:rPr lang="en-US" sz="5601" dirty="0" err="1">
                <a:solidFill>
                  <a:srgbClr val="00B0F0"/>
                </a:solidFill>
              </a:rPr>
              <a:t>thuận</a:t>
            </a:r>
            <a:endParaRPr lang="en-US" sz="5601" dirty="0">
              <a:solidFill>
                <a:srgbClr val="00B0F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F121F6-62E9-02F5-E569-56BA7AC999EC}"/>
              </a:ext>
            </a:extLst>
          </p:cNvPr>
          <p:cNvSpPr/>
          <p:nvPr/>
        </p:nvSpPr>
        <p:spPr>
          <a:xfrm>
            <a:off x="12486708" y="9079863"/>
            <a:ext cx="10608396" cy="18161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5601" dirty="0">
                <a:solidFill>
                  <a:srgbClr val="FF0000"/>
                </a:solidFill>
              </a:rPr>
              <a:t>b- </a:t>
            </a:r>
            <a:r>
              <a:rPr lang="en-US" sz="5601" dirty="0" err="1">
                <a:solidFill>
                  <a:srgbClr val="FF0000"/>
                </a:solidFill>
              </a:rPr>
              <a:t>Chuyển</a:t>
            </a:r>
            <a:r>
              <a:rPr lang="en-US" sz="5601" dirty="0">
                <a:solidFill>
                  <a:srgbClr val="FF0000"/>
                </a:solidFill>
              </a:rPr>
              <a:t> </a:t>
            </a:r>
            <a:r>
              <a:rPr lang="en-US" sz="5601" dirty="0" err="1">
                <a:solidFill>
                  <a:srgbClr val="FF0000"/>
                </a:solidFill>
              </a:rPr>
              <a:t>theo</a:t>
            </a:r>
            <a:r>
              <a:rPr lang="en-US" sz="5601" dirty="0">
                <a:solidFill>
                  <a:srgbClr val="FF0000"/>
                </a:solidFill>
              </a:rPr>
              <a:t> </a:t>
            </a:r>
            <a:r>
              <a:rPr lang="en-US" sz="5601" dirty="0" err="1">
                <a:solidFill>
                  <a:srgbClr val="FF0000"/>
                </a:solidFill>
              </a:rPr>
              <a:t>chiều</a:t>
            </a:r>
            <a:r>
              <a:rPr lang="en-US" sz="5601" dirty="0">
                <a:solidFill>
                  <a:srgbClr val="FF0000"/>
                </a:solidFill>
              </a:rPr>
              <a:t> </a:t>
            </a:r>
            <a:r>
              <a:rPr lang="en-US" sz="5601" dirty="0" err="1">
                <a:solidFill>
                  <a:srgbClr val="FF0000"/>
                </a:solidFill>
              </a:rPr>
              <a:t>nghịch</a:t>
            </a:r>
            <a:r>
              <a:rPr lang="en-US" sz="5601" dirty="0">
                <a:solidFill>
                  <a:srgbClr val="FF0000"/>
                </a:solidFill>
              </a:rPr>
              <a:t>. (</a:t>
            </a:r>
            <a:r>
              <a:rPr lang="en-US" sz="5601" dirty="0" err="1">
                <a:solidFill>
                  <a:srgbClr val="FF0000"/>
                </a:solidFill>
              </a:rPr>
              <a:t>làm</a:t>
            </a:r>
            <a:r>
              <a:rPr lang="en-US" sz="5601" dirty="0">
                <a:solidFill>
                  <a:srgbClr val="FF0000"/>
                </a:solidFill>
              </a:rPr>
              <a:t> </a:t>
            </a:r>
            <a:r>
              <a:rPr lang="en-US" sz="5601" dirty="0" err="1">
                <a:solidFill>
                  <a:srgbClr val="FF0000"/>
                </a:solidFill>
              </a:rPr>
              <a:t>giảm</a:t>
            </a:r>
            <a:r>
              <a:rPr lang="en-US" sz="5601" dirty="0">
                <a:solidFill>
                  <a:srgbClr val="FF0000"/>
                </a:solidFill>
              </a:rPr>
              <a:t> </a:t>
            </a:r>
            <a:r>
              <a:rPr lang="en-US" sz="5601" dirty="0" err="1">
                <a:solidFill>
                  <a:srgbClr val="FF0000"/>
                </a:solidFill>
              </a:rPr>
              <a:t>nhiệt</a:t>
            </a:r>
            <a:r>
              <a:rPr lang="en-US" sz="5601" dirty="0">
                <a:solidFill>
                  <a:srgbClr val="FF0000"/>
                </a:solidFill>
              </a:rPr>
              <a:t> </a:t>
            </a:r>
            <a:r>
              <a:rPr lang="en-US" sz="5601" dirty="0" err="1">
                <a:solidFill>
                  <a:srgbClr val="FF0000"/>
                </a:solidFill>
              </a:rPr>
              <a:t>độ</a:t>
            </a:r>
            <a:r>
              <a:rPr lang="en-US" sz="560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069C3A-6E58-51D4-A00B-817E73709846}"/>
              </a:ext>
            </a:extLst>
          </p:cNvPr>
          <p:cNvSpPr/>
          <p:nvPr/>
        </p:nvSpPr>
        <p:spPr>
          <a:xfrm>
            <a:off x="12356080" y="11137421"/>
            <a:ext cx="11887974" cy="9542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5601" dirty="0"/>
              <a:t>c- </a:t>
            </a:r>
            <a:r>
              <a:rPr lang="en-US" sz="5601" dirty="0" err="1"/>
              <a:t>Chuyển</a:t>
            </a:r>
            <a:r>
              <a:rPr lang="en-US" sz="5601" dirty="0"/>
              <a:t> </a:t>
            </a:r>
            <a:r>
              <a:rPr lang="en-US" sz="5601" dirty="0" err="1"/>
              <a:t>dịch</a:t>
            </a:r>
            <a:r>
              <a:rPr lang="en-US" sz="5601" dirty="0"/>
              <a:t> </a:t>
            </a:r>
            <a:r>
              <a:rPr lang="en-US" sz="5601" dirty="0" err="1"/>
              <a:t>theo</a:t>
            </a:r>
            <a:r>
              <a:rPr lang="en-US" sz="5601" dirty="0"/>
              <a:t> </a:t>
            </a:r>
            <a:r>
              <a:rPr lang="en-US" sz="5601" dirty="0" err="1"/>
              <a:t>chiều</a:t>
            </a:r>
            <a:r>
              <a:rPr lang="en-US" sz="5601" dirty="0"/>
              <a:t> </a:t>
            </a:r>
            <a:r>
              <a:rPr lang="en-US" sz="5601" dirty="0" err="1"/>
              <a:t>thuận</a:t>
            </a:r>
            <a:r>
              <a:rPr lang="en-US" sz="560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431206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D9A25-BBB6-97A2-3C0D-48A3334F83F4}"/>
              </a:ext>
            </a:extLst>
          </p:cNvPr>
          <p:cNvSpPr/>
          <p:nvPr/>
        </p:nvSpPr>
        <p:spPr>
          <a:xfrm>
            <a:off x="9860214" y="1521542"/>
            <a:ext cx="520046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NHIỆM VỤ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1A2E4-99BE-C18E-F420-CDAC2C261EF8}"/>
              </a:ext>
            </a:extLst>
          </p:cNvPr>
          <p:cNvCxnSpPr>
            <a:cxnSpLocks/>
          </p:cNvCxnSpPr>
          <p:nvPr/>
        </p:nvCxnSpPr>
        <p:spPr>
          <a:xfrm>
            <a:off x="12103888" y="2317300"/>
            <a:ext cx="0" cy="12053085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A5AF3E-5EA7-9AD8-F5E9-5BC01DDEB12B}"/>
              </a:ext>
            </a:extLst>
          </p:cNvPr>
          <p:cNvCxnSpPr/>
          <p:nvPr/>
        </p:nvCxnSpPr>
        <p:spPr>
          <a:xfrm>
            <a:off x="2632249" y="3336526"/>
            <a:ext cx="19714857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8786A51-044A-98C8-9F26-3B788E82FF4B}"/>
              </a:ext>
            </a:extLst>
          </p:cNvPr>
          <p:cNvSpPr txBox="1"/>
          <p:nvPr/>
        </p:nvSpPr>
        <p:spPr>
          <a:xfrm>
            <a:off x="3467327" y="2379884"/>
            <a:ext cx="642344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5608" name="TextBox 10">
            <a:extLst>
              <a:ext uri="{FF2B5EF4-FFF2-40B4-BE49-F238E27FC236}">
                <a16:creationId xmlns:a16="http://schemas.microsoft.com/office/drawing/2014/main" id="{C540F683-47BB-15E7-0718-525B3C147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46" y="3183688"/>
            <a:ext cx="115450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6418F-1A22-C57C-3A0A-6C2F85DD65A4}"/>
              </a:ext>
            </a:extLst>
          </p:cNvPr>
          <p:cNvGrpSpPr>
            <a:grpSpLocks/>
          </p:cNvGrpSpPr>
          <p:nvPr/>
        </p:nvGrpSpPr>
        <p:grpSpPr bwMode="auto">
          <a:xfrm>
            <a:off x="219890" y="4180703"/>
            <a:ext cx="12488087" cy="9811389"/>
            <a:chOff x="6167438" y="1828800"/>
            <a:chExt cx="6243637" cy="4905375"/>
          </a:xfrm>
        </p:grpSpPr>
        <p:sp>
          <p:nvSpPr>
            <p:cNvPr id="26636" name="Content Placeholder 2">
              <a:extLst>
                <a:ext uri="{FF2B5EF4-FFF2-40B4-BE49-F238E27FC236}">
                  <a16:creationId xmlns:a16="http://schemas.microsoft.com/office/drawing/2014/main" id="{C1101692-3AFD-BF5E-D20D-24C3685BB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438" y="1828800"/>
              <a:ext cx="6243637" cy="490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he Hand" panose="03070502030502020204" pitchFamily="66" charset="0"/>
                </a:defRPr>
              </a:lvl1pPr>
              <a:lvl2pPr marL="6858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he Hand" panose="03070502030502020204" pitchFamily="66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he Hand" panose="03070502030502020204" pitchFamily="66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 dirty="0" err="1">
                  <a:latin typeface="Times New Roman" panose="02020603050405020304" pitchFamily="18" charset="0"/>
                </a:rPr>
                <a:t>Sản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xuất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amoniac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trong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công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nghiệp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dựa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trên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phản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ứng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sau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: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5600" dirty="0">
                  <a:latin typeface="Times New Roman" panose="02020603050405020304" pitchFamily="18" charset="0"/>
                </a:rPr>
                <a:t>N</a:t>
              </a:r>
              <a:r>
                <a:rPr lang="fr-FR" altLang="en-US" sz="5600" baseline="-25000" dirty="0">
                  <a:latin typeface="Times New Roman" panose="02020603050405020304" pitchFamily="18" charset="0"/>
                </a:rPr>
                <a:t>2(k)</a:t>
              </a:r>
              <a:r>
                <a:rPr lang="fr-FR" altLang="en-US" sz="5600" dirty="0">
                  <a:latin typeface="Times New Roman" panose="02020603050405020304" pitchFamily="18" charset="0"/>
                </a:rPr>
                <a:t>  + 3H</a:t>
              </a:r>
              <a:r>
                <a:rPr lang="fr-FR" altLang="en-US" sz="5600" baseline="-25000" dirty="0">
                  <a:latin typeface="Times New Roman" panose="02020603050405020304" pitchFamily="18" charset="0"/>
                </a:rPr>
                <a:t>2(k)</a:t>
              </a:r>
              <a:r>
                <a:rPr lang="fr-FR" altLang="en-US" sz="5600" dirty="0">
                  <a:latin typeface="Times New Roman" panose="02020603050405020304" pitchFamily="18" charset="0"/>
                </a:rPr>
                <a:t>             2NH</a:t>
              </a:r>
              <a:r>
                <a:rPr lang="fr-FR" altLang="en-US" sz="5600" baseline="-25000" dirty="0">
                  <a:latin typeface="Times New Roman" panose="02020603050405020304" pitchFamily="18" charset="0"/>
                </a:rPr>
                <a:t>3(k)</a:t>
              </a:r>
              <a:r>
                <a:rPr lang="fr-FR" altLang="en-US" sz="5600" dirty="0">
                  <a:latin typeface="Times New Roman" panose="02020603050405020304" pitchFamily="18" charset="0"/>
                </a:rPr>
                <a:t>   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 dirty="0">
                  <a:latin typeface="Times New Roman" panose="02020603050405020304" pitchFamily="18" charset="0"/>
                </a:rPr>
                <a:t>                                       ∆H= - 92 kJ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 dirty="0" err="1">
                  <a:latin typeface="Times New Roman" panose="02020603050405020304" pitchFamily="18" charset="0"/>
                </a:rPr>
                <a:t>Để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CBHH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chuyển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dịch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theo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chiều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thuận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cần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thực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hiện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những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tác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động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nào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?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 b="1" dirty="0">
                  <a:latin typeface="Times New Roman" panose="02020603050405020304" pitchFamily="18" charset="0"/>
                </a:rPr>
                <a:t>a. 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………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áp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suất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chung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hệ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	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 b="1" dirty="0">
                  <a:latin typeface="Times New Roman" panose="02020603050405020304" pitchFamily="18" charset="0"/>
                </a:rPr>
                <a:t>b. 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………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nồng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độ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 N</a:t>
              </a:r>
              <a:r>
                <a:rPr lang="en-US" altLang="en-US" sz="5600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; H</a:t>
              </a:r>
              <a:r>
                <a:rPr lang="en-US" altLang="en-US" sz="5600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		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 b="1" dirty="0">
                  <a:latin typeface="Times New Roman" panose="02020603050405020304" pitchFamily="18" charset="0"/>
                </a:rPr>
                <a:t>c. 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.............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nhiệt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độ</a:t>
              </a:r>
              <a:endParaRPr lang="en-US" altLang="en-US" sz="5600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600" b="1" dirty="0">
                  <a:latin typeface="Times New Roman" panose="02020603050405020304" pitchFamily="18" charset="0"/>
                </a:rPr>
                <a:t>d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. ……….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nồng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600" dirty="0" err="1">
                  <a:latin typeface="Times New Roman" panose="02020603050405020304" pitchFamily="18" charset="0"/>
                </a:rPr>
                <a:t>độ</a:t>
              </a:r>
              <a:r>
                <a:rPr lang="en-US" altLang="en-US" sz="5600" dirty="0">
                  <a:latin typeface="Times New Roman" panose="02020603050405020304" pitchFamily="18" charset="0"/>
                </a:rPr>
                <a:t> NH</a:t>
              </a:r>
              <a:r>
                <a:rPr lang="en-US" altLang="en-US" sz="5600" baseline="-25000" dirty="0">
                  <a:latin typeface="Times New Roman" panose="02020603050405020304" pitchFamily="18" charset="0"/>
                </a:rPr>
                <a:t>3</a:t>
              </a:r>
              <a:endParaRPr lang="en-US" altLang="en-US" sz="56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26637" name="Group 45">
              <a:extLst>
                <a:ext uri="{FF2B5EF4-FFF2-40B4-BE49-F238E27FC236}">
                  <a16:creationId xmlns:a16="http://schemas.microsoft.com/office/drawing/2014/main" id="{BCAAEAD1-DAC3-4A31-0D9F-A9438082E0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20100" y="2986088"/>
              <a:ext cx="762000" cy="142875"/>
              <a:chOff x="2544" y="1011"/>
              <a:chExt cx="480" cy="90"/>
            </a:xfrm>
          </p:grpSpPr>
          <p:sp>
            <p:nvSpPr>
              <p:cNvPr id="26638" name="Line 43">
                <a:extLst>
                  <a:ext uri="{FF2B5EF4-FFF2-40B4-BE49-F238E27FC236}">
                    <a16:creationId xmlns:a16="http://schemas.microsoft.com/office/drawing/2014/main" id="{8472E5E2-9676-D325-5084-ECE9811F2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1011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26639" name="Line 44">
                <a:extLst>
                  <a:ext uri="{FF2B5EF4-FFF2-40B4-BE49-F238E27FC236}">
                    <a16:creationId xmlns:a16="http://schemas.microsoft.com/office/drawing/2014/main" id="{FC03F7E1-ADD2-58DD-8B47-33D4A693FA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4" y="1101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sp>
        <p:nvSpPr>
          <p:cNvPr id="9" name="Arrow: Right 8">
            <a:hlinkClick r:id="" action="ppaction://noaction"/>
            <a:extLst>
              <a:ext uri="{FF2B5EF4-FFF2-40B4-BE49-F238E27FC236}">
                <a16:creationId xmlns:a16="http://schemas.microsoft.com/office/drawing/2014/main" id="{E442130A-279F-623A-1417-A4139705718F}"/>
              </a:ext>
            </a:extLst>
          </p:cNvPr>
          <p:cNvSpPr/>
          <p:nvPr/>
        </p:nvSpPr>
        <p:spPr>
          <a:xfrm>
            <a:off x="22876406" y="12552839"/>
            <a:ext cx="1470122" cy="10478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B98F59-2D73-513C-C7B6-E0D573690D41}"/>
              </a:ext>
            </a:extLst>
          </p:cNvPr>
          <p:cNvSpPr txBox="1"/>
          <p:nvPr/>
        </p:nvSpPr>
        <p:spPr>
          <a:xfrm>
            <a:off x="12489677" y="7946242"/>
            <a:ext cx="113169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5600" dirty="0">
                <a:latin typeface="Times New Roman" panose="02020603050405020304" pitchFamily="18" charset="0"/>
              </a:rPr>
              <a:t> CBHH </a:t>
            </a:r>
            <a:r>
              <a:rPr lang="en-US" altLang="en-US" sz="5600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thuận</a:t>
            </a:r>
            <a:r>
              <a:rPr lang="en-US" altLang="en-US" sz="5600" dirty="0">
                <a:latin typeface="Times New Roman" panose="02020603050405020304" pitchFamily="18" charset="0"/>
              </a:rPr>
              <a:t>, </a:t>
            </a:r>
            <a:r>
              <a:rPr lang="en-US" altLang="en-US" sz="56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động</a:t>
            </a:r>
            <a:endParaRPr lang="en-US" altLang="en-US" sz="56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 dirty="0">
                <a:latin typeface="Times New Roman" panose="02020603050405020304" pitchFamily="18" charset="0"/>
              </a:rPr>
              <a:t>a.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Tăng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áp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suất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5600" dirty="0"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 dirty="0">
                <a:latin typeface="Times New Roman" panose="02020603050405020304" pitchFamily="18" charset="0"/>
              </a:rPr>
              <a:t>b.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Tăng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nồng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5600" dirty="0">
                <a:latin typeface="Times New Roman" panose="02020603050405020304" pitchFamily="18" charset="0"/>
              </a:rPr>
              <a:t>  N</a:t>
            </a:r>
            <a:r>
              <a:rPr lang="en-US" altLang="en-US" sz="56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5600" dirty="0">
                <a:latin typeface="Times New Roman" panose="02020603050405020304" pitchFamily="18" charset="0"/>
              </a:rPr>
              <a:t>; H</a:t>
            </a:r>
            <a:r>
              <a:rPr lang="en-US" altLang="en-US" sz="56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5600" dirty="0">
                <a:latin typeface="Times New Roman" panose="02020603050405020304" pitchFamily="18" charset="0"/>
              </a:rPr>
              <a:t>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 dirty="0">
                <a:latin typeface="Times New Roman" panose="02020603050405020304" pitchFamily="18" charset="0"/>
              </a:rPr>
              <a:t>c.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Giảm</a:t>
            </a:r>
            <a:r>
              <a:rPr lang="en-US" altLang="en-US" sz="5600" b="1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nhiệt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độ</a:t>
            </a:r>
            <a:endParaRPr lang="en-US" altLang="en-US" sz="56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 dirty="0">
                <a:latin typeface="Times New Roman" panose="02020603050405020304" pitchFamily="18" charset="0"/>
              </a:rPr>
              <a:t>d</a:t>
            </a:r>
            <a:r>
              <a:rPr lang="en-US" altLang="en-US" sz="5600" dirty="0">
                <a:latin typeface="Times New Roman" panose="02020603050405020304" pitchFamily="18" charset="0"/>
              </a:rPr>
              <a:t>. </a:t>
            </a:r>
            <a:r>
              <a:rPr lang="en-US" altLang="en-US" sz="5600" b="1" dirty="0" err="1">
                <a:latin typeface="Times New Roman" panose="02020603050405020304" pitchFamily="18" charset="0"/>
              </a:rPr>
              <a:t>Giảm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nồng</a:t>
            </a:r>
            <a:r>
              <a:rPr lang="en-US" altLang="en-US" sz="5600" dirty="0">
                <a:latin typeface="Times New Roman" panose="02020603050405020304" pitchFamily="18" charset="0"/>
              </a:rPr>
              <a:t> </a:t>
            </a:r>
            <a:r>
              <a:rPr lang="en-US" altLang="en-US" sz="56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5600" dirty="0">
                <a:latin typeface="Times New Roman" panose="02020603050405020304" pitchFamily="18" charset="0"/>
              </a:rPr>
              <a:t> NH</a:t>
            </a:r>
            <a:r>
              <a:rPr lang="en-US" altLang="en-US" sz="5600" baseline="-25000" dirty="0">
                <a:latin typeface="Times New Roman" panose="02020603050405020304" pitchFamily="18" charset="0"/>
              </a:rPr>
              <a:t>3</a:t>
            </a:r>
            <a:endParaRPr lang="en-US" sz="5600" dirty="0"/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5C9E5A1B-9AE8-B84C-17D9-F773689D8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0536" y="3314316"/>
            <a:ext cx="115450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728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7759841-D07B-586E-F1FE-41797BF9CEE4}"/>
              </a:ext>
            </a:extLst>
          </p:cNvPr>
          <p:cNvGrpSpPr>
            <a:grpSpLocks/>
          </p:cNvGrpSpPr>
          <p:nvPr/>
        </p:nvGrpSpPr>
        <p:grpSpPr bwMode="auto">
          <a:xfrm>
            <a:off x="1717788" y="1596509"/>
            <a:ext cx="21534252" cy="6975928"/>
            <a:chOff x="452541" y="348151"/>
            <a:chExt cx="10765062" cy="3487869"/>
          </a:xfrm>
        </p:grpSpPr>
        <p:sp>
          <p:nvSpPr>
            <p:cNvPr id="27659" name="Rectangle 3">
              <a:extLst>
                <a:ext uri="{FF2B5EF4-FFF2-40B4-BE49-F238E27FC236}">
                  <a16:creationId xmlns:a16="http://schemas.microsoft.com/office/drawing/2014/main" id="{DE4B05A1-04A9-F75C-0D56-7B350D60B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202" y="1386930"/>
              <a:ext cx="9785418" cy="2354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he Hand" panose="03070502030502020204" pitchFamily="66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he Hand" panose="03070502030502020204" pitchFamily="66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he Hand" panose="03070502030502020204" pitchFamily="66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he Hand" panose="030705020305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các yếu tố: </a:t>
              </a:r>
              <a:endParaRPr lang="vi-VN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(1) tăng nhiệt </a:t>
              </a:r>
              <a:r>
                <a:rPr lang="vi-VN" altLang="en-US" sz="6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độ; 				</a:t>
              </a:r>
              <a:r>
                <a:rPr lang="en-US" altLang="en-US" sz="6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(2) thêm một lượng hơi nước 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(3) thêm một lượng H</a:t>
              </a:r>
              <a:r>
                <a:rPr lang="en-US" altLang="en-US" sz="6000" baseline="-30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</a:t>
              </a:r>
              <a:r>
                <a:rPr lang="en-US" altLang="en-US" sz="6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  <a:r>
                <a:rPr lang="vi-VN" altLang="en-US" sz="6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	</a:t>
              </a:r>
              <a:r>
                <a:rPr lang="en-US" altLang="en-US" sz="6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(4) tăng áp suất chung của hệ ;	</a:t>
              </a:r>
              <a:endParaRPr lang="vi-VN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(5) dùng chất xúc tác.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Dãy gồm các yếu tố đều làm thay đổi cân bằng của hệ là:</a:t>
              </a:r>
              <a:endParaRPr lang="en-US" altLang="en-US" sz="6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660" name="Group 10">
              <a:extLst>
                <a:ext uri="{FF2B5EF4-FFF2-40B4-BE49-F238E27FC236}">
                  <a16:creationId xmlns:a16="http://schemas.microsoft.com/office/drawing/2014/main" id="{434D2205-B541-620B-5EEE-58A26511BF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202" y="371248"/>
              <a:ext cx="10433825" cy="1023344"/>
              <a:chOff x="1001750" y="4416515"/>
              <a:chExt cx="10433825" cy="1023344"/>
            </a:xfrm>
          </p:grpSpPr>
          <p:sp>
            <p:nvSpPr>
              <p:cNvPr id="27662" name="Rectangle 5">
                <a:extLst>
                  <a:ext uri="{FF2B5EF4-FFF2-40B4-BE49-F238E27FC236}">
                    <a16:creationId xmlns:a16="http://schemas.microsoft.com/office/drawing/2014/main" id="{4A5BDE28-DE2E-77A3-A135-DD0689B26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1750" y="4416515"/>
                <a:ext cx="10433825" cy="9694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vi-VN" altLang="en-US" sz="60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</a:t>
                </a:r>
                <a:r>
                  <a:rPr lang="vi-VN" alt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</a:t>
                </a:r>
                <a:r>
                  <a:rPr lang="en-US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 </a:t>
                </a:r>
                <a:r>
                  <a:rPr lang="en-US" altLang="en-US" sz="6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(k)</a:t>
                </a:r>
                <a:r>
                  <a:rPr lang="en-US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H</a:t>
                </a:r>
                <a:r>
                  <a:rPr lang="en-US" altLang="en-US" sz="6000" baseline="-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en-US" altLang="en-US" sz="6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(k)</a:t>
                </a:r>
                <a:r>
                  <a:rPr lang="en-US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</a:t>
                </a:r>
                <a:r>
                  <a:rPr lang="en-US" altLang="en-US" sz="6000" baseline="-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altLang="en-US" sz="6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(k)</a:t>
                </a:r>
                <a:r>
                  <a:rPr lang="en-US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H</a:t>
                </a:r>
                <a:r>
                  <a:rPr lang="en-US" altLang="en-US" sz="6000" baseline="-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altLang="en-US" sz="6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(k)</a:t>
                </a:r>
                <a:r>
                  <a:rPr lang="en-US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ΔH &lt; 0 </a:t>
                </a:r>
              </a:p>
            </p:txBody>
          </p:sp>
          <p:graphicFrame>
            <p:nvGraphicFramePr>
              <p:cNvPr id="27663" name="Object 9">
                <a:extLst>
                  <a:ext uri="{FF2B5EF4-FFF2-40B4-BE49-F238E27FC236}">
                    <a16:creationId xmlns:a16="http://schemas.microsoft.com/office/drawing/2014/main" id="{4F68E9AF-96B5-B32A-6A91-3C15F5700DF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57285" y="4898753"/>
              <a:ext cx="838715" cy="5411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393529" imgH="253890" progId="Equation.DSMT4">
                      <p:embed/>
                    </p:oleObj>
                  </mc:Choice>
                  <mc:Fallback>
                    <p:oleObj name="Equation" r:id="rId2" imgW="393529" imgH="253890" progId="Equation.DSMT4">
                      <p:embed/>
                      <p:pic>
                        <p:nvPicPr>
                          <p:cNvPr id="27663" name="Object 9">
                            <a:extLst>
                              <a:ext uri="{FF2B5EF4-FFF2-40B4-BE49-F238E27FC236}">
                                <a16:creationId xmlns:a16="http://schemas.microsoft.com/office/drawing/2014/main" id="{4F68E9AF-96B5-B32A-6A91-3C15F5700DF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7285" y="4898753"/>
                            <a:ext cx="838715" cy="5411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3503730-6A87-3617-5982-E38A582404F1}"/>
                </a:ext>
              </a:extLst>
            </p:cNvPr>
            <p:cNvSpPr/>
            <p:nvPr/>
          </p:nvSpPr>
          <p:spPr>
            <a:xfrm>
              <a:off x="452541" y="348151"/>
              <a:ext cx="10765062" cy="348786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</p:grpSp>
      <p:sp>
        <p:nvSpPr>
          <p:cNvPr id="15" name="Freeform 3">
            <a:extLst>
              <a:ext uri="{FF2B5EF4-FFF2-40B4-BE49-F238E27FC236}">
                <a16:creationId xmlns:a16="http://schemas.microsoft.com/office/drawing/2014/main" id="{4C532BD6-ADA1-BFAD-88CB-D063C58EBEC1}"/>
              </a:ext>
            </a:extLst>
          </p:cNvPr>
          <p:cNvSpPr/>
          <p:nvPr/>
        </p:nvSpPr>
        <p:spPr>
          <a:xfrm>
            <a:off x="4435766" y="11982610"/>
            <a:ext cx="6137674" cy="1609831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vi-VN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(2), (3), (4)</a:t>
            </a:r>
            <a:endParaRPr lang="en-US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FEAACB84-8414-DD14-FEBD-198B7312F517}"/>
              </a:ext>
            </a:extLst>
          </p:cNvPr>
          <p:cNvSpPr/>
          <p:nvPr/>
        </p:nvSpPr>
        <p:spPr>
          <a:xfrm>
            <a:off x="14672632" y="9617082"/>
            <a:ext cx="6105921" cy="1606655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vi-VN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(1), (2), (3)</a:t>
            </a:r>
            <a:endParaRPr lang="en-US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DC95A5FE-8E2F-EED7-B85D-3CB36456856A}"/>
              </a:ext>
            </a:extLst>
          </p:cNvPr>
          <p:cNvSpPr/>
          <p:nvPr/>
        </p:nvSpPr>
        <p:spPr>
          <a:xfrm>
            <a:off x="4464341" y="9518650"/>
            <a:ext cx="6109098" cy="1609831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vi-VN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(1), (4), (5)</a:t>
            </a:r>
            <a:endParaRPr lang="en-US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3D076524-35E9-AF8F-9BAD-50483947CE87}"/>
              </a:ext>
            </a:extLst>
          </p:cNvPr>
          <p:cNvSpPr/>
          <p:nvPr/>
        </p:nvSpPr>
        <p:spPr>
          <a:xfrm>
            <a:off x="14494820" y="11934982"/>
            <a:ext cx="6448844" cy="1609829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vi-VN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(1), (2), (4)</a:t>
            </a:r>
            <a:endParaRPr lang="en-US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9B286F9F-B966-7AF1-D9D9-0CDA93A83A9D}"/>
              </a:ext>
            </a:extLst>
          </p:cNvPr>
          <p:cNvSpPr/>
          <p:nvPr/>
        </p:nvSpPr>
        <p:spPr>
          <a:xfrm>
            <a:off x="2717977" y="9588505"/>
            <a:ext cx="1384390" cy="134311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Rounded Rectangle 23">
            <a:extLst>
              <a:ext uri="{FF2B5EF4-FFF2-40B4-BE49-F238E27FC236}">
                <a16:creationId xmlns:a16="http://schemas.microsoft.com/office/drawing/2014/main" id="{5F428845-9347-5C00-DB1B-7CBB2FC62081}"/>
              </a:ext>
            </a:extLst>
          </p:cNvPr>
          <p:cNvSpPr/>
          <p:nvPr/>
        </p:nvSpPr>
        <p:spPr>
          <a:xfrm>
            <a:off x="13107254" y="9804419"/>
            <a:ext cx="1387566" cy="134311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692A3AFD-985E-F9A0-4851-E56C68D8B804}"/>
              </a:ext>
            </a:extLst>
          </p:cNvPr>
          <p:cNvSpPr/>
          <p:nvPr/>
        </p:nvSpPr>
        <p:spPr>
          <a:xfrm>
            <a:off x="2813233" y="12090567"/>
            <a:ext cx="1384390" cy="134311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47A7AB1E-C5A3-CAD3-F80F-0C4E1B980BB4}"/>
              </a:ext>
            </a:extLst>
          </p:cNvPr>
          <p:cNvSpPr/>
          <p:nvPr/>
        </p:nvSpPr>
        <p:spPr>
          <a:xfrm>
            <a:off x="12951671" y="12090567"/>
            <a:ext cx="1387564" cy="134311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88">
            <a:extLst>
              <a:ext uri="{FF2B5EF4-FFF2-40B4-BE49-F238E27FC236}">
                <a16:creationId xmlns:a16="http://schemas.microsoft.com/office/drawing/2014/main" id="{89949DF0-2360-0822-0451-B3D43DBDEE77}"/>
              </a:ext>
            </a:extLst>
          </p:cNvPr>
          <p:cNvGrpSpPr/>
          <p:nvPr/>
        </p:nvGrpSpPr>
        <p:grpSpPr>
          <a:xfrm>
            <a:off x="237080" y="6530712"/>
            <a:ext cx="23671341" cy="6697022"/>
            <a:chOff x="184495" y="3682144"/>
            <a:chExt cx="11834900" cy="1443493"/>
          </a:xfrm>
        </p:grpSpPr>
        <p:sp>
          <p:nvSpPr>
            <p:cNvPr id="47" name="Rounded Rectangle 4">
              <a:extLst>
                <a:ext uri="{FF2B5EF4-FFF2-40B4-BE49-F238E27FC236}">
                  <a16:creationId xmlns:a16="http://schemas.microsoft.com/office/drawing/2014/main" id="{533A3AF6-CB17-E64A-7561-8A4709C06959}"/>
                </a:ext>
              </a:extLst>
            </p:cNvPr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0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B51634C0-3A58-16D0-A779-09F3E36371C5}"/>
                </a:ext>
              </a:extLst>
            </p:cNvPr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B2C6447-F10A-85B5-351E-1368979AA8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7DBB913B-8810-03CA-0284-DFEEA75DF4A7}"/>
                  </a:ext>
                </a:extLst>
              </p:cNvPr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8">
                <a:extLst>
                  <a:ext uri="{FF2B5EF4-FFF2-40B4-BE49-F238E27FC236}">
                    <a16:creationId xmlns:a16="http://schemas.microsoft.com/office/drawing/2014/main" id="{C8F2E8D7-6263-EA9F-860C-FFD8DF7C34FF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0C11A332-74F2-211E-5420-721D195E6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4" name="Group 20">
            <a:extLst>
              <a:ext uri="{FF2B5EF4-FFF2-40B4-BE49-F238E27FC236}">
                <a16:creationId xmlns:a16="http://schemas.microsoft.com/office/drawing/2014/main" id="{3610751E-E89B-16A3-0727-666AB97FA645}"/>
              </a:ext>
            </a:extLst>
          </p:cNvPr>
          <p:cNvGrpSpPr/>
          <p:nvPr/>
        </p:nvGrpSpPr>
        <p:grpSpPr>
          <a:xfrm>
            <a:off x="157467" y="2244411"/>
            <a:ext cx="23825350" cy="4531197"/>
            <a:chOff x="534987" y="1647866"/>
            <a:chExt cx="23017949" cy="1378763"/>
          </a:xfrm>
        </p:grpSpPr>
        <p:sp>
          <p:nvSpPr>
            <p:cNvPr id="266" name="Rounded Rectangle 24">
              <a:extLst>
                <a:ext uri="{FF2B5EF4-FFF2-40B4-BE49-F238E27FC236}">
                  <a16:creationId xmlns:a16="http://schemas.microsoft.com/office/drawing/2014/main" id="{EE17A035-4F3F-415E-BEA7-3331C045288F}"/>
                </a:ext>
              </a:extLst>
            </p:cNvPr>
            <p:cNvSpPr/>
            <p:nvPr/>
          </p:nvSpPr>
          <p:spPr bwMode="auto">
            <a:xfrm>
              <a:off x="755650" y="1720892"/>
              <a:ext cx="22797286" cy="1305737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3543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7" name="Group 25">
              <a:extLst>
                <a:ext uri="{FF2B5EF4-FFF2-40B4-BE49-F238E27FC236}">
                  <a16:creationId xmlns:a16="http://schemas.microsoft.com/office/drawing/2014/main" id="{91078BEE-5D86-7C94-D7B1-A854C53596BF}"/>
                </a:ext>
              </a:extLst>
            </p:cNvPr>
            <p:cNvGrpSpPr/>
            <p:nvPr/>
          </p:nvGrpSpPr>
          <p:grpSpPr>
            <a:xfrm>
              <a:off x="534987" y="1647866"/>
              <a:ext cx="3223234" cy="1176337"/>
              <a:chOff x="534987" y="1647866"/>
              <a:chExt cx="3223234" cy="1176337"/>
            </a:xfrm>
          </p:grpSpPr>
          <p:sp>
            <p:nvSpPr>
              <p:cNvPr id="268" name="Isosceles Triangle 44">
                <a:extLst>
                  <a:ext uri="{FF2B5EF4-FFF2-40B4-BE49-F238E27FC236}">
                    <a16:creationId xmlns:a16="http://schemas.microsoft.com/office/drawing/2014/main" id="{19F57FF8-D2E7-0ACD-2C45-DC0E8E17FC3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Pentagon 27">
                <a:extLst>
                  <a:ext uri="{FF2B5EF4-FFF2-40B4-BE49-F238E27FC236}">
                    <a16:creationId xmlns:a16="http://schemas.microsoft.com/office/drawing/2014/main" id="{18156D04-FC30-5A8A-4EEC-4C279C15DA4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223234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70" name="Group 11">
                <a:extLst>
                  <a:ext uri="{FF2B5EF4-FFF2-40B4-BE49-F238E27FC236}">
                    <a16:creationId xmlns:a16="http://schemas.microsoft.com/office/drawing/2014/main" id="{FF13F8ED-B111-0189-176E-56334A9DDA2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273" name="Freeform 31">
                  <a:extLst>
                    <a:ext uri="{FF2B5EF4-FFF2-40B4-BE49-F238E27FC236}">
                      <a16:creationId xmlns:a16="http://schemas.microsoft.com/office/drawing/2014/main" id="{FEA5653D-9395-EF29-8F1F-8ECFC4E2BE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32">
                  <a:extLst>
                    <a:ext uri="{FF2B5EF4-FFF2-40B4-BE49-F238E27FC236}">
                      <a16:creationId xmlns:a16="http://schemas.microsoft.com/office/drawing/2014/main" id="{3C3B4F3B-F7F8-D07D-AFD8-D18F6F579C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33">
                  <a:extLst>
                    <a:ext uri="{FF2B5EF4-FFF2-40B4-BE49-F238E27FC236}">
                      <a16:creationId xmlns:a16="http://schemas.microsoft.com/office/drawing/2014/main" id="{608A5C0D-D04F-8AE7-F1A5-EF5BE5091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Rectangle 34">
                  <a:extLst>
                    <a:ext uri="{FF2B5EF4-FFF2-40B4-BE49-F238E27FC236}">
                      <a16:creationId xmlns:a16="http://schemas.microsoft.com/office/drawing/2014/main" id="{AB99B296-903A-B4A3-69C8-B14EE10AB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Rectangle 35">
                  <a:extLst>
                    <a:ext uri="{FF2B5EF4-FFF2-40B4-BE49-F238E27FC236}">
                      <a16:creationId xmlns:a16="http://schemas.microsoft.com/office/drawing/2014/main" id="{168C8086-724B-F73D-48E5-F6D6F34F0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Rectangle 36">
                  <a:extLst>
                    <a:ext uri="{FF2B5EF4-FFF2-40B4-BE49-F238E27FC236}">
                      <a16:creationId xmlns:a16="http://schemas.microsoft.com/office/drawing/2014/main" id="{B78208CE-99D7-9EF5-48CF-9CE7E3651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Rectangle 37">
                  <a:extLst>
                    <a:ext uri="{FF2B5EF4-FFF2-40B4-BE49-F238E27FC236}">
                      <a16:creationId xmlns:a16="http://schemas.microsoft.com/office/drawing/2014/main" id="{CFDCF975-D1FF-4D92-1E1A-407B1FF62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1" name="Chevron 29">
                <a:extLst>
                  <a:ext uri="{FF2B5EF4-FFF2-40B4-BE49-F238E27FC236}">
                    <a16:creationId xmlns:a16="http://schemas.microsoft.com/office/drawing/2014/main" id="{813F4A4A-FA56-F0DC-FA83-C861FE80ED5B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TextBox 13">
                <a:extLst>
                  <a:ext uri="{FF2B5EF4-FFF2-40B4-BE49-F238E27FC236}">
                    <a16:creationId xmlns:a16="http://schemas.microsoft.com/office/drawing/2014/main" id="{3DA598D7-E157-2F81-C735-F58B72B66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8026" y="1763895"/>
                <a:ext cx="1866469" cy="252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2" name="Google Shape;185;p1">
            <a:extLst>
              <a:ext uri="{FF2B5EF4-FFF2-40B4-BE49-F238E27FC236}">
                <a16:creationId xmlns:a16="http://schemas.microsoft.com/office/drawing/2014/main" id="{24A0C0D0-259B-93F3-0BBE-591C9138FBDE}"/>
              </a:ext>
            </a:extLst>
          </p:cNvPr>
          <p:cNvGrpSpPr/>
          <p:nvPr/>
        </p:nvGrpSpPr>
        <p:grpSpPr>
          <a:xfrm>
            <a:off x="107667" y="1455488"/>
            <a:ext cx="20008034" cy="922567"/>
            <a:chOff x="7459669" y="7086600"/>
            <a:chExt cx="20011655" cy="922734"/>
          </a:xfrm>
        </p:grpSpPr>
        <p:sp>
          <p:nvSpPr>
            <p:cNvPr id="3" name="Google Shape;186;p1">
              <a:hlinkClick r:id="" action="ppaction://noaction"/>
              <a:extLst>
                <a:ext uri="{FF2B5EF4-FFF2-40B4-BE49-F238E27FC236}">
                  <a16:creationId xmlns:a16="http://schemas.microsoft.com/office/drawing/2014/main" id="{C8723B45-774A-2164-71E4-6A3C676D018F}"/>
                </a:ext>
              </a:extLst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" name="Google Shape;187;p1">
              <a:extLst>
                <a:ext uri="{FF2B5EF4-FFF2-40B4-BE49-F238E27FC236}">
                  <a16:creationId xmlns:a16="http://schemas.microsoft.com/office/drawing/2014/main" id="{921DF6CF-65B4-E5AB-8340-C458469CD40E}"/>
                </a:ext>
              </a:extLst>
            </p:cNvPr>
            <p:cNvGrpSpPr/>
            <p:nvPr/>
          </p:nvGrpSpPr>
          <p:grpSpPr>
            <a:xfrm>
              <a:off x="7459669" y="7086600"/>
              <a:ext cx="1392615" cy="872846"/>
              <a:chOff x="7459669" y="7543800"/>
              <a:chExt cx="1381118" cy="872846"/>
            </a:xfrm>
          </p:grpSpPr>
          <p:sp>
            <p:nvSpPr>
              <p:cNvPr id="5" name="Google Shape;188;p1">
                <a:extLst>
                  <a:ext uri="{FF2B5EF4-FFF2-40B4-BE49-F238E27FC236}">
                    <a16:creationId xmlns:a16="http://schemas.microsoft.com/office/drawing/2014/main" id="{5B472E3D-671E-E743-EC29-40BEC9DB0144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" name="Google Shape;189;p1">
                <a:extLst>
                  <a:ext uri="{FF2B5EF4-FFF2-40B4-BE49-F238E27FC236}">
                    <a16:creationId xmlns:a16="http://schemas.microsoft.com/office/drawing/2014/main" id="{D4CD2870-3514-56A7-2ED3-7516EA50AD6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" name="Google Shape;190;p1">
                  <a:extLst>
                    <a:ext uri="{FF2B5EF4-FFF2-40B4-BE49-F238E27FC236}">
                      <a16:creationId xmlns:a16="http://schemas.microsoft.com/office/drawing/2014/main" id="{A17FC226-F716-2750-B420-D480AF6543B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91;p1">
                  <a:extLst>
                    <a:ext uri="{FF2B5EF4-FFF2-40B4-BE49-F238E27FC236}">
                      <a16:creationId xmlns:a16="http://schemas.microsoft.com/office/drawing/2014/main" id="{3B675879-F334-D569-3F4E-7AA88ECF728C}"/>
                    </a:ext>
                  </a:extLst>
                </p:cNvPr>
                <p:cNvSpPr txBox="1"/>
                <p:nvPr/>
              </p:nvSpPr>
              <p:spPr>
                <a:xfrm>
                  <a:off x="7997785" y="7688759"/>
                  <a:ext cx="721855" cy="7079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 dirty="0"/>
                </a:p>
              </p:txBody>
            </p:sp>
          </p:grp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E096F43-61C6-5D48-10DB-72D889BC6518}"/>
              </a:ext>
            </a:extLst>
          </p:cNvPr>
          <p:cNvSpPr txBox="1"/>
          <p:nvPr/>
        </p:nvSpPr>
        <p:spPr>
          <a:xfrm>
            <a:off x="3750448" y="2425530"/>
            <a:ext cx="20258352" cy="414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90170" algn="l"/>
                <a:tab pos="1620520" algn="l"/>
                <a:tab pos="3060700" algn="l"/>
                <a:tab pos="4500880" algn="l"/>
              </a:tabLst>
            </a:pP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HNO</a:t>
            </a:r>
            <a:r>
              <a:rPr lang="en-US" sz="5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NaOH, SO</a:t>
            </a:r>
            <a:r>
              <a:rPr lang="en-US" sz="5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</a:t>
            </a:r>
            <a:r>
              <a:rPr lang="en-US" sz="5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5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HNO</a:t>
            </a:r>
            <a:r>
              <a:rPr lang="en-US" sz="5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</a:t>
            </a:r>
            <a:r>
              <a:rPr lang="en-US" sz="5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5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5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OH, Ba(OH)</a:t>
            </a:r>
            <a:r>
              <a:rPr lang="en-US" sz="5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5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5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5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(saccharose).</a:t>
            </a:r>
          </a:p>
          <a:p>
            <a:pPr algn="just">
              <a:spcAft>
                <a:spcPts val="800"/>
              </a:spcAft>
              <a:tabLst>
                <a:tab pos="90170" algn="l"/>
                <a:tab pos="1620520" algn="l"/>
                <a:tab pos="3060700" algn="l"/>
                <a:tab pos="4500880" algn="l"/>
              </a:tabLst>
            </a:pP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li.</a:t>
            </a:r>
          </a:p>
          <a:p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(b)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li.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01C278-8CA9-1D08-B0CC-BE0955353B74}"/>
              </a:ext>
            </a:extLst>
          </p:cNvPr>
          <p:cNvSpPr txBox="1"/>
          <p:nvPr/>
        </p:nvSpPr>
        <p:spPr>
          <a:xfrm>
            <a:off x="4041332" y="7021080"/>
            <a:ext cx="19904501" cy="607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1620520" algn="l"/>
                <a:tab pos="3060700" algn="l"/>
                <a:tab pos="4500880" algn="l"/>
              </a:tabLst>
            </a:pP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5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5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HNO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NaOH, K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Ba(OH)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1620520" algn="l"/>
                <a:tab pos="3060700" algn="l"/>
                <a:tab pos="4500880" algn="l"/>
              </a:tabLst>
            </a:pPr>
            <a:r>
              <a:rPr lang="en-US" sz="5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5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HNO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1620520" algn="l"/>
                <a:tab pos="3060700" algn="l"/>
                <a:tab pos="4500880" algn="l"/>
              </a:tabLst>
            </a:pPr>
            <a:r>
              <a:rPr lang="en-US" sz="5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li: SO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CH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OH, C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1620520" algn="l"/>
                <a:tab pos="3060700" algn="l"/>
                <a:tab pos="4500880" algn="l"/>
              </a:tabLst>
            </a:pP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(b) HNO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H</a:t>
            </a:r>
            <a:r>
              <a:rPr lang="en-US" sz="5600" kern="1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NO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600" kern="1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5600" kern="1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NaOH → Na</a:t>
            </a:r>
            <a:r>
              <a:rPr lang="en-US" sz="5600" kern="1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OH</a:t>
            </a:r>
            <a:r>
              <a:rPr lang="en-US" sz="5600" kern="1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56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1620520" algn="l"/>
                <a:tab pos="3060700" algn="l"/>
                <a:tab pos="4500880" algn="l"/>
              </a:tabLst>
            </a:pP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K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600" kern="1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2K</a:t>
            </a:r>
            <a:r>
              <a:rPr lang="en-US" sz="5600" kern="1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600" kern="1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56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;</a:t>
            </a:r>
            <a:r>
              <a:rPr lang="en-US" sz="56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Ba(OH)</a:t>
            </a:r>
            <a:r>
              <a:rPr lang="en-US" sz="5600" kern="1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Ba</a:t>
            </a:r>
            <a:r>
              <a:rPr lang="en-US" sz="5600" kern="1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+ 2OH</a:t>
            </a:r>
            <a:r>
              <a:rPr lang="en-US" sz="5600" kern="1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56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1620520" algn="l"/>
                <a:tab pos="3060700" algn="l"/>
                <a:tab pos="4500880" algn="l"/>
              </a:tabLst>
            </a:pPr>
            <a:r>
              <a:rPr lang="en-US" sz="5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.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B7CD4EC4-2CEE-4BA7-0C3D-797349292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820" y="12063280"/>
            <a:ext cx="21611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HNO</a:t>
            </a:r>
            <a:r>
              <a:rPr kumimoji="0" lang="en-US" altLang="en-US" sz="5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5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2" name="Picture 1462504806">
            <a:extLst>
              <a:ext uri="{FF2B5EF4-FFF2-40B4-BE49-F238E27FC236}">
                <a16:creationId xmlns:a16="http://schemas.microsoft.com/office/drawing/2014/main" id="{256CAA3B-8514-20BA-C4B8-D3A34736F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09" y="12311733"/>
            <a:ext cx="1320910" cy="48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4">
            <a:extLst>
              <a:ext uri="{FF2B5EF4-FFF2-40B4-BE49-F238E27FC236}">
                <a16:creationId xmlns:a16="http://schemas.microsoft.com/office/drawing/2014/main" id="{34EB9C72-F48C-6F03-3280-1807FCD49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49" y="12046950"/>
            <a:ext cx="33538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5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NO</a:t>
            </a:r>
            <a:r>
              <a:rPr kumimoji="0" lang="en-US" altLang="en-US" sz="5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5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5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88">
            <a:extLst>
              <a:ext uri="{FF2B5EF4-FFF2-40B4-BE49-F238E27FC236}">
                <a16:creationId xmlns:a16="http://schemas.microsoft.com/office/drawing/2014/main" id="{89949DF0-2360-0822-0451-B3D43DBDEE77}"/>
              </a:ext>
            </a:extLst>
          </p:cNvPr>
          <p:cNvGrpSpPr/>
          <p:nvPr/>
        </p:nvGrpSpPr>
        <p:grpSpPr>
          <a:xfrm>
            <a:off x="344131" y="8349276"/>
            <a:ext cx="23671341" cy="5368312"/>
            <a:chOff x="184495" y="3682144"/>
            <a:chExt cx="11834900" cy="1443493"/>
          </a:xfrm>
        </p:grpSpPr>
        <p:sp>
          <p:nvSpPr>
            <p:cNvPr id="47" name="Rounded Rectangle 4">
              <a:extLst>
                <a:ext uri="{FF2B5EF4-FFF2-40B4-BE49-F238E27FC236}">
                  <a16:creationId xmlns:a16="http://schemas.microsoft.com/office/drawing/2014/main" id="{533A3AF6-CB17-E64A-7561-8A4709C06959}"/>
                </a:ext>
              </a:extLst>
            </p:cNvPr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0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B51634C0-3A58-16D0-A779-09F3E36371C5}"/>
                </a:ext>
              </a:extLst>
            </p:cNvPr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B2C6447-F10A-85B5-351E-1368979AA8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7DBB913B-8810-03CA-0284-DFEEA75DF4A7}"/>
                  </a:ext>
                </a:extLst>
              </p:cNvPr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8">
                <a:extLst>
                  <a:ext uri="{FF2B5EF4-FFF2-40B4-BE49-F238E27FC236}">
                    <a16:creationId xmlns:a16="http://schemas.microsoft.com/office/drawing/2014/main" id="{C8F2E8D7-6263-EA9F-860C-FFD8DF7C34FF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0C11A332-74F2-211E-5420-721D195E6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oup 1">
            <a:extLst>
              <a:ext uri="{FF2B5EF4-FFF2-40B4-BE49-F238E27FC236}">
                <a16:creationId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186931" y="6190232"/>
            <a:ext cx="23817297" cy="2305546"/>
            <a:chOff x="247181" y="2166123"/>
            <a:chExt cx="10536366" cy="1220183"/>
          </a:xfrm>
        </p:grpSpPr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1" y="2166123"/>
              <a:ext cx="2066920" cy="1098169"/>
              <a:chOff x="5537206" y="1637976"/>
              <a:chExt cx="2059913" cy="1020904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56401" y="1637976"/>
                <a:ext cx="1740718" cy="102090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TextBox 53">
                <a:extLst>
                  <a:ext uri="{FF2B5EF4-FFF2-40B4-BE49-F238E27FC236}">
                    <a16:creationId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75400" y="1758646"/>
                <a:ext cx="1492639" cy="863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5400" b="1" i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0,5565 và 0,06. 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3163102" y="2237397"/>
              <a:ext cx="2081515" cy="1112413"/>
              <a:chOff x="5537206" y="1704231"/>
              <a:chExt cx="2074458" cy="1034145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10341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TextBox 57">
                <a:extLst>
                  <a:ext uri="{FF2B5EF4-FFF2-40B4-BE49-F238E27FC236}">
                    <a16:creationId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5870513" y="1822908"/>
                <a:ext cx="1741151" cy="863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5400" b="1" i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0,5825 và 0,03. 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4" y="2237396"/>
              <a:ext cx="2038175" cy="1112413"/>
              <a:chOff x="5537206" y="1704231"/>
              <a:chExt cx="2031264" cy="1034143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103414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TextBox 47">
                <a:extLst>
                  <a:ext uri="{FF2B5EF4-FFF2-40B4-BE49-F238E27FC236}">
                    <a16:creationId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6153630" y="1790777"/>
                <a:ext cx="1342850" cy="802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5000" b="1" i="0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0,5825 và </a:t>
                </a:r>
              </a:p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5000" b="1" i="0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0,06.</a:t>
                </a:r>
                <a:r>
                  <a:rPr lang="nl-NL" sz="5000" b="1" i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endParaRPr kumimoji="0" lang="en-US" sz="5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8734896" y="2237397"/>
              <a:ext cx="2048651" cy="1148909"/>
              <a:chOff x="5278041" y="1704231"/>
              <a:chExt cx="2041705" cy="1068072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5568586" y="1704231"/>
                <a:ext cx="1740719" cy="1068072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5278041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id="{4DFD408E-6A9A-A4DD-BCD5-C821B53A4850}"/>
                      </a:ext>
                    </a:extLst>
                  </p:cNvPr>
                  <p:cNvSpPr txBox="1"/>
                  <p:nvPr/>
                </p:nvSpPr>
                <p:spPr>
                  <a:xfrm>
                    <a:off x="5874900" y="1789228"/>
                    <a:ext cx="1444846" cy="8537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algn="ctr" defTabSz="2177060">
                      <a:buClrTx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nl-NL" sz="54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nl-NL" sz="54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nl-NL" sz="54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5565 </m:t>
                          </m:r>
                          <m:r>
                            <m:rPr>
                              <m:nor/>
                            </m:rPr>
                            <a:rPr lang="nl-NL" sz="54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nl-NL" sz="54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nl-NL" sz="54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nl-NL" sz="54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nl-NL" sz="54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nl-NL" sz="5400"/>
                            <m:t>.</m:t>
                          </m:r>
                        </m:oMath>
                      </m:oMathPara>
                    </a14:m>
                    <a:endPara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0" name="TextBox 61">
                    <a:extLst>
                      <a:ext uri="{FF2B5EF4-FFF2-40B4-BE49-F238E27FC236}">
                        <a16:creationId xmlns:a16="http://schemas.microsoft.com/office/drawing/2014/main" id="{4DFD408E-6A9A-A4DD-BCD5-C821B53A48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4900" y="1789228"/>
                    <a:ext cx="1444846" cy="85373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2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3461022" y="6553006"/>
            <a:ext cx="1252524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4" name="Group 20">
            <a:extLst>
              <a:ext uri="{FF2B5EF4-FFF2-40B4-BE49-F238E27FC236}">
                <a16:creationId xmlns:a16="http://schemas.microsoft.com/office/drawing/2014/main" id="{3610751E-E89B-16A3-0727-666AB97FA645}"/>
              </a:ext>
            </a:extLst>
          </p:cNvPr>
          <p:cNvGrpSpPr/>
          <p:nvPr/>
        </p:nvGrpSpPr>
        <p:grpSpPr>
          <a:xfrm>
            <a:off x="157467" y="2515281"/>
            <a:ext cx="23825350" cy="3102343"/>
            <a:chOff x="534987" y="1647866"/>
            <a:chExt cx="23017949" cy="1556899"/>
          </a:xfrm>
        </p:grpSpPr>
        <p:sp>
          <p:nvSpPr>
            <p:cNvPr id="266" name="Rounded Rectangle 24">
              <a:extLst>
                <a:ext uri="{FF2B5EF4-FFF2-40B4-BE49-F238E27FC236}">
                  <a16:creationId xmlns:a16="http://schemas.microsoft.com/office/drawing/2014/main" id="{EE17A035-4F3F-415E-BEA7-3331C045288F}"/>
                </a:ext>
              </a:extLst>
            </p:cNvPr>
            <p:cNvSpPr/>
            <p:nvPr/>
          </p:nvSpPr>
          <p:spPr bwMode="auto">
            <a:xfrm>
              <a:off x="755650" y="1720892"/>
              <a:ext cx="22797286" cy="148387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3543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7" name="Group 25">
              <a:extLst>
                <a:ext uri="{FF2B5EF4-FFF2-40B4-BE49-F238E27FC236}">
                  <a16:creationId xmlns:a16="http://schemas.microsoft.com/office/drawing/2014/main" id="{91078BEE-5D86-7C94-D7B1-A854C53596BF}"/>
                </a:ext>
              </a:extLst>
            </p:cNvPr>
            <p:cNvGrpSpPr/>
            <p:nvPr/>
          </p:nvGrpSpPr>
          <p:grpSpPr>
            <a:xfrm>
              <a:off x="534987" y="1647866"/>
              <a:ext cx="3223234" cy="1176337"/>
              <a:chOff x="534987" y="1647866"/>
              <a:chExt cx="3223234" cy="1176337"/>
            </a:xfrm>
          </p:grpSpPr>
          <p:sp>
            <p:nvSpPr>
              <p:cNvPr id="268" name="Isosceles Triangle 44">
                <a:extLst>
                  <a:ext uri="{FF2B5EF4-FFF2-40B4-BE49-F238E27FC236}">
                    <a16:creationId xmlns:a16="http://schemas.microsoft.com/office/drawing/2014/main" id="{19F57FF8-D2E7-0ACD-2C45-DC0E8E17FC3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Pentagon 27">
                <a:extLst>
                  <a:ext uri="{FF2B5EF4-FFF2-40B4-BE49-F238E27FC236}">
                    <a16:creationId xmlns:a16="http://schemas.microsoft.com/office/drawing/2014/main" id="{18156D04-FC30-5A8A-4EEC-4C279C15DA4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223234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70" name="Group 11">
                <a:extLst>
                  <a:ext uri="{FF2B5EF4-FFF2-40B4-BE49-F238E27FC236}">
                    <a16:creationId xmlns:a16="http://schemas.microsoft.com/office/drawing/2014/main" id="{FF13F8ED-B111-0189-176E-56334A9DDA2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273" name="Freeform 31">
                  <a:extLst>
                    <a:ext uri="{FF2B5EF4-FFF2-40B4-BE49-F238E27FC236}">
                      <a16:creationId xmlns:a16="http://schemas.microsoft.com/office/drawing/2014/main" id="{FEA5653D-9395-EF29-8F1F-8ECFC4E2BE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32">
                  <a:extLst>
                    <a:ext uri="{FF2B5EF4-FFF2-40B4-BE49-F238E27FC236}">
                      <a16:creationId xmlns:a16="http://schemas.microsoft.com/office/drawing/2014/main" id="{3C3B4F3B-F7F8-D07D-AFD8-D18F6F579C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33">
                  <a:extLst>
                    <a:ext uri="{FF2B5EF4-FFF2-40B4-BE49-F238E27FC236}">
                      <a16:creationId xmlns:a16="http://schemas.microsoft.com/office/drawing/2014/main" id="{608A5C0D-D04F-8AE7-F1A5-EF5BE5091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Rectangle 34">
                  <a:extLst>
                    <a:ext uri="{FF2B5EF4-FFF2-40B4-BE49-F238E27FC236}">
                      <a16:creationId xmlns:a16="http://schemas.microsoft.com/office/drawing/2014/main" id="{AB99B296-903A-B4A3-69C8-B14EE10AB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Rectangle 35">
                  <a:extLst>
                    <a:ext uri="{FF2B5EF4-FFF2-40B4-BE49-F238E27FC236}">
                      <a16:creationId xmlns:a16="http://schemas.microsoft.com/office/drawing/2014/main" id="{168C8086-724B-F73D-48E5-F6D6F34F0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Rectangle 36">
                  <a:extLst>
                    <a:ext uri="{FF2B5EF4-FFF2-40B4-BE49-F238E27FC236}">
                      <a16:creationId xmlns:a16="http://schemas.microsoft.com/office/drawing/2014/main" id="{B78208CE-99D7-9EF5-48CF-9CE7E3651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Rectangle 37">
                  <a:extLst>
                    <a:ext uri="{FF2B5EF4-FFF2-40B4-BE49-F238E27FC236}">
                      <a16:creationId xmlns:a16="http://schemas.microsoft.com/office/drawing/2014/main" id="{CFDCF975-D1FF-4D92-1E1A-407B1FF62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1" name="Chevron 29">
                <a:extLst>
                  <a:ext uri="{FF2B5EF4-FFF2-40B4-BE49-F238E27FC236}">
                    <a16:creationId xmlns:a16="http://schemas.microsoft.com/office/drawing/2014/main" id="{813F4A4A-FA56-F0DC-FA83-C861FE80ED5B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TextBox 13">
                <a:extLst>
                  <a:ext uri="{FF2B5EF4-FFF2-40B4-BE49-F238E27FC236}">
                    <a16:creationId xmlns:a16="http://schemas.microsoft.com/office/drawing/2014/main" id="{3DA598D7-E157-2F81-C735-F58B72B66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8026" y="1763895"/>
                <a:ext cx="1866469" cy="417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5</a:t>
                </a:r>
              </a:p>
            </p:txBody>
          </p:sp>
        </p:grpSp>
      </p:grpSp>
      <p:grpSp>
        <p:nvGrpSpPr>
          <p:cNvPr id="2" name="Google Shape;185;p1">
            <a:extLst>
              <a:ext uri="{FF2B5EF4-FFF2-40B4-BE49-F238E27FC236}">
                <a16:creationId xmlns:a16="http://schemas.microsoft.com/office/drawing/2014/main" id="{24A0C0D0-259B-93F3-0BBE-591C9138FBDE}"/>
              </a:ext>
            </a:extLst>
          </p:cNvPr>
          <p:cNvGrpSpPr/>
          <p:nvPr/>
        </p:nvGrpSpPr>
        <p:grpSpPr>
          <a:xfrm>
            <a:off x="274135" y="1356322"/>
            <a:ext cx="20008034" cy="922567"/>
            <a:chOff x="7459669" y="7086600"/>
            <a:chExt cx="20011655" cy="922734"/>
          </a:xfrm>
        </p:grpSpPr>
        <p:sp>
          <p:nvSpPr>
            <p:cNvPr id="3" name="Google Shape;186;p1">
              <a:hlinkClick r:id="" action="ppaction://noaction"/>
              <a:extLst>
                <a:ext uri="{FF2B5EF4-FFF2-40B4-BE49-F238E27FC236}">
                  <a16:creationId xmlns:a16="http://schemas.microsoft.com/office/drawing/2014/main" id="{C8723B45-774A-2164-71E4-6A3C676D018F}"/>
                </a:ext>
              </a:extLst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" name="Google Shape;187;p1">
              <a:extLst>
                <a:ext uri="{FF2B5EF4-FFF2-40B4-BE49-F238E27FC236}">
                  <a16:creationId xmlns:a16="http://schemas.microsoft.com/office/drawing/2014/main" id="{921DF6CF-65B4-E5AB-8340-C458469CD40E}"/>
                </a:ext>
              </a:extLst>
            </p:cNvPr>
            <p:cNvGrpSpPr/>
            <p:nvPr/>
          </p:nvGrpSpPr>
          <p:grpSpPr>
            <a:xfrm>
              <a:off x="7459669" y="7086600"/>
              <a:ext cx="1392615" cy="872846"/>
              <a:chOff x="7459669" y="7543800"/>
              <a:chExt cx="1381118" cy="872846"/>
            </a:xfrm>
          </p:grpSpPr>
          <p:sp>
            <p:nvSpPr>
              <p:cNvPr id="5" name="Google Shape;188;p1">
                <a:extLst>
                  <a:ext uri="{FF2B5EF4-FFF2-40B4-BE49-F238E27FC236}">
                    <a16:creationId xmlns:a16="http://schemas.microsoft.com/office/drawing/2014/main" id="{5B472E3D-671E-E743-EC29-40BEC9DB0144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" name="Google Shape;189;p1">
                <a:extLst>
                  <a:ext uri="{FF2B5EF4-FFF2-40B4-BE49-F238E27FC236}">
                    <a16:creationId xmlns:a16="http://schemas.microsoft.com/office/drawing/2014/main" id="{D4CD2870-3514-56A7-2ED3-7516EA50AD6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" name="Google Shape;190;p1">
                  <a:extLst>
                    <a:ext uri="{FF2B5EF4-FFF2-40B4-BE49-F238E27FC236}">
                      <a16:creationId xmlns:a16="http://schemas.microsoft.com/office/drawing/2014/main" id="{A17FC226-F716-2750-B420-D480AF6543B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91;p1">
                  <a:extLst>
                    <a:ext uri="{FF2B5EF4-FFF2-40B4-BE49-F238E27FC236}">
                      <a16:creationId xmlns:a16="http://schemas.microsoft.com/office/drawing/2014/main" id="{3B675879-F334-D569-3F4E-7AA88ECF728C}"/>
                    </a:ext>
                  </a:extLst>
                </p:cNvPr>
                <p:cNvSpPr txBox="1"/>
                <p:nvPr/>
              </p:nvSpPr>
              <p:spPr>
                <a:xfrm>
                  <a:off x="7997785" y="7688759"/>
                  <a:ext cx="721855" cy="7079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 dirty="0"/>
                </a:p>
              </p:txBody>
            </p:sp>
          </p:grp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DF11E60-DDBF-58A0-35B4-77341FE3AF9B}"/>
              </a:ext>
            </a:extLst>
          </p:cNvPr>
          <p:cNvSpPr txBox="1"/>
          <p:nvPr/>
        </p:nvSpPr>
        <p:spPr>
          <a:xfrm>
            <a:off x="3559653" y="2685423"/>
            <a:ext cx="20222934" cy="27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5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Trộn 250 mL dung dịch hỗn hợp HCl 0,08M và H</a:t>
            </a:r>
            <a:r>
              <a:rPr lang="nl-NL" sz="5400" b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2</a:t>
            </a:r>
            <a:r>
              <a:rPr lang="nl-NL" sz="5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SO</a:t>
            </a:r>
            <a:r>
              <a:rPr lang="nl-NL" sz="5400" b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4</a:t>
            </a:r>
            <a:r>
              <a:rPr lang="nl-NL" sz="5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0,01M với 250 mL dung dịch Ba(OH)</a:t>
            </a:r>
            <a:r>
              <a:rPr lang="nl-NL" sz="5400" b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2</a:t>
            </a:r>
            <a:r>
              <a:rPr lang="nl-NL" sz="5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có nồng độ xM, thu được m gam kết tủa và 500 mL dung dịch có pH = 12. Giá trị của m và x là </a:t>
            </a:r>
            <a:endParaRPr lang="en-US" sz="5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92ABF8A2-DD39-5DD5-2900-F3D9DE556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89A84D91-57FC-CA5D-19BC-0A879C04C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486" y="8688947"/>
            <a:ext cx="19791274" cy="20313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3419475" algn="l"/>
                <a:tab pos="5040313" algn="l"/>
              </a:tabLst>
            </a:pP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 = 12 ⇒ OH</a:t>
            </a:r>
            <a:r>
              <a:rPr kumimoji="0" lang="en-US" altLang="en-US" sz="5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⇒ [OH</a:t>
            </a:r>
            <a:r>
              <a:rPr kumimoji="0" lang="en-US" altLang="en-US" sz="5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kumimoji="0" lang="en-US" altLang="en-US" sz="5400" b="0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0,01M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3419475" algn="l"/>
                <a:tab pos="5040313" algn="l"/>
              </a:tabLst>
            </a:pP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⇒ mol OH</a:t>
            </a:r>
            <a:r>
              <a:rPr kumimoji="0" lang="en-US" altLang="en-US" sz="5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5400" b="0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0,5.0,01 = 0,005 mol = 0,5x – 0,025</a:t>
            </a:r>
            <a:r>
              <a:rPr lang="en-US" alt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⇒ 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0,06M</a:t>
            </a:r>
            <a:endParaRPr kumimoji="0" lang="en-US" alt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3419475" algn="l"/>
                <a:tab pos="5040313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0CDFDFF-58C6-AF65-3FCD-7BDF2746A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241" y="11376063"/>
            <a:ext cx="20296305" cy="175432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3419475" algn="l"/>
                <a:tab pos="5040313" algn="l"/>
              </a:tabLst>
            </a:pP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5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SO</a:t>
            </a:r>
            <a:r>
              <a:rPr kumimoji="0" lang="en-US" altLang="en-US" sz="5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5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BaSO</a:t>
            </a:r>
            <a:r>
              <a:rPr kumimoji="0" lang="en-US" altLang="en-US" sz="5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↓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3419475" algn="l"/>
                <a:tab pos="5040313" algn="l"/>
              </a:tabLst>
            </a:pPr>
            <a:r>
              <a:rPr kumimoji="0" lang="nl-NL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0,015 &gt; 0,0025 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kumimoji="0" lang="nl-NL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0,0025 </a:t>
            </a:r>
            <a:r>
              <a:rPr kumimoji="0" lang="nl-NL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mbria Math" panose="02040503050406030204" pitchFamily="18" charset="0"/>
              </a:rPr>
              <a:t>⇒</a:t>
            </a:r>
            <a:endParaRPr kumimoji="0" lang="nl-NL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4C1C1C8F-FE09-C5E1-9DD7-011CECBE8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20637" y="0"/>
            <a:ext cx="16492617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0F41796-0D56-3B19-8754-53376F143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508028"/>
              </p:ext>
            </p:extLst>
          </p:nvPr>
        </p:nvGraphicFramePr>
        <p:xfrm>
          <a:off x="3755572" y="10384962"/>
          <a:ext cx="20318542" cy="12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080000" imgH="292100" progId="Equation.DSMT4">
                  <p:embed/>
                </p:oleObj>
              </mc:Choice>
              <mc:Fallback>
                <p:oleObj r:id="rId4" imgW="5080000" imgH="292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5572" y="10384962"/>
                        <a:ext cx="20318542" cy="1273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1">
            <a:extLst>
              <a:ext uri="{FF2B5EF4-FFF2-40B4-BE49-F238E27FC236}">
                <a16:creationId xmlns:a16="http://schemas.microsoft.com/office/drawing/2014/main" id="{3E0F2B37-5553-08BC-5C13-DF699BC0C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7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6BB63ED-4CE8-3197-2231-671847C36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621796"/>
              </p:ext>
            </p:extLst>
          </p:nvPr>
        </p:nvGraphicFramePr>
        <p:xfrm>
          <a:off x="12030075" y="11971338"/>
          <a:ext cx="9424988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197100" imgH="254000" progId="Equation.DSMT4">
                  <p:embed/>
                </p:oleObj>
              </mc:Choice>
              <mc:Fallback>
                <p:oleObj r:id="rId6" imgW="2197100" imgH="254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0075" y="11971338"/>
                        <a:ext cx="9424988" cy="1227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9512F73-35CB-4DB2-61C9-40E514A0B569}"/>
              </a:ext>
            </a:extLst>
          </p:cNvPr>
          <p:cNvSpPr txBox="1"/>
          <p:nvPr/>
        </p:nvSpPr>
        <p:spPr>
          <a:xfrm>
            <a:off x="3559653" y="12892437"/>
            <a:ext cx="200044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177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16" grpId="0" animBg="1"/>
      <p:bldP spid="17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EDE3BE-391F-EF31-182B-31D2D96DF0CC}"/>
              </a:ext>
            </a:extLst>
          </p:cNvPr>
          <p:cNvSpPr/>
          <p:nvPr/>
        </p:nvSpPr>
        <p:spPr>
          <a:xfrm>
            <a:off x="8491212" y="1535205"/>
            <a:ext cx="7090403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2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Arial" panose="020B0604020202020204" pitchFamily="34" charset="0"/>
              </a:rPr>
              <a:t>HƯỚNG DẪN VỀ NHÀ</a:t>
            </a:r>
            <a:endParaRPr lang="en-US" sz="52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1336D-DB42-8D09-3C58-658EBAC3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43" y="2228331"/>
            <a:ext cx="2361111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phèn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nhờ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thuỷ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ion Al</a:t>
            </a:r>
            <a:r>
              <a:rPr lang="en-US" sz="5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3+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ion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acid,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base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thuỷ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Al</a:t>
            </a:r>
            <a:r>
              <a:rPr lang="en-US" sz="5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3+</a:t>
            </a:r>
            <a:r>
              <a:rPr lang="en-US" sz="5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altLang="en-US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2DDB0-53E0-83BC-4105-C0CF8CD043A5}"/>
              </a:ext>
            </a:extLst>
          </p:cNvPr>
          <p:cNvSpPr txBox="1"/>
          <p:nvPr/>
        </p:nvSpPr>
        <p:spPr>
          <a:xfrm>
            <a:off x="424543" y="4708471"/>
            <a:ext cx="23251886" cy="1826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Câu</a:t>
            </a:r>
            <a:r>
              <a:rPr lang="en-US" sz="5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2: 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Trong </a:t>
            </a:r>
            <a:r>
              <a:rPr lang="vi-VN" sz="5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cơ thể người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, hemoglobin (Hb) </a:t>
            </a:r>
            <a:r>
              <a:rPr lang="en-US" sz="5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kết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5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hợp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oxygen </a:t>
            </a:r>
            <a:r>
              <a:rPr lang="vi-VN" sz="5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phản ứng của người được biểu diễn đơn giản như sau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: </a:t>
            </a:r>
            <a:endParaRPr lang="en-US" sz="5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5E9D8E0-156A-6A39-E5D1-683D8F7C9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0432" y="5635420"/>
            <a:ext cx="1617996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Hb</a:t>
            </a:r>
            <a:r>
              <a:rPr kumimoji="0" lang="en-US" altLang="en-US" sz="5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5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5200" b="0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en-US" altLang="en-US" sz="5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409" name="Picture 1387348478">
            <a:extLst>
              <a:ext uri="{FF2B5EF4-FFF2-40B4-BE49-F238E27FC236}">
                <a16:creationId xmlns:a16="http://schemas.microsoft.com/office/drawing/2014/main" id="{CBECDA49-4B4E-2536-1EBA-CFFF4E6C4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78" y="5913328"/>
            <a:ext cx="1534886" cy="5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CA5C307-76DA-1369-F40F-E9CA2C3EF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5710" y="5651745"/>
            <a:ext cx="16927816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2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HbO</a:t>
            </a:r>
            <a:r>
              <a:rPr kumimoji="0" lang="en-US" altLang="en-US" sz="5200" b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5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AEFEF-0F56-DBCD-2DEA-D5C5EEF1D139}"/>
              </a:ext>
            </a:extLst>
          </p:cNvPr>
          <p:cNvSpPr txBox="1"/>
          <p:nvPr/>
        </p:nvSpPr>
        <p:spPr>
          <a:xfrm>
            <a:off x="228601" y="6783916"/>
            <a:ext cx="23961045" cy="617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vi-VN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Ở phổi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US" sz="5200" kern="100" dirty="0" err="1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nồng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5200" kern="100" dirty="0" err="1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đô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̣ oxygen </a:t>
            </a:r>
            <a:r>
              <a:rPr lang="vi-VN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lớ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n</a:t>
            </a:r>
            <a:r>
              <a:rPr lang="vi-VN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 nên cân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5200" kern="100" dirty="0" err="1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bằng</a:t>
            </a:r>
            <a:r>
              <a:rPr lang="vi-VN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 trên chuyển dịch sang phải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, hemoglobin </a:t>
            </a:r>
            <a:r>
              <a:rPr lang="vi-VN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kết hợp với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 oxygen.</a:t>
            </a:r>
            <a:r>
              <a:rPr lang="vi-VN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 khi đến các mô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US" sz="5200" kern="100" dirty="0" err="1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nồng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5200" kern="100" dirty="0" err="1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đô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̣ oxygen </a:t>
            </a:r>
            <a:r>
              <a:rPr lang="en-US" sz="5200" kern="100" dirty="0" err="1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thấp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vi-VN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cân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5200" kern="100" dirty="0" err="1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bằng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5200" kern="100" dirty="0" err="1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trên</a:t>
            </a:r>
            <a:r>
              <a:rPr lang="vi-VN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 chuyển dịch sang trái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vi-VN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giải phóng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 oxygen. N</a:t>
            </a:r>
            <a:r>
              <a:rPr lang="vi-VN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ếu thiếu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 oxygen ở </a:t>
            </a:r>
            <a:r>
              <a:rPr lang="en-US" sz="5200" kern="100" dirty="0" err="1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não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vi-VN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 con người có thể bị đau đầu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vi-VN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 chóng mặt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  <a:endParaRPr lang="en-US" sz="5200" kern="100" dirty="0">
              <a:effectLst/>
              <a:latin typeface="Times New Roman (Headings)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(a) V</a:t>
            </a:r>
            <a:r>
              <a:rPr lang="vi-VN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ận dụng nguyên lý chuyển dịch cân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5200" kern="100" dirty="0" err="1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bằng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 Le </a:t>
            </a:r>
            <a:r>
              <a:rPr lang="en-US" sz="5200" kern="100" dirty="0" err="1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Chatelier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vi-VN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em hãy đề xuất biện pháp để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 oxygen </a:t>
            </a:r>
            <a:r>
              <a:rPr lang="vi-VN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lên não nhiều hơn</a:t>
            </a:r>
            <a:r>
              <a:rPr lang="en-US" sz="5200" kern="1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  <a:cs typeface="Mangal" panose="02040503050203030202" pitchFamily="18" charset="0"/>
              </a:rPr>
              <a:t>?</a:t>
            </a:r>
            <a:endParaRPr lang="en-US" sz="5200" kern="100" dirty="0">
              <a:effectLst/>
              <a:latin typeface="Times New Roman (Headings)"/>
              <a:ea typeface="Calibri" panose="020F0502020204030204" pitchFamily="34" charset="0"/>
              <a:cs typeface="Mangal" panose="02040503050203030202" pitchFamily="18" charset="0"/>
            </a:endParaRPr>
          </a:p>
          <a:p>
            <a:r>
              <a:rPr lang="en-US" sz="52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</a:rPr>
              <a:t>(b) K</a:t>
            </a:r>
            <a:r>
              <a:rPr lang="vi-VN" sz="52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</a:rPr>
              <a:t>hi trên núi cao</a:t>
            </a:r>
            <a:r>
              <a:rPr lang="en-US" sz="52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</a:rPr>
              <a:t>,</a:t>
            </a:r>
            <a:r>
              <a:rPr lang="vi-VN" sz="52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</a:rPr>
              <a:t> một số người cũng gặp hiện tượng bị đau đầu</a:t>
            </a:r>
            <a:r>
              <a:rPr lang="en-US" sz="52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</a:rPr>
              <a:t>,</a:t>
            </a:r>
            <a:r>
              <a:rPr lang="vi-VN" sz="52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</a:rPr>
              <a:t> chóng mặt</a:t>
            </a:r>
            <a:r>
              <a:rPr lang="en-US" sz="52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</a:rPr>
              <a:t>. D</a:t>
            </a:r>
            <a:r>
              <a:rPr lang="vi-VN" sz="52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</a:rPr>
              <a:t>ựa vào cân</a:t>
            </a:r>
            <a:r>
              <a:rPr lang="en-US" sz="52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5200" dirty="0" err="1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</a:rPr>
              <a:t>bằng</a:t>
            </a:r>
            <a:r>
              <a:rPr lang="vi-VN" sz="52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</a:rPr>
              <a:t> trên</a:t>
            </a:r>
            <a:r>
              <a:rPr lang="en-US" sz="52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</a:rPr>
              <a:t>,</a:t>
            </a:r>
            <a:r>
              <a:rPr lang="vi-VN" sz="52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</a:rPr>
              <a:t> em hãy giải thích hiện tượng này</a:t>
            </a:r>
            <a:r>
              <a:rPr lang="en-US" sz="5200" dirty="0">
                <a:solidFill>
                  <a:srgbClr val="000000"/>
                </a:solidFill>
                <a:effectLst/>
                <a:latin typeface="Times New Roman (Headings)"/>
                <a:ea typeface="Calibri" panose="020F0502020204030204" pitchFamily="34" charset="0"/>
              </a:rPr>
              <a:t>.</a:t>
            </a:r>
            <a:endParaRPr lang="en-US" sz="5200" dirty="0"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58586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516904-D902-753A-680C-4B614C0001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48"/>
            <a:ext cx="24385588" cy="137168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4F1C5-1867-346D-F917-6B2F7B8B6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348"/>
            <a:ext cx="24385588" cy="1371689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7030A7-3C3E-198E-33D1-9D081CAF1E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576852" y="348"/>
            <a:ext cx="18808736" cy="13716893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  <p:sp>
        <p:nvSpPr>
          <p:cNvPr id="11271" name="Title 1">
            <a:extLst>
              <a:ext uri="{FF2B5EF4-FFF2-40B4-BE49-F238E27FC236}">
                <a16:creationId xmlns:a16="http://schemas.microsoft.com/office/drawing/2014/main" id="{EA33D1BD-1086-90EE-E88F-262D674F5A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558467" y="862608"/>
            <a:ext cx="9566897" cy="2105161"/>
          </a:xfrm>
        </p:spPr>
        <p:txBody>
          <a:bodyPr/>
          <a:lstStyle/>
          <a:p>
            <a:pPr algn="ctr" eaLnBrk="1" hangingPunct="1"/>
            <a:r>
              <a:rPr lang="vi-VN" altLang="en-US" sz="9600" dirty="0">
                <a:solidFill>
                  <a:srgbClr val="FF0000"/>
                </a:solidFill>
              </a:rPr>
              <a:t>LUCKY NUMBER</a:t>
            </a:r>
            <a:endParaRPr lang="en-US" altLang="en-US" sz="9600" dirty="0">
              <a:solidFill>
                <a:srgbClr val="FF0000"/>
              </a:solidFill>
            </a:endParaRPr>
          </a:p>
        </p:txBody>
      </p:sp>
      <p:sp>
        <p:nvSpPr>
          <p:cNvPr id="5" name="Rectangle: Rounded Corners 4">
            <a:hlinkClick r:id="rId4" action="ppaction://hlinksldjump"/>
            <a:extLst>
              <a:ext uri="{FF2B5EF4-FFF2-40B4-BE49-F238E27FC236}">
                <a16:creationId xmlns:a16="http://schemas.microsoft.com/office/drawing/2014/main" id="{A293DA9B-1D64-242E-8C6D-D2964959EEE8}"/>
              </a:ext>
            </a:extLst>
          </p:cNvPr>
          <p:cNvSpPr/>
          <p:nvPr/>
        </p:nvSpPr>
        <p:spPr>
          <a:xfrm>
            <a:off x="9370354" y="9211633"/>
            <a:ext cx="3677717" cy="24054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88900">
              <a:schemeClr val="accent6">
                <a:satMod val="175000"/>
                <a:alpha val="40000"/>
              </a:schemeClr>
            </a:glow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401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Rectangle: Rounded Corners 7">
            <a:hlinkClick r:id="rId5" action="ppaction://hlinksldjump"/>
            <a:extLst>
              <a:ext uri="{FF2B5EF4-FFF2-40B4-BE49-F238E27FC236}">
                <a16:creationId xmlns:a16="http://schemas.microsoft.com/office/drawing/2014/main" id="{69D8AA58-0E87-E97E-27B6-0D1C34ABFDD0}"/>
              </a:ext>
            </a:extLst>
          </p:cNvPr>
          <p:cNvSpPr/>
          <p:nvPr/>
        </p:nvSpPr>
        <p:spPr>
          <a:xfrm>
            <a:off x="2266136" y="3651500"/>
            <a:ext cx="3677717" cy="24054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88900">
              <a:schemeClr val="accent6">
                <a:satMod val="175000"/>
                <a:alpha val="40000"/>
              </a:schemeClr>
            </a:glow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401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: Rounded Corners 9">
            <a:hlinkClick r:id="rId6" action="ppaction://hlinksldjump"/>
            <a:extLst>
              <a:ext uri="{FF2B5EF4-FFF2-40B4-BE49-F238E27FC236}">
                <a16:creationId xmlns:a16="http://schemas.microsoft.com/office/drawing/2014/main" id="{626F1057-E191-E6E7-2376-F1C13794CA5D}"/>
              </a:ext>
            </a:extLst>
          </p:cNvPr>
          <p:cNvSpPr/>
          <p:nvPr/>
        </p:nvSpPr>
        <p:spPr>
          <a:xfrm>
            <a:off x="16660669" y="8980443"/>
            <a:ext cx="3677717" cy="24054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88900">
              <a:schemeClr val="accent6">
                <a:satMod val="175000"/>
                <a:alpha val="40000"/>
              </a:schemeClr>
            </a:glow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401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Rectangle: Rounded Corners 12">
            <a:hlinkClick r:id="rId7" action="ppaction://hlinksldjump"/>
            <a:extLst>
              <a:ext uri="{FF2B5EF4-FFF2-40B4-BE49-F238E27FC236}">
                <a16:creationId xmlns:a16="http://schemas.microsoft.com/office/drawing/2014/main" id="{02AAF1AF-E44E-D86B-13F9-51DABCA364F4}"/>
              </a:ext>
            </a:extLst>
          </p:cNvPr>
          <p:cNvSpPr/>
          <p:nvPr/>
        </p:nvSpPr>
        <p:spPr>
          <a:xfrm>
            <a:off x="2208343" y="9211633"/>
            <a:ext cx="3677717" cy="24054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88900">
              <a:schemeClr val="accent6">
                <a:satMod val="175000"/>
                <a:alpha val="40000"/>
              </a:schemeClr>
            </a:glow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14401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401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hlinkClick r:id="rId8" action="ppaction://hlinksldjump"/>
            <a:extLst>
              <a:ext uri="{FF2B5EF4-FFF2-40B4-BE49-F238E27FC236}">
                <a16:creationId xmlns:a16="http://schemas.microsoft.com/office/drawing/2014/main" id="{4C48FE8C-9A4C-4937-B161-1E31B75682F1}"/>
              </a:ext>
            </a:extLst>
          </p:cNvPr>
          <p:cNvSpPr/>
          <p:nvPr/>
        </p:nvSpPr>
        <p:spPr>
          <a:xfrm>
            <a:off x="9681846" y="3951610"/>
            <a:ext cx="3677717" cy="24054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88900">
              <a:schemeClr val="accent6">
                <a:satMod val="175000"/>
                <a:alpha val="40000"/>
              </a:schemeClr>
            </a:glow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401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: Rounded Corners 14">
            <a:hlinkClick r:id="rId9" action="ppaction://hlinksldjump"/>
            <a:extLst>
              <a:ext uri="{FF2B5EF4-FFF2-40B4-BE49-F238E27FC236}">
                <a16:creationId xmlns:a16="http://schemas.microsoft.com/office/drawing/2014/main" id="{8C5D378D-68FF-5321-7D0A-11C088D1C405}"/>
              </a:ext>
            </a:extLst>
          </p:cNvPr>
          <p:cNvSpPr/>
          <p:nvPr/>
        </p:nvSpPr>
        <p:spPr>
          <a:xfrm>
            <a:off x="16605397" y="3951610"/>
            <a:ext cx="3677717" cy="24054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88900">
              <a:schemeClr val="accent6">
                <a:satMod val="175000"/>
                <a:alpha val="40000"/>
              </a:schemeClr>
            </a:glow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401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 spd="slow">
    <p:circl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299548-4173-D105-8DB2-5053B4369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94" y="1664157"/>
            <a:ext cx="11602205" cy="660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BCC451-C2C6-6F3B-CAB1-D0A808665AE0}"/>
              </a:ext>
            </a:extLst>
          </p:cNvPr>
          <p:cNvSpPr/>
          <p:nvPr/>
        </p:nvSpPr>
        <p:spPr>
          <a:xfrm>
            <a:off x="5120018" y="8885878"/>
            <a:ext cx="14145547" cy="34165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10801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LUCKY NUMBER</a:t>
            </a:r>
          </a:p>
          <a:p>
            <a:pPr algn="ctr">
              <a:defRPr/>
            </a:pPr>
            <a:r>
              <a:rPr lang="en-US" sz="10801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Chúc</a:t>
            </a:r>
            <a:r>
              <a:rPr lang="en-US" sz="10801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1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mừng</a:t>
            </a:r>
            <a:r>
              <a:rPr lang="en-US" sz="10801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1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10801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0801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en-US" sz="10801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Action Button: Go Home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5E475B3-5700-F89F-F19B-3EE35F9FD587}"/>
              </a:ext>
            </a:extLst>
          </p:cNvPr>
          <p:cNvSpPr/>
          <p:nvPr/>
        </p:nvSpPr>
        <p:spPr>
          <a:xfrm>
            <a:off x="22572546" y="11948652"/>
            <a:ext cx="1270083" cy="135898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ction Button: Go Home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9B39898-0149-FAB7-80A8-E1EDED39C206}"/>
              </a:ext>
            </a:extLst>
          </p:cNvPr>
          <p:cNvSpPr/>
          <p:nvPr/>
        </p:nvSpPr>
        <p:spPr>
          <a:xfrm>
            <a:off x="23067879" y="12581867"/>
            <a:ext cx="1273257" cy="135898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8BB6F2E1-12F6-7672-C22E-5C943528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891" y="3082933"/>
            <a:ext cx="218041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20B06040202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20B06040202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20B06040202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endParaRPr lang="en-US" altLang="en-US" sz="6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3495263-E6AF-D6CE-4665-80DE4C783496}"/>
              </a:ext>
            </a:extLst>
          </p:cNvPr>
          <p:cNvSpPr/>
          <p:nvPr/>
        </p:nvSpPr>
        <p:spPr>
          <a:xfrm>
            <a:off x="3073600" y="5203972"/>
            <a:ext cx="20308622" cy="1606655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indent="358794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F560259-8299-CE92-8337-0DE014C1E11D}"/>
              </a:ext>
            </a:extLst>
          </p:cNvPr>
          <p:cNvSpPr/>
          <p:nvPr/>
        </p:nvSpPr>
        <p:spPr>
          <a:xfrm>
            <a:off x="3079952" y="7494203"/>
            <a:ext cx="20622969" cy="1609829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indent="358794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3914390-9B19-3D4B-0E48-0285D431695B}"/>
              </a:ext>
            </a:extLst>
          </p:cNvPr>
          <p:cNvSpPr/>
          <p:nvPr/>
        </p:nvSpPr>
        <p:spPr>
          <a:xfrm>
            <a:off x="3073600" y="9598935"/>
            <a:ext cx="20781729" cy="1609829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indent="358794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7E772F3-9483-C5D2-0556-8B9C9F53E22F}"/>
              </a:ext>
            </a:extLst>
          </p:cNvPr>
          <p:cNvSpPr/>
          <p:nvPr/>
        </p:nvSpPr>
        <p:spPr>
          <a:xfrm>
            <a:off x="3073601" y="11856078"/>
            <a:ext cx="20622969" cy="1609829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indent="358794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688C7BE-DF07-333A-8337-90C27D5CC61A}"/>
              </a:ext>
            </a:extLst>
          </p:cNvPr>
          <p:cNvSpPr/>
          <p:nvPr/>
        </p:nvSpPr>
        <p:spPr>
          <a:xfrm>
            <a:off x="1755891" y="5315105"/>
            <a:ext cx="1384390" cy="1343111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CBB6B03-DFDE-E667-43C8-4E6CC8807662}"/>
              </a:ext>
            </a:extLst>
          </p:cNvPr>
          <p:cNvSpPr/>
          <p:nvPr/>
        </p:nvSpPr>
        <p:spPr>
          <a:xfrm>
            <a:off x="1755891" y="7627562"/>
            <a:ext cx="1384390" cy="1343111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D997234-6755-E9AB-8B91-6531402C691E}"/>
              </a:ext>
            </a:extLst>
          </p:cNvPr>
          <p:cNvSpPr/>
          <p:nvPr/>
        </p:nvSpPr>
        <p:spPr>
          <a:xfrm>
            <a:off x="1755891" y="9754520"/>
            <a:ext cx="1384390" cy="134311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AB13F96-FE7E-B939-958B-79AC4EFE9237}"/>
              </a:ext>
            </a:extLst>
          </p:cNvPr>
          <p:cNvSpPr/>
          <p:nvPr/>
        </p:nvSpPr>
        <p:spPr>
          <a:xfrm>
            <a:off x="1733663" y="12014839"/>
            <a:ext cx="1384390" cy="1343111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3" name="Picture 22" descr="dau hoi">
            <a:extLst>
              <a:ext uri="{FF2B5EF4-FFF2-40B4-BE49-F238E27FC236}">
                <a16:creationId xmlns:a16="http://schemas.microsoft.com/office/drawing/2014/main" id="{66584FF7-8403-6051-63E9-B2A7E7F0B3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613" y="1957780"/>
            <a:ext cx="1039802" cy="1200406"/>
          </a:xfrm>
          <a:prstGeom prst="rect">
            <a:avLst/>
          </a:prstGeom>
          <a:solidFill>
            <a:srgbClr val="D1DE22"/>
          </a:solidFill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397" name="TextBox 13">
            <a:extLst>
              <a:ext uri="{FF2B5EF4-FFF2-40B4-BE49-F238E27FC236}">
                <a16:creationId xmlns:a16="http://schemas.microsoft.com/office/drawing/2014/main" id="{ADA91E3F-0B08-4E7E-7AFA-60F224FC0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048" y="1742997"/>
            <a:ext cx="49977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20B06040202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20B06040202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20B06040202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8" grpId="1" animBg="1"/>
      <p:bldP spid="9" grpId="0" animBg="1"/>
      <p:bldP spid="23" grpId="0" animBg="1"/>
      <p:bldP spid="24" grpId="0" animBg="1"/>
      <p:bldP spid="25" grpId="0" animBg="1"/>
      <p:bldP spid="25" grpId="1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ction Button: Go Home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70AB4CC-732F-AED1-8E4C-3CEE3F72D64E}"/>
              </a:ext>
            </a:extLst>
          </p:cNvPr>
          <p:cNvSpPr/>
          <p:nvPr/>
        </p:nvSpPr>
        <p:spPr>
          <a:xfrm>
            <a:off x="22805924" y="12358600"/>
            <a:ext cx="1273257" cy="135898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D9798AB6-EF37-7CF0-ED91-E8997925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408" y="3098826"/>
            <a:ext cx="218041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20B06040202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20B06040202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20B06040202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ởng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altLang="en-US" sz="6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66C92B9-5933-60C8-BDCB-6B871DABEF6D}"/>
              </a:ext>
            </a:extLst>
          </p:cNvPr>
          <p:cNvSpPr/>
          <p:nvPr/>
        </p:nvSpPr>
        <p:spPr>
          <a:xfrm>
            <a:off x="6020193" y="4291370"/>
            <a:ext cx="13040575" cy="1609831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indent="358794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5D8A45-CB8B-0DFA-828A-78F7F054EF02}"/>
              </a:ext>
            </a:extLst>
          </p:cNvPr>
          <p:cNvSpPr/>
          <p:nvPr/>
        </p:nvSpPr>
        <p:spPr>
          <a:xfrm>
            <a:off x="6023369" y="6552118"/>
            <a:ext cx="13246962" cy="1609831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indent="358794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B75F8DD-027D-270C-67FE-7CBDF911A3AA}"/>
              </a:ext>
            </a:extLst>
          </p:cNvPr>
          <p:cNvSpPr/>
          <p:nvPr/>
        </p:nvSpPr>
        <p:spPr>
          <a:xfrm>
            <a:off x="6020193" y="9016078"/>
            <a:ext cx="13345395" cy="1609831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indent="358794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EB6C845-4776-D19F-58F9-BE615CB38C63}"/>
              </a:ext>
            </a:extLst>
          </p:cNvPr>
          <p:cNvSpPr/>
          <p:nvPr/>
        </p:nvSpPr>
        <p:spPr>
          <a:xfrm>
            <a:off x="6020193" y="11632448"/>
            <a:ext cx="13243788" cy="1609831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indent="358794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0BA5EE5-B267-AABA-4A9F-E79AEA7F14A8}"/>
              </a:ext>
            </a:extLst>
          </p:cNvPr>
          <p:cNvSpPr/>
          <p:nvPr/>
        </p:nvSpPr>
        <p:spPr>
          <a:xfrm>
            <a:off x="4432589" y="4402503"/>
            <a:ext cx="1384390" cy="134628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7506AFC-74B7-3AEA-953E-551BB69E2DC0}"/>
              </a:ext>
            </a:extLst>
          </p:cNvPr>
          <p:cNvSpPr/>
          <p:nvPr/>
        </p:nvSpPr>
        <p:spPr>
          <a:xfrm>
            <a:off x="4432589" y="6685477"/>
            <a:ext cx="1384390" cy="134311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83AB324-E664-DE21-FC8C-01B06B3EFF82}"/>
              </a:ext>
            </a:extLst>
          </p:cNvPr>
          <p:cNvSpPr/>
          <p:nvPr/>
        </p:nvSpPr>
        <p:spPr>
          <a:xfrm>
            <a:off x="4432589" y="9168488"/>
            <a:ext cx="1384390" cy="134311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1D0F24B-4B82-2E9F-4F8E-EA926664E351}"/>
              </a:ext>
            </a:extLst>
          </p:cNvPr>
          <p:cNvSpPr/>
          <p:nvPr/>
        </p:nvSpPr>
        <p:spPr>
          <a:xfrm>
            <a:off x="4407187" y="11788034"/>
            <a:ext cx="1387566" cy="1343111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3" name="Picture 22" descr="dau hoi">
            <a:extLst>
              <a:ext uri="{FF2B5EF4-FFF2-40B4-BE49-F238E27FC236}">
                <a16:creationId xmlns:a16="http://schemas.microsoft.com/office/drawing/2014/main" id="{4FB58C92-46BE-F6ED-A183-A55041B0C3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613" y="1729181"/>
            <a:ext cx="1039802" cy="1200406"/>
          </a:xfrm>
          <a:prstGeom prst="rect">
            <a:avLst/>
          </a:prstGeom>
          <a:solidFill>
            <a:srgbClr val="D1DE22"/>
          </a:solidFill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45" name="TextBox 13">
            <a:extLst>
              <a:ext uri="{FF2B5EF4-FFF2-40B4-BE49-F238E27FC236}">
                <a16:creationId xmlns:a16="http://schemas.microsoft.com/office/drawing/2014/main" id="{DAA860DE-1051-3D46-9A2C-EAFBA6989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048" y="1514398"/>
            <a:ext cx="49977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20B06040202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20B06040202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20B06040202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8" grpId="1" animBg="1"/>
      <p:bldP spid="9" grpId="0" animBg="1"/>
      <p:bldP spid="23" grpId="0" animBg="1"/>
      <p:bldP spid="24" grpId="0" animBg="1"/>
      <p:bldP spid="25" grpId="0" animBg="1"/>
      <p:bldP spid="25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ction Button: Go Home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9CB760B-A4FA-64AE-09F0-07155E455C52}"/>
              </a:ext>
            </a:extLst>
          </p:cNvPr>
          <p:cNvSpPr/>
          <p:nvPr/>
        </p:nvSpPr>
        <p:spPr>
          <a:xfrm>
            <a:off x="22928170" y="12132814"/>
            <a:ext cx="1273257" cy="1362163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8849FCBB-5FB7-C766-321C-72E4ABEA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294" y="3062567"/>
            <a:ext cx="2041022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20B06040202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20B06040202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20B06040202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phương trình phản ứng: N</a:t>
            </a:r>
            <a:r>
              <a:rPr lang="en-US" altLang="en-US" sz="60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 (k)</a:t>
            </a: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altLang="en-US" sz="60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 (k)   </a:t>
            </a: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2NO</a:t>
            </a:r>
            <a:r>
              <a:rPr lang="en-US" altLang="en-US" sz="6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(k)</a:t>
            </a: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 ∆H&gt;0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Cặp yếu tố nào sau đây đều ảnh h</a:t>
            </a: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ởng đến sự chuyển dịch cân bằng trên?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47FE66D-5C2A-F238-01CA-8FA18822E106}"/>
              </a:ext>
            </a:extLst>
          </p:cNvPr>
          <p:cNvSpPr/>
          <p:nvPr/>
        </p:nvSpPr>
        <p:spPr>
          <a:xfrm>
            <a:off x="2184542" y="8636911"/>
            <a:ext cx="9538321" cy="1609831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7EA0A1A-D798-19FC-23FB-5F3409F639E0}"/>
              </a:ext>
            </a:extLst>
          </p:cNvPr>
          <p:cNvSpPr/>
          <p:nvPr/>
        </p:nvSpPr>
        <p:spPr>
          <a:xfrm>
            <a:off x="14494821" y="5887182"/>
            <a:ext cx="9074741" cy="1606655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7092B4F-0072-D45C-AE52-88444FA2DB51}"/>
              </a:ext>
            </a:extLst>
          </p:cNvPr>
          <p:cNvSpPr/>
          <p:nvPr/>
        </p:nvSpPr>
        <p:spPr>
          <a:xfrm>
            <a:off x="2184543" y="5960211"/>
            <a:ext cx="8925507" cy="1609829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F5DA9D0-80E0-7B1A-DD8C-B308C37325D3}"/>
              </a:ext>
            </a:extLst>
          </p:cNvPr>
          <p:cNvSpPr/>
          <p:nvPr/>
        </p:nvSpPr>
        <p:spPr>
          <a:xfrm>
            <a:off x="14494821" y="8624210"/>
            <a:ext cx="9252552" cy="1609831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A06ACE6-239B-4FE8-2E7E-8CBBCCF1B8E4}"/>
              </a:ext>
            </a:extLst>
          </p:cNvPr>
          <p:cNvSpPr/>
          <p:nvPr/>
        </p:nvSpPr>
        <p:spPr>
          <a:xfrm>
            <a:off x="619167" y="6077694"/>
            <a:ext cx="1384390" cy="134311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A4C644F-80A3-6033-0185-410E6E5BACE1}"/>
              </a:ext>
            </a:extLst>
          </p:cNvPr>
          <p:cNvSpPr/>
          <p:nvPr/>
        </p:nvSpPr>
        <p:spPr>
          <a:xfrm>
            <a:off x="13107254" y="6017365"/>
            <a:ext cx="1387566" cy="1343111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5A5C3E0-25D2-D531-B2A1-137335B50A7F}"/>
              </a:ext>
            </a:extLst>
          </p:cNvPr>
          <p:cNvSpPr/>
          <p:nvPr/>
        </p:nvSpPr>
        <p:spPr>
          <a:xfrm>
            <a:off x="692195" y="8735342"/>
            <a:ext cx="1384390" cy="1343111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770B6BC-925E-4F65-63D2-3205F89423FB}"/>
              </a:ext>
            </a:extLst>
          </p:cNvPr>
          <p:cNvSpPr/>
          <p:nvPr/>
        </p:nvSpPr>
        <p:spPr>
          <a:xfrm>
            <a:off x="13107254" y="8770270"/>
            <a:ext cx="1387566" cy="134311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3" name="Picture 22" descr="dau hoi">
            <a:extLst>
              <a:ext uri="{FF2B5EF4-FFF2-40B4-BE49-F238E27FC236}">
                <a16:creationId xmlns:a16="http://schemas.microsoft.com/office/drawing/2014/main" id="{5EF59AE0-EC33-3A16-6A8A-A3804BDA4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6182" y="1761219"/>
            <a:ext cx="1039802" cy="1200406"/>
          </a:xfrm>
          <a:prstGeom prst="rect">
            <a:avLst/>
          </a:prstGeom>
          <a:solidFill>
            <a:srgbClr val="D1DE22"/>
          </a:solidFill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21" name="TextBox 13">
            <a:extLst>
              <a:ext uri="{FF2B5EF4-FFF2-40B4-BE49-F238E27FC236}">
                <a16:creationId xmlns:a16="http://schemas.microsoft.com/office/drawing/2014/main" id="{4674C713-D4D9-649B-0CE9-D2E78D23F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042" y="1567043"/>
            <a:ext cx="49945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20B06040202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20B06040202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20B06040202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graphicFrame>
        <p:nvGraphicFramePr>
          <p:cNvPr id="17422" name="Object 5">
            <a:extLst>
              <a:ext uri="{FF2B5EF4-FFF2-40B4-BE49-F238E27FC236}">
                <a16:creationId xmlns:a16="http://schemas.microsoft.com/office/drawing/2014/main" id="{DCE3A520-1FC1-B5AD-E582-7C36A1E4A5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11000" y="2508761"/>
          <a:ext cx="1279609" cy="866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1829" imgH="265433" progId="Equation.DSMT4">
                  <p:embed/>
                </p:oleObj>
              </mc:Choice>
              <mc:Fallback>
                <p:oleObj name="Equation" r:id="rId5" imgW="391829" imgH="265433" progId="Equation.DSMT4">
                  <p:embed/>
                  <p:pic>
                    <p:nvPicPr>
                      <p:cNvPr id="17422" name="Object 5">
                        <a:extLst>
                          <a:ext uri="{FF2B5EF4-FFF2-40B4-BE49-F238E27FC236}">
                            <a16:creationId xmlns:a16="http://schemas.microsoft.com/office/drawing/2014/main" id="{DCE3A520-1FC1-B5AD-E582-7C36A1E4A5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1000" y="2508761"/>
                        <a:ext cx="1279609" cy="866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9" grpId="1" animBg="1"/>
      <p:bldP spid="23" grpId="0" animBg="1"/>
      <p:bldP spid="24" grpId="0" animBg="1"/>
      <p:bldP spid="25" grpId="0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ction Button: Go Home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204A660-4A48-5758-9B8E-8742343C46E1}"/>
              </a:ext>
            </a:extLst>
          </p:cNvPr>
          <p:cNvSpPr/>
          <p:nvPr/>
        </p:nvSpPr>
        <p:spPr>
          <a:xfrm>
            <a:off x="23165850" y="12507931"/>
            <a:ext cx="1273257" cy="135898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D276FCA0-AEC0-AD6B-0745-48E9C9A62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961" y="2863448"/>
            <a:ext cx="22332838" cy="11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2438" indent="-225425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20B06040202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20B06040202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20B06040202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9pPr>
          </a:lstStyle>
          <a:p>
            <a:pPr marL="22701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7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Chất nào sau đây là chất điện li</a:t>
            </a:r>
            <a:r>
              <a:rPr lang="pt-BR" sz="7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?</a:t>
            </a:r>
            <a:endParaRPr lang="en-US" sz="7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25714E2-9CC0-EDAC-1170-D22E26DC4987}"/>
              </a:ext>
            </a:extLst>
          </p:cNvPr>
          <p:cNvSpPr/>
          <p:nvPr/>
        </p:nvSpPr>
        <p:spPr>
          <a:xfrm>
            <a:off x="3254589" y="4629308"/>
            <a:ext cx="4713754" cy="1609829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Cl</a:t>
            </a:r>
            <a:r>
              <a:rPr lang="pt-BR" sz="5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/>
              <a:t>.</a:t>
            </a:r>
            <a:endParaRPr lang="en-US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D289CA5-4ECF-93BB-3AF5-8D9CAA90B9DC}"/>
              </a:ext>
            </a:extLst>
          </p:cNvPr>
          <p:cNvSpPr/>
          <p:nvPr/>
        </p:nvSpPr>
        <p:spPr>
          <a:xfrm>
            <a:off x="3375246" y="6813851"/>
            <a:ext cx="4713755" cy="1606655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7F0E4C8-370C-7260-0C8D-C4ECFA6AD37F}"/>
              </a:ext>
            </a:extLst>
          </p:cNvPr>
          <p:cNvSpPr/>
          <p:nvPr/>
        </p:nvSpPr>
        <p:spPr>
          <a:xfrm>
            <a:off x="3375246" y="9347666"/>
            <a:ext cx="4593097" cy="1606655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pt-BR" sz="5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2CBCFEC-56D6-30B8-DE61-1FEC8B096117}"/>
              </a:ext>
            </a:extLst>
          </p:cNvPr>
          <p:cNvSpPr/>
          <p:nvPr/>
        </p:nvSpPr>
        <p:spPr>
          <a:xfrm>
            <a:off x="3375246" y="11881480"/>
            <a:ext cx="4713755" cy="1609829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5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CEF1C05-4F90-96B6-DBF1-01A4F8FDBA7C}"/>
              </a:ext>
            </a:extLst>
          </p:cNvPr>
          <p:cNvSpPr/>
          <p:nvPr/>
        </p:nvSpPr>
        <p:spPr>
          <a:xfrm>
            <a:off x="1755891" y="4629308"/>
            <a:ext cx="1384390" cy="1343111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2449B26-0636-0046-C517-28BC0211963E}"/>
              </a:ext>
            </a:extLst>
          </p:cNvPr>
          <p:cNvSpPr/>
          <p:nvPr/>
        </p:nvSpPr>
        <p:spPr>
          <a:xfrm>
            <a:off x="1755891" y="6909106"/>
            <a:ext cx="1384390" cy="1343111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4381AA7-689E-2A27-D5F8-6D51A26C3A9A}"/>
              </a:ext>
            </a:extLst>
          </p:cNvPr>
          <p:cNvSpPr/>
          <p:nvPr/>
        </p:nvSpPr>
        <p:spPr>
          <a:xfrm>
            <a:off x="1755891" y="9395293"/>
            <a:ext cx="1384390" cy="134311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8CEB3D2-2F49-E05B-899C-88A05B8D8A04}"/>
              </a:ext>
            </a:extLst>
          </p:cNvPr>
          <p:cNvSpPr/>
          <p:nvPr/>
        </p:nvSpPr>
        <p:spPr>
          <a:xfrm>
            <a:off x="1733663" y="12014839"/>
            <a:ext cx="1384390" cy="1343111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3" name="Picture 22" descr="dau hoi">
            <a:extLst>
              <a:ext uri="{FF2B5EF4-FFF2-40B4-BE49-F238E27FC236}">
                <a16:creationId xmlns:a16="http://schemas.microsoft.com/office/drawing/2014/main" id="{A877BE87-2F0B-3BF6-F7DB-CEDC9DFB3E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0961" y="1628846"/>
            <a:ext cx="1039802" cy="1200406"/>
          </a:xfrm>
          <a:prstGeom prst="rect">
            <a:avLst/>
          </a:prstGeom>
          <a:solidFill>
            <a:srgbClr val="D1DE22"/>
          </a:solidFill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325" name="TextBox 13">
            <a:extLst>
              <a:ext uri="{FF2B5EF4-FFF2-40B4-BE49-F238E27FC236}">
                <a16:creationId xmlns:a16="http://schemas.microsoft.com/office/drawing/2014/main" id="{200D4387-9CE8-E48B-4B73-6B6250129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589" y="1324838"/>
            <a:ext cx="49945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20B06040202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20B06040202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20B06040202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8" grpId="1" animBg="1"/>
      <p:bldP spid="9" grpId="0" animBg="1"/>
      <p:bldP spid="23" grpId="0" animBg="1"/>
      <p:bldP spid="24" grpId="0" animBg="1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D62E40C-831A-BF3B-61CE-4D2FD8F62982}"/>
              </a:ext>
            </a:extLst>
          </p:cNvPr>
          <p:cNvSpPr/>
          <p:nvPr/>
        </p:nvSpPr>
        <p:spPr>
          <a:xfrm>
            <a:off x="14205087" y="5860445"/>
            <a:ext cx="6067819" cy="1606655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4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NH</a:t>
            </a:r>
            <a:r>
              <a:rPr lang="en-US" sz="5400" kern="1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4</a:t>
            </a:r>
            <a:r>
              <a:rPr lang="en-US" sz="5400" kern="1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+</a:t>
            </a:r>
            <a:endParaRPr lang="en-US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4FAB36D-AB81-D779-FDDA-7BB1617BCA8C}"/>
              </a:ext>
            </a:extLst>
          </p:cNvPr>
          <p:cNvSpPr/>
          <p:nvPr/>
        </p:nvSpPr>
        <p:spPr>
          <a:xfrm>
            <a:off x="4020280" y="8992042"/>
            <a:ext cx="7083887" cy="1609829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6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7639355-8E4D-AE64-3BCF-514A18F6DB99}"/>
              </a:ext>
            </a:extLst>
          </p:cNvPr>
          <p:cNvSpPr/>
          <p:nvPr/>
        </p:nvSpPr>
        <p:spPr>
          <a:xfrm>
            <a:off x="14262035" y="8952723"/>
            <a:ext cx="6103274" cy="1609831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4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OH</a:t>
            </a:r>
            <a:r>
              <a:rPr lang="en-US" sz="5400" kern="1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-</a:t>
            </a:r>
            <a:endParaRPr lang="en-US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17BE828-CEB8-E553-6A46-B91D4067D9FC}"/>
              </a:ext>
            </a:extLst>
          </p:cNvPr>
          <p:cNvSpPr/>
          <p:nvPr/>
        </p:nvSpPr>
        <p:spPr>
          <a:xfrm>
            <a:off x="4092132" y="5821744"/>
            <a:ext cx="5277194" cy="1609831"/>
          </a:xfrm>
          <a:custGeom>
            <a:avLst/>
            <a:gdLst>
              <a:gd name="connsiteX0" fmla="*/ 0 w 6534873"/>
              <a:gd name="connsiteY0" fmla="*/ 0 h 994751"/>
              <a:gd name="connsiteX1" fmla="*/ 6037498 w 6534873"/>
              <a:gd name="connsiteY1" fmla="*/ 0 h 994751"/>
              <a:gd name="connsiteX2" fmla="*/ 6534873 w 6534873"/>
              <a:gd name="connsiteY2" fmla="*/ 497376 h 994751"/>
              <a:gd name="connsiteX3" fmla="*/ 6037498 w 6534873"/>
              <a:gd name="connsiteY3" fmla="*/ 994751 h 994751"/>
              <a:gd name="connsiteX4" fmla="*/ 0 w 6534873"/>
              <a:gd name="connsiteY4" fmla="*/ 994751 h 994751"/>
              <a:gd name="connsiteX5" fmla="*/ 497376 w 6534873"/>
              <a:gd name="connsiteY5" fmla="*/ 497376 h 994751"/>
              <a:gd name="connsiteX6" fmla="*/ 0 w 6534873"/>
              <a:gd name="connsiteY6" fmla="*/ 0 h 99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873" h="994751">
                <a:moveTo>
                  <a:pt x="0" y="0"/>
                </a:moveTo>
                <a:lnTo>
                  <a:pt x="6037498" y="0"/>
                </a:lnTo>
                <a:lnTo>
                  <a:pt x="6534873" y="497376"/>
                </a:lnTo>
                <a:lnTo>
                  <a:pt x="6037498" y="994751"/>
                </a:lnTo>
                <a:lnTo>
                  <a:pt x="0" y="994751"/>
                </a:lnTo>
                <a:lnTo>
                  <a:pt x="497376" y="497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941" tIns="35562" rIns="994815" bIns="35562" spcCol="1270" anchor="ctr"/>
          <a:lstStyle/>
          <a:p>
            <a:pPr marL="355618" algn="just" defTabSz="24893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/>
              <a:t>.</a:t>
            </a:r>
            <a:endParaRPr lang="en-US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5B70631-408C-544B-6C32-75DFA6F104E2}"/>
              </a:ext>
            </a:extLst>
          </p:cNvPr>
          <p:cNvSpPr/>
          <p:nvPr/>
        </p:nvSpPr>
        <p:spPr>
          <a:xfrm>
            <a:off x="2237811" y="5955103"/>
            <a:ext cx="1384390" cy="134311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F7130CB-C68D-59F5-9A1A-92FA7BDB0F29}"/>
              </a:ext>
            </a:extLst>
          </p:cNvPr>
          <p:cNvSpPr/>
          <p:nvPr/>
        </p:nvSpPr>
        <p:spPr>
          <a:xfrm>
            <a:off x="12395219" y="5955701"/>
            <a:ext cx="1384390" cy="1343111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ABC1D59-651D-D3FE-744D-C96A34B53E52}"/>
              </a:ext>
            </a:extLst>
          </p:cNvPr>
          <p:cNvSpPr/>
          <p:nvPr/>
        </p:nvSpPr>
        <p:spPr>
          <a:xfrm>
            <a:off x="2124683" y="9125401"/>
            <a:ext cx="1387564" cy="1343111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1818BAA-468E-5E64-866A-7963FFF747D1}"/>
              </a:ext>
            </a:extLst>
          </p:cNvPr>
          <p:cNvSpPr/>
          <p:nvPr/>
        </p:nvSpPr>
        <p:spPr>
          <a:xfrm>
            <a:off x="12445814" y="9086082"/>
            <a:ext cx="1384390" cy="134311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3" name="Picture 22" descr="dau hoi">
            <a:extLst>
              <a:ext uri="{FF2B5EF4-FFF2-40B4-BE49-F238E27FC236}">
                <a16:creationId xmlns:a16="http://schemas.microsoft.com/office/drawing/2014/main" id="{D866527C-4659-75D4-EBBB-51BFA88959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647" y="1824788"/>
            <a:ext cx="1039802" cy="1200406"/>
          </a:xfrm>
          <a:prstGeom prst="rect">
            <a:avLst/>
          </a:prstGeom>
          <a:solidFill>
            <a:srgbClr val="D1DE22"/>
          </a:solidFill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8" name="TextBox 13">
            <a:extLst>
              <a:ext uri="{FF2B5EF4-FFF2-40B4-BE49-F238E27FC236}">
                <a16:creationId xmlns:a16="http://schemas.microsoft.com/office/drawing/2014/main" id="{A5F3ED2A-85C7-C2C1-C982-AC6CB5AB8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589" y="1586094"/>
            <a:ext cx="49945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20B0604020202020204" pitchFamily="66" charset="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20B0604020202020204" pitchFamily="66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20B0604020202020204" pitchFamily="66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20B06040202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5" name="Action Button: Go Home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F5D0925-9864-6F4A-A610-9B0A3E1A8EE0}"/>
              </a:ext>
            </a:extLst>
          </p:cNvPr>
          <p:cNvSpPr/>
          <p:nvPr/>
        </p:nvSpPr>
        <p:spPr>
          <a:xfrm>
            <a:off x="22871937" y="12059352"/>
            <a:ext cx="1273257" cy="135898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61AD5-CE9C-6328-68A2-2FEA34A9DFF4}"/>
              </a:ext>
            </a:extLst>
          </p:cNvPr>
          <p:cNvSpPr txBox="1"/>
          <p:nvPr/>
        </p:nvSpPr>
        <p:spPr>
          <a:xfrm>
            <a:off x="685820" y="2869554"/>
            <a:ext cx="22925294" cy="2019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Cho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phương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trình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: </a:t>
            </a: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60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kumimoji="0" lang="en-US" altLang="en-US" sz="60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altLang="en-US" sz="6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NH</a:t>
            </a:r>
            <a:r>
              <a:rPr lang="en-US" sz="6000" b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4</a:t>
            </a:r>
            <a:r>
              <a:rPr lang="en-US" sz="6000" b="1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+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+ OH</a:t>
            </a:r>
            <a:r>
              <a:rPr lang="en-US" sz="6000" b="1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-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. Trong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phản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ứng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thuận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theo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thuyết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Bronsted – Lowry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chất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nào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là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base?</a:t>
            </a:r>
            <a:endParaRPr lang="en-US" sz="6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491035-F571-6917-DE86-E7D5DA612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6873" y="3124777"/>
            <a:ext cx="1575860" cy="579407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9" grpId="0" animBg="1"/>
      <p:bldP spid="23" grpId="0" animBg="1"/>
      <p:bldP spid="24" grpId="0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10894" y="3494918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1: CÂN BẰNG HÓA HỌC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184699" y="4558794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3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ÔN TẬP CHƯƠNG 1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1116660" y="7257191"/>
            <a:ext cx="20008033" cy="922567"/>
            <a:chOff x="7459670" y="7086599"/>
            <a:chExt cx="20011654" cy="922734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Hệ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thống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kiến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thức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1353</Words>
  <Application>Microsoft Office PowerPoint</Application>
  <PresentationFormat>Custom</PresentationFormat>
  <Paragraphs>182</Paragraphs>
  <Slides>19</Slides>
  <Notes>3</Notes>
  <HiddenSlides>6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Questrial</vt:lpstr>
      <vt:lpstr>Arial</vt:lpstr>
      <vt:lpstr>Cambria Math</vt:lpstr>
      <vt:lpstr>Calibri</vt:lpstr>
      <vt:lpstr>Tahoma</vt:lpstr>
      <vt:lpstr>Times New Roman (Headings)</vt:lpstr>
      <vt:lpstr>Times New Roman</vt:lpstr>
      <vt:lpstr>Office Theme</vt:lpstr>
      <vt:lpstr>Equation.DSMT4</vt:lpstr>
      <vt:lpstr>Equation</vt:lpstr>
      <vt:lpstr>PowerPoint Presentation</vt:lpstr>
      <vt:lpstr>LUCKY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creator>Vnteach.com</dc:creator>
  <cp:keywords>VnTeach.Com</cp:keywords>
  <cp:lastModifiedBy>Administrator</cp:lastModifiedBy>
  <cp:revision>14</cp:revision>
  <dcterms:created xsi:type="dcterms:W3CDTF">2013-08-07T06:38:09Z</dcterms:created>
  <dcterms:modified xsi:type="dcterms:W3CDTF">2023-06-03T15:03:56Z</dcterms:modified>
</cp:coreProperties>
</file>