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9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4CD61-5AA6-41EE-BDA8-050F83725446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A81D5-A3D7-409F-B255-BA5851418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63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2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9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509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3E63-4192-4E62-B36B-F02F14269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906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7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4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2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17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85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0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10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04AD8-6B5F-49FE-9B29-B30413EE2AA0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E3DC6-0053-4EB9-A4B2-7BDE260EA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0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8.wmf"/><Relationship Id="rId19" Type="http://schemas.openxmlformats.org/officeDocument/2006/relationships/oleObject" Target="../embeddings/oleObject20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41.wmf"/><Relationship Id="rId26" Type="http://schemas.openxmlformats.org/officeDocument/2006/relationships/image" Target="../media/image45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29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44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46.wmf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Relationship Id="rId27" Type="http://schemas.openxmlformats.org/officeDocument/2006/relationships/oleObject" Target="../embeddings/oleObject43.bin"/><Relationship Id="rId30" Type="http://schemas.openxmlformats.org/officeDocument/2006/relationships/image" Target="../media/image4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sp>
        <p:nvSpPr>
          <p:cNvPr id="39940" name="WordArt 4"/>
          <p:cNvSpPr>
            <a:spLocks noChangeArrowheads="1" noChangeShapeType="1" noTextEdit="1"/>
          </p:cNvSpPr>
          <p:nvPr/>
        </p:nvSpPr>
        <p:spPr bwMode="auto">
          <a:xfrm>
            <a:off x="1248668" y="6021288"/>
            <a:ext cx="6172398" cy="457729"/>
          </a:xfrm>
          <a:prstGeom prst="rect">
            <a:avLst/>
          </a:prstGeom>
        </p:spPr>
        <p:txBody>
          <a:bodyPr wrap="none" lIns="63999" tIns="31999" rIns="63999" bIns="31999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2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2021 - 2022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762000" y="463021"/>
            <a:ext cx="8076406" cy="430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12" tIns="45707" rIns="91412" bIns="45707">
            <a:spAutoFit/>
          </a:bodyPr>
          <a:lstStyle/>
          <a:p>
            <a:pPr algn="ctr" defTabSz="914423">
              <a:spcBef>
                <a:spcPct val="50000"/>
              </a:spcBef>
            </a:pPr>
            <a:r>
              <a:rPr lang="en-US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THCS</a:t>
            </a:r>
            <a:r>
              <a:rPr lang="vi-VN" sz="2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vi-VN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HÚ MỸ</a:t>
            </a:r>
            <a:endParaRPr lang="en-US" sz="2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024" y="189179"/>
            <a:ext cx="1995289" cy="180181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04875" y="1990993"/>
            <a:ext cx="7810500" cy="20959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 HẰNG ĐẲNG THỨC ĐÁNG NHỚ</a:t>
            </a:r>
            <a:r>
              <a:rPr lang="vi-VN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(tt)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86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56198" y="35878"/>
            <a:ext cx="6748050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b="1" u="sng" dirty="0">
                <a:solidFill>
                  <a:srgbClr val="FF0000"/>
                </a:solidFill>
              </a:rPr>
              <a:t> 34 / 17 SGK</a:t>
            </a:r>
            <a:r>
              <a:rPr lang="en-US" altLang="en-US" b="1" u="sng" dirty="0" smtClean="0">
                <a:solidFill>
                  <a:srgbClr val="FF0000"/>
                </a:solidFill>
              </a:rPr>
              <a:t>:</a:t>
            </a:r>
            <a:r>
              <a:rPr lang="vi-VN" altLang="en-US" b="1" u="sng" dirty="0" smtClean="0">
                <a:solidFill>
                  <a:srgbClr val="FF0000"/>
                </a:solidFill>
              </a:rPr>
              <a:t>  </a:t>
            </a:r>
            <a:r>
              <a:rPr lang="en-US" altLang="en-US" dirty="0" err="1" smtClean="0"/>
              <a:t>Rút</a:t>
            </a:r>
            <a:r>
              <a:rPr lang="en-US" altLang="en-US" dirty="0" smtClean="0"/>
              <a:t> </a:t>
            </a:r>
            <a:r>
              <a:rPr lang="en-US" altLang="en-US" dirty="0" err="1"/>
              <a:t>gọn</a:t>
            </a:r>
            <a:r>
              <a:rPr lang="en-US" altLang="en-US" dirty="0"/>
              <a:t> </a:t>
            </a:r>
            <a:r>
              <a:rPr lang="en-US" altLang="en-US" dirty="0" err="1"/>
              <a:t>các</a:t>
            </a:r>
            <a:r>
              <a:rPr lang="en-US" altLang="en-US" dirty="0"/>
              <a:t> </a:t>
            </a:r>
            <a:r>
              <a:rPr lang="en-US" altLang="en-US" dirty="0" err="1"/>
              <a:t>biểu</a:t>
            </a:r>
            <a:r>
              <a:rPr lang="en-US" altLang="en-US" dirty="0"/>
              <a:t> </a:t>
            </a:r>
            <a:r>
              <a:rPr lang="en-US" altLang="en-US" dirty="0" err="1"/>
              <a:t>thức</a:t>
            </a:r>
            <a:r>
              <a:rPr lang="en-US" altLang="en-US" dirty="0"/>
              <a:t> </a:t>
            </a:r>
            <a:r>
              <a:rPr lang="en-US" altLang="en-US" dirty="0" err="1"/>
              <a:t>sau</a:t>
            </a:r>
            <a:r>
              <a:rPr lang="en-US" altLang="en-US" dirty="0"/>
              <a:t>:</a:t>
            </a:r>
          </a:p>
        </p:txBody>
      </p:sp>
      <p:graphicFrame>
        <p:nvGraphicFramePr>
          <p:cNvPr id="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8131576"/>
              </p:ext>
            </p:extLst>
          </p:nvPr>
        </p:nvGraphicFramePr>
        <p:xfrm>
          <a:off x="3519809" y="1556147"/>
          <a:ext cx="5372671" cy="730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3" imgW="1879560" imgH="253800" progId="Equation.DSMT4">
                  <p:embed/>
                </p:oleObj>
              </mc:Choice>
              <mc:Fallback>
                <p:oleObj name="Equation" r:id="rId3" imgW="18795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809" y="1556147"/>
                        <a:ext cx="5372671" cy="730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516799"/>
              </p:ext>
            </p:extLst>
          </p:nvPr>
        </p:nvGraphicFramePr>
        <p:xfrm>
          <a:off x="35496" y="726891"/>
          <a:ext cx="3394727" cy="757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5" imgW="1257120" imgH="279360" progId="Equation.DSMT4">
                  <p:embed/>
                </p:oleObj>
              </mc:Choice>
              <mc:Fallback>
                <p:oleObj name="Equation" r:id="rId5" imgW="1257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726891"/>
                        <a:ext cx="3394727" cy="7578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674751"/>
              </p:ext>
            </p:extLst>
          </p:nvPr>
        </p:nvGraphicFramePr>
        <p:xfrm>
          <a:off x="179512" y="3140968"/>
          <a:ext cx="447933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7" imgW="1587240" imgH="279360" progId="Equation.DSMT4">
                  <p:embed/>
                </p:oleObj>
              </mc:Choice>
              <mc:Fallback>
                <p:oleObj name="Equation" r:id="rId7" imgW="15872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140968"/>
                        <a:ext cx="4479330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254827"/>
              </p:ext>
            </p:extLst>
          </p:nvPr>
        </p:nvGraphicFramePr>
        <p:xfrm>
          <a:off x="3564186" y="2492895"/>
          <a:ext cx="1583878" cy="649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9" imgW="494870" imgH="203024" progId="Equation.DSMT4">
                  <p:embed/>
                </p:oleObj>
              </mc:Choice>
              <mc:Fallback>
                <p:oleObj name="Equation" r:id="rId9" imgW="494870" imgH="20302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4186" y="2492895"/>
                        <a:ext cx="1583878" cy="6496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444498"/>
              </p:ext>
            </p:extLst>
          </p:nvPr>
        </p:nvGraphicFramePr>
        <p:xfrm>
          <a:off x="5220072" y="2491177"/>
          <a:ext cx="1152128" cy="616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11" imgW="380835" imgH="203112" progId="Equation.DSMT4">
                  <p:embed/>
                </p:oleObj>
              </mc:Choice>
              <mc:Fallback>
                <p:oleObj name="Equation" r:id="rId11" imgW="38083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491177"/>
                        <a:ext cx="1152128" cy="616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644489"/>
              </p:ext>
            </p:extLst>
          </p:nvPr>
        </p:nvGraphicFramePr>
        <p:xfrm>
          <a:off x="56198" y="3898800"/>
          <a:ext cx="8992522" cy="75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3" imgW="3340100" imgH="279400" progId="Equation.DSMT4">
                  <p:embed/>
                </p:oleObj>
              </mc:Choice>
              <mc:Fallback>
                <p:oleObj name="Equation" r:id="rId13" imgW="33401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8" y="3898800"/>
                        <a:ext cx="8992522" cy="7543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405234"/>
              </p:ext>
            </p:extLst>
          </p:nvPr>
        </p:nvGraphicFramePr>
        <p:xfrm>
          <a:off x="35496" y="4725144"/>
          <a:ext cx="9108504" cy="671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15" imgW="3111500" imgH="228600" progId="Equation.DSMT4">
                  <p:embed/>
                </p:oleObj>
              </mc:Choice>
              <mc:Fallback>
                <p:oleObj name="Equation" r:id="rId15" imgW="31115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4725144"/>
                        <a:ext cx="9108504" cy="671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484884"/>
              </p:ext>
            </p:extLst>
          </p:nvPr>
        </p:nvGraphicFramePr>
        <p:xfrm>
          <a:off x="107504" y="5589239"/>
          <a:ext cx="1296144" cy="666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17" imgW="444307" imgH="228501" progId="Equation.DSMT4">
                  <p:embed/>
                </p:oleObj>
              </mc:Choice>
              <mc:Fallback>
                <p:oleObj name="Equation" r:id="rId17" imgW="444307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589239"/>
                        <a:ext cx="1296144" cy="6669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25050"/>
              </p:ext>
            </p:extLst>
          </p:nvPr>
        </p:nvGraphicFramePr>
        <p:xfrm>
          <a:off x="3542292" y="836712"/>
          <a:ext cx="5494204" cy="713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9" imgW="1955520" imgH="253800" progId="Equation.DSMT4">
                  <p:embed/>
                </p:oleObj>
              </mc:Choice>
              <mc:Fallback>
                <p:oleObj name="Equation" r:id="rId19" imgW="19555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542292" y="836712"/>
                        <a:ext cx="5494204" cy="713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72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0025" y="116632"/>
            <a:ext cx="4876031" cy="52322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1" u="sng" dirty="0" err="1">
                <a:solidFill>
                  <a:srgbClr val="FF0000"/>
                </a:solidFill>
              </a:rPr>
              <a:t>Bài</a:t>
            </a:r>
            <a:r>
              <a:rPr lang="en-US" altLang="en-US" b="1" u="sng" dirty="0">
                <a:solidFill>
                  <a:srgbClr val="FF0000"/>
                </a:solidFill>
              </a:rPr>
              <a:t> 35/ 17 SGK: </a:t>
            </a:r>
            <a:r>
              <a:rPr lang="en-US" altLang="en-US" dirty="0" err="1"/>
              <a:t>Tính</a:t>
            </a:r>
            <a:r>
              <a:rPr lang="en-US" altLang="en-US" dirty="0"/>
              <a:t> </a:t>
            </a:r>
            <a:r>
              <a:rPr lang="en-US" altLang="en-US" dirty="0" err="1"/>
              <a:t>nhanh</a:t>
            </a:r>
            <a:r>
              <a:rPr lang="en-US" altLang="en-US" dirty="0"/>
              <a:t>:</a:t>
            </a:r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953402"/>
              </p:ext>
            </p:extLst>
          </p:nvPr>
        </p:nvGraphicFramePr>
        <p:xfrm>
          <a:off x="333375" y="1438275"/>
          <a:ext cx="30956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3" imgW="1269720" imgH="203040" progId="Equation.DSMT4">
                  <p:embed/>
                </p:oleObj>
              </mc:Choice>
              <mc:Fallback>
                <p:oleObj name="Equation" r:id="rId3" imgW="1269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1438275"/>
                        <a:ext cx="30956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199344"/>
              </p:ext>
            </p:extLst>
          </p:nvPr>
        </p:nvGraphicFramePr>
        <p:xfrm>
          <a:off x="3519488" y="1379538"/>
          <a:ext cx="31575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5" imgW="1295400" imgH="228600" progId="Equation.DSMT4">
                  <p:embed/>
                </p:oleObj>
              </mc:Choice>
              <mc:Fallback>
                <p:oleObj name="Equation" r:id="rId5" imgW="1295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1379538"/>
                        <a:ext cx="315753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447618"/>
              </p:ext>
            </p:extLst>
          </p:nvPr>
        </p:nvGraphicFramePr>
        <p:xfrm>
          <a:off x="3562350" y="1938338"/>
          <a:ext cx="1825625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7" imgW="749300" imgH="279400" progId="Equation.DSMT4">
                  <p:embed/>
                </p:oleObj>
              </mc:Choice>
              <mc:Fallback>
                <p:oleObj name="Equation" r:id="rId7" imgW="7493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1938338"/>
                        <a:ext cx="1825625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696752"/>
              </p:ext>
            </p:extLst>
          </p:nvPr>
        </p:nvGraphicFramePr>
        <p:xfrm>
          <a:off x="3562350" y="2752725"/>
          <a:ext cx="10223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9" imgW="419100" imgH="228600" progId="Equation.DSMT4">
                  <p:embed/>
                </p:oleObj>
              </mc:Choice>
              <mc:Fallback>
                <p:oleObj name="Equation" r:id="rId9" imgW="4191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2350" y="2752725"/>
                        <a:ext cx="10223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955090"/>
              </p:ext>
            </p:extLst>
          </p:nvPr>
        </p:nvGraphicFramePr>
        <p:xfrm>
          <a:off x="4595813" y="2782888"/>
          <a:ext cx="127000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11" imgW="520474" imgH="203112" progId="Equation.DSMT4">
                  <p:embed/>
                </p:oleObj>
              </mc:Choice>
              <mc:Fallback>
                <p:oleObj name="Equation" r:id="rId11" imgW="520474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2782888"/>
                        <a:ext cx="127000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279989"/>
              </p:ext>
            </p:extLst>
          </p:nvPr>
        </p:nvGraphicFramePr>
        <p:xfrm>
          <a:off x="349250" y="3459163"/>
          <a:ext cx="30956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13" imgW="1269720" imgH="203040" progId="Equation.DSMT4">
                  <p:embed/>
                </p:oleObj>
              </mc:Choice>
              <mc:Fallback>
                <p:oleObj name="Equation" r:id="rId13" imgW="126972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" y="3459163"/>
                        <a:ext cx="30956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13539"/>
              </p:ext>
            </p:extLst>
          </p:nvPr>
        </p:nvGraphicFramePr>
        <p:xfrm>
          <a:off x="395536" y="4077072"/>
          <a:ext cx="31591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" name="Equation" r:id="rId15" imgW="1295400" imgH="228600" progId="Equation.DSMT4">
                  <p:embed/>
                </p:oleObj>
              </mc:Choice>
              <mc:Fallback>
                <p:oleObj name="Equation" r:id="rId15" imgW="1295400" imgH="228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077072"/>
                        <a:ext cx="315912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650519"/>
              </p:ext>
            </p:extLst>
          </p:nvPr>
        </p:nvGraphicFramePr>
        <p:xfrm>
          <a:off x="395536" y="4725144"/>
          <a:ext cx="182721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17" imgW="749300" imgH="279400" progId="Equation.DSMT4">
                  <p:embed/>
                </p:oleObj>
              </mc:Choice>
              <mc:Fallback>
                <p:oleObj name="Equation" r:id="rId17" imgW="749300" imgH="2794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725144"/>
                        <a:ext cx="1827213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727857"/>
              </p:ext>
            </p:extLst>
          </p:nvPr>
        </p:nvGraphicFramePr>
        <p:xfrm>
          <a:off x="395536" y="5445224"/>
          <a:ext cx="8667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19" imgW="355446" imgH="228501" progId="Equation.DSMT4">
                  <p:embed/>
                </p:oleObj>
              </mc:Choice>
              <mc:Fallback>
                <p:oleObj name="Equation" r:id="rId19" imgW="355446" imgH="228501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45224"/>
                        <a:ext cx="8667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476128"/>
              </p:ext>
            </p:extLst>
          </p:nvPr>
        </p:nvGraphicFramePr>
        <p:xfrm>
          <a:off x="1331640" y="5517232"/>
          <a:ext cx="111601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21" imgW="457002" imgH="203112" progId="Equation.DSMT4">
                  <p:embed/>
                </p:oleObj>
              </mc:Choice>
              <mc:Fallback>
                <p:oleObj name="Equation" r:id="rId21" imgW="457002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517232"/>
                        <a:ext cx="1116012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256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474"/>
              </p:ext>
            </p:extLst>
          </p:nvPr>
        </p:nvGraphicFramePr>
        <p:xfrm>
          <a:off x="0" y="2033588"/>
          <a:ext cx="3657600" cy="4064001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485392652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6490818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1721033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896165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370526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3385400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5400131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4258328"/>
                  </a:ext>
                </a:extLst>
              </a:tr>
            </a:tbl>
          </a:graphicData>
        </a:graphic>
      </p:graphicFrame>
      <p:graphicFrame>
        <p:nvGraphicFramePr>
          <p:cNvPr id="5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736438"/>
              </p:ext>
            </p:extLst>
          </p:nvPr>
        </p:nvGraphicFramePr>
        <p:xfrm>
          <a:off x="5181600" y="2011363"/>
          <a:ext cx="3962400" cy="4064001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1516393905"/>
                    </a:ext>
                  </a:extLst>
                </a:gridCol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2876739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961563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1238758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5727880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554979"/>
                  </a:ext>
                </a:extLst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379373"/>
                  </a:ext>
                </a:extLst>
              </a:tr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4436066"/>
                  </a:ext>
                </a:extLst>
              </a:tr>
            </a:tbl>
          </a:graphicData>
        </a:graphic>
      </p:graphicFrame>
      <p:sp>
        <p:nvSpPr>
          <p:cNvPr id="6" name="Text Box 42"/>
          <p:cNvSpPr txBox="1">
            <a:spLocks noChangeArrowheads="1"/>
          </p:cNvSpPr>
          <p:nvPr/>
        </p:nvSpPr>
        <p:spPr bwMode="auto">
          <a:xfrm>
            <a:off x="30163" y="350838"/>
            <a:ext cx="8601075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sz="2800" b="1" u="sng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 37/ 17 SGK</a:t>
            </a:r>
          </a:p>
          <a:p>
            <a:r>
              <a:rPr lang="en-US" altLang="en-US" sz="2800" dirty="0" err="1">
                <a:latin typeface="Times New Roman" pitchFamily="18" charset="0"/>
              </a:rPr>
              <a:t>Dùng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bút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nối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các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biểu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thức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 smtClean="0">
                <a:latin typeface="Times New Roman" pitchFamily="18" charset="0"/>
              </a:rPr>
              <a:t>sa</a:t>
            </a:r>
            <a:r>
              <a:rPr lang="vi-VN" altLang="en-US" sz="2800" dirty="0">
                <a:latin typeface="Times New Roman" pitchFamily="18" charset="0"/>
              </a:rPr>
              <a:t>o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cho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chúng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tạo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thành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endParaRPr lang="en-US" altLang="en-US" sz="2800" dirty="0">
              <a:latin typeface="Times New Roman" pitchFamily="18" charset="0"/>
            </a:endParaRPr>
          </a:p>
          <a:p>
            <a:r>
              <a:rPr lang="en-US" altLang="en-US" sz="2800" dirty="0" err="1">
                <a:latin typeface="Times New Roman" pitchFamily="18" charset="0"/>
              </a:rPr>
              <a:t>vế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của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hằng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đẳng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thức</a:t>
            </a:r>
            <a:r>
              <a:rPr lang="en-US" altLang="en-US" sz="2800" dirty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860045"/>
              </p:ext>
            </p:extLst>
          </p:nvPr>
        </p:nvGraphicFramePr>
        <p:xfrm>
          <a:off x="139700" y="2005013"/>
          <a:ext cx="3471863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tion" r:id="rId3" imgW="1422360" imgH="279360" progId="Equation.DSMT4">
                  <p:embed/>
                </p:oleObj>
              </mc:Choice>
              <mc:Fallback>
                <p:oleObj name="Equation" r:id="rId3" imgW="14223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2005013"/>
                        <a:ext cx="3471863" cy="684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492220"/>
              </p:ext>
            </p:extLst>
          </p:nvPr>
        </p:nvGraphicFramePr>
        <p:xfrm>
          <a:off x="131763" y="2590800"/>
          <a:ext cx="25114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tion" r:id="rId5" imgW="1028520" imgH="253800" progId="Equation.DSMT4">
                  <p:embed/>
                </p:oleObj>
              </mc:Choice>
              <mc:Fallback>
                <p:oleObj name="Equation" r:id="rId5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2590800"/>
                        <a:ext cx="25114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907180"/>
              </p:ext>
            </p:extLst>
          </p:nvPr>
        </p:nvGraphicFramePr>
        <p:xfrm>
          <a:off x="158750" y="3200400"/>
          <a:ext cx="22955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tion" r:id="rId7" imgW="939600" imgH="228600" progId="Equation.DSMT4">
                  <p:embed/>
                </p:oleObj>
              </mc:Choice>
              <mc:Fallback>
                <p:oleObj name="Equation" r:id="rId7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3200400"/>
                        <a:ext cx="229552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91710"/>
              </p:ext>
            </p:extLst>
          </p:nvPr>
        </p:nvGraphicFramePr>
        <p:xfrm>
          <a:off x="192088" y="3733800"/>
          <a:ext cx="15811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9" imgW="647640" imgH="279360" progId="Equation.DSMT4">
                  <p:embed/>
                </p:oleObj>
              </mc:Choice>
              <mc:Fallback>
                <p:oleObj name="Equation" r:id="rId9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8" y="3733800"/>
                        <a:ext cx="15811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177120"/>
              </p:ext>
            </p:extLst>
          </p:nvPr>
        </p:nvGraphicFramePr>
        <p:xfrm>
          <a:off x="138113" y="5410200"/>
          <a:ext cx="15509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Equation" r:id="rId11" imgW="634680" imgH="279360" progId="Equation.DSMT4">
                  <p:embed/>
                </p:oleObj>
              </mc:Choice>
              <mc:Fallback>
                <p:oleObj name="Equation" r:id="rId11" imgW="634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5410200"/>
                        <a:ext cx="1550987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36479"/>
              </p:ext>
            </p:extLst>
          </p:nvPr>
        </p:nvGraphicFramePr>
        <p:xfrm>
          <a:off x="111125" y="4953000"/>
          <a:ext cx="347186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Equation" r:id="rId13" imgW="1422360" imgH="228600" progId="Equation.DSMT4">
                  <p:embed/>
                </p:oleObj>
              </mc:Choice>
              <mc:Fallback>
                <p:oleObj name="Equation" r:id="rId13" imgW="1422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4953000"/>
                        <a:ext cx="347186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262057"/>
              </p:ext>
            </p:extLst>
          </p:nvPr>
        </p:nvGraphicFramePr>
        <p:xfrm>
          <a:off x="80963" y="4267200"/>
          <a:ext cx="35052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8" name="Equation" r:id="rId15" imgW="1434960" imgH="279360" progId="Equation.DSMT4">
                  <p:embed/>
                </p:oleObj>
              </mc:Choice>
              <mc:Fallback>
                <p:oleObj name="Equation" r:id="rId15" imgW="1434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63" y="4267200"/>
                        <a:ext cx="35052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370582"/>
              </p:ext>
            </p:extLst>
          </p:nvPr>
        </p:nvGraphicFramePr>
        <p:xfrm>
          <a:off x="5289550" y="1981200"/>
          <a:ext cx="13954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9" name="Equation" r:id="rId17" imgW="571320" imgH="228600" progId="Equation.DSMT4">
                  <p:embed/>
                </p:oleObj>
              </mc:Choice>
              <mc:Fallback>
                <p:oleObj name="Equation" r:id="rId17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550" y="1981200"/>
                        <a:ext cx="13954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967398"/>
              </p:ext>
            </p:extLst>
          </p:nvPr>
        </p:nvGraphicFramePr>
        <p:xfrm>
          <a:off x="5392738" y="5334000"/>
          <a:ext cx="158115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19" imgW="647640" imgH="279360" progId="Equation.DSMT4">
                  <p:embed/>
                </p:oleObj>
              </mc:Choice>
              <mc:Fallback>
                <p:oleObj name="Equation" r:id="rId19" imgW="6476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5334000"/>
                        <a:ext cx="158115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691004"/>
              </p:ext>
            </p:extLst>
          </p:nvPr>
        </p:nvGraphicFramePr>
        <p:xfrm>
          <a:off x="5246688" y="4941888"/>
          <a:ext cx="3533775" cy="56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21" imgW="1447560" imgH="228600" progId="Equation.DSMT4">
                  <p:embed/>
                </p:oleObj>
              </mc:Choice>
              <mc:Fallback>
                <p:oleObj name="Equation" r:id="rId21" imgW="1447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4941888"/>
                        <a:ext cx="3533775" cy="560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595514"/>
              </p:ext>
            </p:extLst>
          </p:nvPr>
        </p:nvGraphicFramePr>
        <p:xfrm>
          <a:off x="5365750" y="4267200"/>
          <a:ext cx="1519238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23" imgW="622080" imgH="279360" progId="Equation.DSMT4">
                  <p:embed/>
                </p:oleObj>
              </mc:Choice>
              <mc:Fallback>
                <p:oleObj name="Equation" r:id="rId23" imgW="622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4267200"/>
                        <a:ext cx="1519238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568746"/>
              </p:ext>
            </p:extLst>
          </p:nvPr>
        </p:nvGraphicFramePr>
        <p:xfrm>
          <a:off x="5345113" y="3733800"/>
          <a:ext cx="1458912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25" imgW="596880" imgH="228600" progId="Equation.DSMT4">
                  <p:embed/>
                </p:oleObj>
              </mc:Choice>
              <mc:Fallback>
                <p:oleObj name="Equation" r:id="rId25" imgW="596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3733800"/>
                        <a:ext cx="1458912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677926"/>
              </p:ext>
            </p:extLst>
          </p:nvPr>
        </p:nvGraphicFramePr>
        <p:xfrm>
          <a:off x="5365750" y="3124200"/>
          <a:ext cx="2295525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4" name="Equation" r:id="rId27" imgW="939600" imgH="228600" progId="Equation.DSMT4">
                  <p:embed/>
                </p:oleObj>
              </mc:Choice>
              <mc:Fallback>
                <p:oleObj name="Equation" r:id="rId27" imgW="939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3124200"/>
                        <a:ext cx="2295525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08588"/>
              </p:ext>
            </p:extLst>
          </p:nvPr>
        </p:nvGraphicFramePr>
        <p:xfrm>
          <a:off x="5365750" y="2590800"/>
          <a:ext cx="1395413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29" imgW="571320" imgH="228600" progId="Equation.DSMT4">
                  <p:embed/>
                </p:oleObj>
              </mc:Choice>
              <mc:Fallback>
                <p:oleObj name="Equation" r:id="rId29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0" y="2590800"/>
                        <a:ext cx="1395413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75"/>
          <p:cNvSpPr>
            <a:spLocks noChangeShapeType="1"/>
          </p:cNvSpPr>
          <p:nvPr/>
        </p:nvSpPr>
        <p:spPr bwMode="auto">
          <a:xfrm>
            <a:off x="3581400" y="2362200"/>
            <a:ext cx="182880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76"/>
          <p:cNvSpPr>
            <a:spLocks noChangeShapeType="1"/>
          </p:cNvSpPr>
          <p:nvPr/>
        </p:nvSpPr>
        <p:spPr bwMode="auto">
          <a:xfrm>
            <a:off x="3276600" y="2895600"/>
            <a:ext cx="2209800" cy="121920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77"/>
          <p:cNvSpPr>
            <a:spLocks noChangeShapeType="1"/>
          </p:cNvSpPr>
          <p:nvPr/>
        </p:nvSpPr>
        <p:spPr bwMode="auto">
          <a:xfrm>
            <a:off x="3200400" y="3429000"/>
            <a:ext cx="2209800" cy="1295400"/>
          </a:xfrm>
          <a:prstGeom prst="line">
            <a:avLst/>
          </a:prstGeom>
          <a:noFill/>
          <a:ln w="28575">
            <a:solidFill>
              <a:srgbClr val="80008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78"/>
          <p:cNvSpPr>
            <a:spLocks noChangeShapeType="1"/>
          </p:cNvSpPr>
          <p:nvPr/>
        </p:nvSpPr>
        <p:spPr bwMode="auto">
          <a:xfrm flipV="1">
            <a:off x="3276600" y="3505200"/>
            <a:ext cx="2133600" cy="533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79"/>
          <p:cNvSpPr>
            <a:spLocks noChangeShapeType="1"/>
          </p:cNvSpPr>
          <p:nvPr/>
        </p:nvSpPr>
        <p:spPr bwMode="auto">
          <a:xfrm flipV="1">
            <a:off x="3429000" y="2438400"/>
            <a:ext cx="2057400" cy="22098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80"/>
          <p:cNvSpPr>
            <a:spLocks noChangeShapeType="1"/>
          </p:cNvSpPr>
          <p:nvPr/>
        </p:nvSpPr>
        <p:spPr bwMode="auto">
          <a:xfrm>
            <a:off x="3505200" y="5257800"/>
            <a:ext cx="2133600" cy="60960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81"/>
          <p:cNvSpPr>
            <a:spLocks noChangeShapeType="1"/>
          </p:cNvSpPr>
          <p:nvPr/>
        </p:nvSpPr>
        <p:spPr bwMode="auto">
          <a:xfrm flipV="1">
            <a:off x="3276600" y="5181600"/>
            <a:ext cx="2133600" cy="533400"/>
          </a:xfrm>
          <a:prstGeom prst="line">
            <a:avLst/>
          </a:prstGeom>
          <a:noFill/>
          <a:ln w="28575">
            <a:solidFill>
              <a:srgbClr val="3333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2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0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42" y="-44624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051720" y="692696"/>
            <a:ext cx="4032448" cy="52322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altLang="en-US" sz="2800" b="1" u="sng" dirty="0">
                <a:solidFill>
                  <a:srgbClr val="FF0000"/>
                </a:solidFill>
                <a:latin typeface="Times New Roman" pitchFamily="18" charset="0"/>
              </a:rPr>
              <a:t>HƯỚNG DẪN VỀ NHÀ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83568" y="2132856"/>
            <a:ext cx="7474336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7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3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en-US" altLang="en-US" sz="2800" b="1" dirty="0" err="1">
                <a:latin typeface="Times New Roman" pitchFamily="18" charset="0"/>
              </a:rPr>
              <a:t>Học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thuộc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lòng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bảy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hằng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đẳng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thức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đáng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nhớ</a:t>
            </a:r>
            <a:r>
              <a:rPr lang="en-US" altLang="en-US" sz="2800" b="1" dirty="0">
                <a:latin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altLang="en-US" sz="2800" b="1" dirty="0" err="1">
                <a:latin typeface="Times New Roman" pitchFamily="18" charset="0"/>
              </a:rPr>
              <a:t>Xem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trước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bài</a:t>
            </a:r>
            <a:r>
              <a:rPr lang="en-US" altLang="en-US" sz="2800" b="1" dirty="0">
                <a:latin typeface="Times New Roman" pitchFamily="18" charset="0"/>
              </a:rPr>
              <a:t> “ </a:t>
            </a:r>
            <a:r>
              <a:rPr lang="en-US" altLang="en-US" sz="2800" b="1" dirty="0" err="1">
                <a:latin typeface="Times New Roman" pitchFamily="18" charset="0"/>
              </a:rPr>
              <a:t>Phân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tích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đa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thức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thành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tử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bằng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phương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pháp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đặt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nhân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tử</a:t>
            </a:r>
            <a:r>
              <a:rPr lang="en-US" altLang="en-US" sz="2800" b="1" dirty="0">
                <a:latin typeface="Times New Roman" pitchFamily="18" charset="0"/>
              </a:rPr>
              <a:t> </a:t>
            </a:r>
            <a:r>
              <a:rPr lang="en-US" altLang="en-US" sz="2800" b="1" dirty="0" err="1">
                <a:latin typeface="Times New Roman" pitchFamily="18" charset="0"/>
              </a:rPr>
              <a:t>chung</a:t>
            </a:r>
            <a:r>
              <a:rPr lang="en-US" altLang="en-US" sz="2800" b="1" dirty="0">
                <a:latin typeface="Times New Roman" pitchFamily="18" charset="0"/>
              </a:rPr>
              <a:t>”.</a:t>
            </a:r>
          </a:p>
          <a:p>
            <a:pPr algn="just"/>
            <a:r>
              <a:rPr lang="en-US" altLang="en-US" sz="2800" b="1" dirty="0">
                <a:latin typeface="Times New Roman" pitchFamily="18" charset="0"/>
              </a:rPr>
              <a:t>- </a:t>
            </a:r>
            <a:r>
              <a:rPr lang="vi-VN" altLang="en-US" sz="2800" b="1" dirty="0" smtClean="0">
                <a:latin typeface="Times New Roman" pitchFamily="18" charset="0"/>
              </a:rPr>
              <a:t>BTVN: 30a, 31b</a:t>
            </a:r>
            <a:r>
              <a:rPr lang="vi-VN" altLang="en-US" sz="2800" b="1" smtClean="0">
                <a:latin typeface="Times New Roman" pitchFamily="18" charset="0"/>
              </a:rPr>
              <a:t>, 32, 36 </a:t>
            </a:r>
            <a:r>
              <a:rPr lang="vi-VN" altLang="en-US" sz="2800" b="1" dirty="0" smtClean="0">
                <a:latin typeface="Times New Roman" pitchFamily="18" charset="0"/>
              </a:rPr>
              <a:t>sgk</a:t>
            </a:r>
            <a:r>
              <a:rPr lang="en-US" altLang="en-US" sz="2800" b="1" dirty="0" smtClean="0">
                <a:latin typeface="Times New Roman" pitchFamily="18" charset="0"/>
              </a:rPr>
              <a:t> </a:t>
            </a:r>
            <a:endParaRPr lang="en-US" altLang="en-US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0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6252" y="169480"/>
            <a:ext cx="4533900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vi-V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6485" y="548680"/>
            <a:ext cx="5218085" cy="523216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21584" y="1052736"/>
            <a:ext cx="6103115" cy="495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AB + B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12160" y="980728"/>
            <a:ext cx="705321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53291" y="1586814"/>
            <a:ext cx="7507141" cy="83407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Ta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AB + B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- 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57261" y="2319267"/>
            <a:ext cx="3115879" cy="46166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23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3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3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4644" y="2852936"/>
            <a:ext cx="5360176" cy="433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27x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 dạng tích.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71599" y="3429000"/>
            <a:ext cx="6153099" cy="49552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+ 8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8379" y="4004944"/>
            <a:ext cx="8105285" cy="49552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27x</a:t>
            </a:r>
            <a:r>
              <a:rPr 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vi-VN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1600" y="5155275"/>
            <a:ext cx="5616624" cy="433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Viết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+ 1)(x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–x + 1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dưới dạng tổng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99592" y="5741792"/>
            <a:ext cx="6605895" cy="49552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+ 1)(x</a:t>
            </a:r>
            <a:r>
              <a:rPr lang="en-US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–x + 1)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+ 1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5253" y="4489956"/>
            <a:ext cx="8079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+ 1)[(3x)</a:t>
            </a:r>
            <a:r>
              <a:rPr 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3x.1 + 1</a:t>
            </a:r>
            <a:r>
              <a:rPr 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91515" y="3409836"/>
            <a:ext cx="31967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(x +2)(x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2x + 4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28922" y="4004944"/>
            <a:ext cx="19736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(3x)</a:t>
            </a:r>
            <a:r>
              <a:rPr 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  <a:r>
              <a:rPr lang="en-US" sz="2800" b="1" baseline="30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98834" y="3402177"/>
            <a:ext cx="21602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</a:t>
            </a:r>
            <a:r>
              <a:rPr lang="en-US" sz="32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76963" y="4489956"/>
            <a:ext cx="36455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+ 1)(9x</a:t>
            </a:r>
            <a:r>
              <a:rPr lang="en-US" sz="2800" b="1" baseline="30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3x + 1</a:t>
            </a:r>
            <a:r>
              <a:rPr lang="vi-VN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6196122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 animBg="1"/>
      <p:bldP spid="25" grpId="0"/>
      <p:bldP spid="3" grpId="0"/>
      <p:bldP spid="13" grpId="0"/>
      <p:bldP spid="14" grpId="0" animBg="1"/>
      <p:bldP spid="15" grpId="0"/>
      <p:bldP spid="16" grpId="0"/>
      <p:bldP spid="17" grpId="0" animBg="1"/>
      <p:bldP spid="19" grpId="0"/>
      <p:bldP spid="4" grpId="0"/>
      <p:bldP spid="6" grpId="0"/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42" y="-44624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"/>
          <p:cNvSpPr txBox="1"/>
          <p:nvPr/>
        </p:nvSpPr>
        <p:spPr>
          <a:xfrm>
            <a:off x="1334244" y="476672"/>
            <a:ext cx="4533900" cy="52321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vi-VN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7573" y="908720"/>
            <a:ext cx="5218085" cy="523216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ý,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21909" y="1412776"/>
            <a:ext cx="5612009" cy="4955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B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- B)(A</a:t>
            </a:r>
            <a:r>
              <a:rPr 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28597" y="1503944"/>
            <a:ext cx="705321" cy="44935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55658" y="1988840"/>
            <a:ext cx="7648790" cy="834074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vi-VN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Ta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sz="25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+ 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57261" y="2708920"/>
            <a:ext cx="3115879" cy="461661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23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3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3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3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3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4644" y="3211059"/>
            <a:ext cx="5360176" cy="433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8x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 dạng tích.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3769876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y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y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(2x)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y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6645" y="4345940"/>
            <a:ext cx="7907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(2x – y)[(2x) 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+2x.y +y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(2x – y)(4x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+ 2xy + y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9" y="5589240"/>
            <a:ext cx="6694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 - 1)(x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x + 1)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x</a:t>
            </a:r>
            <a:r>
              <a:rPr lang="en-US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7584" y="5013176"/>
            <a:ext cx="3600400" cy="4339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4008" tIns="32004" rIns="64008" bIns="32004" rtlCol="0">
            <a:spAutoFit/>
          </a:bodyPr>
          <a:lstStyle/>
          <a:p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Tính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1)(x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vi-V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261523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/>
      <p:bldP spid="28" grpId="0"/>
      <p:bldP spid="15" grpId="0"/>
      <p:bldP spid="24" grpId="0" animBg="1"/>
      <p:bldP spid="2" grpId="0"/>
      <p:bldP spid="5" grpId="0"/>
      <p:bldP spid="6" grpId="0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571501"/>
            <a:ext cx="8429625" cy="926407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vi-VN" sz="28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+ 2)(x</a:t>
            </a:r>
            <a:r>
              <a:rPr 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2x + 4)</a:t>
            </a:r>
            <a:endParaRPr lang="en-US" sz="2800" b="1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993949"/>
              </p:ext>
            </p:extLst>
          </p:nvPr>
        </p:nvGraphicFramePr>
        <p:xfrm>
          <a:off x="1381125" y="1714500"/>
          <a:ext cx="6096000" cy="2133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73322413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36326098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000" baseline="3000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+ 8</a:t>
                      </a:r>
                      <a:endParaRPr lang="en-US" sz="30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20901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0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8</a:t>
                      </a:r>
                      <a:endParaRPr lang="en-US" sz="3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741185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</a:t>
                      </a:r>
                      <a:r>
                        <a:rPr lang="en-US" sz="3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+ 2)</a:t>
                      </a:r>
                      <a:r>
                        <a:rPr lang="en-US" sz="30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817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– 2)</a:t>
                      </a:r>
                      <a:r>
                        <a:rPr lang="en-US" sz="3000" b="1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150" marR="5715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0384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10250" y="1714501"/>
            <a:ext cx="333375" cy="495520"/>
          </a:xfrm>
          <a:prstGeom prst="rect">
            <a:avLst/>
          </a:prstGeom>
          <a:noFill/>
        </p:spPr>
        <p:txBody>
          <a:bodyPr wrap="square" lIns="64008" tIns="32004" rIns="64008" bIns="32004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5068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179512" y="1845488"/>
            <a:ext cx="8964487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của một hiệu:  (A – B)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2AB + B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endParaRPr lang="en-US" altLang="en-US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179512" y="2531288"/>
            <a:ext cx="8784975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Hiệu hai bình phương:       A</a:t>
            </a:r>
            <a:r>
              <a:rPr lang="en-US" altLang="en-US" sz="2800" b="1" i="1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 – B) </a:t>
            </a:r>
          </a:p>
        </p:txBody>
      </p:sp>
      <p:sp>
        <p:nvSpPr>
          <p:cNvPr id="12315" name="Rectangle 27"/>
          <p:cNvSpPr>
            <a:spLocks noChangeArrowheads="1"/>
          </p:cNvSpPr>
          <p:nvPr/>
        </p:nvSpPr>
        <p:spPr bwMode="auto">
          <a:xfrm>
            <a:off x="179512" y="1124744"/>
            <a:ext cx="8784976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phương của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(A + B)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+ 2AB + B</a:t>
            </a:r>
            <a:r>
              <a:rPr lang="en-US" altLang="en-US" sz="2800" b="1" i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79512" y="3294827"/>
            <a:ext cx="8964488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Lập phương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tổng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B)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+ 3A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79511" y="3902888"/>
            <a:ext cx="8964487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Lập phương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4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A</a:t>
            </a:r>
            <a:r>
              <a:rPr lang="en-US" altLang="en-US" sz="2800" b="1" i="1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3A</a:t>
            </a:r>
            <a:r>
              <a:rPr lang="en-US" altLang="en-US" sz="280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altLang="en-US" sz="280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CC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44016" y="4664888"/>
            <a:ext cx="8964488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Tổng hai lập phương:  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+ B)(A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 AB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44016" y="5274488"/>
            <a:ext cx="8964488" cy="49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Hiệu hai lập phương:  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(A – B)(A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AB + B</a:t>
            </a:r>
            <a:r>
              <a:rPr lang="en-US" altLang="en-US" sz="2800" b="1" i="1" baseline="30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06" name="Rectangle 27"/>
          <p:cNvSpPr>
            <a:spLocks noChangeArrowheads="1"/>
          </p:cNvSpPr>
          <p:nvPr/>
        </p:nvSpPr>
        <p:spPr bwMode="auto">
          <a:xfrm>
            <a:off x="1521928" y="326947"/>
            <a:ext cx="6100142" cy="433965"/>
          </a:xfrm>
          <a:prstGeom prst="rect">
            <a:avLst/>
          </a:prstGeom>
          <a:ln/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64008" tIns="32004" rIns="64008" bIns="32004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 HẰNG ĐẲNG THỨC ĐÁNG </a:t>
            </a:r>
            <a:r>
              <a:rPr lang="en-US" alt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endParaRPr lang="en-US" alt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83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1" grpId="0"/>
      <p:bldP spid="12313" grpId="0"/>
      <p:bldP spid="12315" grpId="0"/>
      <p:bldP spid="12316" grpId="0"/>
      <p:bldP spid="12318" grpId="0"/>
      <p:bldP spid="12320" grpId="0"/>
      <p:bldP spid="123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0125" y="766993"/>
            <a:ext cx="4955908" cy="495520"/>
          </a:xfrm>
          <a:prstGeom prst="rect">
            <a:avLst/>
          </a:prstGeom>
        </p:spPr>
        <p:txBody>
          <a:bodyPr wrap="none" lIns="64008" tIns="32004" rIns="64008" bIns="32004">
            <a:spAutoFit/>
          </a:bodyPr>
          <a:lstStyle/>
          <a:p>
            <a:pPr>
              <a:spcBef>
                <a:spcPct val="20000"/>
              </a:spcBef>
              <a:spcAft>
                <a:spcPts val="252"/>
              </a:spcAft>
              <a:buClr>
                <a:schemeClr val="accent6">
                  <a:lumMod val="75000"/>
                </a:schemeClr>
              </a:buClr>
              <a:buSzPct val="130000"/>
              <a:defRPr/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vi-VN" sz="2800" b="1" u="sng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8394" y="1916832"/>
            <a:ext cx="1418081" cy="49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008" tIns="32004" rIns="64008" bIns="32004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70518"/>
              </p:ext>
            </p:extLst>
          </p:nvPr>
        </p:nvGraphicFramePr>
        <p:xfrm>
          <a:off x="1331640" y="1311995"/>
          <a:ext cx="4334951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726920" imgH="228600" progId="Equation.DSMT4">
                  <p:embed/>
                </p:oleObj>
              </mc:Choice>
              <mc:Fallback>
                <p:oleObj name="Equation" r:id="rId3" imgW="1726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311995"/>
                        <a:ext cx="4334951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54074" y="236091"/>
            <a:ext cx="2149691" cy="4493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64008" tIns="32004" rIns="64008" bIns="32004">
            <a:spAutoFit/>
          </a:bodyPr>
          <a:lstStyle/>
          <a:p>
            <a:r>
              <a:rPr lang="en-US" sz="25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 TẬP:</a:t>
            </a:r>
            <a:endParaRPr lang="en-US" sz="2500" u="sng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865866" y="3910774"/>
            <a:ext cx="4935358" cy="5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32004" rIns="64008" bIns="32004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+ 27 – 54 – x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= -27</a:t>
            </a:r>
            <a:endParaRPr lang="en-US" sz="32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23489"/>
              </p:ext>
            </p:extLst>
          </p:nvPr>
        </p:nvGraphicFramePr>
        <p:xfrm>
          <a:off x="755576" y="2536130"/>
          <a:ext cx="4335462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726920" imgH="228600" progId="Equation.DSMT4">
                  <p:embed/>
                </p:oleObj>
              </mc:Choice>
              <mc:Fallback>
                <p:oleObj name="Equation" r:id="rId5" imgW="17269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536130"/>
                        <a:ext cx="4335462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48394" y="3248799"/>
            <a:ext cx="37112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– 54 – x</a:t>
            </a:r>
            <a:r>
              <a:rPr lang="en-US" sz="36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279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5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48827"/>
              </p:ext>
            </p:extLst>
          </p:nvPr>
        </p:nvGraphicFramePr>
        <p:xfrm>
          <a:off x="1480704" y="836712"/>
          <a:ext cx="4891496" cy="6817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" imgW="1815840" imgH="228600" progId="Equation.DSMT4">
                  <p:embed/>
                </p:oleObj>
              </mc:Choice>
              <mc:Fallback>
                <p:oleObj name="Equation" r:id="rId3" imgW="1815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0704" y="836712"/>
                        <a:ext cx="4891496" cy="6817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523875" y="296937"/>
            <a:ext cx="6271973" cy="495520"/>
          </a:xfrm>
          <a:prstGeom prst="rect">
            <a:avLst/>
          </a:prstGeom>
        </p:spPr>
        <p:txBody>
          <a:bodyPr wrap="none" lIns="64008" tIns="32004" rIns="64008" bIns="32004">
            <a:spAutoFit/>
          </a:bodyPr>
          <a:lstStyle/>
          <a:p>
            <a:r>
              <a:rPr lang="en-US" sz="28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31a/</a:t>
            </a:r>
            <a:r>
              <a:rPr lang="en-US" sz="2800" b="1" u="sng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b="1" u="sng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1484784"/>
            <a:ext cx="1062920" cy="495520"/>
          </a:xfrm>
          <a:prstGeom prst="rect">
            <a:avLst/>
          </a:prstGeom>
        </p:spPr>
        <p:txBody>
          <a:bodyPr wrap="none" lIns="64008" tIns="32004" rIns="64008" bIns="32004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3296493"/>
            <a:ext cx="7653820" cy="495520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39952"/>
              </p:ext>
            </p:extLst>
          </p:nvPr>
        </p:nvGraphicFramePr>
        <p:xfrm>
          <a:off x="1115616" y="3140968"/>
          <a:ext cx="5112568" cy="699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1815840" imgH="228600" progId="Equation.DSMT4">
                  <p:embed/>
                </p:oleObj>
              </mc:Choice>
              <mc:Fallback>
                <p:oleObj name="Equation" r:id="rId5" imgW="1815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3140968"/>
                        <a:ext cx="5112568" cy="69979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390258" y="1556792"/>
            <a:ext cx="7430214" cy="1449628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VP = (a + b)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– 3ab(a + b) 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+ 3a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 + 3ab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– 3a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b – 3ab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3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= VT</a:t>
            </a:r>
          </a:p>
        </p:txBody>
      </p:sp>
      <p:sp>
        <p:nvSpPr>
          <p:cNvPr id="9" name="Rectangle 8"/>
          <p:cNvSpPr/>
          <p:nvPr/>
        </p:nvSpPr>
        <p:spPr>
          <a:xfrm>
            <a:off x="360422" y="4013600"/>
            <a:ext cx="7670246" cy="4955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64008" tIns="32004" rIns="64008" bIns="32004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a + b = -5</a:t>
            </a:r>
          </a:p>
        </p:txBody>
      </p:sp>
      <p:sp>
        <p:nvSpPr>
          <p:cNvPr id="2" name="Rectangle 1"/>
          <p:cNvSpPr/>
          <p:nvPr/>
        </p:nvSpPr>
        <p:spPr>
          <a:xfrm>
            <a:off x="581002" y="4834110"/>
            <a:ext cx="7303366" cy="1788182"/>
          </a:xfrm>
          <a:prstGeom prst="rect">
            <a:avLst/>
          </a:prstGeom>
        </p:spPr>
        <p:txBody>
          <a:bodyPr wrap="square" lIns="64008" tIns="32004" rIns="64008" bIns="32004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= (a + b)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3ab(a + b)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= (-5)</a:t>
            </a:r>
            <a:r>
              <a:rPr lang="en-US" sz="28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3.6.(-5)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= -125 + 90 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                    = -35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5527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413361" y="841378"/>
            <a:ext cx="4756665" cy="619122"/>
            <a:chOff x="230" y="1346"/>
            <a:chExt cx="3091" cy="373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01"/>
              <a:chOff x="1296" y="912"/>
              <a:chExt cx="576" cy="301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2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30" y="1346"/>
              <a:ext cx="3091" cy="373"/>
              <a:chOff x="214" y="769"/>
              <a:chExt cx="3164" cy="404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53585184"/>
                  </p:ext>
                </p:extLst>
              </p:nvPr>
            </p:nvGraphicFramePr>
            <p:xfrm>
              <a:off x="214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0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4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242471" y="2015678"/>
            <a:ext cx="3295650" cy="44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4008" tIns="32004" rIns="64008" bIns="3200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5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5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659596"/>
              </p:ext>
            </p:extLst>
          </p:nvPr>
        </p:nvGraphicFramePr>
        <p:xfrm>
          <a:off x="2114550" y="2564904"/>
          <a:ext cx="382753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5" imgW="1346040" imgH="228600" progId="Equation.DSMT4">
                  <p:embed/>
                </p:oleObj>
              </mc:Choice>
              <mc:Fallback>
                <p:oleObj name="Equation" r:id="rId5" imgW="1346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2564904"/>
                        <a:ext cx="3827538" cy="7920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6590492"/>
              </p:ext>
            </p:extLst>
          </p:nvPr>
        </p:nvGraphicFramePr>
        <p:xfrm>
          <a:off x="2114550" y="3276599"/>
          <a:ext cx="4757852" cy="944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7" imgW="1739880" imgH="279360" progId="Equation.DSMT4">
                  <p:embed/>
                </p:oleObj>
              </mc:Choice>
              <mc:Fallback>
                <p:oleObj name="Equation" r:id="rId7" imgW="1739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3276599"/>
                        <a:ext cx="4757852" cy="94448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589202"/>
              </p:ext>
            </p:extLst>
          </p:nvPr>
        </p:nvGraphicFramePr>
        <p:xfrm>
          <a:off x="2114550" y="4311377"/>
          <a:ext cx="4316936" cy="755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9" imgW="1523880" imgH="228600" progId="Equation.DSMT4">
                  <p:embed/>
                </p:oleObj>
              </mc:Choice>
              <mc:Fallback>
                <p:oleObj name="Equation" r:id="rId9" imgW="1523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550" y="4311377"/>
                        <a:ext cx="4316936" cy="7559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71"/>
          <p:cNvGrpSpPr>
            <a:grpSpLocks/>
          </p:cNvGrpSpPr>
          <p:nvPr/>
        </p:nvGrpSpPr>
        <p:grpSpPr bwMode="auto">
          <a:xfrm>
            <a:off x="1979712" y="5029204"/>
            <a:ext cx="4995544" cy="864416"/>
            <a:chOff x="343" y="2784"/>
            <a:chExt cx="3058" cy="373"/>
          </a:xfrm>
        </p:grpSpPr>
        <p:grpSp>
          <p:nvGrpSpPr>
            <p:cNvPr id="22" name="Group 68"/>
            <p:cNvGrpSpPr>
              <a:grpSpLocks/>
            </p:cNvGrpSpPr>
            <p:nvPr/>
          </p:nvGrpSpPr>
          <p:grpSpPr bwMode="auto">
            <a:xfrm>
              <a:off x="343" y="2808"/>
              <a:ext cx="3058" cy="349"/>
              <a:chOff x="643" y="2640"/>
              <a:chExt cx="3058" cy="349"/>
            </a:xfrm>
          </p:grpSpPr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384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50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3xy</a:t>
                </a:r>
              </a:p>
            </p:txBody>
          </p:sp>
          <p:sp>
            <p:nvSpPr>
              <p:cNvPr id="30" name="Text Box 48"/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152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  <p:graphicFrame>
            <p:nvGraphicFramePr>
              <p:cNvPr id="31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15421045"/>
                  </p:ext>
                </p:extLst>
              </p:nvPr>
            </p:nvGraphicFramePr>
            <p:xfrm>
              <a:off x="643" y="2645"/>
              <a:ext cx="3058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4" name="Equation" r:id="rId11" imgW="2844720" imgH="228600" progId="Equation.DSMT4">
                      <p:embed/>
                    </p:oleObj>
                  </mc:Choice>
                  <mc:Fallback>
                    <p:oleObj name="Equation" r:id="rId11" imgW="284472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43" y="2645"/>
                            <a:ext cx="3058" cy="2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89" cy="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50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grpSp>
          <p:nvGrpSpPr>
            <p:cNvPr id="23" name="Group 70"/>
            <p:cNvGrpSpPr>
              <a:grpSpLocks/>
            </p:cNvGrpSpPr>
            <p:nvPr/>
          </p:nvGrpSpPr>
          <p:grpSpPr bwMode="auto">
            <a:xfrm>
              <a:off x="2208" y="2784"/>
              <a:ext cx="362" cy="336"/>
              <a:chOff x="2230" y="3264"/>
              <a:chExt cx="362" cy="336"/>
            </a:xfrm>
          </p:grpSpPr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2230" y="3305"/>
                <a:ext cx="362" cy="295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8" name="Object 58"/>
              <p:cNvGraphicFramePr>
                <a:graphicFrameLocks noChangeAspect="1"/>
              </p:cNvGraphicFramePr>
              <p:nvPr/>
            </p:nvGraphicFramePr>
            <p:xfrm>
              <a:off x="2256" y="3264"/>
              <a:ext cx="288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5" name="Equation" r:id="rId13" imgW="177480" imgH="228600" progId="Equation.DSMT4">
                      <p:embed/>
                    </p:oleObj>
                  </mc:Choice>
                  <mc:Fallback>
                    <p:oleObj name="Equation" r:id="rId13" imgW="17748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3264"/>
                            <a:ext cx="288" cy="3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1092" y="2784"/>
              <a:ext cx="432" cy="288"/>
              <a:chOff x="4320" y="1392"/>
              <a:chExt cx="432" cy="288"/>
            </a:xfrm>
          </p:grpSpPr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84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25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60"/>
              <p:cNvGraphicFramePr>
                <a:graphicFrameLocks noChangeAspect="1"/>
              </p:cNvGraphicFramePr>
              <p:nvPr/>
            </p:nvGraphicFramePr>
            <p:xfrm>
              <a:off x="4320" y="1392"/>
              <a:ext cx="43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46" name="Equation" r:id="rId15" imgW="253800" imgH="203040" progId="Equation.DSMT4">
                      <p:embed/>
                    </p:oleObj>
                  </mc:Choice>
                  <mc:Fallback>
                    <p:oleObj name="Equation" r:id="rId15" imgW="25380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1392"/>
                            <a:ext cx="432" cy="28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050144" y="201582"/>
            <a:ext cx="4923848" cy="44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4008" tIns="32004" rIns="64008" bIns="32004">
            <a:spAutoFit/>
          </a:bodyPr>
          <a:lstStyle/>
          <a:p>
            <a:r>
              <a:rPr lang="vi-VN" sz="25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HD: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32</a:t>
            </a:r>
            <a:r>
              <a:rPr lang="vi-VN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5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vi-VN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12" y="620688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alt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116632"/>
            <a:ext cx="3687804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  33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/16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: Tính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5448" y="1692158"/>
            <a:ext cx="2161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(2 +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2051720" y="1710672"/>
            <a:ext cx="3438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+2.2.xy + (</a:t>
            </a:r>
            <a:r>
              <a:rPr lang="en-US" sz="3200" b="1" i="1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64088" y="1704288"/>
            <a:ext cx="33336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= 4 + 4 </a:t>
            </a:r>
            <a:r>
              <a:rPr lang="fr-FR" sz="3200" b="1" i="1" dirty="0" err="1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 + x</a:t>
            </a:r>
            <a:r>
              <a:rPr lang="fr-FR" sz="32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32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7504" y="2564904"/>
            <a:ext cx="21547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(5 </a:t>
            </a:r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3x)</a:t>
            </a:r>
            <a:r>
              <a:rPr lang="fr-FR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 dirty="0"/>
          </a:p>
        </p:txBody>
      </p:sp>
      <p:sp>
        <p:nvSpPr>
          <p:cNvPr id="12" name="Rectangle 11"/>
          <p:cNvSpPr/>
          <p:nvPr/>
        </p:nvSpPr>
        <p:spPr>
          <a:xfrm>
            <a:off x="2195736" y="2628201"/>
            <a:ext cx="32496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2.5.3x+(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3x)</a:t>
            </a:r>
            <a:r>
              <a:rPr lang="fr-FR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b="1" dirty="0"/>
          </a:p>
        </p:txBody>
      </p:sp>
      <p:sp>
        <p:nvSpPr>
          <p:cNvPr id="13" name="Rectangle 12"/>
          <p:cNvSpPr/>
          <p:nvPr/>
        </p:nvSpPr>
        <p:spPr>
          <a:xfrm>
            <a:off x="5376061" y="2628201"/>
            <a:ext cx="3012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 – 30 x + 9x</a:t>
            </a:r>
            <a:r>
              <a:rPr lang="fr-FR" sz="3200" b="1" i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en-US" sz="3200" b="1" dirty="0"/>
          </a:p>
        </p:txBody>
      </p:sp>
      <p:sp>
        <p:nvSpPr>
          <p:cNvPr id="14" name="Rectangle 13"/>
          <p:cNvSpPr/>
          <p:nvPr/>
        </p:nvSpPr>
        <p:spPr>
          <a:xfrm>
            <a:off x="107504" y="3382482"/>
            <a:ext cx="31967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(5 </a:t>
            </a:r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fr-FR" sz="32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(5 + x</a:t>
            </a:r>
            <a:r>
              <a:rPr lang="fr-FR" sz="32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/>
          </a:p>
        </p:txBody>
      </p:sp>
      <p:sp>
        <p:nvSpPr>
          <p:cNvPr id="15" name="Rectangle 14"/>
          <p:cNvSpPr/>
          <p:nvPr/>
        </p:nvSpPr>
        <p:spPr>
          <a:xfrm>
            <a:off x="3203848" y="3420289"/>
            <a:ext cx="2161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32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2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/>
          </a:p>
        </p:txBody>
      </p:sp>
      <p:sp>
        <p:nvSpPr>
          <p:cNvPr id="16" name="Rectangle 15"/>
          <p:cNvSpPr/>
          <p:nvPr/>
        </p:nvSpPr>
        <p:spPr>
          <a:xfrm>
            <a:off x="5177069" y="3420289"/>
            <a:ext cx="19872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="1" i="1" baseline="30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61" y="4215279"/>
            <a:ext cx="20858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(5x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fr-FR" sz="32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7504" y="5373216"/>
            <a:ext cx="4628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(2x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y) (4x</a:t>
            </a:r>
            <a:r>
              <a:rPr lang="fr-FR" sz="32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+ 2xy + y</a:t>
            </a:r>
            <a:r>
              <a:rPr lang="fr-FR" sz="32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16143" y="6021288"/>
            <a:ext cx="38298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(x + 3) (x</a:t>
            </a:r>
            <a:r>
              <a:rPr lang="fr-FR" sz="3200" b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3x +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123728" y="4212377"/>
            <a:ext cx="57134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(5x)</a:t>
            </a:r>
            <a:r>
              <a:rPr lang="fr-FR" sz="3200" b="1" baseline="30000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– 3. (5x)</a:t>
            </a:r>
            <a:r>
              <a:rPr lang="fr-FR" sz="32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b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.1+ 3.5x.1</a:t>
            </a:r>
            <a:r>
              <a:rPr lang="vi-VN" sz="3200" b="1" baseline="30000" dirty="0">
                <a:latin typeface="Times New Roman" pitchFamily="18" charset="0"/>
                <a:cs typeface="Times New Roman" pitchFamily="18" charset="0"/>
              </a:rPr>
              <a:t> 2 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32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32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3728" y="4725144"/>
            <a:ext cx="44486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125 x</a:t>
            </a:r>
            <a:r>
              <a:rPr lang="fr-FR" sz="3200" b="1" i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 75x</a:t>
            </a:r>
            <a:r>
              <a:rPr lang="fr-FR" sz="3200" b="1" i="1" baseline="30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+ 15x – 1.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706165" y="5364505"/>
            <a:ext cx="1866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x</a:t>
            </a:r>
            <a:r>
              <a:rPr lang="fr-FR" sz="3200" b="1" i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fr-FR" sz="3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fr-FR" sz="3200" b="1" i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23928" y="6012577"/>
            <a:ext cx="17524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="1" i="1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FR" sz="3200" b="1" i="1" dirty="0">
                <a:latin typeface="Times New Roman" pitchFamily="18" charset="0"/>
                <a:cs typeface="Times New Roman" pitchFamily="18" charset="0"/>
              </a:rPr>
              <a:t>– 27.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922</Words>
  <Application>Microsoft Office PowerPoint</Application>
  <PresentationFormat>On-screen Show (4:3)</PresentationFormat>
  <Paragraphs>98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17</cp:revision>
  <dcterms:created xsi:type="dcterms:W3CDTF">2021-09-26T03:20:25Z</dcterms:created>
  <dcterms:modified xsi:type="dcterms:W3CDTF">2021-09-27T05:04:25Z</dcterms:modified>
</cp:coreProperties>
</file>