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1" r:id="rId2"/>
    <p:sldId id="302" r:id="rId3"/>
    <p:sldId id="314" r:id="rId4"/>
    <p:sldId id="305" r:id="rId5"/>
    <p:sldId id="315" r:id="rId6"/>
    <p:sldId id="316" r:id="rId7"/>
    <p:sldId id="317" r:id="rId8"/>
    <p:sldId id="318" r:id="rId9"/>
    <p:sldId id="320" r:id="rId10"/>
    <p:sldId id="310" r:id="rId11"/>
    <p:sldId id="313" r:id="rId12"/>
    <p:sldId id="311" r:id="rId13"/>
    <p:sldId id="280" r:id="rId14"/>
  </p:sldIdLst>
  <p:sldSz cx="24387175" cy="13716000"/>
  <p:notesSz cx="6858000" cy="9144000"/>
  <p:custDataLst>
    <p:tags r:id="rId1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5400" autoAdjust="0"/>
  </p:normalViewPr>
  <p:slideViewPr>
    <p:cSldViewPr>
      <p:cViewPr varScale="1">
        <p:scale>
          <a:sx n="37" d="100"/>
          <a:sy n="37" d="100"/>
        </p:scale>
        <p:origin x="744" y="54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9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91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0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82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4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50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032788" y="685800"/>
            <a:ext cx="152400" cy="3048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level5</a:t>
            </a:r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311664" y="333375"/>
            <a:ext cx="1224886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ĐƯỜNG THẲNG (</a:t>
            </a:r>
            <a:r>
              <a:rPr lang="en-US" sz="510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5)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5802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PHƯƠNG PHÁP TỌA ĐỘ TRONG MẶT PHẲNG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360"/>
            <a:ext cx="13632086" cy="2862292"/>
            <a:chOff x="5747658" y="3914360"/>
            <a:chExt cx="13632086" cy="2862292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79944" y="3914360"/>
              <a:ext cx="12957333" cy="286229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1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PHƯƠNG TRÌNH ĐƯỜNG THẲNG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(</a:t>
              </a: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5)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416957" y="6234005"/>
            <a:ext cx="8309424" cy="907184"/>
            <a:chOff x="7459670" y="7086600"/>
            <a:chExt cx="8310388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67760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CẦN NHỚ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61492" y="7694196"/>
            <a:ext cx="5026475" cy="929775"/>
            <a:chOff x="7459670" y="8524495"/>
            <a:chExt cx="5027056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39427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31" name="Group 67"/>
          <p:cNvGrpSpPr/>
          <p:nvPr/>
        </p:nvGrpSpPr>
        <p:grpSpPr>
          <a:xfrm>
            <a:off x="2354801" y="9119424"/>
            <a:ext cx="12734107" cy="929775"/>
            <a:chOff x="7459670" y="8524495"/>
            <a:chExt cx="12735579" cy="929882"/>
          </a:xfrm>
        </p:grpSpPr>
        <p:sp>
          <p:nvSpPr>
            <p:cNvPr id="32" name="Rectangle 31"/>
            <p:cNvSpPr/>
            <p:nvPr/>
          </p:nvSpPr>
          <p:spPr>
            <a:xfrm>
              <a:off x="9092455" y="8638675"/>
              <a:ext cx="1110279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 KHÁCH QUAN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3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2D4E831-4F2A-662E-63F1-53840A604340}"/>
              </a:ext>
            </a:extLst>
          </p:cNvPr>
          <p:cNvSpPr txBox="1"/>
          <p:nvPr/>
        </p:nvSpPr>
        <p:spPr>
          <a:xfrm>
            <a:off x="4980148" y="10513713"/>
            <a:ext cx="15885023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 KHÁCH QUAN.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60960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6096000"/>
            <a:ext cx="4424122" cy="1042191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60960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71810" y="3391422"/>
            <a:ext cx="22664057" cy="1869748"/>
            <a:chOff x="534987" y="1869705"/>
            <a:chExt cx="22664057" cy="1869748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Vectơ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pháp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altLang="en-US" sz="48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</m:oMath>
                  </a14:m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 </a:t>
                  </a:r>
                  <a:endPara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blipFill>
                  <a:blip r:embed="rId3"/>
                  <a:stretch>
                    <a:fillRect l="-1023" t="-5128" b="-1575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60960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55778" y="6214919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178555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(4;1)</m:t>
                      </m:r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1785553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220714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(−4;1)</m:t>
                      </m:r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2207143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16492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(1;4)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164929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222157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(1;−4)</m:t>
                      </m:r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2221570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7467600"/>
            <a:ext cx="22617763" cy="3784309"/>
            <a:chOff x="1270510" y="5267367"/>
            <a:chExt cx="22617763" cy="3784309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34128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612319" y="8706723"/>
                <a:ext cx="22623548" cy="1572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−3⇔4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−3=0.</m:t>
                      </m:r>
                    </m:oMath>
                  </m:oMathPara>
                </a14:m>
                <a:endParaRPr lang="en-US" altLang="en-US" sz="4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−3=0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vec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tuy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4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4;−1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−4;1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19" y="8706723"/>
                <a:ext cx="22623548" cy="15726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109" grpId="0"/>
      <p:bldP spid="110" grpId="0"/>
      <p:bldP spid="111" grpId="0"/>
      <p:bldP spid="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323899" y="6248400"/>
            <a:ext cx="4827811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469489" y="6340716"/>
            <a:ext cx="5124897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550325" y="6248400"/>
            <a:ext cx="4836849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2400667"/>
            <a:chOff x="534987" y="1793505"/>
            <a:chExt cx="2268347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i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(1;−2)</m:t>
                      </m:r>
                    </m:oMath>
                  </a14:m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:4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+1=0</m:t>
                      </m:r>
                    </m:oMath>
                  </a14:m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blipFill>
                  <a:blip r:embed="rId3"/>
                  <a:stretch>
                    <a:fillRect l="-989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178309" y="6248401"/>
            <a:ext cx="4914675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200972" y="6844660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138407" y="6766343"/>
                <a:ext cx="40881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+7=0.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407" y="6766343"/>
                <a:ext cx="408817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386714" y="6782549"/>
                <a:ext cx="410901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+5=</m:t>
                      </m:r>
                      <m:r>
                        <m:rPr>
                          <m:nor/>
                        </m:rPr>
                        <a:rPr lang="en-US" sz="4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6714" y="6782549"/>
                <a:ext cx="4109010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09961" y="6840160"/>
                <a:ext cx="410900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−1=0</m:t>
                      </m:r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9961" y="6840160"/>
                <a:ext cx="4109009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559110" y="8635426"/>
            <a:ext cx="22617763" cy="4774585"/>
            <a:chOff x="1270510" y="5267367"/>
            <a:chExt cx="22617763" cy="477458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4031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0868" y="9716823"/>
                <a:ext cx="18800392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⊥∆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 </m:t>
                    </m:r>
                    <m:d>
                      <m:dPr>
                        <m:ctrlP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en-US" sz="4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alt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(1;−2)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1+4.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=0⇔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=7.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+7=0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48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868" y="9716823"/>
                <a:ext cx="18800392" cy="3785652"/>
              </a:xfrm>
              <a:prstGeom prst="rect">
                <a:avLst/>
              </a:prstGeom>
              <a:blipFill>
                <a:blip r:embed="rId7"/>
                <a:stretch>
                  <a:fillRect l="-1492" t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66613" y="6788986"/>
                <a:ext cx="397275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+7=0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613" y="6788986"/>
                <a:ext cx="3972754" cy="769441"/>
              </a:xfrm>
              <a:prstGeom prst="rect">
                <a:avLst/>
              </a:prstGeom>
              <a:blipFill>
                <a:blip r:embed="rId8"/>
                <a:stretch>
                  <a:fillRect t="-15079" r="-5521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55" name="Rounded Rectangle 5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 KHÁCH QUAN.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110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485081" y="3614803"/>
            <a:ext cx="5550916" cy="1042191"/>
            <a:chOff x="1380347" y="3163074"/>
            <a:chExt cx="4355380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970478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475176" y="3677322"/>
            <a:ext cx="5754096" cy="1042191"/>
            <a:chOff x="1380347" y="3163074"/>
            <a:chExt cx="4514800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4129898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393734" y="3667493"/>
            <a:ext cx="5382251" cy="1042191"/>
            <a:chOff x="1380347" y="3163074"/>
            <a:chExt cx="4223042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8" y="3163074"/>
              <a:ext cx="383814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24249" y="1618120"/>
            <a:ext cx="22664057" cy="1869748"/>
            <a:chOff x="534987" y="1869705"/>
            <a:chExt cx="22664057" cy="1869748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6" y="1945905"/>
                  <a:ext cx="19158857" cy="1662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𝑂𝑥𝑦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𝑂𝐴𝐵𝐶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đỉnh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3;1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đỉnh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tung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dương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đỉnh</a:t>
                  </a:r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6" y="1945905"/>
                  <a:ext cx="19158857" cy="1662004"/>
                </a:xfrm>
                <a:prstGeom prst="rect">
                  <a:avLst/>
                </a:prstGeom>
                <a:blipFill>
                  <a:blip r:embed="rId3"/>
                  <a:stretch>
                    <a:fillRect l="-986" t="-5495" r="-764" b="-1575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684983" y="3667493"/>
            <a:ext cx="5624708" cy="1042191"/>
            <a:chOff x="1380347" y="3163074"/>
            <a:chExt cx="4413279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4028377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6470941" y="3704376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650470" y="3749177"/>
                <a:ext cx="4505657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−10=0.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470" y="3749177"/>
                <a:ext cx="4505657" cy="14311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467579" y="3714676"/>
                <a:ext cx="4505657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+10=0.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579" y="3714676"/>
                <a:ext cx="4505657" cy="1431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3547005" y="3780579"/>
                <a:ext cx="4191468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−2=0.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7005" y="3780579"/>
                <a:ext cx="4191468" cy="14311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19364114" y="3721723"/>
                <a:ext cx="4505657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−14=0.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4114" y="3721723"/>
                <a:ext cx="4505657" cy="1431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285761" y="4648895"/>
            <a:ext cx="24101413" cy="9067106"/>
            <a:chOff x="593981" y="5410200"/>
            <a:chExt cx="22617763" cy="8448654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8448654"/>
              <a:chOff x="1270510" y="5267367"/>
              <a:chExt cx="22617763" cy="8448654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807722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380708" cy="828633"/>
                <a:chOff x="1224541" y="6322796"/>
                <a:chExt cx="4380708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179528" y="4939522"/>
                  <a:ext cx="828631" cy="3595179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1385966" y="6539842"/>
              <a:ext cx="21699846" cy="107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300"/>
                </a:spcAft>
              </a:pPr>
              <a:endParaRPr lang="en-US" sz="4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4913" y="5084912"/>
                <a:ext cx="24375531" cy="10567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đ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&gt;0;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3;1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YCBT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𝑂𝐴</m:t>
                                </m:r>
                              </m:e>
                            </m:acc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𝑂𝐴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eqAr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3.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+1.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10=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=10−3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10=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−3)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(9−3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48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=10−3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+8=0</m:t>
                            </m:r>
                          </m:e>
                        </m:eqAr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=2, 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=4, 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=−2. (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𝑙𝑜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2;4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𝑂𝐴𝐵𝐶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=0+2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=0+4</m:t>
                            </m:r>
                          </m:e>
                        </m:eqAr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=−1</m:t>
                                </m:r>
                              </m:e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=3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−1;3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=(−3;−1)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=(1;−3)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+10=0.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13" y="5084912"/>
                <a:ext cx="24375531" cy="10567188"/>
              </a:xfrm>
              <a:prstGeom prst="rect">
                <a:avLst/>
              </a:prstGeom>
              <a:blipFill rotWithShape="0">
                <a:blip r:embed="rId8"/>
                <a:stretch>
                  <a:fillRect l="-1150" t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18734" y="7341936"/>
            <a:ext cx="4948629" cy="51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775" y="3232593"/>
            <a:ext cx="21926763" cy="2429210"/>
            <a:chOff x="922775" y="3232593"/>
            <a:chExt cx="21926763" cy="2429210"/>
          </a:xfrm>
        </p:grpSpPr>
        <p:grpSp>
          <p:nvGrpSpPr>
            <p:cNvPr id="32" name="Group 31"/>
            <p:cNvGrpSpPr/>
            <p:nvPr/>
          </p:nvGrpSpPr>
          <p:grpSpPr>
            <a:xfrm>
              <a:off x="922775" y="3232593"/>
              <a:ext cx="21926763" cy="2429210"/>
              <a:chOff x="920677" y="3232969"/>
              <a:chExt cx="21929301" cy="2429491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304309" y="3654766"/>
                <a:ext cx="16545669" cy="1597162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088" name="Pentagon 217087"/>
              <p:cNvSpPr/>
              <p:nvPr/>
            </p:nvSpPr>
            <p:spPr>
              <a:xfrm>
                <a:off x="920677" y="3232969"/>
                <a:ext cx="5151437" cy="2429491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950252" y="3611941"/>
                  <a:ext cx="14996935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VTPT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252" y="3611941"/>
                  <a:ext cx="14996935" cy="1569660"/>
                </a:xfrm>
                <a:prstGeom prst="rect">
                  <a:avLst/>
                </a:prstGeom>
                <a:blipFill>
                  <a:blip r:embed="rId2"/>
                  <a:stretch>
                    <a:fillRect l="-1829" t="-8560" r="-1870" b="-2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935957" y="5869072"/>
            <a:ext cx="21863331" cy="3450961"/>
            <a:chOff x="922776" y="6075858"/>
            <a:chExt cx="21863331" cy="3450961"/>
          </a:xfrm>
        </p:grpSpPr>
        <p:grpSp>
          <p:nvGrpSpPr>
            <p:cNvPr id="33" name="Group 32"/>
            <p:cNvGrpSpPr/>
            <p:nvPr/>
          </p:nvGrpSpPr>
          <p:grpSpPr>
            <a:xfrm>
              <a:off x="922776" y="6075858"/>
              <a:ext cx="21863331" cy="3450961"/>
              <a:chOff x="920678" y="6094732"/>
              <a:chExt cx="21865862" cy="345135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240871" y="6094732"/>
                <a:ext cx="16545669" cy="3451359"/>
              </a:xfrm>
              <a:prstGeom prst="roundRect">
                <a:avLst>
                  <a:gd name="adj" fmla="val 75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entagon 45"/>
              <p:cNvSpPr/>
              <p:nvPr/>
            </p:nvSpPr>
            <p:spPr>
              <a:xfrm>
                <a:off x="920678" y="6267295"/>
                <a:ext cx="5138255" cy="2946364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81977" y="6813321"/>
                <a:ext cx="5099644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THAM SỐ CỦA ĐƯỜNG THẲNG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529114" y="6498358"/>
                  <a:ext cx="15897028" cy="29569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Cho đường thẳng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đi qua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là véc-tơ chỉ phương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Khi đó phương trình tham số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nl-NL" sz="4400">
                          <a:latin typeface="Times New Roman" pitchFamily="18" charset="0"/>
                          <a:cs typeface="Times New Roman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i="1">
                              <a:latin typeface="Cambria Math"/>
                            </a:rPr>
                            <m:t>𝑡</m:t>
                          </m:r>
                          <m:r>
                            <a:rPr lang="nl-NL" sz="4400" i="1">
                              <a:latin typeface="Cambria Math"/>
                            </a:rPr>
                            <m:t>∈</m:t>
                          </m:r>
                          <m:r>
                            <a:rPr lang="nl-NL" sz="4400" i="1">
                              <a:latin typeface="Cambria Math"/>
                            </a:rPr>
                            <m:t>ℝ</m:t>
                          </m:r>
                        </m:e>
                      </m:d>
                    </m:oMath>
                  </a14:m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9114" y="6498358"/>
                  <a:ext cx="15897028" cy="2956900"/>
                </a:xfrm>
                <a:prstGeom prst="rect">
                  <a:avLst/>
                </a:prstGeom>
                <a:blipFill>
                  <a:blip r:embed="rId3"/>
                  <a:stretch>
                    <a:fillRect l="-1534" t="-3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extBox 42"/>
          <p:cNvSpPr txBox="1"/>
          <p:nvPr/>
        </p:nvSpPr>
        <p:spPr>
          <a:xfrm>
            <a:off x="1173225" y="3602341"/>
            <a:ext cx="5099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 TRÌNH TỔNG QUÁT CỦA ĐƯỜNG THẲNG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922775" y="9464897"/>
            <a:ext cx="21810679" cy="4223747"/>
            <a:chOff x="920677" y="6267294"/>
            <a:chExt cx="21813204" cy="4224234"/>
          </a:xfrm>
        </p:grpSpPr>
        <p:sp>
          <p:nvSpPr>
            <p:cNvPr id="50" name="Rounded Rectangle 49"/>
            <p:cNvSpPr/>
            <p:nvPr/>
          </p:nvSpPr>
          <p:spPr>
            <a:xfrm>
              <a:off x="6188212" y="6596870"/>
              <a:ext cx="16545669" cy="3451359"/>
            </a:xfrm>
            <a:prstGeom prst="roundRect">
              <a:avLst>
                <a:gd name="adj" fmla="val 753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entagon 50"/>
            <p:cNvSpPr/>
            <p:nvPr/>
          </p:nvSpPr>
          <p:spPr>
            <a:xfrm>
              <a:off x="920677" y="6267294"/>
              <a:ext cx="5151437" cy="4224234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88567" y="7535341"/>
              <a:ext cx="5099644" cy="193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</a:t>
              </a:r>
            </a:p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ĐỐI CỦA HAI ĐƯỜNG THẲNG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32772" y="9647772"/>
                <a:ext cx="16247719" cy="3714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𝐴𝑥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𝐵𝑦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≠0,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′≠0.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l-GR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l-GR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trùng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772" y="9647772"/>
                <a:ext cx="16247719" cy="3714350"/>
              </a:xfrm>
              <a:prstGeom prst="rect">
                <a:avLst/>
              </a:prstGeom>
              <a:blipFill>
                <a:blip r:embed="rId4"/>
                <a:stretch>
                  <a:fillRect l="-1689" t="-3612"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CẦN NHỚ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4987" y="2668319"/>
            <a:ext cx="23310761" cy="9405703"/>
            <a:chOff x="1076414" y="4364685"/>
            <a:chExt cx="23989353" cy="9120374"/>
          </a:xfrm>
        </p:grpSpPr>
        <p:grpSp>
          <p:nvGrpSpPr>
            <p:cNvPr id="22" name="Group 5"/>
            <p:cNvGrpSpPr/>
            <p:nvPr/>
          </p:nvGrpSpPr>
          <p:grpSpPr>
            <a:xfrm>
              <a:off x="1096244" y="4671091"/>
              <a:ext cx="23969523" cy="8813968"/>
              <a:chOff x="465446" y="1083939"/>
              <a:chExt cx="9438946" cy="347009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465446" y="1083939"/>
                <a:ext cx="9438946" cy="34700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25232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vi-VN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ng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đi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qua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VTCP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trình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tham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endPara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"/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𝑎𝑡</m:t>
                                  </m:r>
                                </m:e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𝑏𝑡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</m:e>
                              </m:eqAr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ℝ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oMath>
                      </m:oMathPara>
                    </a14:m>
                    <a:endPara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just"/>
                    <a:r>
                      <a:rPr lang="vi-VN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ng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đi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qua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VTPT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trình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tổng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quát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endPara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4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algn="just"/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hệ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góc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VTCP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1;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</m:oMath>
                    </a14:m>
                    <a:endPara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just"/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Một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vô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các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VTCP (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hoặc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VTPT)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khác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vectơ-không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các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VTCP (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hoặc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VTPT)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này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cùng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nhau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algn="just"/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VTCP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thì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VTPT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;−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hoặc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oMath>
                    </a14:m>
                    <a:endParaRPr lang="vi-VN" sz="4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252327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304" t="-2030" r="-1333" b="-39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64685"/>
              <a:ext cx="16629560" cy="800219"/>
              <a:chOff x="166396" y="8741872"/>
              <a:chExt cx="16629560" cy="80021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12877719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73" y="8741872"/>
                <a:ext cx="1586328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</a:t>
                </a: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829735" y="4341148"/>
            <a:ext cx="22683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320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CẦN NHỚ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4987" y="2681941"/>
            <a:ext cx="23310761" cy="9392081"/>
            <a:chOff x="1076414" y="4377894"/>
            <a:chExt cx="23989353" cy="9107165"/>
          </a:xfrm>
        </p:grpSpPr>
        <p:grpSp>
          <p:nvGrpSpPr>
            <p:cNvPr id="22" name="Group 5"/>
            <p:cNvGrpSpPr/>
            <p:nvPr/>
          </p:nvGrpSpPr>
          <p:grpSpPr>
            <a:xfrm>
              <a:off x="1096244" y="4671091"/>
              <a:ext cx="23969523" cy="8813968"/>
              <a:chOff x="465446" y="1083939"/>
              <a:chExt cx="9438946" cy="347009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465446" y="1083939"/>
                <a:ext cx="9438946" cy="34700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9182264" cy="20862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Trong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mặt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𝑂𝑥𝑦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cho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và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′: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′=0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Giả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sử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≠0,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≠0,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′≠0. 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Ta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các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vị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trí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tương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đối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hai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như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sau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</a:t>
                    </a:r>
                  </a:p>
                  <a:p>
                    <a:pPr algn="just"/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l-GR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thì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cắt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algn="just"/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l-GR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thì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song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song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algn="just"/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thì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trùng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endParaRPr lang="vi-VN" sz="4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9182264" cy="208628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11" t="-2455" r="-12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18564990" cy="795898"/>
              <a:chOff x="166396" y="8755081"/>
              <a:chExt cx="18564990" cy="79589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1734755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90961" y="8775035"/>
                <a:ext cx="17740425" cy="77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</a:t>
                </a: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829735" y="4341148"/>
            <a:ext cx="22683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6777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7010400"/>
            <a:ext cx="21830752" cy="6248400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6"/>
            <a:ext cx="21841827" cy="4286159"/>
            <a:chOff x="1272674" y="3461657"/>
            <a:chExt cx="21841827" cy="4286159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1/TRANG 80 SGK</a:t>
                  </a: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3046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(2;1)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véc-tơ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=(3;4)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(−2;3)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véc-tơ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pháp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=(5;1)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</a:p>
                <a:p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3046988"/>
                </a:xfrm>
                <a:prstGeom prst="rect">
                  <a:avLst/>
                </a:prstGeom>
                <a:blipFill>
                  <a:blip r:embed="rId3"/>
                  <a:stretch>
                    <a:fillRect l="-1272" t="-44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82354" y="7963998"/>
                <a:ext cx="21044054" cy="5024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(2;1)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</a:rPr>
                      <m:t>VTCP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=(3;4)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=2+3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=1+4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</m:d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(−2;3)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5;1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=(−1;5)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=−2−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=3+5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</m:d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54" y="7963998"/>
                <a:ext cx="21044054" cy="5024196"/>
              </a:xfrm>
              <a:prstGeom prst="rect">
                <a:avLst/>
              </a:prstGeom>
              <a:blipFill>
                <a:blip r:embed="rId4"/>
                <a:stretch>
                  <a:fillRect l="-1304" t="-266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5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7010400"/>
            <a:ext cx="21830752" cy="6248400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6"/>
            <a:ext cx="21841827" cy="4286159"/>
            <a:chOff x="1272674" y="3461657"/>
            <a:chExt cx="21841827" cy="4286159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2/TRANG 80 SGK</a:t>
                  </a: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∆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∆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(−5;−8)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=−3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∆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(2;1)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(−4;5)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blipFill>
                  <a:blip r:embed="rId3"/>
                  <a:stretch>
                    <a:fillRect l="-1272" t="-5805" b="-131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11954" y="7937087"/>
                <a:ext cx="21702545" cy="683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 algn="just">
                  <a:buAutoNum type="alphaLcParenR"/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(−5;−8)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1;−3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𝑃𝑇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+23=0.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−6;4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(2;1)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=(−6;4)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−6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⟺−6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+8=0⟺−3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+4=0.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48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=(−3;2)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954" y="7937087"/>
                <a:ext cx="21702545" cy="6834756"/>
              </a:xfrm>
              <a:prstGeom prst="rect">
                <a:avLst/>
              </a:prstGeom>
              <a:blipFill>
                <a:blip r:embed="rId4"/>
                <a:stretch>
                  <a:fillRect l="-1292" t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0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347850" y="6469028"/>
            <a:ext cx="21970936" cy="7018372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7"/>
            <a:ext cx="22046113" cy="3839664"/>
            <a:chOff x="1272674" y="3461657"/>
            <a:chExt cx="21841827" cy="4286159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3/TRANG 80 SGK</a:t>
                  </a: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𝑂𝑥𝑦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biết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1;4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3;−1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(6;2)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𝐶𝐴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𝐴𝐻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𝐴𝑀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blipFill>
                  <a:blip r:embed="rId3"/>
                  <a:stretch>
                    <a:fillRect l="-1289" t="-6490" b="-265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11656" y="7470147"/>
                <a:ext cx="21702545" cy="7023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2;−5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5;−2</m:t>
                        </m:r>
                      </m:e>
                    </m:d>
                  </m:oMath>
                </a14:m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3;3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(1;4)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2;−5</m:t>
                        </m:r>
                      </m:e>
                    </m:d>
                  </m:oMath>
                </a14:m>
                <a:endParaRPr lang="en-US" sz="480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VTPT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5;2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⟺5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−13=0.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(1;4)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nhận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5;−2</m:t>
                        </m:r>
                      </m:e>
                    </m:d>
                  </m:oMath>
                </a14:m>
                <a:endParaRPr lang="en-US" sz="480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VTPT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+5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⟺2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−22=0.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56" y="7470147"/>
                <a:ext cx="21702545" cy="7023654"/>
              </a:xfrm>
              <a:prstGeom prst="rect">
                <a:avLst/>
              </a:prstGeom>
              <a:blipFill>
                <a:blip r:embed="rId4"/>
                <a:stretch>
                  <a:fillRect l="-1292" t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95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347850" y="6469028"/>
            <a:ext cx="21970936" cy="7018372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7"/>
            <a:ext cx="22046113" cy="3839664"/>
            <a:chOff x="1272674" y="3461657"/>
            <a:chExt cx="21841827" cy="4286159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3/TRANG 80 SGK</a:t>
                  </a: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𝑂𝑥𝑦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biết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1;4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3;−1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(6;2)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𝐶𝐴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𝐴𝐻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𝐴𝑀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blipFill>
                  <a:blip r:embed="rId3"/>
                  <a:stretch>
                    <a:fillRect l="-1289" t="-6490" b="-265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11656" y="7196789"/>
                <a:ext cx="21907130" cy="6190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(3;−1)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nhận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VTCP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3;3</m:t>
                        </m:r>
                      </m:e>
                    </m:d>
                  </m:oMath>
                </a14:m>
                <a:endParaRPr lang="en-US" sz="480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VTPT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3;−3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−12=0⟺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3;3</m:t>
                        </m:r>
                      </m:e>
                    </m:d>
                  </m:oMath>
                </a14:m>
                <a:r>
                  <a:rPr lang="en-US" sz="4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Cambria Math" panose="02040503050406030204" pitchFamily="18" charset="0"/>
                  </a:rPr>
                  <a:t>làm</a:t>
                </a:r>
                <a:r>
                  <a:rPr lang="en-US" sz="4800" dirty="0">
                    <a:latin typeface="Cambria Math" panose="02040503050406030204" pitchFamily="18" charset="0"/>
                  </a:rPr>
                  <a:t> VTPT.</a:t>
                </a:r>
              </a:p>
              <a:p>
                <a:pPr algn="just"/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i="1" dirty="0">
                    <a:latin typeface="Times New Roman" pitchFamily="18" charset="0"/>
                    <a:cs typeface="Times New Roman" pitchFamily="18" charset="0"/>
                  </a:rPr>
                  <a:t>AH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1;4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3;3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−15=0⟺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56" y="7196789"/>
                <a:ext cx="21907130" cy="6190541"/>
              </a:xfrm>
              <a:prstGeom prst="rect">
                <a:avLst/>
              </a:prstGeom>
              <a:blipFill>
                <a:blip r:embed="rId4"/>
                <a:stretch>
                  <a:fillRect l="-1280" t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7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347850" y="6469028"/>
            <a:ext cx="21970936" cy="7018372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7"/>
            <a:ext cx="22046113" cy="3839664"/>
            <a:chOff x="1272674" y="3461657"/>
            <a:chExt cx="21841827" cy="4286159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3/TRANG 80 SGK</a:t>
                  </a: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𝑂𝑥𝑦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biết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1;4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3;−1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(6;2)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𝐶𝐴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Lập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𝐴𝐻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𝐴𝑀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2308324"/>
                </a:xfrm>
                <a:prstGeom prst="rect">
                  <a:avLst/>
                </a:prstGeom>
                <a:blipFill>
                  <a:blip r:embed="rId3"/>
                  <a:stretch>
                    <a:fillRect l="-1289" t="-6490" b="-265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11656" y="7627457"/>
                <a:ext cx="21907130" cy="4618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+) Ta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trung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đoạn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4800" i="1" dirty="0">
                        <a:latin typeface="Cambria Math"/>
                        <a:ea typeface="Cambria Math" panose="02040503050406030204" pitchFamily="18" charset="0"/>
                      </a:rPr>
                      <m:t>(4.5;0.5)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dirty="0">
                  <a:latin typeface="Cambria Math"/>
                  <a:ea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i="1">
                            <a:latin typeface="Cambria Math"/>
                          </a:rPr>
                          <m:t>.5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i="1">
                            <a:latin typeface="Cambria Math"/>
                          </a:rPr>
                          <m:t>.5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=3.5(1;−1)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trung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tuyến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800" i="1" dirty="0">
                    <a:latin typeface="Times New Roman" pitchFamily="18" charset="0"/>
                    <a:cs typeface="Times New Roman" pitchFamily="18" charset="0"/>
                  </a:rPr>
                  <a:t>AM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1;4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VTCP</a:t>
                </a:r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just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suy </a:t>
                </a:r>
                <a:r>
                  <a:rPr lang="en-US" sz="48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480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1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+1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/>
                        <a:ea typeface="Cambria Math" panose="02040503050406030204" pitchFamily="18" charset="0"/>
                      </a:rPr>
                      <m:t>−5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56" y="7627457"/>
                <a:ext cx="21907130" cy="4618765"/>
              </a:xfrm>
              <a:prstGeom prst="rect">
                <a:avLst/>
              </a:prstGeom>
              <a:blipFill>
                <a:blip r:embed="rId4"/>
                <a:stretch>
                  <a:fillRect l="-1280" t="-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1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099535" y="7924800"/>
            <a:ext cx="21970936" cy="7018372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915987" y="2397959"/>
            <a:ext cx="22119261" cy="5612839"/>
            <a:chOff x="1272674" y="3461657"/>
            <a:chExt cx="21914297" cy="6265528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6112472"/>
              <a:chOff x="1268078" y="3405486"/>
              <a:chExt cx="21841827" cy="6112472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4090716"/>
                <a:ext cx="21841827" cy="5427242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77404"/>
                <a:chOff x="1311958" y="3405486"/>
                <a:chExt cx="8876303" cy="977404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25128" cy="8932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5/TRANG 80 SGK</a:t>
                  </a: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622144" y="4296403"/>
                  <a:ext cx="21564827" cy="54307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Xét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marL="342900" indent="-342900" algn="just">
                    <a:buAutoNum type="alphaLcParenR"/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:4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−10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+1=0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: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+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+2=0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;</a:t>
                  </a:r>
                </a:p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</a:t>
                  </a:r>
                  <a:r>
                    <a:rPr lang="en-US" sz="48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:12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−6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+10=0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=5+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=3+2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:8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+10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−12=0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=−6+5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=6−4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a14:m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144" y="4296403"/>
                  <a:ext cx="21564827" cy="54307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60" t="-2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64928" y="8495734"/>
                <a:ext cx="21907130" cy="4919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𝑉𝑇𝑃𝑇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4;10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𝑉𝑇𝑃𝑇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1;1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sz="6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6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box>
                        <m:r>
                          <m:rPr>
                            <m:brk m:alnAt="63"/>
                          </m:rPr>
                          <a:rPr lang="en-US" sz="6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sz="6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latin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6600" i="1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suy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cắt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</a:endParaRP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𝑉𝑇𝑃𝑇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12;−6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𝑉𝑇𝐶𝑃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VTPT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−2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sz="6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num>
                              <m:den>
                                <m:r>
                                  <a:rPr lang="en-US" sz="6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den>
                            </m:f>
                          </m:e>
                        </m:box>
                        <m:r>
                          <a:rPr lang="en-US" sz="6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6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num>
                          <m:den>
                            <m:r>
                              <a:rPr lang="en-US" sz="6600" i="1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 i="1">
                        <a:latin typeface="Cambria Math"/>
                      </a:rPr>
                      <m:t>(5;3)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 thuộc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 </m:t>
                        </m:r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</a:rPr>
                  <a:t>nhưng</a:t>
                </a:r>
                <a:r>
                  <a:rPr 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</a:rPr>
                  <a:t>thuộc</a:t>
                </a:r>
                <a:r>
                  <a:rPr lang="en-US" sz="4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 Do </a:t>
                </a:r>
                <a:r>
                  <a:rPr lang="en-US" sz="4800" dirty="0" err="1">
                    <a:latin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𝑉𝑇𝑃𝑇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8;10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𝑉𝑇𝐶𝑃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5;−4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VTPT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4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sz="6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66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  <m:r>
                          <a:rPr lang="en-US" sz="6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6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latin typeface="Cambria Math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6600" i="1">
                                <a:latin typeface="Cambria Math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 i="1">
                        <a:latin typeface="Cambria Math"/>
                      </a:rPr>
                      <m:t>(−6;6)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 thuộc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 </m:t>
                        </m:r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 cũng thuộc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 Do </a:t>
                </a:r>
                <a:r>
                  <a:rPr lang="en-US" sz="4800" dirty="0" err="1">
                    <a:latin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trùng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28" y="8495734"/>
                <a:ext cx="21907130" cy="4919552"/>
              </a:xfrm>
              <a:prstGeom prst="rect">
                <a:avLst/>
              </a:prstGeom>
              <a:blipFill rotWithShape="0">
                <a:blip r:embed="rId4"/>
                <a:stretch>
                  <a:fillRect l="-1252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0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25&quot;&gt;&lt;property id=&quot;20148&quot; value=&quot;5&quot;/&gt;&lt;property id=&quot;20300&quot; value=&quot;Slide 13&quot;/&gt;&lt;property id=&quot;20307&quot; value=&quot;280&quot;/&gt;&lt;/object&gt;&lt;object type=&quot;3&quot; unique_id=&quot;10525&quot;&gt;&lt;property id=&quot;20148&quot; value=&quot;5&quot;/&gt;&lt;property id=&quot;20300&quot; value=&quot;Slide 1&quot;/&gt;&lt;property id=&quot;20307&quot; value=&quot;301&quot;/&gt;&lt;/object&gt;&lt;object type=&quot;3&quot; unique_id=&quot;10526&quot;&gt;&lt;property id=&quot;20148&quot; value=&quot;5&quot;/&gt;&lt;property id=&quot;20300&quot; value=&quot;Slide 2&quot;/&gt;&lt;property id=&quot;20307&quot; value=&quot;302&quot;/&gt;&lt;/object&gt;&lt;object type=&quot;3&quot; unique_id=&quot;10529&quot;&gt;&lt;property id=&quot;20148&quot; value=&quot;5&quot;/&gt;&lt;property id=&quot;20300&quot; value=&quot;Slide 4&quot;/&gt;&lt;property id=&quot;20307&quot; value=&quot;305&quot;/&gt;&lt;/object&gt;&lt;object type=&quot;3&quot; unique_id=&quot;10532&quot;&gt;&lt;property id=&quot;20148&quot; value=&quot;5&quot;/&gt;&lt;property id=&quot;20300&quot; value=&quot;Slide 10&quot;/&gt;&lt;property id=&quot;20307&quot; value=&quot;310&quot;/&gt;&lt;/object&gt;&lt;object type=&quot;3&quot; unique_id=&quot;10533&quot;&gt;&lt;property id=&quot;20148&quot; value=&quot;5&quot;/&gt;&lt;property id=&quot;20300&quot; value=&quot;Slide 12&quot;/&gt;&lt;property id=&quot;20307&quot; value=&quot;311&quot;/&gt;&lt;/object&gt;&lt;object type=&quot;3&quot; unique_id=&quot;10535&quot;&gt;&lt;property id=&quot;20148&quot; value=&quot;5&quot;/&gt;&lt;property id=&quot;20300&quot; value=&quot;Slide 11&quot;/&gt;&lt;property id=&quot;20307&quot; value=&quot;313&quot;/&gt;&lt;/object&gt;&lt;object type=&quot;3&quot; unique_id=&quot;10593&quot;&gt;&lt;property id=&quot;20148&quot; value=&quot;5&quot;/&gt;&lt;property id=&quot;20300&quot; value=&quot;Slide 3&quot;/&gt;&lt;property id=&quot;20307&quot; value=&quot;314&quot;/&gt;&lt;/object&gt;&lt;object type=&quot;3&quot; unique_id=&quot;10594&quot;&gt;&lt;property id=&quot;20148&quot; value=&quot;5&quot;/&gt;&lt;property id=&quot;20300&quot; value=&quot;Slide 5&quot;/&gt;&lt;property id=&quot;20307&quot; value=&quot;315&quot;/&gt;&lt;/object&gt;&lt;object type=&quot;3&quot; unique_id=&quot;10595&quot;&gt;&lt;property id=&quot;20148&quot; value=&quot;5&quot;/&gt;&lt;property id=&quot;20300&quot; value=&quot;Slide 6&quot;/&gt;&lt;property id=&quot;20307&quot; value=&quot;316&quot;/&gt;&lt;/object&gt;&lt;object type=&quot;3&quot; unique_id=&quot;10596&quot;&gt;&lt;property id=&quot;20148&quot; value=&quot;5&quot;/&gt;&lt;property id=&quot;20300&quot; value=&quot;Slide 7&quot;/&gt;&lt;property id=&quot;20307&quot; value=&quot;317&quot;/&gt;&lt;/object&gt;&lt;object type=&quot;3&quot; unique_id=&quot;10597&quot;&gt;&lt;property id=&quot;20148&quot; value=&quot;5&quot;/&gt;&lt;property id=&quot;20300&quot; value=&quot;Slide 8&quot;/&gt;&lt;property id=&quot;20307&quot; value=&quot;318&quot;/&gt;&lt;/object&gt;&lt;object type=&quot;3&quot; unique_id=&quot;10598&quot;&gt;&lt;property id=&quot;20148&quot; value=&quot;5&quot;/&gt;&lt;property id=&quot;20300&quot; value=&quot;Slide 9&quot;/&gt;&lt;property id=&quot;20307&quot; value=&quot;319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1977</Words>
  <Application>Microsoft Office PowerPoint</Application>
  <PresentationFormat>Custom</PresentationFormat>
  <Paragraphs>199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2013-08-31T11:42:51Z</dcterms:created>
  <dcterms:modified xsi:type="dcterms:W3CDTF">2023-08-31T01:50:06Z</dcterms:modified>
</cp:coreProperties>
</file>