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  <p:sldMasterId id="2147483702" r:id="rId3"/>
    <p:sldMasterId id="2147483716" r:id="rId4"/>
  </p:sldMasterIdLst>
  <p:notesMasterIdLst>
    <p:notesMasterId r:id="rId17"/>
  </p:notesMasterIdLst>
  <p:handoutMasterIdLst>
    <p:handoutMasterId r:id="rId18"/>
  </p:handoutMasterIdLst>
  <p:sldIdLst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</p:sldIdLst>
  <p:sldSz cx="24387175" cy="13716000"/>
  <p:notesSz cx="6858000" cy="9144000"/>
  <p:custDataLst>
    <p:tags r:id="rId19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EB38"/>
    <a:srgbClr val="FF33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2349" autoAdjust="0"/>
  </p:normalViewPr>
  <p:slideViewPr>
    <p:cSldViewPr>
      <p:cViewPr varScale="1">
        <p:scale>
          <a:sx n="20" d="100"/>
          <a:sy n="20" d="100"/>
        </p:scale>
        <p:origin x="72" y="516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8FCAF-36CD-4E2B-BDF9-928C80BF758E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0BF70-2336-4149-989D-85C27CFAF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12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1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9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87" y="730250"/>
            <a:ext cx="5258485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61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09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50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55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81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1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21" y="3651250"/>
            <a:ext cx="10364549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82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809" y="3362326"/>
            <a:ext cx="10316917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809" y="5010150"/>
            <a:ext cx="1031691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2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2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61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3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39" y="1974851"/>
            <a:ext cx="12346007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91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7739" y="1974851"/>
            <a:ext cx="12346007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7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09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85" y="730250"/>
            <a:ext cx="5258485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74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68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74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659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211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9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78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17" y="3651250"/>
            <a:ext cx="10364549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39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805" y="3362326"/>
            <a:ext cx="10316917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805" y="5010150"/>
            <a:ext cx="1031691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95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603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601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35" y="1974851"/>
            <a:ext cx="12346007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00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7735" y="1974851"/>
            <a:ext cx="12346007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65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92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81" y="730250"/>
            <a:ext cx="5258485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173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2605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70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9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23" y="3651250"/>
            <a:ext cx="10364549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534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8374-31A8-47FF-B3E6-5CAA3F951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A9CB6-59BC-4688-AA2C-F1213E8C8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4CC37-F6DD-462A-A286-D8347A0A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0FB81-AA39-4844-B3EC-7887D815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B6537-A082-4C34-9391-58F9DA66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088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1848-7D10-4B9A-8A87-48BD3F5D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0BFD-A482-4063-9F2E-45A1A2C02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94A4E-A2AE-48F0-AC91-0F2F2864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52F9F-C164-422D-9A20-09F551A4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CAB3F-4633-4CAA-B6F2-20CD5A37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393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4C1DB-3036-4FD7-871F-0DC0FCDD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929A1-D2A8-4709-A814-B4EFEC31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DAEF4-B497-4F3E-BB97-97A6A8AB7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78777-8A05-4B1E-ACA3-8D45C8F7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7310C-96C4-451D-9202-0FFE387D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243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DB23A-A896-4BBF-8FB8-351A853B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B09DC-553D-4A78-ADE3-0075508BA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FBB09-D9D3-4E87-9D61-B29BF849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244B2-DE32-4A0B-8108-9A1275A4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817CE-B99B-4401-A6A1-A593798B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2BBEA-AAB2-41D4-A6FA-E18DC2A1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87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3C37-8176-4870-80F6-C5B6C898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47077-980C-4019-A7D1-FB51D1B59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D827C-A68B-433C-84E3-64E8647C5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1AC6C-E5BC-40BB-8AC3-96D99E57F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68DEA-EDE0-46CF-AFD0-B7051883E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DC68D-F0F5-41A2-B398-DAE889A5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17775-568D-4D88-A166-9EC30073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A11F5-E422-4374-946E-3843A7DF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56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3764-0475-4532-BBB9-917758B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43D7A-CD51-45C2-BF7C-DF0FD4D7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48AF5-7C9E-4109-9973-16652BCA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5B910-4EFA-4234-8CDD-84404E1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052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AFEA7-CDF5-4501-AD52-54932853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F46B9-8317-47D6-97E4-9C2F1B82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D9ED7-0E5A-4A6E-AA10-33303FEF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610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DCBA-14B4-4451-8839-137D4D0C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B4181-C2B7-465A-95AE-4E95AD31F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584F3-3630-4041-9114-F8678D47E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DF83F-1567-4767-8B7F-CA8FE728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C248-85CF-4397-92D5-272F8445D4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34986-F321-4080-8695-0C825FB3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FF853-286E-48AD-988A-CDA6C74B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A838-F879-4C16-A1E4-20556B0017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24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AAE45-FE9B-4BA6-90DD-4A255AB5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25B28-FFA0-4096-B462-5EF17D47C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92D5D-87B5-49E7-B45F-0C637924E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ADEBA-7A55-4AC4-B65C-73FA32D2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3D786-FB45-4675-84D8-46817B42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086D6-5E4E-4F28-9844-62F1FD2B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78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2C5B-E90D-404E-BEBA-C4BAA6B8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4DF7F-FC0A-4FA3-83CF-E0E4F7C11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7D405-221B-41E4-B801-05D0CEAA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C248-85CF-4397-92D5-272F8445D4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6A4F5-A6C9-4E18-A417-D55C1831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A2336-4856-40F4-ACD3-F52F6446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A838-F879-4C16-A1E4-20556B0017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6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811" y="3362326"/>
            <a:ext cx="10316917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811" y="5010150"/>
            <a:ext cx="1031691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264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7B21A8-3C17-4E42-B237-7B44E831F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CD03E-1785-4AC2-A895-55C6491C3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3EAE-B6D9-42F5-AE4C-2C2E931C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EA0F-8CC8-4E41-B456-0FF8120BE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8639-5B90-4817-B072-8D90C67D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257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1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80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825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1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30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350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25812" y="609600"/>
            <a:ext cx="21338778" cy="1143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7FC4A370-69FE-468E-872D-B6333EBB9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8D153F35-BAD9-4722-9B98-CD0BF7DEE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28C05DF1-EEAC-4A3C-B1D2-4B2E6952C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6B6FB-D618-47C5-BFE4-5DBC06C78E74}" type="slidenum">
              <a:rPr lang="en-US" altLang="vi-V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4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1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41" y="1974851"/>
            <a:ext cx="12346007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4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7741" y="1974851"/>
            <a:ext cx="12346007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4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2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4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038" y="155574"/>
            <a:ext cx="1371600" cy="137160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681" y="76201"/>
            <a:ext cx="1463040" cy="1461089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22989" y="76201"/>
            <a:ext cx="21194297" cy="1439863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2206475" y="504501"/>
            <a:ext cx="1494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4524984" y="504501"/>
            <a:ext cx="1404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THPT</a:t>
            </a:r>
            <a:endParaRPr lang="en-US" sz="36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522732" y="286424"/>
            <a:ext cx="14546389" cy="9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- DIỄN ĐÀN GIÁO VIÊN TOÁN</a:t>
            </a:r>
            <a:endParaRPr lang="vi-VN" sz="48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32" y="329747"/>
            <a:ext cx="16988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29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038" y="155574"/>
            <a:ext cx="1371600" cy="137160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681" y="76201"/>
            <a:ext cx="1463040" cy="1461089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22989" y="76201"/>
            <a:ext cx="21194297" cy="1439863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2206475" y="504501"/>
            <a:ext cx="1494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4524984" y="504501"/>
            <a:ext cx="1404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THPT</a:t>
            </a:r>
            <a:endParaRPr lang="en-US" sz="36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522730" y="286424"/>
            <a:ext cx="14546389" cy="9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- DIỄN ĐÀN GIÁO VIÊN TOÁN</a:t>
            </a:r>
            <a:endParaRPr lang="vi-VN" sz="48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30" y="329747"/>
            <a:ext cx="16988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6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4C8E1A9-3E18-4F70-8732-3E72A25B755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038" y="155574"/>
            <a:ext cx="1371600" cy="137160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681" y="76201"/>
            <a:ext cx="1463040" cy="1461089"/>
          </a:xfrm>
          <a:prstGeom prst="rect">
            <a:avLst/>
          </a:prstGeom>
        </p:spPr>
      </p:pic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22989" y="76201"/>
            <a:ext cx="21194297" cy="1439863"/>
            <a:chOff x="0" y="58"/>
            <a:chExt cx="13349" cy="907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" y="197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67"/>
          <p:cNvSpPr txBox="1"/>
          <p:nvPr userDrawn="1"/>
        </p:nvSpPr>
        <p:spPr>
          <a:xfrm>
            <a:off x="2206475" y="504501"/>
            <a:ext cx="1494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4524984" y="504501"/>
            <a:ext cx="1404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THPT</a:t>
            </a:r>
            <a:endParaRPr lang="en-US" sz="36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522726" y="286424"/>
            <a:ext cx="14546389" cy="9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TIVI - DIỄN ĐÀN GIÁO VIÊN TOÁN</a:t>
            </a:r>
            <a:endParaRPr lang="vi-VN" sz="48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26" y="329747"/>
            <a:ext cx="16988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47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ECE1C2-25C2-483F-9C92-0C887152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611D7-0EE0-4969-96C8-CEF3ACD3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215DD-54D7-4285-904F-0FBA202E8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9BEC248-85CF-4397-92D5-272F8445D4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80187-97EE-4C83-8064-6E68A8B04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D6160-63D6-46E2-B49D-C75CF50CB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7DCA838-F879-4C16-A1E4-20556B0017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E97CF0-A7A8-4985-B530-30E6ACCB146C}"/>
              </a:ext>
            </a:extLst>
          </p:cNvPr>
          <p:cNvSpPr txBox="1"/>
          <p:nvPr userDrawn="1"/>
        </p:nvSpPr>
        <p:spPr>
          <a:xfrm>
            <a:off x="3522652" y="455251"/>
            <a:ext cx="145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36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9B017-F59F-48FB-80EF-034B00F32FF5}"/>
              </a:ext>
            </a:extLst>
          </p:cNvPr>
          <p:cNvSpPr txBox="1"/>
          <p:nvPr userDrawn="1"/>
        </p:nvSpPr>
        <p:spPr>
          <a:xfrm>
            <a:off x="1915578" y="185948"/>
            <a:ext cx="131318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lnSpc>
                <a:spcPts val="4500"/>
              </a:lnSpc>
            </a:pPr>
            <a:r>
              <a:rPr lang="en-US" sz="32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algn="ctr" defTabSz="914400">
              <a:lnSpc>
                <a:spcPts val="4500"/>
              </a:lnSpc>
            </a:pPr>
            <a:r>
              <a:rPr lang="en-US" sz="32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61835A-E0EE-428C-9388-F4CC6CCA41E6}"/>
              </a:ext>
            </a:extLst>
          </p:cNvPr>
          <p:cNvSpPr txBox="1"/>
          <p:nvPr userDrawn="1"/>
        </p:nvSpPr>
        <p:spPr>
          <a:xfrm>
            <a:off x="5597675" y="45720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vi-VN" sz="36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prstClr val="white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86B39B-6583-41EF-995B-0C150D2244FA}"/>
              </a:ext>
            </a:extLst>
          </p:cNvPr>
          <p:cNvGrpSpPr/>
          <p:nvPr userDrawn="1"/>
        </p:nvGrpSpPr>
        <p:grpSpPr>
          <a:xfrm>
            <a:off x="22990" y="76201"/>
            <a:ext cx="24190648" cy="1461089"/>
            <a:chOff x="22986" y="76200"/>
            <a:chExt cx="24187499" cy="146108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7A0D6E-ABEB-4647-A276-F1093FB857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39064" y="155574"/>
              <a:ext cx="1371421" cy="137160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C80B458-B060-484D-9803-552B07AB81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66912" y="76200"/>
              <a:ext cx="1462850" cy="1461089"/>
            </a:xfrm>
            <a:prstGeom prst="rect">
              <a:avLst/>
            </a:prstGeom>
          </p:spPr>
        </p:pic>
        <p:grpSp>
          <p:nvGrpSpPr>
            <p:cNvPr id="13" name="Group 4">
              <a:extLst>
                <a:ext uri="{FF2B5EF4-FFF2-40B4-BE49-F238E27FC236}">
                  <a16:creationId xmlns:a16="http://schemas.microsoft.com/office/drawing/2014/main" id="{DB3D6E52-250E-401C-94FF-2E1E32236CA7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22986" y="76200"/>
              <a:ext cx="21191538" cy="1439863"/>
              <a:chOff x="0" y="58"/>
              <a:chExt cx="13349" cy="907"/>
            </a:xfrm>
          </p:grpSpPr>
          <p:sp>
            <p:nvSpPr>
              <p:cNvPr id="17" name="AutoShape 3">
                <a:extLst>
                  <a:ext uri="{FF2B5EF4-FFF2-40B4-BE49-F238E27FC236}">
                    <a16:creationId xmlns:a16="http://schemas.microsoft.com/office/drawing/2014/main" id="{9FBBD7BE-45EF-4920-9974-81466BADAA2C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0" y="60"/>
                <a:ext cx="13347" cy="900"/>
              </a:xfrm>
              <a:prstGeom prst="rect">
                <a:avLst/>
              </a:prstGeom>
              <a:solidFill>
                <a:srgbClr val="135F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8" name="Picture 5">
                <a:extLst>
                  <a:ext uri="{FF2B5EF4-FFF2-40B4-BE49-F238E27FC236}">
                    <a16:creationId xmlns:a16="http://schemas.microsoft.com/office/drawing/2014/main" id="{33EBB93A-8053-4A9C-BD72-FB38A44BD8A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5"/>
                <a:ext cx="13347" cy="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B16A82B6-3FA4-43D4-B139-4DF325B7ED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0" y="58"/>
                <a:ext cx="13347" cy="880"/>
              </a:xfrm>
              <a:custGeom>
                <a:avLst/>
                <a:gdLst>
                  <a:gd name="T0" fmla="*/ 0 w 7680"/>
                  <a:gd name="T1" fmla="*/ 0 h 440"/>
                  <a:gd name="T2" fmla="*/ 0 w 7680"/>
                  <a:gd name="T3" fmla="*/ 40 h 440"/>
                  <a:gd name="T4" fmla="*/ 0 w 7680"/>
                  <a:gd name="T5" fmla="*/ 40 h 440"/>
                  <a:gd name="T6" fmla="*/ 140 w 7680"/>
                  <a:gd name="T7" fmla="*/ 40 h 440"/>
                  <a:gd name="T8" fmla="*/ 200 w 7680"/>
                  <a:gd name="T9" fmla="*/ 100 h 440"/>
                  <a:gd name="T10" fmla="*/ 200 w 7680"/>
                  <a:gd name="T11" fmla="*/ 380 h 440"/>
                  <a:gd name="T12" fmla="*/ 200 w 7680"/>
                  <a:gd name="T13" fmla="*/ 380 h 440"/>
                  <a:gd name="T14" fmla="*/ 260 w 7680"/>
                  <a:gd name="T15" fmla="*/ 440 h 440"/>
                  <a:gd name="T16" fmla="*/ 540 w 7680"/>
                  <a:gd name="T17" fmla="*/ 440 h 440"/>
                  <a:gd name="T18" fmla="*/ 600 w 7680"/>
                  <a:gd name="T19" fmla="*/ 380 h 440"/>
                  <a:gd name="T20" fmla="*/ 600 w 7680"/>
                  <a:gd name="T21" fmla="*/ 106 h 440"/>
                  <a:gd name="T22" fmla="*/ 601 w 7680"/>
                  <a:gd name="T23" fmla="*/ 106 h 440"/>
                  <a:gd name="T24" fmla="*/ 601 w 7680"/>
                  <a:gd name="T25" fmla="*/ 101 h 440"/>
                  <a:gd name="T26" fmla="*/ 661 w 7680"/>
                  <a:gd name="T27" fmla="*/ 41 h 440"/>
                  <a:gd name="T28" fmla="*/ 676 w 7680"/>
                  <a:gd name="T29" fmla="*/ 41 h 440"/>
                  <a:gd name="T30" fmla="*/ 676 w 7680"/>
                  <a:gd name="T31" fmla="*/ 40 h 440"/>
                  <a:gd name="T32" fmla="*/ 7680 w 7680"/>
                  <a:gd name="T33" fmla="*/ 40 h 440"/>
                  <a:gd name="T34" fmla="*/ 7680 w 7680"/>
                  <a:gd name="T35" fmla="*/ 0 h 440"/>
                  <a:gd name="T36" fmla="*/ 0 w 7680"/>
                  <a:gd name="T37" fmla="*/ 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80" h="440">
                    <a:moveTo>
                      <a:pt x="0" y="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73" y="40"/>
                      <a:pt x="200" y="67"/>
                      <a:pt x="200" y="100"/>
                    </a:cubicBezTo>
                    <a:cubicBezTo>
                      <a:pt x="200" y="380"/>
                      <a:pt x="200" y="380"/>
                      <a:pt x="200" y="380"/>
                    </a:cubicBezTo>
                    <a:cubicBezTo>
                      <a:pt x="200" y="380"/>
                      <a:pt x="200" y="380"/>
                      <a:pt x="200" y="380"/>
                    </a:cubicBezTo>
                    <a:cubicBezTo>
                      <a:pt x="200" y="414"/>
                      <a:pt x="227" y="440"/>
                      <a:pt x="260" y="440"/>
                    </a:cubicBezTo>
                    <a:cubicBezTo>
                      <a:pt x="540" y="440"/>
                      <a:pt x="540" y="440"/>
                      <a:pt x="540" y="440"/>
                    </a:cubicBezTo>
                    <a:cubicBezTo>
                      <a:pt x="574" y="440"/>
                      <a:pt x="600" y="414"/>
                      <a:pt x="600" y="380"/>
                    </a:cubicBezTo>
                    <a:cubicBezTo>
                      <a:pt x="600" y="106"/>
                      <a:pt x="600" y="106"/>
                      <a:pt x="600" y="106"/>
                    </a:cubicBezTo>
                    <a:cubicBezTo>
                      <a:pt x="601" y="106"/>
                      <a:pt x="601" y="106"/>
                      <a:pt x="601" y="106"/>
                    </a:cubicBezTo>
                    <a:cubicBezTo>
                      <a:pt x="601" y="101"/>
                      <a:pt x="601" y="101"/>
                      <a:pt x="601" y="101"/>
                    </a:cubicBezTo>
                    <a:cubicBezTo>
                      <a:pt x="601" y="67"/>
                      <a:pt x="627" y="41"/>
                      <a:pt x="661" y="41"/>
                    </a:cubicBezTo>
                    <a:cubicBezTo>
                      <a:pt x="676" y="41"/>
                      <a:pt x="676" y="41"/>
                      <a:pt x="676" y="41"/>
                    </a:cubicBezTo>
                    <a:cubicBezTo>
                      <a:pt x="676" y="40"/>
                      <a:pt x="676" y="40"/>
                      <a:pt x="676" y="40"/>
                    </a:cubicBezTo>
                    <a:cubicBezTo>
                      <a:pt x="7680" y="40"/>
                      <a:pt x="7680" y="40"/>
                      <a:pt x="7680" y="40"/>
                    </a:cubicBezTo>
                    <a:cubicBezTo>
                      <a:pt x="7680" y="0"/>
                      <a:pt x="7680" y="0"/>
                      <a:pt x="768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3C059FF1-F9AA-4C8C-9326-16F5E642D5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802" y="202"/>
                <a:ext cx="11545" cy="760"/>
              </a:xfrm>
              <a:custGeom>
                <a:avLst/>
                <a:gdLst>
                  <a:gd name="T0" fmla="*/ 6643 w 6643"/>
                  <a:gd name="T1" fmla="*/ 380 h 380"/>
                  <a:gd name="T2" fmla="*/ 60 w 6643"/>
                  <a:gd name="T3" fmla="*/ 380 h 380"/>
                  <a:gd name="T4" fmla="*/ 0 w 6643"/>
                  <a:gd name="T5" fmla="*/ 320 h 380"/>
                  <a:gd name="T6" fmla="*/ 0 w 6643"/>
                  <a:gd name="T7" fmla="*/ 60 h 380"/>
                  <a:gd name="T8" fmla="*/ 60 w 6643"/>
                  <a:gd name="T9" fmla="*/ 0 h 380"/>
                  <a:gd name="T10" fmla="*/ 6643 w 6643"/>
                  <a:gd name="T11" fmla="*/ 0 h 380"/>
                  <a:gd name="T12" fmla="*/ 6643 w 6643"/>
                  <a:gd name="T13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43" h="380">
                    <a:moveTo>
                      <a:pt x="6643" y="380"/>
                    </a:moveTo>
                    <a:cubicBezTo>
                      <a:pt x="60" y="380"/>
                      <a:pt x="60" y="380"/>
                      <a:pt x="60" y="380"/>
                    </a:cubicBezTo>
                    <a:cubicBezTo>
                      <a:pt x="27" y="380"/>
                      <a:pt x="0" y="353"/>
                      <a:pt x="0" y="32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27"/>
                      <a:pt x="27" y="0"/>
                      <a:pt x="60" y="0"/>
                    </a:cubicBezTo>
                    <a:cubicBezTo>
                      <a:pt x="6643" y="0"/>
                      <a:pt x="6643" y="0"/>
                      <a:pt x="6643" y="0"/>
                    </a:cubicBezTo>
                    <a:cubicBezTo>
                      <a:pt x="6643" y="380"/>
                      <a:pt x="6643" y="380"/>
                      <a:pt x="6643" y="380"/>
                    </a:cubicBezTo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21" name="Picture 10">
                <a:extLst>
                  <a:ext uri="{FF2B5EF4-FFF2-40B4-BE49-F238E27FC236}">
                    <a16:creationId xmlns:a16="http://schemas.microsoft.com/office/drawing/2014/main" id="{0648E258-8413-49E1-87F4-CA40AD90543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6" y="195"/>
                <a:ext cx="11553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11">
                <a:extLst>
                  <a:ext uri="{FF2B5EF4-FFF2-40B4-BE49-F238E27FC236}">
                    <a16:creationId xmlns:a16="http://schemas.microsoft.com/office/drawing/2014/main" id="{2F1C5D5A-985D-4A7F-8389-D40B66BC517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9" y="197"/>
                <a:ext cx="12208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13">
                <a:extLst>
                  <a:ext uri="{FF2B5EF4-FFF2-40B4-BE49-F238E27FC236}">
                    <a16:creationId xmlns:a16="http://schemas.microsoft.com/office/drawing/2014/main" id="{57A667DA-D9BD-45DE-B4E6-A7C31BC497D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7" y="213"/>
                <a:ext cx="107" cy="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Freeform 14">
                <a:extLst>
                  <a:ext uri="{FF2B5EF4-FFF2-40B4-BE49-F238E27FC236}">
                    <a16:creationId xmlns:a16="http://schemas.microsoft.com/office/drawing/2014/main" id="{2947F08E-0F46-434A-99B8-D223DD521F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38" y="774"/>
                <a:ext cx="40" cy="82"/>
              </a:xfrm>
              <a:custGeom>
                <a:avLst/>
                <a:gdLst>
                  <a:gd name="T0" fmla="*/ 12 w 40"/>
                  <a:gd name="T1" fmla="*/ 82 h 82"/>
                  <a:gd name="T2" fmla="*/ 12 w 40"/>
                  <a:gd name="T3" fmla="*/ 14 h 82"/>
                  <a:gd name="T4" fmla="*/ 0 w 40"/>
                  <a:gd name="T5" fmla="*/ 14 h 82"/>
                  <a:gd name="T6" fmla="*/ 0 w 40"/>
                  <a:gd name="T7" fmla="*/ 0 h 82"/>
                  <a:gd name="T8" fmla="*/ 40 w 40"/>
                  <a:gd name="T9" fmla="*/ 0 h 82"/>
                  <a:gd name="T10" fmla="*/ 40 w 40"/>
                  <a:gd name="T11" fmla="*/ 14 h 82"/>
                  <a:gd name="T12" fmla="*/ 26 w 40"/>
                  <a:gd name="T13" fmla="*/ 14 h 82"/>
                  <a:gd name="T14" fmla="*/ 26 w 40"/>
                  <a:gd name="T15" fmla="*/ 82 h 82"/>
                  <a:gd name="T16" fmla="*/ 12 w 40"/>
                  <a:gd name="T17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82">
                    <a:moveTo>
                      <a:pt x="12" y="82"/>
                    </a:moveTo>
                    <a:lnTo>
                      <a:pt x="12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14"/>
                    </a:lnTo>
                    <a:lnTo>
                      <a:pt x="26" y="14"/>
                    </a:lnTo>
                    <a:lnTo>
                      <a:pt x="26" y="82"/>
                    </a:lnTo>
                    <a:lnTo>
                      <a:pt x="12" y="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5">
                <a:extLst>
                  <a:ext uri="{FF2B5EF4-FFF2-40B4-BE49-F238E27FC236}">
                    <a16:creationId xmlns:a16="http://schemas.microsoft.com/office/drawing/2014/main" id="{F1C5750D-EECD-4A4F-B49C-C0930A24F0A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80" y="772"/>
                <a:ext cx="74" cy="86"/>
              </a:xfrm>
              <a:custGeom>
                <a:avLst/>
                <a:gdLst>
                  <a:gd name="T0" fmla="*/ 22 w 43"/>
                  <a:gd name="T1" fmla="*/ 0 h 43"/>
                  <a:gd name="T2" fmla="*/ 33 w 43"/>
                  <a:gd name="T3" fmla="*/ 3 h 43"/>
                  <a:gd name="T4" fmla="*/ 41 w 43"/>
                  <a:gd name="T5" fmla="*/ 11 h 43"/>
                  <a:gd name="T6" fmla="*/ 43 w 43"/>
                  <a:gd name="T7" fmla="*/ 22 h 43"/>
                  <a:gd name="T8" fmla="*/ 41 w 43"/>
                  <a:gd name="T9" fmla="*/ 32 h 43"/>
                  <a:gd name="T10" fmla="*/ 33 w 43"/>
                  <a:gd name="T11" fmla="*/ 40 h 43"/>
                  <a:gd name="T12" fmla="*/ 22 w 43"/>
                  <a:gd name="T13" fmla="*/ 43 h 43"/>
                  <a:gd name="T14" fmla="*/ 14 w 43"/>
                  <a:gd name="T15" fmla="*/ 41 h 43"/>
                  <a:gd name="T16" fmla="*/ 7 w 43"/>
                  <a:gd name="T17" fmla="*/ 37 h 43"/>
                  <a:gd name="T18" fmla="*/ 2 w 43"/>
                  <a:gd name="T19" fmla="*/ 30 h 43"/>
                  <a:gd name="T20" fmla="*/ 0 w 43"/>
                  <a:gd name="T21" fmla="*/ 22 h 43"/>
                  <a:gd name="T22" fmla="*/ 3 w 43"/>
                  <a:gd name="T23" fmla="*/ 11 h 43"/>
                  <a:gd name="T24" fmla="*/ 11 w 43"/>
                  <a:gd name="T25" fmla="*/ 3 h 43"/>
                  <a:gd name="T26" fmla="*/ 22 w 43"/>
                  <a:gd name="T27" fmla="*/ 0 h 43"/>
                  <a:gd name="T28" fmla="*/ 22 w 43"/>
                  <a:gd name="T29" fmla="*/ 7 h 43"/>
                  <a:gd name="T30" fmla="*/ 15 w 43"/>
                  <a:gd name="T31" fmla="*/ 9 h 43"/>
                  <a:gd name="T32" fmla="*/ 10 w 43"/>
                  <a:gd name="T33" fmla="*/ 14 h 43"/>
                  <a:gd name="T34" fmla="*/ 8 w 43"/>
                  <a:gd name="T35" fmla="*/ 21 h 43"/>
                  <a:gd name="T36" fmla="*/ 9 w 43"/>
                  <a:gd name="T37" fmla="*/ 27 h 43"/>
                  <a:gd name="T38" fmla="*/ 12 w 43"/>
                  <a:gd name="T39" fmla="*/ 31 h 43"/>
                  <a:gd name="T40" fmla="*/ 17 w 43"/>
                  <a:gd name="T41" fmla="*/ 34 h 43"/>
                  <a:gd name="T42" fmla="*/ 22 w 43"/>
                  <a:gd name="T43" fmla="*/ 36 h 43"/>
                  <a:gd name="T44" fmla="*/ 29 w 43"/>
                  <a:gd name="T45" fmla="*/ 34 h 43"/>
                  <a:gd name="T46" fmla="*/ 34 w 43"/>
                  <a:gd name="T47" fmla="*/ 28 h 43"/>
                  <a:gd name="T48" fmla="*/ 36 w 43"/>
                  <a:gd name="T49" fmla="*/ 21 h 43"/>
                  <a:gd name="T50" fmla="*/ 34 w 43"/>
                  <a:gd name="T51" fmla="*/ 14 h 43"/>
                  <a:gd name="T52" fmla="*/ 29 w 43"/>
                  <a:gd name="T53" fmla="*/ 9 h 43"/>
                  <a:gd name="T54" fmla="*/ 22 w 43"/>
                  <a:gd name="T55" fmla="*/ 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cubicBezTo>
                      <a:pt x="26" y="0"/>
                      <a:pt x="29" y="1"/>
                      <a:pt x="33" y="3"/>
                    </a:cubicBezTo>
                    <a:cubicBezTo>
                      <a:pt x="36" y="5"/>
                      <a:pt x="39" y="7"/>
                      <a:pt x="41" y="11"/>
                    </a:cubicBezTo>
                    <a:cubicBezTo>
                      <a:pt x="43" y="14"/>
                      <a:pt x="43" y="18"/>
                      <a:pt x="43" y="22"/>
                    </a:cubicBezTo>
                    <a:cubicBezTo>
                      <a:pt x="43" y="26"/>
                      <a:pt x="43" y="29"/>
                      <a:pt x="41" y="32"/>
                    </a:cubicBezTo>
                    <a:cubicBezTo>
                      <a:pt x="39" y="36"/>
                      <a:pt x="36" y="38"/>
                      <a:pt x="33" y="40"/>
                    </a:cubicBezTo>
                    <a:cubicBezTo>
                      <a:pt x="29" y="42"/>
                      <a:pt x="26" y="43"/>
                      <a:pt x="22" y="43"/>
                    </a:cubicBezTo>
                    <a:cubicBezTo>
                      <a:pt x="19" y="43"/>
                      <a:pt x="16" y="43"/>
                      <a:pt x="14" y="41"/>
                    </a:cubicBezTo>
                    <a:cubicBezTo>
                      <a:pt x="11" y="40"/>
                      <a:pt x="9" y="39"/>
                      <a:pt x="7" y="37"/>
                    </a:cubicBezTo>
                    <a:cubicBezTo>
                      <a:pt x="5" y="35"/>
                      <a:pt x="3" y="32"/>
                      <a:pt x="2" y="30"/>
                    </a:cubicBezTo>
                    <a:cubicBezTo>
                      <a:pt x="1" y="27"/>
                      <a:pt x="0" y="24"/>
                      <a:pt x="0" y="22"/>
                    </a:cubicBezTo>
                    <a:cubicBezTo>
                      <a:pt x="0" y="18"/>
                      <a:pt x="1" y="14"/>
                      <a:pt x="3" y="11"/>
                    </a:cubicBezTo>
                    <a:cubicBezTo>
                      <a:pt x="5" y="7"/>
                      <a:pt x="8" y="5"/>
                      <a:pt x="11" y="3"/>
                    </a:cubicBezTo>
                    <a:cubicBezTo>
                      <a:pt x="14" y="1"/>
                      <a:pt x="18" y="0"/>
                      <a:pt x="22" y="0"/>
                    </a:cubicBezTo>
                    <a:close/>
                    <a:moveTo>
                      <a:pt x="22" y="7"/>
                    </a:moveTo>
                    <a:cubicBezTo>
                      <a:pt x="19" y="7"/>
                      <a:pt x="17" y="8"/>
                      <a:pt x="15" y="9"/>
                    </a:cubicBezTo>
                    <a:cubicBezTo>
                      <a:pt x="13" y="11"/>
                      <a:pt x="11" y="12"/>
                      <a:pt x="10" y="14"/>
                    </a:cubicBezTo>
                    <a:cubicBezTo>
                      <a:pt x="9" y="17"/>
                      <a:pt x="8" y="19"/>
                      <a:pt x="8" y="21"/>
                    </a:cubicBezTo>
                    <a:cubicBezTo>
                      <a:pt x="8" y="23"/>
                      <a:pt x="8" y="25"/>
                      <a:pt x="9" y="27"/>
                    </a:cubicBezTo>
                    <a:cubicBezTo>
                      <a:pt x="10" y="29"/>
                      <a:pt x="11" y="30"/>
                      <a:pt x="12" y="31"/>
                    </a:cubicBezTo>
                    <a:cubicBezTo>
                      <a:pt x="14" y="33"/>
                      <a:pt x="15" y="34"/>
                      <a:pt x="17" y="34"/>
                    </a:cubicBezTo>
                    <a:cubicBezTo>
                      <a:pt x="18" y="35"/>
                      <a:pt x="20" y="36"/>
                      <a:pt x="22" y="36"/>
                    </a:cubicBezTo>
                    <a:cubicBezTo>
                      <a:pt x="24" y="36"/>
                      <a:pt x="27" y="35"/>
                      <a:pt x="29" y="34"/>
                    </a:cubicBezTo>
                    <a:cubicBezTo>
                      <a:pt x="31" y="32"/>
                      <a:pt x="33" y="31"/>
                      <a:pt x="34" y="28"/>
                    </a:cubicBezTo>
                    <a:cubicBezTo>
                      <a:pt x="35" y="26"/>
                      <a:pt x="36" y="24"/>
                      <a:pt x="36" y="21"/>
                    </a:cubicBezTo>
                    <a:cubicBezTo>
                      <a:pt x="36" y="19"/>
                      <a:pt x="35" y="17"/>
                      <a:pt x="34" y="14"/>
                    </a:cubicBezTo>
                    <a:cubicBezTo>
                      <a:pt x="33" y="12"/>
                      <a:pt x="31" y="11"/>
                      <a:pt x="29" y="9"/>
                    </a:cubicBezTo>
                    <a:cubicBezTo>
                      <a:pt x="27" y="8"/>
                      <a:pt x="24" y="7"/>
                      <a:pt x="22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6">
                <a:extLst>
                  <a:ext uri="{FF2B5EF4-FFF2-40B4-BE49-F238E27FC236}">
                    <a16:creationId xmlns:a16="http://schemas.microsoft.com/office/drawing/2014/main" id="{38F62017-6EE8-4D7E-BA80-3EEEA6C553A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60" y="748"/>
                <a:ext cx="71" cy="108"/>
              </a:xfrm>
              <a:custGeom>
                <a:avLst/>
                <a:gdLst>
                  <a:gd name="T0" fmla="*/ 0 w 71"/>
                  <a:gd name="T1" fmla="*/ 108 h 108"/>
                  <a:gd name="T2" fmla="*/ 29 w 71"/>
                  <a:gd name="T3" fmla="*/ 26 h 108"/>
                  <a:gd name="T4" fmla="*/ 40 w 71"/>
                  <a:gd name="T5" fmla="*/ 26 h 108"/>
                  <a:gd name="T6" fmla="*/ 71 w 71"/>
                  <a:gd name="T7" fmla="*/ 108 h 108"/>
                  <a:gd name="T8" fmla="*/ 55 w 71"/>
                  <a:gd name="T9" fmla="*/ 108 h 108"/>
                  <a:gd name="T10" fmla="*/ 48 w 71"/>
                  <a:gd name="T11" fmla="*/ 86 h 108"/>
                  <a:gd name="T12" fmla="*/ 22 w 71"/>
                  <a:gd name="T13" fmla="*/ 86 h 108"/>
                  <a:gd name="T14" fmla="*/ 15 w 71"/>
                  <a:gd name="T15" fmla="*/ 108 h 108"/>
                  <a:gd name="T16" fmla="*/ 0 w 71"/>
                  <a:gd name="T17" fmla="*/ 108 h 108"/>
                  <a:gd name="T18" fmla="*/ 29 w 71"/>
                  <a:gd name="T19" fmla="*/ 20 h 108"/>
                  <a:gd name="T20" fmla="*/ 26 w 71"/>
                  <a:gd name="T21" fmla="*/ 12 h 108"/>
                  <a:gd name="T22" fmla="*/ 43 w 71"/>
                  <a:gd name="T23" fmla="*/ 0 h 108"/>
                  <a:gd name="T24" fmla="*/ 47 w 71"/>
                  <a:gd name="T25" fmla="*/ 10 h 108"/>
                  <a:gd name="T26" fmla="*/ 29 w 71"/>
                  <a:gd name="T27" fmla="*/ 20 h 108"/>
                  <a:gd name="T28" fmla="*/ 27 w 71"/>
                  <a:gd name="T29" fmla="*/ 72 h 108"/>
                  <a:gd name="T30" fmla="*/ 43 w 71"/>
                  <a:gd name="T31" fmla="*/ 72 h 108"/>
                  <a:gd name="T32" fmla="*/ 34 w 71"/>
                  <a:gd name="T33" fmla="*/ 46 h 108"/>
                  <a:gd name="T34" fmla="*/ 27 w 71"/>
                  <a:gd name="T35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108">
                    <a:moveTo>
                      <a:pt x="0" y="108"/>
                    </a:moveTo>
                    <a:lnTo>
                      <a:pt x="29" y="26"/>
                    </a:lnTo>
                    <a:lnTo>
                      <a:pt x="40" y="26"/>
                    </a:lnTo>
                    <a:lnTo>
                      <a:pt x="71" y="108"/>
                    </a:lnTo>
                    <a:lnTo>
                      <a:pt x="55" y="108"/>
                    </a:lnTo>
                    <a:lnTo>
                      <a:pt x="48" y="86"/>
                    </a:lnTo>
                    <a:lnTo>
                      <a:pt x="22" y="86"/>
                    </a:lnTo>
                    <a:lnTo>
                      <a:pt x="15" y="108"/>
                    </a:lnTo>
                    <a:lnTo>
                      <a:pt x="0" y="108"/>
                    </a:lnTo>
                    <a:close/>
                    <a:moveTo>
                      <a:pt x="29" y="20"/>
                    </a:moveTo>
                    <a:lnTo>
                      <a:pt x="26" y="12"/>
                    </a:lnTo>
                    <a:lnTo>
                      <a:pt x="43" y="0"/>
                    </a:lnTo>
                    <a:lnTo>
                      <a:pt x="47" y="10"/>
                    </a:lnTo>
                    <a:lnTo>
                      <a:pt x="29" y="20"/>
                    </a:lnTo>
                    <a:close/>
                    <a:moveTo>
                      <a:pt x="27" y="72"/>
                    </a:moveTo>
                    <a:lnTo>
                      <a:pt x="43" y="72"/>
                    </a:lnTo>
                    <a:lnTo>
                      <a:pt x="34" y="46"/>
                    </a:lnTo>
                    <a:lnTo>
                      <a:pt x="27" y="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17">
                <a:extLst>
                  <a:ext uri="{FF2B5EF4-FFF2-40B4-BE49-F238E27FC236}">
                    <a16:creationId xmlns:a16="http://schemas.microsoft.com/office/drawing/2014/main" id="{5AF993A5-37F4-429C-8B34-62DBAFBB04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38" y="774"/>
                <a:ext cx="59" cy="82"/>
              </a:xfrm>
              <a:custGeom>
                <a:avLst/>
                <a:gdLst>
                  <a:gd name="T0" fmla="*/ 0 w 59"/>
                  <a:gd name="T1" fmla="*/ 82 h 82"/>
                  <a:gd name="T2" fmla="*/ 0 w 59"/>
                  <a:gd name="T3" fmla="*/ 0 h 82"/>
                  <a:gd name="T4" fmla="*/ 16 w 59"/>
                  <a:gd name="T5" fmla="*/ 0 h 82"/>
                  <a:gd name="T6" fmla="*/ 45 w 59"/>
                  <a:gd name="T7" fmla="*/ 60 h 82"/>
                  <a:gd name="T8" fmla="*/ 45 w 59"/>
                  <a:gd name="T9" fmla="*/ 0 h 82"/>
                  <a:gd name="T10" fmla="*/ 59 w 59"/>
                  <a:gd name="T11" fmla="*/ 0 h 82"/>
                  <a:gd name="T12" fmla="*/ 59 w 59"/>
                  <a:gd name="T13" fmla="*/ 82 h 82"/>
                  <a:gd name="T14" fmla="*/ 43 w 59"/>
                  <a:gd name="T15" fmla="*/ 82 h 82"/>
                  <a:gd name="T16" fmla="*/ 14 w 59"/>
                  <a:gd name="T17" fmla="*/ 22 h 82"/>
                  <a:gd name="T18" fmla="*/ 14 w 59"/>
                  <a:gd name="T19" fmla="*/ 82 h 82"/>
                  <a:gd name="T20" fmla="*/ 0 w 59"/>
                  <a:gd name="T21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2">
                    <a:moveTo>
                      <a:pt x="0" y="82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45" y="60"/>
                    </a:lnTo>
                    <a:lnTo>
                      <a:pt x="45" y="0"/>
                    </a:lnTo>
                    <a:lnTo>
                      <a:pt x="59" y="0"/>
                    </a:lnTo>
                    <a:lnTo>
                      <a:pt x="59" y="82"/>
                    </a:lnTo>
                    <a:lnTo>
                      <a:pt x="43" y="82"/>
                    </a:lnTo>
                    <a:lnTo>
                      <a:pt x="14" y="22"/>
                    </a:lnTo>
                    <a:lnTo>
                      <a:pt x="14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18">
                <a:extLst>
                  <a:ext uri="{FF2B5EF4-FFF2-40B4-BE49-F238E27FC236}">
                    <a16:creationId xmlns:a16="http://schemas.microsoft.com/office/drawing/2014/main" id="{2484CAD3-EE09-428C-BA37-FEF8439C77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37" y="774"/>
                <a:ext cx="52" cy="82"/>
              </a:xfrm>
              <a:custGeom>
                <a:avLst/>
                <a:gdLst>
                  <a:gd name="T0" fmla="*/ 0 w 52"/>
                  <a:gd name="T1" fmla="*/ 82 h 82"/>
                  <a:gd name="T2" fmla="*/ 0 w 52"/>
                  <a:gd name="T3" fmla="*/ 0 h 82"/>
                  <a:gd name="T4" fmla="*/ 14 w 52"/>
                  <a:gd name="T5" fmla="*/ 0 h 82"/>
                  <a:gd name="T6" fmla="*/ 14 w 52"/>
                  <a:gd name="T7" fmla="*/ 32 h 82"/>
                  <a:gd name="T8" fmla="*/ 40 w 52"/>
                  <a:gd name="T9" fmla="*/ 32 h 82"/>
                  <a:gd name="T10" fmla="*/ 40 w 52"/>
                  <a:gd name="T11" fmla="*/ 0 h 82"/>
                  <a:gd name="T12" fmla="*/ 52 w 52"/>
                  <a:gd name="T13" fmla="*/ 0 h 82"/>
                  <a:gd name="T14" fmla="*/ 52 w 52"/>
                  <a:gd name="T15" fmla="*/ 82 h 82"/>
                  <a:gd name="T16" fmla="*/ 40 w 52"/>
                  <a:gd name="T17" fmla="*/ 82 h 82"/>
                  <a:gd name="T18" fmla="*/ 40 w 52"/>
                  <a:gd name="T19" fmla="*/ 48 h 82"/>
                  <a:gd name="T20" fmla="*/ 14 w 52"/>
                  <a:gd name="T21" fmla="*/ 48 h 82"/>
                  <a:gd name="T22" fmla="*/ 14 w 52"/>
                  <a:gd name="T23" fmla="*/ 82 h 82"/>
                  <a:gd name="T24" fmla="*/ 0 w 52"/>
                  <a:gd name="T25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82">
                    <a:moveTo>
                      <a:pt x="0" y="82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40" y="32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82"/>
                    </a:lnTo>
                    <a:lnTo>
                      <a:pt x="40" y="82"/>
                    </a:lnTo>
                    <a:lnTo>
                      <a:pt x="40" y="48"/>
                    </a:lnTo>
                    <a:lnTo>
                      <a:pt x="14" y="48"/>
                    </a:lnTo>
                    <a:lnTo>
                      <a:pt x="14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19">
                <a:extLst>
                  <a:ext uri="{FF2B5EF4-FFF2-40B4-BE49-F238E27FC236}">
                    <a16:creationId xmlns:a16="http://schemas.microsoft.com/office/drawing/2014/main" id="{21C66906-7104-4EDB-8B69-1102C7150E4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00" y="772"/>
                <a:ext cx="74" cy="104"/>
              </a:xfrm>
              <a:custGeom>
                <a:avLst/>
                <a:gdLst>
                  <a:gd name="T0" fmla="*/ 22 w 43"/>
                  <a:gd name="T1" fmla="*/ 0 h 52"/>
                  <a:gd name="T2" fmla="*/ 32 w 43"/>
                  <a:gd name="T3" fmla="*/ 3 h 52"/>
                  <a:gd name="T4" fmla="*/ 40 w 43"/>
                  <a:gd name="T5" fmla="*/ 11 h 52"/>
                  <a:gd name="T6" fmla="*/ 43 w 43"/>
                  <a:gd name="T7" fmla="*/ 22 h 52"/>
                  <a:gd name="T8" fmla="*/ 40 w 43"/>
                  <a:gd name="T9" fmla="*/ 32 h 52"/>
                  <a:gd name="T10" fmla="*/ 32 w 43"/>
                  <a:gd name="T11" fmla="*/ 40 h 52"/>
                  <a:gd name="T12" fmla="*/ 22 w 43"/>
                  <a:gd name="T13" fmla="*/ 43 h 52"/>
                  <a:gd name="T14" fmla="*/ 13 w 43"/>
                  <a:gd name="T15" fmla="*/ 41 h 52"/>
                  <a:gd name="T16" fmla="*/ 6 w 43"/>
                  <a:gd name="T17" fmla="*/ 37 h 52"/>
                  <a:gd name="T18" fmla="*/ 2 w 43"/>
                  <a:gd name="T19" fmla="*/ 30 h 52"/>
                  <a:gd name="T20" fmla="*/ 0 w 43"/>
                  <a:gd name="T21" fmla="*/ 22 h 52"/>
                  <a:gd name="T22" fmla="*/ 3 w 43"/>
                  <a:gd name="T23" fmla="*/ 11 h 52"/>
                  <a:gd name="T24" fmla="*/ 11 w 43"/>
                  <a:gd name="T25" fmla="*/ 3 h 52"/>
                  <a:gd name="T26" fmla="*/ 22 w 43"/>
                  <a:gd name="T27" fmla="*/ 0 h 52"/>
                  <a:gd name="T28" fmla="*/ 22 w 43"/>
                  <a:gd name="T29" fmla="*/ 7 h 52"/>
                  <a:gd name="T30" fmla="*/ 15 w 43"/>
                  <a:gd name="T31" fmla="*/ 9 h 52"/>
                  <a:gd name="T32" fmla="*/ 10 w 43"/>
                  <a:gd name="T33" fmla="*/ 14 h 52"/>
                  <a:gd name="T34" fmla="*/ 8 w 43"/>
                  <a:gd name="T35" fmla="*/ 21 h 52"/>
                  <a:gd name="T36" fmla="*/ 9 w 43"/>
                  <a:gd name="T37" fmla="*/ 27 h 52"/>
                  <a:gd name="T38" fmla="*/ 12 w 43"/>
                  <a:gd name="T39" fmla="*/ 31 h 52"/>
                  <a:gd name="T40" fmla="*/ 16 w 43"/>
                  <a:gd name="T41" fmla="*/ 34 h 52"/>
                  <a:gd name="T42" fmla="*/ 22 w 43"/>
                  <a:gd name="T43" fmla="*/ 36 h 52"/>
                  <a:gd name="T44" fmla="*/ 29 w 43"/>
                  <a:gd name="T45" fmla="*/ 34 h 52"/>
                  <a:gd name="T46" fmla="*/ 34 w 43"/>
                  <a:gd name="T47" fmla="*/ 28 h 52"/>
                  <a:gd name="T48" fmla="*/ 36 w 43"/>
                  <a:gd name="T49" fmla="*/ 21 h 52"/>
                  <a:gd name="T50" fmla="*/ 34 w 43"/>
                  <a:gd name="T51" fmla="*/ 14 h 52"/>
                  <a:gd name="T52" fmla="*/ 29 w 43"/>
                  <a:gd name="T53" fmla="*/ 9 h 52"/>
                  <a:gd name="T54" fmla="*/ 22 w 43"/>
                  <a:gd name="T55" fmla="*/ 7 h 52"/>
                  <a:gd name="T56" fmla="*/ 19 w 43"/>
                  <a:gd name="T57" fmla="*/ 52 h 52"/>
                  <a:gd name="T58" fmla="*/ 19 w 43"/>
                  <a:gd name="T59" fmla="*/ 46 h 52"/>
                  <a:gd name="T60" fmla="*/ 25 w 43"/>
                  <a:gd name="T61" fmla="*/ 46 h 52"/>
                  <a:gd name="T62" fmla="*/ 25 w 43"/>
                  <a:gd name="T63" fmla="*/ 52 h 52"/>
                  <a:gd name="T64" fmla="*/ 19 w 43"/>
                  <a:gd name="T6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52">
                    <a:moveTo>
                      <a:pt x="22" y="0"/>
                    </a:moveTo>
                    <a:cubicBezTo>
                      <a:pt x="26" y="0"/>
                      <a:pt x="29" y="1"/>
                      <a:pt x="32" y="3"/>
                    </a:cubicBezTo>
                    <a:cubicBezTo>
                      <a:pt x="36" y="5"/>
                      <a:pt x="38" y="7"/>
                      <a:pt x="40" y="11"/>
                    </a:cubicBezTo>
                    <a:cubicBezTo>
                      <a:pt x="42" y="14"/>
                      <a:pt x="43" y="18"/>
                      <a:pt x="43" y="22"/>
                    </a:cubicBezTo>
                    <a:cubicBezTo>
                      <a:pt x="43" y="26"/>
                      <a:pt x="42" y="29"/>
                      <a:pt x="40" y="32"/>
                    </a:cubicBezTo>
                    <a:cubicBezTo>
                      <a:pt x="38" y="36"/>
                      <a:pt x="36" y="38"/>
                      <a:pt x="32" y="40"/>
                    </a:cubicBezTo>
                    <a:cubicBezTo>
                      <a:pt x="29" y="42"/>
                      <a:pt x="26" y="43"/>
                      <a:pt x="22" y="43"/>
                    </a:cubicBezTo>
                    <a:cubicBezTo>
                      <a:pt x="19" y="43"/>
                      <a:pt x="16" y="43"/>
                      <a:pt x="13" y="41"/>
                    </a:cubicBezTo>
                    <a:cubicBezTo>
                      <a:pt x="11" y="40"/>
                      <a:pt x="8" y="39"/>
                      <a:pt x="6" y="37"/>
                    </a:cubicBezTo>
                    <a:cubicBezTo>
                      <a:pt x="4" y="35"/>
                      <a:pt x="3" y="32"/>
                      <a:pt x="2" y="30"/>
                    </a:cubicBezTo>
                    <a:cubicBezTo>
                      <a:pt x="1" y="27"/>
                      <a:pt x="0" y="24"/>
                      <a:pt x="0" y="22"/>
                    </a:cubicBezTo>
                    <a:cubicBezTo>
                      <a:pt x="0" y="18"/>
                      <a:pt x="1" y="14"/>
                      <a:pt x="3" y="11"/>
                    </a:cubicBezTo>
                    <a:cubicBezTo>
                      <a:pt x="5" y="7"/>
                      <a:pt x="8" y="5"/>
                      <a:pt x="11" y="3"/>
                    </a:cubicBezTo>
                    <a:cubicBezTo>
                      <a:pt x="14" y="1"/>
                      <a:pt x="18" y="0"/>
                      <a:pt x="22" y="0"/>
                    </a:cubicBezTo>
                    <a:close/>
                    <a:moveTo>
                      <a:pt x="22" y="7"/>
                    </a:moveTo>
                    <a:cubicBezTo>
                      <a:pt x="19" y="7"/>
                      <a:pt x="17" y="8"/>
                      <a:pt x="15" y="9"/>
                    </a:cubicBezTo>
                    <a:cubicBezTo>
                      <a:pt x="13" y="11"/>
                      <a:pt x="11" y="12"/>
                      <a:pt x="10" y="14"/>
                    </a:cubicBezTo>
                    <a:cubicBezTo>
                      <a:pt x="8" y="17"/>
                      <a:pt x="8" y="19"/>
                      <a:pt x="8" y="21"/>
                    </a:cubicBezTo>
                    <a:cubicBezTo>
                      <a:pt x="8" y="23"/>
                      <a:pt x="8" y="25"/>
                      <a:pt x="9" y="27"/>
                    </a:cubicBezTo>
                    <a:cubicBezTo>
                      <a:pt x="10" y="29"/>
                      <a:pt x="11" y="30"/>
                      <a:pt x="12" y="31"/>
                    </a:cubicBezTo>
                    <a:cubicBezTo>
                      <a:pt x="13" y="33"/>
                      <a:pt x="15" y="34"/>
                      <a:pt x="16" y="34"/>
                    </a:cubicBezTo>
                    <a:cubicBezTo>
                      <a:pt x="18" y="35"/>
                      <a:pt x="20" y="36"/>
                      <a:pt x="22" y="36"/>
                    </a:cubicBezTo>
                    <a:cubicBezTo>
                      <a:pt x="24" y="36"/>
                      <a:pt x="26" y="35"/>
                      <a:pt x="29" y="34"/>
                    </a:cubicBezTo>
                    <a:cubicBezTo>
                      <a:pt x="31" y="32"/>
                      <a:pt x="32" y="31"/>
                      <a:pt x="34" y="28"/>
                    </a:cubicBezTo>
                    <a:cubicBezTo>
                      <a:pt x="35" y="26"/>
                      <a:pt x="36" y="24"/>
                      <a:pt x="36" y="21"/>
                    </a:cubicBezTo>
                    <a:cubicBezTo>
                      <a:pt x="36" y="19"/>
                      <a:pt x="35" y="17"/>
                      <a:pt x="34" y="14"/>
                    </a:cubicBezTo>
                    <a:cubicBezTo>
                      <a:pt x="32" y="12"/>
                      <a:pt x="31" y="11"/>
                      <a:pt x="29" y="9"/>
                    </a:cubicBezTo>
                    <a:cubicBezTo>
                      <a:pt x="27" y="8"/>
                      <a:pt x="24" y="7"/>
                      <a:pt x="22" y="7"/>
                    </a:cubicBezTo>
                    <a:close/>
                    <a:moveTo>
                      <a:pt x="19" y="52"/>
                    </a:moveTo>
                    <a:cubicBezTo>
                      <a:pt x="19" y="46"/>
                      <a:pt x="19" y="46"/>
                      <a:pt x="19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52"/>
                      <a:pt x="25" y="52"/>
                      <a:pt x="25" y="52"/>
                    </a:cubicBez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20">
                <a:extLst>
                  <a:ext uri="{FF2B5EF4-FFF2-40B4-BE49-F238E27FC236}">
                    <a16:creationId xmlns:a16="http://schemas.microsoft.com/office/drawing/2014/main" id="{B06FFE64-9E5B-46E1-9D58-8E27F7E090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81" y="772"/>
                <a:ext cx="71" cy="86"/>
              </a:xfrm>
              <a:custGeom>
                <a:avLst/>
                <a:gdLst>
                  <a:gd name="T0" fmla="*/ 32 w 41"/>
                  <a:gd name="T1" fmla="*/ 31 h 43"/>
                  <a:gd name="T2" fmla="*/ 41 w 41"/>
                  <a:gd name="T3" fmla="*/ 31 h 43"/>
                  <a:gd name="T4" fmla="*/ 36 w 41"/>
                  <a:gd name="T5" fmla="*/ 37 h 43"/>
                  <a:gd name="T6" fmla="*/ 29 w 41"/>
                  <a:gd name="T7" fmla="*/ 42 h 43"/>
                  <a:gd name="T8" fmla="*/ 22 w 41"/>
                  <a:gd name="T9" fmla="*/ 43 h 43"/>
                  <a:gd name="T10" fmla="*/ 13 w 41"/>
                  <a:gd name="T11" fmla="*/ 41 h 43"/>
                  <a:gd name="T12" fmla="*/ 6 w 41"/>
                  <a:gd name="T13" fmla="*/ 37 h 43"/>
                  <a:gd name="T14" fmla="*/ 2 w 41"/>
                  <a:gd name="T15" fmla="*/ 30 h 43"/>
                  <a:gd name="T16" fmla="*/ 0 w 41"/>
                  <a:gd name="T17" fmla="*/ 21 h 43"/>
                  <a:gd name="T18" fmla="*/ 3 w 41"/>
                  <a:gd name="T19" fmla="*/ 11 h 43"/>
                  <a:gd name="T20" fmla="*/ 11 w 41"/>
                  <a:gd name="T21" fmla="*/ 3 h 43"/>
                  <a:gd name="T22" fmla="*/ 21 w 41"/>
                  <a:gd name="T23" fmla="*/ 0 h 43"/>
                  <a:gd name="T24" fmla="*/ 29 w 41"/>
                  <a:gd name="T25" fmla="*/ 1 h 43"/>
                  <a:gd name="T26" fmla="*/ 36 w 41"/>
                  <a:gd name="T27" fmla="*/ 6 h 43"/>
                  <a:gd name="T28" fmla="*/ 41 w 41"/>
                  <a:gd name="T29" fmla="*/ 13 h 43"/>
                  <a:gd name="T30" fmla="*/ 32 w 41"/>
                  <a:gd name="T31" fmla="*/ 13 h 43"/>
                  <a:gd name="T32" fmla="*/ 27 w 41"/>
                  <a:gd name="T33" fmla="*/ 9 h 43"/>
                  <a:gd name="T34" fmla="*/ 21 w 41"/>
                  <a:gd name="T35" fmla="*/ 7 h 43"/>
                  <a:gd name="T36" fmla="*/ 15 w 41"/>
                  <a:gd name="T37" fmla="*/ 9 h 43"/>
                  <a:gd name="T38" fmla="*/ 10 w 41"/>
                  <a:gd name="T39" fmla="*/ 15 h 43"/>
                  <a:gd name="T40" fmla="*/ 8 w 41"/>
                  <a:gd name="T41" fmla="*/ 22 h 43"/>
                  <a:gd name="T42" fmla="*/ 10 w 41"/>
                  <a:gd name="T43" fmla="*/ 29 h 43"/>
                  <a:gd name="T44" fmla="*/ 15 w 41"/>
                  <a:gd name="T45" fmla="*/ 34 h 43"/>
                  <a:gd name="T46" fmla="*/ 21 w 41"/>
                  <a:gd name="T47" fmla="*/ 36 h 43"/>
                  <a:gd name="T48" fmla="*/ 32 w 41"/>
                  <a:gd name="T49" fmla="*/ 3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43">
                    <a:moveTo>
                      <a:pt x="32" y="31"/>
                    </a:move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33"/>
                      <a:pt x="38" y="35"/>
                      <a:pt x="36" y="37"/>
                    </a:cubicBezTo>
                    <a:cubicBezTo>
                      <a:pt x="34" y="39"/>
                      <a:pt x="32" y="41"/>
                      <a:pt x="29" y="42"/>
                    </a:cubicBezTo>
                    <a:cubicBezTo>
                      <a:pt x="27" y="43"/>
                      <a:pt x="24" y="43"/>
                      <a:pt x="22" y="43"/>
                    </a:cubicBezTo>
                    <a:cubicBezTo>
                      <a:pt x="19" y="43"/>
                      <a:pt x="16" y="43"/>
                      <a:pt x="13" y="41"/>
                    </a:cubicBezTo>
                    <a:cubicBezTo>
                      <a:pt x="11" y="40"/>
                      <a:pt x="8" y="39"/>
                      <a:pt x="6" y="37"/>
                    </a:cubicBezTo>
                    <a:cubicBezTo>
                      <a:pt x="4" y="35"/>
                      <a:pt x="3" y="32"/>
                      <a:pt x="2" y="30"/>
                    </a:cubicBezTo>
                    <a:cubicBezTo>
                      <a:pt x="1" y="27"/>
                      <a:pt x="0" y="24"/>
                      <a:pt x="0" y="21"/>
                    </a:cubicBezTo>
                    <a:cubicBezTo>
                      <a:pt x="0" y="18"/>
                      <a:pt x="1" y="14"/>
                      <a:pt x="3" y="11"/>
                    </a:cubicBezTo>
                    <a:cubicBezTo>
                      <a:pt x="5" y="7"/>
                      <a:pt x="8" y="5"/>
                      <a:pt x="11" y="3"/>
                    </a:cubicBezTo>
                    <a:cubicBezTo>
                      <a:pt x="14" y="1"/>
                      <a:pt x="18" y="0"/>
                      <a:pt x="21" y="0"/>
                    </a:cubicBezTo>
                    <a:cubicBezTo>
                      <a:pt x="24" y="0"/>
                      <a:pt x="27" y="0"/>
                      <a:pt x="29" y="1"/>
                    </a:cubicBezTo>
                    <a:cubicBezTo>
                      <a:pt x="32" y="2"/>
                      <a:pt x="34" y="4"/>
                      <a:pt x="36" y="6"/>
                    </a:cubicBezTo>
                    <a:cubicBezTo>
                      <a:pt x="38" y="8"/>
                      <a:pt x="40" y="10"/>
                      <a:pt x="41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1"/>
                      <a:pt x="29" y="10"/>
                      <a:pt x="27" y="9"/>
                    </a:cubicBezTo>
                    <a:cubicBezTo>
                      <a:pt x="25" y="8"/>
                      <a:pt x="23" y="7"/>
                      <a:pt x="21" y="7"/>
                    </a:cubicBezTo>
                    <a:cubicBezTo>
                      <a:pt x="19" y="7"/>
                      <a:pt x="17" y="8"/>
                      <a:pt x="15" y="9"/>
                    </a:cubicBezTo>
                    <a:cubicBezTo>
                      <a:pt x="12" y="11"/>
                      <a:pt x="11" y="12"/>
                      <a:pt x="10" y="15"/>
                    </a:cubicBezTo>
                    <a:cubicBezTo>
                      <a:pt x="8" y="17"/>
                      <a:pt x="8" y="19"/>
                      <a:pt x="8" y="22"/>
                    </a:cubicBezTo>
                    <a:cubicBezTo>
                      <a:pt x="8" y="24"/>
                      <a:pt x="8" y="26"/>
                      <a:pt x="10" y="29"/>
                    </a:cubicBezTo>
                    <a:cubicBezTo>
                      <a:pt x="11" y="31"/>
                      <a:pt x="13" y="32"/>
                      <a:pt x="15" y="34"/>
                    </a:cubicBezTo>
                    <a:cubicBezTo>
                      <a:pt x="17" y="35"/>
                      <a:pt x="19" y="36"/>
                      <a:pt x="21" y="36"/>
                    </a:cubicBezTo>
                    <a:cubicBezTo>
                      <a:pt x="25" y="36"/>
                      <a:pt x="29" y="34"/>
                      <a:pt x="3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21">
                <a:extLst>
                  <a:ext uri="{FF2B5EF4-FFF2-40B4-BE49-F238E27FC236}">
                    <a16:creationId xmlns:a16="http://schemas.microsoft.com/office/drawing/2014/main" id="{CE6AD27C-083F-4BFB-8CB1-FC3C5DF471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" y="484"/>
                <a:ext cx="199" cy="232"/>
              </a:xfrm>
              <a:custGeom>
                <a:avLst/>
                <a:gdLst>
                  <a:gd name="T0" fmla="*/ 115 w 115"/>
                  <a:gd name="T1" fmla="*/ 107 h 116"/>
                  <a:gd name="T2" fmla="*/ 107 w 115"/>
                  <a:gd name="T3" fmla="*/ 116 h 116"/>
                  <a:gd name="T4" fmla="*/ 8 w 115"/>
                  <a:gd name="T5" fmla="*/ 116 h 116"/>
                  <a:gd name="T6" fmla="*/ 0 w 115"/>
                  <a:gd name="T7" fmla="*/ 107 h 116"/>
                  <a:gd name="T8" fmla="*/ 0 w 115"/>
                  <a:gd name="T9" fmla="*/ 9 h 116"/>
                  <a:gd name="T10" fmla="*/ 8 w 115"/>
                  <a:gd name="T11" fmla="*/ 0 h 116"/>
                  <a:gd name="T12" fmla="*/ 107 w 115"/>
                  <a:gd name="T13" fmla="*/ 0 h 116"/>
                  <a:gd name="T14" fmla="*/ 115 w 115"/>
                  <a:gd name="T15" fmla="*/ 9 h 116"/>
                  <a:gd name="T16" fmla="*/ 115 w 115"/>
                  <a:gd name="T17" fmla="*/ 10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6">
                    <a:moveTo>
                      <a:pt x="115" y="107"/>
                    </a:moveTo>
                    <a:cubicBezTo>
                      <a:pt x="115" y="112"/>
                      <a:pt x="112" y="116"/>
                      <a:pt x="107" y="11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4" y="116"/>
                      <a:pt x="0" y="112"/>
                      <a:pt x="0" y="107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9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22">
                <a:extLst>
                  <a:ext uri="{FF2B5EF4-FFF2-40B4-BE49-F238E27FC236}">
                    <a16:creationId xmlns:a16="http://schemas.microsoft.com/office/drawing/2014/main" id="{7C1C8A33-26DE-49F7-A3F9-9EFB5E3BC7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8" y="220"/>
                <a:ext cx="200" cy="230"/>
              </a:xfrm>
              <a:custGeom>
                <a:avLst/>
                <a:gdLst>
                  <a:gd name="T0" fmla="*/ 115 w 115"/>
                  <a:gd name="T1" fmla="*/ 107 h 115"/>
                  <a:gd name="T2" fmla="*/ 107 w 115"/>
                  <a:gd name="T3" fmla="*/ 115 h 115"/>
                  <a:gd name="T4" fmla="*/ 8 w 115"/>
                  <a:gd name="T5" fmla="*/ 115 h 115"/>
                  <a:gd name="T6" fmla="*/ 0 w 115"/>
                  <a:gd name="T7" fmla="*/ 107 h 115"/>
                  <a:gd name="T8" fmla="*/ 0 w 115"/>
                  <a:gd name="T9" fmla="*/ 8 h 115"/>
                  <a:gd name="T10" fmla="*/ 8 w 115"/>
                  <a:gd name="T11" fmla="*/ 0 h 115"/>
                  <a:gd name="T12" fmla="*/ 107 w 115"/>
                  <a:gd name="T13" fmla="*/ 0 h 115"/>
                  <a:gd name="T14" fmla="*/ 115 w 115"/>
                  <a:gd name="T15" fmla="*/ 8 h 115"/>
                  <a:gd name="T16" fmla="*/ 115 w 115"/>
                  <a:gd name="T1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5">
                    <a:moveTo>
                      <a:pt x="115" y="107"/>
                    </a:moveTo>
                    <a:cubicBezTo>
                      <a:pt x="115" y="112"/>
                      <a:pt x="112" y="115"/>
                      <a:pt x="107" y="115"/>
                    </a:cubicBezTo>
                    <a:cubicBezTo>
                      <a:pt x="8" y="115"/>
                      <a:pt x="8" y="115"/>
                      <a:pt x="8" y="115"/>
                    </a:cubicBezTo>
                    <a:cubicBezTo>
                      <a:pt x="4" y="115"/>
                      <a:pt x="0" y="112"/>
                      <a:pt x="0" y="10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8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23">
                <a:extLst>
                  <a:ext uri="{FF2B5EF4-FFF2-40B4-BE49-F238E27FC236}">
                    <a16:creationId xmlns:a16="http://schemas.microsoft.com/office/drawing/2014/main" id="{F0A34720-93A8-4ED7-A963-D889D6E40B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13" y="220"/>
                <a:ext cx="199" cy="230"/>
              </a:xfrm>
              <a:custGeom>
                <a:avLst/>
                <a:gdLst>
                  <a:gd name="T0" fmla="*/ 115 w 115"/>
                  <a:gd name="T1" fmla="*/ 107 h 115"/>
                  <a:gd name="T2" fmla="*/ 107 w 115"/>
                  <a:gd name="T3" fmla="*/ 115 h 115"/>
                  <a:gd name="T4" fmla="*/ 8 w 115"/>
                  <a:gd name="T5" fmla="*/ 115 h 115"/>
                  <a:gd name="T6" fmla="*/ 0 w 115"/>
                  <a:gd name="T7" fmla="*/ 107 h 115"/>
                  <a:gd name="T8" fmla="*/ 0 w 115"/>
                  <a:gd name="T9" fmla="*/ 8 h 115"/>
                  <a:gd name="T10" fmla="*/ 8 w 115"/>
                  <a:gd name="T11" fmla="*/ 0 h 115"/>
                  <a:gd name="T12" fmla="*/ 107 w 115"/>
                  <a:gd name="T13" fmla="*/ 0 h 115"/>
                  <a:gd name="T14" fmla="*/ 115 w 115"/>
                  <a:gd name="T15" fmla="*/ 8 h 115"/>
                  <a:gd name="T16" fmla="*/ 115 w 115"/>
                  <a:gd name="T1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5">
                    <a:moveTo>
                      <a:pt x="115" y="107"/>
                    </a:moveTo>
                    <a:cubicBezTo>
                      <a:pt x="115" y="112"/>
                      <a:pt x="112" y="115"/>
                      <a:pt x="107" y="115"/>
                    </a:cubicBezTo>
                    <a:cubicBezTo>
                      <a:pt x="8" y="115"/>
                      <a:pt x="8" y="115"/>
                      <a:pt x="8" y="115"/>
                    </a:cubicBezTo>
                    <a:cubicBezTo>
                      <a:pt x="4" y="115"/>
                      <a:pt x="0" y="112"/>
                      <a:pt x="0" y="10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8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24">
                <a:extLst>
                  <a:ext uri="{FF2B5EF4-FFF2-40B4-BE49-F238E27FC236}">
                    <a16:creationId xmlns:a16="http://schemas.microsoft.com/office/drawing/2014/main" id="{BABC9F36-FAC6-4A3E-8278-69FF0AEC9E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8" y="484"/>
                <a:ext cx="200" cy="232"/>
              </a:xfrm>
              <a:custGeom>
                <a:avLst/>
                <a:gdLst>
                  <a:gd name="T0" fmla="*/ 115 w 115"/>
                  <a:gd name="T1" fmla="*/ 107 h 116"/>
                  <a:gd name="T2" fmla="*/ 107 w 115"/>
                  <a:gd name="T3" fmla="*/ 116 h 116"/>
                  <a:gd name="T4" fmla="*/ 8 w 115"/>
                  <a:gd name="T5" fmla="*/ 116 h 116"/>
                  <a:gd name="T6" fmla="*/ 0 w 115"/>
                  <a:gd name="T7" fmla="*/ 107 h 116"/>
                  <a:gd name="T8" fmla="*/ 0 w 115"/>
                  <a:gd name="T9" fmla="*/ 9 h 116"/>
                  <a:gd name="T10" fmla="*/ 8 w 115"/>
                  <a:gd name="T11" fmla="*/ 0 h 116"/>
                  <a:gd name="T12" fmla="*/ 107 w 115"/>
                  <a:gd name="T13" fmla="*/ 0 h 116"/>
                  <a:gd name="T14" fmla="*/ 115 w 115"/>
                  <a:gd name="T15" fmla="*/ 9 h 116"/>
                  <a:gd name="T16" fmla="*/ 115 w 115"/>
                  <a:gd name="T17" fmla="*/ 10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16">
                    <a:moveTo>
                      <a:pt x="115" y="107"/>
                    </a:moveTo>
                    <a:cubicBezTo>
                      <a:pt x="115" y="112"/>
                      <a:pt x="112" y="116"/>
                      <a:pt x="107" y="11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4" y="116"/>
                      <a:pt x="0" y="112"/>
                      <a:pt x="0" y="107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12" y="0"/>
                      <a:pt x="115" y="4"/>
                      <a:pt x="115" y="9"/>
                    </a:cubicBezTo>
                    <a:lnTo>
                      <a:pt x="115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25">
                <a:extLst>
                  <a:ext uri="{FF2B5EF4-FFF2-40B4-BE49-F238E27FC236}">
                    <a16:creationId xmlns:a16="http://schemas.microsoft.com/office/drawing/2014/main" id="{4E73A525-7EDA-4B13-A5F1-695C177D342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61" y="242"/>
                <a:ext cx="33" cy="18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26">
                <a:extLst>
                  <a:ext uri="{FF2B5EF4-FFF2-40B4-BE49-F238E27FC236}">
                    <a16:creationId xmlns:a16="http://schemas.microsoft.com/office/drawing/2014/main" id="{E1D54A92-6EE7-41B0-AAFF-DA2570D81C7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97" y="316"/>
                <a:ext cx="162" cy="38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27">
                <a:extLst>
                  <a:ext uri="{FF2B5EF4-FFF2-40B4-BE49-F238E27FC236}">
                    <a16:creationId xmlns:a16="http://schemas.microsoft.com/office/drawing/2014/main" id="{678043E2-704C-4332-83B3-2919F61778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9" y="522"/>
                <a:ext cx="138" cy="156"/>
              </a:xfrm>
              <a:custGeom>
                <a:avLst/>
                <a:gdLst>
                  <a:gd name="T0" fmla="*/ 23 w 138"/>
                  <a:gd name="T1" fmla="*/ 156 h 156"/>
                  <a:gd name="T2" fmla="*/ 0 w 138"/>
                  <a:gd name="T3" fmla="*/ 130 h 156"/>
                  <a:gd name="T4" fmla="*/ 115 w 138"/>
                  <a:gd name="T5" fmla="*/ 0 h 156"/>
                  <a:gd name="T6" fmla="*/ 138 w 138"/>
                  <a:gd name="T7" fmla="*/ 26 h 156"/>
                  <a:gd name="T8" fmla="*/ 23 w 138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56">
                    <a:moveTo>
                      <a:pt x="23" y="156"/>
                    </a:moveTo>
                    <a:lnTo>
                      <a:pt x="0" y="130"/>
                    </a:lnTo>
                    <a:lnTo>
                      <a:pt x="115" y="0"/>
                    </a:lnTo>
                    <a:lnTo>
                      <a:pt x="138" y="26"/>
                    </a:lnTo>
                    <a:lnTo>
                      <a:pt x="23" y="156"/>
                    </a:lnTo>
                    <a:close/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28">
                <a:extLst>
                  <a:ext uri="{FF2B5EF4-FFF2-40B4-BE49-F238E27FC236}">
                    <a16:creationId xmlns:a16="http://schemas.microsoft.com/office/drawing/2014/main" id="{BDD88390-8198-4FAC-9704-337FD32EA73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9" y="522"/>
                <a:ext cx="138" cy="156"/>
              </a:xfrm>
              <a:custGeom>
                <a:avLst/>
                <a:gdLst>
                  <a:gd name="T0" fmla="*/ 0 w 138"/>
                  <a:gd name="T1" fmla="*/ 26 h 156"/>
                  <a:gd name="T2" fmla="*/ 23 w 138"/>
                  <a:gd name="T3" fmla="*/ 0 h 156"/>
                  <a:gd name="T4" fmla="*/ 138 w 138"/>
                  <a:gd name="T5" fmla="*/ 130 h 156"/>
                  <a:gd name="T6" fmla="*/ 115 w 138"/>
                  <a:gd name="T7" fmla="*/ 156 h 156"/>
                  <a:gd name="T8" fmla="*/ 0 w 138"/>
                  <a:gd name="T9" fmla="*/ 2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56">
                    <a:moveTo>
                      <a:pt x="0" y="26"/>
                    </a:moveTo>
                    <a:lnTo>
                      <a:pt x="23" y="0"/>
                    </a:lnTo>
                    <a:lnTo>
                      <a:pt x="138" y="130"/>
                    </a:lnTo>
                    <a:lnTo>
                      <a:pt x="115" y="15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29">
                <a:extLst>
                  <a:ext uri="{FF2B5EF4-FFF2-40B4-BE49-F238E27FC236}">
                    <a16:creationId xmlns:a16="http://schemas.microsoft.com/office/drawing/2014/main" id="{8F384C96-8CFD-4159-9A9F-20F1265C68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32" y="316"/>
                <a:ext cx="161" cy="38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Rectangle 30">
                <a:extLst>
                  <a:ext uri="{FF2B5EF4-FFF2-40B4-BE49-F238E27FC236}">
                    <a16:creationId xmlns:a16="http://schemas.microsoft.com/office/drawing/2014/main" id="{3C9D26BE-3887-401C-89C3-E03E375EBA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32" y="582"/>
                <a:ext cx="161" cy="3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31">
                <a:extLst>
                  <a:ext uri="{FF2B5EF4-FFF2-40B4-BE49-F238E27FC236}">
                    <a16:creationId xmlns:a16="http://schemas.microsoft.com/office/drawing/2014/main" id="{BBB20F28-572B-4346-93A7-CC264269C4C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96" y="522"/>
                <a:ext cx="33" cy="3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32">
                <a:extLst>
                  <a:ext uri="{FF2B5EF4-FFF2-40B4-BE49-F238E27FC236}">
                    <a16:creationId xmlns:a16="http://schemas.microsoft.com/office/drawing/2014/main" id="{DB9F06E3-F4BD-41F7-8079-0A55FCEBB1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96" y="642"/>
                <a:ext cx="33" cy="36"/>
              </a:xfrm>
              <a:prstGeom prst="rect">
                <a:avLst/>
              </a:prstGeom>
              <a:solidFill>
                <a:srgbClr val="1660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18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E69BCF-35F7-47F0-9BCF-8A48DE8242CD}"/>
                </a:ext>
              </a:extLst>
            </p:cNvPr>
            <p:cNvSpPr txBox="1"/>
            <p:nvPr userDrawn="1"/>
          </p:nvSpPr>
          <p:spPr>
            <a:xfrm>
              <a:off x="2206188" y="504498"/>
              <a:ext cx="14943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US" sz="36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TOÁN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858D0E3-9439-4D48-96AE-17E5D2AA9AD9}"/>
                </a:ext>
              </a:extLst>
            </p:cNvPr>
            <p:cNvSpPr txBox="1"/>
            <p:nvPr userDrawn="1"/>
          </p:nvSpPr>
          <p:spPr>
            <a:xfrm>
              <a:off x="4524395" y="504498"/>
              <a:ext cx="1404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vi-VN" sz="36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THPT</a:t>
              </a:r>
              <a:endParaRPr lang="en-US" sz="3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Title 2">
              <a:extLst>
                <a:ext uri="{FF2B5EF4-FFF2-40B4-BE49-F238E27FC236}">
                  <a16:creationId xmlns:a16="http://schemas.microsoft.com/office/drawing/2014/main" id="{2840F8C8-E07B-42E5-9E9B-3948F8B03519}"/>
                </a:ext>
              </a:extLst>
            </p:cNvPr>
            <p:cNvSpPr txBox="1">
              <a:spLocks/>
            </p:cNvSpPr>
            <p:nvPr userDrawn="1"/>
          </p:nvSpPr>
          <p:spPr bwMode="black">
            <a:xfrm>
              <a:off x="7521737" y="286419"/>
              <a:ext cx="14544495" cy="976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28" tIns="45714" rIns="91428" bIns="45714" numCol="1" anchor="ctr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/>
              <a:r>
                <a:rPr lang="en-US" sz="4800" kern="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PPT TIVI - DIỄN ĐÀN GIÁO VIÊN TOÁN</a:t>
              </a:r>
              <a:endParaRPr lang="vi-VN" sz="48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633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6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4.png"/><Relationship Id="rId5" Type="http://schemas.openxmlformats.org/officeDocument/2006/relationships/image" Target="../media/image28.wmf"/><Relationship Id="rId10" Type="http://schemas.openxmlformats.org/officeDocument/2006/relationships/image" Target="../media/image4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48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8.wmf"/><Relationship Id="rId11" Type="http://schemas.openxmlformats.org/officeDocument/2006/relationships/image" Target="../media/image46.png"/><Relationship Id="rId5" Type="http://schemas.openxmlformats.org/officeDocument/2006/relationships/oleObject" Target="../embeddings/oleObject6.bin"/><Relationship Id="rId15" Type="http://schemas.openxmlformats.org/officeDocument/2006/relationships/image" Target="../media/image50.png"/><Relationship Id="rId10" Type="http://schemas.openxmlformats.org/officeDocument/2006/relationships/image" Target="../media/image39.png"/><Relationship Id="rId4" Type="http://schemas.openxmlformats.org/officeDocument/2006/relationships/image" Target="../media/image2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55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8.wmf"/><Relationship Id="rId11" Type="http://schemas.openxmlformats.org/officeDocument/2006/relationships/image" Target="../media/image53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106060" y="4865914"/>
            <a:ext cx="14098855" cy="8392886"/>
          </a:xfrm>
          <a:prstGeom prst="roundRect">
            <a:avLst>
              <a:gd name="adj" fmla="val 4570"/>
            </a:avLst>
          </a:prstGeom>
          <a:noFill/>
          <a:ln w="57150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48903" y="1890503"/>
            <a:ext cx="2425603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48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endParaRPr lang="en-US" sz="4800" b="1" dirty="0">
              <a:solidFill>
                <a:srgbClr val="135F8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26" y="3346883"/>
            <a:ext cx="24403672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sz="48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IV : </a:t>
            </a: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8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ĐẲNG</a:t>
            </a:r>
            <a:r>
              <a:rPr lang="en-US" sz="48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8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8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4800" b="1" dirty="0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>
                <a:solidFill>
                  <a:srgbClr val="77624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endParaRPr lang="en-US" sz="4800" b="1" dirty="0">
              <a:solidFill>
                <a:srgbClr val="77624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962796" y="4413094"/>
            <a:ext cx="9911627" cy="889405"/>
            <a:chOff x="6897226" y="4413064"/>
            <a:chExt cx="10498393" cy="889405"/>
          </a:xfrm>
        </p:grpSpPr>
        <p:sp>
          <p:nvSpPr>
            <p:cNvPr id="17" name="Rectangle 16"/>
            <p:cNvSpPr/>
            <p:nvPr/>
          </p:nvSpPr>
          <p:spPr>
            <a:xfrm>
              <a:off x="7029350" y="4413064"/>
              <a:ext cx="10090192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7226" y="4440725"/>
              <a:ext cx="10498393" cy="8617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91410" tIns="45705" rIns="91410" bIns="45705" rtlCol="0">
              <a:spAutoFit/>
            </a:bodyPr>
            <a:lstStyle/>
            <a:p>
              <a:pPr algn="ctr">
                <a:lnSpc>
                  <a:spcPts val="5999"/>
                </a:lnSpc>
                <a:spcBef>
                  <a:spcPts val="1800"/>
                </a:spcBef>
              </a:pPr>
              <a:r>
                <a:rPr lang="en-US" sz="6599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6599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1. </a:t>
              </a:r>
              <a:r>
                <a:rPr lang="en-US" sz="6599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6599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599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ĐẲNG</a:t>
              </a:r>
              <a:r>
                <a:rPr lang="en-US" sz="6599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599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endParaRPr lang="en-US" sz="6599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933031" y="1631966"/>
            <a:ext cx="1814364" cy="1828784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319359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77844" y="1618742"/>
            <a:ext cx="2238666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Group 60"/>
          <p:cNvGrpSpPr/>
          <p:nvPr/>
        </p:nvGrpSpPr>
        <p:grpSpPr>
          <a:xfrm>
            <a:off x="4939994" y="11430018"/>
            <a:ext cx="5273550" cy="922573"/>
            <a:chOff x="7459670" y="7086600"/>
            <a:chExt cx="5273471" cy="922680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364068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8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826097" y="7688759"/>
                  <a:ext cx="772935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IV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4965267" y="7706929"/>
            <a:ext cx="14117318" cy="1653050"/>
            <a:chOff x="7459670" y="8524495"/>
            <a:chExt cx="14117107" cy="1653240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12484321" cy="15390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ĐẲNG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GIỮA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TRUNG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BÌNH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CỘNG</a:t>
              </a:r>
              <a:endParaRPr lang="en-US" sz="4700" b="1" spc="-150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defRPr/>
              </a:pP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VÀ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TRUNG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BÌNH</a:t>
              </a:r>
              <a:r>
                <a:rPr lang="en-US" sz="4700" b="1" spc="-150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spc="-150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NHÂN</a:t>
              </a:r>
              <a:endParaRPr lang="en-US" sz="4700" b="1" spc="-150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874579" y="7688759"/>
                  <a:ext cx="67597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4947843" y="9522904"/>
            <a:ext cx="10454457" cy="1665384"/>
            <a:chOff x="7459670" y="9982200"/>
            <a:chExt cx="10454298" cy="1665577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6"/>
              <a:ext cx="8821512" cy="15390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ĐẲNG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CHỨA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DẤU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GIÁ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TRỊ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TUYỆT</a:t>
              </a:r>
              <a:r>
                <a:rPr lang="en-US" sz="47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7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ĐỐI</a:t>
              </a:r>
              <a:endParaRPr lang="en-US" sz="47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751373" y="7688759"/>
                  <a:ext cx="9223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36" name="Group 60"/>
          <p:cNvGrpSpPr/>
          <p:nvPr/>
        </p:nvGrpSpPr>
        <p:grpSpPr>
          <a:xfrm>
            <a:off x="4940002" y="6405418"/>
            <a:ext cx="13594739" cy="922573"/>
            <a:chOff x="7459670" y="7086600"/>
            <a:chExt cx="13594541" cy="922680"/>
          </a:xfrm>
        </p:grpSpPr>
        <p:sp>
          <p:nvSpPr>
            <p:cNvPr id="37" name="Rectangle 36"/>
            <p:cNvSpPr/>
            <p:nvPr/>
          </p:nvSpPr>
          <p:spPr>
            <a:xfrm>
              <a:off x="9092456" y="7178187"/>
              <a:ext cx="1196175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ÔN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VỀ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ĐẲNG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(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TỰ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HỌC</a:t>
              </a:r>
              <a:r>
                <a:rPr lang="en-US" sz="4800" b="1" dirty="0">
                  <a:solidFill>
                    <a:srgbClr val="13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</a:p>
          </p:txBody>
        </p:sp>
        <p:grpSp>
          <p:nvGrpSpPr>
            <p:cNvPr id="3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3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4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41" name="Round Same Side Corner Rectangle 4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7997786" y="7688759"/>
                  <a:ext cx="42955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772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6A67C2B-A612-442F-837C-4DA824017796}"/>
              </a:ext>
            </a:extLst>
          </p:cNvPr>
          <p:cNvGrpSpPr/>
          <p:nvPr/>
        </p:nvGrpSpPr>
        <p:grpSpPr>
          <a:xfrm>
            <a:off x="384187" y="2573199"/>
            <a:ext cx="23361264" cy="4513401"/>
            <a:chOff x="992187" y="2564544"/>
            <a:chExt cx="22226849" cy="4088087"/>
          </a:xfrm>
        </p:grpSpPr>
        <p:sp>
          <p:nvSpPr>
            <p:cNvPr id="10" name="Rounded Rectangle 133">
              <a:extLst>
                <a:ext uri="{FF2B5EF4-FFF2-40B4-BE49-F238E27FC236}">
                  <a16:creationId xmlns:a16="http://schemas.microsoft.com/office/drawing/2014/main" id="{61C77F45-67CB-449A-BA7B-A5FA49403270}"/>
                </a:ext>
              </a:extLst>
            </p:cNvPr>
            <p:cNvSpPr/>
            <p:nvPr/>
          </p:nvSpPr>
          <p:spPr bwMode="auto">
            <a:xfrm>
              <a:off x="1145221" y="2667000"/>
              <a:ext cx="22073815" cy="3985631"/>
            </a:xfrm>
            <a:prstGeom prst="roundRect">
              <a:avLst>
                <a:gd name="adj" fmla="val 549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2177060">
                <a:defRPr/>
              </a:pPr>
              <a:endParaRPr lang="en-GB" sz="4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BF12D0-DA9E-406C-A1E0-14CE58F9DF66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2" name="Isosceles Triangle 44">
                <a:extLst>
                  <a:ext uri="{FF2B5EF4-FFF2-40B4-BE49-F238E27FC236}">
                    <a16:creationId xmlns:a16="http://schemas.microsoft.com/office/drawing/2014/main" id="{52E878EE-4964-4716-9D2A-1F6A07ECD59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" name="Pentagon 136">
                <a:extLst>
                  <a:ext uri="{FF2B5EF4-FFF2-40B4-BE49-F238E27FC236}">
                    <a16:creationId xmlns:a16="http://schemas.microsoft.com/office/drawing/2014/main" id="{CF4F15EA-0C0C-462F-A5D9-3348302DC3E3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4" name="Group 11">
                <a:extLst>
                  <a:ext uri="{FF2B5EF4-FFF2-40B4-BE49-F238E27FC236}">
                    <a16:creationId xmlns:a16="http://schemas.microsoft.com/office/drawing/2014/main" id="{0617695A-734E-4C46-B084-3BB350A73553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7" name="Freeform 140">
                  <a:extLst>
                    <a:ext uri="{FF2B5EF4-FFF2-40B4-BE49-F238E27FC236}">
                      <a16:creationId xmlns:a16="http://schemas.microsoft.com/office/drawing/2014/main" id="{93F5C809-406C-4F78-969E-95E5A30798D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8" name="Freeform 141">
                  <a:extLst>
                    <a:ext uri="{FF2B5EF4-FFF2-40B4-BE49-F238E27FC236}">
                      <a16:creationId xmlns:a16="http://schemas.microsoft.com/office/drawing/2014/main" id="{E45CC309-F76E-488F-A9BC-8AEDBFB214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9" name="Freeform 142">
                  <a:extLst>
                    <a:ext uri="{FF2B5EF4-FFF2-40B4-BE49-F238E27FC236}">
                      <a16:creationId xmlns:a16="http://schemas.microsoft.com/office/drawing/2014/main" id="{A5E5957B-2196-46D9-A953-FD25E639DE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4D308A5-EE5D-4826-8E26-7E92A8C41C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E7C0EDD-A7A7-4C39-BC4A-C059D4DBB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2FD0C35B-A161-445E-8037-AFBA2E4B46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B74AC7AD-979F-4B00-98AC-D17725EF72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5" name="Chevron 138">
                <a:extLst>
                  <a:ext uri="{FF2B5EF4-FFF2-40B4-BE49-F238E27FC236}">
                    <a16:creationId xmlns:a16="http://schemas.microsoft.com/office/drawing/2014/main" id="{DC2E3291-45C8-4775-8114-85E2DCC5F41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400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D5242950-CE4D-4C8D-B418-991DE996B8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01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Câu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vi-VN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p:grpSp>
      </p:grpSp>
      <p:grpSp>
        <p:nvGrpSpPr>
          <p:cNvPr id="71" name="Group 47">
            <a:extLst>
              <a:ext uri="{FF2B5EF4-FFF2-40B4-BE49-F238E27FC236}">
                <a16:creationId xmlns:a16="http://schemas.microsoft.com/office/drawing/2014/main" id="{6902D4A3-1CFB-4DDD-B2F7-CF68935C948D}"/>
              </a:ext>
            </a:extLst>
          </p:cNvPr>
          <p:cNvGrpSpPr/>
          <p:nvPr/>
        </p:nvGrpSpPr>
        <p:grpSpPr>
          <a:xfrm>
            <a:off x="909127" y="1567608"/>
            <a:ext cx="9619683" cy="968318"/>
            <a:chOff x="739068" y="1515168"/>
            <a:chExt cx="9619683" cy="968444"/>
          </a:xfrm>
        </p:grpSpPr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F9C76FB-1C0F-4780-ADA7-A09773846FA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44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3" name="Group 30">
              <a:extLst>
                <a:ext uri="{FF2B5EF4-FFF2-40B4-BE49-F238E27FC236}">
                  <a16:creationId xmlns:a16="http://schemas.microsoft.com/office/drawing/2014/main" id="{39148AC9-8522-4E56-8A23-C220D1683FCC}"/>
                </a:ext>
              </a:extLst>
            </p:cNvPr>
            <p:cNvGrpSpPr/>
            <p:nvPr/>
          </p:nvGrpSpPr>
          <p:grpSpPr>
            <a:xfrm>
              <a:off x="739068" y="1515168"/>
              <a:ext cx="9619683" cy="960427"/>
              <a:chOff x="739068" y="1515168"/>
              <a:chExt cx="9619683" cy="960427"/>
            </a:xfrm>
          </p:grpSpPr>
          <p:sp>
            <p:nvSpPr>
              <p:cNvPr id="74" name="Freeform 71">
                <a:extLst>
                  <a:ext uri="{FF2B5EF4-FFF2-40B4-BE49-F238E27FC236}">
                    <a16:creationId xmlns:a16="http://schemas.microsoft.com/office/drawing/2014/main" id="{8A43B1B4-A09F-4A58-BC7A-079A8C80E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" name="Oval 72">
                <a:extLst>
                  <a:ext uri="{FF2B5EF4-FFF2-40B4-BE49-F238E27FC236}">
                    <a16:creationId xmlns:a16="http://schemas.microsoft.com/office/drawing/2014/main" id="{7D0A886E-243F-4D14-8063-CF5479551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" name="Freeform 73">
                <a:extLst>
                  <a:ext uri="{FF2B5EF4-FFF2-40B4-BE49-F238E27FC236}">
                    <a16:creationId xmlns:a16="http://schemas.microsoft.com/office/drawing/2014/main" id="{BC20484D-9F1B-41F3-B54D-70828E777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" name="Freeform 74">
                <a:extLst>
                  <a:ext uri="{FF2B5EF4-FFF2-40B4-BE49-F238E27FC236}">
                    <a16:creationId xmlns:a16="http://schemas.microsoft.com/office/drawing/2014/main" id="{788B7A87-5EAF-4117-8D15-A12515890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" name="Freeform 75">
                <a:extLst>
                  <a:ext uri="{FF2B5EF4-FFF2-40B4-BE49-F238E27FC236}">
                    <a16:creationId xmlns:a16="http://schemas.microsoft.com/office/drawing/2014/main" id="{67079E97-F01D-4414-BB4F-A252525710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" name="Freeform 76">
                <a:extLst>
                  <a:ext uri="{FF2B5EF4-FFF2-40B4-BE49-F238E27FC236}">
                    <a16:creationId xmlns:a16="http://schemas.microsoft.com/office/drawing/2014/main" id="{CEFE07B6-FADA-4590-A224-C02A64200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" name="Freeform 77">
                <a:extLst>
                  <a:ext uri="{FF2B5EF4-FFF2-40B4-BE49-F238E27FC236}">
                    <a16:creationId xmlns:a16="http://schemas.microsoft.com/office/drawing/2014/main" id="{8FAB64C8-CDB4-4AEF-AAEF-7871BDCFB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" name="Freeform 78">
                <a:extLst>
                  <a:ext uri="{FF2B5EF4-FFF2-40B4-BE49-F238E27FC236}">
                    <a16:creationId xmlns:a16="http://schemas.microsoft.com/office/drawing/2014/main" id="{79366F62-7ABD-4F93-8A53-9A59B51F3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" name="Freeform 79">
                <a:extLst>
                  <a:ext uri="{FF2B5EF4-FFF2-40B4-BE49-F238E27FC236}">
                    <a16:creationId xmlns:a16="http://schemas.microsoft.com/office/drawing/2014/main" id="{C417C0D1-61C1-4DC1-B74B-7A9CD606D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" name="Freeform 80">
                <a:extLst>
                  <a:ext uri="{FF2B5EF4-FFF2-40B4-BE49-F238E27FC236}">
                    <a16:creationId xmlns:a16="http://schemas.microsoft.com/office/drawing/2014/main" id="{C6228901-C82E-4B2B-BBAD-A59B488E3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" name="Freeform 81">
                <a:extLst>
                  <a:ext uri="{FF2B5EF4-FFF2-40B4-BE49-F238E27FC236}">
                    <a16:creationId xmlns:a16="http://schemas.microsoft.com/office/drawing/2014/main" id="{B4B3CCBE-951A-4492-B4C0-214BC4B1D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" name="Freeform 82">
                <a:extLst>
                  <a:ext uri="{FF2B5EF4-FFF2-40B4-BE49-F238E27FC236}">
                    <a16:creationId xmlns:a16="http://schemas.microsoft.com/office/drawing/2014/main" id="{5EC54874-0C31-4A33-91D3-07A80992D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" name="TextBox 43">
                <a:extLst>
                  <a:ext uri="{FF2B5EF4-FFF2-40B4-BE49-F238E27FC236}">
                    <a16:creationId xmlns:a16="http://schemas.microsoft.com/office/drawing/2014/main" id="{9638FD5A-25FC-49F5-98C4-EC1D3EF77105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8226020" cy="7695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914400"/>
                <a:r>
                  <a:rPr lang="vi-VN" sz="4400" b="1" dirty="0">
                    <a:ln>
                      <a:solidFill>
                        <a:srgbClr val="008000"/>
                      </a:solidFill>
                    </a:ln>
                    <a:solidFill>
                      <a:srgbClr val="FFC000">
                        <a:lumMod val="60000"/>
                        <a:lumOff val="4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2. </a:t>
                </a:r>
                <a:r>
                  <a:rPr lang="en-US" sz="4400" b="1" dirty="0" err="1">
                    <a:ln>
                      <a:solidFill>
                        <a:srgbClr val="008000"/>
                      </a:solidFill>
                    </a:ln>
                    <a:solidFill>
                      <a:srgbClr val="FFC000">
                        <a:lumMod val="60000"/>
                        <a:lumOff val="4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</a:t>
                </a:r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FFC000">
                        <a:lumMod val="60000"/>
                        <a:lumOff val="4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TẬP TRẮC NGHIỆM</a:t>
                </a:r>
              </a:p>
            </p:txBody>
          </p:sp>
        </p:grp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8A4206A9-4995-4E25-A651-BB59AA0A7BE0}"/>
              </a:ext>
            </a:extLst>
          </p:cNvPr>
          <p:cNvSpPr/>
          <p:nvPr/>
        </p:nvSpPr>
        <p:spPr>
          <a:xfrm>
            <a:off x="1581020" y="4644160"/>
            <a:ext cx="914519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4400" b="1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66BA976-CFC4-4E28-9FFB-19AE55666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680849"/>
              </p:ext>
            </p:extLst>
          </p:nvPr>
        </p:nvGraphicFramePr>
        <p:xfrm>
          <a:off x="1" y="2314578"/>
          <a:ext cx="1143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DSMT4">
                  <p:embed/>
                </p:oleObj>
              </mc:Choice>
              <mc:Fallback>
                <p:oleObj name="Equation" r:id="rId2" imgW="114151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314578"/>
                        <a:ext cx="11431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D09B50E3-206C-4900-9EEA-635D5F61F5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817820"/>
              </p:ext>
            </p:extLst>
          </p:nvPr>
        </p:nvGraphicFramePr>
        <p:xfrm>
          <a:off x="0" y="2533650"/>
          <a:ext cx="142894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579" imgH="177646" progId="Equation.DSMT4">
                  <p:embed/>
                </p:oleObj>
              </mc:Choice>
              <mc:Fallback>
                <p:oleObj name="Equation" r:id="rId4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33650"/>
                        <a:ext cx="142894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1FF517CC-690C-41A6-9D83-3A9B8A45F8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372760"/>
              </p:ext>
            </p:extLst>
          </p:nvPr>
        </p:nvGraphicFramePr>
        <p:xfrm>
          <a:off x="0" y="2705100"/>
          <a:ext cx="142894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579" imgH="177646" progId="Equation.DSMT4">
                  <p:embed/>
                </p:oleObj>
              </mc:Choice>
              <mc:Fallback>
                <p:oleObj name="Equation" r:id="rId6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05100"/>
                        <a:ext cx="142894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08D03CB8-B565-4307-95CB-E10489227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591778"/>
              </p:ext>
            </p:extLst>
          </p:nvPr>
        </p:nvGraphicFramePr>
        <p:xfrm>
          <a:off x="152421" y="2466978"/>
          <a:ext cx="1143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51" imgH="215619" progId="Equation.DSMT4">
                  <p:embed/>
                </p:oleObj>
              </mc:Choice>
              <mc:Fallback>
                <p:oleObj name="Equation" r:id="rId8" imgW="114151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1" y="2466978"/>
                        <a:ext cx="11431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02716" y="3703137"/>
                <a:ext cx="20938779" cy="1965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30555" indent="-630555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tabLst>
                    <a:tab pos="629920" algn="l"/>
                  </a:tabLst>
                </a:pPr>
                <a:r>
                  <a:rPr lang="vi-VN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ho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số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thực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</m:oMath>
                </a14:m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dương.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Chọn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khẳng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định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đúng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  <a:tabLst>
                    <a:tab pos="3599815" algn="l"/>
                    <a:tab pos="5039995" algn="l"/>
                  </a:tabLst>
                </a:pPr>
                <a:r>
                  <a:rPr lang="vi-VN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</m:oMath>
                </a14:m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	</a:t>
                </a:r>
                <a:r>
                  <a:rPr lang="vi-VN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	</a:t>
                </a:r>
                <a:r>
                  <a:rPr lang="en-US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	</a:t>
                </a:r>
                <a:r>
                  <a:rPr lang="en-US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D.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716" y="3703137"/>
                <a:ext cx="20938779" cy="1965923"/>
              </a:xfrm>
              <a:prstGeom prst="rect">
                <a:avLst/>
              </a:prstGeom>
              <a:blipFill>
                <a:blip r:embed="rId9"/>
                <a:stretch>
                  <a:fillRect t="-7121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10">
            <a:extLst>
              <a:ext uri="{FF2B5EF4-FFF2-40B4-BE49-F238E27FC236}">
                <a16:creationId xmlns:a16="http://schemas.microsoft.com/office/drawing/2014/main" id="{44ADB2AE-8B93-41F0-8DD4-34DB95196451}"/>
              </a:ext>
            </a:extLst>
          </p:cNvPr>
          <p:cNvGrpSpPr/>
          <p:nvPr/>
        </p:nvGrpSpPr>
        <p:grpSpPr>
          <a:xfrm>
            <a:off x="575118" y="7216320"/>
            <a:ext cx="23170333" cy="6409244"/>
            <a:chOff x="1270511" y="5861074"/>
            <a:chExt cx="21936367" cy="6744453"/>
          </a:xfrm>
        </p:grpSpPr>
        <p:sp>
          <p:nvSpPr>
            <p:cNvPr id="56" name="Rounded Rectangle 52">
              <a:extLst>
                <a:ext uri="{FF2B5EF4-FFF2-40B4-BE49-F238E27FC236}">
                  <a16:creationId xmlns:a16="http://schemas.microsoft.com/office/drawing/2014/main" id="{38DCB40F-8E10-4D47-A4F5-462637987C57}"/>
                </a:ext>
              </a:extLst>
            </p:cNvPr>
            <p:cNvSpPr/>
            <p:nvPr/>
          </p:nvSpPr>
          <p:spPr>
            <a:xfrm>
              <a:off x="1270511" y="5861074"/>
              <a:ext cx="21936367" cy="6744453"/>
            </a:xfrm>
            <a:prstGeom prst="roundRect">
              <a:avLst>
                <a:gd name="adj" fmla="val 3132"/>
              </a:avLst>
            </a:prstGeom>
            <a:solidFill>
              <a:srgbClr val="4472C4">
                <a:lumMod val="20000"/>
                <a:lumOff val="80000"/>
              </a:srgbClr>
            </a:solidFill>
            <a:ln w="57150" cap="flat" cmpd="sng" algn="ctr">
              <a:solidFill>
                <a:srgbClr val="0999C8"/>
              </a:solidFill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7" name="Group 60">
              <a:extLst>
                <a:ext uri="{FF2B5EF4-FFF2-40B4-BE49-F238E27FC236}">
                  <a16:creationId xmlns:a16="http://schemas.microsoft.com/office/drawing/2014/main" id="{860F32FC-4B8D-426B-8C8A-AE77254EEE3F}"/>
                </a:ext>
              </a:extLst>
            </p:cNvPr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8" name="Freeform 20">
                <a:extLst>
                  <a:ext uri="{FF2B5EF4-FFF2-40B4-BE49-F238E27FC236}">
                    <a16:creationId xmlns:a16="http://schemas.microsoft.com/office/drawing/2014/main" id="{D4087BE7-7F64-45BA-A0FC-829CEB67644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ysClr val="window" lastClr="FFFFFF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656938C-1954-488D-8AC1-D7506095A5C5}"/>
                  </a:ext>
                </a:extLst>
              </p:cNvPr>
              <p:cNvSpPr txBox="1"/>
              <p:nvPr/>
            </p:nvSpPr>
            <p:spPr>
              <a:xfrm>
                <a:off x="2296330" y="6305967"/>
                <a:ext cx="2246400" cy="842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sz="4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999C8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4600" b="1" i="0" u="none" strike="noStrike" kern="0" cap="none" spc="0" normalizeH="0" baseline="0" noProof="0" dirty="0">
                  <a:ln>
                    <a:noFill/>
                  </a:ln>
                  <a:solidFill>
                    <a:srgbClr val="0999C8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" name="Round Diagonal Corner Rectangle 58">
                <a:extLst>
                  <a:ext uri="{FF2B5EF4-FFF2-40B4-BE49-F238E27FC236}">
                    <a16:creationId xmlns:a16="http://schemas.microsoft.com/office/drawing/2014/main" id="{5CA15743-277F-4867-8235-81E4C685FDCA}"/>
                  </a:ext>
                </a:extLst>
              </p:cNvPr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 cap="flat" cmpd="sng" algn="ctr">
                <a:solidFill>
                  <a:srgbClr val="0999C8"/>
                </a:solidFill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Freeform 15">
                <a:extLst>
                  <a:ext uri="{FF2B5EF4-FFF2-40B4-BE49-F238E27FC236}">
                    <a16:creationId xmlns:a16="http://schemas.microsoft.com/office/drawing/2014/main" id="{A3B123F0-2511-4256-8D69-7C0F526E25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396433" y="7986015"/>
                <a:ext cx="18264754" cy="1798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Áp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bất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đẳng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thức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Cauchy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số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dương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và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ta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được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433" y="7986015"/>
                <a:ext cx="18264754" cy="1798121"/>
              </a:xfrm>
              <a:prstGeom prst="rect">
                <a:avLst/>
              </a:prstGeom>
              <a:blipFill>
                <a:blip r:embed="rId10"/>
                <a:stretch>
                  <a:fillRect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27331" y="8964651"/>
                <a:ext cx="12310229" cy="1470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𝟒𝐚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f>
                          <m:f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𝒂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4400" b="1" dirty="0"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e>
                    </m:ra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331" y="8964651"/>
                <a:ext cx="12310229" cy="14701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5154874" y="11262149"/>
            <a:ext cx="2765372" cy="7680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9920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0000FF"/>
                </a:solidFill>
                <a:highlight>
                  <a:srgbClr val="00FF00"/>
                </a:highlight>
                <a:latin typeface="Times New Roman"/>
                <a:ea typeface="Calibri"/>
                <a:cs typeface="Times New Roman"/>
              </a:rPr>
              <a:t>Chọn</a:t>
            </a:r>
            <a:r>
              <a:rPr lang="en-US" sz="4400" b="1" dirty="0">
                <a:solidFill>
                  <a:srgbClr val="0000FF"/>
                </a:solidFill>
                <a:highlight>
                  <a:srgbClr val="00FF00"/>
                </a:highlight>
                <a:latin typeface="Times New Roman"/>
                <a:ea typeface="Calibri"/>
                <a:cs typeface="Times New Roman"/>
              </a:rPr>
              <a:t> A </a:t>
            </a:r>
            <a:endParaRPr lang="en-US" sz="4400" b="1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510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6A67C2B-A612-442F-837C-4DA824017796}"/>
              </a:ext>
            </a:extLst>
          </p:cNvPr>
          <p:cNvGrpSpPr/>
          <p:nvPr/>
        </p:nvGrpSpPr>
        <p:grpSpPr>
          <a:xfrm>
            <a:off x="384187" y="2573199"/>
            <a:ext cx="23514050" cy="3673640"/>
            <a:chOff x="992187" y="2564544"/>
            <a:chExt cx="22372216" cy="4088881"/>
          </a:xfrm>
        </p:grpSpPr>
        <p:sp>
          <p:nvSpPr>
            <p:cNvPr id="10" name="Rounded Rectangle 133">
              <a:extLst>
                <a:ext uri="{FF2B5EF4-FFF2-40B4-BE49-F238E27FC236}">
                  <a16:creationId xmlns:a16="http://schemas.microsoft.com/office/drawing/2014/main" id="{61C77F45-67CB-449A-BA7B-A5FA49403270}"/>
                </a:ext>
              </a:extLst>
            </p:cNvPr>
            <p:cNvSpPr/>
            <p:nvPr/>
          </p:nvSpPr>
          <p:spPr bwMode="auto">
            <a:xfrm>
              <a:off x="1164346" y="2667794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2177060">
                <a:defRPr/>
              </a:pPr>
              <a:endParaRPr lang="en-GB" sz="4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BF12D0-DA9E-406C-A1E0-14CE58F9DF66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2" name="Isosceles Triangle 44">
                <a:extLst>
                  <a:ext uri="{FF2B5EF4-FFF2-40B4-BE49-F238E27FC236}">
                    <a16:creationId xmlns:a16="http://schemas.microsoft.com/office/drawing/2014/main" id="{52E878EE-4964-4716-9D2A-1F6A07ECD59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" name="Pentagon 136">
                <a:extLst>
                  <a:ext uri="{FF2B5EF4-FFF2-40B4-BE49-F238E27FC236}">
                    <a16:creationId xmlns:a16="http://schemas.microsoft.com/office/drawing/2014/main" id="{CF4F15EA-0C0C-462F-A5D9-3348302DC3E3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4" name="Group 11">
                <a:extLst>
                  <a:ext uri="{FF2B5EF4-FFF2-40B4-BE49-F238E27FC236}">
                    <a16:creationId xmlns:a16="http://schemas.microsoft.com/office/drawing/2014/main" id="{0617695A-734E-4C46-B084-3BB350A73553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7" name="Freeform 140">
                  <a:extLst>
                    <a:ext uri="{FF2B5EF4-FFF2-40B4-BE49-F238E27FC236}">
                      <a16:creationId xmlns:a16="http://schemas.microsoft.com/office/drawing/2014/main" id="{93F5C809-406C-4F78-969E-95E5A30798D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8" name="Freeform 141">
                  <a:extLst>
                    <a:ext uri="{FF2B5EF4-FFF2-40B4-BE49-F238E27FC236}">
                      <a16:creationId xmlns:a16="http://schemas.microsoft.com/office/drawing/2014/main" id="{E45CC309-F76E-488F-A9BC-8AEDBFB214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9" name="Freeform 142">
                  <a:extLst>
                    <a:ext uri="{FF2B5EF4-FFF2-40B4-BE49-F238E27FC236}">
                      <a16:creationId xmlns:a16="http://schemas.microsoft.com/office/drawing/2014/main" id="{A5E5957B-2196-46D9-A953-FD25E639DE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4D308A5-EE5D-4826-8E26-7E92A8C41C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E7C0EDD-A7A7-4C39-BC4A-C059D4DBB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2FD0C35B-A161-445E-8037-AFBA2E4B46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B74AC7AD-979F-4B00-98AC-D17725EF72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5" name="Chevron 138">
                <a:extLst>
                  <a:ext uri="{FF2B5EF4-FFF2-40B4-BE49-F238E27FC236}">
                    <a16:creationId xmlns:a16="http://schemas.microsoft.com/office/drawing/2014/main" id="{DC2E3291-45C8-4775-8114-85E2DCC5F41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400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D5242950-CE4D-4C8D-B418-991DE996B8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84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Câu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vi-VN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p:grpSp>
      </p:grpSp>
      <p:grpSp>
        <p:nvGrpSpPr>
          <p:cNvPr id="71" name="Group 47">
            <a:extLst>
              <a:ext uri="{FF2B5EF4-FFF2-40B4-BE49-F238E27FC236}">
                <a16:creationId xmlns:a16="http://schemas.microsoft.com/office/drawing/2014/main" id="{6902D4A3-1CFB-4DDD-B2F7-CF68935C948D}"/>
              </a:ext>
            </a:extLst>
          </p:cNvPr>
          <p:cNvGrpSpPr/>
          <p:nvPr/>
        </p:nvGrpSpPr>
        <p:grpSpPr>
          <a:xfrm>
            <a:off x="909127" y="1567608"/>
            <a:ext cx="9473319" cy="968318"/>
            <a:chOff x="739068" y="1515168"/>
            <a:chExt cx="9473319" cy="968444"/>
          </a:xfrm>
        </p:grpSpPr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F9C76FB-1C0F-4780-ADA7-A09773846FA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44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3" name="Group 30">
              <a:extLst>
                <a:ext uri="{FF2B5EF4-FFF2-40B4-BE49-F238E27FC236}">
                  <a16:creationId xmlns:a16="http://schemas.microsoft.com/office/drawing/2014/main" id="{39148AC9-8522-4E56-8A23-C220D1683FCC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74" name="Freeform 71">
                <a:extLst>
                  <a:ext uri="{FF2B5EF4-FFF2-40B4-BE49-F238E27FC236}">
                    <a16:creationId xmlns:a16="http://schemas.microsoft.com/office/drawing/2014/main" id="{8A43B1B4-A09F-4A58-BC7A-079A8C80E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" name="Oval 72">
                <a:extLst>
                  <a:ext uri="{FF2B5EF4-FFF2-40B4-BE49-F238E27FC236}">
                    <a16:creationId xmlns:a16="http://schemas.microsoft.com/office/drawing/2014/main" id="{7D0A886E-243F-4D14-8063-CF5479551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" name="Freeform 73">
                <a:extLst>
                  <a:ext uri="{FF2B5EF4-FFF2-40B4-BE49-F238E27FC236}">
                    <a16:creationId xmlns:a16="http://schemas.microsoft.com/office/drawing/2014/main" id="{BC20484D-9F1B-41F3-B54D-70828E777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" name="Freeform 74">
                <a:extLst>
                  <a:ext uri="{FF2B5EF4-FFF2-40B4-BE49-F238E27FC236}">
                    <a16:creationId xmlns:a16="http://schemas.microsoft.com/office/drawing/2014/main" id="{788B7A87-5EAF-4117-8D15-A12515890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" name="Freeform 75">
                <a:extLst>
                  <a:ext uri="{FF2B5EF4-FFF2-40B4-BE49-F238E27FC236}">
                    <a16:creationId xmlns:a16="http://schemas.microsoft.com/office/drawing/2014/main" id="{67079E97-F01D-4414-BB4F-A252525710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" name="Freeform 76">
                <a:extLst>
                  <a:ext uri="{FF2B5EF4-FFF2-40B4-BE49-F238E27FC236}">
                    <a16:creationId xmlns:a16="http://schemas.microsoft.com/office/drawing/2014/main" id="{CEFE07B6-FADA-4590-A224-C02A64200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" name="Freeform 77">
                <a:extLst>
                  <a:ext uri="{FF2B5EF4-FFF2-40B4-BE49-F238E27FC236}">
                    <a16:creationId xmlns:a16="http://schemas.microsoft.com/office/drawing/2014/main" id="{8FAB64C8-CDB4-4AEF-AAEF-7871BDCFB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" name="Freeform 78">
                <a:extLst>
                  <a:ext uri="{FF2B5EF4-FFF2-40B4-BE49-F238E27FC236}">
                    <a16:creationId xmlns:a16="http://schemas.microsoft.com/office/drawing/2014/main" id="{79366F62-7ABD-4F93-8A53-9A59B51F3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" name="Freeform 79">
                <a:extLst>
                  <a:ext uri="{FF2B5EF4-FFF2-40B4-BE49-F238E27FC236}">
                    <a16:creationId xmlns:a16="http://schemas.microsoft.com/office/drawing/2014/main" id="{C417C0D1-61C1-4DC1-B74B-7A9CD606D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" name="Freeform 80">
                <a:extLst>
                  <a:ext uri="{FF2B5EF4-FFF2-40B4-BE49-F238E27FC236}">
                    <a16:creationId xmlns:a16="http://schemas.microsoft.com/office/drawing/2014/main" id="{C6228901-C82E-4B2B-BBAD-A59B488E3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" name="Freeform 81">
                <a:extLst>
                  <a:ext uri="{FF2B5EF4-FFF2-40B4-BE49-F238E27FC236}">
                    <a16:creationId xmlns:a16="http://schemas.microsoft.com/office/drawing/2014/main" id="{B4B3CCBE-951A-4492-B4C0-214BC4B1D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" name="Freeform 82">
                <a:extLst>
                  <a:ext uri="{FF2B5EF4-FFF2-40B4-BE49-F238E27FC236}">
                    <a16:creationId xmlns:a16="http://schemas.microsoft.com/office/drawing/2014/main" id="{5EC54874-0C31-4A33-91D3-07A80992D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" name="TextBox 43">
                <a:extLst>
                  <a:ext uri="{FF2B5EF4-FFF2-40B4-BE49-F238E27FC236}">
                    <a16:creationId xmlns:a16="http://schemas.microsoft.com/office/drawing/2014/main" id="{9638FD5A-25FC-49F5-98C4-EC1D3EF77105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FFC000">
                        <a:lumMod val="60000"/>
                        <a:lumOff val="4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8A4206A9-4995-4E25-A651-BB59AA0A7BE0}"/>
              </a:ext>
            </a:extLst>
          </p:cNvPr>
          <p:cNvSpPr/>
          <p:nvPr/>
        </p:nvSpPr>
        <p:spPr>
          <a:xfrm>
            <a:off x="15698787" y="4992291"/>
            <a:ext cx="914519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4400" b="1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66BA976-CFC4-4E28-9FFB-19AE55666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95230"/>
              </p:ext>
            </p:extLst>
          </p:nvPr>
        </p:nvGraphicFramePr>
        <p:xfrm>
          <a:off x="1" y="2314578"/>
          <a:ext cx="1143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DSMT4">
                  <p:embed/>
                </p:oleObj>
              </mc:Choice>
              <mc:Fallback>
                <p:oleObj name="Equation" r:id="rId3" imgW="114151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314578"/>
                        <a:ext cx="11431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D09B50E3-206C-4900-9EEA-635D5F61F5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823647"/>
              </p:ext>
            </p:extLst>
          </p:nvPr>
        </p:nvGraphicFramePr>
        <p:xfrm>
          <a:off x="0" y="2533650"/>
          <a:ext cx="142894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579" imgH="177646" progId="Equation.DSMT4">
                  <p:embed/>
                </p:oleObj>
              </mc:Choice>
              <mc:Fallback>
                <p:oleObj name="Equation" r:id="rId5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33650"/>
                        <a:ext cx="142894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1FF517CC-690C-41A6-9D83-3A9B8A45F8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655498"/>
              </p:ext>
            </p:extLst>
          </p:nvPr>
        </p:nvGraphicFramePr>
        <p:xfrm>
          <a:off x="0" y="2705100"/>
          <a:ext cx="142894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579" imgH="177646" progId="Equation.DSMT4">
                  <p:embed/>
                </p:oleObj>
              </mc:Choice>
              <mc:Fallback>
                <p:oleObj name="Equation" r:id="rId7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05100"/>
                        <a:ext cx="142894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08D03CB8-B565-4307-95CB-E10489227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25167"/>
              </p:ext>
            </p:extLst>
          </p:nvPr>
        </p:nvGraphicFramePr>
        <p:xfrm>
          <a:off x="152421" y="2466978"/>
          <a:ext cx="1143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151" imgH="215619" progId="Equation.DSMT4">
                  <p:embed/>
                </p:oleObj>
              </mc:Choice>
              <mc:Fallback>
                <p:oleObj name="Equation" r:id="rId9" imgW="114151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1" y="2466978"/>
                        <a:ext cx="11431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10">
            <a:extLst>
              <a:ext uri="{FF2B5EF4-FFF2-40B4-BE49-F238E27FC236}">
                <a16:creationId xmlns:a16="http://schemas.microsoft.com/office/drawing/2014/main" id="{44ADB2AE-8B93-41F0-8DD4-34DB95196451}"/>
              </a:ext>
            </a:extLst>
          </p:cNvPr>
          <p:cNvGrpSpPr/>
          <p:nvPr/>
        </p:nvGrpSpPr>
        <p:grpSpPr>
          <a:xfrm>
            <a:off x="565133" y="6467314"/>
            <a:ext cx="23356113" cy="7273198"/>
            <a:chOff x="1269383" y="5867400"/>
            <a:chExt cx="22753891" cy="7130857"/>
          </a:xfrm>
        </p:grpSpPr>
        <p:sp>
          <p:nvSpPr>
            <p:cNvPr id="56" name="Rounded Rectangle 52">
              <a:extLst>
                <a:ext uri="{FF2B5EF4-FFF2-40B4-BE49-F238E27FC236}">
                  <a16:creationId xmlns:a16="http://schemas.microsoft.com/office/drawing/2014/main" id="{38DCB40F-8E10-4D47-A4F5-462637987C57}"/>
                </a:ext>
              </a:extLst>
            </p:cNvPr>
            <p:cNvSpPr/>
            <p:nvPr/>
          </p:nvSpPr>
          <p:spPr>
            <a:xfrm>
              <a:off x="1269383" y="5891432"/>
              <a:ext cx="22753891" cy="7106825"/>
            </a:xfrm>
            <a:prstGeom prst="roundRect">
              <a:avLst>
                <a:gd name="adj" fmla="val 3132"/>
              </a:avLst>
            </a:prstGeom>
            <a:solidFill>
              <a:srgbClr val="4472C4">
                <a:lumMod val="20000"/>
                <a:lumOff val="80000"/>
              </a:srgbClr>
            </a:solidFill>
            <a:ln w="57150" cap="flat" cmpd="sng" algn="ctr">
              <a:solidFill>
                <a:srgbClr val="0999C8"/>
              </a:solidFill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algn="ctr" defTabSz="914400"/>
              <a:endParaRPr lang="en-US" sz="4400" b="1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7" name="Group 60">
              <a:extLst>
                <a:ext uri="{FF2B5EF4-FFF2-40B4-BE49-F238E27FC236}">
                  <a16:creationId xmlns:a16="http://schemas.microsoft.com/office/drawing/2014/main" id="{860F32FC-4B8D-426B-8C8A-AE77254EEE3F}"/>
                </a:ext>
              </a:extLst>
            </p:cNvPr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8" name="Freeform 20">
                <a:extLst>
                  <a:ext uri="{FF2B5EF4-FFF2-40B4-BE49-F238E27FC236}">
                    <a16:creationId xmlns:a16="http://schemas.microsoft.com/office/drawing/2014/main" id="{D4087BE7-7F64-45BA-A0FC-829CEB67644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ysClr val="window" lastClr="FFFFFF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 ker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656938C-1954-488D-8AC1-D7506095A5C5}"/>
                  </a:ext>
                </a:extLst>
              </p:cNvPr>
              <p:cNvSpPr txBox="1"/>
              <p:nvPr/>
            </p:nvSpPr>
            <p:spPr>
              <a:xfrm>
                <a:off x="2296330" y="6305967"/>
                <a:ext cx="2219446" cy="754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vi-VN" sz="4400" b="1" kern="0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400" b="1" kern="0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" name="Round Diagonal Corner Rectangle 58">
                <a:extLst>
                  <a:ext uri="{FF2B5EF4-FFF2-40B4-BE49-F238E27FC236}">
                    <a16:creationId xmlns:a16="http://schemas.microsoft.com/office/drawing/2014/main" id="{5CA15743-277F-4867-8235-81E4C685FDCA}"/>
                  </a:ext>
                </a:extLst>
              </p:cNvPr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 cap="flat" cmpd="sng" algn="ctr">
                <a:solidFill>
                  <a:srgbClr val="0999C8"/>
                </a:solidFill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algn="ctr" defTabSz="914400"/>
                <a:endParaRPr lang="en-US" sz="4400" b="1" ker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" name="Freeform 15">
                <a:extLst>
                  <a:ext uri="{FF2B5EF4-FFF2-40B4-BE49-F238E27FC236}">
                    <a16:creationId xmlns:a16="http://schemas.microsoft.com/office/drawing/2014/main" id="{A3B123F0-2511-4256-8D69-7C0F526E25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 ker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19584987" y="12564242"/>
            <a:ext cx="3024867" cy="7516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9920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4400" b="1" dirty="0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 dirty="0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4400" b="1" dirty="0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45998" y="3492722"/>
                <a:ext cx="15090049" cy="1402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30555" indent="-630555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tabLst>
                    <a:tab pos="629920" algn="l"/>
                  </a:tabLst>
                </a:pPr>
                <a:r>
                  <a:rPr lang="vi-VN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Tìm giá trị nhỏ nhất của hàm số   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𝟓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98" y="3492722"/>
                <a:ext cx="15090049" cy="1402307"/>
              </a:xfrm>
              <a:prstGeom prst="rect">
                <a:avLst/>
              </a:prstGeom>
              <a:blipFill>
                <a:blip r:embed="rId10"/>
                <a:stretch>
                  <a:fillRect l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8648" y="5020885"/>
                <a:ext cx="17288539" cy="768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>
                  <a:lnSpc>
                    <a:spcPct val="107000"/>
                  </a:lnSpc>
                  <a:spcAft>
                    <a:spcPts val="800"/>
                  </a:spcAft>
                  <a:tabLst>
                    <a:tab pos="3599815" algn="l"/>
                    <a:tab pos="5039995" algn="l"/>
                  </a:tabLst>
                </a:pPr>
                <a:r>
                  <a:rPr lang="vi-VN" sz="4400" b="1" dirty="0">
                    <a:solidFill>
                      <a:srgbClr val="0000FF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      </a:t>
                </a:r>
                <a:r>
                  <a:rPr lang="vi-VN" sz="4400" b="1" dirty="0">
                    <a:solidFill>
                      <a:srgbClr val="0000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  <m:r>
                      <a:rPr lang="vi-VN" sz="4400" b="1" i="0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                           </m:t>
                    </m:r>
                  </m:oMath>
                </a14:m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>
                    <a:solidFill>
                      <a:srgbClr val="0000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𝟖</m:t>
                    </m:r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	</a:t>
                </a:r>
                <a:r>
                  <a:rPr lang="vi-VN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   </a:t>
                </a:r>
                <a:r>
                  <a:rPr lang="en-US" sz="4400" b="1" dirty="0">
                    <a:solidFill>
                      <a:srgbClr val="0000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D.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𝟓</m:t>
                    </m:r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48" y="5020885"/>
                <a:ext cx="17288539" cy="768031"/>
              </a:xfrm>
              <a:prstGeom prst="rect">
                <a:avLst/>
              </a:prstGeom>
              <a:blipFill>
                <a:blip r:embed="rId11"/>
                <a:stretch>
                  <a:fillRect t="-19048" b="-34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56074" y="7338381"/>
                <a:ext cx="14139028" cy="1402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𝒚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𝟓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e>
                    </m:ra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074" y="7338381"/>
                <a:ext cx="14139028" cy="14023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17748" y="8797107"/>
                <a:ext cx="20225974" cy="1292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Áp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bất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đẳng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thức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Cauchy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số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dương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và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ta</a:t>
                </a:r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có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748" y="8797107"/>
                <a:ext cx="20225974" cy="1292020"/>
              </a:xfrm>
              <a:prstGeom prst="rect">
                <a:avLst/>
              </a:prstGeom>
              <a:blipFill>
                <a:blip r:embed="rId13"/>
                <a:stretch>
                  <a:fillRect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2696" y="9794094"/>
                <a:ext cx="11178060" cy="1470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e>
                    </m:ra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f>
                          <m:f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𝟒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e>
                            </m:rad>
                          </m:den>
                        </m:f>
                      </m:e>
                    </m:ra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	</a:t>
                </a:r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696" y="9794094"/>
                <a:ext cx="11178060" cy="14701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02161" y="11272123"/>
                <a:ext cx="17590132" cy="1327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Dấu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bằng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xảy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e>
                    </m:ra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+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</m:e>
                        </m:rad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𝟏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161" y="11272123"/>
                <a:ext cx="17590132" cy="132709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099471" y="12496083"/>
                <a:ext cx="15750154" cy="812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1320" indent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Vậy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giá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trị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nhỏ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nhất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của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hàm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số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bằng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khi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e>
                    </m:rad>
                  </m:oMath>
                </a14:m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</a:t>
                </a:r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71" y="12496083"/>
                <a:ext cx="15750154" cy="812210"/>
              </a:xfrm>
              <a:prstGeom prst="rect">
                <a:avLst/>
              </a:prstGeom>
              <a:blipFill>
                <a:blip r:embed="rId16"/>
                <a:stretch>
                  <a:fillRect t="-11278" b="-34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4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6" grpId="0"/>
      <p:bldP spid="3" grpId="0"/>
      <p:bldP spid="4" grpId="0"/>
      <p:bldP spid="5" grpId="0"/>
      <p:bldP spid="6" grpId="0"/>
      <p:bldP spid="7" grpId="0"/>
      <p:bldP spid="8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6A67C2B-A612-442F-837C-4DA824017796}"/>
              </a:ext>
            </a:extLst>
          </p:cNvPr>
          <p:cNvGrpSpPr/>
          <p:nvPr/>
        </p:nvGrpSpPr>
        <p:grpSpPr>
          <a:xfrm>
            <a:off x="384187" y="2573199"/>
            <a:ext cx="23528858" cy="3736019"/>
            <a:chOff x="992187" y="2564544"/>
            <a:chExt cx="22386305" cy="4158310"/>
          </a:xfrm>
        </p:grpSpPr>
        <p:sp>
          <p:nvSpPr>
            <p:cNvPr id="10" name="Rounded Rectangle 133">
              <a:extLst>
                <a:ext uri="{FF2B5EF4-FFF2-40B4-BE49-F238E27FC236}">
                  <a16:creationId xmlns:a16="http://schemas.microsoft.com/office/drawing/2014/main" id="{61C77F45-67CB-449A-BA7B-A5FA49403270}"/>
                </a:ext>
              </a:extLst>
            </p:cNvPr>
            <p:cNvSpPr/>
            <p:nvPr/>
          </p:nvSpPr>
          <p:spPr bwMode="auto">
            <a:xfrm>
              <a:off x="1178435" y="2737223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2177060">
                <a:defRPr/>
              </a:pPr>
              <a:endParaRPr lang="en-GB" sz="4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BF12D0-DA9E-406C-A1E0-14CE58F9DF66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2" name="Isosceles Triangle 44">
                <a:extLst>
                  <a:ext uri="{FF2B5EF4-FFF2-40B4-BE49-F238E27FC236}">
                    <a16:creationId xmlns:a16="http://schemas.microsoft.com/office/drawing/2014/main" id="{52E878EE-4964-4716-9D2A-1F6A07ECD59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" name="Pentagon 136">
                <a:extLst>
                  <a:ext uri="{FF2B5EF4-FFF2-40B4-BE49-F238E27FC236}">
                    <a16:creationId xmlns:a16="http://schemas.microsoft.com/office/drawing/2014/main" id="{CF4F15EA-0C0C-462F-A5D9-3348302DC3E3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4" name="Group 11">
                <a:extLst>
                  <a:ext uri="{FF2B5EF4-FFF2-40B4-BE49-F238E27FC236}">
                    <a16:creationId xmlns:a16="http://schemas.microsoft.com/office/drawing/2014/main" id="{0617695A-734E-4C46-B084-3BB350A73553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7" name="Freeform 140">
                  <a:extLst>
                    <a:ext uri="{FF2B5EF4-FFF2-40B4-BE49-F238E27FC236}">
                      <a16:creationId xmlns:a16="http://schemas.microsoft.com/office/drawing/2014/main" id="{93F5C809-406C-4F78-969E-95E5A30798D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8" name="Freeform 141">
                  <a:extLst>
                    <a:ext uri="{FF2B5EF4-FFF2-40B4-BE49-F238E27FC236}">
                      <a16:creationId xmlns:a16="http://schemas.microsoft.com/office/drawing/2014/main" id="{E45CC309-F76E-488F-A9BC-8AEDBFB214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9" name="Freeform 142">
                  <a:extLst>
                    <a:ext uri="{FF2B5EF4-FFF2-40B4-BE49-F238E27FC236}">
                      <a16:creationId xmlns:a16="http://schemas.microsoft.com/office/drawing/2014/main" id="{A5E5957B-2196-46D9-A953-FD25E639DE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4D308A5-EE5D-4826-8E26-7E92A8C41C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E7C0EDD-A7A7-4C39-BC4A-C059D4DBB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2FD0C35B-A161-445E-8037-AFBA2E4B46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B74AC7AD-979F-4B00-98AC-D17725EF72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5" name="Chevron 138">
                <a:extLst>
                  <a:ext uri="{FF2B5EF4-FFF2-40B4-BE49-F238E27FC236}">
                    <a16:creationId xmlns:a16="http://schemas.microsoft.com/office/drawing/2014/main" id="{DC2E3291-45C8-4775-8114-85E2DCC5F41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400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D5242950-CE4D-4C8D-B418-991DE996B8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984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Câu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vi-VN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p:grpSp>
      </p:grpSp>
      <p:grpSp>
        <p:nvGrpSpPr>
          <p:cNvPr id="71" name="Group 47">
            <a:extLst>
              <a:ext uri="{FF2B5EF4-FFF2-40B4-BE49-F238E27FC236}">
                <a16:creationId xmlns:a16="http://schemas.microsoft.com/office/drawing/2014/main" id="{6902D4A3-1CFB-4DDD-B2F7-CF68935C948D}"/>
              </a:ext>
            </a:extLst>
          </p:cNvPr>
          <p:cNvGrpSpPr/>
          <p:nvPr/>
        </p:nvGrpSpPr>
        <p:grpSpPr>
          <a:xfrm>
            <a:off x="909127" y="1567608"/>
            <a:ext cx="9473319" cy="968318"/>
            <a:chOff x="739068" y="1515168"/>
            <a:chExt cx="9473319" cy="968444"/>
          </a:xfrm>
        </p:grpSpPr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F9C76FB-1C0F-4780-ADA7-A09773846FA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 sz="44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3" name="Group 30">
              <a:extLst>
                <a:ext uri="{FF2B5EF4-FFF2-40B4-BE49-F238E27FC236}">
                  <a16:creationId xmlns:a16="http://schemas.microsoft.com/office/drawing/2014/main" id="{39148AC9-8522-4E56-8A23-C220D1683FCC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74" name="Freeform 71">
                <a:extLst>
                  <a:ext uri="{FF2B5EF4-FFF2-40B4-BE49-F238E27FC236}">
                    <a16:creationId xmlns:a16="http://schemas.microsoft.com/office/drawing/2014/main" id="{8A43B1B4-A09F-4A58-BC7A-079A8C80E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5" name="Oval 72">
                <a:extLst>
                  <a:ext uri="{FF2B5EF4-FFF2-40B4-BE49-F238E27FC236}">
                    <a16:creationId xmlns:a16="http://schemas.microsoft.com/office/drawing/2014/main" id="{7D0A886E-243F-4D14-8063-CF5479551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6" name="Freeform 73">
                <a:extLst>
                  <a:ext uri="{FF2B5EF4-FFF2-40B4-BE49-F238E27FC236}">
                    <a16:creationId xmlns:a16="http://schemas.microsoft.com/office/drawing/2014/main" id="{BC20484D-9F1B-41F3-B54D-70828E777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7" name="Freeform 74">
                <a:extLst>
                  <a:ext uri="{FF2B5EF4-FFF2-40B4-BE49-F238E27FC236}">
                    <a16:creationId xmlns:a16="http://schemas.microsoft.com/office/drawing/2014/main" id="{788B7A87-5EAF-4117-8D15-A12515890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8" name="Freeform 75">
                <a:extLst>
                  <a:ext uri="{FF2B5EF4-FFF2-40B4-BE49-F238E27FC236}">
                    <a16:creationId xmlns:a16="http://schemas.microsoft.com/office/drawing/2014/main" id="{67079E97-F01D-4414-BB4F-A252525710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9" name="Freeform 76">
                <a:extLst>
                  <a:ext uri="{FF2B5EF4-FFF2-40B4-BE49-F238E27FC236}">
                    <a16:creationId xmlns:a16="http://schemas.microsoft.com/office/drawing/2014/main" id="{CEFE07B6-FADA-4590-A224-C02A64200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0" name="Freeform 77">
                <a:extLst>
                  <a:ext uri="{FF2B5EF4-FFF2-40B4-BE49-F238E27FC236}">
                    <a16:creationId xmlns:a16="http://schemas.microsoft.com/office/drawing/2014/main" id="{8FAB64C8-CDB4-4AEF-AAEF-7871BDCFB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1" name="Freeform 78">
                <a:extLst>
                  <a:ext uri="{FF2B5EF4-FFF2-40B4-BE49-F238E27FC236}">
                    <a16:creationId xmlns:a16="http://schemas.microsoft.com/office/drawing/2014/main" id="{79366F62-7ABD-4F93-8A53-9A59B51F3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" name="Freeform 79">
                <a:extLst>
                  <a:ext uri="{FF2B5EF4-FFF2-40B4-BE49-F238E27FC236}">
                    <a16:creationId xmlns:a16="http://schemas.microsoft.com/office/drawing/2014/main" id="{C417C0D1-61C1-4DC1-B74B-7A9CD606D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3" name="Freeform 80">
                <a:extLst>
                  <a:ext uri="{FF2B5EF4-FFF2-40B4-BE49-F238E27FC236}">
                    <a16:creationId xmlns:a16="http://schemas.microsoft.com/office/drawing/2014/main" id="{C6228901-C82E-4B2B-BBAD-A59B488E3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4" name="Freeform 81">
                <a:extLst>
                  <a:ext uri="{FF2B5EF4-FFF2-40B4-BE49-F238E27FC236}">
                    <a16:creationId xmlns:a16="http://schemas.microsoft.com/office/drawing/2014/main" id="{B4B3CCBE-951A-4492-B4C0-214BC4B1D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5" name="Freeform 82">
                <a:extLst>
                  <a:ext uri="{FF2B5EF4-FFF2-40B4-BE49-F238E27FC236}">
                    <a16:creationId xmlns:a16="http://schemas.microsoft.com/office/drawing/2014/main" id="{5EC54874-0C31-4A33-91D3-07A80992D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6" name="TextBox 43">
                <a:extLst>
                  <a:ext uri="{FF2B5EF4-FFF2-40B4-BE49-F238E27FC236}">
                    <a16:creationId xmlns:a16="http://schemas.microsoft.com/office/drawing/2014/main" id="{9638FD5A-25FC-49F5-98C4-EC1D3EF77105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FFC000">
                        <a:lumMod val="60000"/>
                        <a:lumOff val="4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8A4206A9-4995-4E25-A651-BB59AA0A7BE0}"/>
              </a:ext>
            </a:extLst>
          </p:cNvPr>
          <p:cNvSpPr/>
          <p:nvPr/>
        </p:nvSpPr>
        <p:spPr>
          <a:xfrm>
            <a:off x="8629786" y="4286930"/>
            <a:ext cx="914519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4400" b="1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66BA976-CFC4-4E28-9FFB-19AE55666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492009"/>
              </p:ext>
            </p:extLst>
          </p:nvPr>
        </p:nvGraphicFramePr>
        <p:xfrm>
          <a:off x="1" y="2314578"/>
          <a:ext cx="1143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DSMT4">
                  <p:embed/>
                </p:oleObj>
              </mc:Choice>
              <mc:Fallback>
                <p:oleObj name="Equation" r:id="rId3" imgW="114151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314578"/>
                        <a:ext cx="11431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D09B50E3-206C-4900-9EEA-635D5F61F5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521278"/>
              </p:ext>
            </p:extLst>
          </p:nvPr>
        </p:nvGraphicFramePr>
        <p:xfrm>
          <a:off x="0" y="2533650"/>
          <a:ext cx="142894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579" imgH="177646" progId="Equation.DSMT4">
                  <p:embed/>
                </p:oleObj>
              </mc:Choice>
              <mc:Fallback>
                <p:oleObj name="Equation" r:id="rId5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33650"/>
                        <a:ext cx="142894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1FF517CC-690C-41A6-9D83-3A9B8A45F8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877920"/>
              </p:ext>
            </p:extLst>
          </p:nvPr>
        </p:nvGraphicFramePr>
        <p:xfrm>
          <a:off x="0" y="2705100"/>
          <a:ext cx="142894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579" imgH="177646" progId="Equation.DSMT4">
                  <p:embed/>
                </p:oleObj>
              </mc:Choice>
              <mc:Fallback>
                <p:oleObj name="Equation" r:id="rId7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05100"/>
                        <a:ext cx="142894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08D03CB8-B565-4307-95CB-E10489227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347426"/>
              </p:ext>
            </p:extLst>
          </p:nvPr>
        </p:nvGraphicFramePr>
        <p:xfrm>
          <a:off x="152421" y="2466978"/>
          <a:ext cx="11431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151" imgH="215619" progId="Equation.DSMT4">
                  <p:embed/>
                </p:oleObj>
              </mc:Choice>
              <mc:Fallback>
                <p:oleObj name="Equation" r:id="rId9" imgW="114151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21" y="2466978"/>
                        <a:ext cx="11431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10">
            <a:extLst>
              <a:ext uri="{FF2B5EF4-FFF2-40B4-BE49-F238E27FC236}">
                <a16:creationId xmlns:a16="http://schemas.microsoft.com/office/drawing/2014/main" id="{44ADB2AE-8B93-41F0-8DD4-34DB95196451}"/>
              </a:ext>
            </a:extLst>
          </p:cNvPr>
          <p:cNvGrpSpPr/>
          <p:nvPr/>
        </p:nvGrpSpPr>
        <p:grpSpPr>
          <a:xfrm>
            <a:off x="556823" y="6557766"/>
            <a:ext cx="23356113" cy="6796789"/>
            <a:chOff x="1245907" y="5867400"/>
            <a:chExt cx="22753891" cy="6663772"/>
          </a:xfrm>
        </p:grpSpPr>
        <p:sp>
          <p:nvSpPr>
            <p:cNvPr id="56" name="Rounded Rectangle 52">
              <a:extLst>
                <a:ext uri="{FF2B5EF4-FFF2-40B4-BE49-F238E27FC236}">
                  <a16:creationId xmlns:a16="http://schemas.microsoft.com/office/drawing/2014/main" id="{38DCB40F-8E10-4D47-A4F5-462637987C57}"/>
                </a:ext>
              </a:extLst>
            </p:cNvPr>
            <p:cNvSpPr/>
            <p:nvPr/>
          </p:nvSpPr>
          <p:spPr>
            <a:xfrm>
              <a:off x="1245907" y="5867400"/>
              <a:ext cx="22753891" cy="6663772"/>
            </a:xfrm>
            <a:prstGeom prst="roundRect">
              <a:avLst>
                <a:gd name="adj" fmla="val 3132"/>
              </a:avLst>
            </a:prstGeom>
            <a:solidFill>
              <a:srgbClr val="4472C4">
                <a:lumMod val="20000"/>
                <a:lumOff val="80000"/>
              </a:srgbClr>
            </a:solidFill>
            <a:ln w="57150" cap="flat" cmpd="sng" algn="ctr">
              <a:solidFill>
                <a:srgbClr val="0999C8"/>
              </a:solidFill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rtlCol="0" anchor="ctr"/>
            <a:lstStyle/>
            <a:p>
              <a:pPr algn="ctr" defTabSz="914400"/>
              <a:endParaRPr lang="en-US" sz="4400" b="1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7" name="Group 60">
              <a:extLst>
                <a:ext uri="{FF2B5EF4-FFF2-40B4-BE49-F238E27FC236}">
                  <a16:creationId xmlns:a16="http://schemas.microsoft.com/office/drawing/2014/main" id="{860F32FC-4B8D-426B-8C8A-AE77254EEE3F}"/>
                </a:ext>
              </a:extLst>
            </p:cNvPr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8" name="Freeform 20">
                <a:extLst>
                  <a:ext uri="{FF2B5EF4-FFF2-40B4-BE49-F238E27FC236}">
                    <a16:creationId xmlns:a16="http://schemas.microsoft.com/office/drawing/2014/main" id="{D4087BE7-7F64-45BA-A0FC-829CEB67644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ysClr val="window" lastClr="FFFFFF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 ker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656938C-1954-488D-8AC1-D7506095A5C5}"/>
                  </a:ext>
                </a:extLst>
              </p:cNvPr>
              <p:cNvSpPr txBox="1"/>
              <p:nvPr/>
            </p:nvSpPr>
            <p:spPr>
              <a:xfrm>
                <a:off x="2296330" y="6305967"/>
                <a:ext cx="2219446" cy="754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vi-VN" sz="4400" b="1" kern="0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400" b="1" kern="0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" name="Round Diagonal Corner Rectangle 58">
                <a:extLst>
                  <a:ext uri="{FF2B5EF4-FFF2-40B4-BE49-F238E27FC236}">
                    <a16:creationId xmlns:a16="http://schemas.microsoft.com/office/drawing/2014/main" id="{5CA15743-277F-4867-8235-81E4C685FDCA}"/>
                  </a:ext>
                </a:extLst>
              </p:cNvPr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 cap="flat" cmpd="sng" algn="ctr">
                <a:solidFill>
                  <a:srgbClr val="0999C8"/>
                </a:solidFill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algn="ctr" defTabSz="914400"/>
                <a:endParaRPr lang="en-US" sz="4400" b="1" kern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" name="Freeform 15">
                <a:extLst>
                  <a:ext uri="{FF2B5EF4-FFF2-40B4-BE49-F238E27FC236}">
                    <a16:creationId xmlns:a16="http://schemas.microsoft.com/office/drawing/2014/main" id="{A3B123F0-2511-4256-8D69-7C0F526E25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sz="4400" b="1" kern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14489727" y="12037461"/>
            <a:ext cx="2973571" cy="7516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9920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4400" b="1" dirty="0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 dirty="0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400" b="1" dirty="0">
                <a:solidFill>
                  <a:srgbClr val="0000FF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41223" y="3320233"/>
                <a:ext cx="18051580" cy="1982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30555" indent="-630555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tabLst>
                    <a:tab pos="629920" algn="l"/>
                  </a:tabLst>
                </a:pPr>
                <a:r>
                  <a:rPr lang="vi-VN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𝟎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;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.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Tìm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giá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trị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lớn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nhất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của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biểu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thức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𝑷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  <a:tabLst>
                    <a:tab pos="3599815" algn="l"/>
                    <a:tab pos="5039995" algn="l"/>
                  </a:tabLst>
                </a:pPr>
                <a:r>
                  <a:rPr lang="vi-VN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𝟗</m:t>
                        </m:r>
                      </m:den>
                    </m:f>
                  </m:oMath>
                </a14:m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	   </a:t>
                </a:r>
                <a:r>
                  <a:rPr lang="vi-VN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𝟗</m:t>
                        </m:r>
                      </m:den>
                    </m:f>
                  </m:oMath>
                </a14:m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     </a:t>
                </a:r>
                <a:r>
                  <a:rPr lang="en-US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	</a:t>
                </a:r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        </a:t>
                </a:r>
                <a:r>
                  <a:rPr lang="en-US" sz="4400" b="1" dirty="0">
                    <a:solidFill>
                      <a:srgbClr val="0000FF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23" y="3320233"/>
                <a:ext cx="18051580" cy="1982338"/>
              </a:xfrm>
              <a:prstGeom prst="rect">
                <a:avLst/>
              </a:prstGeom>
              <a:blipFill>
                <a:blip r:embed="rId10"/>
                <a:stretch>
                  <a:fillRect l="-1385" t="-6769" b="-5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851185" y="7772400"/>
                <a:ext cx="5357749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Ta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𝑷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85" y="7772400"/>
                <a:ext cx="5357749" cy="784767"/>
              </a:xfrm>
              <a:prstGeom prst="rect">
                <a:avLst/>
              </a:prstGeom>
              <a:blipFill>
                <a:blip r:embed="rId11"/>
                <a:stretch>
                  <a:fillRect l="-4664" t="-14729" b="-34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94918" y="7477126"/>
                <a:ext cx="5842304" cy="1359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n>
                      </m:f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𝟐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918" y="7477126"/>
                <a:ext cx="5842304" cy="13599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1126787" y="7287209"/>
                <a:ext cx="6894643" cy="1764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>
                          <a:latin typeface="Cambria Math"/>
                          <a:ea typeface="Calibri"/>
                          <a:cs typeface="Times New Roman"/>
                        </a:rPr>
                        <m:t>≤</m:t>
                      </m:r>
                      <m:f>
                        <m:f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𝟐𝐱</m:t>
                                  </m:r>
                                  <m:r>
                                    <a:rPr lang="en-US" sz="4400" b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𝟏</m:t>
                                  </m:r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  <m:r>
                                    <a:rPr lang="en-US" sz="4400" b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𝟏</m:t>
                                  </m:r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6787" y="7287209"/>
                <a:ext cx="6894643" cy="17647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7411078" y="7745195"/>
                <a:ext cx="1421799" cy="10659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1078" y="7745195"/>
                <a:ext cx="1421799" cy="106593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09127" y="9056378"/>
                <a:ext cx="10945689" cy="1138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Dấu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bằng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xảy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khi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𝟏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den>
                    </m:f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27" y="9056378"/>
                <a:ext cx="10945689" cy="1138838"/>
              </a:xfrm>
              <a:prstGeom prst="rect">
                <a:avLst/>
              </a:prstGeom>
              <a:blipFill>
                <a:blip r:embed="rId15"/>
                <a:stretch>
                  <a:fillRect l="-2227" b="-10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956073" y="10162554"/>
                <a:ext cx="15352313" cy="1134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30555" indent="-630555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tabLst>
                    <a:tab pos="629920" algn="l"/>
                  </a:tabLst>
                </a:pP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giá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trị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lớn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nhất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biểu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thức</a:t>
                </a: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𝑷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𝟏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là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073" y="10162554"/>
                <a:ext cx="15352313" cy="1134093"/>
              </a:xfrm>
              <a:prstGeom prst="rect">
                <a:avLst/>
              </a:prstGeom>
              <a:blipFill>
                <a:blip r:embed="rId16"/>
                <a:stretch>
                  <a:fillRect l="-1628" b="-10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46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26" grpId="0"/>
      <p:bldP spid="2" grpId="0"/>
      <p:bldP spid="24" grpId="0"/>
      <p:bldP spid="25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9736" y="1604607"/>
            <a:ext cx="19662159" cy="1446550"/>
            <a:chOff x="-288924" y="1892299"/>
            <a:chExt cx="19659599" cy="1446546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729592" cy="769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7283114" cy="144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ĐẲNG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GIỮA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TRUNG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BÌNH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CỘNG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VÀ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TRUNG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BÌNH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NHÂN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(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BẤT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ĐẲNG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CÔ</a:t>
              </a:r>
              <a:r>
                <a:rPr lang="en-US" sz="4400" b="1" dirty="0">
                  <a:solidFill>
                    <a:srgbClr val="145F8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SI)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34353" y="3585581"/>
            <a:ext cx="22328488" cy="4158725"/>
            <a:chOff x="1076414" y="4338091"/>
            <a:chExt cx="22325581" cy="3564937"/>
          </a:xfrm>
        </p:grpSpPr>
        <p:grpSp>
          <p:nvGrpSpPr>
            <p:cNvPr id="22" name="Group 5"/>
            <p:cNvGrpSpPr/>
            <p:nvPr/>
          </p:nvGrpSpPr>
          <p:grpSpPr>
            <a:xfrm>
              <a:off x="1533269" y="4671091"/>
              <a:ext cx="21868726" cy="3231937"/>
              <a:chOff x="637542" y="1083939"/>
              <a:chExt cx="8611674" cy="1272428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637542" y="1083939"/>
                <a:ext cx="8611674" cy="1272428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just"/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07731" y="1742814"/>
                <a:ext cx="7867095" cy="204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23" name="Group 65"/>
            <p:cNvGrpSpPr/>
            <p:nvPr/>
          </p:nvGrpSpPr>
          <p:grpSpPr>
            <a:xfrm>
              <a:off x="1076414" y="4338091"/>
              <a:ext cx="7448265" cy="821746"/>
              <a:chOff x="166396" y="8715278"/>
              <a:chExt cx="7448265" cy="821746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7230139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7059" y="8715278"/>
                <a:ext cx="5933865" cy="659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Bất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đẳng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thức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Cô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 </a:t>
                </a:r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si</a:t>
                </a:r>
                <a:endParaRPr lang="en-US" sz="4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1281993" y="8299785"/>
            <a:ext cx="21951683" cy="3562290"/>
            <a:chOff x="1359512" y="4038600"/>
            <a:chExt cx="21948825" cy="3562290"/>
          </a:xfrm>
        </p:grpSpPr>
        <p:grpSp>
          <p:nvGrpSpPr>
            <p:cNvPr id="46" name="Group 45"/>
            <p:cNvGrpSpPr/>
            <p:nvPr/>
          </p:nvGrpSpPr>
          <p:grpSpPr>
            <a:xfrm>
              <a:off x="1359512" y="4038600"/>
              <a:ext cx="21948825" cy="3562290"/>
              <a:chOff x="1201857" y="2458175"/>
              <a:chExt cx="21948825" cy="356229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1201857" y="2458175"/>
                <a:ext cx="21948825" cy="3562290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" name="Freeform 20"/>
              <p:cNvSpPr>
                <a:spLocks/>
              </p:cNvSpPr>
              <p:nvPr/>
            </p:nvSpPr>
            <p:spPr bwMode="auto">
              <a:xfrm>
                <a:off x="1247578" y="2495616"/>
                <a:ext cx="3478409" cy="762778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661194" y="4038600"/>
              <a:ext cx="19380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err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Chú</a:t>
              </a:r>
              <a:r>
                <a:rPr lang="en-US" sz="4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ý 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1917049" y="4562591"/>
            <a:ext cx="20133730" cy="198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2350" indent="-571500" algn="just">
              <a:lnSpc>
                <a:spcPct val="150000"/>
              </a:lnSpc>
              <a:buFont typeface="Arial" charset="0"/>
              <a:buChar char="•"/>
            </a:pP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ĐL: Trung bình nhân của hai số không âm nhỏ hơn hoặc bằng trung bình cộng của chúng.</a:t>
            </a:r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640788" y="6644313"/>
                <a:ext cx="5836662" cy="1077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𝒂𝒃</m:t>
                        </m:r>
                      </m:e>
                    </m:rad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≤</m:t>
                    </m:r>
                    <m:f>
                      <m:f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  <m:r>
                          <a:rPr lang="en-US" sz="4400" b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𝒃</m:t>
                        </m:r>
                      </m:num>
                      <m:den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i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∀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𝒃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</m:oMath>
                </a14:m>
                <a:r>
                  <a:rPr lang="en-US" sz="4400" b="1" i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;</a:t>
                </a:r>
                <a:endParaRPr lang="en-US" sz="44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788" y="6644313"/>
                <a:ext cx="5836662" cy="1077411"/>
              </a:xfrm>
              <a:prstGeom prst="rect">
                <a:avLst/>
              </a:prstGeom>
              <a:blipFill>
                <a:blip r:embed="rId3"/>
                <a:stretch>
                  <a:fillRect r="-3236" b="-10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0898195" y="6801903"/>
                <a:ext cx="6879640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Dấu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"="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xảy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/>
                  </a:rPr>
                  <a:t></a:t>
                </a: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𝐚</m:t>
                    </m:r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𝐛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8195" y="6801903"/>
                <a:ext cx="6879640" cy="759375"/>
              </a:xfrm>
              <a:prstGeom prst="rect">
                <a:avLst/>
              </a:prstGeom>
              <a:blipFill>
                <a:blip r:embed="rId4"/>
                <a:stretch>
                  <a:fillRect l="-3635" t="-19355" b="-37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2399059" y="9599070"/>
            <a:ext cx="17466730" cy="969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just">
              <a:lnSpc>
                <a:spcPct val="150000"/>
              </a:lnSpc>
            </a:pP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Bất đẳng thức Cô- si chỉ áp dụng cho các số không âm.</a:t>
            </a:r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0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258" y="1572062"/>
            <a:ext cx="7620990" cy="830997"/>
            <a:chOff x="-288924" y="1892299"/>
            <a:chExt cx="76199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716770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vi-VN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52435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1206905" y="7418684"/>
            <a:ext cx="21896407" cy="6068716"/>
            <a:chOff x="1270511" y="5867400"/>
            <a:chExt cx="21893556" cy="4278959"/>
          </a:xfrm>
        </p:grpSpPr>
        <p:sp>
          <p:nvSpPr>
            <p:cNvPr id="53" name="Rounded Rectangle 52"/>
            <p:cNvSpPr/>
            <p:nvPr/>
          </p:nvSpPr>
          <p:spPr>
            <a:xfrm>
              <a:off x="1346910" y="5938014"/>
              <a:ext cx="21817157" cy="4208345"/>
            </a:xfrm>
            <a:prstGeom prst="roundRect">
              <a:avLst>
                <a:gd name="adj" fmla="val 897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30000"/>
                </a:lnSpc>
              </a:pPr>
              <a:r>
                <a: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</a:t>
              </a:r>
            </a:p>
            <a:p>
              <a:pPr algn="ctr"/>
              <a:endPara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56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206905" y="3605267"/>
            <a:ext cx="21844671" cy="3252735"/>
            <a:chOff x="1188049" y="3405486"/>
            <a:chExt cx="21841827" cy="3905035"/>
          </a:xfrm>
        </p:grpSpPr>
        <p:sp>
          <p:nvSpPr>
            <p:cNvPr id="62" name="Rounded Rectangle 61"/>
            <p:cNvSpPr/>
            <p:nvPr/>
          </p:nvSpPr>
          <p:spPr>
            <a:xfrm>
              <a:off x="1188049" y="3581025"/>
              <a:ext cx="21841827" cy="3729496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r>
                <a: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</a:t>
              </a: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548613" cy="1125886"/>
              <a:chOff x="1311958" y="3405486"/>
              <a:chExt cx="3548613" cy="1125886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60833" y="2631633"/>
                <a:ext cx="1011580" cy="2787896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178955" y="3570678"/>
                <a:ext cx="2231701" cy="9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Ví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dụ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1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sp>
        <p:nvSpPr>
          <p:cNvPr id="7" name="Rectangle 6"/>
          <p:cNvSpPr/>
          <p:nvPr/>
        </p:nvSpPr>
        <p:spPr>
          <a:xfrm>
            <a:off x="1944099" y="1572062"/>
            <a:ext cx="211306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ĐẲNG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GIỮA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BÌNH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CỘNG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BÌNH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ĐẲNG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SI)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2169584" y="4982182"/>
                <a:ext cx="15910250" cy="1105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CMR</a:t>
                </a:r>
                <a:r>
                  <a:rPr lang="fr-FR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fr-FR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với</a:t>
                </a:r>
                <a:r>
                  <a:rPr lang="fr-FR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 </a:t>
                </a:r>
                <a:r>
                  <a:rPr lang="fr-FR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số</a:t>
                </a:r>
                <a:r>
                  <a:rPr lang="fr-FR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fr-FR" sz="4400" b="1" i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a, b</a:t>
                </a:r>
                <a:r>
                  <a:rPr lang="fr-FR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fr-FR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dương</a:t>
                </a:r>
                <a:r>
                  <a:rPr lang="fr-FR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ta </a:t>
                </a:r>
                <a:r>
                  <a:rPr lang="fr-FR" sz="4400" b="1" dirty="0" err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có</a:t>
                </a:r>
                <a:r>
                  <a:rPr lang="fr-FR" sz="4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44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en-US" sz="44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𝒃</m:t>
                            </m:r>
                          </m:den>
                        </m:f>
                      </m:e>
                    </m:d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584" y="4982182"/>
                <a:ext cx="15910250" cy="1105687"/>
              </a:xfrm>
              <a:prstGeom prst="rect">
                <a:avLst/>
              </a:prstGeom>
              <a:blipFill>
                <a:blip r:embed="rId3"/>
                <a:stretch>
                  <a:fillRect l="-1571" b="-8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2228102" y="8756633"/>
            <a:ext cx="8045598" cy="969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just">
              <a:lnSpc>
                <a:spcPct val="150000"/>
              </a:lnSpc>
            </a:pP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Áp dụng BĐT Cô- si ta có</a:t>
            </a:r>
            <a:endParaRPr lang="en-US" sz="4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0027557" y="8870960"/>
                <a:ext cx="3772058" cy="845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b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b="1">
                          <a:solidFill>
                            <a:prstClr val="black"/>
                          </a:solidFill>
                          <a:latin typeface="Cambria Math"/>
                        </a:rPr>
                        <m:t>≥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557" y="8870960"/>
                <a:ext cx="3772058" cy="8456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10022217" y="10075726"/>
                <a:ext cx="4083362" cy="1466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0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6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en-US" sz="6000" b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6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6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  <m:r>
                      <a:rPr lang="en-US" sz="6000" b="1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6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6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60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𝒂𝒃</m:t>
                            </m:r>
                          </m:e>
                        </m:rad>
                      </m:den>
                    </m:f>
                  </m:oMath>
                </a14:m>
                <a:endParaRPr lang="en-US" sz="60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217" y="10075726"/>
                <a:ext cx="4083362" cy="14668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592387" y="11729791"/>
                <a:ext cx="10575909" cy="1503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</a:pPr>
                <a:r>
                  <a:rPr lang="en-US" sz="4400" b="1" dirty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⇒</m:t>
                    </m:r>
                    <m:d>
                      <m:d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</a:rPr>
                          <m:t>𝒂</m:t>
                        </m:r>
                        <m:r>
                          <a:rPr lang="en-US" sz="4400" b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</a:rPr>
                          <m:t>+</m:t>
                        </m:r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</a:rPr>
                              <m:t>𝒂</m:t>
                            </m:r>
                          </m:den>
                        </m:f>
                        <m:r>
                          <a:rPr lang="en-US" sz="4400" b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</a:rPr>
                          <m:t>+</m:t>
                        </m:r>
                        <m:f>
                          <m:fPr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</a:rPr>
                              <m:t>𝒃</m:t>
                            </m:r>
                          </m:den>
                        </m:f>
                      </m:e>
                    </m:d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≥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</a:rPr>
                          <m:t>𝒂𝒃</m:t>
                        </m:r>
                      </m:e>
                    </m:rad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.</m:t>
                    </m:r>
                    <m:f>
                      <m:f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</a:rPr>
                          <m:t>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libri"/>
                              </a:rPr>
                              <m:t>𝒂𝒃</m:t>
                            </m:r>
                          </m:e>
                        </m:rad>
                      </m:den>
                    </m:f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𝟒</m:t>
                    </m:r>
                    <m:r>
                      <a:rPr lang="en-US" sz="4400" b="1" i="0" smtClean="0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.</m:t>
                    </m:r>
                  </m:oMath>
                </a14:m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387" y="11729791"/>
                <a:ext cx="10575909" cy="150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12100602" y="12316417"/>
                <a:ext cx="7560585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400" b="1" i="1" dirty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Dấu “ =” xảy ra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⇔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𝐚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𝐛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.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	</a:t>
                </a:r>
                <a:endParaRPr lang="en-US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0602" y="12316417"/>
                <a:ext cx="7560585" cy="1446550"/>
              </a:xfrm>
              <a:prstGeom prst="rect">
                <a:avLst/>
              </a:prstGeom>
              <a:blipFill>
                <a:blip r:embed="rId7"/>
                <a:stretch>
                  <a:fillRect l="-1048" t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70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9736" y="1604607"/>
            <a:ext cx="19662159" cy="1569660"/>
            <a:chOff x="-288924" y="1892299"/>
            <a:chExt cx="19659599" cy="1569656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716770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7283114" cy="156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ĐẲNG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GIỮA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TRUNG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BÌNH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CỘNG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TRUNG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BÌNH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NHÂN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(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ĐẲNG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SI)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39675" y="4384765"/>
            <a:ext cx="22328488" cy="7705403"/>
            <a:chOff x="1076414" y="4338091"/>
            <a:chExt cx="22325581" cy="5081244"/>
          </a:xfrm>
        </p:grpSpPr>
        <p:sp>
          <p:nvSpPr>
            <p:cNvPr id="39" name="Rounded Rectangle 38"/>
            <p:cNvSpPr/>
            <p:nvPr/>
          </p:nvSpPr>
          <p:spPr>
            <a:xfrm>
              <a:off x="1533269" y="4671091"/>
              <a:ext cx="21868726" cy="4748244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just"/>
              <a:r>
                <a:rPr lang="en-US" sz="48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rPr>
                <a:t> </a:t>
              </a:r>
              <a:endParaRPr lang="en-US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1076414" y="4338091"/>
              <a:ext cx="4172092" cy="637528"/>
              <a:chOff x="166396" y="8715278"/>
              <a:chExt cx="4172092" cy="637528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84523" y="8755081"/>
                <a:ext cx="3953965" cy="597725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7059" y="8715278"/>
                <a:ext cx="2261864" cy="360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Hệ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quả</a:t>
                </a:r>
                <a:endParaRPr lang="en-US" sz="4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1917855" y="5226269"/>
            <a:ext cx="20990388" cy="198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just">
              <a:lnSpc>
                <a:spcPct val="150000"/>
              </a:lnSpc>
              <a:spcAft>
                <a:spcPts val="0"/>
              </a:spcAft>
            </a:pP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HQ 1: Tổng của một số dương với nghịch đảo của nó lớn hơn hoặc bằng 2.</a:t>
            </a:r>
            <a:endParaRPr lang="en-US" sz="4400" b="1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768056" y="6334279"/>
                <a:ext cx="5249386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4400" b="1" i="1" dirty="0">
                    <a:solidFill>
                      <a:srgbClr val="000000"/>
                    </a:solidFill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</a:rPr>
                      <m:t>𝒂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</a:rPr>
                      <m:t>+</m:t>
                    </m:r>
                    <m:f>
                      <m:f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fPr>
                      <m:num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</a:rPr>
                          <m:t>𝒂</m:t>
                        </m:r>
                      </m:den>
                    </m:f>
                    <m:r>
                      <a:rPr lang="en-US" sz="4400" b="1">
                        <a:effectLst/>
                        <a:latin typeface="Cambria Math"/>
                        <a:ea typeface="Calibri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</a:rPr>
                      <m:t>𝟐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</a:rPr>
                      <m:t>,    ∀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</a:rPr>
                      <m:t>𝒂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</a:rPr>
                      <m:t>&gt;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</a:rPr>
                      <m:t>𝟎</m:t>
                    </m:r>
                  </m:oMath>
                </a14:m>
                <a:r>
                  <a:rPr lang="en-US" sz="4400" b="1" i="1" u="none" strike="noStrike" spc="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56" y="6334279"/>
                <a:ext cx="5249386" cy="1070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1933398" y="7577002"/>
            <a:ext cx="20317606" cy="198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>
              <a:lnSpc>
                <a:spcPct val="150000"/>
              </a:lnSpc>
              <a:spcAft>
                <a:spcPts val="0"/>
              </a:spcAft>
              <a:tabLst>
                <a:tab pos="2514600" algn="l"/>
              </a:tabLst>
            </a:pP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HQ 2: Nếu 2 số cùng dương và có tổng không đổi thì tích lớn nhất khi hai số  </a:t>
            </a:r>
            <a:r>
              <a:rPr lang="en-US" sz="4400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đó</a:t>
            </a:r>
            <a:r>
              <a:rPr lang="en-US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bằng nhau.</a:t>
            </a:r>
            <a:endParaRPr lang="en-US" sz="4400" b="1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3398" y="9539785"/>
            <a:ext cx="20341042" cy="198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just">
              <a:lnSpc>
                <a:spcPct val="150000"/>
              </a:lnSpc>
              <a:spcAft>
                <a:spcPts val="0"/>
              </a:spcAft>
              <a:tabLst>
                <a:tab pos="2514600" algn="l"/>
              </a:tabLst>
            </a:pP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HQ 3: Nếu 2 số cùng dương và có tích không đổi thì tổng nhỏ nhất khi hai số</a:t>
            </a:r>
            <a:r>
              <a:rPr lang="en-US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bằng nhau.</a:t>
            </a:r>
            <a:endParaRPr lang="en-US" sz="4400" b="1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9736" y="1604607"/>
            <a:ext cx="19662159" cy="1569660"/>
            <a:chOff x="-288924" y="1892299"/>
            <a:chExt cx="19659599" cy="1569656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716770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7283114" cy="156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ĐẲNG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GIỮA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TRUNG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BÌNH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CỘNG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TRUNG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BÌNH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NHÂN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(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ĐẲNG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SI)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34353" y="3585587"/>
            <a:ext cx="22328488" cy="6091814"/>
            <a:chOff x="1076414" y="4338091"/>
            <a:chExt cx="22325581" cy="3564937"/>
          </a:xfrm>
        </p:grpSpPr>
        <p:sp>
          <p:nvSpPr>
            <p:cNvPr id="39" name="Rounded Rectangle 38"/>
            <p:cNvSpPr/>
            <p:nvPr/>
          </p:nvSpPr>
          <p:spPr>
            <a:xfrm>
              <a:off x="1533269" y="4671091"/>
              <a:ext cx="21868726" cy="32319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just"/>
              <a:r>
                <a:rPr lang="en-US" sz="48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rPr>
                <a:t> </a:t>
              </a:r>
              <a:endParaRPr lang="en-US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1076414" y="4338091"/>
              <a:ext cx="6413853" cy="637528"/>
              <a:chOff x="166396" y="8715278"/>
              <a:chExt cx="6413853" cy="637528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84521" y="8755082"/>
                <a:ext cx="6195728" cy="514865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7059" y="8715278"/>
                <a:ext cx="5124453" cy="360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Ý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nghĩa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hình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học</a:t>
                </a:r>
                <a:endParaRPr lang="en-US" sz="4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 flipH="1">
            <a:off x="3268234" y="5480217"/>
            <a:ext cx="199946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Trong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chữ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nhật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cùng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chu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vi,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vuông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diện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tích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lớn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nhất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31713" y="7431871"/>
            <a:ext cx="181820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chữ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nhật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cùng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diện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tích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vuông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chu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vi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nhỏ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nhất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7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258" y="1572062"/>
            <a:ext cx="7620990" cy="830997"/>
            <a:chOff x="-288924" y="1892299"/>
            <a:chExt cx="76199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716770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vi-VN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52435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52" name="Group 10"/>
          <p:cNvGrpSpPr/>
          <p:nvPr/>
        </p:nvGrpSpPr>
        <p:grpSpPr>
          <a:xfrm>
            <a:off x="1243250" y="6554094"/>
            <a:ext cx="21896407" cy="4823598"/>
            <a:chOff x="1270511" y="5867400"/>
            <a:chExt cx="21893556" cy="4278959"/>
          </a:xfrm>
        </p:grpSpPr>
        <p:sp>
          <p:nvSpPr>
            <p:cNvPr id="53" name="Rounded Rectangle 52"/>
            <p:cNvSpPr/>
            <p:nvPr/>
          </p:nvSpPr>
          <p:spPr>
            <a:xfrm>
              <a:off x="1346910" y="5938014"/>
              <a:ext cx="21817157" cy="4208345"/>
            </a:xfrm>
            <a:prstGeom prst="roundRect">
              <a:avLst>
                <a:gd name="adj" fmla="val 897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30000"/>
                </a:lnSpc>
              </a:pPr>
              <a:r>
                <a: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	</a:t>
              </a:r>
            </a:p>
            <a:p>
              <a:pPr algn="ctr"/>
              <a:endPara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456" cy="709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206905" y="3605270"/>
            <a:ext cx="21844671" cy="2580687"/>
            <a:chOff x="1188049" y="3405486"/>
            <a:chExt cx="21841827" cy="2230755"/>
          </a:xfrm>
        </p:grpSpPr>
        <p:sp>
          <p:nvSpPr>
            <p:cNvPr id="62" name="Rounded Rectangle 61"/>
            <p:cNvSpPr/>
            <p:nvPr/>
          </p:nvSpPr>
          <p:spPr>
            <a:xfrm>
              <a:off x="1188049" y="3581026"/>
              <a:ext cx="21841827" cy="2055215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r>
                <a: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</a:t>
              </a: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548612" cy="1314327"/>
              <a:chOff x="1311958" y="3405486"/>
              <a:chExt cx="3548612" cy="1314327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053517" y="2538946"/>
                <a:ext cx="826210" cy="2787896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178955" y="3570678"/>
                <a:ext cx="2231701" cy="1149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Ví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dụ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2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sp>
        <p:nvSpPr>
          <p:cNvPr id="7" name="Rectangle 6"/>
          <p:cNvSpPr/>
          <p:nvPr/>
        </p:nvSpPr>
        <p:spPr>
          <a:xfrm>
            <a:off x="1915679" y="1572062"/>
            <a:ext cx="211306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ĐẲNG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GIỮA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BÌNH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CỘNG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BÌNH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BẤT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ĐẲNG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SI)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4811834" y="4438865"/>
                <a:ext cx="20614567" cy="977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Tìm GTLN của hàm số</a:t>
                </a:r>
                <a:r>
                  <a:rPr lang="en-US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𝐱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+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𝐱</m:t>
                        </m:r>
                      </m:e>
                    </m:d>
                  </m:oMath>
                </a14:m>
                <a:r>
                  <a:rPr lang="vi-VN" sz="4400" b="1" u="none" strike="noStrike" spc="0" dirty="0">
                    <a:solidFill>
                      <a:srgbClr val="000000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trên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;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  ?</m:t>
                    </m:r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834" y="4438865"/>
                <a:ext cx="20614567" cy="977704"/>
              </a:xfrm>
              <a:prstGeom prst="rect">
                <a:avLst/>
              </a:prstGeom>
              <a:blipFill>
                <a:blip r:embed="rId3"/>
                <a:stretch>
                  <a:fillRect b="-27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4408415" y="6537008"/>
                <a:ext cx="10024091" cy="977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  <a:tabLst>
                    <a:tab pos="2514600" algn="l"/>
                  </a:tabLs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Xét 2 số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𝟏</m:t>
                    </m:r>
                  </m:oMath>
                </a14:m>
                <a:r>
                  <a:rPr lang="vi-VN" sz="4400" b="1" u="none" strike="noStrike" spc="0" dirty="0">
                    <a:solidFill>
                      <a:srgbClr val="000000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và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𝟓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−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𝐱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vi-VN" sz="4400" b="1" u="none" strike="noStrike" spc="0" dirty="0">
                    <a:solidFill>
                      <a:srgbClr val="000000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trên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;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</m:e>
                    </m:d>
                    <m:r>
                      <a:rPr lang="en-US" sz="4400" b="1">
                        <a:effectLst/>
                        <a:latin typeface="Cambria Math"/>
                        <a:ea typeface="Calibri"/>
                      </a:rPr>
                      <m:t>  </m:t>
                    </m:r>
                  </m:oMath>
                </a14:m>
                <a:endParaRPr lang="en-US" sz="4400" b="1" dirty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415" y="6537008"/>
                <a:ext cx="10024091" cy="977704"/>
              </a:xfrm>
              <a:prstGeom prst="rect">
                <a:avLst/>
              </a:prstGeom>
              <a:blipFill>
                <a:blip r:embed="rId4"/>
                <a:stretch>
                  <a:fillRect b="-27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4840795" y="7645004"/>
                <a:ext cx="8749062" cy="1568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Ta thấy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𝐱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≥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𝟓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𝐱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≥</m:t>
                              </m:r>
                              <m:r>
                                <a:rPr lang="en-US" sz="4400" b="1" i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    ∀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;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𝟓</m:t>
                        </m:r>
                      </m:e>
                    </m:d>
                  </m:oMath>
                </a14:m>
                <a:endParaRPr lang="en-US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795" y="7645004"/>
                <a:ext cx="8749062" cy="1568378"/>
              </a:xfrm>
              <a:prstGeom prst="rect">
                <a:avLst/>
              </a:prstGeom>
              <a:blipFill>
                <a:blip r:embed="rId5"/>
                <a:stretch>
                  <a:fillRect l="-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13067925" y="7767391"/>
                <a:ext cx="6932154" cy="977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  <a:tabLst>
                    <a:tab pos="2514600" algn="l"/>
                  </a:tabLs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và </a:t>
                </a:r>
                <a:r>
                  <a:rPr lang="vi-VN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𝐱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+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+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𝐱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𝟔</m:t>
                    </m:r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7925" y="7767391"/>
                <a:ext cx="6932154" cy="977704"/>
              </a:xfrm>
              <a:prstGeom prst="rect">
                <a:avLst/>
              </a:prstGeom>
              <a:blipFill>
                <a:blip r:embed="rId6"/>
                <a:stretch>
                  <a:fillRect b="-27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1943848" y="9261432"/>
                <a:ext cx="21102474" cy="977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  <a:tabLst>
                    <a:tab pos="2514600" algn="l"/>
                  </a:tabLst>
                </a:pPr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Theo hệ quả 2 ta có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𝐱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+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vi-VN" sz="4400" b="1" u="none" strike="noStrike" spc="0" dirty="0">
                    <a:solidFill>
                      <a:srgbClr val="000000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đạt GTLN khi 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+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𝟏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𝟓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−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  ⇔ 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𝟐</m:t>
                    </m:r>
                  </m:oMath>
                </a14:m>
                <a:r>
                  <a:rPr lang="en-US" sz="4400" b="1" u="none" strike="noStrike" spc="0" dirty="0">
                    <a:solidFill>
                      <a:srgbClr val="000000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848" y="9261432"/>
                <a:ext cx="21102474" cy="977704"/>
              </a:xfrm>
              <a:prstGeom prst="rect">
                <a:avLst/>
              </a:prstGeom>
              <a:blipFill>
                <a:blip r:embed="rId7"/>
                <a:stretch>
                  <a:fillRect b="-27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Rectangle 96"/>
              <p:cNvSpPr/>
              <p:nvPr/>
            </p:nvSpPr>
            <p:spPr>
              <a:xfrm>
                <a:off x="4116387" y="10269696"/>
                <a:ext cx="11963400" cy="977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850" algn="just">
                  <a:lnSpc>
                    <a:spcPct val="150000"/>
                  </a:lnSpc>
                  <a:spcAft>
                    <a:spcPts val="0"/>
                  </a:spcAft>
                  <a:tabLst>
                    <a:tab pos="2514600" algn="l"/>
                  </a:tabLst>
                </a:pPr>
                <a:r>
                  <a:rPr lang="en-US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Vậy trên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</m:ctrlPr>
                      </m:dPr>
                      <m:e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;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  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𝐦𝐚𝐱𝐲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0" smtClean="0">
                        <a:effectLst/>
                        <a:latin typeface="Cambria Math" panose="02040503050406030204" pitchFamily="18" charset="0"/>
                        <a:ea typeface="Calibri"/>
                      </a:rPr>
                      <m:t>𝟗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⇔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=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𝟐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</a:rPr>
                      <m:t>.</m:t>
                    </m:r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387" y="10269696"/>
                <a:ext cx="11963400" cy="977704"/>
              </a:xfrm>
              <a:prstGeom prst="rect">
                <a:avLst/>
              </a:prstGeom>
              <a:blipFill>
                <a:blip r:embed="rId8"/>
                <a:stretch>
                  <a:fillRect b="-2875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0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9736" y="1604611"/>
            <a:ext cx="19662159" cy="830997"/>
            <a:chOff x="-288924" y="1892299"/>
            <a:chExt cx="19659599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982833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r>
                <a:rPr lang="vi-VN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17283114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BẤT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ĐẲNG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CHỨA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DẤU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GIÁ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TRỊ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TUYỆT</a:t>
              </a:r>
              <a:r>
                <a:rPr lang="en-US" sz="48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ĐỐI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34353" y="3585579"/>
            <a:ext cx="22328488" cy="8913821"/>
            <a:chOff x="1076414" y="4338091"/>
            <a:chExt cx="22325581" cy="4803210"/>
          </a:xfrm>
        </p:grpSpPr>
        <p:sp>
          <p:nvSpPr>
            <p:cNvPr id="39" name="Rounded Rectangle 38"/>
            <p:cNvSpPr/>
            <p:nvPr/>
          </p:nvSpPr>
          <p:spPr>
            <a:xfrm>
              <a:off x="1533269" y="4671091"/>
              <a:ext cx="21868726" cy="4470210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just"/>
              <a:r>
                <a:rPr lang="en-US" sz="48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rPr>
                <a:t> </a:t>
              </a:r>
              <a:endParaRPr lang="en-US" sz="4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1076414" y="4338091"/>
              <a:ext cx="4115965" cy="637528"/>
              <a:chOff x="166396" y="8715278"/>
              <a:chExt cx="4115965" cy="637528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84522" y="8755082"/>
                <a:ext cx="3897839" cy="514865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 b="1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087059" y="8715278"/>
                <a:ext cx="2940228" cy="314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Tính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chất</a:t>
                </a:r>
                <a:endParaRPr lang="en-US" sz="46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6733808"/>
                  </p:ext>
                </p:extLst>
              </p:nvPr>
            </p:nvGraphicFramePr>
            <p:xfrm>
              <a:off x="5335587" y="5041950"/>
              <a:ext cx="14935200" cy="6949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20443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7307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30250"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vi-VN" sz="4400" b="1" i="0" u="none" strike="noStrike" spc="0" dirty="0">
                              <a:solidFill>
                                <a:srgbClr val="000000"/>
                              </a:solidFill>
                              <a:effectLst/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Điều kiện</a:t>
                          </a:r>
                          <a:endParaRPr lang="en-US" sz="4400" b="1" i="0" dirty="0">
                            <a:effectLst/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vi-VN" sz="4400" b="1" i="0" u="none" strike="noStrike" spc="0" dirty="0">
                              <a:solidFill>
                                <a:srgbClr val="000000"/>
                              </a:solidFill>
                              <a:effectLst/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Nội dung</a:t>
                          </a:r>
                          <a:endParaRPr lang="en-US" sz="4400" b="1" i="0" dirty="0">
                            <a:effectLst/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80793"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indent="45720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4400" b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∀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∈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ℝ</m:t>
                                </m:r>
                              </m:oMath>
                            </m:oMathPara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vi-VN" sz="4400" b="1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≥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 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≥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 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≥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4400" b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.</m:t>
                              </m:r>
                            </m:oMath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61266"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4400" b="1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</a:p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44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&gt;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0" lvl="0" indent="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Font typeface="Symbol"/>
                            <a:buNone/>
                          </a:pPr>
                          <a:r>
                            <a:rPr lang="vi-VN" sz="4400" b="1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≤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⇔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≤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≤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;</m:t>
                              </m:r>
                            </m:oMath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  <a:p>
                          <a:pPr marL="0" lvl="0" indent="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Font typeface="Symbol"/>
                            <a:buNone/>
                          </a:pPr>
                          <a:r>
                            <a:rPr lang="vi-VN" sz="4400" b="1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≥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  <m:r>
                                <a:rPr lang="en-US" sz="4400" b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⇔</m:t>
                              </m:r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en-US" sz="44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plcHide m:val="on"/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4400" b="1" i="1">
                                          <a:effectLst/>
                                          <a:latin typeface="Cambria Math" panose="02040503050406030204" pitchFamily="18" charset="0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sz="44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  <m:r>
                                          <a:rPr lang="en-US" sz="4400" b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≥</m:t>
                                        </m:r>
                                        <m:r>
                                          <a:rPr lang="en-US" sz="44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𝒂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44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  <m:r>
                                          <a:rPr lang="en-US" sz="4400" b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≤</m:t>
                                        </m:r>
                                        <m:r>
                                          <a:rPr lang="en-US" sz="44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44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𝒂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en-US" sz="4400" b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.</m:t>
                              </m:r>
                            </m:oMath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380793"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4400" b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∀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∈</m:t>
                                </m:r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ℝ</m:t>
                                </m:r>
                              </m:oMath>
                            </m:oMathPara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44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≤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4400" b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≤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4400" b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</m:oMath>
                            </m:oMathPara>
                          </a14:m>
                          <a:endParaRPr lang="en-US" sz="4400" b="1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6733808"/>
                  </p:ext>
                </p:extLst>
              </p:nvPr>
            </p:nvGraphicFramePr>
            <p:xfrm>
              <a:off x="5335587" y="5041950"/>
              <a:ext cx="14935200" cy="6949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20443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7307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30250"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vi-VN" sz="4400" b="1" i="0" u="none" strike="noStrike" spc="0" dirty="0">
                              <a:solidFill>
                                <a:srgbClr val="000000"/>
                              </a:solidFill>
                              <a:effectLst/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Điều kiện</a:t>
                          </a:r>
                          <a:endParaRPr lang="en-US" sz="4400" b="1" i="0" dirty="0">
                            <a:effectLst/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914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1828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2743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36576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45720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54864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64008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7315200" algn="l" defTabSz="1828800" rtl="0" eaLnBrk="1" latinLnBrk="0" hangingPunct="1">
                            <a:defRPr sz="36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45720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vi-VN" sz="4400" b="1" i="0" u="none" strike="noStrike" spc="0" dirty="0">
                              <a:solidFill>
                                <a:srgbClr val="000000"/>
                              </a:solidFill>
                              <a:effectLst/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Nội dung</a:t>
                          </a:r>
                          <a:endParaRPr lang="en-US" sz="4400" b="1" i="0" dirty="0">
                            <a:effectLst/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80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7" t="-82743" r="-187237" b="-323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3538" t="-82743" r="-125" b="-3234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577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7" t="-82271" r="-187237" b="-456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3538" t="-82271" r="-125" b="-456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380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7" t="-403084" r="-187237" b="-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3538" t="-403084" r="-125" b="-8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48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258" y="1572062"/>
            <a:ext cx="7620990" cy="830997"/>
            <a:chOff x="-288924" y="1892299"/>
            <a:chExt cx="76199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82255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vi-VN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</a:t>
              </a:r>
              <a:endPara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52435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1" name="Group 54"/>
          <p:cNvGrpSpPr/>
          <p:nvPr/>
        </p:nvGrpSpPr>
        <p:grpSpPr>
          <a:xfrm>
            <a:off x="1167505" y="3605271"/>
            <a:ext cx="21844671" cy="2771564"/>
            <a:chOff x="1188049" y="3405486"/>
            <a:chExt cx="21841827" cy="2230210"/>
          </a:xfrm>
        </p:grpSpPr>
        <p:sp>
          <p:nvSpPr>
            <p:cNvPr id="62" name="Rounded Rectangle 61"/>
            <p:cNvSpPr/>
            <p:nvPr/>
          </p:nvSpPr>
          <p:spPr>
            <a:xfrm>
              <a:off x="1188049" y="3581026"/>
              <a:ext cx="21841827" cy="205467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      </a:t>
              </a: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624124" cy="940514"/>
              <a:chOff x="1311958" y="3405486"/>
              <a:chExt cx="3624124" cy="940514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053517" y="2538947"/>
                <a:ext cx="826210" cy="2787896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178955" y="3570678"/>
                <a:ext cx="2757127" cy="643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6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3/79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7" name="Rectangle 6"/>
          <p:cNvSpPr/>
          <p:nvPr/>
        </p:nvSpPr>
        <p:spPr>
          <a:xfrm>
            <a:off x="1881533" y="1554337"/>
            <a:ext cx="211306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LUYỆN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endParaRPr lang="en-US" sz="4400" b="1" dirty="0">
              <a:solidFill>
                <a:srgbClr val="14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sách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giáo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khoa</a:t>
            </a:r>
            <a:endParaRPr lang="en-US" sz="4400" b="1" dirty="0">
              <a:solidFill>
                <a:srgbClr val="14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35043" y="3832519"/>
                <a:ext cx="12999649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𝒃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𝒄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là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độ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dài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cạnh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của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một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tam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giác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043" y="3832519"/>
                <a:ext cx="12999649" cy="759375"/>
              </a:xfrm>
              <a:prstGeom prst="rect">
                <a:avLst/>
              </a:prstGeom>
              <a:blipFill>
                <a:blip r:embed="rId3"/>
                <a:stretch>
                  <a:fillRect l="-1923" t="-19355" b="-37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78680" y="4597641"/>
                <a:ext cx="14963515" cy="1643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a) </a:t>
                </a:r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Chứng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minh </a:t>
                </a:r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rằng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𝒃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b)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Từ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đó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suy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𝒃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𝒄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𝒂𝒃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𝒃𝒄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𝒄𝒂</m:t>
                        </m:r>
                      </m:e>
                    </m:d>
                  </m:oMath>
                </a14:m>
                <a:endParaRPr lang="en-US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680" y="4597641"/>
                <a:ext cx="14963515" cy="1643912"/>
              </a:xfrm>
              <a:prstGeom prst="rect">
                <a:avLst/>
              </a:prstGeom>
              <a:blipFill>
                <a:blip r:embed="rId4"/>
                <a:stretch>
                  <a:fillRect l="-692" t="-7778" b="-1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10">
            <a:extLst>
              <a:ext uri="{FF2B5EF4-FFF2-40B4-BE49-F238E27FC236}">
                <a16:creationId xmlns:a16="http://schemas.microsoft.com/office/drawing/2014/main" id="{44ADB2AE-8B93-41F0-8DD4-34DB95196451}"/>
              </a:ext>
            </a:extLst>
          </p:cNvPr>
          <p:cNvGrpSpPr/>
          <p:nvPr/>
        </p:nvGrpSpPr>
        <p:grpSpPr>
          <a:xfrm>
            <a:off x="1167505" y="6561963"/>
            <a:ext cx="21851826" cy="6392036"/>
            <a:chOff x="1270511" y="5867400"/>
            <a:chExt cx="22210690" cy="5949368"/>
          </a:xfrm>
        </p:grpSpPr>
        <p:sp>
          <p:nvSpPr>
            <p:cNvPr id="57" name="Rounded Rectangle 52">
              <a:extLst>
                <a:ext uri="{FF2B5EF4-FFF2-40B4-BE49-F238E27FC236}">
                  <a16:creationId xmlns:a16="http://schemas.microsoft.com/office/drawing/2014/main" id="{38DCB40F-8E10-4D47-A4F5-462637987C57}"/>
                </a:ext>
              </a:extLst>
            </p:cNvPr>
            <p:cNvSpPr/>
            <p:nvPr/>
          </p:nvSpPr>
          <p:spPr>
            <a:xfrm>
              <a:off x="1276603" y="6020357"/>
              <a:ext cx="22204598" cy="579641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grpSp>
          <p:nvGrpSpPr>
            <p:cNvPr id="98" name="Group 60">
              <a:extLst>
                <a:ext uri="{FF2B5EF4-FFF2-40B4-BE49-F238E27FC236}">
                  <a16:creationId xmlns:a16="http://schemas.microsoft.com/office/drawing/2014/main" id="{860F32FC-4B8D-426B-8C8A-AE77254EEE3F}"/>
                </a:ext>
              </a:extLst>
            </p:cNvPr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99" name="Freeform 20">
                <a:extLst>
                  <a:ext uri="{FF2B5EF4-FFF2-40B4-BE49-F238E27FC236}">
                    <a16:creationId xmlns:a16="http://schemas.microsoft.com/office/drawing/2014/main" id="{D4087BE7-7F64-45BA-A0FC-829CEB67644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2656938C-1954-488D-8AC1-D7506095A5C5}"/>
                  </a:ext>
                </a:extLst>
              </p:cNvPr>
              <p:cNvSpPr txBox="1"/>
              <p:nvPr/>
            </p:nvSpPr>
            <p:spPr>
              <a:xfrm>
                <a:off x="2296330" y="6305967"/>
                <a:ext cx="2411732" cy="744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Round Diagonal Corner Rectangle 58">
                <a:extLst>
                  <a:ext uri="{FF2B5EF4-FFF2-40B4-BE49-F238E27FC236}">
                    <a16:creationId xmlns:a16="http://schemas.microsoft.com/office/drawing/2014/main" id="{5CA15743-277F-4867-8235-81E4C685FDCA}"/>
                  </a:ext>
                </a:extLst>
              </p:cNvPr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02" name="Freeform 15">
                <a:extLst>
                  <a:ext uri="{FF2B5EF4-FFF2-40B4-BE49-F238E27FC236}">
                    <a16:creationId xmlns:a16="http://schemas.microsoft.com/office/drawing/2014/main" id="{A3B123F0-2511-4256-8D69-7C0F526E25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</p:grp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150" y="6546588"/>
            <a:ext cx="79757" cy="663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50212" y="7366692"/>
                <a:ext cx="9646743" cy="773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𝒃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𝒃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&gt;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</m:oMath>
                </a14:m>
                <a:endParaRPr lang="en-US" sz="4400" b="1" dirty="0">
                  <a:effectLst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212" y="7366692"/>
                <a:ext cx="9646743" cy="773417"/>
              </a:xfrm>
              <a:prstGeom prst="rect">
                <a:avLst/>
              </a:prstGeom>
              <a:blipFill>
                <a:blip r:embed="rId6"/>
                <a:stretch>
                  <a:fillRect l="-2592" t="-16535" b="-35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97795" y="8296059"/>
                <a:ext cx="896700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⇔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𝒃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𝒄</m:t>
                        </m:r>
                      </m:e>
                    </m:d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𝒄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𝒃</m:t>
                        </m:r>
                      </m:e>
                    </m: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&gt;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    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∗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795" y="8296059"/>
                <a:ext cx="896700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774677" y="9221450"/>
                <a:ext cx="10023411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Vì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𝒃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𝒄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là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độ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dài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cạnh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của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một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tam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giác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nên</a:t>
                </a:r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(*) </a:t>
                </a:r>
                <a:r>
                  <a:rPr lang="en-US" sz="4400" b="1" dirty="0" err="1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đúng</a:t>
                </a:r>
                <a:endParaRPr lang="en-US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677" y="9221450"/>
                <a:ext cx="10023411" cy="1446550"/>
              </a:xfrm>
              <a:prstGeom prst="rect">
                <a:avLst/>
              </a:prstGeom>
              <a:blipFill>
                <a:blip r:embed="rId8"/>
                <a:stretch>
                  <a:fillRect l="-2433" t="-9283" r="-1642" b="-19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00853" y="11103491"/>
                <a:ext cx="8920006" cy="779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Từ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đó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suy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400" b="1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ra</a:t>
                </a:r>
                <a:r>
                  <a:rPr lang="en-US" sz="4400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𝒃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(1</a:t>
                </a:r>
                <a:r>
                  <a:rPr lang="en-US" sz="4400" b="1" dirty="0">
                    <a:effectLst/>
                    <a:latin typeface="Times New Roman"/>
                    <a:ea typeface="Calibri"/>
                    <a:cs typeface="Times New Roman"/>
                  </a:rPr>
                  <a:t>)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853" y="11103491"/>
                <a:ext cx="8920006" cy="779059"/>
              </a:xfrm>
              <a:prstGeom prst="rect">
                <a:avLst/>
              </a:prstGeom>
              <a:blipFill>
                <a:blip r:embed="rId9"/>
                <a:stretch>
                  <a:fillRect l="-2732" t="-16406" r="-1913" b="-36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2298860" y="6785038"/>
            <a:ext cx="66175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b)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Tương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tự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ta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3066002" y="7554467"/>
                <a:ext cx="5498236" cy="17268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&lt;</m:t>
                            </m:r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       </m:t>
                            </m:r>
                            <m:d>
                              <m:d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e>
                            </m:d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4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𝒄</m:t>
                                    </m:r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4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&lt;</m:t>
                            </m:r>
                            <m:sSup>
                              <m:sSup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        </m:t>
                            </m:r>
                            <m:d>
                              <m:dPr>
                                <m:ctrlPr>
                                  <a:rPr lang="en-US" sz="4400" b="1" i="1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4400" b="1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6002" y="7554467"/>
                <a:ext cx="5498236" cy="17268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2446845" y="9328334"/>
            <a:ext cx="10095050" cy="1476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Cộng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vế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vế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BĐT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(1), (2)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(3)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lại</a:t>
            </a:r>
            <a:r>
              <a:rPr lang="en-US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ta </a:t>
            </a:r>
            <a:r>
              <a:rPr lang="en-US" sz="4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endParaRPr lang="en-US" sz="4400" b="1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487010" y="11150877"/>
                <a:ext cx="9577302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𝒃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𝒄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&lt;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𝒂𝒃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𝒃𝒄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𝒄𝒂</m:t>
                        </m:r>
                      </m:e>
                    </m:d>
                  </m:oMath>
                </a14:m>
                <a:r>
                  <a:rPr lang="en-US" sz="4400" b="1" dirty="0">
                    <a:effectLst/>
                    <a:latin typeface="Times New Roman"/>
                    <a:ea typeface="Calibri"/>
                    <a:cs typeface="Times New Roman"/>
                  </a:rPr>
                  <a:t>         </a:t>
                </a:r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010" y="11150877"/>
                <a:ext cx="9577302" cy="7847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63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7258" y="1572062"/>
            <a:ext cx="7620990" cy="830997"/>
            <a:chOff x="-288924" y="1892299"/>
            <a:chExt cx="7619998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82255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vi-VN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</a:t>
              </a:r>
              <a:endParaRPr lang="en-US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9"/>
              <a:ext cx="5243513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1571" y="-377026"/>
            <a:ext cx="18475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1" name="Group 54"/>
          <p:cNvGrpSpPr/>
          <p:nvPr/>
        </p:nvGrpSpPr>
        <p:grpSpPr>
          <a:xfrm>
            <a:off x="1167505" y="3605270"/>
            <a:ext cx="22040646" cy="2669309"/>
            <a:chOff x="1188049" y="3405486"/>
            <a:chExt cx="21841827" cy="2217568"/>
          </a:xfrm>
        </p:grpSpPr>
        <p:sp>
          <p:nvSpPr>
            <p:cNvPr id="62" name="Rounded Rectangle 61"/>
            <p:cNvSpPr/>
            <p:nvPr/>
          </p:nvSpPr>
          <p:spPr>
            <a:xfrm>
              <a:off x="1188049" y="3581025"/>
              <a:ext cx="21841827" cy="2042029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r>
                <a: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</a:t>
              </a: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548612" cy="1270129"/>
              <a:chOff x="1311958" y="3405486"/>
              <a:chExt cx="3548612" cy="1270129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053517" y="2538947"/>
                <a:ext cx="826210" cy="2787896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178955" y="3570678"/>
                <a:ext cx="2623002" cy="1104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Bài</a:t>
                </a:r>
                <a:r>
                  <a:rPr lang="en-US" sz="44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4/79</a:t>
                </a: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 b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 b="1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sp>
        <p:nvSpPr>
          <p:cNvPr id="7" name="Rectangle 6"/>
          <p:cNvSpPr/>
          <p:nvPr/>
        </p:nvSpPr>
        <p:spPr>
          <a:xfrm>
            <a:off x="1897110" y="1584763"/>
            <a:ext cx="211306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LUYỆN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endParaRPr lang="en-US" sz="4400" b="1" dirty="0">
              <a:solidFill>
                <a:srgbClr val="14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sách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giáo</a:t>
            </a:r>
            <a:r>
              <a: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khoa</a:t>
            </a:r>
            <a:endParaRPr lang="en-US" sz="4400" b="1" dirty="0">
              <a:solidFill>
                <a:srgbClr val="14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6" name="Group 10">
            <a:extLst>
              <a:ext uri="{FF2B5EF4-FFF2-40B4-BE49-F238E27FC236}">
                <a16:creationId xmlns:a16="http://schemas.microsoft.com/office/drawing/2014/main" id="{44ADB2AE-8B93-41F0-8DD4-34DB95196451}"/>
              </a:ext>
            </a:extLst>
          </p:cNvPr>
          <p:cNvGrpSpPr/>
          <p:nvPr/>
        </p:nvGrpSpPr>
        <p:grpSpPr>
          <a:xfrm>
            <a:off x="1167505" y="6446844"/>
            <a:ext cx="22050467" cy="6354756"/>
            <a:chOff x="1268785" y="5867400"/>
            <a:chExt cx="22412593" cy="6782005"/>
          </a:xfrm>
        </p:grpSpPr>
        <p:sp>
          <p:nvSpPr>
            <p:cNvPr id="57" name="Rounded Rectangle 52">
              <a:extLst>
                <a:ext uri="{FF2B5EF4-FFF2-40B4-BE49-F238E27FC236}">
                  <a16:creationId xmlns:a16="http://schemas.microsoft.com/office/drawing/2014/main" id="{38DCB40F-8E10-4D47-A4F5-462637987C57}"/>
                </a:ext>
              </a:extLst>
            </p:cNvPr>
            <p:cNvSpPr/>
            <p:nvPr/>
          </p:nvSpPr>
          <p:spPr>
            <a:xfrm>
              <a:off x="1268785" y="6027871"/>
              <a:ext cx="22412593" cy="662153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98" name="Group 60">
              <a:extLst>
                <a:ext uri="{FF2B5EF4-FFF2-40B4-BE49-F238E27FC236}">
                  <a16:creationId xmlns:a16="http://schemas.microsoft.com/office/drawing/2014/main" id="{860F32FC-4B8D-426B-8C8A-AE77254EEE3F}"/>
                </a:ext>
              </a:extLst>
            </p:cNvPr>
            <p:cNvGrpSpPr/>
            <p:nvPr/>
          </p:nvGrpSpPr>
          <p:grpSpPr>
            <a:xfrm>
              <a:off x="1270511" y="5867400"/>
              <a:ext cx="3568119" cy="854020"/>
              <a:chOff x="1224541" y="6305967"/>
              <a:chExt cx="3568119" cy="854020"/>
            </a:xfrm>
          </p:grpSpPr>
          <p:sp>
            <p:nvSpPr>
              <p:cNvPr id="99" name="Freeform 20">
                <a:extLst>
                  <a:ext uri="{FF2B5EF4-FFF2-40B4-BE49-F238E27FC236}">
                    <a16:creationId xmlns:a16="http://schemas.microsoft.com/office/drawing/2014/main" id="{D4087BE7-7F64-45BA-A0FC-829CEB67644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2656938C-1954-488D-8AC1-D7506095A5C5}"/>
                  </a:ext>
                </a:extLst>
              </p:cNvPr>
              <p:cNvSpPr txBox="1"/>
              <p:nvPr/>
            </p:nvSpPr>
            <p:spPr>
              <a:xfrm>
                <a:off x="2296330" y="6305967"/>
                <a:ext cx="2412046" cy="854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Round Diagonal Corner Rectangle 58">
                <a:extLst>
                  <a:ext uri="{FF2B5EF4-FFF2-40B4-BE49-F238E27FC236}">
                    <a16:creationId xmlns:a16="http://schemas.microsoft.com/office/drawing/2014/main" id="{5CA15743-277F-4867-8235-81E4C685FDCA}"/>
                  </a:ext>
                </a:extLst>
              </p:cNvPr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Freeform 15">
                <a:extLst>
                  <a:ext uri="{FF2B5EF4-FFF2-40B4-BE49-F238E27FC236}">
                    <a16:creationId xmlns:a16="http://schemas.microsoft.com/office/drawing/2014/main" id="{A3B123F0-2511-4256-8D69-7C0F526E25C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58355" y="4996113"/>
                <a:ext cx="17227456" cy="856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400" b="1" dirty="0">
                    <a:solidFill>
                      <a:srgbClr val="0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 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𝐱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,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𝐲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.</m:t>
                    </m:r>
                  </m:oMath>
                </a14:m>
                <a:r>
                  <a:rPr lang="vi-VN" sz="4400" b="1" u="none" strike="noStrike" spc="0" dirty="0">
                    <a:solidFill>
                      <a:srgbClr val="000000"/>
                    </a:solidFill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Chứng minh rằng </a:t>
                </a:r>
                <a14:m>
                  <m:oMath xmlns:m="http://schemas.openxmlformats.org/officeDocument/2006/math"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    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𝐲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𝟑</m:t>
                            </m:r>
                          </m:sup>
                        </m:sSup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𝐲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𝐱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𝐲</m:t>
                            </m:r>
                          </m:e>
                          <m:sup>
                            <m:r>
                              <a:rPr lang="en-US" sz="4400" b="1" i="0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  <m:r>
                      <a:rPr lang="en-US" sz="4400" b="1" i="0">
                        <a:effectLst/>
                        <a:latin typeface="Cambria Math"/>
                        <a:ea typeface="Calibri"/>
                        <a:cs typeface="Times New Roman"/>
                      </a:rPr>
                      <m:t>.</m:t>
                    </m:r>
                  </m:oMath>
                </a14:m>
                <a:r>
                  <a:rPr lang="en-US" sz="4400" b="1" dirty="0">
                    <a:effectLst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US" sz="44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355" y="4996113"/>
                <a:ext cx="17227456" cy="856581"/>
              </a:xfrm>
              <a:prstGeom prst="rect">
                <a:avLst/>
              </a:prstGeom>
              <a:blipFill>
                <a:blip r:embed="rId3"/>
                <a:stretch>
                  <a:fillRect l="-1415" t="-12143" b="-26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56123" y="7251308"/>
                <a:ext cx="20772064" cy="856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400" b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  <m:r>
                            <a:rPr lang="en-US" sz="4400" b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≥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⇔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≥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123" y="7251308"/>
                <a:ext cx="20772064" cy="856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22141" y="8305800"/>
                <a:ext cx="7580857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>
                          <a:latin typeface="Cambria Math"/>
                          <a:ea typeface="Calibri"/>
                          <a:cs typeface="Times New Roman"/>
                        </a:rPr>
                        <m:t>⇔</m:t>
                      </m:r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≥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141" y="8305800"/>
                <a:ext cx="7580857" cy="7847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22132" y="9089988"/>
                <a:ext cx="6349559" cy="856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>
                          <a:latin typeface="Cambria Math"/>
                          <a:ea typeface="Calibri"/>
                          <a:cs typeface="Times New Roman"/>
                        </a:rPr>
                        <m:t>⇔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≥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132" y="9089988"/>
                <a:ext cx="6349559" cy="8565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622141" y="9859429"/>
                <a:ext cx="6040693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>
                          <a:latin typeface="Cambria Math"/>
                          <a:ea typeface="Calibri"/>
                          <a:cs typeface="Times New Roman"/>
                        </a:rPr>
                        <m:t>⇔</m:t>
                      </m:r>
                      <m:d>
                        <m:d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n-US" sz="4400" b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sSup>
                        <m:sSupPr>
                          <m:ctrlPr>
                            <a:rPr lang="en-US" sz="44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4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US" sz="4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4400" b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≥</m:t>
                      </m:r>
                      <m:r>
                        <a:rPr lang="en-US" sz="4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141" y="9859429"/>
                <a:ext cx="6040693" cy="7847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579684" y="10628870"/>
            <a:ext cx="91598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đẳng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cuối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41762" y="11490913"/>
                <a:ext cx="12192000" cy="8852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Vậy</a:t>
                </a:r>
                <a:r>
                  <a:rPr lang="en-US" sz="4400" b="1" dirty="0"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    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𝟑</m:t>
                            </m:r>
                          </m:sup>
                        </m:sSup>
                      </m:e>
                    </m:d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𝒚</m:t>
                        </m:r>
                        <m:r>
                          <a:rPr lang="en-US" sz="4400" b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</m:t>
                        </m:r>
                        <m:r>
                          <a:rPr lang="en-US" sz="4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𝒙</m:t>
                        </m:r>
                        <m:sSup>
                          <m:sSupPr>
                            <m:ctrlPr>
                              <a:rPr lang="en-US" sz="4400" b="1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≥</m:t>
                    </m:r>
                    <m:r>
                      <a:rPr lang="en-US" sz="4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  <m:r>
                      <a:rPr lang="en-US" sz="4400" b="1">
                        <a:effectLst/>
                        <a:latin typeface="Cambria Math"/>
                        <a:ea typeface="Calibri"/>
                        <a:cs typeface="Times New Roman"/>
                      </a:rPr>
                      <m:t>.</m:t>
                    </m:r>
                  </m:oMath>
                </a14:m>
                <a:endPara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762" y="11490913"/>
                <a:ext cx="12192000" cy="885242"/>
              </a:xfrm>
              <a:prstGeom prst="rect">
                <a:avLst/>
              </a:prstGeom>
              <a:blipFill>
                <a:blip r:embed="rId8"/>
                <a:stretch>
                  <a:fillRect l="-700" t="-8276" b="-2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76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1142</Words>
  <PresentationFormat>Custom</PresentationFormat>
  <Paragraphs>157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Chu Van An</vt:lpstr>
      <vt:lpstr>Symbol</vt:lpstr>
      <vt:lpstr>Tahoma</vt:lpstr>
      <vt:lpstr>Times New Roman</vt:lpstr>
      <vt:lpstr>1_Office Theme</vt:lpstr>
      <vt:lpstr>2_Office Theme</vt:lpstr>
      <vt:lpstr>4_Office Theme</vt:lpstr>
      <vt:lpstr>3_Office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2013-08-31T11:42:51Z</dcterms:created>
  <dcterms:modified xsi:type="dcterms:W3CDTF">2022-01-13T01:46:09Z</dcterms:modified>
</cp:coreProperties>
</file>