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359" r:id="rId3"/>
    <p:sldId id="376" r:id="rId4"/>
    <p:sldId id="377" r:id="rId5"/>
    <p:sldId id="386" r:id="rId6"/>
    <p:sldId id="387" r:id="rId7"/>
    <p:sldId id="383" r:id="rId8"/>
    <p:sldId id="384" r:id="rId9"/>
    <p:sldId id="385" r:id="rId10"/>
    <p:sldId id="388" r:id="rId11"/>
    <p:sldId id="389" r:id="rId12"/>
    <p:sldId id="371" r:id="rId13"/>
  </p:sldIdLst>
  <p:sldSz cx="24384000" cy="13716000"/>
  <p:notesSz cx="6858000" cy="9144000"/>
  <p:custDataLst>
    <p:tags r:id="rId16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3333FF"/>
    <a:srgbClr val="0000CC"/>
    <a:srgbClr val="006600"/>
    <a:srgbClr val="0080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68" autoAdjust="0"/>
    <p:restoredTop sz="94374" autoAdjust="0"/>
  </p:normalViewPr>
  <p:slideViewPr>
    <p:cSldViewPr>
      <p:cViewPr varScale="1">
        <p:scale>
          <a:sx n="36" d="100"/>
          <a:sy n="36" d="100"/>
        </p:scale>
        <p:origin x="600" y="90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09/05/2021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971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17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45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86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41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5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48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30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31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73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09/05/2021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09/05/2021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09/05/2021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09/05/2021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09/05/2021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09/05/2021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09/05/2021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09/05/2021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09/05/2021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09/05/2021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09/05/2021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09/05/2021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.bin"/><Relationship Id="rId18" Type="http://schemas.openxmlformats.org/officeDocument/2006/relationships/image" Target="../media/image13.wmf"/><Relationship Id="rId26" Type="http://schemas.openxmlformats.org/officeDocument/2006/relationships/image" Target="../media/image17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34" Type="http://schemas.openxmlformats.org/officeDocument/2006/relationships/image" Target="../media/image21.wmf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0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33" Type="http://schemas.openxmlformats.org/officeDocument/2006/relationships/oleObject" Target="../embeddings/oleObject16.bin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2.wmf"/><Relationship Id="rId20" Type="http://schemas.openxmlformats.org/officeDocument/2006/relationships/image" Target="../media/image14.wmf"/><Relationship Id="rId29" Type="http://schemas.openxmlformats.org/officeDocument/2006/relationships/oleObject" Target="../embeddings/oleObject14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6.wmf"/><Relationship Id="rId32" Type="http://schemas.openxmlformats.org/officeDocument/2006/relationships/image" Target="../media/image20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18.wmf"/><Relationship Id="rId36" Type="http://schemas.openxmlformats.org/officeDocument/2006/relationships/image" Target="../media/image22.emf"/><Relationship Id="rId10" Type="http://schemas.openxmlformats.org/officeDocument/2006/relationships/image" Target="../media/image9.wmf"/><Relationship Id="rId19" Type="http://schemas.openxmlformats.org/officeDocument/2006/relationships/oleObject" Target="../embeddings/oleObject9.bin"/><Relationship Id="rId31" Type="http://schemas.openxmlformats.org/officeDocument/2006/relationships/oleObject" Target="../embeddings/oleObject15.bin"/><Relationship Id="rId4" Type="http://schemas.openxmlformats.org/officeDocument/2006/relationships/image" Target="../media/image6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1.wmf"/><Relationship Id="rId22" Type="http://schemas.openxmlformats.org/officeDocument/2006/relationships/image" Target="../media/image15.wmf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19.wmf"/><Relationship Id="rId35" Type="http://schemas.openxmlformats.org/officeDocument/2006/relationships/oleObject" Target="../embeddings/oleObject17.bin"/><Relationship Id="rId8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5" Type="http://schemas.openxmlformats.org/officeDocument/2006/relationships/image" Target="../media/image119.png"/><Relationship Id="rId10" Type="http://schemas.openxmlformats.org/officeDocument/2006/relationships/image" Target="../media/image124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129.png"/><Relationship Id="rId7" Type="http://schemas.openxmlformats.org/officeDocument/2006/relationships/image" Target="../media/image132.png"/><Relationship Id="rId12" Type="http://schemas.openxmlformats.org/officeDocument/2006/relationships/image" Target="../media/image1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1.png"/><Relationship Id="rId11" Type="http://schemas.openxmlformats.org/officeDocument/2006/relationships/image" Target="../media/image136.png"/><Relationship Id="rId5" Type="http://schemas.openxmlformats.org/officeDocument/2006/relationships/image" Target="../media/image130.png"/><Relationship Id="rId10" Type="http://schemas.openxmlformats.org/officeDocument/2006/relationships/image" Target="../media/image135.png"/><Relationship Id="rId4" Type="http://schemas.openxmlformats.org/officeDocument/2006/relationships/image" Target="../media/image1290.png"/><Relationship Id="rId9" Type="http://schemas.openxmlformats.org/officeDocument/2006/relationships/image" Target="../media/image1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13" Type="http://schemas.openxmlformats.org/officeDocument/2006/relationships/image" Target="../media/image148.png"/><Relationship Id="rId3" Type="http://schemas.openxmlformats.org/officeDocument/2006/relationships/image" Target="../media/image138.png"/><Relationship Id="rId7" Type="http://schemas.openxmlformats.org/officeDocument/2006/relationships/image" Target="../media/image142.png"/><Relationship Id="rId12" Type="http://schemas.openxmlformats.org/officeDocument/2006/relationships/image" Target="../media/image1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1.png"/><Relationship Id="rId11" Type="http://schemas.openxmlformats.org/officeDocument/2006/relationships/image" Target="../media/image146.png"/><Relationship Id="rId5" Type="http://schemas.openxmlformats.org/officeDocument/2006/relationships/image" Target="../media/image140.png"/><Relationship Id="rId10" Type="http://schemas.openxmlformats.org/officeDocument/2006/relationships/image" Target="../media/image145.png"/><Relationship Id="rId4" Type="http://schemas.openxmlformats.org/officeDocument/2006/relationships/image" Target="../media/image139.png"/><Relationship Id="rId9" Type="http://schemas.openxmlformats.org/officeDocument/2006/relationships/image" Target="../media/image1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744200" y="3719346"/>
            <a:ext cx="1947884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9000" y="4419600"/>
            <a:ext cx="18288000" cy="240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Chương</a:t>
            </a:r>
            <a:r>
              <a:rPr lang="en-US" sz="60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1: HÀM SỐ LƯỢNG GIÁC VÀ</a:t>
            </a:r>
          </a:p>
          <a:p>
            <a:pPr algn="ctr"/>
            <a:r>
              <a:rPr lang="en-US" sz="60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PHƯƠNG TRÌNH LƯỢNG GIÁC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79"/>
            <a:chOff x="12784885" y="1066801"/>
            <a:chExt cx="1814128" cy="1828817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36312" cy="1338831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247547" y="9832161"/>
            <a:ext cx="17088453" cy="907189"/>
            <a:chOff x="7483861" y="7543801"/>
            <a:chExt cx="17012919" cy="907308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BÀI TẬP TRẮC NGHIỆM</a:t>
              </a: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909228" y="7646473"/>
                  <a:ext cx="640858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226765" y="8547915"/>
            <a:ext cx="14849139" cy="907192"/>
            <a:chOff x="7459670" y="7543799"/>
            <a:chExt cx="14851072" cy="907311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NÊU CÁC DẠNG TOÁN THƯỜNG GẶP (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Tiếp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)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37828" y="7640053"/>
                  <a:ext cx="45076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4720261" y="6934200"/>
            <a:ext cx="15472421" cy="1107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vi-VN" sz="6599" b="1" dirty="0" err="1">
                <a:solidFill>
                  <a:srgbClr val="135F82"/>
                </a:solidFill>
                <a:latin typeface="+mj-lt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vi-VN" sz="6599" b="1" dirty="0">
                <a:solidFill>
                  <a:srgbClr val="135F82"/>
                </a:solidFill>
                <a:latin typeface="+mj-lt"/>
                <a:ea typeface="AvantGarde-Demi" pitchFamily="18" charset="0"/>
                <a:cs typeface="AvantGarde-Demi" pitchFamily="18" charset="0"/>
              </a:rPr>
              <a:t> </a:t>
            </a:r>
            <a:r>
              <a:rPr lang="en-US" sz="6599" b="1" dirty="0">
                <a:solidFill>
                  <a:srgbClr val="135F82"/>
                </a:solidFill>
                <a:latin typeface="+mj-lt"/>
                <a:ea typeface="AvantGarde-Demi" pitchFamily="18" charset="0"/>
                <a:cs typeface="AvantGarde-Demi" pitchFamily="18" charset="0"/>
              </a:rPr>
              <a:t>1_Tiết 4:</a:t>
            </a:r>
            <a:r>
              <a:rPr lang="vi-VN" sz="6599" b="1" dirty="0">
                <a:solidFill>
                  <a:srgbClr val="135F82"/>
                </a:solidFill>
                <a:latin typeface="+mj-lt"/>
                <a:ea typeface="AvantGarde-Demi" pitchFamily="18" charset="0"/>
                <a:cs typeface="AvantGarde-Demi" pitchFamily="18" charset="0"/>
              </a:rPr>
              <a:t> </a:t>
            </a:r>
            <a:r>
              <a:rPr lang="en-US" sz="6599" b="1" dirty="0">
                <a:solidFill>
                  <a:srgbClr val="135F82"/>
                </a:solidFill>
                <a:latin typeface="+mj-lt"/>
                <a:ea typeface="AvantGarde-Demi" pitchFamily="18" charset="0"/>
                <a:cs typeface="AvantGarde-Demi" pitchFamily="18" charset="0"/>
              </a:rPr>
              <a:t>BÀI TẬP HÀM SỐ LƯỢNG GIÁC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512667" y="8207120"/>
            <a:ext cx="19013083" cy="31351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07042"/>
            <a:ext cx="3154623" cy="3197789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:a16="http://schemas.microsoft.com/office/drawing/2014/main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58" y="1432441"/>
            <a:ext cx="3384142" cy="33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387927" y="6430047"/>
            <a:ext cx="23276043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3673469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905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055827" y="3292389"/>
                <a:ext cx="19137173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tan</m:t>
                        </m:r>
                      </m:fName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cot</m:t>
                        </m:r>
                      </m:fName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báo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tuần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hoàn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chu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?</m:t>
                    </m:r>
                  </m:oMath>
                </a14:m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827" y="3292389"/>
                <a:ext cx="19137173" cy="1569660"/>
              </a:xfrm>
              <a:prstGeom prst="rect">
                <a:avLst/>
              </a:prstGeom>
              <a:blipFill>
                <a:blip r:embed="rId3"/>
                <a:stretch>
                  <a:fillRect l="-1433" t="-8527" r="-637" b="-19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32451" y="5087586"/>
                <a:ext cx="352456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451" y="5087586"/>
                <a:ext cx="3524566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014871" y="5065752"/>
                <a:ext cx="673244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4871" y="5065752"/>
                <a:ext cx="6732444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935579" y="5062840"/>
                <a:ext cx="554008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5579" y="5062840"/>
                <a:ext cx="5540088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741339" y="5041006"/>
                <a:ext cx="599696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1339" y="5041006"/>
                <a:ext cx="5996967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7" name="Oval 56"/>
          <p:cNvSpPr/>
          <p:nvPr/>
        </p:nvSpPr>
        <p:spPr>
          <a:xfrm>
            <a:off x="16812385" y="4921008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8054C47E-FE1F-47DE-9D94-75C7D87A3036}"/>
                  </a:ext>
                </a:extLst>
              </p:cNvPr>
              <p:cNvSpPr/>
              <p:nvPr/>
            </p:nvSpPr>
            <p:spPr>
              <a:xfrm>
                <a:off x="4953000" y="10965254"/>
                <a:ext cx="262924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8054C47E-FE1F-47DE-9D94-75C7D87A30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10965254"/>
                <a:ext cx="2629241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762E2797-88BE-457E-BD44-29BF4EA606CE}"/>
                  </a:ext>
                </a:extLst>
              </p:cNvPr>
              <p:cNvSpPr txBox="1"/>
              <p:nvPr/>
            </p:nvSpPr>
            <p:spPr>
              <a:xfrm>
                <a:off x="1028933" y="7911514"/>
                <a:ext cx="1805898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tuần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hoàn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chu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762E2797-88BE-457E-BD44-29BF4EA60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933" y="7911514"/>
                <a:ext cx="18058982" cy="769441"/>
              </a:xfrm>
              <a:prstGeom prst="rect">
                <a:avLst/>
              </a:prstGeom>
              <a:blipFill>
                <a:blip r:embed="rId9"/>
                <a:stretch>
                  <a:fillRect l="-1350" t="-14286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6AFB7B42-7D11-4F49-8F3C-A8DCC8D7EA6C}"/>
                  </a:ext>
                </a:extLst>
              </p:cNvPr>
              <p:cNvSpPr txBox="1"/>
              <p:nvPr/>
            </p:nvSpPr>
            <p:spPr>
              <a:xfrm>
                <a:off x="1011811" y="8758224"/>
                <a:ext cx="18058982" cy="1028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tuần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hoàn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chu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6AFB7B42-7D11-4F49-8F3C-A8DCC8D7E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811" y="8758224"/>
                <a:ext cx="18058982" cy="1028102"/>
              </a:xfrm>
              <a:prstGeom prst="rect">
                <a:avLst/>
              </a:prstGeom>
              <a:blipFill>
                <a:blip r:embed="rId10"/>
                <a:stretch>
                  <a:fillRect l="-1350" b="-13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Hộp Văn bản 76">
                <a:extLst>
                  <a:ext uri="{FF2B5EF4-FFF2-40B4-BE49-F238E27FC236}">
                    <a16:creationId xmlns:a16="http://schemas.microsoft.com/office/drawing/2014/main" id="{828E953B-8F5A-495C-8D1B-54008B1CBFC4}"/>
                  </a:ext>
                </a:extLst>
              </p:cNvPr>
              <p:cNvSpPr txBox="1"/>
              <p:nvPr/>
            </p:nvSpPr>
            <p:spPr>
              <a:xfrm>
                <a:off x="1055827" y="9925981"/>
                <a:ext cx="1805898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tuần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hoàn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chu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Hộp Văn bản 76">
                <a:extLst>
                  <a:ext uri="{FF2B5EF4-FFF2-40B4-BE49-F238E27FC236}">
                    <a16:creationId xmlns:a16="http://schemas.microsoft.com/office/drawing/2014/main" id="{828E953B-8F5A-495C-8D1B-54008B1CBF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827" y="9925981"/>
                <a:ext cx="18058982" cy="769441"/>
              </a:xfrm>
              <a:prstGeom prst="rect">
                <a:avLst/>
              </a:prstGeom>
              <a:blipFill>
                <a:blip r:embed="rId11"/>
                <a:stretch>
                  <a:fillRect l="-1316"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933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5" grpId="0"/>
      <p:bldP spid="55" grpId="1"/>
      <p:bldP spid="57" grpId="0" animBg="1"/>
      <p:bldP spid="52" grpId="0"/>
      <p:bldP spid="3" grpId="0"/>
      <p:bldP spid="56" grpId="0"/>
      <p:bldP spid="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387927" y="6430047"/>
            <a:ext cx="23276043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272028" y="2336231"/>
            <a:ext cx="23391942" cy="3673469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905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12.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1055827" y="3292389"/>
                <a:ext cx="19137173" cy="1224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</m:t>
                    </m:r>
                    <m:func>
                      <m:func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là: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827" y="3292389"/>
                <a:ext cx="19137173" cy="1224502"/>
              </a:xfrm>
              <a:prstGeom prst="rect">
                <a:avLst/>
              </a:prstGeom>
              <a:blipFill>
                <a:blip r:embed="rId3"/>
                <a:stretch>
                  <a:fillRect l="-1242" b="-8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132451" y="5087586"/>
                <a:ext cx="352456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451" y="5087586"/>
                <a:ext cx="3524566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7014871" y="5065752"/>
                <a:ext cx="673244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800" dirty="0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4871" y="5065752"/>
                <a:ext cx="6732444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12935579" y="5062840"/>
                <a:ext cx="554008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5579" y="5062840"/>
                <a:ext cx="5540088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7741339" y="5041006"/>
                <a:ext cx="599696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1339" y="5041006"/>
                <a:ext cx="5996967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7" name="Oval 56"/>
          <p:cNvSpPr/>
          <p:nvPr/>
        </p:nvSpPr>
        <p:spPr>
          <a:xfrm>
            <a:off x="12725316" y="5029258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8054C47E-FE1F-47DE-9D94-75C7D87A3036}"/>
                  </a:ext>
                </a:extLst>
              </p:cNvPr>
              <p:cNvSpPr/>
              <p:nvPr/>
            </p:nvSpPr>
            <p:spPr>
              <a:xfrm>
                <a:off x="648226" y="9747222"/>
                <a:ext cx="262924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8054C47E-FE1F-47DE-9D94-75C7D87A30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26" y="9747222"/>
                <a:ext cx="2629241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6AFB7B42-7D11-4F49-8F3C-A8DCC8D7EA6C}"/>
                  </a:ext>
                </a:extLst>
              </p:cNvPr>
              <p:cNvSpPr txBox="1"/>
              <p:nvPr/>
            </p:nvSpPr>
            <p:spPr>
              <a:xfrm>
                <a:off x="594239" y="7805354"/>
                <a:ext cx="18058982" cy="1355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</m:t>
                    </m:r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tuần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hoàn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chu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6AFB7B42-7D11-4F49-8F3C-A8DCC8D7E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39" y="7805354"/>
                <a:ext cx="18058982" cy="1355243"/>
              </a:xfrm>
              <a:prstGeom prst="rect">
                <a:avLst/>
              </a:prstGeom>
              <a:blipFill>
                <a:blip r:embed="rId9"/>
                <a:stretch>
                  <a:fillRect l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754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5" grpId="0"/>
      <p:bldP spid="55" grpId="1"/>
      <p:bldP spid="57" grpId="0" animBg="1"/>
      <p:bldP spid="52" grpId="0"/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1143000" y="2402233"/>
            <a:ext cx="23567119" cy="4558096"/>
            <a:chOff x="134375" y="2370447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4375" y="237044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r>
                <a:rPr lang="en-US" sz="6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6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6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6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THÚC</a:t>
              </a:r>
              <a:r>
                <a:rPr lang="en-US" sz="6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 defTabSz="2177060">
                <a:defRPr/>
              </a:pPr>
              <a:r>
                <a:rPr lang="en-US" sz="6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TRÂN</a:t>
              </a:r>
              <a:r>
                <a:rPr lang="en-US" sz="6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TRỌNG</a:t>
              </a:r>
              <a:r>
                <a:rPr lang="en-US" sz="6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CÁM</a:t>
              </a:r>
              <a:r>
                <a:rPr lang="en-US" sz="6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ƠN</a:t>
              </a:r>
              <a:r>
                <a:rPr lang="en-US" sz="6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6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EM </a:t>
              </a:r>
              <a:r>
                <a:rPr lang="en-US" sz="6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6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6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6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THEO </a:t>
              </a:r>
              <a:r>
                <a:rPr lang="en-US" sz="6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DÕI</a:t>
              </a:r>
              <a:endPara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0E650553-CD0D-4E8D-B84B-7AB25EC9C317}"/>
              </a:ext>
            </a:extLst>
          </p:cNvPr>
          <p:cNvSpPr txBox="1"/>
          <p:nvPr/>
        </p:nvSpPr>
        <p:spPr>
          <a:xfrm>
            <a:off x="609600" y="2209800"/>
            <a:ext cx="12624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nhất-giá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CC2BF53-9960-4EBA-83F4-A0D8D5F7DA72}"/>
              </a:ext>
            </a:extLst>
          </p:cNvPr>
          <p:cNvSpPr/>
          <p:nvPr/>
        </p:nvSpPr>
        <p:spPr>
          <a:xfrm>
            <a:off x="609600" y="3368770"/>
            <a:ext cx="12916431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79F4066-5BAD-465B-8DF6-5CDD85BE1991}"/>
              </a:ext>
            </a:extLst>
          </p:cNvPr>
          <p:cNvSpPr/>
          <p:nvPr/>
        </p:nvSpPr>
        <p:spPr>
          <a:xfrm>
            <a:off x="609600" y="4343400"/>
            <a:ext cx="808125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ym typeface="Wingdings" panose="05000000000000000000" pitchFamily="2" charset="2"/>
              </a:rPr>
              <a:t></a:t>
            </a:r>
            <a:r>
              <a:rPr lang="en-US" b="1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bất</a:t>
            </a:r>
            <a:r>
              <a:rPr lang="en-US" dirty="0"/>
              <a:t> </a:t>
            </a:r>
            <a:r>
              <a:rPr lang="en-US" dirty="0" err="1"/>
              <a:t>đẳng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bản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8CEBDB8-3336-4EC7-9910-4A61B97479AA}"/>
                  </a:ext>
                </a:extLst>
              </p:cNvPr>
              <p:cNvSpPr/>
              <p:nvPr/>
            </p:nvSpPr>
            <p:spPr>
              <a:xfrm>
                <a:off x="914400" y="5273492"/>
                <a:ext cx="17020237" cy="768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−1≤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0≤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0≤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8CEBDB8-3336-4EC7-9910-4A61B97479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273492"/>
                <a:ext cx="17020237" cy="768993"/>
              </a:xfrm>
              <a:prstGeom prst="rect">
                <a:avLst/>
              </a:prstGeom>
              <a:blipFill>
                <a:blip r:embed="rId3"/>
                <a:stretch>
                  <a:fillRect t="-13492" r="-430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1CCB698-8219-4BC1-B360-405733C5A6FE}"/>
                  </a:ext>
                </a:extLst>
              </p:cNvPr>
              <p:cNvSpPr/>
              <p:nvPr/>
            </p:nvSpPr>
            <p:spPr>
              <a:xfrm>
                <a:off x="609600" y="6248122"/>
                <a:ext cx="1150911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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luận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1CCB698-8219-4BC1-B360-405733C5A6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6248122"/>
                <a:ext cx="11509113" cy="754053"/>
              </a:xfrm>
              <a:prstGeom prst="rect">
                <a:avLst/>
              </a:prstGeom>
              <a:blipFill>
                <a:blip r:embed="rId4"/>
                <a:stretch>
                  <a:fillRect l="-2066" t="-17742" r="-1112" b="-37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968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2" grpId="0"/>
      <p:bldP spid="33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E650553-CD0D-4E8D-B84B-7AB25EC9C317}"/>
                  </a:ext>
                </a:extLst>
              </p:cNvPr>
              <p:cNvSpPr txBox="1"/>
              <p:nvPr/>
            </p:nvSpPr>
            <p:spPr>
              <a:xfrm>
                <a:off x="609599" y="2209800"/>
                <a:ext cx="17325037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6.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nhỏ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=2−3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func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E650553-CD0D-4E8D-B84B-7AB25EC9C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2209800"/>
                <a:ext cx="17325037" cy="754053"/>
              </a:xfrm>
              <a:prstGeom prst="rect">
                <a:avLst/>
              </a:prstGeom>
              <a:blipFill>
                <a:blip r:embed="rId3"/>
                <a:stretch>
                  <a:fillRect l="-1372" t="-16260" b="-37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2CC2BF53-9960-4EBA-83F4-A0D8D5F7DA72}"/>
              </a:ext>
            </a:extLst>
          </p:cNvPr>
          <p:cNvSpPr/>
          <p:nvPr/>
        </p:nvSpPr>
        <p:spPr>
          <a:xfrm>
            <a:off x="4743184" y="3101425"/>
            <a:ext cx="12916431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79F4066-5BAD-465B-8DF6-5CDD85BE1991}"/>
                  </a:ext>
                </a:extLst>
              </p:cNvPr>
              <p:cNvSpPr/>
              <p:nvPr/>
            </p:nvSpPr>
            <p:spPr>
              <a:xfrm>
                <a:off x="609599" y="3993050"/>
                <a:ext cx="10374364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−1≤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≤1⇒−3≤−3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79F4066-5BAD-465B-8DF6-5CDD85BE19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3993050"/>
                <a:ext cx="10374364" cy="754053"/>
              </a:xfrm>
              <a:prstGeom prst="rect">
                <a:avLst/>
              </a:prstGeom>
              <a:blipFill>
                <a:blip r:embed="rId4"/>
                <a:stretch>
                  <a:fillRect l="-2291" t="-18548" b="-34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8CEBDB8-3336-4EC7-9910-4A61B97479AA}"/>
                  </a:ext>
                </a:extLst>
              </p:cNvPr>
              <p:cNvSpPr/>
              <p:nvPr/>
            </p:nvSpPr>
            <p:spPr>
              <a:xfrm>
                <a:off x="609599" y="4884675"/>
                <a:ext cx="3845412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⇒−1≤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≤5.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8CEBDB8-3336-4EC7-9910-4A61B97479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4884675"/>
                <a:ext cx="3845412" cy="7540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1CCB698-8219-4BC1-B360-405733C5A6FE}"/>
                  </a:ext>
                </a:extLst>
              </p:cNvPr>
              <p:cNvSpPr/>
              <p:nvPr/>
            </p:nvSpPr>
            <p:spPr>
              <a:xfrm>
                <a:off x="595744" y="5798170"/>
                <a:ext cx="19521056" cy="9700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nhỏ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=1⇔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1CCB698-8219-4BC1-B360-405733C5A6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44" y="5798170"/>
                <a:ext cx="19521056" cy="970074"/>
              </a:xfrm>
              <a:prstGeom prst="rect">
                <a:avLst/>
              </a:prstGeom>
              <a:blipFill>
                <a:blip r:embed="rId6"/>
                <a:stretch>
                  <a:fillRect l="-1249" t="-5660" b="-13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DAF2BBE-AFC5-4C38-98BC-3AB2AE67FD9E}"/>
                  </a:ext>
                </a:extLst>
              </p:cNvPr>
              <p:cNvSpPr txBox="1"/>
              <p:nvPr/>
            </p:nvSpPr>
            <p:spPr>
              <a:xfrm>
                <a:off x="1600200" y="6843300"/>
                <a:ext cx="17325037" cy="9700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Gi</m:t>
                    </m:r>
                    <m:r>
                      <m:rPr>
                        <m:nor/>
                      </m:rP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á </m:t>
                    </m:r>
                    <m:r>
                      <m:rPr>
                        <m:nor/>
                      </m:rP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tr</m:t>
                    </m:r>
                    <m:r>
                      <m:rPr>
                        <m:nor/>
                      </m:rP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ị </m:t>
                    </m:r>
                    <m:r>
                      <m:rPr>
                        <m:nor/>
                      </m:rPr>
                      <a:rPr lang="en-US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ớ</m:t>
                    </m:r>
                    <m:r>
                      <m:rPr>
                        <m:nor/>
                      </m:rPr>
                      <a:rPr lang="en-US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ấ</m:t>
                    </m:r>
                    <m:r>
                      <m:rPr>
                        <m:nor/>
                      </m:rP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ủ</m:t>
                    </m:r>
                    <m:r>
                      <m:rPr>
                        <m:nor/>
                      </m:rP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à</m:t>
                    </m:r>
                    <m:r>
                      <m:rPr>
                        <m:nor/>
                      </m:rP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ố </m:t>
                    </m:r>
                    <m:r>
                      <m:rPr>
                        <m:nor/>
                      </m:rP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ằ</m:t>
                    </m:r>
                    <m:r>
                      <m:rPr>
                        <m:nor/>
                      </m:rP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ng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=−1⇔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DAF2BBE-AFC5-4C38-98BC-3AB2AE67F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6843300"/>
                <a:ext cx="17325037" cy="970074"/>
              </a:xfrm>
              <a:prstGeom prst="rect">
                <a:avLst/>
              </a:prstGeom>
              <a:blipFill>
                <a:blip r:embed="rId7"/>
                <a:stretch>
                  <a:fillRect t="-5660" b="-13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573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2" grpId="0"/>
      <p:bldP spid="33" grpId="0"/>
      <p:bldP spid="34" grpId="0"/>
      <p:bldP spid="35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E650553-CD0D-4E8D-B84B-7AB25EC9C317}"/>
                  </a:ext>
                </a:extLst>
              </p:cNvPr>
              <p:cNvSpPr txBox="1"/>
              <p:nvPr/>
            </p:nvSpPr>
            <p:spPr>
              <a:xfrm>
                <a:off x="609599" y="2057400"/>
                <a:ext cx="17325037" cy="1146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7.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nhỏ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1+4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E650553-CD0D-4E8D-B84B-7AB25EC9C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2057400"/>
                <a:ext cx="17325037" cy="1146981"/>
              </a:xfrm>
              <a:prstGeom prst="rect">
                <a:avLst/>
              </a:prstGeom>
              <a:blipFill>
                <a:blip r:embed="rId3"/>
                <a:stretch>
                  <a:fillRect l="-1372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2CC2BF53-9960-4EBA-83F4-A0D8D5F7DA72}"/>
              </a:ext>
            </a:extLst>
          </p:cNvPr>
          <p:cNvSpPr/>
          <p:nvPr/>
        </p:nvSpPr>
        <p:spPr>
          <a:xfrm>
            <a:off x="4743184" y="3101425"/>
            <a:ext cx="12916431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79F4066-5BAD-465B-8DF6-5CDD85BE1991}"/>
                  </a:ext>
                </a:extLst>
              </p:cNvPr>
              <p:cNvSpPr/>
              <p:nvPr/>
            </p:nvSpPr>
            <p:spPr>
              <a:xfrm>
                <a:off x="609599" y="3993050"/>
                <a:ext cx="10374364" cy="768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≤1⇒0≤4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≤4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79F4066-5BAD-465B-8DF6-5CDD85BE19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3993050"/>
                <a:ext cx="10374364" cy="768993"/>
              </a:xfrm>
              <a:prstGeom prst="rect">
                <a:avLst/>
              </a:prstGeom>
              <a:blipFill>
                <a:blip r:embed="rId4"/>
                <a:stretch>
                  <a:fillRect l="-2291" t="-15873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8CEBDB8-3336-4EC7-9910-4A61B97479AA}"/>
                  </a:ext>
                </a:extLst>
              </p:cNvPr>
              <p:cNvSpPr/>
              <p:nvPr/>
            </p:nvSpPr>
            <p:spPr>
              <a:xfrm>
                <a:off x="609599" y="5022207"/>
                <a:ext cx="5835700" cy="768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⇒1≤1+4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≤5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8CEBDB8-3336-4EC7-9910-4A61B97479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5022207"/>
                <a:ext cx="5835700" cy="7689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1CCB698-8219-4BC1-B360-405733C5A6FE}"/>
                  </a:ext>
                </a:extLst>
              </p:cNvPr>
              <p:cNvSpPr/>
              <p:nvPr/>
            </p:nvSpPr>
            <p:spPr>
              <a:xfrm>
                <a:off x="730790" y="5966241"/>
                <a:ext cx="18911456" cy="10408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1CCB698-8219-4BC1-B360-405733C5A6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790" y="5966241"/>
                <a:ext cx="18911456" cy="1040862"/>
              </a:xfrm>
              <a:prstGeom prst="rect">
                <a:avLst/>
              </a:prstGeom>
              <a:blipFill>
                <a:blip r:embed="rId6"/>
                <a:stretch>
                  <a:fillRect b="-1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DAF2BBE-AFC5-4C38-98BC-3AB2AE67FD9E}"/>
                  </a:ext>
                </a:extLst>
              </p:cNvPr>
              <p:cNvSpPr txBox="1"/>
              <p:nvPr/>
            </p:nvSpPr>
            <p:spPr>
              <a:xfrm>
                <a:off x="730790" y="7162800"/>
                <a:ext cx="18471610" cy="1030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nhỏ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=0⇔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DAF2BBE-AFC5-4C38-98BC-3AB2AE67F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790" y="7162800"/>
                <a:ext cx="18471610" cy="1030026"/>
              </a:xfrm>
              <a:prstGeom prst="rect">
                <a:avLst/>
              </a:prstGeom>
              <a:blipFill>
                <a:blip r:embed="rId7"/>
                <a:stretch>
                  <a:fillRect l="-1320" b="-1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954970D-6C58-4CD2-8FD9-F83F51289D0C}"/>
                  </a:ext>
                </a:extLst>
              </p:cNvPr>
              <p:cNvSpPr/>
              <p:nvPr/>
            </p:nvSpPr>
            <p:spPr>
              <a:xfrm>
                <a:off x="1600200" y="8153400"/>
                <a:ext cx="21107400" cy="13489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á </m:t>
                      </m:r>
                      <m:r>
                        <m:rPr>
                          <m:nor/>
                        </m:rP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ằ</m:t>
                      </m:r>
                      <m:r>
                        <m:rPr>
                          <m:nor/>
                        </m:rP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/>
                        <m:t>  </m:t>
                      </m:r>
                      <m:r>
                        <m:rPr>
                          <m:nor/>
                        </m:rPr>
                        <a:rPr lang="en-US"/>
                        <m:t>khi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=0⇔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954970D-6C58-4CD2-8FD9-F83F51289D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8153400"/>
                <a:ext cx="21107400" cy="13489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551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2" grpId="0"/>
      <p:bldP spid="33" grpId="0"/>
      <p:bldP spid="34" grpId="0"/>
      <p:bldP spid="35" grpId="0"/>
      <p:bldP spid="12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0E650553-CD0D-4E8D-B84B-7AB25EC9C317}"/>
              </a:ext>
            </a:extLst>
          </p:cNvPr>
          <p:cNvSpPr txBox="1"/>
          <p:nvPr/>
        </p:nvSpPr>
        <p:spPr>
          <a:xfrm>
            <a:off x="609600" y="2209800"/>
            <a:ext cx="12624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Nhóm 4">
            <a:extLst>
              <a:ext uri="{FF2B5EF4-FFF2-40B4-BE49-F238E27FC236}">
                <a16:creationId xmlns:a16="http://schemas.microsoft.com/office/drawing/2014/main" id="{8E42D9F7-1CC2-48B7-A022-BF8B7F904990}"/>
              </a:ext>
            </a:extLst>
          </p:cNvPr>
          <p:cNvGrpSpPr/>
          <p:nvPr/>
        </p:nvGrpSpPr>
        <p:grpSpPr>
          <a:xfrm>
            <a:off x="1340223" y="4176713"/>
            <a:ext cx="9144001" cy="1563687"/>
            <a:chOff x="1340223" y="4176713"/>
            <a:chExt cx="9144001" cy="1563687"/>
          </a:xfrm>
        </p:grpSpPr>
        <p:graphicFrame>
          <p:nvGraphicFramePr>
            <p:cNvPr id="2" name="Đối tượng 1">
              <a:extLst>
                <a:ext uri="{FF2B5EF4-FFF2-40B4-BE49-F238E27FC236}">
                  <a16:creationId xmlns:a16="http://schemas.microsoft.com/office/drawing/2014/main" id="{C3F7767A-975D-43B4-B88C-953C19A8E8C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19438155"/>
                </p:ext>
              </p:extLst>
            </p:nvPr>
          </p:nvGraphicFramePr>
          <p:xfrm>
            <a:off x="1340223" y="4522087"/>
            <a:ext cx="3091617" cy="7540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041120" imgH="253800" progId="Equation.DSMT4">
                    <p:embed/>
                  </p:oleObj>
                </mc:Choice>
                <mc:Fallback>
                  <p:oleObj name="Equation" r:id="rId3" imgW="104112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340223" y="4522087"/>
                          <a:ext cx="3091617" cy="75405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Hộp Văn bản 2">
              <a:extLst>
                <a:ext uri="{FF2B5EF4-FFF2-40B4-BE49-F238E27FC236}">
                  <a16:creationId xmlns:a16="http://schemas.microsoft.com/office/drawing/2014/main" id="{33638309-D505-49C5-A6C4-EF8BC2FED4E0}"/>
                </a:ext>
              </a:extLst>
            </p:cNvPr>
            <p:cNvSpPr txBox="1"/>
            <p:nvPr/>
          </p:nvSpPr>
          <p:spPr>
            <a:xfrm>
              <a:off x="4431840" y="4447006"/>
              <a:ext cx="6052384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err="1"/>
                <a:t>có</a:t>
              </a:r>
              <a:r>
                <a:rPr lang="en-US" dirty="0"/>
                <a:t> chu </a:t>
              </a:r>
              <a:r>
                <a:rPr lang="en-US" dirty="0" err="1"/>
                <a:t>kỳ</a:t>
              </a:r>
              <a:r>
                <a:rPr lang="en-US" dirty="0"/>
                <a:t> </a:t>
              </a:r>
            </a:p>
          </p:txBody>
        </p:sp>
        <p:graphicFrame>
          <p:nvGraphicFramePr>
            <p:cNvPr id="4" name="Đối tượng 3">
              <a:extLst>
                <a:ext uri="{FF2B5EF4-FFF2-40B4-BE49-F238E27FC236}">
                  <a16:creationId xmlns:a16="http://schemas.microsoft.com/office/drawing/2014/main" id="{AA43533A-C804-441C-ACD8-300F78F9CFB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43266194"/>
                </p:ext>
              </p:extLst>
            </p:nvPr>
          </p:nvGraphicFramePr>
          <p:xfrm>
            <a:off x="6975475" y="4176713"/>
            <a:ext cx="2263775" cy="1563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622080" imgH="482400" progId="Equation.DSMT4">
                    <p:embed/>
                  </p:oleObj>
                </mc:Choice>
                <mc:Fallback>
                  <p:oleObj name="Equation" r:id="rId5" imgW="622080" imgH="48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975475" y="4176713"/>
                          <a:ext cx="2263775" cy="15636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2C587E66-9C07-4FC4-BA7A-D336BD9688CC}"/>
              </a:ext>
            </a:extLst>
          </p:cNvPr>
          <p:cNvGrpSpPr/>
          <p:nvPr/>
        </p:nvGrpSpPr>
        <p:grpSpPr>
          <a:xfrm>
            <a:off x="1320800" y="6146800"/>
            <a:ext cx="9163424" cy="1563688"/>
            <a:chOff x="1320800" y="4176872"/>
            <a:chExt cx="9163424" cy="1563688"/>
          </a:xfrm>
        </p:grpSpPr>
        <p:graphicFrame>
          <p:nvGraphicFramePr>
            <p:cNvPr id="12" name="Đối tượng 11">
              <a:extLst>
                <a:ext uri="{FF2B5EF4-FFF2-40B4-BE49-F238E27FC236}">
                  <a16:creationId xmlns:a16="http://schemas.microsoft.com/office/drawing/2014/main" id="{C5DDE484-9181-46C7-BFF2-0BD7D67955A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86336419"/>
                </p:ext>
              </p:extLst>
            </p:nvPr>
          </p:nvGraphicFramePr>
          <p:xfrm>
            <a:off x="1320800" y="4521360"/>
            <a:ext cx="3130550" cy="754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054080" imgH="253800" progId="Equation.DSMT4">
                    <p:embed/>
                  </p:oleObj>
                </mc:Choice>
                <mc:Fallback>
                  <p:oleObj name="Equation" r:id="rId7" imgW="1054080" imgH="253800" progId="Equation.DSMT4">
                    <p:embed/>
                    <p:pic>
                      <p:nvPicPr>
                        <p:cNvPr id="2" name="Đối tượng 1">
                          <a:extLst>
                            <a:ext uri="{FF2B5EF4-FFF2-40B4-BE49-F238E27FC236}">
                              <a16:creationId xmlns:a16="http://schemas.microsoft.com/office/drawing/2014/main" id="{C3F7767A-975D-43B4-B88C-953C19A8E8C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320800" y="4521360"/>
                          <a:ext cx="3130550" cy="7540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F60DCC34-B9DF-4D5F-A780-CC3C15B924C3}"/>
                </a:ext>
              </a:extLst>
            </p:cNvPr>
            <p:cNvSpPr txBox="1"/>
            <p:nvPr/>
          </p:nvSpPr>
          <p:spPr>
            <a:xfrm>
              <a:off x="4431840" y="4447006"/>
              <a:ext cx="6052384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err="1"/>
                <a:t>có</a:t>
              </a:r>
              <a:r>
                <a:rPr lang="en-US" dirty="0"/>
                <a:t> chu </a:t>
              </a:r>
              <a:r>
                <a:rPr lang="en-US" dirty="0" err="1"/>
                <a:t>kỳ</a:t>
              </a:r>
              <a:r>
                <a:rPr lang="en-US" dirty="0"/>
                <a:t> </a:t>
              </a:r>
            </a:p>
          </p:txBody>
        </p:sp>
        <p:graphicFrame>
          <p:nvGraphicFramePr>
            <p:cNvPr id="14" name="Đối tượng 13">
              <a:extLst>
                <a:ext uri="{FF2B5EF4-FFF2-40B4-BE49-F238E27FC236}">
                  <a16:creationId xmlns:a16="http://schemas.microsoft.com/office/drawing/2014/main" id="{CD84AB04-5AC1-40CF-9E9C-F869E88309D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688594"/>
                </p:ext>
              </p:extLst>
            </p:nvPr>
          </p:nvGraphicFramePr>
          <p:xfrm>
            <a:off x="7067550" y="4176872"/>
            <a:ext cx="2079625" cy="1563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571320" imgH="482400" progId="Equation.DSMT4">
                    <p:embed/>
                  </p:oleObj>
                </mc:Choice>
                <mc:Fallback>
                  <p:oleObj name="Equation" r:id="rId9" imgW="571320" imgH="482400" progId="Equation.DSMT4">
                    <p:embed/>
                    <p:pic>
                      <p:nvPicPr>
                        <p:cNvPr id="4" name="Đối tượng 3">
                          <a:extLst>
                            <a:ext uri="{FF2B5EF4-FFF2-40B4-BE49-F238E27FC236}">
                              <a16:creationId xmlns:a16="http://schemas.microsoft.com/office/drawing/2014/main" id="{AA43533A-C804-441C-ACD8-300F78F9CFB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7067550" y="4176872"/>
                          <a:ext cx="2079625" cy="15636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D280C4F1-6D4C-468A-BAAB-237D7546E759}"/>
              </a:ext>
            </a:extLst>
          </p:cNvPr>
          <p:cNvGrpSpPr/>
          <p:nvPr/>
        </p:nvGrpSpPr>
        <p:grpSpPr>
          <a:xfrm>
            <a:off x="11012488" y="4117975"/>
            <a:ext cx="9180513" cy="1562100"/>
            <a:chOff x="1303711" y="4177474"/>
            <a:chExt cx="9180513" cy="1562100"/>
          </a:xfrm>
        </p:grpSpPr>
        <p:graphicFrame>
          <p:nvGraphicFramePr>
            <p:cNvPr id="16" name="Đối tượng 15">
              <a:extLst>
                <a:ext uri="{FF2B5EF4-FFF2-40B4-BE49-F238E27FC236}">
                  <a16:creationId xmlns:a16="http://schemas.microsoft.com/office/drawing/2014/main" id="{676CE49F-E448-4B65-A630-D20AADEBCF4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49762098"/>
                </p:ext>
              </p:extLst>
            </p:nvPr>
          </p:nvGraphicFramePr>
          <p:xfrm>
            <a:off x="1303711" y="4521962"/>
            <a:ext cx="3165475" cy="754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066680" imgH="253800" progId="Equation.DSMT4">
                    <p:embed/>
                  </p:oleObj>
                </mc:Choice>
                <mc:Fallback>
                  <p:oleObj name="Equation" r:id="rId11" imgW="1066680" imgH="253800" progId="Equation.DSMT4">
                    <p:embed/>
                    <p:pic>
                      <p:nvPicPr>
                        <p:cNvPr id="2" name="Đối tượng 1">
                          <a:extLst>
                            <a:ext uri="{FF2B5EF4-FFF2-40B4-BE49-F238E27FC236}">
                              <a16:creationId xmlns:a16="http://schemas.microsoft.com/office/drawing/2014/main" id="{C3F7767A-975D-43B4-B88C-953C19A8E8C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303711" y="4521962"/>
                          <a:ext cx="3165475" cy="7540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BA5D19AB-9867-4039-BEA8-10C1EE8563C3}"/>
                </a:ext>
              </a:extLst>
            </p:cNvPr>
            <p:cNvSpPr txBox="1"/>
            <p:nvPr/>
          </p:nvSpPr>
          <p:spPr>
            <a:xfrm>
              <a:off x="4431840" y="4447006"/>
              <a:ext cx="6052384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err="1"/>
                <a:t>có</a:t>
              </a:r>
              <a:r>
                <a:rPr lang="en-US" dirty="0"/>
                <a:t> chu </a:t>
              </a:r>
              <a:r>
                <a:rPr lang="en-US" dirty="0" err="1"/>
                <a:t>kỳ</a:t>
              </a:r>
              <a:r>
                <a:rPr lang="en-US" dirty="0"/>
                <a:t> </a:t>
              </a:r>
            </a:p>
          </p:txBody>
        </p:sp>
        <p:graphicFrame>
          <p:nvGraphicFramePr>
            <p:cNvPr id="19" name="Đối tượng 18">
              <a:extLst>
                <a:ext uri="{FF2B5EF4-FFF2-40B4-BE49-F238E27FC236}">
                  <a16:creationId xmlns:a16="http://schemas.microsoft.com/office/drawing/2014/main" id="{28EF842F-D393-4483-A8F2-46C71A9F82B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97901773"/>
                </p:ext>
              </p:extLst>
            </p:nvPr>
          </p:nvGraphicFramePr>
          <p:xfrm>
            <a:off x="6975848" y="4177474"/>
            <a:ext cx="2265363" cy="156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622080" imgH="482400" progId="Equation.DSMT4">
                    <p:embed/>
                  </p:oleObj>
                </mc:Choice>
                <mc:Fallback>
                  <p:oleObj name="Equation" r:id="rId13" imgW="622080" imgH="482400" progId="Equation.DSMT4">
                    <p:embed/>
                    <p:pic>
                      <p:nvPicPr>
                        <p:cNvPr id="4" name="Đối tượng 3">
                          <a:extLst>
                            <a:ext uri="{FF2B5EF4-FFF2-40B4-BE49-F238E27FC236}">
                              <a16:creationId xmlns:a16="http://schemas.microsoft.com/office/drawing/2014/main" id="{AA43533A-C804-441C-ACD8-300F78F9CFB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975848" y="4177474"/>
                          <a:ext cx="2265363" cy="1562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F35A6FC6-A8B6-4AD3-8DF5-599682236DEF}"/>
              </a:ext>
            </a:extLst>
          </p:cNvPr>
          <p:cNvGrpSpPr/>
          <p:nvPr/>
        </p:nvGrpSpPr>
        <p:grpSpPr>
          <a:xfrm>
            <a:off x="11012488" y="6142510"/>
            <a:ext cx="9160825" cy="1563688"/>
            <a:chOff x="1323399" y="4176872"/>
            <a:chExt cx="9160825" cy="1563688"/>
          </a:xfrm>
        </p:grpSpPr>
        <p:graphicFrame>
          <p:nvGraphicFramePr>
            <p:cNvPr id="21" name="Đối tượng 20">
              <a:extLst>
                <a:ext uri="{FF2B5EF4-FFF2-40B4-BE49-F238E27FC236}">
                  <a16:creationId xmlns:a16="http://schemas.microsoft.com/office/drawing/2014/main" id="{4F742359-9BE0-4160-AEB2-A15F9593599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95885746"/>
                </p:ext>
              </p:extLst>
            </p:nvPr>
          </p:nvGraphicFramePr>
          <p:xfrm>
            <a:off x="1323399" y="4521360"/>
            <a:ext cx="3127375" cy="754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054080" imgH="253800" progId="Equation.DSMT4">
                    <p:embed/>
                  </p:oleObj>
                </mc:Choice>
                <mc:Fallback>
                  <p:oleObj name="Equation" r:id="rId15" imgW="1054080" imgH="253800" progId="Equation.DSMT4">
                    <p:embed/>
                    <p:pic>
                      <p:nvPicPr>
                        <p:cNvPr id="2" name="Đối tượng 1">
                          <a:extLst>
                            <a:ext uri="{FF2B5EF4-FFF2-40B4-BE49-F238E27FC236}">
                              <a16:creationId xmlns:a16="http://schemas.microsoft.com/office/drawing/2014/main" id="{C3F7767A-975D-43B4-B88C-953C19A8E8C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323399" y="4521360"/>
                          <a:ext cx="3127375" cy="7540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Hộp Văn bản 21">
              <a:extLst>
                <a:ext uri="{FF2B5EF4-FFF2-40B4-BE49-F238E27FC236}">
                  <a16:creationId xmlns:a16="http://schemas.microsoft.com/office/drawing/2014/main" id="{38A72D74-5926-40B6-A5B9-5A214A7BDB27}"/>
                </a:ext>
              </a:extLst>
            </p:cNvPr>
            <p:cNvSpPr txBox="1"/>
            <p:nvPr/>
          </p:nvSpPr>
          <p:spPr>
            <a:xfrm>
              <a:off x="4431840" y="4447006"/>
              <a:ext cx="6052384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err="1"/>
                <a:t>có</a:t>
              </a:r>
              <a:r>
                <a:rPr lang="en-US" dirty="0"/>
                <a:t> chu </a:t>
              </a:r>
              <a:r>
                <a:rPr lang="en-US" dirty="0" err="1"/>
                <a:t>kỳ</a:t>
              </a:r>
              <a:r>
                <a:rPr lang="en-US" dirty="0"/>
                <a:t> </a:t>
              </a:r>
            </a:p>
          </p:txBody>
        </p:sp>
        <p:graphicFrame>
          <p:nvGraphicFramePr>
            <p:cNvPr id="23" name="Đối tượng 22">
              <a:extLst>
                <a:ext uri="{FF2B5EF4-FFF2-40B4-BE49-F238E27FC236}">
                  <a16:creationId xmlns:a16="http://schemas.microsoft.com/office/drawing/2014/main" id="{680DBFFD-E799-44D4-B322-49F4572D966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25570598"/>
                </p:ext>
              </p:extLst>
            </p:nvPr>
          </p:nvGraphicFramePr>
          <p:xfrm>
            <a:off x="7160636" y="4176872"/>
            <a:ext cx="1893888" cy="1563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520560" imgH="482400" progId="Equation.DSMT4">
                    <p:embed/>
                  </p:oleObj>
                </mc:Choice>
                <mc:Fallback>
                  <p:oleObj name="Equation" r:id="rId17" imgW="520560" imgH="482400" progId="Equation.DSMT4">
                    <p:embed/>
                    <p:pic>
                      <p:nvPicPr>
                        <p:cNvPr id="4" name="Đối tượng 3">
                          <a:extLst>
                            <a:ext uri="{FF2B5EF4-FFF2-40B4-BE49-F238E27FC236}">
                              <a16:creationId xmlns:a16="http://schemas.microsoft.com/office/drawing/2014/main" id="{AA43533A-C804-441C-ACD8-300F78F9CFB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7160636" y="4176872"/>
                          <a:ext cx="1893888" cy="15636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Rectangle 31">
            <a:extLst>
              <a:ext uri="{FF2B5EF4-FFF2-40B4-BE49-F238E27FC236}">
                <a16:creationId xmlns:a16="http://schemas.microsoft.com/office/drawing/2014/main" id="{BEFDE2F0-1713-4C10-A9F7-8A996F2E12D5}"/>
              </a:ext>
            </a:extLst>
          </p:cNvPr>
          <p:cNvSpPr/>
          <p:nvPr/>
        </p:nvSpPr>
        <p:spPr>
          <a:xfrm>
            <a:off x="762000" y="3521170"/>
            <a:ext cx="12916431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29" name="Nhóm 28">
            <a:extLst>
              <a:ext uri="{FF2B5EF4-FFF2-40B4-BE49-F238E27FC236}">
                <a16:creationId xmlns:a16="http://schemas.microsoft.com/office/drawing/2014/main" id="{6DA1721D-2127-4317-BA92-D30FDBAE36C3}"/>
              </a:ext>
            </a:extLst>
          </p:cNvPr>
          <p:cNvGrpSpPr/>
          <p:nvPr/>
        </p:nvGrpSpPr>
        <p:grpSpPr>
          <a:xfrm>
            <a:off x="999816" y="8318238"/>
            <a:ext cx="21631584" cy="2101827"/>
            <a:chOff x="999816" y="8318238"/>
            <a:chExt cx="21631584" cy="2101827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CC2BF53-9960-4EBA-83F4-A0D8D5F7DA72}"/>
                </a:ext>
              </a:extLst>
            </p:cNvPr>
            <p:cNvSpPr/>
            <p:nvPr/>
          </p:nvSpPr>
          <p:spPr>
            <a:xfrm>
              <a:off x="999816" y="8318238"/>
              <a:ext cx="21631584" cy="20774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Đặc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biệt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      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chu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kỳ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,         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chu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kỳ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chu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kỳ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chung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nhỏ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graphicFrame>
          <p:nvGraphicFramePr>
            <p:cNvPr id="6" name="Đối tượng 5">
              <a:extLst>
                <a:ext uri="{FF2B5EF4-FFF2-40B4-BE49-F238E27FC236}">
                  <a16:creationId xmlns:a16="http://schemas.microsoft.com/office/drawing/2014/main" id="{B0DDF0EF-647C-4EE1-8604-88AD820841B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52171905"/>
                </p:ext>
              </p:extLst>
            </p:nvPr>
          </p:nvGraphicFramePr>
          <p:xfrm>
            <a:off x="2991764" y="8397083"/>
            <a:ext cx="1123036" cy="7540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406080" imgH="253800" progId="Equation.DSMT4">
                    <p:embed/>
                  </p:oleObj>
                </mc:Choice>
                <mc:Fallback>
                  <p:oleObj name="Equation" r:id="rId19" imgW="40608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2991764" y="8397083"/>
                          <a:ext cx="1123036" cy="75405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Đối tượng 6">
              <a:extLst>
                <a:ext uri="{FF2B5EF4-FFF2-40B4-BE49-F238E27FC236}">
                  <a16:creationId xmlns:a16="http://schemas.microsoft.com/office/drawing/2014/main" id="{9ACC6AD0-23AE-427E-AF94-E29F7AD6451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53429011"/>
                </p:ext>
              </p:extLst>
            </p:nvPr>
          </p:nvGraphicFramePr>
          <p:xfrm>
            <a:off x="6442132" y="8510656"/>
            <a:ext cx="415925" cy="623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152280" imgH="228600" progId="Equation.DSMT4">
                    <p:embed/>
                  </p:oleObj>
                </mc:Choice>
                <mc:Fallback>
                  <p:oleObj name="Equation" r:id="rId21" imgW="15228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6442132" y="8510656"/>
                          <a:ext cx="415925" cy="6238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Đối tượng 7">
              <a:extLst>
                <a:ext uri="{FF2B5EF4-FFF2-40B4-BE49-F238E27FC236}">
                  <a16:creationId xmlns:a16="http://schemas.microsoft.com/office/drawing/2014/main" id="{FA70FAAC-CEA7-412C-8C32-D3DB05A32BC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26542503"/>
                </p:ext>
              </p:extLst>
            </p:nvPr>
          </p:nvGraphicFramePr>
          <p:xfrm>
            <a:off x="6989051" y="8397083"/>
            <a:ext cx="1309688" cy="769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431640" imgH="253800" progId="Equation.DSMT4">
                    <p:embed/>
                  </p:oleObj>
                </mc:Choice>
                <mc:Fallback>
                  <p:oleObj name="Equation" r:id="rId23" imgW="43164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6989051" y="8397083"/>
                          <a:ext cx="1309688" cy="7699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Đối tượng 8">
              <a:extLst>
                <a:ext uri="{FF2B5EF4-FFF2-40B4-BE49-F238E27FC236}">
                  <a16:creationId xmlns:a16="http://schemas.microsoft.com/office/drawing/2014/main" id="{3C8E8193-59CE-4B3A-9968-599A8DA0F97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41332406"/>
                </p:ext>
              </p:extLst>
            </p:nvPr>
          </p:nvGraphicFramePr>
          <p:xfrm>
            <a:off x="10672927" y="8510657"/>
            <a:ext cx="534359" cy="609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5" imgW="164880" imgH="228600" progId="Equation.DSMT4">
                    <p:embed/>
                  </p:oleObj>
                </mc:Choice>
                <mc:Fallback>
                  <p:oleObj name="Equation" r:id="rId25" imgW="16488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10672927" y="8510657"/>
                          <a:ext cx="534359" cy="609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Đối tượng 9">
              <a:extLst>
                <a:ext uri="{FF2B5EF4-FFF2-40B4-BE49-F238E27FC236}">
                  <a16:creationId xmlns:a16="http://schemas.microsoft.com/office/drawing/2014/main" id="{8588801E-C230-439F-8A0B-0A6295317FE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64710089"/>
                </p:ext>
              </p:extLst>
            </p:nvPr>
          </p:nvGraphicFramePr>
          <p:xfrm>
            <a:off x="12087646" y="8406056"/>
            <a:ext cx="3657201" cy="769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7" imgW="1206360" imgH="253800" progId="Equation.DSMT4">
                    <p:embed/>
                  </p:oleObj>
                </mc:Choice>
                <mc:Fallback>
                  <p:oleObj name="Equation" r:id="rId27" imgW="120636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12087646" y="8406056"/>
                          <a:ext cx="3657201" cy="7699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Đối tượng 24">
              <a:extLst>
                <a:ext uri="{FF2B5EF4-FFF2-40B4-BE49-F238E27FC236}">
                  <a16:creationId xmlns:a16="http://schemas.microsoft.com/office/drawing/2014/main" id="{ACB58284-6E8A-4336-ACDA-B6B98C7D49B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57852388"/>
                </p:ext>
              </p:extLst>
            </p:nvPr>
          </p:nvGraphicFramePr>
          <p:xfrm>
            <a:off x="17983200" y="8355432"/>
            <a:ext cx="574675" cy="7957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9" imgW="164880" imgH="228600" progId="Equation.DSMT4">
                    <p:embed/>
                  </p:oleObj>
                </mc:Choice>
                <mc:Fallback>
                  <p:oleObj name="Equation" r:id="rId29" imgW="16488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17983200" y="8355432"/>
                          <a:ext cx="574675" cy="79570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Đối tượng 25">
              <a:extLst>
                <a:ext uri="{FF2B5EF4-FFF2-40B4-BE49-F238E27FC236}">
                  <a16:creationId xmlns:a16="http://schemas.microsoft.com/office/drawing/2014/main" id="{73036CA6-C566-4AEA-9B0C-CF08A51AEB7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8467775"/>
                </p:ext>
              </p:extLst>
            </p:nvPr>
          </p:nvGraphicFramePr>
          <p:xfrm>
            <a:off x="19432249" y="8357985"/>
            <a:ext cx="574674" cy="7957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1" imgW="164880" imgH="228600" progId="Equation.DSMT4">
                    <p:embed/>
                  </p:oleObj>
                </mc:Choice>
                <mc:Fallback>
                  <p:oleObj name="Equation" r:id="rId31" imgW="16488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2"/>
                        <a:stretch>
                          <a:fillRect/>
                        </a:stretch>
                      </p:blipFill>
                      <p:spPr>
                        <a:xfrm>
                          <a:off x="19432249" y="8357985"/>
                          <a:ext cx="574674" cy="79570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Đối tượng 26">
              <a:extLst>
                <a:ext uri="{FF2B5EF4-FFF2-40B4-BE49-F238E27FC236}">
                  <a16:creationId xmlns:a16="http://schemas.microsoft.com/office/drawing/2014/main" id="{AF2BEF9D-82C6-409A-AFF4-FF6FC19B7A5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57141309"/>
                </p:ext>
              </p:extLst>
            </p:nvPr>
          </p:nvGraphicFramePr>
          <p:xfrm>
            <a:off x="5438548" y="9650127"/>
            <a:ext cx="759918" cy="7456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3" imgW="152280" imgH="228600" progId="Equation.DSMT4">
                    <p:embed/>
                  </p:oleObj>
                </mc:Choice>
                <mc:Fallback>
                  <p:oleObj name="Equation" r:id="rId33" imgW="15228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4"/>
                        <a:stretch>
                          <a:fillRect/>
                        </a:stretch>
                      </p:blipFill>
                      <p:spPr>
                        <a:xfrm>
                          <a:off x="5438548" y="9650127"/>
                          <a:ext cx="759918" cy="74560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Đối tượng 27">
              <a:extLst>
                <a:ext uri="{FF2B5EF4-FFF2-40B4-BE49-F238E27FC236}">
                  <a16:creationId xmlns:a16="http://schemas.microsoft.com/office/drawing/2014/main" id="{3743F282-73BE-48E0-A9AF-3AA76725B28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92646038"/>
                </p:ext>
              </p:extLst>
            </p:nvPr>
          </p:nvGraphicFramePr>
          <p:xfrm>
            <a:off x="6734494" y="9650127"/>
            <a:ext cx="675700" cy="769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5" imgW="535072" imgH="609633" progId="Equation.DSMT4">
                    <p:embed/>
                  </p:oleObj>
                </mc:Choice>
                <mc:Fallback>
                  <p:oleObj name="Equation" r:id="rId35" imgW="535072" imgH="609633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6"/>
                        <a:stretch>
                          <a:fillRect/>
                        </a:stretch>
                      </p:blipFill>
                      <p:spPr>
                        <a:xfrm>
                          <a:off x="6734494" y="9650127"/>
                          <a:ext cx="675700" cy="7699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22990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E650553-CD0D-4E8D-B84B-7AB25EC9C317}"/>
                  </a:ext>
                </a:extLst>
              </p:cNvPr>
              <p:cNvSpPr txBox="1"/>
              <p:nvPr/>
            </p:nvSpPr>
            <p:spPr>
              <a:xfrm>
                <a:off x="609599" y="2057400"/>
                <a:ext cx="21183601" cy="1744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8.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í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hoàn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chu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tuần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hoàn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=1−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E650553-CD0D-4E8D-B84B-7AB25EC9C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2057400"/>
                <a:ext cx="21183601" cy="1744388"/>
              </a:xfrm>
              <a:prstGeom prst="rect">
                <a:avLst/>
              </a:prstGeom>
              <a:blipFill>
                <a:blip r:embed="rId3"/>
                <a:stretch>
                  <a:fillRect l="-1122" t="-6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2CC2BF53-9960-4EBA-83F4-A0D8D5F7DA72}"/>
              </a:ext>
            </a:extLst>
          </p:cNvPr>
          <p:cNvSpPr/>
          <p:nvPr/>
        </p:nvSpPr>
        <p:spPr>
          <a:xfrm>
            <a:off x="609599" y="4343400"/>
            <a:ext cx="12916431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E55EC9FE-11EE-4E22-A34F-9A5F71816E5D}"/>
                  </a:ext>
                </a:extLst>
              </p:cNvPr>
              <p:cNvSpPr txBox="1"/>
              <p:nvPr/>
            </p:nvSpPr>
            <p:spPr>
              <a:xfrm>
                <a:off x="609598" y="5669280"/>
                <a:ext cx="23088601" cy="1096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fun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fun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tuần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hoàn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chu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d>
                      </m:den>
                    </m:f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E55EC9FE-11EE-4E22-A34F-9A5F71816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8" y="5669280"/>
                <a:ext cx="23088601" cy="1096198"/>
              </a:xfrm>
              <a:prstGeom prst="rect">
                <a:avLst/>
              </a:prstGeom>
              <a:blipFill>
                <a:blip r:embed="rId4"/>
                <a:stretch>
                  <a:fillRect l="-1030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19D7FD4C-3677-409D-A423-71E2272E123F}"/>
                  </a:ext>
                </a:extLst>
              </p:cNvPr>
              <p:cNvSpPr txBox="1"/>
              <p:nvPr/>
            </p:nvSpPr>
            <p:spPr>
              <a:xfrm flipH="1">
                <a:off x="914398" y="7391400"/>
                <a:ext cx="12611631" cy="1028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=1−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tuần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hoàn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chu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19D7FD4C-3677-409D-A423-71E2272E1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14398" y="7391400"/>
                <a:ext cx="12611631" cy="1028102"/>
              </a:xfrm>
              <a:prstGeom prst="rect">
                <a:avLst/>
              </a:prstGeom>
              <a:blipFill>
                <a:blip r:embed="rId5"/>
                <a:stretch>
                  <a:fillRect l="-188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EBBAB679-FE72-44E8-839C-7CC148C0AFB2}"/>
                  </a:ext>
                </a:extLst>
              </p:cNvPr>
              <p:cNvSpPr txBox="1"/>
              <p:nvPr/>
            </p:nvSpPr>
            <p:spPr>
              <a:xfrm flipH="1">
                <a:off x="914398" y="8611988"/>
                <a:ext cx="18664520" cy="1032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func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tuần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hoàn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chu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EBBAB679-FE72-44E8-839C-7CC148C0A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14398" y="8611988"/>
                <a:ext cx="18664520" cy="1032206"/>
              </a:xfrm>
              <a:prstGeom prst="rect">
                <a:avLst/>
              </a:prstGeom>
              <a:blipFill>
                <a:blip r:embed="rId6"/>
                <a:stretch>
                  <a:fillRect l="-1274" b="-1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0F55FC29-0A96-4E09-9748-545DD12A139C}"/>
                  </a:ext>
                </a:extLst>
              </p:cNvPr>
              <p:cNvSpPr txBox="1"/>
              <p:nvPr/>
            </p:nvSpPr>
            <p:spPr>
              <a:xfrm flipH="1">
                <a:off x="936809" y="10159983"/>
                <a:ext cx="19789590" cy="1106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tuần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hoàn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chu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0F55FC29-0A96-4E09-9748-545DD12A1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36809" y="10159983"/>
                <a:ext cx="19789590" cy="1106585"/>
              </a:xfrm>
              <a:prstGeom prst="rect">
                <a:avLst/>
              </a:prstGeom>
              <a:blipFill>
                <a:blip r:embed="rId7"/>
                <a:stretch>
                  <a:fillRect l="-1232" b="-8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201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2" grpId="0"/>
      <p:bldP spid="2" grpId="0"/>
      <p:bldP spid="3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552887" y="6156009"/>
            <a:ext cx="23220055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3285313"/>
            <a:chOff x="992187" y="2564544"/>
            <a:chExt cx="22353091" cy="299438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2891925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8.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2320372" y="10636522"/>
                <a:ext cx="18253628" cy="10721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b="1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𝑘h𝑖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372" y="10636522"/>
                <a:ext cx="18253628" cy="10721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091745" y="3313774"/>
                <a:ext cx="16408236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 giá trị lớn nhất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nl-N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giá trị nhỏ nhất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nl-N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của hàm số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745" y="3313774"/>
                <a:ext cx="16408236" cy="754053"/>
              </a:xfrm>
              <a:prstGeom prst="rect">
                <a:avLst/>
              </a:prstGeom>
              <a:blipFill>
                <a:blip r:embed="rId4"/>
                <a:stretch>
                  <a:fillRect l="-1449" t="-16260" r="-37" b="-38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06927" y="4293953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=3;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927" y="4293953"/>
                <a:ext cx="548568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550040" y="4293953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=−5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040" y="4293953"/>
                <a:ext cx="5485687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348275" y="4293953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=2;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=−2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8275" y="4293953"/>
                <a:ext cx="5485687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378840" y="4305837"/>
                <a:ext cx="667030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=0;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=−2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8840" y="4305837"/>
                <a:ext cx="6670302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374029" y="7119370"/>
                <a:ext cx="13533614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−1≤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029" y="7119370"/>
                <a:ext cx="13533614" cy="754053"/>
              </a:xfrm>
              <a:prstGeom prst="rect">
                <a:avLst/>
              </a:prstGeom>
              <a:blipFill>
                <a:blip r:embed="rId9"/>
                <a:stretch>
                  <a:fillRect l="-1757"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1380042" y="9700776"/>
                <a:ext cx="19727357" cy="9700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vi-VN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ậ</m:t>
                    </m:r>
                    <m:r>
                      <m:rPr>
                        <m:nor/>
                      </m:rPr>
                      <a:rPr lang="vi-VN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=−5 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𝑘h𝑖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042" y="9700776"/>
                <a:ext cx="19727357" cy="970074"/>
              </a:xfrm>
              <a:prstGeom prst="rect">
                <a:avLst/>
              </a:prstGeom>
              <a:blipFill>
                <a:blip r:embed="rId10"/>
                <a:stretch>
                  <a:fillRect t="-13208" b="-19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6657777" y="422942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5038D60C-D8C6-43A1-8380-F6EACA0E288A}"/>
                  </a:ext>
                </a:extLst>
              </p:cNvPr>
              <p:cNvSpPr/>
              <p:nvPr/>
            </p:nvSpPr>
            <p:spPr>
              <a:xfrm>
                <a:off x="1470843" y="7896754"/>
                <a:ext cx="1066086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⇒−5≤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5038D60C-D8C6-43A1-8380-F6EACA0E28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843" y="7896754"/>
                <a:ext cx="10660860" cy="830997"/>
              </a:xfrm>
              <a:prstGeom prst="rect">
                <a:avLst/>
              </a:prstGeom>
              <a:blipFill>
                <a:blip r:embed="rId11"/>
                <a:stretch>
                  <a:fillRect t="-17518" b="-3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11386B73-22BE-4ADA-9B9B-90DBD6587076}"/>
                  </a:ext>
                </a:extLst>
              </p:cNvPr>
              <p:cNvSpPr/>
              <p:nvPr/>
            </p:nvSpPr>
            <p:spPr>
              <a:xfrm>
                <a:off x="1531140" y="8798765"/>
                <a:ext cx="1066086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⇒−5≤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11386B73-22BE-4ADA-9B9B-90DBD65870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140" y="8798765"/>
                <a:ext cx="10660860" cy="830997"/>
              </a:xfrm>
              <a:prstGeom prst="rect">
                <a:avLst/>
              </a:prstGeom>
              <a:blipFill>
                <a:blip r:embed="rId12"/>
                <a:stretch>
                  <a:fillRect t="-17518" b="-3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5E8D6DC-D86D-4AF5-A5B0-29666DBC601B}"/>
                  </a:ext>
                </a:extLst>
              </p:cNvPr>
              <p:cNvSpPr/>
              <p:nvPr/>
            </p:nvSpPr>
            <p:spPr>
              <a:xfrm>
                <a:off x="6861570" y="7162800"/>
                <a:ext cx="10660860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⇒−3≤3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≤3</m:t>
                      </m:r>
                      <m:r>
                        <m:rPr>
                          <m:nor/>
                        </m:rPr>
                        <a:rPr lang="en-US" i="1" dirty="0"/>
                        <m:t>.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5E8D6DC-D86D-4AF5-A5B0-29666DBC60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1570" y="7162800"/>
                <a:ext cx="10660860" cy="75405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38BB3EF0-DD99-4746-8747-DE825169E609}"/>
                  </a:ext>
                </a:extLst>
              </p:cNvPr>
              <p:cNvSpPr/>
              <p:nvPr/>
            </p:nvSpPr>
            <p:spPr>
              <a:xfrm>
                <a:off x="1446640" y="11737709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38BB3EF0-DD99-4746-8747-DE825169E6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640" y="11737709"/>
                <a:ext cx="2500565" cy="83099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894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5" grpId="0"/>
      <p:bldP spid="77" grpId="0"/>
      <p:bldP spid="49" grpId="0" animBg="1"/>
      <p:bldP spid="57" grpId="0"/>
      <p:bldP spid="58" grpId="0"/>
      <p:bldP spid="76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584629" y="5942883"/>
            <a:ext cx="23132675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25362" y="2362538"/>
            <a:ext cx="23391942" cy="3054867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9.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64539" y="11284425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539" y="11284425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111376" y="3307416"/>
                <a:ext cx="16282407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=5+4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nl-N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tất cả bao nhiêu giá trị nguyên?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376" y="3307416"/>
                <a:ext cx="16282407" cy="754053"/>
              </a:xfrm>
              <a:prstGeom prst="rect">
                <a:avLst/>
              </a:prstGeom>
              <a:blipFill>
                <a:blip r:embed="rId4"/>
                <a:stretch>
                  <a:fillRect l="-1460" t="-16260" b="-38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05338" y="4284572"/>
                <a:ext cx="352456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338" y="4284572"/>
                <a:ext cx="3524566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5886357" y="4247737"/>
                <a:ext cx="673244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357" y="4247737"/>
                <a:ext cx="6732444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0717356" y="4288868"/>
                <a:ext cx="554008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6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7356" y="4288868"/>
                <a:ext cx="5540088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5607769" y="4320513"/>
                <a:ext cx="599696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7769" y="4320513"/>
                <a:ext cx="5996967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407759" y="7052258"/>
                <a:ext cx="17946667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=5+4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=5+2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759" y="7052258"/>
                <a:ext cx="17946667" cy="754053"/>
              </a:xfrm>
              <a:prstGeom prst="rect">
                <a:avLst/>
              </a:prstGeom>
              <a:blipFill>
                <a:blip r:embed="rId9"/>
                <a:stretch>
                  <a:fillRect l="-1359"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1477770" y="8187337"/>
                <a:ext cx="16306800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−1≤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⇒−2≤2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≤2⇒3≤5+2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≤7.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770" y="8187337"/>
                <a:ext cx="16306800" cy="754053"/>
              </a:xfrm>
              <a:prstGeom prst="rect">
                <a:avLst/>
              </a:prstGeom>
              <a:blipFill>
                <a:blip r:embed="rId10"/>
                <a:stretch>
                  <a:fillRect l="-1458"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5385904" y="4329028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92743177-519B-447D-BD70-E570241D8E8D}"/>
                  </a:ext>
                </a:extLst>
              </p:cNvPr>
              <p:cNvSpPr/>
              <p:nvPr/>
            </p:nvSpPr>
            <p:spPr>
              <a:xfrm>
                <a:off x="1477770" y="9275079"/>
                <a:ext cx="10439400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≤7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3,4,5,6,7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92743177-519B-447D-BD70-E570241D8E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770" y="9275079"/>
                <a:ext cx="10439400" cy="754053"/>
              </a:xfrm>
              <a:prstGeom prst="rect">
                <a:avLst/>
              </a:prstGeom>
              <a:blipFill>
                <a:blip r:embed="rId11"/>
                <a:stretch>
                  <a:fillRect l="-2277" t="-16260" b="-38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0B960FE0-8EC2-4460-9B4E-BE82D89E3C61}"/>
                  </a:ext>
                </a:extLst>
              </p:cNvPr>
              <p:cNvSpPr/>
              <p:nvPr/>
            </p:nvSpPr>
            <p:spPr>
              <a:xfrm>
                <a:off x="1542264" y="10295791"/>
                <a:ext cx="8960029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0B960FE0-8EC2-4460-9B4E-BE82D89E3C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264" y="10295791"/>
                <a:ext cx="8960029" cy="754053"/>
              </a:xfrm>
              <a:prstGeom prst="rect">
                <a:avLst/>
              </a:prstGeom>
              <a:blipFill>
                <a:blip r:embed="rId12"/>
                <a:stretch>
                  <a:fillRect l="-2721"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87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5" grpId="1"/>
      <p:bldP spid="5" grpId="0"/>
      <p:bldP spid="51" grpId="0"/>
      <p:bldP spid="57" grpId="0" animBg="1"/>
      <p:bldP spid="58" grpId="0"/>
      <p:bldP spid="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387927" y="6430047"/>
            <a:ext cx="23276043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3673469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10.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-167520" y="11908456"/>
                <a:ext cx="9649074" cy="917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fr-FR" sz="4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fr-FR" sz="4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fr-FR" sz="4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m:rPr>
                          <m:nor/>
                        </m:rPr>
                        <a:rPr lang="en-US" sz="4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7520" y="11908456"/>
                <a:ext cx="9649074" cy="9178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055827" y="3292389"/>
                <a:ext cx="19137173" cy="1729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lần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giá trị lớn nhất và giá trị nhỏ nhất của hàm 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827" y="3292389"/>
                <a:ext cx="19137173" cy="1729320"/>
              </a:xfrm>
              <a:prstGeom prst="rect">
                <a:avLst/>
              </a:prstGeom>
              <a:blipFill>
                <a:blip r:embed="rId4"/>
                <a:stretch>
                  <a:fillRect l="-1242" t="-7042" r="-1306" b="-17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32451" y="5087586"/>
                <a:ext cx="352456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=4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451" y="5087586"/>
                <a:ext cx="3524566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014871" y="5065752"/>
                <a:ext cx="6732444" cy="874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4871" y="5065752"/>
                <a:ext cx="6732444" cy="874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935579" y="5062840"/>
                <a:ext cx="554008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5579" y="5062840"/>
                <a:ext cx="5540088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741339" y="5041006"/>
                <a:ext cx="5996967" cy="874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1339" y="5041006"/>
                <a:ext cx="5996967" cy="874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347007" y="7162800"/>
                <a:ext cx="18870184" cy="10826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​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func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007" y="7162800"/>
                <a:ext cx="18870184" cy="1082669"/>
              </a:xfrm>
              <a:prstGeom prst="rect">
                <a:avLst/>
              </a:prstGeom>
              <a:blipFill>
                <a:blip r:embed="rId9"/>
                <a:stretch>
                  <a:fillRect l="-1292" b="-10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1470843" y="8206964"/>
                <a:ext cx="17145931" cy="10826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−1≤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≤1⇒−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843" y="8206964"/>
                <a:ext cx="17145931" cy="1082669"/>
              </a:xfrm>
              <a:prstGeom prst="rect">
                <a:avLst/>
              </a:prstGeom>
              <a:blipFill>
                <a:blip r:embed="rId10"/>
                <a:stretch>
                  <a:fillRect l="-1386" b="-10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7521823" y="5092760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92743177-519B-447D-BD70-E570241D8E8D}"/>
                  </a:ext>
                </a:extLst>
              </p:cNvPr>
              <p:cNvSpPr/>
              <p:nvPr/>
            </p:nvSpPr>
            <p:spPr>
              <a:xfrm>
                <a:off x="1556789" y="9375057"/>
                <a:ext cx="20293808" cy="1216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𝑘h𝑖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=1⇔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ℤ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92743177-519B-447D-BD70-E570241D8E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789" y="9375057"/>
                <a:ext cx="20293808" cy="12167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0B960FE0-8EC2-4460-9B4E-BE82D89E3C61}"/>
                  </a:ext>
                </a:extLst>
              </p:cNvPr>
              <p:cNvSpPr/>
              <p:nvPr/>
            </p:nvSpPr>
            <p:spPr>
              <a:xfrm>
                <a:off x="1434317" y="10556002"/>
                <a:ext cx="16828440" cy="13311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𝑘h𝑖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=−1⇔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ℤ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0B960FE0-8EC2-4460-9B4E-BE82D89E3C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317" y="10556002"/>
                <a:ext cx="16828440" cy="13311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8054C47E-FE1F-47DE-9D94-75C7D87A3036}"/>
                  </a:ext>
                </a:extLst>
              </p:cNvPr>
              <p:cNvSpPr/>
              <p:nvPr/>
            </p:nvSpPr>
            <p:spPr>
              <a:xfrm>
                <a:off x="8726682" y="11951897"/>
                <a:ext cx="262924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8054C47E-FE1F-47DE-9D94-75C7D87A30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6682" y="11951897"/>
                <a:ext cx="2629241" cy="83099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5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5" grpId="1"/>
      <p:bldP spid="5" grpId="0"/>
      <p:bldP spid="51" grpId="0"/>
      <p:bldP spid="57" grpId="0" animBg="1"/>
      <p:bldP spid="58" grpId="0"/>
      <p:bldP spid="76" grpId="0"/>
      <p:bldP spid="5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4974</TotalTime>
  <Words>1621</Words>
  <Application>Microsoft Office PowerPoint</Application>
  <PresentationFormat>Tùy chỉnh</PresentationFormat>
  <Paragraphs>157</Paragraphs>
  <Slides>12</Slides>
  <Notes>12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20" baseType="lpstr">
      <vt:lpstr>Arial</vt:lpstr>
      <vt:lpstr>Calibri</vt:lpstr>
      <vt:lpstr>Cambria Math</vt:lpstr>
      <vt:lpstr>Chu Van An</vt:lpstr>
      <vt:lpstr>Tahoma</vt:lpstr>
      <vt:lpstr>Times New Roman</vt:lpstr>
      <vt:lpstr>Office Theme</vt:lpstr>
      <vt:lpstr>Equation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Dao Thi,Loan</cp:lastModifiedBy>
  <cp:revision>483</cp:revision>
  <dcterms:created xsi:type="dcterms:W3CDTF">2013-08-31T11:42:51Z</dcterms:created>
  <dcterms:modified xsi:type="dcterms:W3CDTF">2021-09-05T07:12:42Z</dcterms:modified>
</cp:coreProperties>
</file>