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67" r:id="rId12"/>
    <p:sldId id="276" r:id="rId13"/>
    <p:sldId id="277" r:id="rId14"/>
    <p:sldId id="268" r:id="rId15"/>
    <p:sldId id="269" r:id="rId16"/>
    <p:sldId id="270" r:id="rId17"/>
    <p:sldId id="271" r:id="rId18"/>
    <p:sldId id="272" r:id="rId19"/>
    <p:sldId id="273" r:id="rId20"/>
    <p:sldId id="275" r:id="rId21"/>
    <p:sldId id="274" r:id="rId22"/>
    <p:sldId id="278" r:id="rId23"/>
    <p:sldId id="279"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746"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BE9EC-1501-431F-8BFC-32E0D7192353}" type="datetimeFigureOut">
              <a:rPr lang="en-US" smtClean="0"/>
              <a:t>6/16/2022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38CF5D-A82E-4955-B347-2F02B8FF67DA}" type="slidenum">
              <a:rPr lang="en-US" smtClean="0"/>
              <a:t>‹#›</a:t>
            </a:fld>
            <a:endParaRPr lang="en-US"/>
          </a:p>
        </p:txBody>
      </p:sp>
    </p:spTree>
    <p:extLst>
      <p:ext uri="{BB962C8B-B14F-4D97-AF65-F5344CB8AC3E}">
        <p14:creationId xmlns:p14="http://schemas.microsoft.com/office/powerpoint/2010/main" val="164962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8CF5D-A82E-4955-B347-2F02B8FF67DA}" type="slidenum">
              <a:rPr lang="en-US" smtClean="0"/>
              <a:t>6</a:t>
            </a:fld>
            <a:endParaRPr lang="en-US"/>
          </a:p>
        </p:txBody>
      </p:sp>
    </p:spTree>
    <p:extLst>
      <p:ext uri="{BB962C8B-B14F-4D97-AF65-F5344CB8AC3E}">
        <p14:creationId xmlns:p14="http://schemas.microsoft.com/office/powerpoint/2010/main" val="412018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103938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172700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43414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B5AFA-4B30-4D68-9595-BA3C5351EED7}"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403887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B5AFA-4B30-4D68-9595-BA3C5351EED7}"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288495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1B5AFA-4B30-4D68-9595-BA3C5351EED7}"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219234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1B5AFA-4B30-4D68-9595-BA3C5351EED7}"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39011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1B5AFA-4B30-4D68-9595-BA3C5351EED7}"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62902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5AFA-4B30-4D68-9595-BA3C5351EED7}"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29024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4B30-4D68-9595-BA3C5351EED7}"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209256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5AFA-4B30-4D68-9595-BA3C5351EED7}"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87B0B-EA66-45AC-9B00-036980E46198}" type="slidenum">
              <a:rPr lang="en-US" smtClean="0"/>
              <a:t>‹#›</a:t>
            </a:fld>
            <a:endParaRPr lang="en-US"/>
          </a:p>
        </p:txBody>
      </p:sp>
    </p:spTree>
    <p:extLst>
      <p:ext uri="{BB962C8B-B14F-4D97-AF65-F5344CB8AC3E}">
        <p14:creationId xmlns:p14="http://schemas.microsoft.com/office/powerpoint/2010/main" val="199587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B5AFA-4B30-4D68-9595-BA3C5351EED7}" type="datetimeFigureOut">
              <a:rPr lang="en-US" smtClean="0"/>
              <a:t>6/16/2022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87B0B-EA66-45AC-9B00-036980E46198}" type="slidenum">
              <a:rPr lang="en-US" smtClean="0"/>
              <a:t>‹#›</a:t>
            </a:fld>
            <a:endParaRPr lang="en-US"/>
          </a:p>
        </p:txBody>
      </p:sp>
    </p:spTree>
    <p:extLst>
      <p:ext uri="{BB962C8B-B14F-4D97-AF65-F5344CB8AC3E}">
        <p14:creationId xmlns:p14="http://schemas.microsoft.com/office/powerpoint/2010/main" val="189960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GIÁO ÁN\HINH 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14400" y="685800"/>
            <a:ext cx="7696200" cy="646331"/>
          </a:xfrm>
          <a:prstGeom prst="rect">
            <a:avLst/>
          </a:prstGeom>
          <a:noFill/>
        </p:spPr>
        <p:txBody>
          <a:bodyPr wrap="square" rtlCol="0">
            <a:spAutoFit/>
          </a:bodyPr>
          <a:lstStyle/>
          <a:p>
            <a:endParaRPr lang="en-US" b="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Times New Roman" pitchFamily="18" charset="0"/>
              <a:cs typeface="Times New Roman" pitchFamily="18" charset="0"/>
            </a:endParaRPr>
          </a:p>
          <a:p>
            <a:endParaRPr lang="en-US"/>
          </a:p>
        </p:txBody>
      </p:sp>
      <p:sp>
        <p:nvSpPr>
          <p:cNvPr id="7" name="Rectangle 6"/>
          <p:cNvSpPr/>
          <p:nvPr/>
        </p:nvSpPr>
        <p:spPr>
          <a:xfrm>
            <a:off x="304800" y="990600"/>
            <a:ext cx="8534400" cy="2590800"/>
          </a:xfrm>
          <a:prstGeom prst="rect">
            <a:avLst/>
          </a:prstGeom>
          <a:noFill/>
          <a:scene3d>
            <a:camera prst="obliqueTopLeft"/>
            <a:lightRig rig="threePt" dir="t"/>
          </a:scene3d>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smtClean="0">
                <a:ln w="11430"/>
                <a:solidFill>
                  <a:srgbClr val="C00000"/>
                </a:solidFill>
                <a:effectLst>
                  <a:outerShdw blurRad="76200" dist="50800" dir="5400000" algn="tl" rotWithShape="0">
                    <a:srgbClr val="000000">
                      <a:alpha val="65000"/>
                    </a:srgbClr>
                  </a:outerShdw>
                </a:effectLst>
              </a:rPr>
              <a:t>CHÀO MỪNG QUÝ THẦY CÔ VỀ DỰ TIẾT DẠY</a:t>
            </a:r>
            <a:endParaRPr lang="en-US" sz="5400" b="1" cap="none" spc="5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176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9542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685800"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itchFamily="18" charset="0"/>
                <a:cs typeface="Times New Roman" pitchFamily="18" charset="0"/>
              </a:rPr>
              <a:t>2. Cảm ứng ở thực vật</a:t>
            </a:r>
            <a:endParaRPr lang="en-US" sz="3600">
              <a:solidFill>
                <a:srgbClr val="C00000"/>
              </a:solidFill>
              <a:latin typeface="Times New Roman" pitchFamily="18" charset="0"/>
              <a:cs typeface="Times New Roman" pitchFamily="18" charset="0"/>
            </a:endParaRPr>
          </a:p>
        </p:txBody>
      </p:sp>
      <p:sp>
        <p:nvSpPr>
          <p:cNvPr id="5" name="TextBox 4"/>
          <p:cNvSpPr txBox="1"/>
          <p:nvPr/>
        </p:nvSpPr>
        <p:spPr>
          <a:xfrm>
            <a:off x="76200" y="990600"/>
            <a:ext cx="8991600" cy="461665"/>
          </a:xfrm>
          <a:prstGeom prst="rect">
            <a:avLst/>
          </a:prstGeom>
          <a:noFill/>
        </p:spPr>
        <p:txBody>
          <a:bodyPr wrap="square" rtlCol="0">
            <a:spAutoFit/>
          </a:bodyPr>
          <a:lstStyle/>
          <a:p>
            <a:r>
              <a:rPr lang="vi-VN" sz="2400" b="1">
                <a:latin typeface="Times New Roman" pitchFamily="18" charset="0"/>
                <a:cs typeface="Times New Roman" pitchFamily="18" charset="0"/>
              </a:rPr>
              <a:t>Tìm hiểu các thí nghiệm chứng minh tính hướng sáng của thực </a:t>
            </a:r>
            <a:r>
              <a:rPr lang="vi-VN" sz="2400" b="1" smtClean="0">
                <a:latin typeface="Times New Roman" pitchFamily="18" charset="0"/>
                <a:cs typeface="Times New Roman" pitchFamily="18" charset="0"/>
              </a:rPr>
              <a:t>vật</a:t>
            </a:r>
            <a:endParaRPr lang="en-US" sz="2400">
              <a:latin typeface="Times New Roman" pitchFamily="18" charset="0"/>
              <a:cs typeface="Times New Roman" pitchFamily="18" charset="0"/>
            </a:endParaRPr>
          </a:p>
        </p:txBody>
      </p:sp>
      <p:sp>
        <p:nvSpPr>
          <p:cNvPr id="6" name="TextBox 5"/>
          <p:cNvSpPr txBox="1"/>
          <p:nvPr/>
        </p:nvSpPr>
        <p:spPr>
          <a:xfrm>
            <a:off x="228600" y="1905000"/>
            <a:ext cx="2286000" cy="523220"/>
          </a:xfrm>
          <a:prstGeom prst="rect">
            <a:avLst/>
          </a:prstGeom>
          <a:noFill/>
        </p:spPr>
        <p:txBody>
          <a:bodyPr wrap="square" rtlCol="0">
            <a:spAutoFit/>
          </a:bodyPr>
          <a:lstStyle/>
          <a:p>
            <a:r>
              <a:rPr lang="en-US" sz="2800" b="1">
                <a:latin typeface="Times New Roman" pitchFamily="18" charset="0"/>
                <a:cs typeface="Times New Roman" pitchFamily="18" charset="0"/>
              </a:rPr>
              <a:t>HS chuẩn bị</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
        <p:nvSpPr>
          <p:cNvPr id="7" name="Rounded Rectangle 6"/>
          <p:cNvSpPr/>
          <p:nvPr/>
        </p:nvSpPr>
        <p:spPr>
          <a:xfrm>
            <a:off x="152400" y="2590800"/>
            <a:ext cx="8763000" cy="1752600"/>
          </a:xfrm>
          <a:prstGeom prst="roundRect">
            <a:avLst/>
          </a:prstGeom>
          <a:solidFill>
            <a:schemeClr val="tx2">
              <a:lumMod val="20000"/>
              <a:lumOff val="80000"/>
            </a:schemeClr>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a:solidFill>
                  <a:schemeClr val="tx1"/>
                </a:solidFill>
                <a:latin typeface="Times New Roman" pitchFamily="18" charset="0"/>
                <a:cs typeface="Times New Roman" pitchFamily="18" charset="0"/>
              </a:rPr>
              <a:t>Dụng cụ: cốc để trồng cây, hộp bìa các-tông có đục lỗ và có nắp mở để quan sát.</a:t>
            </a:r>
            <a:endParaRPr lang="en-US" sz="2400">
              <a:solidFill>
                <a:schemeClr val="tx1"/>
              </a:solidFill>
              <a:latin typeface="Times New Roman" pitchFamily="18" charset="0"/>
              <a:cs typeface="Times New Roman" pitchFamily="18" charset="0"/>
            </a:endParaRPr>
          </a:p>
          <a:p>
            <a:pPr lvl="0"/>
            <a:r>
              <a:rPr lang="fr-FR" sz="2400">
                <a:solidFill>
                  <a:schemeClr val="tx1"/>
                </a:solidFill>
                <a:latin typeface="Times New Roman" pitchFamily="18" charset="0"/>
                <a:cs typeface="Times New Roman" pitchFamily="18" charset="0"/>
              </a:rPr>
              <a:t>Hóa chất: nước.</a:t>
            </a:r>
            <a:endParaRPr lang="en-US" sz="2400">
              <a:solidFill>
                <a:schemeClr val="tx1"/>
              </a:solidFill>
              <a:latin typeface="Times New Roman" pitchFamily="18" charset="0"/>
              <a:cs typeface="Times New Roman" pitchFamily="18" charset="0"/>
            </a:endParaRPr>
          </a:p>
          <a:p>
            <a:pPr lvl="0"/>
            <a:r>
              <a:rPr lang="fr-FR" sz="2400">
                <a:solidFill>
                  <a:schemeClr val="tx1"/>
                </a:solidFill>
                <a:latin typeface="Times New Roman" pitchFamily="18" charset="0"/>
                <a:cs typeface="Times New Roman" pitchFamily="18" charset="0"/>
              </a:rPr>
              <a:t>Mẫu vật: Hạt đỗ/ ngô, lạc nảy mầm, đất ẩm.</a:t>
            </a:r>
            <a:endParaRPr lang="en-US" sz="2400">
              <a:solidFill>
                <a:schemeClr val="tx1"/>
              </a:solidFill>
              <a:latin typeface="Times New Roman" pitchFamily="18" charset="0"/>
              <a:cs typeface="Times New Roman" pitchFamily="18" charset="0"/>
            </a:endParaRPr>
          </a:p>
        </p:txBody>
      </p:sp>
      <p:sp>
        <p:nvSpPr>
          <p:cNvPr id="8" name="TextBox 7"/>
          <p:cNvSpPr txBox="1"/>
          <p:nvPr/>
        </p:nvSpPr>
        <p:spPr>
          <a:xfrm>
            <a:off x="152400" y="4719935"/>
            <a:ext cx="8686800" cy="461665"/>
          </a:xfrm>
          <a:prstGeom prst="rect">
            <a:avLst/>
          </a:prstGeom>
          <a:noFill/>
        </p:spPr>
        <p:txBody>
          <a:bodyPr wrap="square" rtlCol="0">
            <a:spAutoFit/>
          </a:bodyPr>
          <a:lstStyle/>
          <a:p>
            <a:r>
              <a:rPr lang="fr-FR" sz="2400" b="1">
                <a:latin typeface="Times New Roman" pitchFamily="18" charset="0"/>
                <a:cs typeface="Times New Roman" pitchFamily="18" charset="0"/>
              </a:rPr>
              <a:t>HS tiến hành thí nghiệm theo các bước SGK tr.147</a:t>
            </a:r>
            <a:r>
              <a:rPr lang="vi-VN" sz="2400" b="1">
                <a:latin typeface="Times New Roman" pitchFamily="18" charset="0"/>
                <a:cs typeface="Times New Roman" pitchFamily="18" charset="0"/>
              </a:rPr>
              <a:t> theo nhóm</a:t>
            </a:r>
            <a:r>
              <a:rPr lang="vi-VN" sz="2400" b="1"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0" name="TextBox 9"/>
          <p:cNvSpPr txBox="1"/>
          <p:nvPr/>
        </p:nvSpPr>
        <p:spPr>
          <a:xfrm>
            <a:off x="201739" y="1524000"/>
            <a:ext cx="6781800" cy="461665"/>
          </a:xfrm>
          <a:prstGeom prst="rect">
            <a:avLst/>
          </a:prstGeom>
          <a:noFill/>
        </p:spPr>
        <p:txBody>
          <a:bodyPr wrap="square" rtlCol="0">
            <a:spAutoFit/>
          </a:bodyPr>
          <a:lstStyle/>
          <a:p>
            <a:r>
              <a:rPr lang="fr-FR" sz="2400" b="1">
                <a:latin typeface="Times New Roman" pitchFamily="18" charset="0"/>
                <a:cs typeface="Times New Roman" pitchFamily="18" charset="0"/>
              </a:rPr>
              <a:t>Thí nghiệm 1: </a:t>
            </a:r>
            <a:r>
              <a:rPr lang="fr-FR" sz="2400">
                <a:latin typeface="Times New Roman" pitchFamily="18" charset="0"/>
                <a:cs typeface="Times New Roman" pitchFamily="18" charset="0"/>
              </a:rPr>
              <a:t>Chứng minh tính hướng </a:t>
            </a:r>
            <a:r>
              <a:rPr lang="fr-FR" sz="2400" smtClean="0">
                <a:latin typeface="Times New Roman" pitchFamily="18" charset="0"/>
                <a:cs typeface="Times New Roman" pitchFamily="18" charset="0"/>
              </a:rPr>
              <a:t>sáng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5794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85800"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itchFamily="18" charset="0"/>
                <a:cs typeface="Times New Roman" pitchFamily="18" charset="0"/>
              </a:rPr>
              <a:t>2. Cảm ứng ở thực vật</a:t>
            </a:r>
            <a:endParaRPr lang="en-US" sz="3600">
              <a:solidFill>
                <a:srgbClr val="C00000"/>
              </a:solidFill>
              <a:latin typeface="Times New Roman" pitchFamily="18" charset="0"/>
              <a:cs typeface="Times New Roman" pitchFamily="18" charset="0"/>
            </a:endParaRPr>
          </a:p>
        </p:txBody>
      </p:sp>
      <p:sp>
        <p:nvSpPr>
          <p:cNvPr id="13" name="TextBox 12"/>
          <p:cNvSpPr txBox="1"/>
          <p:nvPr/>
        </p:nvSpPr>
        <p:spPr>
          <a:xfrm>
            <a:off x="76200" y="990600"/>
            <a:ext cx="8991600" cy="461665"/>
          </a:xfrm>
          <a:prstGeom prst="rect">
            <a:avLst/>
          </a:prstGeom>
          <a:noFill/>
        </p:spPr>
        <p:txBody>
          <a:bodyPr wrap="square" rtlCol="0">
            <a:spAutoFit/>
          </a:bodyPr>
          <a:lstStyle/>
          <a:p>
            <a:r>
              <a:rPr lang="vi-VN" sz="2400" b="1">
                <a:latin typeface="Times New Roman" pitchFamily="18" charset="0"/>
                <a:cs typeface="Times New Roman" pitchFamily="18" charset="0"/>
              </a:rPr>
              <a:t>Tìm hiểu các thí nghiệm chứng minh tính hướng sáng của thực </a:t>
            </a:r>
            <a:r>
              <a:rPr lang="vi-VN" sz="2400" b="1" smtClean="0">
                <a:latin typeface="Times New Roman" pitchFamily="18" charset="0"/>
                <a:cs typeface="Times New Roman" pitchFamily="18" charset="0"/>
              </a:rPr>
              <a:t>vật</a:t>
            </a:r>
            <a:endParaRPr lang="en-US" sz="2400">
              <a:latin typeface="Times New Roman" pitchFamily="18" charset="0"/>
              <a:cs typeface="Times New Roman" pitchFamily="18" charset="0"/>
            </a:endParaRPr>
          </a:p>
        </p:txBody>
      </p:sp>
      <p:sp>
        <p:nvSpPr>
          <p:cNvPr id="14" name="TextBox 13"/>
          <p:cNvSpPr txBox="1"/>
          <p:nvPr/>
        </p:nvSpPr>
        <p:spPr>
          <a:xfrm>
            <a:off x="152400" y="1595735"/>
            <a:ext cx="6781800" cy="461665"/>
          </a:xfrm>
          <a:prstGeom prst="rect">
            <a:avLst/>
          </a:prstGeom>
          <a:noFill/>
        </p:spPr>
        <p:txBody>
          <a:bodyPr wrap="square" rtlCol="0">
            <a:spAutoFit/>
          </a:bodyPr>
          <a:lstStyle/>
          <a:p>
            <a:r>
              <a:rPr lang="fr-FR" sz="2400" b="1">
                <a:latin typeface="Times New Roman" pitchFamily="18" charset="0"/>
                <a:cs typeface="Times New Roman" pitchFamily="18" charset="0"/>
              </a:rPr>
              <a:t>Thí nghiệm 1: </a:t>
            </a:r>
            <a:r>
              <a:rPr lang="fr-FR" sz="2400">
                <a:latin typeface="Times New Roman" pitchFamily="18" charset="0"/>
                <a:cs typeface="Times New Roman" pitchFamily="18" charset="0"/>
              </a:rPr>
              <a:t>Chứng minh tính hướng </a:t>
            </a:r>
            <a:r>
              <a:rPr lang="fr-FR" sz="2400" smtClean="0">
                <a:latin typeface="Times New Roman" pitchFamily="18" charset="0"/>
                <a:cs typeface="Times New Roman" pitchFamily="18" charset="0"/>
              </a:rPr>
              <a:t>sáng</a:t>
            </a:r>
            <a:endParaRPr lang="en-US" sz="2400">
              <a:latin typeface="Times New Roman" pitchFamily="18" charset="0"/>
              <a:cs typeface="Times New Roman" pitchFamily="18" charset="0"/>
            </a:endParaRPr>
          </a:p>
        </p:txBody>
      </p:sp>
      <p:sp>
        <p:nvSpPr>
          <p:cNvPr id="15" name="TextBox 14"/>
          <p:cNvSpPr txBox="1"/>
          <p:nvPr/>
        </p:nvSpPr>
        <p:spPr>
          <a:xfrm>
            <a:off x="152400" y="2667000"/>
            <a:ext cx="9220200" cy="430887"/>
          </a:xfrm>
          <a:prstGeom prst="rect">
            <a:avLst/>
          </a:prstGeom>
          <a:noFill/>
        </p:spPr>
        <p:txBody>
          <a:bodyPr wrap="square" rtlCol="0">
            <a:spAutoFit/>
          </a:bodyPr>
          <a:lstStyle/>
          <a:p>
            <a:r>
              <a:rPr lang="nl-NL" sz="2200" b="1">
                <a:latin typeface="Times New Roman" pitchFamily="18" charset="0"/>
                <a:cs typeface="Times New Roman" pitchFamily="18" charset="0"/>
              </a:rPr>
              <a:t>Bước 1: </a:t>
            </a:r>
            <a:r>
              <a:rPr lang="nl-NL" sz="2200">
                <a:latin typeface="Times New Roman" pitchFamily="18" charset="0"/>
                <a:cs typeface="Times New Roman" pitchFamily="18" charset="0"/>
              </a:rPr>
              <a:t>Trồng vài hạt đỗ/lạc/ngô đang nảy mầm vào 2 cốc chứa đất ẩm A, B</a:t>
            </a:r>
            <a:r>
              <a:rPr lang="nl-NL"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10" name="TextBox 9"/>
          <p:cNvSpPr txBox="1"/>
          <p:nvPr/>
        </p:nvSpPr>
        <p:spPr>
          <a:xfrm>
            <a:off x="152400" y="2052935"/>
            <a:ext cx="8686800" cy="461665"/>
          </a:xfrm>
          <a:prstGeom prst="rect">
            <a:avLst/>
          </a:prstGeom>
          <a:noFill/>
        </p:spPr>
        <p:txBody>
          <a:bodyPr wrap="square" rtlCol="0">
            <a:spAutoFit/>
          </a:bodyPr>
          <a:lstStyle/>
          <a:p>
            <a:r>
              <a:rPr lang="fr-FR" sz="2400" b="1">
                <a:latin typeface="Times New Roman" pitchFamily="18" charset="0"/>
                <a:cs typeface="Times New Roman" pitchFamily="18" charset="0"/>
              </a:rPr>
              <a:t>HS tiến hành thí nghiệm theo các bước SGK tr.147</a:t>
            </a:r>
            <a:r>
              <a:rPr lang="vi-VN" sz="2400" b="1">
                <a:latin typeface="Times New Roman" pitchFamily="18" charset="0"/>
                <a:cs typeface="Times New Roman" pitchFamily="18" charset="0"/>
              </a:rPr>
              <a:t> theo nhóm</a:t>
            </a:r>
            <a:r>
              <a:rPr lang="vi-VN" sz="2400" b="1"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21" name="Picture 20"/>
          <p:cNvPicPr/>
          <p:nvPr/>
        </p:nvPicPr>
        <p:blipFill rotWithShape="1">
          <a:blip r:embed="rId2"/>
          <a:srcRect l="25486" t="26301" r="8171" b="17982"/>
          <a:stretch/>
        </p:blipFill>
        <p:spPr bwMode="auto">
          <a:xfrm>
            <a:off x="1790512" y="3200400"/>
            <a:ext cx="5943976" cy="304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5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itchFamily="18" charset="0"/>
                <a:cs typeface="Times New Roman" pitchFamily="18" charset="0"/>
              </a:rPr>
              <a:t>2. Cảm ứng ở thực vật</a:t>
            </a:r>
            <a:endParaRPr lang="en-US" sz="3600">
              <a:solidFill>
                <a:srgbClr val="C00000"/>
              </a:solidFill>
              <a:latin typeface="Times New Roman" pitchFamily="18" charset="0"/>
              <a:cs typeface="Times New Roman" pitchFamily="18" charset="0"/>
            </a:endParaRPr>
          </a:p>
        </p:txBody>
      </p:sp>
      <p:sp>
        <p:nvSpPr>
          <p:cNvPr id="7" name="TextBox 6"/>
          <p:cNvSpPr txBox="1"/>
          <p:nvPr/>
        </p:nvSpPr>
        <p:spPr>
          <a:xfrm>
            <a:off x="76200" y="990600"/>
            <a:ext cx="8991600" cy="461665"/>
          </a:xfrm>
          <a:prstGeom prst="rect">
            <a:avLst/>
          </a:prstGeom>
          <a:noFill/>
        </p:spPr>
        <p:txBody>
          <a:bodyPr wrap="square" rtlCol="0">
            <a:spAutoFit/>
          </a:bodyPr>
          <a:lstStyle/>
          <a:p>
            <a:r>
              <a:rPr lang="vi-VN" sz="2400" b="1">
                <a:latin typeface="Times New Roman" pitchFamily="18" charset="0"/>
                <a:cs typeface="Times New Roman" pitchFamily="18" charset="0"/>
              </a:rPr>
              <a:t>Tìm hiểu các thí nghiệm chứng minh tính hướng sáng của thực </a:t>
            </a:r>
            <a:r>
              <a:rPr lang="vi-VN" sz="2400" b="1" smtClean="0">
                <a:latin typeface="Times New Roman" pitchFamily="18" charset="0"/>
                <a:cs typeface="Times New Roman" pitchFamily="18" charset="0"/>
              </a:rPr>
              <a:t>vật</a:t>
            </a:r>
            <a:endParaRPr lang="en-US" sz="2400">
              <a:latin typeface="Times New Roman" pitchFamily="18" charset="0"/>
              <a:cs typeface="Times New Roman" pitchFamily="18" charset="0"/>
            </a:endParaRPr>
          </a:p>
        </p:txBody>
      </p:sp>
      <p:sp>
        <p:nvSpPr>
          <p:cNvPr id="8" name="TextBox 7"/>
          <p:cNvSpPr txBox="1"/>
          <p:nvPr/>
        </p:nvSpPr>
        <p:spPr>
          <a:xfrm>
            <a:off x="152400" y="1447800"/>
            <a:ext cx="6781800" cy="461665"/>
          </a:xfrm>
          <a:prstGeom prst="rect">
            <a:avLst/>
          </a:prstGeom>
          <a:noFill/>
        </p:spPr>
        <p:txBody>
          <a:bodyPr wrap="square" rtlCol="0">
            <a:spAutoFit/>
          </a:bodyPr>
          <a:lstStyle/>
          <a:p>
            <a:r>
              <a:rPr lang="fr-FR" sz="2400" b="1">
                <a:latin typeface="Times New Roman" pitchFamily="18" charset="0"/>
                <a:cs typeface="Times New Roman" pitchFamily="18" charset="0"/>
              </a:rPr>
              <a:t>Thí nghiệm 1: </a:t>
            </a:r>
            <a:r>
              <a:rPr lang="fr-FR" sz="2400">
                <a:latin typeface="Times New Roman" pitchFamily="18" charset="0"/>
                <a:cs typeface="Times New Roman" pitchFamily="18" charset="0"/>
              </a:rPr>
              <a:t>Chứng minh tính hướng </a:t>
            </a:r>
            <a:r>
              <a:rPr lang="fr-FR" sz="2400" smtClean="0">
                <a:latin typeface="Times New Roman" pitchFamily="18" charset="0"/>
                <a:cs typeface="Times New Roman" pitchFamily="18" charset="0"/>
              </a:rPr>
              <a:t>sáng</a:t>
            </a:r>
            <a:endParaRPr lang="en-US" sz="2400">
              <a:latin typeface="Times New Roman" pitchFamily="18" charset="0"/>
              <a:cs typeface="Times New Roman" pitchFamily="18" charset="0"/>
            </a:endParaRPr>
          </a:p>
        </p:txBody>
      </p:sp>
      <p:sp>
        <p:nvSpPr>
          <p:cNvPr id="9" name="TextBox 8"/>
          <p:cNvSpPr txBox="1"/>
          <p:nvPr/>
        </p:nvSpPr>
        <p:spPr>
          <a:xfrm>
            <a:off x="152400" y="1900535"/>
            <a:ext cx="8686800" cy="461665"/>
          </a:xfrm>
          <a:prstGeom prst="rect">
            <a:avLst/>
          </a:prstGeom>
          <a:noFill/>
        </p:spPr>
        <p:txBody>
          <a:bodyPr wrap="square" rtlCol="0">
            <a:spAutoFit/>
          </a:bodyPr>
          <a:lstStyle/>
          <a:p>
            <a:r>
              <a:rPr lang="fr-FR" sz="2400" b="1">
                <a:latin typeface="Times New Roman" pitchFamily="18" charset="0"/>
                <a:cs typeface="Times New Roman" pitchFamily="18" charset="0"/>
              </a:rPr>
              <a:t>HS tiến hành thí nghiệm theo các bước SGK tr.147</a:t>
            </a:r>
            <a:r>
              <a:rPr lang="vi-VN" sz="2400" b="1">
                <a:latin typeface="Times New Roman" pitchFamily="18" charset="0"/>
                <a:cs typeface="Times New Roman" pitchFamily="18" charset="0"/>
              </a:rPr>
              <a:t> theo nhóm</a:t>
            </a:r>
            <a:r>
              <a:rPr lang="vi-VN" sz="2400" b="1"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2" name="TextBox 11"/>
          <p:cNvSpPr txBox="1"/>
          <p:nvPr/>
        </p:nvSpPr>
        <p:spPr>
          <a:xfrm>
            <a:off x="152400" y="2583359"/>
            <a:ext cx="8382000" cy="769441"/>
          </a:xfrm>
          <a:prstGeom prst="rect">
            <a:avLst/>
          </a:prstGeom>
          <a:noFill/>
        </p:spPr>
        <p:txBody>
          <a:bodyPr wrap="square" rtlCol="0">
            <a:spAutoFit/>
          </a:bodyPr>
          <a:lstStyle/>
          <a:p>
            <a:r>
              <a:rPr lang="vi-VN" sz="2200" b="1">
                <a:latin typeface="Times New Roman" pitchFamily="18" charset="0"/>
                <a:cs typeface="Times New Roman" pitchFamily="18" charset="0"/>
              </a:rPr>
              <a:t>Bước 2: </a:t>
            </a:r>
            <a:r>
              <a:rPr lang="vi-VN" sz="2200">
                <a:latin typeface="Times New Roman" pitchFamily="18" charset="0"/>
                <a:cs typeface="Times New Roman" pitchFamily="18" charset="0"/>
              </a:rPr>
              <a:t>Đặt cốc A vào hộp bìa các-tông có khoét lỗ để ánh sáng lọt qua, cốc B để bên ngoài trong điều kiện thường</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pic>
        <p:nvPicPr>
          <p:cNvPr id="14" name="Picture 13"/>
          <p:cNvPicPr/>
          <p:nvPr/>
        </p:nvPicPr>
        <p:blipFill rotWithShape="1">
          <a:blip r:embed="rId2"/>
          <a:srcRect l="29050" t="22407" r="19909" b="21804"/>
          <a:stretch/>
        </p:blipFill>
        <p:spPr bwMode="auto">
          <a:xfrm>
            <a:off x="1447800" y="3352800"/>
            <a:ext cx="61722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0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85800" y="3048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itchFamily="18" charset="0"/>
                <a:cs typeface="Times New Roman" pitchFamily="18" charset="0"/>
              </a:rPr>
              <a:t>2. Cảm ứng ở thực vật</a:t>
            </a:r>
            <a:endParaRPr lang="en-US" sz="3600">
              <a:solidFill>
                <a:srgbClr val="C00000"/>
              </a:solidFill>
              <a:latin typeface="Times New Roman" pitchFamily="18" charset="0"/>
              <a:cs typeface="Times New Roman" pitchFamily="18" charset="0"/>
            </a:endParaRPr>
          </a:p>
        </p:txBody>
      </p:sp>
      <p:sp>
        <p:nvSpPr>
          <p:cNvPr id="6" name="TextBox 5"/>
          <p:cNvSpPr txBox="1"/>
          <p:nvPr/>
        </p:nvSpPr>
        <p:spPr>
          <a:xfrm>
            <a:off x="76200" y="1290935"/>
            <a:ext cx="8991600" cy="461665"/>
          </a:xfrm>
          <a:prstGeom prst="rect">
            <a:avLst/>
          </a:prstGeom>
          <a:noFill/>
        </p:spPr>
        <p:txBody>
          <a:bodyPr wrap="square" rtlCol="0">
            <a:spAutoFit/>
          </a:bodyPr>
          <a:lstStyle/>
          <a:p>
            <a:r>
              <a:rPr lang="vi-VN" sz="2400" b="1">
                <a:latin typeface="Times New Roman" pitchFamily="18" charset="0"/>
                <a:cs typeface="Times New Roman" pitchFamily="18" charset="0"/>
              </a:rPr>
              <a:t>Tìm hiểu các thí nghiệm chứng minh tính hướng sáng của thực </a:t>
            </a:r>
            <a:r>
              <a:rPr lang="vi-VN" sz="2400" b="1" smtClean="0">
                <a:latin typeface="Times New Roman" pitchFamily="18" charset="0"/>
                <a:cs typeface="Times New Roman" pitchFamily="18" charset="0"/>
              </a:rPr>
              <a:t>vật</a:t>
            </a:r>
            <a:endParaRPr lang="en-US" sz="2400">
              <a:latin typeface="Times New Roman" pitchFamily="18" charset="0"/>
              <a:cs typeface="Times New Roman" pitchFamily="18" charset="0"/>
            </a:endParaRPr>
          </a:p>
        </p:txBody>
      </p:sp>
      <p:sp>
        <p:nvSpPr>
          <p:cNvPr id="7" name="TextBox 6"/>
          <p:cNvSpPr txBox="1"/>
          <p:nvPr/>
        </p:nvSpPr>
        <p:spPr>
          <a:xfrm>
            <a:off x="152400" y="1748135"/>
            <a:ext cx="6781800" cy="461665"/>
          </a:xfrm>
          <a:prstGeom prst="rect">
            <a:avLst/>
          </a:prstGeom>
          <a:noFill/>
        </p:spPr>
        <p:txBody>
          <a:bodyPr wrap="square" rtlCol="0">
            <a:spAutoFit/>
          </a:bodyPr>
          <a:lstStyle/>
          <a:p>
            <a:r>
              <a:rPr lang="fr-FR" sz="2400" b="1">
                <a:latin typeface="Times New Roman" pitchFamily="18" charset="0"/>
                <a:cs typeface="Times New Roman" pitchFamily="18" charset="0"/>
              </a:rPr>
              <a:t>Thí nghiệm 1: </a:t>
            </a:r>
            <a:r>
              <a:rPr lang="fr-FR" sz="2400">
                <a:latin typeface="Times New Roman" pitchFamily="18" charset="0"/>
                <a:cs typeface="Times New Roman" pitchFamily="18" charset="0"/>
              </a:rPr>
              <a:t>Chứng minh tính hướng </a:t>
            </a:r>
            <a:r>
              <a:rPr lang="fr-FR" sz="2400" smtClean="0">
                <a:latin typeface="Times New Roman" pitchFamily="18" charset="0"/>
                <a:cs typeface="Times New Roman" pitchFamily="18" charset="0"/>
              </a:rPr>
              <a:t>sáng</a:t>
            </a:r>
            <a:endParaRPr lang="en-US" sz="2400">
              <a:latin typeface="Times New Roman" pitchFamily="18" charset="0"/>
              <a:cs typeface="Times New Roman" pitchFamily="18" charset="0"/>
            </a:endParaRPr>
          </a:p>
        </p:txBody>
      </p:sp>
      <p:sp>
        <p:nvSpPr>
          <p:cNvPr id="8" name="TextBox 7"/>
          <p:cNvSpPr txBox="1"/>
          <p:nvPr/>
        </p:nvSpPr>
        <p:spPr>
          <a:xfrm>
            <a:off x="152400" y="2433935"/>
            <a:ext cx="8686800" cy="461665"/>
          </a:xfrm>
          <a:prstGeom prst="rect">
            <a:avLst/>
          </a:prstGeom>
          <a:noFill/>
        </p:spPr>
        <p:txBody>
          <a:bodyPr wrap="square" rtlCol="0">
            <a:spAutoFit/>
          </a:bodyPr>
          <a:lstStyle/>
          <a:p>
            <a:r>
              <a:rPr lang="fr-FR" sz="2400" b="1">
                <a:latin typeface="Times New Roman" pitchFamily="18" charset="0"/>
                <a:cs typeface="Times New Roman" pitchFamily="18" charset="0"/>
              </a:rPr>
              <a:t>HS tiến hành thí nghiệm theo các bước SGK tr.147</a:t>
            </a:r>
            <a:r>
              <a:rPr lang="vi-VN" sz="2400" b="1">
                <a:latin typeface="Times New Roman" pitchFamily="18" charset="0"/>
                <a:cs typeface="Times New Roman" pitchFamily="18" charset="0"/>
              </a:rPr>
              <a:t> theo nhóm</a:t>
            </a:r>
            <a:r>
              <a:rPr lang="vi-VN" sz="2400" b="1"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9" name="TextBox 8"/>
          <p:cNvSpPr txBox="1"/>
          <p:nvPr/>
        </p:nvSpPr>
        <p:spPr>
          <a:xfrm>
            <a:off x="152400" y="3200400"/>
            <a:ext cx="8534400" cy="830997"/>
          </a:xfrm>
          <a:prstGeom prst="rect">
            <a:avLst/>
          </a:prstGeom>
          <a:noFill/>
        </p:spPr>
        <p:txBody>
          <a:bodyPr wrap="square" rtlCol="0">
            <a:spAutoFit/>
          </a:bodyPr>
          <a:lstStyle/>
          <a:p>
            <a:r>
              <a:rPr lang="nl-NL" sz="2400" b="1">
                <a:latin typeface="Times New Roman" pitchFamily="18" charset="0"/>
                <a:cs typeface="Times New Roman" pitchFamily="18" charset="0"/>
              </a:rPr>
              <a:t>Bước </a:t>
            </a:r>
            <a:r>
              <a:rPr lang="vi-VN" sz="2400" b="1">
                <a:latin typeface="Times New Roman" pitchFamily="18" charset="0"/>
                <a:cs typeface="Times New Roman" pitchFamily="18" charset="0"/>
              </a:rPr>
              <a:t>3</a:t>
            </a:r>
            <a:r>
              <a:rPr lang="nl-NL" sz="2400" b="1">
                <a:latin typeface="Times New Roman" pitchFamily="18" charset="0"/>
                <a:cs typeface="Times New Roman" pitchFamily="18" charset="0"/>
              </a:rPr>
              <a:t>: </a:t>
            </a:r>
            <a:r>
              <a:rPr lang="vi-VN" sz="2400">
                <a:latin typeface="Times New Roman" pitchFamily="18" charset="0"/>
                <a:cs typeface="Times New Roman" pitchFamily="18" charset="0"/>
              </a:rPr>
              <a:t>Đặt cả hộp giấy bìa các-tông chứa cốc trồng cây và cốc còn lại ở nơi có ánh sáng, tưới nước để giữ ẩm cho đất</a:t>
            </a:r>
            <a:r>
              <a:rPr lang="vi-VN"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0" name="TextBox 9"/>
          <p:cNvSpPr txBox="1"/>
          <p:nvPr/>
        </p:nvSpPr>
        <p:spPr>
          <a:xfrm>
            <a:off x="152400" y="4191000"/>
            <a:ext cx="8610600" cy="830997"/>
          </a:xfrm>
          <a:prstGeom prst="rect">
            <a:avLst/>
          </a:prstGeom>
          <a:noFill/>
        </p:spPr>
        <p:txBody>
          <a:bodyPr wrap="square" rtlCol="0">
            <a:spAutoFit/>
          </a:bodyPr>
          <a:lstStyle/>
          <a:p>
            <a:r>
              <a:rPr lang="vi-VN" sz="2400" b="1">
                <a:latin typeface="Times New Roman" pitchFamily="18" charset="0"/>
                <a:cs typeface="Times New Roman" pitchFamily="18" charset="0"/>
              </a:rPr>
              <a:t>Bước 4: </a:t>
            </a:r>
            <a:r>
              <a:rPr lang="vi-VN" sz="2400">
                <a:latin typeface="Times New Roman" pitchFamily="18" charset="0"/>
                <a:cs typeface="Times New Roman" pitchFamily="18" charset="0"/>
              </a:rPr>
              <a:t>Theo dõi và ghi chép lại hiện tượng thay đổi tư thế phát triển của cây trong hai cốc sau 1 tuần</a:t>
            </a:r>
            <a:r>
              <a:rPr lang="vi-VN"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6071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35139"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itchFamily="18" charset="0"/>
                <a:cs typeface="Times New Roman" pitchFamily="18" charset="0"/>
              </a:rPr>
              <a:t>2. Cảm ứng ở thực vật</a:t>
            </a:r>
            <a:endParaRPr lang="en-US" sz="3600">
              <a:solidFill>
                <a:srgbClr val="C00000"/>
              </a:solidFill>
              <a:latin typeface="Times New Roman" pitchFamily="18" charset="0"/>
              <a:cs typeface="Times New Roman" pitchFamily="18" charset="0"/>
            </a:endParaRPr>
          </a:p>
        </p:txBody>
      </p:sp>
      <p:sp>
        <p:nvSpPr>
          <p:cNvPr id="4" name="TextBox 3"/>
          <p:cNvSpPr txBox="1"/>
          <p:nvPr/>
        </p:nvSpPr>
        <p:spPr>
          <a:xfrm>
            <a:off x="125539" y="990600"/>
            <a:ext cx="8991600" cy="461665"/>
          </a:xfrm>
          <a:prstGeom prst="rect">
            <a:avLst/>
          </a:prstGeom>
          <a:noFill/>
        </p:spPr>
        <p:txBody>
          <a:bodyPr wrap="square" rtlCol="0">
            <a:spAutoFit/>
          </a:bodyPr>
          <a:lstStyle/>
          <a:p>
            <a:r>
              <a:rPr lang="vi-VN" sz="2400" b="1">
                <a:latin typeface="Times New Roman" pitchFamily="18" charset="0"/>
                <a:cs typeface="Times New Roman" pitchFamily="18" charset="0"/>
              </a:rPr>
              <a:t>Tìm hiểu các thí nghiệm chứng minh tính hướng sáng của thực </a:t>
            </a:r>
            <a:r>
              <a:rPr lang="vi-VN" sz="2400" b="1" smtClean="0">
                <a:latin typeface="Times New Roman" pitchFamily="18" charset="0"/>
                <a:cs typeface="Times New Roman" pitchFamily="18" charset="0"/>
              </a:rPr>
              <a:t>vật</a:t>
            </a:r>
            <a:endParaRPr lang="en-US" sz="2400">
              <a:latin typeface="Times New Roman" pitchFamily="18" charset="0"/>
              <a:cs typeface="Times New Roman" pitchFamily="18" charset="0"/>
            </a:endParaRPr>
          </a:p>
        </p:txBody>
      </p:sp>
      <p:sp>
        <p:nvSpPr>
          <p:cNvPr id="5" name="TextBox 4"/>
          <p:cNvSpPr txBox="1"/>
          <p:nvPr/>
        </p:nvSpPr>
        <p:spPr>
          <a:xfrm>
            <a:off x="201739" y="1524000"/>
            <a:ext cx="6781800" cy="461665"/>
          </a:xfrm>
          <a:prstGeom prst="rect">
            <a:avLst/>
          </a:prstGeom>
          <a:noFill/>
        </p:spPr>
        <p:txBody>
          <a:bodyPr wrap="square" rtlCol="0">
            <a:spAutoFit/>
          </a:bodyPr>
          <a:lstStyle/>
          <a:p>
            <a:r>
              <a:rPr lang="fr-FR" sz="2400" b="1">
                <a:latin typeface="Times New Roman" pitchFamily="18" charset="0"/>
                <a:cs typeface="Times New Roman" pitchFamily="18" charset="0"/>
              </a:rPr>
              <a:t>Thí nghiệm 1: </a:t>
            </a:r>
            <a:r>
              <a:rPr lang="fr-FR" sz="2400">
                <a:latin typeface="Times New Roman" pitchFamily="18" charset="0"/>
                <a:cs typeface="Times New Roman" pitchFamily="18" charset="0"/>
              </a:rPr>
              <a:t>Chứng minh tính hướng </a:t>
            </a:r>
            <a:r>
              <a:rPr lang="fr-FR" sz="2400" smtClean="0">
                <a:latin typeface="Times New Roman" pitchFamily="18" charset="0"/>
                <a:cs typeface="Times New Roman" pitchFamily="18" charset="0"/>
              </a:rPr>
              <a:t>sáng</a:t>
            </a:r>
            <a:endParaRPr lang="en-US" sz="2400">
              <a:latin typeface="Times New Roman" pitchFamily="18" charset="0"/>
              <a:cs typeface="Times New Roman" pitchFamily="18" charset="0"/>
            </a:endParaRPr>
          </a:p>
        </p:txBody>
      </p:sp>
      <p:sp>
        <p:nvSpPr>
          <p:cNvPr id="6" name="TextBox 5"/>
          <p:cNvSpPr txBox="1"/>
          <p:nvPr/>
        </p:nvSpPr>
        <p:spPr>
          <a:xfrm>
            <a:off x="651943" y="2159913"/>
            <a:ext cx="9227196" cy="430887"/>
          </a:xfrm>
          <a:prstGeom prst="rect">
            <a:avLst/>
          </a:prstGeom>
          <a:noFill/>
        </p:spPr>
        <p:txBody>
          <a:bodyPr wrap="square" rtlCol="0">
            <a:spAutoFit/>
          </a:bodyPr>
          <a:lstStyle/>
          <a:p>
            <a:r>
              <a:rPr lang="vi-VN" sz="2200" smtClean="0">
                <a:latin typeface="Times New Roman" pitchFamily="18" charset="0"/>
                <a:cs typeface="Times New Roman" pitchFamily="18" charset="0"/>
              </a:rPr>
              <a:t>Tại </a:t>
            </a:r>
            <a:r>
              <a:rPr lang="vi-VN" sz="2200">
                <a:latin typeface="Times New Roman" pitchFamily="18" charset="0"/>
                <a:cs typeface="Times New Roman" pitchFamily="18" charset="0"/>
              </a:rPr>
              <a:t>sao ở bước 2 phải đặt cốc trồng cây trong hộp các-tông kín có đục lỗ</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pic>
        <p:nvPicPr>
          <p:cNvPr id="7" name="Picture 48" descr="question_pop_up_from_box_rotate_hg_cl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4" y="2101334"/>
            <a:ext cx="550649" cy="48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5218" y="2667000"/>
            <a:ext cx="8130921" cy="769441"/>
          </a:xfrm>
          <a:prstGeom prst="rect">
            <a:avLst/>
          </a:prstGeom>
          <a:noFill/>
        </p:spPr>
        <p:txBody>
          <a:bodyPr wrap="square" rtlCol="0">
            <a:spAutoFit/>
          </a:bodyPr>
          <a:lstStyle/>
          <a:p>
            <a:r>
              <a:rPr lang="vi-VN" sz="2200">
                <a:latin typeface="Times New Roman" pitchFamily="18" charset="0"/>
                <a:cs typeface="Times New Roman" pitchFamily="18" charset="0"/>
              </a:rPr>
              <a:t>=&gt; </a:t>
            </a:r>
            <a:r>
              <a:rPr lang="vi-VN" sz="2200" b="1">
                <a:latin typeface="Times New Roman" pitchFamily="18" charset="0"/>
                <a:cs typeface="Times New Roman" pitchFamily="18" charset="0"/>
              </a:rPr>
              <a:t>Khi đục lỗ thoát nước dưới đáy thùng xốp sẽ tạo ra các lỗ hổng, giúp thoát nước tốt, thoáng khí</a:t>
            </a:r>
            <a:r>
              <a:rPr lang="vi-VN" sz="2200" b="1"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9" name="TextBox 8"/>
          <p:cNvSpPr txBox="1"/>
          <p:nvPr/>
        </p:nvSpPr>
        <p:spPr>
          <a:xfrm>
            <a:off x="376618" y="3657600"/>
            <a:ext cx="6405182" cy="461665"/>
          </a:xfrm>
          <a:prstGeom prst="rect">
            <a:avLst/>
          </a:prstGeom>
          <a:noFill/>
        </p:spPr>
        <p:txBody>
          <a:bodyPr wrap="square" rtlCol="0">
            <a:spAutoFit/>
          </a:bodyPr>
          <a:lstStyle/>
          <a:p>
            <a:r>
              <a:rPr lang="vi-VN" sz="2400" b="1">
                <a:latin typeface="Times New Roman" pitchFamily="18" charset="0"/>
                <a:cs typeface="Times New Roman" pitchFamily="18" charset="0"/>
              </a:rPr>
              <a:t>Thí nghiệm 2: </a:t>
            </a:r>
            <a:r>
              <a:rPr lang="vi-VN" sz="2400">
                <a:latin typeface="Times New Roman" pitchFamily="18" charset="0"/>
                <a:cs typeface="Times New Roman" pitchFamily="18" charset="0"/>
              </a:rPr>
              <a:t>Chứng minh tính hướng </a:t>
            </a:r>
            <a:r>
              <a:rPr lang="vi-VN" sz="2400" smtClean="0">
                <a:latin typeface="Times New Roman" pitchFamily="18" charset="0"/>
                <a:cs typeface="Times New Roman" pitchFamily="18" charset="0"/>
              </a:rPr>
              <a:t>nước</a:t>
            </a:r>
            <a:endParaRPr lang="en-US" sz="2400">
              <a:latin typeface="Times New Roman" pitchFamily="18" charset="0"/>
              <a:cs typeface="Times New Roman" pitchFamily="18" charset="0"/>
            </a:endParaRPr>
          </a:p>
        </p:txBody>
      </p:sp>
      <p:sp>
        <p:nvSpPr>
          <p:cNvPr id="10" name="TextBox 9"/>
          <p:cNvSpPr txBox="1"/>
          <p:nvPr/>
        </p:nvSpPr>
        <p:spPr>
          <a:xfrm>
            <a:off x="430340" y="4114800"/>
            <a:ext cx="1981200" cy="430887"/>
          </a:xfrm>
          <a:prstGeom prst="rect">
            <a:avLst/>
          </a:prstGeom>
          <a:noFill/>
        </p:spPr>
        <p:txBody>
          <a:bodyPr wrap="square" rtlCol="0">
            <a:spAutoFit/>
          </a:bodyPr>
          <a:lstStyle/>
          <a:p>
            <a:r>
              <a:rPr lang="en-US" sz="2200" b="1">
                <a:latin typeface="Times New Roman" pitchFamily="18" charset="0"/>
                <a:cs typeface="Times New Roman" pitchFamily="18" charset="0"/>
              </a:rPr>
              <a:t>HS chuẩn bị</a:t>
            </a:r>
            <a:r>
              <a:rPr lang="en-US" sz="2200" b="1" smtClean="0">
                <a:latin typeface="Times New Roman" pitchFamily="18" charset="0"/>
                <a:cs typeface="Times New Roman" pitchFamily="18" charset="0"/>
              </a:rPr>
              <a:t>:</a:t>
            </a:r>
            <a:endParaRPr lang="en-US" sz="2200" b="1">
              <a:latin typeface="Times New Roman" pitchFamily="18" charset="0"/>
              <a:cs typeface="Times New Roman" pitchFamily="18" charset="0"/>
            </a:endParaRPr>
          </a:p>
        </p:txBody>
      </p:sp>
      <p:sp>
        <p:nvSpPr>
          <p:cNvPr id="12" name="Rounded Rectangle 11"/>
          <p:cNvSpPr/>
          <p:nvPr/>
        </p:nvSpPr>
        <p:spPr>
          <a:xfrm>
            <a:off x="2411539" y="4419600"/>
            <a:ext cx="4953000" cy="1447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chemeClr val="tx1"/>
                </a:solidFill>
                <a:latin typeface="Times New Roman" pitchFamily="18" charset="0"/>
                <a:cs typeface="Times New Roman" pitchFamily="18" charset="0"/>
              </a:rPr>
              <a:t>Dụng cụ: </a:t>
            </a:r>
            <a:r>
              <a:rPr lang="en-US" sz="2400">
                <a:solidFill>
                  <a:schemeClr val="tx1"/>
                </a:solidFill>
                <a:latin typeface="Times New Roman" pitchFamily="18" charset="0"/>
                <a:cs typeface="Times New Roman" pitchFamily="18" charset="0"/>
              </a:rPr>
              <a:t>K</a:t>
            </a:r>
            <a:r>
              <a:rPr lang="vi-VN" sz="2400" smtClean="0">
                <a:solidFill>
                  <a:schemeClr val="tx1"/>
                </a:solidFill>
                <a:latin typeface="Times New Roman" pitchFamily="18" charset="0"/>
                <a:cs typeface="Times New Roman" pitchFamily="18" charset="0"/>
              </a:rPr>
              <a:t>hay </a:t>
            </a:r>
            <a:r>
              <a:rPr lang="vi-VN" sz="2400">
                <a:solidFill>
                  <a:schemeClr val="tx1"/>
                </a:solidFill>
                <a:latin typeface="Times New Roman" pitchFamily="18" charset="0"/>
                <a:cs typeface="Times New Roman" pitchFamily="18" charset="0"/>
              </a:rPr>
              <a:t>đục lỗ nhỏ, giấy ăn</a:t>
            </a:r>
            <a:r>
              <a:rPr lang="vi-VN" sz="2400" b="1">
                <a:solidFill>
                  <a:schemeClr val="tx1"/>
                </a:solidFill>
                <a:latin typeface="Times New Roman" pitchFamily="18" charset="0"/>
                <a:cs typeface="Times New Roman" pitchFamily="18" charset="0"/>
              </a:rPr>
              <a:t>.</a:t>
            </a:r>
            <a:endParaRPr lang="en-US" sz="2400">
              <a:solidFill>
                <a:schemeClr val="tx1"/>
              </a:solidFill>
              <a:latin typeface="Times New Roman" pitchFamily="18" charset="0"/>
              <a:cs typeface="Times New Roman" pitchFamily="18" charset="0"/>
            </a:endParaRPr>
          </a:p>
          <a:p>
            <a:r>
              <a:rPr lang="vi-VN" sz="2400" b="1" smtClean="0">
                <a:solidFill>
                  <a:schemeClr val="tx1"/>
                </a:solidFill>
                <a:latin typeface="Times New Roman" pitchFamily="18" charset="0"/>
                <a:cs typeface="Times New Roman" pitchFamily="18" charset="0"/>
              </a:rPr>
              <a:t>Hóa </a:t>
            </a:r>
            <a:r>
              <a:rPr lang="vi-VN" sz="2400" b="1">
                <a:solidFill>
                  <a:schemeClr val="tx1"/>
                </a:solidFill>
                <a:latin typeface="Times New Roman" pitchFamily="18" charset="0"/>
                <a:cs typeface="Times New Roman" pitchFamily="18" charset="0"/>
              </a:rPr>
              <a:t>chất: </a:t>
            </a:r>
            <a:r>
              <a:rPr lang="en-US" sz="2400" smtClean="0">
                <a:solidFill>
                  <a:schemeClr val="tx1"/>
                </a:solidFill>
                <a:latin typeface="Times New Roman" pitchFamily="18" charset="0"/>
                <a:cs typeface="Times New Roman" pitchFamily="18" charset="0"/>
              </a:rPr>
              <a:t>N</a:t>
            </a:r>
            <a:r>
              <a:rPr lang="vi-VN" sz="2400" smtClean="0">
                <a:solidFill>
                  <a:schemeClr val="tx1"/>
                </a:solidFill>
                <a:latin typeface="Times New Roman" pitchFamily="18" charset="0"/>
                <a:cs typeface="Times New Roman" pitchFamily="18" charset="0"/>
              </a:rPr>
              <a:t>ước</a:t>
            </a:r>
            <a:endParaRPr lang="en-US" sz="2400">
              <a:solidFill>
                <a:schemeClr val="tx1"/>
              </a:solidFill>
              <a:latin typeface="Times New Roman" pitchFamily="18" charset="0"/>
              <a:cs typeface="Times New Roman" pitchFamily="18" charset="0"/>
            </a:endParaRPr>
          </a:p>
          <a:p>
            <a:r>
              <a:rPr lang="vi-VN" sz="2400" b="1" smtClean="0">
                <a:solidFill>
                  <a:schemeClr val="tx1"/>
                </a:solidFill>
                <a:latin typeface="Times New Roman" pitchFamily="18" charset="0"/>
                <a:cs typeface="Times New Roman" pitchFamily="18" charset="0"/>
              </a:rPr>
              <a:t>Mẫu </a:t>
            </a:r>
            <a:r>
              <a:rPr lang="vi-VN" sz="2400" b="1">
                <a:solidFill>
                  <a:schemeClr val="tx1"/>
                </a:solidFill>
                <a:latin typeface="Times New Roman" pitchFamily="18" charset="0"/>
                <a:cs typeface="Times New Roman" pitchFamily="18" charset="0"/>
              </a:rPr>
              <a:t>vật: </a:t>
            </a:r>
            <a:r>
              <a:rPr lang="en-US" sz="2400">
                <a:solidFill>
                  <a:schemeClr val="tx1"/>
                </a:solidFill>
                <a:latin typeface="Times New Roman" pitchFamily="18" charset="0"/>
                <a:cs typeface="Times New Roman" pitchFamily="18" charset="0"/>
              </a:rPr>
              <a:t>H</a:t>
            </a:r>
            <a:r>
              <a:rPr lang="vi-VN" sz="2400" smtClean="0">
                <a:solidFill>
                  <a:schemeClr val="tx1"/>
                </a:solidFill>
                <a:latin typeface="Times New Roman" pitchFamily="18" charset="0"/>
                <a:cs typeface="Times New Roman" pitchFamily="18" charset="0"/>
              </a:rPr>
              <a:t>ạt </a:t>
            </a:r>
            <a:r>
              <a:rPr lang="vi-VN" sz="2400">
                <a:solidFill>
                  <a:schemeClr val="tx1"/>
                </a:solidFill>
                <a:latin typeface="Times New Roman" pitchFamily="18" charset="0"/>
                <a:cs typeface="Times New Roman" pitchFamily="18" charset="0"/>
              </a:rPr>
              <a:t>đỗ/ngô/lạc mùn cưa.</a:t>
            </a:r>
            <a:endParaRPr lang="en-US" sz="24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986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762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itchFamily="18" charset="0"/>
                <a:cs typeface="Times New Roman" pitchFamily="18" charset="0"/>
              </a:rPr>
              <a:t>2. Cảm ứng ở thực vật</a:t>
            </a:r>
            <a:endParaRPr lang="en-US" sz="3600">
              <a:solidFill>
                <a:srgbClr val="C00000"/>
              </a:solidFill>
              <a:latin typeface="Times New Roman" pitchFamily="18" charset="0"/>
              <a:cs typeface="Times New Roman" pitchFamily="18" charset="0"/>
            </a:endParaRPr>
          </a:p>
        </p:txBody>
      </p:sp>
      <p:sp>
        <p:nvSpPr>
          <p:cNvPr id="4" name="TextBox 3"/>
          <p:cNvSpPr txBox="1"/>
          <p:nvPr/>
        </p:nvSpPr>
        <p:spPr>
          <a:xfrm>
            <a:off x="76200" y="838200"/>
            <a:ext cx="8991600" cy="461665"/>
          </a:xfrm>
          <a:prstGeom prst="rect">
            <a:avLst/>
          </a:prstGeom>
          <a:noFill/>
        </p:spPr>
        <p:txBody>
          <a:bodyPr wrap="square" rtlCol="0">
            <a:spAutoFit/>
          </a:bodyPr>
          <a:lstStyle/>
          <a:p>
            <a:r>
              <a:rPr lang="vi-VN" sz="2400" b="1">
                <a:latin typeface="Times New Roman" pitchFamily="18" charset="0"/>
                <a:cs typeface="Times New Roman" pitchFamily="18" charset="0"/>
              </a:rPr>
              <a:t>Tìm hiểu các thí nghiệm chứng minh tính hướng sáng của thực </a:t>
            </a:r>
            <a:r>
              <a:rPr lang="vi-VN" sz="2400" b="1" smtClean="0">
                <a:latin typeface="Times New Roman" pitchFamily="18" charset="0"/>
                <a:cs typeface="Times New Roman" pitchFamily="18" charset="0"/>
              </a:rPr>
              <a:t>vật</a:t>
            </a:r>
            <a:endParaRPr lang="en-US" sz="2400">
              <a:latin typeface="Times New Roman" pitchFamily="18" charset="0"/>
              <a:cs typeface="Times New Roman" pitchFamily="18" charset="0"/>
            </a:endParaRPr>
          </a:p>
        </p:txBody>
      </p:sp>
      <p:sp>
        <p:nvSpPr>
          <p:cNvPr id="5" name="TextBox 4"/>
          <p:cNvSpPr txBox="1"/>
          <p:nvPr/>
        </p:nvSpPr>
        <p:spPr>
          <a:xfrm>
            <a:off x="76200" y="1295400"/>
            <a:ext cx="6405182" cy="461665"/>
          </a:xfrm>
          <a:prstGeom prst="rect">
            <a:avLst/>
          </a:prstGeom>
          <a:noFill/>
        </p:spPr>
        <p:txBody>
          <a:bodyPr wrap="square" rtlCol="0">
            <a:spAutoFit/>
          </a:bodyPr>
          <a:lstStyle/>
          <a:p>
            <a:r>
              <a:rPr lang="vi-VN" sz="2400" b="1">
                <a:latin typeface="Times New Roman" pitchFamily="18" charset="0"/>
                <a:cs typeface="Times New Roman" pitchFamily="18" charset="0"/>
              </a:rPr>
              <a:t>Thí nghiệm 2: </a:t>
            </a:r>
            <a:r>
              <a:rPr lang="vi-VN" sz="2400">
                <a:latin typeface="Times New Roman" pitchFamily="18" charset="0"/>
                <a:cs typeface="Times New Roman" pitchFamily="18" charset="0"/>
              </a:rPr>
              <a:t>Chứng minh tính hướng </a:t>
            </a:r>
            <a:r>
              <a:rPr lang="vi-VN" sz="2400" smtClean="0">
                <a:latin typeface="Times New Roman" pitchFamily="18" charset="0"/>
                <a:cs typeface="Times New Roman" pitchFamily="18" charset="0"/>
              </a:rPr>
              <a:t>nước</a:t>
            </a:r>
            <a:endParaRPr lang="en-US" sz="2400">
              <a:latin typeface="Times New Roman" pitchFamily="18" charset="0"/>
              <a:cs typeface="Times New Roman" pitchFamily="18" charset="0"/>
            </a:endParaRPr>
          </a:p>
        </p:txBody>
      </p:sp>
      <p:sp>
        <p:nvSpPr>
          <p:cNvPr id="6" name="TextBox 5"/>
          <p:cNvSpPr txBox="1"/>
          <p:nvPr/>
        </p:nvSpPr>
        <p:spPr>
          <a:xfrm>
            <a:off x="76200" y="1752600"/>
            <a:ext cx="7696200" cy="430887"/>
          </a:xfrm>
          <a:prstGeom prst="rect">
            <a:avLst/>
          </a:prstGeom>
          <a:noFill/>
        </p:spPr>
        <p:txBody>
          <a:bodyPr wrap="square" rtlCol="0">
            <a:spAutoFit/>
          </a:bodyPr>
          <a:lstStyle/>
          <a:p>
            <a:r>
              <a:rPr lang="fr-FR" sz="2200" b="1">
                <a:latin typeface="Times New Roman" pitchFamily="18" charset="0"/>
                <a:cs typeface="Times New Roman" pitchFamily="18" charset="0"/>
              </a:rPr>
              <a:t>HS tiến hành thí nghiệm theo các bước SGK tr.147</a:t>
            </a:r>
            <a:r>
              <a:rPr lang="vi-VN" sz="2200" b="1">
                <a:latin typeface="Times New Roman" pitchFamily="18" charset="0"/>
                <a:cs typeface="Times New Roman" pitchFamily="18" charset="0"/>
              </a:rPr>
              <a:t> theo nhóm</a:t>
            </a:r>
            <a:r>
              <a:rPr lang="vi-VN" sz="2200" b="1"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7" name="TextBox 6"/>
          <p:cNvSpPr txBox="1"/>
          <p:nvPr/>
        </p:nvSpPr>
        <p:spPr>
          <a:xfrm>
            <a:off x="76200" y="2133600"/>
            <a:ext cx="8229600" cy="430887"/>
          </a:xfrm>
          <a:prstGeom prst="rect">
            <a:avLst/>
          </a:prstGeom>
          <a:noFill/>
        </p:spPr>
        <p:txBody>
          <a:bodyPr wrap="square" rtlCol="0">
            <a:spAutoFit/>
          </a:bodyPr>
          <a:lstStyle/>
          <a:p>
            <a:r>
              <a:rPr lang="nl-NL" sz="2200" b="1">
                <a:latin typeface="Times New Roman" pitchFamily="18" charset="0"/>
                <a:cs typeface="Times New Roman" pitchFamily="18" charset="0"/>
              </a:rPr>
              <a:t>Bước 1: </a:t>
            </a:r>
            <a:r>
              <a:rPr lang="en-US" sz="2200">
                <a:latin typeface="Times New Roman" pitchFamily="18" charset="0"/>
                <a:cs typeface="Times New Roman" pitchFamily="18" charset="0"/>
              </a:rPr>
              <a:t>T</a:t>
            </a:r>
            <a:r>
              <a:rPr lang="vi-VN" sz="2200" smtClean="0">
                <a:latin typeface="Times New Roman" pitchFamily="18" charset="0"/>
                <a:cs typeface="Times New Roman" pitchFamily="18" charset="0"/>
              </a:rPr>
              <a:t>rải </a:t>
            </a:r>
            <a:r>
              <a:rPr lang="vi-VN" sz="2200">
                <a:latin typeface="Times New Roman" pitchFamily="18" charset="0"/>
                <a:cs typeface="Times New Roman" pitchFamily="18" charset="0"/>
              </a:rPr>
              <a:t>đều một lớp giấy ăn mỏng vào trong hai khay có đục lỗ</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8" name="TextBox 7"/>
          <p:cNvSpPr txBox="1"/>
          <p:nvPr/>
        </p:nvSpPr>
        <p:spPr>
          <a:xfrm>
            <a:off x="76200" y="2667000"/>
            <a:ext cx="9067800" cy="430887"/>
          </a:xfrm>
          <a:prstGeom prst="rect">
            <a:avLst/>
          </a:prstGeom>
          <a:noFill/>
        </p:spPr>
        <p:txBody>
          <a:bodyPr wrap="square" rtlCol="0">
            <a:spAutoFit/>
          </a:bodyPr>
          <a:lstStyle/>
          <a:p>
            <a:r>
              <a:rPr lang="vi-VN" sz="2200" b="1">
                <a:latin typeface="Times New Roman" pitchFamily="18" charset="0"/>
                <a:cs typeface="Times New Roman" pitchFamily="18" charset="0"/>
              </a:rPr>
              <a:t>Bước 2: </a:t>
            </a:r>
            <a:r>
              <a:rPr lang="en-US" sz="2200">
                <a:latin typeface="Times New Roman" pitchFamily="18" charset="0"/>
                <a:cs typeface="Times New Roman" pitchFamily="18" charset="0"/>
              </a:rPr>
              <a:t>R</a:t>
            </a:r>
            <a:r>
              <a:rPr lang="vi-VN" sz="2200" smtClean="0">
                <a:latin typeface="Times New Roman" pitchFamily="18" charset="0"/>
                <a:cs typeface="Times New Roman" pitchFamily="18" charset="0"/>
              </a:rPr>
              <a:t>ải </a:t>
            </a:r>
            <a:r>
              <a:rPr lang="vi-VN" sz="2200">
                <a:latin typeface="Times New Roman" pitchFamily="18" charset="0"/>
                <a:cs typeface="Times New Roman" pitchFamily="18" charset="0"/>
              </a:rPr>
              <a:t>mùn cưa ẩm đều khắp mặt các khay thành một lớp khoảng 1cm</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9" name="TextBox 8"/>
          <p:cNvSpPr txBox="1"/>
          <p:nvPr/>
        </p:nvSpPr>
        <p:spPr>
          <a:xfrm>
            <a:off x="76200" y="3125450"/>
            <a:ext cx="9220200" cy="1446550"/>
          </a:xfrm>
          <a:prstGeom prst="rect">
            <a:avLst/>
          </a:prstGeom>
          <a:noFill/>
        </p:spPr>
        <p:txBody>
          <a:bodyPr wrap="square" rtlCol="0">
            <a:spAutoFit/>
          </a:bodyPr>
          <a:lstStyle/>
          <a:p>
            <a:r>
              <a:rPr lang="vi-VN" sz="2200" b="1">
                <a:latin typeface="Times New Roman" pitchFamily="18" charset="0"/>
                <a:cs typeface="Times New Roman" pitchFamily="18" charset="0"/>
              </a:rPr>
              <a:t>Bước 3:</a:t>
            </a:r>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 Khay 1: </a:t>
            </a:r>
            <a:r>
              <a:rPr lang="en-US" sz="2200">
                <a:latin typeface="Times New Roman" pitchFamily="18" charset="0"/>
                <a:cs typeface="Times New Roman" pitchFamily="18" charset="0"/>
              </a:rPr>
              <a:t>T</a:t>
            </a:r>
            <a:r>
              <a:rPr lang="vi-VN" sz="2200" smtClean="0">
                <a:latin typeface="Times New Roman" pitchFamily="18" charset="0"/>
                <a:cs typeface="Times New Roman" pitchFamily="18" charset="0"/>
              </a:rPr>
              <a:t>rồng </a:t>
            </a:r>
            <a:r>
              <a:rPr lang="vi-VN" sz="2200">
                <a:latin typeface="Times New Roman" pitchFamily="18" charset="0"/>
                <a:cs typeface="Times New Roman" pitchFamily="18" charset="0"/>
              </a:rPr>
              <a:t>1 số hạt đỗ đang nảy mầm vào một phía của khay và tưới nước phía đối diện.</a:t>
            </a:r>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 Khay 2: </a:t>
            </a:r>
            <a:r>
              <a:rPr lang="en-US" sz="2200" smtClean="0">
                <a:latin typeface="Times New Roman" pitchFamily="18" charset="0"/>
                <a:cs typeface="Times New Roman" pitchFamily="18" charset="0"/>
              </a:rPr>
              <a:t>T</a:t>
            </a:r>
            <a:r>
              <a:rPr lang="vi-VN" sz="2200" smtClean="0">
                <a:latin typeface="Times New Roman" pitchFamily="18" charset="0"/>
                <a:cs typeface="Times New Roman" pitchFamily="18" charset="0"/>
              </a:rPr>
              <a:t>rồng </a:t>
            </a:r>
            <a:r>
              <a:rPr lang="vi-VN" sz="2200">
                <a:latin typeface="Times New Roman" pitchFamily="18" charset="0"/>
                <a:cs typeface="Times New Roman" pitchFamily="18" charset="0"/>
              </a:rPr>
              <a:t>một số hạt đỗ đang nảy mầm vào đều mặt khay vào nước tưới</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10" name="TextBox 9"/>
          <p:cNvSpPr txBox="1"/>
          <p:nvPr/>
        </p:nvSpPr>
        <p:spPr>
          <a:xfrm>
            <a:off x="76200" y="4572000"/>
            <a:ext cx="8686800" cy="1107996"/>
          </a:xfrm>
          <a:prstGeom prst="rect">
            <a:avLst/>
          </a:prstGeom>
          <a:noFill/>
        </p:spPr>
        <p:txBody>
          <a:bodyPr wrap="square" rtlCol="0">
            <a:spAutoFit/>
          </a:bodyPr>
          <a:lstStyle/>
          <a:p>
            <a:r>
              <a:rPr lang="vi-VN" sz="2200" b="1">
                <a:latin typeface="Times New Roman" pitchFamily="18" charset="0"/>
                <a:cs typeface="Times New Roman" pitchFamily="18" charset="0"/>
              </a:rPr>
              <a:t>Bước 4:</a:t>
            </a:r>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 Khay 1: </a:t>
            </a:r>
            <a:r>
              <a:rPr lang="en-US" sz="2200" smtClean="0">
                <a:latin typeface="Times New Roman" pitchFamily="18" charset="0"/>
                <a:cs typeface="Times New Roman" pitchFamily="18" charset="0"/>
              </a:rPr>
              <a:t>T</a:t>
            </a:r>
            <a:r>
              <a:rPr lang="vi-VN" sz="2200" smtClean="0">
                <a:latin typeface="Times New Roman" pitchFamily="18" charset="0"/>
                <a:cs typeface="Times New Roman" pitchFamily="18" charset="0"/>
              </a:rPr>
              <a:t>reo </a:t>
            </a:r>
            <a:r>
              <a:rPr lang="vi-VN" sz="2200">
                <a:latin typeface="Times New Roman" pitchFamily="18" charset="0"/>
                <a:cs typeface="Times New Roman" pitchFamily="18" charset="0"/>
              </a:rPr>
              <a:t>khay nghiêng 1 góc 45°, sao cho các hạt đỗ ở phía trên.</a:t>
            </a:r>
            <a:endParaRPr lang="en-US" sz="2200">
              <a:latin typeface="Times New Roman" pitchFamily="18" charset="0"/>
              <a:cs typeface="Times New Roman" pitchFamily="18" charset="0"/>
            </a:endParaRPr>
          </a:p>
          <a:p>
            <a:r>
              <a:rPr lang="vi-VN" sz="2200">
                <a:latin typeface="Times New Roman" pitchFamily="18" charset="0"/>
                <a:cs typeface="Times New Roman" pitchFamily="18" charset="0"/>
              </a:rPr>
              <a:t>- Khay 2: </a:t>
            </a:r>
            <a:r>
              <a:rPr lang="en-US" sz="2200">
                <a:latin typeface="Times New Roman" pitchFamily="18" charset="0"/>
                <a:cs typeface="Times New Roman" pitchFamily="18" charset="0"/>
              </a:rPr>
              <a:t>Đ</a:t>
            </a:r>
            <a:r>
              <a:rPr lang="vi-VN" sz="2200" smtClean="0">
                <a:latin typeface="Times New Roman" pitchFamily="18" charset="0"/>
                <a:cs typeface="Times New Roman" pitchFamily="18" charset="0"/>
              </a:rPr>
              <a:t>ể </a:t>
            </a:r>
            <a:r>
              <a:rPr lang="vi-VN" sz="2200">
                <a:latin typeface="Times New Roman" pitchFamily="18" charset="0"/>
                <a:cs typeface="Times New Roman" pitchFamily="18" charset="0"/>
              </a:rPr>
              <a:t>khay theo mặt phẳng nằm ngang và tưới nước đều đặn</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11" name="TextBox 10"/>
          <p:cNvSpPr txBox="1"/>
          <p:nvPr/>
        </p:nvSpPr>
        <p:spPr>
          <a:xfrm>
            <a:off x="76200" y="5715000"/>
            <a:ext cx="8686800" cy="769441"/>
          </a:xfrm>
          <a:prstGeom prst="rect">
            <a:avLst/>
          </a:prstGeom>
          <a:noFill/>
        </p:spPr>
        <p:txBody>
          <a:bodyPr wrap="square" rtlCol="0">
            <a:spAutoFit/>
          </a:bodyPr>
          <a:lstStyle/>
          <a:p>
            <a:r>
              <a:rPr lang="vi-VN" sz="2200" b="1">
                <a:latin typeface="Times New Roman" pitchFamily="18" charset="0"/>
                <a:cs typeface="Times New Roman" pitchFamily="18" charset="0"/>
              </a:rPr>
              <a:t>Bước 5: </a:t>
            </a:r>
            <a:r>
              <a:rPr lang="en-US" sz="2200">
                <a:latin typeface="Times New Roman" pitchFamily="18" charset="0"/>
                <a:cs typeface="Times New Roman" pitchFamily="18" charset="0"/>
              </a:rPr>
              <a:t>t</a:t>
            </a:r>
            <a:r>
              <a:rPr lang="vi-VN" sz="2200" smtClean="0">
                <a:latin typeface="Times New Roman" pitchFamily="18" charset="0"/>
                <a:cs typeface="Times New Roman" pitchFamily="18" charset="0"/>
              </a:rPr>
              <a:t>heo </a:t>
            </a:r>
            <a:r>
              <a:rPr lang="vi-VN" sz="2200">
                <a:latin typeface="Times New Roman" pitchFamily="18" charset="0"/>
                <a:cs typeface="Times New Roman" pitchFamily="18" charset="0"/>
              </a:rPr>
              <a:t>dõi và ghi chép lại sự khác nhau về chiều phát triển của rễ giữa các cây trong khay 1 và khay 2 sau 1 tuần</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Tree>
    <p:extLst>
      <p:ext uri="{BB962C8B-B14F-4D97-AF65-F5344CB8AC3E}">
        <p14:creationId xmlns:p14="http://schemas.microsoft.com/office/powerpoint/2010/main" val="32875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8"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99655" y="1524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Times New Roman" pitchFamily="18" charset="0"/>
                <a:cs typeface="Times New Roman" pitchFamily="18" charset="0"/>
              </a:rPr>
              <a:t>2. Cảm ứng ở thực vật</a:t>
            </a:r>
            <a:endParaRPr lang="en-US" sz="3600">
              <a:solidFill>
                <a:srgbClr val="C00000"/>
              </a:solidFill>
              <a:latin typeface="Times New Roman" pitchFamily="18" charset="0"/>
              <a:cs typeface="Times New Roman" pitchFamily="18" charset="0"/>
            </a:endParaRPr>
          </a:p>
        </p:txBody>
      </p:sp>
      <p:sp>
        <p:nvSpPr>
          <p:cNvPr id="4" name="TextBox 3"/>
          <p:cNvSpPr txBox="1"/>
          <p:nvPr/>
        </p:nvSpPr>
        <p:spPr>
          <a:xfrm>
            <a:off x="90055" y="990600"/>
            <a:ext cx="8991600" cy="461665"/>
          </a:xfrm>
          <a:prstGeom prst="rect">
            <a:avLst/>
          </a:prstGeom>
          <a:noFill/>
        </p:spPr>
        <p:txBody>
          <a:bodyPr wrap="square" rtlCol="0">
            <a:spAutoFit/>
          </a:bodyPr>
          <a:lstStyle/>
          <a:p>
            <a:r>
              <a:rPr lang="vi-VN" sz="2400" b="1">
                <a:latin typeface="Times New Roman" pitchFamily="18" charset="0"/>
                <a:cs typeface="Times New Roman" pitchFamily="18" charset="0"/>
              </a:rPr>
              <a:t>Tìm hiểu các thí nghiệm chứng minh tính hướng sáng của thực </a:t>
            </a:r>
            <a:r>
              <a:rPr lang="vi-VN" sz="2400" b="1" smtClean="0">
                <a:latin typeface="Times New Roman" pitchFamily="18" charset="0"/>
                <a:cs typeface="Times New Roman" pitchFamily="18" charset="0"/>
              </a:rPr>
              <a:t>vật</a:t>
            </a:r>
            <a:endParaRPr lang="en-US" sz="2400">
              <a:latin typeface="Times New Roman" pitchFamily="18" charset="0"/>
              <a:cs typeface="Times New Roman" pitchFamily="18" charset="0"/>
            </a:endParaRPr>
          </a:p>
        </p:txBody>
      </p:sp>
      <p:sp>
        <p:nvSpPr>
          <p:cNvPr id="5" name="TextBox 4"/>
          <p:cNvSpPr txBox="1"/>
          <p:nvPr/>
        </p:nvSpPr>
        <p:spPr>
          <a:xfrm>
            <a:off x="90055" y="1524000"/>
            <a:ext cx="6705600" cy="430887"/>
          </a:xfrm>
          <a:prstGeom prst="rect">
            <a:avLst/>
          </a:prstGeom>
          <a:noFill/>
        </p:spPr>
        <p:txBody>
          <a:bodyPr wrap="square" rtlCol="0">
            <a:spAutoFit/>
          </a:bodyPr>
          <a:lstStyle/>
          <a:p>
            <a:r>
              <a:rPr lang="vi-VN" sz="2200" b="1">
                <a:latin typeface="Times New Roman" pitchFamily="18" charset="0"/>
                <a:cs typeface="Times New Roman" pitchFamily="18" charset="0"/>
              </a:rPr>
              <a:t>Thí nghiệm 3: </a:t>
            </a:r>
            <a:r>
              <a:rPr lang="vi-VN" sz="2200">
                <a:latin typeface="Times New Roman" pitchFamily="18" charset="0"/>
                <a:cs typeface="Times New Roman" pitchFamily="18" charset="0"/>
              </a:rPr>
              <a:t>Chứng minh hướng tiếp </a:t>
            </a:r>
            <a:r>
              <a:rPr lang="vi-VN" sz="2200" smtClean="0">
                <a:latin typeface="Times New Roman" pitchFamily="18" charset="0"/>
                <a:cs typeface="Times New Roman" pitchFamily="18" charset="0"/>
              </a:rPr>
              <a:t>xúc</a:t>
            </a:r>
            <a:endParaRPr lang="en-US" sz="2200">
              <a:latin typeface="Times New Roman" pitchFamily="18" charset="0"/>
              <a:cs typeface="Times New Roman" pitchFamily="18" charset="0"/>
            </a:endParaRPr>
          </a:p>
        </p:txBody>
      </p:sp>
      <p:sp>
        <p:nvSpPr>
          <p:cNvPr id="6" name="TextBox 5"/>
          <p:cNvSpPr txBox="1"/>
          <p:nvPr/>
        </p:nvSpPr>
        <p:spPr>
          <a:xfrm>
            <a:off x="152400" y="2236113"/>
            <a:ext cx="1790700" cy="430887"/>
          </a:xfrm>
          <a:prstGeom prst="rect">
            <a:avLst/>
          </a:prstGeom>
          <a:noFill/>
        </p:spPr>
        <p:txBody>
          <a:bodyPr wrap="square" rtlCol="0">
            <a:spAutoFit/>
          </a:bodyPr>
          <a:lstStyle/>
          <a:p>
            <a:r>
              <a:rPr lang="fr-FR" sz="2200" b="1">
                <a:latin typeface="Times New Roman" pitchFamily="18" charset="0"/>
                <a:cs typeface="Times New Roman" pitchFamily="18" charset="0"/>
              </a:rPr>
              <a:t>HS </a:t>
            </a:r>
            <a:r>
              <a:rPr lang="vi-VN" sz="2200" b="1">
                <a:latin typeface="Times New Roman" pitchFamily="18" charset="0"/>
                <a:cs typeface="Times New Roman" pitchFamily="18" charset="0"/>
              </a:rPr>
              <a:t>chuẩn bị</a:t>
            </a:r>
            <a:r>
              <a:rPr lang="vi-VN" sz="2200" b="1"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7" name="Rounded Rectangle 6"/>
          <p:cNvSpPr/>
          <p:nvPr/>
        </p:nvSpPr>
        <p:spPr>
          <a:xfrm>
            <a:off x="304800" y="2819400"/>
            <a:ext cx="8382000" cy="1447800"/>
          </a:xfrm>
          <a:prstGeom prst="roundRect">
            <a:avLst/>
          </a:prstGeom>
          <a:solidFill>
            <a:schemeClr val="bg1">
              <a:lumMod val="85000"/>
            </a:schemeClr>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200" b="1">
                <a:solidFill>
                  <a:schemeClr val="tx1"/>
                </a:solidFill>
                <a:latin typeface="Times New Roman" pitchFamily="18" charset="0"/>
                <a:cs typeface="Times New Roman" pitchFamily="18" charset="0"/>
              </a:rPr>
              <a:t>Dụng cụ: </a:t>
            </a:r>
            <a:r>
              <a:rPr lang="en-US" sz="2200">
                <a:solidFill>
                  <a:schemeClr val="tx1"/>
                </a:solidFill>
                <a:latin typeface="Times New Roman" pitchFamily="18" charset="0"/>
                <a:cs typeface="Times New Roman" pitchFamily="18" charset="0"/>
              </a:rPr>
              <a:t>C</a:t>
            </a:r>
            <a:r>
              <a:rPr lang="vi-VN" sz="2200" smtClean="0">
                <a:solidFill>
                  <a:schemeClr val="tx1"/>
                </a:solidFill>
                <a:latin typeface="Times New Roman" pitchFamily="18" charset="0"/>
                <a:cs typeface="Times New Roman" pitchFamily="18" charset="0"/>
              </a:rPr>
              <a:t>hậu </a:t>
            </a:r>
            <a:r>
              <a:rPr lang="vi-VN" sz="2200">
                <a:solidFill>
                  <a:schemeClr val="tx1"/>
                </a:solidFill>
                <a:latin typeface="Times New Roman" pitchFamily="18" charset="0"/>
                <a:cs typeface="Times New Roman" pitchFamily="18" charset="0"/>
              </a:rPr>
              <a:t>để trồng cây, giá thể (cành cây khô, cọc gỗ, lưới thép).</a:t>
            </a:r>
            <a:endParaRPr lang="en-US" sz="2200">
              <a:solidFill>
                <a:schemeClr val="tx1"/>
              </a:solidFill>
              <a:latin typeface="Times New Roman" pitchFamily="18" charset="0"/>
              <a:cs typeface="Times New Roman" pitchFamily="18" charset="0"/>
            </a:endParaRPr>
          </a:p>
          <a:p>
            <a:pPr lvl="0"/>
            <a:r>
              <a:rPr lang="vi-VN" sz="2200" b="1">
                <a:solidFill>
                  <a:schemeClr val="tx1"/>
                </a:solidFill>
                <a:latin typeface="Times New Roman" pitchFamily="18" charset="0"/>
                <a:cs typeface="Times New Roman" pitchFamily="18" charset="0"/>
              </a:rPr>
              <a:t>Hóa chất: </a:t>
            </a:r>
            <a:r>
              <a:rPr lang="en-US" sz="2200">
                <a:solidFill>
                  <a:schemeClr val="tx1"/>
                </a:solidFill>
                <a:latin typeface="Times New Roman" pitchFamily="18" charset="0"/>
                <a:cs typeface="Times New Roman" pitchFamily="18" charset="0"/>
              </a:rPr>
              <a:t>N</a:t>
            </a:r>
            <a:r>
              <a:rPr lang="vi-VN" sz="2200" smtClean="0">
                <a:solidFill>
                  <a:schemeClr val="tx1"/>
                </a:solidFill>
                <a:latin typeface="Times New Roman" pitchFamily="18" charset="0"/>
                <a:cs typeface="Times New Roman" pitchFamily="18" charset="0"/>
              </a:rPr>
              <a:t>ước</a:t>
            </a:r>
            <a:r>
              <a:rPr lang="vi-VN" sz="2200">
                <a:solidFill>
                  <a:schemeClr val="tx1"/>
                </a:solidFill>
                <a:latin typeface="Times New Roman" pitchFamily="18" charset="0"/>
                <a:cs typeface="Times New Roman" pitchFamily="18" charset="0"/>
              </a:rPr>
              <a:t>.</a:t>
            </a:r>
            <a:endParaRPr lang="en-US" sz="2200">
              <a:solidFill>
                <a:schemeClr val="tx1"/>
              </a:solidFill>
              <a:latin typeface="Times New Roman" pitchFamily="18" charset="0"/>
              <a:cs typeface="Times New Roman" pitchFamily="18" charset="0"/>
            </a:endParaRPr>
          </a:p>
          <a:p>
            <a:pPr lvl="0"/>
            <a:r>
              <a:rPr lang="vi-VN" sz="2200" b="1">
                <a:solidFill>
                  <a:schemeClr val="tx1"/>
                </a:solidFill>
                <a:latin typeface="Times New Roman" pitchFamily="18" charset="0"/>
                <a:cs typeface="Times New Roman" pitchFamily="18" charset="0"/>
              </a:rPr>
              <a:t>Mẫu vật: </a:t>
            </a:r>
            <a:r>
              <a:rPr lang="en-US" sz="2200">
                <a:solidFill>
                  <a:schemeClr val="tx1"/>
                </a:solidFill>
                <a:latin typeface="Times New Roman" pitchFamily="18" charset="0"/>
                <a:cs typeface="Times New Roman" pitchFamily="18" charset="0"/>
              </a:rPr>
              <a:t>C</a:t>
            </a:r>
            <a:r>
              <a:rPr lang="vi-VN" sz="2200" smtClean="0">
                <a:solidFill>
                  <a:schemeClr val="tx1"/>
                </a:solidFill>
                <a:latin typeface="Times New Roman" pitchFamily="18" charset="0"/>
                <a:cs typeface="Times New Roman" pitchFamily="18" charset="0"/>
              </a:rPr>
              <a:t>ây </a:t>
            </a:r>
            <a:r>
              <a:rPr lang="vi-VN" sz="2200">
                <a:solidFill>
                  <a:schemeClr val="tx1"/>
                </a:solidFill>
                <a:latin typeface="Times New Roman" pitchFamily="18" charset="0"/>
                <a:cs typeface="Times New Roman" pitchFamily="18" charset="0"/>
              </a:rPr>
              <a:t>thân leo (đậu cô ve, bầu bí, mướp) đang sinh trưởng, đất ẩm.</a:t>
            </a:r>
            <a:endParaRPr lang="en-US" sz="2200">
              <a:solidFill>
                <a:schemeClr val="tx1"/>
              </a:solidFill>
              <a:latin typeface="Times New Roman" pitchFamily="18" charset="0"/>
              <a:cs typeface="Times New Roman" pitchFamily="18" charset="0"/>
            </a:endParaRPr>
          </a:p>
        </p:txBody>
      </p:sp>
      <p:sp>
        <p:nvSpPr>
          <p:cNvPr id="8" name="TextBox 7"/>
          <p:cNvSpPr txBox="1"/>
          <p:nvPr/>
        </p:nvSpPr>
        <p:spPr>
          <a:xfrm>
            <a:off x="381000" y="4445913"/>
            <a:ext cx="8077200" cy="430887"/>
          </a:xfrm>
          <a:prstGeom prst="rect">
            <a:avLst/>
          </a:prstGeom>
          <a:noFill/>
        </p:spPr>
        <p:txBody>
          <a:bodyPr wrap="square" rtlCol="0">
            <a:spAutoFit/>
          </a:bodyPr>
          <a:lstStyle/>
          <a:p>
            <a:r>
              <a:rPr lang="fr-FR" sz="2200" b="1">
                <a:latin typeface="Times New Roman" pitchFamily="18" charset="0"/>
                <a:cs typeface="Times New Roman" pitchFamily="18" charset="0"/>
              </a:rPr>
              <a:t>HS tiến hành thí nghiệm theo các bước SGK tr.147</a:t>
            </a:r>
            <a:r>
              <a:rPr lang="vi-VN" sz="2200" b="1">
                <a:latin typeface="Times New Roman" pitchFamily="18" charset="0"/>
                <a:cs typeface="Times New Roman" pitchFamily="18" charset="0"/>
              </a:rPr>
              <a:t> theo nhóm</a:t>
            </a:r>
            <a:r>
              <a:rPr lang="vi-VN" sz="2200" b="1"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Tree>
    <p:extLst>
      <p:ext uri="{BB962C8B-B14F-4D97-AF65-F5344CB8AC3E}">
        <p14:creationId xmlns:p14="http://schemas.microsoft.com/office/powerpoint/2010/main" val="42305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9542214"/>
          <p:cNvPicPr>
            <a:picLocks noChangeAspect="1" noChangeArrowheads="1"/>
          </p:cNvPicPr>
          <p:nvPr/>
        </p:nvPicPr>
        <p:blipFill rotWithShape="1">
          <a:blip r:embed="rId2">
            <a:extLst>
              <a:ext uri="{28A0092B-C50C-407E-A947-70E740481C1C}">
                <a14:useLocalDpi xmlns:a14="http://schemas.microsoft.com/office/drawing/2010/main" val="0"/>
              </a:ext>
            </a:extLst>
          </a:blip>
          <a:srcRect b="8551"/>
          <a:stretch/>
        </p:blipFill>
        <p:spPr bwMode="auto">
          <a:xfrm>
            <a:off x="0" y="0"/>
            <a:ext cx="9144000" cy="703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699655" y="762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mj-lt"/>
                <a:cs typeface="Times New Roman" pitchFamily="18" charset="0"/>
              </a:rPr>
              <a:t>2. Cảm ứng ở thực vật</a:t>
            </a:r>
            <a:endParaRPr lang="en-US" sz="3600">
              <a:solidFill>
                <a:srgbClr val="C00000"/>
              </a:solidFill>
              <a:latin typeface="+mj-lt"/>
              <a:cs typeface="Times New Roman" pitchFamily="18" charset="0"/>
            </a:endParaRPr>
          </a:p>
        </p:txBody>
      </p:sp>
      <p:sp>
        <p:nvSpPr>
          <p:cNvPr id="11" name="TextBox 10"/>
          <p:cNvSpPr txBox="1"/>
          <p:nvPr/>
        </p:nvSpPr>
        <p:spPr>
          <a:xfrm>
            <a:off x="90055" y="838200"/>
            <a:ext cx="8991600" cy="461665"/>
          </a:xfrm>
          <a:prstGeom prst="rect">
            <a:avLst/>
          </a:prstGeom>
          <a:noFill/>
        </p:spPr>
        <p:txBody>
          <a:bodyPr wrap="square" rtlCol="0">
            <a:spAutoFit/>
          </a:bodyPr>
          <a:lstStyle/>
          <a:p>
            <a:r>
              <a:rPr lang="vi-VN" sz="2400" b="1">
                <a:latin typeface="+mj-lt"/>
                <a:cs typeface="Times New Roman" pitchFamily="18" charset="0"/>
              </a:rPr>
              <a:t>Tìm hiểu các thí nghiệm chứng minh tính hướng sáng của thực </a:t>
            </a:r>
            <a:r>
              <a:rPr lang="vi-VN" sz="2400" b="1" smtClean="0">
                <a:latin typeface="+mj-lt"/>
                <a:cs typeface="Times New Roman" pitchFamily="18" charset="0"/>
              </a:rPr>
              <a:t>vật</a:t>
            </a:r>
            <a:endParaRPr lang="en-US" sz="2400">
              <a:latin typeface="+mj-lt"/>
              <a:cs typeface="Times New Roman" pitchFamily="18" charset="0"/>
            </a:endParaRPr>
          </a:p>
        </p:txBody>
      </p:sp>
      <p:sp>
        <p:nvSpPr>
          <p:cNvPr id="12" name="TextBox 11"/>
          <p:cNvSpPr txBox="1"/>
          <p:nvPr/>
        </p:nvSpPr>
        <p:spPr>
          <a:xfrm>
            <a:off x="90055" y="1295400"/>
            <a:ext cx="6705600" cy="430887"/>
          </a:xfrm>
          <a:prstGeom prst="rect">
            <a:avLst/>
          </a:prstGeom>
          <a:noFill/>
        </p:spPr>
        <p:txBody>
          <a:bodyPr wrap="square" rtlCol="0">
            <a:spAutoFit/>
          </a:bodyPr>
          <a:lstStyle/>
          <a:p>
            <a:r>
              <a:rPr lang="vi-VN" sz="2200" b="1">
                <a:latin typeface="+mj-lt"/>
                <a:cs typeface="Times New Roman" pitchFamily="18" charset="0"/>
              </a:rPr>
              <a:t>Thí nghiệm 3: </a:t>
            </a:r>
            <a:r>
              <a:rPr lang="vi-VN" sz="2200">
                <a:latin typeface="+mj-lt"/>
                <a:cs typeface="Times New Roman" pitchFamily="18" charset="0"/>
              </a:rPr>
              <a:t>Chứng minh hướng tiếp </a:t>
            </a:r>
            <a:r>
              <a:rPr lang="vi-VN" sz="2200" smtClean="0">
                <a:latin typeface="+mj-lt"/>
                <a:cs typeface="Times New Roman" pitchFamily="18" charset="0"/>
              </a:rPr>
              <a:t>xúc</a:t>
            </a:r>
            <a:endParaRPr lang="en-US" sz="2200">
              <a:latin typeface="+mj-lt"/>
              <a:cs typeface="Times New Roman" pitchFamily="18" charset="0"/>
            </a:endParaRPr>
          </a:p>
        </p:txBody>
      </p:sp>
      <p:sp>
        <p:nvSpPr>
          <p:cNvPr id="13" name="TextBox 12"/>
          <p:cNvSpPr txBox="1"/>
          <p:nvPr/>
        </p:nvSpPr>
        <p:spPr>
          <a:xfrm>
            <a:off x="152400" y="1752600"/>
            <a:ext cx="8077200" cy="430887"/>
          </a:xfrm>
          <a:prstGeom prst="rect">
            <a:avLst/>
          </a:prstGeom>
          <a:noFill/>
        </p:spPr>
        <p:txBody>
          <a:bodyPr wrap="square" rtlCol="0">
            <a:spAutoFit/>
          </a:bodyPr>
          <a:lstStyle/>
          <a:p>
            <a:r>
              <a:rPr lang="fr-FR" sz="2200" b="1">
                <a:latin typeface="Times New Roman" pitchFamily="18" charset="0"/>
                <a:cs typeface="Times New Roman" pitchFamily="18" charset="0"/>
              </a:rPr>
              <a:t>HS tiến hành thí nghiệm theo các bước SGK tr.147</a:t>
            </a:r>
            <a:r>
              <a:rPr lang="vi-VN" sz="2200" b="1">
                <a:latin typeface="Times New Roman" pitchFamily="18" charset="0"/>
                <a:cs typeface="Times New Roman" pitchFamily="18" charset="0"/>
              </a:rPr>
              <a:t> theo nhóm</a:t>
            </a:r>
            <a:r>
              <a:rPr lang="vi-VN" sz="2200" b="1"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2" name="TextBox 1"/>
          <p:cNvSpPr txBox="1"/>
          <p:nvPr/>
        </p:nvSpPr>
        <p:spPr>
          <a:xfrm>
            <a:off x="152400" y="2209800"/>
            <a:ext cx="8382000" cy="430887"/>
          </a:xfrm>
          <a:prstGeom prst="rect">
            <a:avLst/>
          </a:prstGeom>
          <a:noFill/>
        </p:spPr>
        <p:txBody>
          <a:bodyPr wrap="square" rtlCol="0">
            <a:spAutoFit/>
          </a:bodyPr>
          <a:lstStyle/>
          <a:p>
            <a:r>
              <a:rPr lang="vi-VN" sz="2200" b="1">
                <a:latin typeface="+mj-lt"/>
              </a:rPr>
              <a:t>Bước 1: </a:t>
            </a:r>
            <a:r>
              <a:rPr lang="vi-VN" sz="2200">
                <a:latin typeface="+mj-lt"/>
              </a:rPr>
              <a:t>Trồng ba cây thân leo (mướp, bí, bầu) vào ba chậu chứa đất ẩm</a:t>
            </a:r>
            <a:r>
              <a:rPr lang="vi-VN" sz="2200" smtClean="0">
                <a:latin typeface="+mj-lt"/>
              </a:rPr>
              <a:t>.</a:t>
            </a:r>
            <a:endParaRPr lang="en-US" sz="2200">
              <a:latin typeface="+mj-lt"/>
            </a:endParaRPr>
          </a:p>
        </p:txBody>
      </p:sp>
      <p:sp>
        <p:nvSpPr>
          <p:cNvPr id="3" name="TextBox 2"/>
          <p:cNvSpPr txBox="1"/>
          <p:nvPr/>
        </p:nvSpPr>
        <p:spPr>
          <a:xfrm>
            <a:off x="152400" y="2667000"/>
            <a:ext cx="6248400" cy="430887"/>
          </a:xfrm>
          <a:prstGeom prst="rect">
            <a:avLst/>
          </a:prstGeom>
          <a:noFill/>
        </p:spPr>
        <p:txBody>
          <a:bodyPr wrap="square" rtlCol="0">
            <a:spAutoFit/>
          </a:bodyPr>
          <a:lstStyle/>
          <a:p>
            <a:r>
              <a:rPr lang="vi-VN" sz="2200" b="1">
                <a:latin typeface="+mj-lt"/>
              </a:rPr>
              <a:t>Bước 2: </a:t>
            </a:r>
            <a:r>
              <a:rPr lang="vi-VN" sz="2200">
                <a:latin typeface="+mj-lt"/>
              </a:rPr>
              <a:t>Cắm sát bên mỗi cây một giá thể</a:t>
            </a:r>
            <a:r>
              <a:rPr lang="vi-VN" sz="2200" smtClean="0">
                <a:latin typeface="+mj-lt"/>
              </a:rPr>
              <a:t>.</a:t>
            </a:r>
            <a:endParaRPr lang="en-US" sz="2200">
              <a:latin typeface="+mj-lt"/>
            </a:endParaRPr>
          </a:p>
        </p:txBody>
      </p:sp>
      <p:sp>
        <p:nvSpPr>
          <p:cNvPr id="4" name="TextBox 3"/>
          <p:cNvSpPr txBox="1"/>
          <p:nvPr/>
        </p:nvSpPr>
        <p:spPr>
          <a:xfrm>
            <a:off x="152400" y="3124200"/>
            <a:ext cx="7924800" cy="430887"/>
          </a:xfrm>
          <a:prstGeom prst="rect">
            <a:avLst/>
          </a:prstGeom>
          <a:noFill/>
        </p:spPr>
        <p:txBody>
          <a:bodyPr wrap="square" rtlCol="0">
            <a:spAutoFit/>
          </a:bodyPr>
          <a:lstStyle/>
          <a:p>
            <a:r>
              <a:rPr lang="vi-VN" sz="2200" b="1">
                <a:latin typeface="+mj-lt"/>
              </a:rPr>
              <a:t>Bước 3: </a:t>
            </a:r>
            <a:r>
              <a:rPr lang="vi-VN" sz="2200">
                <a:latin typeface="+mj-lt"/>
              </a:rPr>
              <a:t>Đặt chậu cây nơi có đủ ánh sáng và tưới nước hằng ngày</a:t>
            </a:r>
            <a:r>
              <a:rPr lang="vi-VN" sz="2200" smtClean="0">
                <a:latin typeface="+mj-lt"/>
              </a:rPr>
              <a:t>.</a:t>
            </a:r>
            <a:endParaRPr lang="en-US" sz="2200">
              <a:latin typeface="+mj-lt"/>
            </a:endParaRPr>
          </a:p>
        </p:txBody>
      </p:sp>
      <p:sp>
        <p:nvSpPr>
          <p:cNvPr id="5" name="TextBox 4"/>
          <p:cNvSpPr txBox="1"/>
          <p:nvPr/>
        </p:nvSpPr>
        <p:spPr>
          <a:xfrm>
            <a:off x="152400" y="3581400"/>
            <a:ext cx="8763000" cy="769441"/>
          </a:xfrm>
          <a:prstGeom prst="rect">
            <a:avLst/>
          </a:prstGeom>
          <a:noFill/>
        </p:spPr>
        <p:txBody>
          <a:bodyPr wrap="square" rtlCol="0">
            <a:spAutoFit/>
          </a:bodyPr>
          <a:lstStyle/>
          <a:p>
            <a:r>
              <a:rPr lang="vi-VN" sz="2200" b="1">
                <a:latin typeface="+mj-lt"/>
              </a:rPr>
              <a:t>Bước 4: </a:t>
            </a:r>
            <a:r>
              <a:rPr lang="vi-VN" sz="2200">
                <a:latin typeface="+mj-lt"/>
              </a:rPr>
              <a:t>Theo dõi và ghi chép hiện tượng xảy ra của các cây này sau 1 tuần, </a:t>
            </a:r>
            <a:endParaRPr lang="en-US" sz="2200" smtClean="0">
              <a:latin typeface="+mj-lt"/>
            </a:endParaRPr>
          </a:p>
          <a:p>
            <a:r>
              <a:rPr lang="vi-VN" sz="2200" smtClean="0">
                <a:latin typeface="+mj-lt"/>
              </a:rPr>
              <a:t>2 </a:t>
            </a:r>
            <a:r>
              <a:rPr lang="vi-VN" sz="2200">
                <a:latin typeface="+mj-lt"/>
              </a:rPr>
              <a:t>tuần, 3 tuần</a:t>
            </a:r>
            <a:r>
              <a:rPr lang="vi-VN" sz="2200" smtClean="0">
                <a:latin typeface="+mj-lt"/>
              </a:rPr>
              <a:t>.</a:t>
            </a:r>
            <a:endParaRPr lang="en-US" sz="2200">
              <a:latin typeface="+mj-lt"/>
            </a:endParaRPr>
          </a:p>
        </p:txBody>
      </p:sp>
      <p:pic>
        <p:nvPicPr>
          <p:cNvPr id="14" name="Picture 13"/>
          <p:cNvPicPr/>
          <p:nvPr/>
        </p:nvPicPr>
        <p:blipFill rotWithShape="1">
          <a:blip r:embed="rId3"/>
          <a:srcRect l="25802" t="41904" r="26763" b="23318"/>
          <a:stretch/>
        </p:blipFill>
        <p:spPr bwMode="auto">
          <a:xfrm>
            <a:off x="2009775" y="4038600"/>
            <a:ext cx="5838825" cy="2124075"/>
          </a:xfrm>
          <a:prstGeom prst="rect">
            <a:avLst/>
          </a:prstGeom>
          <a:ln>
            <a:noFill/>
          </a:ln>
          <a:effectLst>
            <a:softEdge rad="112500"/>
          </a:effectLst>
          <a:extLst>
            <a:ext uri="{53640926-AAD7-44D8-BBD7-CCE9431645EC}">
              <a14:shadowObscured xmlns:a14="http://schemas.microsoft.com/office/drawing/2010/main"/>
            </a:ext>
          </a:extLst>
        </p:spPr>
      </p:pic>
      <p:sp>
        <p:nvSpPr>
          <p:cNvPr id="15" name="TextBox 14"/>
          <p:cNvSpPr txBox="1"/>
          <p:nvPr/>
        </p:nvSpPr>
        <p:spPr>
          <a:xfrm>
            <a:off x="152400" y="6211669"/>
            <a:ext cx="8991600" cy="369332"/>
          </a:xfrm>
          <a:prstGeom prst="rect">
            <a:avLst/>
          </a:prstGeom>
          <a:noFill/>
        </p:spPr>
        <p:txBody>
          <a:bodyPr wrap="square" rtlCol="0">
            <a:spAutoFit/>
          </a:bodyPr>
          <a:lstStyle/>
          <a:p>
            <a:r>
              <a:rPr lang="en-US" b="1" smtClean="0">
                <a:latin typeface="Times New Roman" pitchFamily="18" charset="0"/>
                <a:cs typeface="Times New Roman" pitchFamily="18" charset="0"/>
              </a:rPr>
              <a:t>    Hình 32.6: Các bước thực hiện thí nghiệm chứng mính tính hướng  tiếp xúc của cây</a:t>
            </a:r>
            <a:endParaRPr lang="en-US" smtClean="0">
              <a:latin typeface="Times New Roman" pitchFamily="18" charset="0"/>
              <a:cs typeface="Times New Roman" pitchFamily="18" charset="0"/>
            </a:endParaRPr>
          </a:p>
        </p:txBody>
      </p:sp>
      <p:sp>
        <p:nvSpPr>
          <p:cNvPr id="16" name="Isosceles Triangle 15"/>
          <p:cNvSpPr/>
          <p:nvPr/>
        </p:nvSpPr>
        <p:spPr>
          <a:xfrm>
            <a:off x="324688" y="6288625"/>
            <a:ext cx="115887" cy="1717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35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99655" y="76200"/>
            <a:ext cx="4648200" cy="685800"/>
          </a:xfrm>
          <a:prstGeom prst="roundRect">
            <a:avLst/>
          </a:prstGeom>
          <a:solidFill>
            <a:srgbClr val="FFFF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C00000"/>
                </a:solidFill>
                <a:latin typeface="+mj-lt"/>
                <a:cs typeface="Times New Roman" pitchFamily="18" charset="0"/>
              </a:rPr>
              <a:t>2. Cảm ứng ở thực vật</a:t>
            </a:r>
            <a:endParaRPr lang="en-US" sz="3600">
              <a:solidFill>
                <a:srgbClr val="C00000"/>
              </a:solidFill>
              <a:latin typeface="+mj-lt"/>
              <a:cs typeface="Times New Roman" pitchFamily="18" charset="0"/>
            </a:endParaRPr>
          </a:p>
        </p:txBody>
      </p:sp>
      <p:sp>
        <p:nvSpPr>
          <p:cNvPr id="4" name="TextBox 3"/>
          <p:cNvSpPr txBox="1"/>
          <p:nvPr/>
        </p:nvSpPr>
        <p:spPr>
          <a:xfrm>
            <a:off x="90055" y="838200"/>
            <a:ext cx="8991600" cy="461665"/>
          </a:xfrm>
          <a:prstGeom prst="rect">
            <a:avLst/>
          </a:prstGeom>
          <a:noFill/>
        </p:spPr>
        <p:txBody>
          <a:bodyPr wrap="square" rtlCol="0">
            <a:spAutoFit/>
          </a:bodyPr>
          <a:lstStyle/>
          <a:p>
            <a:r>
              <a:rPr lang="vi-VN" sz="2400" b="1">
                <a:latin typeface="+mj-lt"/>
                <a:cs typeface="Times New Roman" pitchFamily="18" charset="0"/>
              </a:rPr>
              <a:t>Tìm hiểu các thí nghiệm chứng minh tính hướng sáng của thực </a:t>
            </a:r>
            <a:r>
              <a:rPr lang="vi-VN" sz="2400" b="1" smtClean="0">
                <a:latin typeface="+mj-lt"/>
                <a:cs typeface="Times New Roman" pitchFamily="18" charset="0"/>
              </a:rPr>
              <a:t>vật</a:t>
            </a:r>
            <a:endParaRPr lang="en-US" sz="2400">
              <a:latin typeface="+mj-lt"/>
              <a:cs typeface="Times New Roman" pitchFamily="18" charset="0"/>
            </a:endParaRPr>
          </a:p>
        </p:txBody>
      </p:sp>
      <p:sp>
        <p:nvSpPr>
          <p:cNvPr id="5" name="TextBox 4"/>
          <p:cNvSpPr txBox="1"/>
          <p:nvPr/>
        </p:nvSpPr>
        <p:spPr>
          <a:xfrm>
            <a:off x="90055" y="1295400"/>
            <a:ext cx="6705600" cy="461665"/>
          </a:xfrm>
          <a:prstGeom prst="rect">
            <a:avLst/>
          </a:prstGeom>
          <a:noFill/>
        </p:spPr>
        <p:txBody>
          <a:bodyPr wrap="square" rtlCol="0">
            <a:spAutoFit/>
          </a:bodyPr>
          <a:lstStyle/>
          <a:p>
            <a:r>
              <a:rPr lang="fr-FR" sz="2400">
                <a:latin typeface="Times New Roman" pitchFamily="18" charset="0"/>
                <a:cs typeface="Times New Roman" pitchFamily="18" charset="0"/>
              </a:rPr>
              <a:t>Một số thực vật có tính hướng tiếp </a:t>
            </a:r>
            <a:r>
              <a:rPr lang="fr-FR" sz="2400" smtClean="0">
                <a:latin typeface="Times New Roman" pitchFamily="18" charset="0"/>
                <a:cs typeface="Times New Roman" pitchFamily="18" charset="0"/>
              </a:rPr>
              <a:t>xúc như:</a:t>
            </a:r>
            <a:endParaRPr lang="en-US" sz="2200">
              <a:latin typeface="Times New Roman" pitchFamily="18" charset="0"/>
              <a:cs typeface="Times New Roman" pitchFamily="18" charset="0"/>
            </a:endParaRPr>
          </a:p>
        </p:txBody>
      </p:sp>
      <p:pic>
        <p:nvPicPr>
          <p:cNvPr id="1026" name="Picture 2" descr="Cây mướp với tác dụng của cây mướp và cách dùng cây mướp hiệu qu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4" y="1828800"/>
            <a:ext cx="305319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trồng dưa leo trong chậu, thùng xốp đơn giản tại nh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828800"/>
            <a:ext cx="2857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ậu cove hạt đen - Hạt Giống - Hạt Giống Hoa - Hạt Giống Rau - Bán Hạ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1828800"/>
            <a:ext cx="29527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ỹ Thuật Trồng Bầu Sao đem lại hiệu quả &quot;cao nhấ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26" y="4191000"/>
            <a:ext cx="3050424" cy="18172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trồng khoai từ đơn giản nhất nhưng vẫn đạt năng suất c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5402" y="4191000"/>
            <a:ext cx="3053195" cy="18172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ồng cây Đậu Ván dễ ăn, nhiều dinh dưỡng và công dụ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8596" y="4191000"/>
            <a:ext cx="2854903" cy="1775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3581400"/>
            <a:ext cx="1295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Mướp </a:t>
            </a:r>
            <a:endParaRPr lang="en-US" sz="2800" b="1">
              <a:latin typeface="Times New Roman" pitchFamily="18" charset="0"/>
              <a:cs typeface="Times New Roman" pitchFamily="18" charset="0"/>
            </a:endParaRPr>
          </a:p>
        </p:txBody>
      </p:sp>
      <p:sp>
        <p:nvSpPr>
          <p:cNvPr id="13" name="TextBox 12"/>
          <p:cNvSpPr txBox="1"/>
          <p:nvPr/>
        </p:nvSpPr>
        <p:spPr>
          <a:xfrm>
            <a:off x="3810000" y="3581400"/>
            <a:ext cx="15240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Dưa leo </a:t>
            </a:r>
            <a:endParaRPr lang="en-US" sz="2800" b="1">
              <a:latin typeface="Times New Roman" pitchFamily="18" charset="0"/>
              <a:cs typeface="Times New Roman" pitchFamily="18" charset="0"/>
            </a:endParaRPr>
          </a:p>
        </p:txBody>
      </p:sp>
      <p:sp>
        <p:nvSpPr>
          <p:cNvPr id="14" name="TextBox 13"/>
          <p:cNvSpPr txBox="1"/>
          <p:nvPr/>
        </p:nvSpPr>
        <p:spPr>
          <a:xfrm>
            <a:off x="6553200" y="3581400"/>
            <a:ext cx="2057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Đậu cove</a:t>
            </a:r>
            <a:endParaRPr lang="en-US" sz="2800" b="1">
              <a:latin typeface="Times New Roman" pitchFamily="18" charset="0"/>
              <a:cs typeface="Times New Roman" pitchFamily="18" charset="0"/>
            </a:endParaRPr>
          </a:p>
        </p:txBody>
      </p:sp>
      <p:sp>
        <p:nvSpPr>
          <p:cNvPr id="15" name="TextBox 14"/>
          <p:cNvSpPr txBox="1"/>
          <p:nvPr/>
        </p:nvSpPr>
        <p:spPr>
          <a:xfrm>
            <a:off x="699655" y="6008262"/>
            <a:ext cx="1295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Bầu, bí </a:t>
            </a:r>
            <a:endParaRPr lang="en-US" sz="2800" b="1">
              <a:latin typeface="Times New Roman" pitchFamily="18" charset="0"/>
              <a:cs typeface="Times New Roman" pitchFamily="18" charset="0"/>
            </a:endParaRPr>
          </a:p>
        </p:txBody>
      </p:sp>
      <p:sp>
        <p:nvSpPr>
          <p:cNvPr id="16" name="TextBox 15"/>
          <p:cNvSpPr txBox="1"/>
          <p:nvPr/>
        </p:nvSpPr>
        <p:spPr>
          <a:xfrm>
            <a:off x="3810000" y="6096000"/>
            <a:ext cx="1676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Cây củ từ </a:t>
            </a:r>
            <a:endParaRPr lang="en-US" sz="2800" b="1">
              <a:latin typeface="Times New Roman" pitchFamily="18" charset="0"/>
              <a:cs typeface="Times New Roman" pitchFamily="18" charset="0"/>
            </a:endParaRPr>
          </a:p>
        </p:txBody>
      </p:sp>
      <p:sp>
        <p:nvSpPr>
          <p:cNvPr id="17" name="TextBox 16"/>
          <p:cNvSpPr txBox="1"/>
          <p:nvPr/>
        </p:nvSpPr>
        <p:spPr>
          <a:xfrm>
            <a:off x="6705600" y="5986790"/>
            <a:ext cx="1676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Đậu ván</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8200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barn(inVertical)">
                                      <p:cBhvr>
                                        <p:cTn id="20" dur="500"/>
                                        <p:tgtEl>
                                          <p:spTgt spid="102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wheel(1)">
                                      <p:cBhvr>
                                        <p:cTn id="28" dur="2000"/>
                                        <p:tgtEl>
                                          <p:spTgt spid="103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2"/>
                                        </p:tgtEl>
                                        <p:attrNameLst>
                                          <p:attrName>style.visibility</p:attrName>
                                        </p:attrNameLst>
                                      </p:cBhvr>
                                      <p:to>
                                        <p:strVal val="visible"/>
                                      </p:to>
                                    </p:set>
                                    <p:anim calcmode="lin" valueType="num">
                                      <p:cBhvr>
                                        <p:cTn id="36" dur="500" fill="hold"/>
                                        <p:tgtEl>
                                          <p:spTgt spid="1032"/>
                                        </p:tgtEl>
                                        <p:attrNameLst>
                                          <p:attrName>ppt_w</p:attrName>
                                        </p:attrNameLst>
                                      </p:cBhvr>
                                      <p:tavLst>
                                        <p:tav tm="0">
                                          <p:val>
                                            <p:fltVal val="0"/>
                                          </p:val>
                                        </p:tav>
                                        <p:tav tm="100000">
                                          <p:val>
                                            <p:strVal val="#ppt_w"/>
                                          </p:val>
                                        </p:tav>
                                      </p:tavLst>
                                    </p:anim>
                                    <p:anim calcmode="lin" valueType="num">
                                      <p:cBhvr>
                                        <p:cTn id="37" dur="500" fill="hold"/>
                                        <p:tgtEl>
                                          <p:spTgt spid="1032"/>
                                        </p:tgtEl>
                                        <p:attrNameLst>
                                          <p:attrName>ppt_h</p:attrName>
                                        </p:attrNameLst>
                                      </p:cBhvr>
                                      <p:tavLst>
                                        <p:tav tm="0">
                                          <p:val>
                                            <p:fltVal val="0"/>
                                          </p:val>
                                        </p:tav>
                                        <p:tav tm="100000">
                                          <p:val>
                                            <p:strVal val="#ppt_h"/>
                                          </p:val>
                                        </p:tav>
                                      </p:tavLst>
                                    </p:anim>
                                    <p:animEffect transition="in" filter="fade">
                                      <p:cBhvr>
                                        <p:cTn id="38" dur="500"/>
                                        <p:tgtEl>
                                          <p:spTgt spid="103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34"/>
                                        </p:tgtEl>
                                        <p:attrNameLst>
                                          <p:attrName>style.visibility</p:attrName>
                                        </p:attrNameLst>
                                      </p:cBhvr>
                                      <p:to>
                                        <p:strVal val="visible"/>
                                      </p:to>
                                    </p:set>
                                    <p:animEffect transition="in" filter="circle(in)">
                                      <p:cBhvr>
                                        <p:cTn id="48" dur="2000"/>
                                        <p:tgtEl>
                                          <p:spTgt spid="103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036"/>
                                        </p:tgtEl>
                                        <p:attrNameLst>
                                          <p:attrName>style.visibility</p:attrName>
                                        </p:attrNameLst>
                                      </p:cBhvr>
                                      <p:to>
                                        <p:strVal val="visible"/>
                                      </p:to>
                                    </p:set>
                                    <p:animEffect transition="in" filter="randombar(horizontal)">
                                      <p:cBhvr>
                                        <p:cTn id="56" dur="500"/>
                                        <p:tgtEl>
                                          <p:spTgt spid="1036"/>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76200"/>
            <a:ext cx="8001000" cy="1066800"/>
          </a:xfrm>
          <a:prstGeom prst="roundRect">
            <a:avLst/>
          </a:prstGeom>
          <a:solidFill>
            <a:srgbClr val="00206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rgbClr val="FFFF00"/>
                </a:solidFill>
                <a:latin typeface="Times New Roman" pitchFamily="18" charset="0"/>
                <a:cs typeface="Times New Roman" pitchFamily="18" charset="0"/>
              </a:rPr>
              <a:t>3. Ứng dụng cảm ứng của thực </a:t>
            </a:r>
            <a:r>
              <a:rPr lang="vi-VN" sz="3600" b="1" smtClean="0">
                <a:solidFill>
                  <a:srgbClr val="FFFF00"/>
                </a:solidFill>
                <a:latin typeface="Times New Roman" pitchFamily="18" charset="0"/>
                <a:cs typeface="Times New Roman" pitchFamily="18" charset="0"/>
              </a:rPr>
              <a:t>vật</a:t>
            </a:r>
            <a:endParaRPr lang="en-US" sz="3600" b="1" smtClean="0">
              <a:solidFill>
                <a:srgbClr val="FFFF00"/>
              </a:solidFill>
              <a:latin typeface="Times New Roman" pitchFamily="18" charset="0"/>
              <a:cs typeface="Times New Roman" pitchFamily="18" charset="0"/>
            </a:endParaRPr>
          </a:p>
          <a:p>
            <a:r>
              <a:rPr lang="vi-VN" sz="3600" b="1" smtClean="0">
                <a:solidFill>
                  <a:srgbClr val="FFFF00"/>
                </a:solidFill>
                <a:latin typeface="Times New Roman" pitchFamily="18" charset="0"/>
                <a:cs typeface="Times New Roman" pitchFamily="18" charset="0"/>
              </a:rPr>
              <a:t> </a:t>
            </a:r>
            <a:r>
              <a:rPr lang="en-US" sz="3600" b="1" smtClean="0">
                <a:solidFill>
                  <a:srgbClr val="FFFF00"/>
                </a:solidFill>
                <a:latin typeface="Times New Roman" pitchFamily="18" charset="0"/>
                <a:cs typeface="Times New Roman" pitchFamily="18" charset="0"/>
              </a:rPr>
              <a:t>                                        </a:t>
            </a:r>
            <a:r>
              <a:rPr lang="vi-VN" sz="3600" b="1" smtClean="0">
                <a:solidFill>
                  <a:srgbClr val="FFFF00"/>
                </a:solidFill>
                <a:latin typeface="Times New Roman" pitchFamily="18" charset="0"/>
                <a:cs typeface="Times New Roman" pitchFamily="18" charset="0"/>
              </a:rPr>
              <a:t>trong </a:t>
            </a:r>
            <a:r>
              <a:rPr lang="vi-VN" sz="3600" b="1">
                <a:solidFill>
                  <a:srgbClr val="FFFF00"/>
                </a:solidFill>
                <a:latin typeface="Times New Roman" pitchFamily="18" charset="0"/>
                <a:cs typeface="Times New Roman" pitchFamily="18" charset="0"/>
              </a:rPr>
              <a:t>thực tiễn</a:t>
            </a:r>
            <a:endParaRPr lang="en-US" sz="3600">
              <a:solidFill>
                <a:srgbClr val="FFFF00"/>
              </a:solidFill>
              <a:latin typeface="Times New Roman" pitchFamily="18" charset="0"/>
              <a:cs typeface="Times New Roman" pitchFamily="18" charset="0"/>
            </a:endParaRPr>
          </a:p>
        </p:txBody>
      </p:sp>
      <p:sp>
        <p:nvSpPr>
          <p:cNvPr id="4" name="TextBox 3"/>
          <p:cNvSpPr txBox="1"/>
          <p:nvPr/>
        </p:nvSpPr>
        <p:spPr>
          <a:xfrm>
            <a:off x="228600" y="1371600"/>
            <a:ext cx="8305800" cy="523220"/>
          </a:xfrm>
          <a:prstGeom prst="rect">
            <a:avLst/>
          </a:prstGeom>
          <a:noFill/>
        </p:spPr>
        <p:txBody>
          <a:bodyPr wrap="square" rtlCol="0">
            <a:spAutoFit/>
          </a:bodyPr>
          <a:lstStyle/>
          <a:p>
            <a:r>
              <a:rPr lang="vi-VN" sz="2800">
                <a:latin typeface="Times New Roman" pitchFamily="18" charset="0"/>
                <a:cs typeface="Times New Roman" pitchFamily="18" charset="0"/>
              </a:rPr>
              <a:t>Tìm hiểu ứng dụng cảm ứng trong thực tiễn</a:t>
            </a:r>
            <a:endParaRPr lang="en-US" sz="2800">
              <a:latin typeface="Times New Roman" pitchFamily="18" charset="0"/>
              <a:cs typeface="Times New Roman" pitchFamily="18" charset="0"/>
            </a:endParaRPr>
          </a:p>
        </p:txBody>
      </p:sp>
      <p:sp>
        <p:nvSpPr>
          <p:cNvPr id="5" name="Rectangle 4"/>
          <p:cNvSpPr/>
          <p:nvPr/>
        </p:nvSpPr>
        <p:spPr>
          <a:xfrm>
            <a:off x="228600" y="2064603"/>
            <a:ext cx="8382000" cy="954107"/>
          </a:xfrm>
          <a:prstGeom prst="rect">
            <a:avLst/>
          </a:prstGeom>
        </p:spPr>
        <p:txBody>
          <a:bodyPr wrap="square">
            <a:spAutoFit/>
          </a:bodyPr>
          <a:lstStyle/>
          <a:p>
            <a:r>
              <a:rPr lang="vi-VN" sz="2800">
                <a:latin typeface="Times New Roman" pitchFamily="18" charset="0"/>
                <a:cs typeface="Times New Roman" pitchFamily="18" charset="0"/>
              </a:rPr>
              <a:t>Liệt kê một số ví dụ ứng dụng cảm ứng trong trồng trọt. Giải thích cơ sở của việc ứng dụng đó.</a:t>
            </a:r>
            <a:endParaRPr lang="en-US" sz="2800">
              <a:latin typeface="Times New Roman" pitchFamily="18" charset="0"/>
              <a:cs typeface="Times New Roman" pitchFamily="18" charset="0"/>
            </a:endParaRPr>
          </a:p>
        </p:txBody>
      </p:sp>
      <p:sp>
        <p:nvSpPr>
          <p:cNvPr id="7" name="Rounded Rectangle 6"/>
          <p:cNvSpPr/>
          <p:nvPr/>
        </p:nvSpPr>
        <p:spPr>
          <a:xfrm>
            <a:off x="228600" y="3276600"/>
            <a:ext cx="8534400" cy="3276600"/>
          </a:xfrm>
          <a:prstGeom prst="roundRect">
            <a:avLst/>
          </a:prstGeom>
          <a:solidFill>
            <a:srgbClr val="FFFF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TextBox 7"/>
          <p:cNvSpPr txBox="1"/>
          <p:nvPr/>
        </p:nvSpPr>
        <p:spPr>
          <a:xfrm>
            <a:off x="533400" y="3352800"/>
            <a:ext cx="8382000" cy="1107996"/>
          </a:xfrm>
          <a:prstGeom prst="rect">
            <a:avLst/>
          </a:prstGeom>
          <a:noFill/>
        </p:spPr>
        <p:txBody>
          <a:bodyPr wrap="square" rtlCol="0">
            <a:spAutoFit/>
          </a:bodyPr>
          <a:lstStyle/>
          <a:p>
            <a:r>
              <a:rPr lang="fr-FR" sz="2200">
                <a:latin typeface="Times New Roman" pitchFamily="18" charset="0"/>
                <a:cs typeface="Times New Roman" pitchFamily="18" charset="0"/>
              </a:rPr>
              <a:t>Ứng dụng tính hướng sáng của thực vật để tạo hình cây bon sai, trồng xen canh các cây ưa sáng và ưa bóng để tận dụng triệt để nguồn ánh sáng</a:t>
            </a:r>
            <a:r>
              <a:rPr lang="fr-FR"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9" name="TextBox 8"/>
          <p:cNvSpPr txBox="1"/>
          <p:nvPr/>
        </p:nvSpPr>
        <p:spPr>
          <a:xfrm>
            <a:off x="533400" y="4572000"/>
            <a:ext cx="8382000" cy="769441"/>
          </a:xfrm>
          <a:prstGeom prst="rect">
            <a:avLst/>
          </a:prstGeom>
          <a:noFill/>
        </p:spPr>
        <p:txBody>
          <a:bodyPr wrap="square" rtlCol="0">
            <a:spAutoFit/>
          </a:bodyPr>
          <a:lstStyle/>
          <a:p>
            <a:r>
              <a:rPr lang="vi-VN" sz="2200">
                <a:latin typeface="Times New Roman" pitchFamily="18" charset="0"/>
                <a:cs typeface="Times New Roman" pitchFamily="18" charset="0"/>
              </a:rPr>
              <a:t>Ứng dụng tính hướng nước để trồng cây thủy sinh, cây gần bờ ao, mương nước</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10" name="TextBox 9"/>
          <p:cNvSpPr txBox="1"/>
          <p:nvPr/>
        </p:nvSpPr>
        <p:spPr>
          <a:xfrm>
            <a:off x="533400" y="5486400"/>
            <a:ext cx="8610600" cy="1107996"/>
          </a:xfrm>
          <a:prstGeom prst="rect">
            <a:avLst/>
          </a:prstGeom>
          <a:noFill/>
        </p:spPr>
        <p:txBody>
          <a:bodyPr wrap="square" rtlCol="0">
            <a:spAutoFit/>
          </a:bodyPr>
          <a:lstStyle/>
          <a:p>
            <a:r>
              <a:rPr lang="vi-VN" sz="2200">
                <a:latin typeface="Times New Roman" pitchFamily="18" charset="0"/>
                <a:cs typeface="Times New Roman" pitchFamily="18" charset="0"/>
              </a:rPr>
              <a:t>Ứng dụng tính hướng tiếp xúc để làm giàn cho các cây leo như: bầu, bí, mướp.</a:t>
            </a:r>
            <a:endParaRPr lang="en-US" sz="2200">
              <a:latin typeface="Times New Roman" pitchFamily="18" charset="0"/>
              <a:cs typeface="Times New Roman" pitchFamily="18" charset="0"/>
            </a:endParaRPr>
          </a:p>
          <a:p>
            <a:endParaRPr lang="en-US" sz="2200">
              <a:latin typeface="Times New Roman" pitchFamily="18" charset="0"/>
              <a:cs typeface="Times New Roman" pitchFamily="18" charset="0"/>
            </a:endParaRPr>
          </a:p>
        </p:txBody>
      </p:sp>
    </p:spTree>
    <p:extLst>
      <p:ext uri="{BB962C8B-B14F-4D97-AF65-F5344CB8AC3E}">
        <p14:creationId xmlns:p14="http://schemas.microsoft.com/office/powerpoint/2010/main" val="28586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04800"/>
            <a:ext cx="3962400" cy="914400"/>
          </a:xfrm>
          <a:prstGeom prst="roundRect">
            <a:avLst/>
          </a:prstGeom>
          <a:solidFill>
            <a:srgbClr val="FFFF00"/>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itchFamily="18" charset="0"/>
                <a:cs typeface="Times New Roman" pitchFamily="18" charset="0"/>
              </a:rPr>
              <a:t>KHỞI ĐỘNG</a:t>
            </a:r>
            <a:endParaRPr lang="en-US" sz="4400" b="1">
              <a:solidFill>
                <a:schemeClr val="tx1"/>
              </a:solidFill>
              <a:latin typeface="Times New Roman" pitchFamily="18" charset="0"/>
              <a:cs typeface="Times New Roman" pitchFamily="18" charset="0"/>
            </a:endParaRPr>
          </a:p>
        </p:txBody>
      </p:sp>
      <p:pic>
        <p:nvPicPr>
          <p:cNvPr id="1026" name="Picture 2" descr="đặc điểm của cảm ứng ở thực vật"/>
          <p:cNvPicPr>
            <a:picLocks noChangeAspect="1" noChangeArrowheads="1"/>
          </p:cNvPicPr>
          <p:nvPr/>
        </p:nvPicPr>
        <p:blipFill rotWithShape="1">
          <a:blip r:embed="rId2">
            <a:extLst>
              <a:ext uri="{28A0092B-C50C-407E-A947-70E740481C1C}">
                <a14:useLocalDpi xmlns:a14="http://schemas.microsoft.com/office/drawing/2010/main" val="0"/>
              </a:ext>
            </a:extLst>
          </a:blip>
          <a:srcRect t="11520"/>
          <a:stretch/>
        </p:blipFill>
        <p:spPr bwMode="auto">
          <a:xfrm>
            <a:off x="0" y="3352800"/>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1600200"/>
            <a:ext cx="8763000" cy="1569660"/>
          </a:xfrm>
          <a:prstGeom prst="rect">
            <a:avLst/>
          </a:prstGeom>
          <a:noFill/>
        </p:spPr>
        <p:txBody>
          <a:bodyPr wrap="square" rtlCol="0">
            <a:spAutoFit/>
          </a:bodyPr>
          <a:lstStyle/>
          <a:p>
            <a:r>
              <a:rPr lang="fr-FR" sz="3200" b="1">
                <a:latin typeface="Times New Roman" pitchFamily="18" charset="0"/>
                <a:cs typeface="Times New Roman" pitchFamily="18" charset="0"/>
              </a:rPr>
              <a:t>Rễ của cây hướng dương hướng về nguồn nước, còn hoa của nó luôn hướng về phía Mặt trời. </a:t>
            </a:r>
            <a:endParaRPr lang="fr-FR" sz="3200" b="1" smtClean="0">
              <a:latin typeface="Times New Roman" pitchFamily="18" charset="0"/>
              <a:cs typeface="Times New Roman" pitchFamily="18" charset="0"/>
            </a:endParaRPr>
          </a:p>
          <a:p>
            <a:r>
              <a:rPr lang="fr-FR" sz="3200" b="1" smtClean="0">
                <a:latin typeface="Times New Roman" pitchFamily="18" charset="0"/>
                <a:cs typeface="Times New Roman" pitchFamily="18" charset="0"/>
              </a:rPr>
              <a:t>Hãy </a:t>
            </a:r>
            <a:r>
              <a:rPr lang="fr-FR" sz="3200" b="1">
                <a:latin typeface="Times New Roman" pitchFamily="18" charset="0"/>
                <a:cs typeface="Times New Roman" pitchFamily="18" charset="0"/>
              </a:rPr>
              <a:t>giải thích hiện tượng </a:t>
            </a:r>
            <a:r>
              <a:rPr lang="fr-FR" sz="3200" b="1" smtClean="0">
                <a:latin typeface="Times New Roman" pitchFamily="18" charset="0"/>
                <a:cs typeface="Times New Roman" pitchFamily="18" charset="0"/>
              </a:rPr>
              <a:t>đó</a:t>
            </a:r>
            <a:r>
              <a:rPr lang="fr-FR" sz="3200" b="1">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4983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542214"/>
          <p:cNvPicPr>
            <a:picLocks noChangeAspect="1" noChangeArrowheads="1"/>
          </p:cNvPicPr>
          <p:nvPr/>
        </p:nvPicPr>
        <p:blipFill rotWithShape="1">
          <a:blip r:embed="rId2">
            <a:extLst>
              <a:ext uri="{28A0092B-C50C-407E-A947-70E740481C1C}">
                <a14:useLocalDpi xmlns:a14="http://schemas.microsoft.com/office/drawing/2010/main" val="0"/>
              </a:ext>
            </a:extLst>
          </a:blip>
          <a:srcRect b="6679"/>
          <a:stretch/>
        </p:blipFill>
        <p:spPr bwMode="auto">
          <a:xfrm>
            <a:off x="-5542" y="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1200" y="533400"/>
            <a:ext cx="5181600" cy="762000"/>
          </a:xfrm>
          <a:prstGeom prst="roundRect">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chemeClr val="bg1"/>
                </a:solidFill>
                <a:latin typeface="Times New Roman" pitchFamily="18" charset="0"/>
                <a:cs typeface="Times New Roman" pitchFamily="18" charset="0"/>
              </a:rPr>
              <a:t>THẢO LUẬN CẶP ĐÔI</a:t>
            </a:r>
            <a:endParaRPr lang="en-US" sz="3600">
              <a:solidFill>
                <a:schemeClr val="bg1"/>
              </a:solidFill>
              <a:latin typeface="Times New Roman" pitchFamily="18" charset="0"/>
              <a:cs typeface="Times New Roman" pitchFamily="18" charset="0"/>
            </a:endParaRPr>
          </a:p>
        </p:txBody>
      </p:sp>
      <p:pic>
        <p:nvPicPr>
          <p:cNvPr id="4" name="Picture 48"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95039"/>
            <a:ext cx="1270306" cy="112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1" y="1905000"/>
            <a:ext cx="7315199" cy="1384995"/>
          </a:xfrm>
          <a:prstGeom prst="rect">
            <a:avLst/>
          </a:prstGeom>
          <a:noFill/>
        </p:spPr>
        <p:txBody>
          <a:bodyPr wrap="square" rtlCol="0">
            <a:spAutoFit/>
          </a:bodyPr>
          <a:lstStyle/>
          <a:p>
            <a:r>
              <a:rPr lang="fr-FR" sz="2800">
                <a:latin typeface="Times New Roman" pitchFamily="18" charset="0"/>
                <a:cs typeface="Times New Roman" pitchFamily="18" charset="0"/>
              </a:rPr>
              <a:t>Hãy tìm hiểu và mô tả hiện tượng bắt mồi ở cây gọng vó. Đây có phải là hiện tượng cảm ứng ở thực vật không</a:t>
            </a:r>
            <a:r>
              <a:rPr lang="fr-FR"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6" name="TextBox 5"/>
          <p:cNvSpPr txBox="1"/>
          <p:nvPr/>
        </p:nvSpPr>
        <p:spPr>
          <a:xfrm>
            <a:off x="787553" y="4253805"/>
            <a:ext cx="7899247" cy="1384995"/>
          </a:xfrm>
          <a:prstGeom prst="rect">
            <a:avLst/>
          </a:prstGeom>
          <a:noFill/>
        </p:spPr>
        <p:txBody>
          <a:bodyPr wrap="square" rtlCol="0">
            <a:spAutoFit/>
          </a:bodyPr>
          <a:lstStyle/>
          <a:p>
            <a:r>
              <a:rPr lang="fr-FR" sz="2800">
                <a:latin typeface="Times New Roman" pitchFamily="18" charset="0"/>
                <a:cs typeface="Times New Roman" pitchFamily="18" charset="0"/>
              </a:rPr>
              <a:t>Hiện tượng bắt mồi của cây gọng vó là hiện tượng cảm ứng ở thực vật, kết hợp của </a:t>
            </a:r>
            <a:r>
              <a:rPr lang="fr-FR" sz="2800" b="1">
                <a:latin typeface="Times New Roman" pitchFamily="18" charset="0"/>
                <a:cs typeface="Times New Roman" pitchFamily="18" charset="0"/>
              </a:rPr>
              <a:t>tính hướng tiếp xúc và tính hướng hoá</a:t>
            </a:r>
            <a:r>
              <a:rPr lang="fr-FR"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7" name="Picture 12" descr="Quill-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14800"/>
            <a:ext cx="660399"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17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67000" y="381000"/>
            <a:ext cx="3505200" cy="609600"/>
          </a:xfrm>
          <a:prstGeom prst="roundRect">
            <a:avLst/>
          </a:prstGeom>
          <a:solidFill>
            <a:srgbClr val="00206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latin typeface="Times New Roman" pitchFamily="18" charset="0"/>
                <a:cs typeface="Times New Roman" pitchFamily="18" charset="0"/>
              </a:rPr>
              <a:t>HƯỚNG TIẾP XÚC</a:t>
            </a:r>
            <a:endParaRPr lang="en-US" sz="2800">
              <a:latin typeface="Times New Roman" pitchFamily="18" charset="0"/>
              <a:cs typeface="Times New Roman" pitchFamily="18" charset="0"/>
            </a:endParaRPr>
          </a:p>
        </p:txBody>
      </p:sp>
      <p:sp>
        <p:nvSpPr>
          <p:cNvPr id="4" name="TextBox 3"/>
          <p:cNvSpPr txBox="1"/>
          <p:nvPr/>
        </p:nvSpPr>
        <p:spPr>
          <a:xfrm>
            <a:off x="76200" y="1066800"/>
            <a:ext cx="8915400" cy="2246769"/>
          </a:xfrm>
          <a:prstGeom prst="rect">
            <a:avLst/>
          </a:prstGeom>
          <a:noFill/>
        </p:spPr>
        <p:txBody>
          <a:bodyPr wrap="square" rtlCol="0">
            <a:spAutoFit/>
          </a:bodyPr>
          <a:lstStyle/>
          <a:p>
            <a:r>
              <a:rPr lang="vi-VN" sz="2800">
                <a:latin typeface="Times New Roman" pitchFamily="18" charset="0"/>
                <a:cs typeface="Times New Roman" pitchFamily="18" charset="0"/>
              </a:rPr>
              <a:t>Các lông tuyến của cây gọng vó phản ứng đối với sự tiếp xúc với con mồi bằng sự uốn cong và bài tiết ra enzim prôtêaza. Đầu tận cùng của lông là nơi tiếp nhận kích thích. Sau đó, kích thích lan truyền theo tế bào chất xuống các tế bào phía dưới</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5" name="Rounded Rectangle 4"/>
          <p:cNvSpPr/>
          <p:nvPr/>
        </p:nvSpPr>
        <p:spPr>
          <a:xfrm>
            <a:off x="2819400" y="3352800"/>
            <a:ext cx="3505200" cy="609600"/>
          </a:xfrm>
          <a:prstGeom prst="roundRect">
            <a:avLst/>
          </a:prstGeom>
          <a:solidFill>
            <a:srgbClr val="FFFF0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C00000"/>
                </a:solidFill>
                <a:latin typeface="Times New Roman" pitchFamily="18" charset="0"/>
                <a:cs typeface="Times New Roman" pitchFamily="18" charset="0"/>
              </a:rPr>
              <a:t>HƯỚNG HOÁ</a:t>
            </a:r>
            <a:endParaRPr lang="en-US" sz="2800">
              <a:solidFill>
                <a:srgbClr val="C00000"/>
              </a:solidFill>
              <a:latin typeface="Times New Roman" pitchFamily="18" charset="0"/>
              <a:cs typeface="Times New Roman" pitchFamily="18" charset="0"/>
            </a:endParaRPr>
          </a:p>
        </p:txBody>
      </p:sp>
      <p:sp>
        <p:nvSpPr>
          <p:cNvPr id="6" name="TextBox 5"/>
          <p:cNvSpPr txBox="1"/>
          <p:nvPr/>
        </p:nvSpPr>
        <p:spPr>
          <a:xfrm>
            <a:off x="152400" y="4230231"/>
            <a:ext cx="8610600" cy="2246769"/>
          </a:xfrm>
          <a:prstGeom prst="rect">
            <a:avLst/>
          </a:prstGeom>
          <a:noFill/>
        </p:spPr>
        <p:txBody>
          <a:bodyPr wrap="square" rtlCol="0">
            <a:spAutoFit/>
          </a:bodyPr>
          <a:lstStyle/>
          <a:p>
            <a:r>
              <a:rPr lang="vi-VN" sz="2800">
                <a:latin typeface="Times New Roman" pitchFamily="18" charset="0"/>
                <a:cs typeface="Times New Roman" pitchFamily="18" charset="0"/>
              </a:rPr>
              <a:t>Sự uốn cong để phản ứng đối với kích thích hoá học còn mạnh hơn kích thích cơ học. Đầu lông tuyến có chức năng tiếp nhận kích thích hoá học. Sau khi tiếp nhận kích thích hoá học, lông tuyến gập lại để giữ con mồi, đồng thời tiết ra dịch tiêu hoá con mồi</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07098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9542214"/>
          <p:cNvPicPr>
            <a:picLocks noChangeAspect="1" noChangeArrowheads="1"/>
          </p:cNvPicPr>
          <p:nvPr/>
        </p:nvPicPr>
        <p:blipFill rotWithShape="1">
          <a:blip r:embed="rId2">
            <a:extLst>
              <a:ext uri="{28A0092B-C50C-407E-A947-70E740481C1C}">
                <a14:useLocalDpi xmlns:a14="http://schemas.microsoft.com/office/drawing/2010/main" val="0"/>
              </a:ext>
            </a:extLst>
          </a:blip>
          <a:srcRect b="8551"/>
          <a:stretch/>
        </p:blipFill>
        <p:spPr bwMode="auto">
          <a:xfrm>
            <a:off x="0" y="1"/>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743200" y="152400"/>
            <a:ext cx="3505200" cy="609600"/>
          </a:xfrm>
          <a:prstGeom prst="roundRect">
            <a:avLst/>
          </a:prstGeom>
          <a:solidFill>
            <a:srgbClr val="FFFF0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Times New Roman" pitchFamily="18" charset="0"/>
                <a:cs typeface="Times New Roman" pitchFamily="18" charset="0"/>
              </a:rPr>
              <a:t>LUYỆN TẬP</a:t>
            </a:r>
            <a:endParaRPr lang="en-US" sz="2800">
              <a:solidFill>
                <a:srgbClr val="C00000"/>
              </a:solidFill>
              <a:latin typeface="Times New Roman" pitchFamily="18" charset="0"/>
              <a:cs typeface="Times New Roman" pitchFamily="18" charset="0"/>
            </a:endParaRPr>
          </a:p>
        </p:txBody>
      </p:sp>
      <p:sp>
        <p:nvSpPr>
          <p:cNvPr id="6" name="TextBox 5"/>
          <p:cNvSpPr txBox="1"/>
          <p:nvPr/>
        </p:nvSpPr>
        <p:spPr>
          <a:xfrm>
            <a:off x="152400" y="1066800"/>
            <a:ext cx="8991600" cy="954107"/>
          </a:xfrm>
          <a:prstGeom prst="rect">
            <a:avLst/>
          </a:prstGeom>
          <a:noFill/>
        </p:spPr>
        <p:txBody>
          <a:bodyPr wrap="square" rtlCol="0">
            <a:spAutoFit/>
          </a:bodyPr>
          <a:lstStyle/>
          <a:p>
            <a:r>
              <a:rPr lang="nl-NL" sz="2800" b="1">
                <a:latin typeface="Times New Roman" pitchFamily="18" charset="0"/>
                <a:cs typeface="Times New Roman" pitchFamily="18" charset="0"/>
              </a:rPr>
              <a:t>Chọn từ/cụm từ thích hợp điền vào chỗ </a:t>
            </a:r>
            <a:r>
              <a:rPr lang="nl-NL" sz="2800" b="1" smtClean="0">
                <a:latin typeface="Times New Roman" pitchFamily="18" charset="0"/>
                <a:cs typeface="Times New Roman" pitchFamily="18" charset="0"/>
              </a:rPr>
              <a:t>chấm:</a:t>
            </a:r>
            <a:r>
              <a:rPr lang="en-US" sz="2800" smtClean="0">
                <a:latin typeface="Times New Roman" pitchFamily="18" charset="0"/>
                <a:cs typeface="Times New Roman" pitchFamily="18" charset="0"/>
              </a:rPr>
              <a:t> </a:t>
            </a:r>
            <a:r>
              <a:rPr lang="vi-VN" sz="2800" b="1" smtClean="0">
                <a:latin typeface="Times New Roman" pitchFamily="18" charset="0"/>
                <a:cs typeface="Times New Roman" pitchFamily="18" charset="0"/>
              </a:rPr>
              <a:t>cơ </a:t>
            </a:r>
            <a:r>
              <a:rPr lang="vi-VN" sz="2800" b="1">
                <a:latin typeface="Times New Roman" pitchFamily="18" charset="0"/>
                <a:cs typeface="Times New Roman" pitchFamily="18" charset="0"/>
              </a:rPr>
              <a:t>thể </a:t>
            </a:r>
            <a:r>
              <a:rPr lang="vi-VN" sz="2800" b="1" smtClean="0">
                <a:latin typeface="Times New Roman" pitchFamily="18" charset="0"/>
                <a:cs typeface="Times New Roman" pitchFamily="18" charset="0"/>
              </a:rPr>
              <a:t>sống</a:t>
            </a:r>
            <a:r>
              <a:rPr lang="en-US" sz="2800" smtClean="0">
                <a:latin typeface="Times New Roman" pitchFamily="18" charset="0"/>
                <a:cs typeface="Times New Roman" pitchFamily="18" charset="0"/>
              </a:rPr>
              <a:t>, </a:t>
            </a:r>
            <a:r>
              <a:rPr lang="vi-VN" sz="2800" b="1" smtClean="0">
                <a:latin typeface="Times New Roman" pitchFamily="18" charset="0"/>
                <a:cs typeface="Times New Roman" pitchFamily="18" charset="0"/>
              </a:rPr>
              <a:t>bên trong</a:t>
            </a:r>
            <a:r>
              <a:rPr lang="en-US" sz="2800" smtClean="0">
                <a:latin typeface="Times New Roman" pitchFamily="18" charset="0"/>
                <a:cs typeface="Times New Roman" pitchFamily="18" charset="0"/>
              </a:rPr>
              <a:t>, </a:t>
            </a:r>
            <a:r>
              <a:rPr lang="vi-VN" sz="2800" b="1" smtClean="0">
                <a:latin typeface="Times New Roman" pitchFamily="18" charset="0"/>
                <a:cs typeface="Times New Roman" pitchFamily="18" charset="0"/>
              </a:rPr>
              <a:t>phát triển</a:t>
            </a:r>
            <a:r>
              <a:rPr lang="en-US" sz="2800" smtClean="0">
                <a:latin typeface="Times New Roman" pitchFamily="18" charset="0"/>
                <a:cs typeface="Times New Roman" pitchFamily="18" charset="0"/>
              </a:rPr>
              <a:t>, </a:t>
            </a:r>
            <a:r>
              <a:rPr lang="vi-VN" sz="2800" b="1" smtClean="0">
                <a:latin typeface="Times New Roman" pitchFamily="18" charset="0"/>
                <a:cs typeface="Times New Roman" pitchFamily="18" charset="0"/>
              </a:rPr>
              <a:t>tồn tại</a:t>
            </a:r>
            <a:r>
              <a:rPr lang="en-US" sz="2800" smtClean="0">
                <a:latin typeface="Times New Roman" pitchFamily="18" charset="0"/>
                <a:cs typeface="Times New Roman" pitchFamily="18" charset="0"/>
              </a:rPr>
              <a:t>, </a:t>
            </a:r>
            <a:r>
              <a:rPr lang="nl-NL" sz="2800" b="1" smtClean="0">
                <a:latin typeface="Times New Roman" pitchFamily="18" charset="0"/>
                <a:cs typeface="Times New Roman" pitchFamily="18" charset="0"/>
              </a:rPr>
              <a:t>phản ứng</a:t>
            </a:r>
            <a:r>
              <a:rPr lang="en-US" sz="2800" smtClean="0">
                <a:latin typeface="Times New Roman" pitchFamily="18" charset="0"/>
                <a:cs typeface="Times New Roman" pitchFamily="18" charset="0"/>
              </a:rPr>
              <a:t>, </a:t>
            </a:r>
            <a:r>
              <a:rPr lang="vi-VN" sz="2800" b="1" smtClean="0">
                <a:latin typeface="Times New Roman" pitchFamily="18" charset="0"/>
                <a:cs typeface="Times New Roman" pitchFamily="18" charset="0"/>
              </a:rPr>
              <a:t>cơ thể</a:t>
            </a:r>
            <a:endParaRPr lang="en-US" sz="2800">
              <a:latin typeface="Times New Roman" pitchFamily="18" charset="0"/>
              <a:cs typeface="Times New Roman" pitchFamily="18" charset="0"/>
            </a:endParaRPr>
          </a:p>
        </p:txBody>
      </p:sp>
      <p:sp>
        <p:nvSpPr>
          <p:cNvPr id="7" name="TextBox 6"/>
          <p:cNvSpPr txBox="1"/>
          <p:nvPr/>
        </p:nvSpPr>
        <p:spPr>
          <a:xfrm>
            <a:off x="152400" y="2348805"/>
            <a:ext cx="8763000" cy="1384995"/>
          </a:xfrm>
          <a:prstGeom prst="rect">
            <a:avLst/>
          </a:prstGeom>
          <a:noFill/>
        </p:spPr>
        <p:txBody>
          <a:bodyPr wrap="square" rtlCol="0">
            <a:spAutoFit/>
          </a:bodyPr>
          <a:lstStyle/>
          <a:p>
            <a:r>
              <a:rPr lang="nl-NL" sz="2800">
                <a:latin typeface="Times New Roman" pitchFamily="18" charset="0"/>
                <a:cs typeface="Times New Roman" pitchFamily="18" charset="0"/>
              </a:rPr>
              <a:t>a. Cảm ứng là khả năng tiếp nhận và (1)</a:t>
            </a:r>
            <a:r>
              <a:rPr lang="vi-VN" sz="2800">
                <a:latin typeface="Times New Roman" pitchFamily="18" charset="0"/>
                <a:cs typeface="Times New Roman" pitchFamily="18" charset="0"/>
              </a:rPr>
              <a:t>.................</a:t>
            </a:r>
            <a:r>
              <a:rPr lang="nl-NL" sz="2800">
                <a:latin typeface="Times New Roman" pitchFamily="18" charset="0"/>
                <a:cs typeface="Times New Roman" pitchFamily="18" charset="0"/>
              </a:rPr>
              <a:t>lại các kích thích từ môi trường (2)...</a:t>
            </a:r>
            <a:r>
              <a:rPr lang="vi-VN" sz="2800">
                <a:latin typeface="Times New Roman" pitchFamily="18" charset="0"/>
                <a:cs typeface="Times New Roman" pitchFamily="18" charset="0"/>
              </a:rPr>
              <a:t>............</a:t>
            </a:r>
            <a:r>
              <a:rPr lang="nl-NL" sz="2800">
                <a:latin typeface="Times New Roman" pitchFamily="18" charset="0"/>
                <a:cs typeface="Times New Roman" pitchFamily="18" charset="0"/>
              </a:rPr>
              <a:t> và môi trường bên ngoài của (3)....</a:t>
            </a:r>
            <a:r>
              <a:rPr lang="vi-VN" sz="2800">
                <a:latin typeface="Times New Roman" pitchFamily="18" charset="0"/>
                <a:cs typeface="Times New Roman" pitchFamily="18" charset="0"/>
              </a:rPr>
              <a:t>..........</a:t>
            </a:r>
            <a:r>
              <a:rPr lang="nl-NL" sz="2800">
                <a:latin typeface="Times New Roman" pitchFamily="18" charset="0"/>
                <a:cs typeface="Times New Roman" pitchFamily="18" charset="0"/>
              </a:rPr>
              <a:t>sinh vật</a:t>
            </a:r>
            <a:r>
              <a:rPr lang="nl-NL"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8" name="TextBox 7"/>
          <p:cNvSpPr txBox="1"/>
          <p:nvPr/>
        </p:nvSpPr>
        <p:spPr>
          <a:xfrm>
            <a:off x="76200" y="4114800"/>
            <a:ext cx="8763000" cy="954107"/>
          </a:xfrm>
          <a:prstGeom prst="rect">
            <a:avLst/>
          </a:prstGeom>
          <a:noFill/>
        </p:spPr>
        <p:txBody>
          <a:bodyPr wrap="square" rtlCol="0">
            <a:spAutoFit/>
          </a:bodyPr>
          <a:lstStyle/>
          <a:p>
            <a:r>
              <a:rPr lang="nl-NL" sz="2800">
                <a:latin typeface="Times New Roman" pitchFamily="18" charset="0"/>
                <a:cs typeface="Times New Roman" pitchFamily="18" charset="0"/>
              </a:rPr>
              <a:t>b. Cảm ứng là đặc trưng của (1)...</a:t>
            </a:r>
            <a:r>
              <a:rPr lang="vi-VN" sz="2800">
                <a:latin typeface="Times New Roman" pitchFamily="18" charset="0"/>
                <a:cs typeface="Times New Roman" pitchFamily="18" charset="0"/>
              </a:rPr>
              <a:t>..................</a:t>
            </a:r>
            <a:r>
              <a:rPr lang="nl-NL" sz="2800">
                <a:latin typeface="Times New Roman" pitchFamily="18" charset="0"/>
                <a:cs typeface="Times New Roman" pitchFamily="18" charset="0"/>
              </a:rPr>
              <a:t>, giúp sinh vật thích nghi với môi trường để (2)...</a:t>
            </a:r>
            <a:r>
              <a:rPr lang="vi-VN" sz="2800">
                <a:latin typeface="Times New Roman" pitchFamily="18" charset="0"/>
                <a:cs typeface="Times New Roman" pitchFamily="18" charset="0"/>
              </a:rPr>
              <a:t>...........</a:t>
            </a:r>
            <a:r>
              <a:rPr lang="nl-NL" sz="2800">
                <a:latin typeface="Times New Roman" pitchFamily="18" charset="0"/>
                <a:cs typeface="Times New Roman" pitchFamily="18" charset="0"/>
              </a:rPr>
              <a:t> và (3)...</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1278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Nền Cho Bài Thuyết Trình, 99+ Hình Nền Slide Chuyên Nghiệp"/>
          <p:cNvPicPr>
            <a:picLocks noChangeAspect="1" noChangeArrowheads="1"/>
          </p:cNvPicPr>
          <p:nvPr/>
        </p:nvPicPr>
        <p:blipFill rotWithShape="1">
          <a:blip r:embed="rId2">
            <a:extLst>
              <a:ext uri="{28A0092B-C50C-407E-A947-70E740481C1C}">
                <a14:useLocalDpi xmlns:a14="http://schemas.microsoft.com/office/drawing/2010/main" val="0"/>
              </a:ext>
            </a:extLst>
          </a:blip>
          <a:srcRect l="2755" t="13333" r="2181" b="545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048000" y="152400"/>
            <a:ext cx="2819400" cy="609600"/>
          </a:xfrm>
          <a:prstGeom prst="roundRect">
            <a:avLst/>
          </a:prstGeom>
          <a:solidFill>
            <a:srgbClr val="FFFF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VẬN DỤNG</a:t>
            </a:r>
            <a:endParaRPr lang="en-US" sz="3200">
              <a:solidFill>
                <a:srgbClr val="FF0000"/>
              </a:solidFill>
              <a:latin typeface="+mj-lt"/>
            </a:endParaRPr>
          </a:p>
        </p:txBody>
      </p:sp>
      <p:sp>
        <p:nvSpPr>
          <p:cNvPr id="10" name="TextBox 9"/>
          <p:cNvSpPr txBox="1"/>
          <p:nvPr/>
        </p:nvSpPr>
        <p:spPr>
          <a:xfrm>
            <a:off x="1066800" y="1085671"/>
            <a:ext cx="7239000" cy="1200329"/>
          </a:xfrm>
          <a:prstGeom prst="rect">
            <a:avLst/>
          </a:prstGeom>
          <a:noFill/>
        </p:spPr>
        <p:txBody>
          <a:bodyPr wrap="square" rtlCol="0">
            <a:spAutoFit/>
          </a:bodyPr>
          <a:lstStyle/>
          <a:p>
            <a:r>
              <a:rPr lang="vi-VN" sz="2400" b="1">
                <a:latin typeface="+mj-lt"/>
              </a:rPr>
              <a:t>Hãy so sánh hiện tượng xòe lá, khép lá ở cây me vào buổi sáng, buổi tối và hiện tượng cụp lá ở cây trinh </a:t>
            </a:r>
            <a:r>
              <a:rPr lang="vi-VN" sz="2400" b="1" smtClean="0">
                <a:latin typeface="+mj-lt"/>
              </a:rPr>
              <a:t>nữ</a:t>
            </a:r>
            <a:r>
              <a:rPr lang="en-US" sz="2400" b="1" smtClean="0">
                <a:latin typeface="+mj-lt"/>
              </a:rPr>
              <a:t> </a:t>
            </a:r>
            <a:r>
              <a:rPr lang="en-US" sz="2400" b="1" smtClean="0">
                <a:latin typeface="Times New Roman" pitchFamily="18" charset="0"/>
                <a:cs typeface="Times New Roman" pitchFamily="18" charset="0"/>
              </a:rPr>
              <a:t>(cây mắc cỡ)</a:t>
            </a:r>
            <a:r>
              <a:rPr lang="vi-VN" sz="2400" b="1" smtClean="0">
                <a:latin typeface="Times New Roman" pitchFamily="18" charset="0"/>
                <a:cs typeface="Times New Roman" pitchFamily="18" charset="0"/>
              </a:rPr>
              <a:t> </a:t>
            </a:r>
            <a:r>
              <a:rPr lang="vi-VN" sz="2400" b="1">
                <a:latin typeface="+mj-lt"/>
              </a:rPr>
              <a:t>khi có va chạm</a:t>
            </a:r>
            <a:r>
              <a:rPr lang="vi-VN" sz="2400" b="1" smtClean="0">
                <a:latin typeface="+mj-lt"/>
              </a:rPr>
              <a:t>.</a:t>
            </a:r>
            <a:endParaRPr lang="en-US" sz="2400">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384551019"/>
              </p:ext>
            </p:extLst>
          </p:nvPr>
        </p:nvGraphicFramePr>
        <p:xfrm>
          <a:off x="380999" y="2743200"/>
          <a:ext cx="8382001" cy="3727403"/>
        </p:xfrm>
        <a:graphic>
          <a:graphicData uri="http://schemas.openxmlformats.org/drawingml/2006/table">
            <a:tbl>
              <a:tblPr firstRow="1" bandRow="1">
                <a:tableStyleId>{5C22544A-7EE6-4342-B048-85BDC9FD1C3A}</a:tableStyleId>
              </a:tblPr>
              <a:tblGrid>
                <a:gridCol w="1524000"/>
                <a:gridCol w="4114800"/>
                <a:gridCol w="2743201"/>
              </a:tblGrid>
              <a:tr h="815801">
                <a:tc>
                  <a:txBody>
                    <a:bodyPr/>
                    <a:lstStyle/>
                    <a:p>
                      <a:pPr algn="ctr">
                        <a:lnSpc>
                          <a:spcPct val="115000"/>
                        </a:lnSpc>
                        <a:spcAft>
                          <a:spcPts val="1000"/>
                        </a:spcAft>
                      </a:pPr>
                      <a:endParaRPr lang="nl-NL" sz="2200" b="1" smtClean="0">
                        <a:solidFill>
                          <a:srgbClr val="000000"/>
                        </a:solidFill>
                        <a:effectLst/>
                        <a:latin typeface="Times New Roman" pitchFamily="18" charset="0"/>
                        <a:ea typeface="Times New Roman"/>
                        <a:cs typeface="Times New Roman" pitchFamily="18" charset="0"/>
                      </a:endParaRPr>
                    </a:p>
                    <a:p>
                      <a:pPr algn="ctr">
                        <a:lnSpc>
                          <a:spcPct val="115000"/>
                        </a:lnSpc>
                        <a:spcAft>
                          <a:spcPts val="1000"/>
                        </a:spcAft>
                      </a:pPr>
                      <a:r>
                        <a:rPr lang="nl-NL" sz="2200" b="1" smtClean="0">
                          <a:solidFill>
                            <a:srgbClr val="000000"/>
                          </a:solidFill>
                          <a:effectLst/>
                          <a:latin typeface="Times New Roman" pitchFamily="18" charset="0"/>
                          <a:ea typeface="Times New Roman"/>
                          <a:cs typeface="Times New Roman" pitchFamily="18" charset="0"/>
                        </a:rPr>
                        <a:t>Đặc </a:t>
                      </a:r>
                      <a:r>
                        <a:rPr lang="nl-NL" sz="2200" b="1">
                          <a:solidFill>
                            <a:srgbClr val="000000"/>
                          </a:solidFill>
                          <a:effectLst/>
                          <a:latin typeface="Times New Roman" pitchFamily="18" charset="0"/>
                          <a:ea typeface="Times New Roman"/>
                          <a:cs typeface="Times New Roman" pitchFamily="18" charset="0"/>
                        </a:rPr>
                        <a:t>điểm</a:t>
                      </a:r>
                      <a:endParaRPr lang="en-US" sz="2200">
                        <a:effectLst/>
                        <a:latin typeface="Times New Roman" pitchFamily="18" charset="0"/>
                        <a:ea typeface="Calibri"/>
                        <a:cs typeface="Times New Roman"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nl-NL" sz="2200" b="1">
                          <a:solidFill>
                            <a:srgbClr val="000000"/>
                          </a:solidFill>
                          <a:effectLst/>
                          <a:latin typeface="Times New Roman" pitchFamily="18" charset="0"/>
                          <a:ea typeface="Times New Roman"/>
                          <a:cs typeface="Times New Roman" pitchFamily="18" charset="0"/>
                        </a:rPr>
                        <a:t>Hiện tượng xòe lá, khép lá ở cây me vào buổi sáng, buổi tối</a:t>
                      </a:r>
                      <a:endParaRPr lang="en-US" sz="2200">
                        <a:effectLst/>
                        <a:latin typeface="Times New Roman" pitchFamily="18" charset="0"/>
                        <a:ea typeface="Calibri"/>
                        <a:cs typeface="Times New Roman"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nl-NL" sz="2200" b="1">
                          <a:solidFill>
                            <a:srgbClr val="000000"/>
                          </a:solidFill>
                          <a:effectLst/>
                          <a:latin typeface="Times New Roman" pitchFamily="18" charset="0"/>
                          <a:ea typeface="Times New Roman"/>
                          <a:cs typeface="Times New Roman" pitchFamily="18" charset="0"/>
                        </a:rPr>
                        <a:t>Hiện tượng cụp lá ở cây trinh nữ</a:t>
                      </a:r>
                      <a:r>
                        <a:rPr lang="nl-NL" sz="2200">
                          <a:solidFill>
                            <a:srgbClr val="000000"/>
                          </a:solidFill>
                          <a:effectLst/>
                          <a:latin typeface="Times New Roman" pitchFamily="18" charset="0"/>
                          <a:ea typeface="Times New Roman"/>
                          <a:cs typeface="Times New Roman" pitchFamily="18" charset="0"/>
                        </a:rPr>
                        <a:t> </a:t>
                      </a:r>
                      <a:r>
                        <a:rPr lang="nl-NL" sz="2200" b="1">
                          <a:solidFill>
                            <a:srgbClr val="000000"/>
                          </a:solidFill>
                          <a:effectLst/>
                          <a:latin typeface="Times New Roman" pitchFamily="18" charset="0"/>
                          <a:ea typeface="Times New Roman"/>
                          <a:cs typeface="Times New Roman" pitchFamily="18" charset="0"/>
                        </a:rPr>
                        <a:t>khi có va chạm</a:t>
                      </a:r>
                      <a:endParaRPr lang="en-US" sz="2200">
                        <a:effectLst/>
                        <a:latin typeface="Times New Roman" pitchFamily="18" charset="0"/>
                        <a:ea typeface="Calibri"/>
                        <a:cs typeface="Times New Roman"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5801">
                <a:tc>
                  <a:txBody>
                    <a:bodyPr/>
                    <a:lstStyle/>
                    <a:p>
                      <a:pPr algn="ctr">
                        <a:lnSpc>
                          <a:spcPct val="115000"/>
                        </a:lnSpc>
                        <a:spcAft>
                          <a:spcPts val="1000"/>
                        </a:spcAft>
                      </a:pPr>
                      <a:r>
                        <a:rPr lang="nl-NL" sz="2200">
                          <a:solidFill>
                            <a:srgbClr val="000000"/>
                          </a:solidFill>
                          <a:effectLst/>
                          <a:latin typeface="Times New Roman" pitchFamily="18" charset="0"/>
                          <a:ea typeface="Times New Roman"/>
                          <a:cs typeface="Times New Roman" pitchFamily="18" charset="0"/>
                        </a:rPr>
                        <a:t>Tác nhân kích thích</a:t>
                      </a:r>
                      <a:endParaRPr lang="en-US" sz="2200">
                        <a:effectLst/>
                        <a:latin typeface="Times New Roman" pitchFamily="18" charset="0"/>
                        <a:ea typeface="Calibri"/>
                        <a:cs typeface="Times New Roman"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5801">
                <a:tc>
                  <a:txBody>
                    <a:bodyPr/>
                    <a:lstStyle/>
                    <a:p>
                      <a:pPr algn="ctr">
                        <a:lnSpc>
                          <a:spcPct val="115000"/>
                        </a:lnSpc>
                        <a:spcAft>
                          <a:spcPts val="1000"/>
                        </a:spcAft>
                      </a:pPr>
                      <a:r>
                        <a:rPr lang="nl-NL" sz="2200">
                          <a:solidFill>
                            <a:srgbClr val="000000"/>
                          </a:solidFill>
                          <a:effectLst/>
                          <a:latin typeface="Times New Roman" pitchFamily="18" charset="0"/>
                          <a:ea typeface="Times New Roman"/>
                          <a:cs typeface="Times New Roman" pitchFamily="18" charset="0"/>
                        </a:rPr>
                        <a:t>Tính chất và biểu hiện</a:t>
                      </a:r>
                      <a:endParaRPr lang="en-US" sz="2200">
                        <a:effectLst/>
                        <a:latin typeface="Times New Roman" pitchFamily="18" charset="0"/>
                        <a:ea typeface="Calibri"/>
                        <a:cs typeface="Times New Roman"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560">
                <a:tc>
                  <a:txBody>
                    <a:bodyPr/>
                    <a:lstStyle/>
                    <a:p>
                      <a:pPr algn="ctr">
                        <a:lnSpc>
                          <a:spcPct val="115000"/>
                        </a:lnSpc>
                        <a:spcAft>
                          <a:spcPts val="1000"/>
                        </a:spcAft>
                      </a:pPr>
                      <a:r>
                        <a:rPr lang="nl-NL" sz="2200">
                          <a:solidFill>
                            <a:srgbClr val="000000"/>
                          </a:solidFill>
                          <a:effectLst/>
                          <a:latin typeface="Times New Roman" pitchFamily="18" charset="0"/>
                          <a:ea typeface="Times New Roman"/>
                          <a:cs typeface="Times New Roman" pitchFamily="18" charset="0"/>
                        </a:rPr>
                        <a:t>Ý </a:t>
                      </a:r>
                      <a:r>
                        <a:rPr lang="nl-NL" sz="2200" smtClean="0">
                          <a:solidFill>
                            <a:srgbClr val="000000"/>
                          </a:solidFill>
                          <a:effectLst/>
                          <a:latin typeface="Times New Roman" pitchFamily="18" charset="0"/>
                          <a:ea typeface="Times New Roman"/>
                          <a:cs typeface="Times New Roman" pitchFamily="18" charset="0"/>
                        </a:rPr>
                        <a:t>nghĩa</a:t>
                      </a:r>
                    </a:p>
                    <a:p>
                      <a:pPr algn="ctr">
                        <a:lnSpc>
                          <a:spcPct val="115000"/>
                        </a:lnSpc>
                        <a:spcAft>
                          <a:spcPts val="1000"/>
                        </a:spcAft>
                      </a:pPr>
                      <a:endParaRPr lang="nl-NL" sz="2200" smtClean="0">
                        <a:solidFill>
                          <a:srgbClr val="000000"/>
                        </a:solidFill>
                        <a:effectLst/>
                        <a:latin typeface="Times New Roman" pitchFamily="18" charset="0"/>
                        <a:ea typeface="Calibri"/>
                        <a:cs typeface="Times New Roman"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2400300" y="4064913"/>
            <a:ext cx="2705100" cy="430887"/>
          </a:xfrm>
          <a:prstGeom prst="rect">
            <a:avLst/>
          </a:prstGeom>
          <a:noFill/>
        </p:spPr>
        <p:txBody>
          <a:bodyPr wrap="square" rtlCol="0">
            <a:spAutoFit/>
          </a:bodyPr>
          <a:lstStyle/>
          <a:p>
            <a:r>
              <a:rPr lang="nl-NL" sz="2200">
                <a:latin typeface="Times New Roman" pitchFamily="18" charset="0"/>
                <a:cs typeface="Times New Roman" pitchFamily="18" charset="0"/>
              </a:rPr>
              <a:t>Ánh sáng và nhiệt độ</a:t>
            </a:r>
            <a:endParaRPr lang="en-US" sz="2200">
              <a:latin typeface="Times New Roman" pitchFamily="18" charset="0"/>
              <a:cs typeface="Times New Roman" pitchFamily="18" charset="0"/>
            </a:endParaRPr>
          </a:p>
        </p:txBody>
      </p:sp>
      <p:sp>
        <p:nvSpPr>
          <p:cNvPr id="6" name="TextBox 5"/>
          <p:cNvSpPr txBox="1"/>
          <p:nvPr/>
        </p:nvSpPr>
        <p:spPr>
          <a:xfrm>
            <a:off x="6629400" y="3988713"/>
            <a:ext cx="1676400" cy="430887"/>
          </a:xfrm>
          <a:prstGeom prst="rect">
            <a:avLst/>
          </a:prstGeom>
          <a:noFill/>
        </p:spPr>
        <p:txBody>
          <a:bodyPr wrap="square" rtlCol="0">
            <a:spAutoFit/>
          </a:bodyPr>
          <a:lstStyle/>
          <a:p>
            <a:r>
              <a:rPr lang="nl-NL" sz="2200">
                <a:latin typeface="Times New Roman" pitchFamily="18" charset="0"/>
                <a:cs typeface="Times New Roman" pitchFamily="18" charset="0"/>
              </a:rPr>
              <a:t>Va chạm</a:t>
            </a:r>
            <a:endParaRPr lang="en-US" sz="2200">
              <a:latin typeface="Times New Roman" pitchFamily="18" charset="0"/>
              <a:cs typeface="Times New Roman" pitchFamily="18" charset="0"/>
            </a:endParaRPr>
          </a:p>
        </p:txBody>
      </p:sp>
      <p:sp>
        <p:nvSpPr>
          <p:cNvPr id="14" name="TextBox 13"/>
          <p:cNvSpPr txBox="1"/>
          <p:nvPr/>
        </p:nvSpPr>
        <p:spPr>
          <a:xfrm>
            <a:off x="2476500" y="4793159"/>
            <a:ext cx="2705100" cy="769441"/>
          </a:xfrm>
          <a:prstGeom prst="rect">
            <a:avLst/>
          </a:prstGeom>
          <a:noFill/>
        </p:spPr>
        <p:txBody>
          <a:bodyPr wrap="square" rtlCol="0">
            <a:spAutoFit/>
          </a:bodyPr>
          <a:lstStyle/>
          <a:p>
            <a:r>
              <a:rPr lang="nl-NL" sz="2200">
                <a:latin typeface="Times New Roman" pitchFamily="18" charset="0"/>
                <a:cs typeface="Times New Roman" pitchFamily="18" charset="0"/>
              </a:rPr>
              <a:t>Biểu hiện chậm hơn, có tính chu kì</a:t>
            </a:r>
            <a:endParaRPr lang="en-US" sz="2200">
              <a:latin typeface="Times New Roman" pitchFamily="18" charset="0"/>
              <a:cs typeface="Times New Roman" pitchFamily="18" charset="0"/>
            </a:endParaRPr>
          </a:p>
        </p:txBody>
      </p:sp>
      <p:sp>
        <p:nvSpPr>
          <p:cNvPr id="7" name="TextBox 6"/>
          <p:cNvSpPr txBox="1"/>
          <p:nvPr/>
        </p:nvSpPr>
        <p:spPr>
          <a:xfrm>
            <a:off x="6096000" y="4716959"/>
            <a:ext cx="2590800" cy="769441"/>
          </a:xfrm>
          <a:prstGeom prst="rect">
            <a:avLst/>
          </a:prstGeom>
          <a:noFill/>
        </p:spPr>
        <p:txBody>
          <a:bodyPr wrap="square" rtlCol="0">
            <a:spAutoFit/>
          </a:bodyPr>
          <a:lstStyle/>
          <a:p>
            <a:r>
              <a:rPr lang="nl-NL" sz="2200">
                <a:latin typeface="Times New Roman" pitchFamily="18" charset="0"/>
                <a:cs typeface="Times New Roman" pitchFamily="18" charset="0"/>
              </a:rPr>
              <a:t>Biểu hiện nhanh hơn, không có tính chu kì</a:t>
            </a:r>
            <a:endParaRPr lang="en-US" sz="2200">
              <a:latin typeface="Times New Roman" pitchFamily="18" charset="0"/>
              <a:cs typeface="Times New Roman" pitchFamily="18" charset="0"/>
            </a:endParaRPr>
          </a:p>
        </p:txBody>
      </p:sp>
      <p:sp>
        <p:nvSpPr>
          <p:cNvPr id="12" name="TextBox 11"/>
          <p:cNvSpPr txBox="1"/>
          <p:nvPr/>
        </p:nvSpPr>
        <p:spPr>
          <a:xfrm>
            <a:off x="1981200" y="5491371"/>
            <a:ext cx="4038600" cy="1061829"/>
          </a:xfrm>
          <a:prstGeom prst="rect">
            <a:avLst/>
          </a:prstGeom>
          <a:noFill/>
        </p:spPr>
        <p:txBody>
          <a:bodyPr wrap="square" rtlCol="0">
            <a:spAutoFit/>
          </a:bodyPr>
          <a:lstStyle/>
          <a:p>
            <a:r>
              <a:rPr lang="nl-NL" sz="2100">
                <a:latin typeface="Times New Roman" pitchFamily="18" charset="0"/>
                <a:cs typeface="Times New Roman" pitchFamily="18" charset="0"/>
              </a:rPr>
              <a:t>Giúp lá xòe vào buổi sáng để quang hợp và khép vào buổi tối để giảm sự thoát hơi nước.</a:t>
            </a:r>
            <a:endParaRPr lang="en-US" sz="2100">
              <a:latin typeface="Times New Roman" pitchFamily="18" charset="0"/>
              <a:cs typeface="Times New Roman" pitchFamily="18" charset="0"/>
            </a:endParaRPr>
          </a:p>
        </p:txBody>
      </p:sp>
      <p:sp>
        <p:nvSpPr>
          <p:cNvPr id="13" name="TextBox 12"/>
          <p:cNvSpPr txBox="1"/>
          <p:nvPr/>
        </p:nvSpPr>
        <p:spPr>
          <a:xfrm>
            <a:off x="6096000" y="5631359"/>
            <a:ext cx="2819400" cy="769441"/>
          </a:xfrm>
          <a:prstGeom prst="rect">
            <a:avLst/>
          </a:prstGeom>
          <a:noFill/>
        </p:spPr>
        <p:txBody>
          <a:bodyPr wrap="square" rtlCol="0">
            <a:spAutoFit/>
          </a:bodyPr>
          <a:lstStyle/>
          <a:p>
            <a:r>
              <a:rPr lang="nl-NL" sz="2200">
                <a:latin typeface="Times New Roman" pitchFamily="18" charset="0"/>
                <a:cs typeface="Times New Roman" pitchFamily="18" charset="0"/>
              </a:rPr>
              <a:t>Giúp lá không bị tổn thương.</a:t>
            </a:r>
            <a:endParaRPr lang="en-US" sz="2200">
              <a:latin typeface="Times New Roman" pitchFamily="18" charset="0"/>
              <a:cs typeface="Times New Roman" pitchFamily="18" charset="0"/>
            </a:endParaRPr>
          </a:p>
        </p:txBody>
      </p:sp>
    </p:spTree>
    <p:extLst>
      <p:ext uri="{BB962C8B-B14F-4D97-AF65-F5344CB8AC3E}">
        <p14:creationId xmlns:p14="http://schemas.microsoft.com/office/powerpoint/2010/main" val="29449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5" grpId="0"/>
      <p:bldP spid="6" grpId="0"/>
      <p:bldP spid="14"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ải +999 Hình Nền Slide Powerpoint Thuyết Trình Đẹp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
            <a:ext cx="9296400" cy="6873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914400"/>
            <a:ext cx="5867400" cy="646331"/>
          </a:xfrm>
          <a:prstGeom prst="rect">
            <a:avLst/>
          </a:prstGeom>
          <a:noFill/>
        </p:spPr>
        <p:txBody>
          <a:bodyPr wrap="square" rtlCol="0">
            <a:spAutoFit/>
          </a:bodyPr>
          <a:lstStyle/>
          <a:p>
            <a:pPr algn="ctr"/>
            <a:r>
              <a:rPr lang="vi-VN" sz="3600" b="1">
                <a:solidFill>
                  <a:schemeClr val="bg1"/>
                </a:solidFill>
                <a:latin typeface="Times New Roman" pitchFamily="18" charset="0"/>
                <a:cs typeface="Times New Roman" pitchFamily="18" charset="0"/>
              </a:rPr>
              <a:t>HƯỚNG DẪN VỀ </a:t>
            </a:r>
            <a:r>
              <a:rPr lang="vi-VN" sz="3600" b="1" smtClean="0">
                <a:solidFill>
                  <a:schemeClr val="bg1"/>
                </a:solidFill>
                <a:latin typeface="Times New Roman" pitchFamily="18" charset="0"/>
                <a:cs typeface="Times New Roman" pitchFamily="18" charset="0"/>
              </a:rPr>
              <a:t>NHÀ</a:t>
            </a:r>
            <a:endParaRPr lang="en-US" sz="3600">
              <a:solidFill>
                <a:schemeClr val="bg1"/>
              </a:solidFill>
              <a:latin typeface="Times New Roman" pitchFamily="18" charset="0"/>
              <a:cs typeface="Times New Roman" pitchFamily="18" charset="0"/>
            </a:endParaRPr>
          </a:p>
        </p:txBody>
      </p:sp>
      <p:grpSp>
        <p:nvGrpSpPr>
          <p:cNvPr id="6" name="Group 5"/>
          <p:cNvGrpSpPr>
            <a:grpSpLocks/>
          </p:cNvGrpSpPr>
          <p:nvPr/>
        </p:nvGrpSpPr>
        <p:grpSpPr bwMode="auto">
          <a:xfrm rot="5400000">
            <a:off x="2390570" y="3285195"/>
            <a:ext cx="612934" cy="138545"/>
            <a:chOff x="0" y="1896"/>
            <a:chExt cx="5760" cy="120"/>
          </a:xfrm>
        </p:grpSpPr>
        <p:sp>
          <p:nvSpPr>
            <p:cNvPr id="7"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8"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grpSp>
      <p:grpSp>
        <p:nvGrpSpPr>
          <p:cNvPr id="9" name="Group 8"/>
          <p:cNvGrpSpPr>
            <a:grpSpLocks/>
          </p:cNvGrpSpPr>
          <p:nvPr/>
        </p:nvGrpSpPr>
        <p:grpSpPr bwMode="auto">
          <a:xfrm>
            <a:off x="2230755" y="2819151"/>
            <a:ext cx="817245" cy="1307319"/>
            <a:chOff x="145" y="907"/>
            <a:chExt cx="586" cy="893"/>
          </a:xfrm>
        </p:grpSpPr>
        <p:grpSp>
          <p:nvGrpSpPr>
            <p:cNvPr id="10" name="Group 6"/>
            <p:cNvGrpSpPr>
              <a:grpSpLocks/>
            </p:cNvGrpSpPr>
            <p:nvPr/>
          </p:nvGrpSpPr>
          <p:grpSpPr bwMode="auto">
            <a:xfrm rot="5400000">
              <a:off x="-9" y="1061"/>
              <a:ext cx="893" cy="586"/>
              <a:chOff x="1005" y="1824"/>
              <a:chExt cx="2881" cy="1821"/>
            </a:xfrm>
          </p:grpSpPr>
          <p:sp>
            <p:nvSpPr>
              <p:cNvPr id="12" name="AutoShape 7"/>
              <p:cNvSpPr>
                <a:spLocks noChangeArrowheads="1"/>
              </p:cNvSpPr>
              <p:nvPr/>
            </p:nvSpPr>
            <p:spPr bwMode="gray">
              <a:xfrm rot="16200000" flipH="1">
                <a:off x="954"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itchFamily="34" charset="0"/>
                  <a:cs typeface="Arial" charset="0"/>
                </a:endParaRPr>
              </a:p>
            </p:txBody>
          </p:sp>
          <p:sp>
            <p:nvSpPr>
              <p:cNvPr id="13"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itchFamily="34" charset="0"/>
                  <a:cs typeface="Arial" charset="0"/>
                </a:endParaRPr>
              </a:p>
            </p:txBody>
          </p:sp>
          <p:sp>
            <p:nvSpPr>
              <p:cNvPr id="14"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itchFamily="34" charset="0"/>
                  <a:cs typeface="Arial" charset="0"/>
                </a:endParaRPr>
              </a:p>
            </p:txBody>
          </p:sp>
          <p:sp>
            <p:nvSpPr>
              <p:cNvPr id="15"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16"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17" name="Oval 12"/>
              <p:cNvSpPr>
                <a:spLocks noChangeArrowheads="1"/>
              </p:cNvSpPr>
              <p:nvPr/>
            </p:nvSpPr>
            <p:spPr bwMode="gray">
              <a:xfrm>
                <a:off x="2312" y="2983"/>
                <a:ext cx="1150"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itchFamily="34" charset="0"/>
                  <a:cs typeface="Arial" charset="0"/>
                </a:endParaRPr>
              </a:p>
            </p:txBody>
          </p:sp>
          <p:sp>
            <p:nvSpPr>
              <p:cNvPr id="18" name="Oval 13"/>
              <p:cNvSpPr>
                <a:spLocks noChangeArrowheads="1"/>
              </p:cNvSpPr>
              <p:nvPr/>
            </p:nvSpPr>
            <p:spPr bwMode="gray">
              <a:xfrm>
                <a:off x="2320" y="2988"/>
                <a:ext cx="1147"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itchFamily="34" charset="0"/>
                  <a:cs typeface="Arial" charset="0"/>
                </a:endParaRPr>
              </a:p>
            </p:txBody>
          </p:sp>
          <p:sp>
            <p:nvSpPr>
              <p:cNvPr id="19"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itchFamily="34" charset="0"/>
                  <a:cs typeface="Arial" charset="0"/>
                </a:endParaRPr>
              </a:p>
            </p:txBody>
          </p:sp>
          <p:sp>
            <p:nvSpPr>
              <p:cNvPr id="20"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itchFamily="34" charset="0"/>
                  <a:cs typeface="Arial" charset="0"/>
                </a:endParaRPr>
              </a:p>
            </p:txBody>
          </p:sp>
        </p:grpSp>
        <p:sp>
          <p:nvSpPr>
            <p:cNvPr id="11" name="Text Box 16"/>
            <p:cNvSpPr txBox="1">
              <a:spLocks noChangeArrowheads="1"/>
            </p:cNvSpPr>
            <p:nvPr/>
          </p:nvSpPr>
          <p:spPr bwMode="gray">
            <a:xfrm>
              <a:off x="336" y="1296"/>
              <a:ext cx="277" cy="35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0</a:t>
              </a:r>
              <a:endParaRPr lang="en-US" sz="2800" b="1" smtClean="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grpSp>
      <p:grpSp>
        <p:nvGrpSpPr>
          <p:cNvPr id="21" name="Group 20"/>
          <p:cNvGrpSpPr>
            <a:grpSpLocks/>
          </p:cNvGrpSpPr>
          <p:nvPr/>
        </p:nvGrpSpPr>
        <p:grpSpPr bwMode="auto">
          <a:xfrm rot="5400000">
            <a:off x="2326603" y="4395007"/>
            <a:ext cx="698959" cy="138545"/>
            <a:chOff x="0" y="1896"/>
            <a:chExt cx="5760" cy="120"/>
          </a:xfrm>
        </p:grpSpPr>
        <p:sp>
          <p:nvSpPr>
            <p:cNvPr id="22" name="Rectangle 1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itchFamily="34" charset="0"/>
                <a:cs typeface="Arial" charset="0"/>
              </a:endParaRPr>
            </a:p>
          </p:txBody>
        </p:sp>
        <p:sp>
          <p:nvSpPr>
            <p:cNvPr id="23" name="Rectangle 1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itchFamily="34" charset="0"/>
                <a:cs typeface="Arial" charset="0"/>
              </a:endParaRPr>
            </a:p>
          </p:txBody>
        </p:sp>
      </p:grpSp>
      <p:grpSp>
        <p:nvGrpSpPr>
          <p:cNvPr id="24" name="Group 23"/>
          <p:cNvGrpSpPr>
            <a:grpSpLocks/>
          </p:cNvGrpSpPr>
          <p:nvPr/>
        </p:nvGrpSpPr>
        <p:grpSpPr bwMode="auto">
          <a:xfrm>
            <a:off x="2229360" y="4598194"/>
            <a:ext cx="817245" cy="901988"/>
            <a:chOff x="144" y="1176"/>
            <a:chExt cx="586" cy="625"/>
          </a:xfrm>
        </p:grpSpPr>
        <p:grpSp>
          <p:nvGrpSpPr>
            <p:cNvPr id="25" name="Group 21"/>
            <p:cNvGrpSpPr>
              <a:grpSpLocks/>
            </p:cNvGrpSpPr>
            <p:nvPr/>
          </p:nvGrpSpPr>
          <p:grpSpPr bwMode="auto">
            <a:xfrm rot="5400000">
              <a:off x="124" y="1196"/>
              <a:ext cx="625" cy="586"/>
              <a:chOff x="1872" y="1824"/>
              <a:chExt cx="2014" cy="1821"/>
            </a:xfrm>
          </p:grpSpPr>
          <p:sp>
            <p:nvSpPr>
              <p:cNvPr id="27" name="AutoShape 22"/>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28" name="AutoShape 2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p>
            </p:txBody>
          </p:sp>
          <p:sp>
            <p:nvSpPr>
              <p:cNvPr id="29" name="AutoShape 2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p>
            </p:txBody>
          </p:sp>
          <p:sp>
            <p:nvSpPr>
              <p:cNvPr id="30"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31"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32" name="Oval 27"/>
              <p:cNvSpPr>
                <a:spLocks noChangeArrowheads="1"/>
              </p:cNvSpPr>
              <p:nvPr/>
            </p:nvSpPr>
            <p:spPr bwMode="gray">
              <a:xfrm>
                <a:off x="2309" y="2981"/>
                <a:ext cx="1163"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p>
            </p:txBody>
          </p:sp>
          <p:sp>
            <p:nvSpPr>
              <p:cNvPr id="33" name="Oval 28"/>
              <p:cNvSpPr>
                <a:spLocks noChangeArrowheads="1"/>
              </p:cNvSpPr>
              <p:nvPr/>
            </p:nvSpPr>
            <p:spPr bwMode="gray">
              <a:xfrm>
                <a:off x="2310" y="2986"/>
                <a:ext cx="1164"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p>
            </p:txBody>
          </p:sp>
          <p:sp>
            <p:nvSpPr>
              <p:cNvPr id="34" name="Oval 29"/>
              <p:cNvSpPr>
                <a:spLocks noChangeArrowheads="1"/>
              </p:cNvSpPr>
              <p:nvPr/>
            </p:nvSpPr>
            <p:spPr bwMode="gray">
              <a:xfrm>
                <a:off x="2299" y="2088"/>
                <a:ext cx="1157" cy="1096"/>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p>
            </p:txBody>
          </p:sp>
          <p:sp>
            <p:nvSpPr>
              <p:cNvPr id="35" name="Oval 30"/>
              <p:cNvSpPr>
                <a:spLocks noChangeArrowheads="1"/>
              </p:cNvSpPr>
              <p:nvPr/>
            </p:nvSpPr>
            <p:spPr bwMode="gray">
              <a:xfrm>
                <a:off x="2304" y="2087"/>
                <a:ext cx="1163" cy="109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p>
            </p:txBody>
          </p:sp>
        </p:grpSp>
        <p:sp>
          <p:nvSpPr>
            <p:cNvPr id="26" name="Text Box 31"/>
            <p:cNvSpPr txBox="1">
              <a:spLocks noChangeArrowheads="1"/>
            </p:cNvSpPr>
            <p:nvPr/>
          </p:nvSpPr>
          <p:spPr bwMode="gray">
            <a:xfrm>
              <a:off x="343" y="1296"/>
              <a:ext cx="261" cy="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0</a:t>
              </a:r>
              <a:endParaRPr lang="en-US" sz="2800" b="1" smtClean="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grpSp>
      <p:grpSp>
        <p:nvGrpSpPr>
          <p:cNvPr id="36" name="Group 2"/>
          <p:cNvGrpSpPr>
            <a:grpSpLocks/>
          </p:cNvGrpSpPr>
          <p:nvPr/>
        </p:nvGrpSpPr>
        <p:grpSpPr bwMode="auto">
          <a:xfrm rot="5400000">
            <a:off x="2390570" y="2666135"/>
            <a:ext cx="612934" cy="138545"/>
            <a:chOff x="0" y="1896"/>
            <a:chExt cx="5760" cy="120"/>
          </a:xfrm>
        </p:grpSpPr>
        <p:sp>
          <p:nvSpPr>
            <p:cNvPr id="37"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38"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grpSp>
      <p:grpSp>
        <p:nvGrpSpPr>
          <p:cNvPr id="39" name="Group 5"/>
          <p:cNvGrpSpPr>
            <a:grpSpLocks/>
          </p:cNvGrpSpPr>
          <p:nvPr/>
        </p:nvGrpSpPr>
        <p:grpSpPr bwMode="auto">
          <a:xfrm>
            <a:off x="2229360" y="1765156"/>
            <a:ext cx="817245" cy="914977"/>
            <a:chOff x="144" y="1176"/>
            <a:chExt cx="586" cy="625"/>
          </a:xfrm>
        </p:grpSpPr>
        <p:grpSp>
          <p:nvGrpSpPr>
            <p:cNvPr id="40" name="Group 6"/>
            <p:cNvGrpSpPr>
              <a:grpSpLocks/>
            </p:cNvGrpSpPr>
            <p:nvPr/>
          </p:nvGrpSpPr>
          <p:grpSpPr bwMode="auto">
            <a:xfrm rot="5400000">
              <a:off x="124" y="1196"/>
              <a:ext cx="625" cy="586"/>
              <a:chOff x="1872" y="1824"/>
              <a:chExt cx="2014" cy="1821"/>
            </a:xfrm>
          </p:grpSpPr>
          <p:sp>
            <p:nvSpPr>
              <p:cNvPr id="42" name="AutoShape 7"/>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itchFamily="34" charset="0"/>
                  <a:cs typeface="Arial" charset="0"/>
                </a:endParaRPr>
              </a:p>
            </p:txBody>
          </p:sp>
          <p:sp>
            <p:nvSpPr>
              <p:cNvPr id="43"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itchFamily="34" charset="0"/>
                  <a:cs typeface="Arial" charset="0"/>
                </a:endParaRPr>
              </a:p>
            </p:txBody>
          </p:sp>
          <p:sp>
            <p:nvSpPr>
              <p:cNvPr id="44"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itchFamily="34" charset="0"/>
                  <a:cs typeface="Arial" charset="0"/>
                </a:endParaRPr>
              </a:p>
            </p:txBody>
          </p:sp>
          <p:sp>
            <p:nvSpPr>
              <p:cNvPr id="45"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46"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47" name="Oval 12"/>
              <p:cNvSpPr>
                <a:spLocks noChangeArrowheads="1"/>
              </p:cNvSpPr>
              <p:nvPr/>
            </p:nvSpPr>
            <p:spPr bwMode="gray">
              <a:xfrm>
                <a:off x="2312" y="2983"/>
                <a:ext cx="1147" cy="122"/>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itchFamily="34" charset="0"/>
                  <a:cs typeface="Arial" charset="0"/>
                </a:endParaRPr>
              </a:p>
            </p:txBody>
          </p:sp>
          <p:sp>
            <p:nvSpPr>
              <p:cNvPr id="48" name="Oval 13"/>
              <p:cNvSpPr>
                <a:spLocks noChangeArrowheads="1"/>
              </p:cNvSpPr>
              <p:nvPr/>
            </p:nvSpPr>
            <p:spPr bwMode="gray">
              <a:xfrm>
                <a:off x="2314" y="2989"/>
                <a:ext cx="1146" cy="11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itchFamily="34" charset="0"/>
                  <a:cs typeface="Arial" charset="0"/>
                </a:endParaRPr>
              </a:p>
            </p:txBody>
          </p:sp>
          <p:sp>
            <p:nvSpPr>
              <p:cNvPr id="49"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itchFamily="34" charset="0"/>
                  <a:cs typeface="Arial" charset="0"/>
                </a:endParaRPr>
              </a:p>
            </p:txBody>
          </p:sp>
          <p:sp>
            <p:nvSpPr>
              <p:cNvPr id="50"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itchFamily="34" charset="0"/>
                  <a:cs typeface="Arial" charset="0"/>
                </a:endParaRPr>
              </a:p>
            </p:txBody>
          </p:sp>
        </p:grpSp>
        <p:sp>
          <p:nvSpPr>
            <p:cNvPr id="41" name="Text Box 16"/>
            <p:cNvSpPr txBox="1">
              <a:spLocks noChangeArrowheads="1"/>
            </p:cNvSpPr>
            <p:nvPr/>
          </p:nvSpPr>
          <p:spPr bwMode="gray">
            <a:xfrm>
              <a:off x="336" y="1296"/>
              <a:ext cx="277" cy="35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itchFamily="18" charset="0"/>
                  <a:cs typeface="Times New Roman" pitchFamily="18" charset="0"/>
                </a:rPr>
                <a:t>0</a:t>
              </a:r>
            </a:p>
          </p:txBody>
        </p:sp>
      </p:grpSp>
      <p:sp>
        <p:nvSpPr>
          <p:cNvPr id="51" name="AutoShape 64">
            <a:hlinkClick r:id="rId4" action="ppaction://hlinksldjump"/>
          </p:cNvPr>
          <p:cNvSpPr>
            <a:spLocks noChangeArrowheads="1"/>
          </p:cNvSpPr>
          <p:nvPr/>
        </p:nvSpPr>
        <p:spPr bwMode="auto">
          <a:xfrm>
            <a:off x="3276600" y="1641764"/>
            <a:ext cx="5182504" cy="1177636"/>
          </a:xfrm>
          <a:prstGeom prst="horizontalScroll">
            <a:avLst>
              <a:gd name="adj" fmla="val 12500"/>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sz="2800">
                <a:latin typeface="Times New Roman" pitchFamily="18" charset="0"/>
                <a:cs typeface="Times New Roman" pitchFamily="18" charset="0"/>
              </a:rPr>
              <a:t>Hoàn thành bài tập phần vận dụng.</a:t>
            </a:r>
            <a:endParaRPr lang="en-US" sz="2800">
              <a:latin typeface="Times New Roman" pitchFamily="18" charset="0"/>
              <a:cs typeface="Times New Roman" pitchFamily="18" charset="0"/>
            </a:endParaRPr>
          </a:p>
        </p:txBody>
      </p:sp>
      <p:sp>
        <p:nvSpPr>
          <p:cNvPr id="52" name="AutoShape 64">
            <a:hlinkClick r:id="rId5" action="ppaction://hlinksldjump"/>
          </p:cNvPr>
          <p:cNvSpPr>
            <a:spLocks noChangeArrowheads="1"/>
          </p:cNvSpPr>
          <p:nvPr/>
        </p:nvSpPr>
        <p:spPr bwMode="auto">
          <a:xfrm>
            <a:off x="3276600" y="3013364"/>
            <a:ext cx="5182504" cy="1177636"/>
          </a:xfrm>
          <a:prstGeom prst="horizontalScroll">
            <a:avLst>
              <a:gd name="adj" fmla="val 12500"/>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sz="2800">
                <a:latin typeface="Times New Roman" pitchFamily="18" charset="0"/>
                <a:cs typeface="Times New Roman" pitchFamily="18" charset="0"/>
              </a:rPr>
              <a:t>Ôn lại nội dung kiến thức bài học.</a:t>
            </a:r>
            <a:endParaRPr lang="en-US" sz="2800">
              <a:latin typeface="Times New Roman" pitchFamily="18" charset="0"/>
              <a:cs typeface="Times New Roman" pitchFamily="18" charset="0"/>
            </a:endParaRPr>
          </a:p>
        </p:txBody>
      </p:sp>
      <p:sp>
        <p:nvSpPr>
          <p:cNvPr id="53" name="AutoShape 64">
            <a:hlinkClick r:id="rId6" action="ppaction://hlinksldjump"/>
          </p:cNvPr>
          <p:cNvSpPr>
            <a:spLocks noChangeArrowheads="1"/>
          </p:cNvSpPr>
          <p:nvPr/>
        </p:nvSpPr>
        <p:spPr bwMode="auto">
          <a:xfrm>
            <a:off x="3276600" y="4384964"/>
            <a:ext cx="5182504" cy="1177636"/>
          </a:xfrm>
          <a:prstGeom prst="horizontalScroll">
            <a:avLst>
              <a:gd name="adj" fmla="val 12500"/>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2800">
                <a:latin typeface="Times New Roman" pitchFamily="18" charset="0"/>
                <a:cs typeface="Times New Roman" pitchFamily="18" charset="0"/>
              </a:rPr>
              <a:t>Học và chuẩn bị </a:t>
            </a:r>
            <a:endParaRPr lang="en-US" sz="2800" smtClean="0">
              <a:latin typeface="Times New Roman" pitchFamily="18" charset="0"/>
              <a:cs typeface="Times New Roman" pitchFamily="18" charset="0"/>
            </a:endParaRPr>
          </a:p>
          <a:p>
            <a:pPr algn="ctr"/>
            <a:r>
              <a:rPr lang="vi-VN" sz="2800" b="1" i="1" smtClean="0">
                <a:latin typeface="Times New Roman" pitchFamily="18" charset="0"/>
                <a:cs typeface="Times New Roman" pitchFamily="18" charset="0"/>
              </a:rPr>
              <a:t>bài </a:t>
            </a:r>
            <a:r>
              <a:rPr lang="vi-VN" sz="2800" b="1" i="1">
                <a:latin typeface="Times New Roman" pitchFamily="18" charset="0"/>
                <a:cs typeface="Times New Roman" pitchFamily="18" charset="0"/>
              </a:rPr>
              <a:t>33 </a:t>
            </a:r>
            <a:r>
              <a:rPr lang="vi-VN" sz="2800" i="1">
                <a:latin typeface="Times New Roman" pitchFamily="18" charset="0"/>
                <a:cs typeface="Times New Roman" pitchFamily="18" charset="0"/>
              </a:rPr>
              <a:t>– Tập tính ở động vật.</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475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slide(fromTop)">
                                      <p:cBhvr>
                                        <p:cTn id="17" dur="500"/>
                                        <p:tgtEl>
                                          <p:spTgt spid="36"/>
                                        </p:tgtEl>
                                      </p:cBhvr>
                                    </p:animEffec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Top)">
                                      <p:cBhvr>
                                        <p:cTn id="21" dur="500"/>
                                        <p:tgtEl>
                                          <p:spTgt spid="6"/>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par>
                          <p:cTn id="32" fill="hold">
                            <p:stCondLst>
                              <p:cond delay="2000"/>
                            </p:stCondLst>
                            <p:childTnLst>
                              <p:par>
                                <p:cTn id="33" presetID="1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lide(fromTop)">
                                      <p:cBhvr>
                                        <p:cTn id="35" dur="500"/>
                                        <p:tgtEl>
                                          <p:spTgt spid="21"/>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 calcmode="lin" valueType="num">
                                      <p:cBhvr>
                                        <p:cTn id="41" dur="500" fill="hold"/>
                                        <p:tgtEl>
                                          <p:spTgt spid="24"/>
                                        </p:tgtEl>
                                        <p:attrNameLst>
                                          <p:attrName>style.rotation</p:attrName>
                                        </p:attrNameLst>
                                      </p:cBhvr>
                                      <p:tavLst>
                                        <p:tav tm="0">
                                          <p:val>
                                            <p:fltVal val="360"/>
                                          </p:val>
                                        </p:tav>
                                        <p:tav tm="100000">
                                          <p:val>
                                            <p:fltVal val="0"/>
                                          </p:val>
                                        </p:tav>
                                      </p:tavLst>
                                    </p:anim>
                                    <p:animEffect transition="in" filter="fade">
                                      <p:cBhvr>
                                        <p:cTn id="42" dur="500"/>
                                        <p:tgtEl>
                                          <p:spTgt spid="2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arn(inVertical)">
                                      <p:cBhvr>
                                        <p:cTn id="45" dur="500"/>
                                        <p:tgtEl>
                                          <p:spTgt spid="53"/>
                                        </p:tgtEl>
                                      </p:cBhvr>
                                    </p:animEffec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33400"/>
            <a:ext cx="8382000" cy="1909466"/>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CHÂN THÀNH CẢM ƠN CÔ và THẦY  (CÔ) ĐÃ  LẮNG NGHE  !</a:t>
            </a:r>
            <a:endPar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4" descr="Tải ngay bộ hình nền Powerpoint đẹp, chuyên nghiệp - QuanTriMang.com"/>
          <p:cNvPicPr>
            <a:picLocks noChangeAspect="1" noChangeArrowheads="1"/>
          </p:cNvPicPr>
          <p:nvPr/>
        </p:nvPicPr>
        <p:blipFill rotWithShape="1">
          <a:blip r:embed="rId2">
            <a:extLst>
              <a:ext uri="{28A0092B-C50C-407E-A947-70E740481C1C}">
                <a14:useLocalDpi xmlns:a14="http://schemas.microsoft.com/office/drawing/2010/main" val="0"/>
              </a:ext>
            </a:extLst>
          </a:blip>
          <a:srcRect r="79067"/>
          <a:stretch/>
        </p:blipFill>
        <p:spPr bwMode="auto">
          <a:xfrm rot="16200000">
            <a:off x="3649301" y="1398950"/>
            <a:ext cx="1885950" cy="91845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5729"/>
          <a:stretch/>
        </p:blipFill>
        <p:spPr bwMode="auto">
          <a:xfrm>
            <a:off x="-41852" y="2743201"/>
            <a:ext cx="9185852" cy="320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613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3962400"/>
            <a:ext cx="6324600" cy="2677656"/>
          </a:xfrm>
          <a:prstGeom prst="rect">
            <a:avLst/>
          </a:prstGeom>
          <a:noFill/>
        </p:spPr>
        <p:txBody>
          <a:bodyPr wrap="square" rtlCol="0">
            <a:spAutoFit/>
          </a:bodyPr>
          <a:lstStyle/>
          <a:p>
            <a:pPr lvl="0"/>
            <a:r>
              <a:rPr lang="vi-VN" sz="2800">
                <a:latin typeface="Times New Roman" pitchFamily="18" charset="0"/>
                <a:cs typeface="Times New Roman" pitchFamily="18" charset="0"/>
              </a:rPr>
              <a:t>Hoa hướng dương luôn hướng về phía mặt trời chủ yếu do nhịp sinh học bên trong. Chuyển động hàng ngày không chỉ giúp cải thiện kích thước lá mà còn khiến những cây hoa hướng dương trở nên thu hút côn trùng hỗ trợ thụ phấn hơn</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6" name="TextBox 5"/>
          <p:cNvSpPr txBox="1"/>
          <p:nvPr/>
        </p:nvSpPr>
        <p:spPr>
          <a:xfrm>
            <a:off x="2743200" y="2133600"/>
            <a:ext cx="6477000" cy="954107"/>
          </a:xfrm>
          <a:prstGeom prst="rect">
            <a:avLst/>
          </a:prstGeom>
          <a:noFill/>
        </p:spPr>
        <p:txBody>
          <a:bodyPr wrap="square" rtlCol="0">
            <a:spAutoFit/>
          </a:bodyPr>
          <a:lstStyle/>
          <a:p>
            <a:pPr lvl="0"/>
            <a:r>
              <a:rPr lang="vi-VN" sz="2800">
                <a:latin typeface="Times New Roman" pitchFamily="18" charset="0"/>
                <a:cs typeface="Times New Roman" pitchFamily="18" charset="0"/>
              </a:rPr>
              <a:t>Rễ cây hướng dương hướng về nguồn nước và phân bón để lấy chất dinh dưỡng</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7" name="Rounded Rectangle 6"/>
          <p:cNvSpPr/>
          <p:nvPr/>
        </p:nvSpPr>
        <p:spPr>
          <a:xfrm>
            <a:off x="152400" y="304800"/>
            <a:ext cx="3962400" cy="762000"/>
          </a:xfrm>
          <a:prstGeom prst="roundRect">
            <a:avLst/>
          </a:prstGeom>
          <a:solidFill>
            <a:srgbClr val="FFFF00"/>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itchFamily="18" charset="0"/>
                <a:cs typeface="Times New Roman" pitchFamily="18" charset="0"/>
              </a:rPr>
              <a:t>KHỞI ĐỘNG</a:t>
            </a:r>
            <a:endParaRPr lang="en-US" sz="4400" b="1">
              <a:solidFill>
                <a:schemeClr val="tx1"/>
              </a:solidFill>
              <a:latin typeface="Times New Roman" pitchFamily="18" charset="0"/>
              <a:cs typeface="Times New Roman" pitchFamily="18" charset="0"/>
            </a:endParaRPr>
          </a:p>
        </p:txBody>
      </p:sp>
      <p:pic>
        <p:nvPicPr>
          <p:cNvPr id="3080" name="Picture 8" descr="Hoa hướng dương: Đặc điểm, ý nghĩa, tác dụng, cách trồng và chăm sóc"/>
          <p:cNvPicPr>
            <a:picLocks noChangeAspect="1" noChangeArrowheads="1"/>
          </p:cNvPicPr>
          <p:nvPr/>
        </p:nvPicPr>
        <p:blipFill rotWithShape="1">
          <a:blip r:embed="rId2">
            <a:extLst>
              <a:ext uri="{28A0092B-C50C-407E-A947-70E740481C1C}">
                <a14:useLocalDpi xmlns:a14="http://schemas.microsoft.com/office/drawing/2010/main" val="0"/>
              </a:ext>
            </a:extLst>
          </a:blip>
          <a:srcRect l="27855" b="2507"/>
          <a:stretch/>
        </p:blipFill>
        <p:spPr bwMode="auto">
          <a:xfrm>
            <a:off x="56388" y="4038600"/>
            <a:ext cx="276301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g.toanhoc247.com/picture/2016/0921/huong-nu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4435"/>
            <a:ext cx="2849880" cy="255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9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arn(inVertical)">
                                      <p:cBhvr>
                                        <p:cTn id="7" dur="5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circle(in)">
                                      <p:cBhvr>
                                        <p:cTn id="17" dur="20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219200" y="228600"/>
            <a:ext cx="6934200" cy="1447800"/>
          </a:xfrm>
          <a:prstGeom prst="roundRect">
            <a:avLst/>
          </a:prstGeom>
          <a:solidFill>
            <a:srgbClr val="FF0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itchFamily="18" charset="0"/>
                <a:cs typeface="Times New Roman" pitchFamily="18" charset="0"/>
              </a:rPr>
              <a:t>BÀI 32:</a:t>
            </a:r>
            <a:endParaRPr lang="en-US" sz="4400">
              <a:latin typeface="Times New Roman" pitchFamily="18" charset="0"/>
              <a:cs typeface="Times New Roman" pitchFamily="18" charset="0"/>
            </a:endParaRPr>
          </a:p>
          <a:p>
            <a:r>
              <a:rPr lang="vi-VN" sz="4400" b="1">
                <a:latin typeface="Times New Roman" pitchFamily="18" charset="0"/>
                <a:cs typeface="Times New Roman" pitchFamily="18" charset="0"/>
              </a:rPr>
              <a:t>CẢM ỨNG Ở THỰC VẬT</a:t>
            </a:r>
            <a:endParaRPr lang="en-US" sz="4400">
              <a:latin typeface="Times New Roman" pitchFamily="18" charset="0"/>
              <a:cs typeface="Times New Roman" pitchFamily="18" charset="0"/>
            </a:endParaRPr>
          </a:p>
        </p:txBody>
      </p:sp>
      <p:pic>
        <p:nvPicPr>
          <p:cNvPr id="4098" name="Picture 2" descr="Cảm ứng ở thực v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438196" cy="4438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AutoShape 4" descr="khái niệm cảm ứng ở thực vật là gì"/>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khái niệm cảm ứng ở thực vật là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4724400" cy="434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5B5Bwallcoo_com5D_CG_Bac525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5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p:cNvGrpSpPr>
            <a:grpSpLocks/>
          </p:cNvGrpSpPr>
          <p:nvPr/>
        </p:nvGrpSpPr>
        <p:grpSpPr bwMode="auto">
          <a:xfrm rot="5400000">
            <a:off x="219075" y="1838325"/>
            <a:ext cx="1085850" cy="152400"/>
            <a:chOff x="0" y="1896"/>
            <a:chExt cx="5760" cy="120"/>
          </a:xfrm>
        </p:grpSpPr>
        <p:sp>
          <p:nvSpPr>
            <p:cNvPr id="5"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6"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grpSp>
      <p:grpSp>
        <p:nvGrpSpPr>
          <p:cNvPr id="7" name="Group 5"/>
          <p:cNvGrpSpPr>
            <a:grpSpLocks/>
          </p:cNvGrpSpPr>
          <p:nvPr/>
        </p:nvGrpSpPr>
        <p:grpSpPr bwMode="auto">
          <a:xfrm>
            <a:off x="0" y="2514600"/>
            <a:ext cx="1447800" cy="1006475"/>
            <a:chOff x="144" y="1176"/>
            <a:chExt cx="586" cy="625"/>
          </a:xfrm>
        </p:grpSpPr>
        <p:grpSp>
          <p:nvGrpSpPr>
            <p:cNvPr id="8" name="Group 6"/>
            <p:cNvGrpSpPr>
              <a:grpSpLocks/>
            </p:cNvGrpSpPr>
            <p:nvPr/>
          </p:nvGrpSpPr>
          <p:grpSpPr bwMode="auto">
            <a:xfrm rot="5400000">
              <a:off x="124" y="1196"/>
              <a:ext cx="625" cy="586"/>
              <a:chOff x="1872" y="1824"/>
              <a:chExt cx="2014" cy="1821"/>
            </a:xfrm>
          </p:grpSpPr>
          <p:sp>
            <p:nvSpPr>
              <p:cNvPr id="10" name="AutoShape 7"/>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itchFamily="34" charset="0"/>
                  <a:cs typeface="Arial" charset="0"/>
                </a:endParaRPr>
              </a:p>
            </p:txBody>
          </p:sp>
          <p:sp>
            <p:nvSpPr>
              <p:cNvPr id="11"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itchFamily="34" charset="0"/>
                  <a:cs typeface="Arial" charset="0"/>
                </a:endParaRPr>
              </a:p>
            </p:txBody>
          </p:sp>
          <p:sp>
            <p:nvSpPr>
              <p:cNvPr id="12"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itchFamily="34" charset="0"/>
                  <a:cs typeface="Arial" charset="0"/>
                </a:endParaRPr>
              </a:p>
            </p:txBody>
          </p:sp>
          <p:sp>
            <p:nvSpPr>
              <p:cNvPr id="13"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14"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15" name="Oval 12"/>
              <p:cNvSpPr>
                <a:spLocks noChangeArrowheads="1"/>
              </p:cNvSpPr>
              <p:nvPr/>
            </p:nvSpPr>
            <p:spPr bwMode="gray">
              <a:xfrm>
                <a:off x="2312" y="2983"/>
                <a:ext cx="1150"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itchFamily="34" charset="0"/>
                  <a:cs typeface="Arial" charset="0"/>
                </a:endParaRPr>
              </a:p>
            </p:txBody>
          </p:sp>
          <p:sp>
            <p:nvSpPr>
              <p:cNvPr id="16" name="Oval 13"/>
              <p:cNvSpPr>
                <a:spLocks noChangeArrowheads="1"/>
              </p:cNvSpPr>
              <p:nvPr/>
            </p:nvSpPr>
            <p:spPr bwMode="gray">
              <a:xfrm>
                <a:off x="2320" y="2988"/>
                <a:ext cx="1147"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itchFamily="34" charset="0"/>
                  <a:cs typeface="Arial" charset="0"/>
                </a:endParaRPr>
              </a:p>
            </p:txBody>
          </p:sp>
          <p:sp>
            <p:nvSpPr>
              <p:cNvPr id="17"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itchFamily="34" charset="0"/>
                  <a:cs typeface="Arial" charset="0"/>
                </a:endParaRPr>
              </a:p>
            </p:txBody>
          </p:sp>
          <p:sp>
            <p:nvSpPr>
              <p:cNvPr id="18"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itchFamily="34" charset="0"/>
                  <a:cs typeface="Arial" charset="0"/>
                </a:endParaRPr>
              </a:p>
            </p:txBody>
          </p:sp>
        </p:grpSp>
        <p:sp>
          <p:nvSpPr>
            <p:cNvPr id="9" name="Text Box 16"/>
            <p:cNvSpPr txBox="1">
              <a:spLocks noChangeArrowheads="1"/>
            </p:cNvSpPr>
            <p:nvPr/>
          </p:nvSpPr>
          <p:spPr bwMode="gray">
            <a:xfrm>
              <a:off x="336" y="1296"/>
              <a:ext cx="277" cy="31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itchFamily="18" charset="0"/>
                  <a:cs typeface="Times New Roman" pitchFamily="18" charset="0"/>
                </a:rPr>
                <a:t>II</a:t>
              </a:r>
            </a:p>
          </p:txBody>
        </p:sp>
      </p:grpSp>
      <p:grpSp>
        <p:nvGrpSpPr>
          <p:cNvPr id="19" name="Group 17"/>
          <p:cNvGrpSpPr>
            <a:grpSpLocks/>
          </p:cNvGrpSpPr>
          <p:nvPr/>
        </p:nvGrpSpPr>
        <p:grpSpPr bwMode="auto">
          <a:xfrm rot="5400000">
            <a:off x="142875" y="3895725"/>
            <a:ext cx="1238250" cy="152400"/>
            <a:chOff x="0" y="1896"/>
            <a:chExt cx="5760" cy="120"/>
          </a:xfrm>
        </p:grpSpPr>
        <p:sp>
          <p:nvSpPr>
            <p:cNvPr id="20" name="Rectangle 1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itchFamily="34" charset="0"/>
                <a:cs typeface="Arial" charset="0"/>
              </a:endParaRPr>
            </a:p>
          </p:txBody>
        </p:sp>
        <p:sp>
          <p:nvSpPr>
            <p:cNvPr id="21" name="Rectangle 1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atin typeface="Tahoma" pitchFamily="34" charset="0"/>
                <a:cs typeface="Arial" charset="0"/>
              </a:endParaRPr>
            </a:p>
          </p:txBody>
        </p:sp>
      </p:grpSp>
      <p:grpSp>
        <p:nvGrpSpPr>
          <p:cNvPr id="22" name="Group 20"/>
          <p:cNvGrpSpPr>
            <a:grpSpLocks/>
          </p:cNvGrpSpPr>
          <p:nvPr/>
        </p:nvGrpSpPr>
        <p:grpSpPr bwMode="auto">
          <a:xfrm>
            <a:off x="-76200" y="4418014"/>
            <a:ext cx="1447800" cy="992186"/>
            <a:chOff x="144" y="1174"/>
            <a:chExt cx="586" cy="625"/>
          </a:xfrm>
        </p:grpSpPr>
        <p:grpSp>
          <p:nvGrpSpPr>
            <p:cNvPr id="23" name="Group 21"/>
            <p:cNvGrpSpPr>
              <a:grpSpLocks/>
            </p:cNvGrpSpPr>
            <p:nvPr/>
          </p:nvGrpSpPr>
          <p:grpSpPr bwMode="auto">
            <a:xfrm rot="5400000">
              <a:off x="124" y="1194"/>
              <a:ext cx="625" cy="586"/>
              <a:chOff x="1871" y="1824"/>
              <a:chExt cx="2015" cy="1821"/>
            </a:xfrm>
          </p:grpSpPr>
          <p:sp>
            <p:nvSpPr>
              <p:cNvPr id="25" name="AutoShape 22"/>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p>
            </p:txBody>
          </p:sp>
          <p:sp>
            <p:nvSpPr>
              <p:cNvPr id="26" name="AutoShape 2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p>
            </p:txBody>
          </p:sp>
          <p:sp>
            <p:nvSpPr>
              <p:cNvPr id="27" name="AutoShape 2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p>
            </p:txBody>
          </p:sp>
          <p:sp>
            <p:nvSpPr>
              <p:cNvPr id="28"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29" name="Oval 26"/>
              <p:cNvSpPr>
                <a:spLocks noChangeArrowheads="1"/>
              </p:cNvSpPr>
              <p:nvPr/>
            </p:nvSpPr>
            <p:spPr bwMode="gray">
              <a:xfrm>
                <a:off x="2176" y="1915"/>
                <a:ext cx="1431"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p>
            </p:txBody>
          </p:sp>
          <p:sp>
            <p:nvSpPr>
              <p:cNvPr id="30" name="Oval 27"/>
              <p:cNvSpPr>
                <a:spLocks noChangeArrowheads="1"/>
              </p:cNvSpPr>
              <p:nvPr/>
            </p:nvSpPr>
            <p:spPr bwMode="gray">
              <a:xfrm>
                <a:off x="2309" y="2981"/>
                <a:ext cx="1163" cy="126"/>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p>
            </p:txBody>
          </p:sp>
          <p:sp>
            <p:nvSpPr>
              <p:cNvPr id="31" name="Oval 28"/>
              <p:cNvSpPr>
                <a:spLocks noChangeArrowheads="1"/>
              </p:cNvSpPr>
              <p:nvPr/>
            </p:nvSpPr>
            <p:spPr bwMode="gray">
              <a:xfrm>
                <a:off x="2310" y="2986"/>
                <a:ext cx="1164" cy="11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p>
            </p:txBody>
          </p:sp>
          <p:sp>
            <p:nvSpPr>
              <p:cNvPr id="32" name="Oval 29"/>
              <p:cNvSpPr>
                <a:spLocks noChangeArrowheads="1"/>
              </p:cNvSpPr>
              <p:nvPr/>
            </p:nvSpPr>
            <p:spPr bwMode="gray">
              <a:xfrm>
                <a:off x="2299" y="2088"/>
                <a:ext cx="1157" cy="1096"/>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p>
            </p:txBody>
          </p:sp>
          <p:sp>
            <p:nvSpPr>
              <p:cNvPr id="33" name="Oval 30"/>
              <p:cNvSpPr>
                <a:spLocks noChangeArrowheads="1"/>
              </p:cNvSpPr>
              <p:nvPr/>
            </p:nvSpPr>
            <p:spPr bwMode="gray">
              <a:xfrm>
                <a:off x="2304" y="2087"/>
                <a:ext cx="1163" cy="109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p>
            </p:txBody>
          </p:sp>
        </p:grpSp>
        <p:sp>
          <p:nvSpPr>
            <p:cNvPr id="24" name="Text Box 31"/>
            <p:cNvSpPr txBox="1">
              <a:spLocks noChangeArrowheads="1"/>
            </p:cNvSpPr>
            <p:nvPr/>
          </p:nvSpPr>
          <p:spPr bwMode="gray">
            <a:xfrm>
              <a:off x="353" y="1321"/>
              <a:ext cx="243"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itchFamily="18" charset="0"/>
                  <a:cs typeface="Times New Roman" pitchFamily="18" charset="0"/>
                </a:rPr>
                <a:t>III</a:t>
              </a:r>
            </a:p>
          </p:txBody>
        </p:sp>
      </p:grpSp>
      <p:grpSp>
        <p:nvGrpSpPr>
          <p:cNvPr id="64" name="Group 2"/>
          <p:cNvGrpSpPr>
            <a:grpSpLocks/>
          </p:cNvGrpSpPr>
          <p:nvPr/>
        </p:nvGrpSpPr>
        <p:grpSpPr bwMode="auto">
          <a:xfrm rot="5400000">
            <a:off x="219075" y="2006600"/>
            <a:ext cx="1085850" cy="152400"/>
            <a:chOff x="0" y="1896"/>
            <a:chExt cx="5760" cy="120"/>
          </a:xfrm>
        </p:grpSpPr>
        <p:sp>
          <p:nvSpPr>
            <p:cNvPr id="65"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66"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grpSp>
      <p:grpSp>
        <p:nvGrpSpPr>
          <p:cNvPr id="67" name="Group 5"/>
          <p:cNvGrpSpPr>
            <a:grpSpLocks/>
          </p:cNvGrpSpPr>
          <p:nvPr/>
        </p:nvGrpSpPr>
        <p:grpSpPr bwMode="auto">
          <a:xfrm>
            <a:off x="0" y="762000"/>
            <a:ext cx="1447800" cy="1006475"/>
            <a:chOff x="144" y="1176"/>
            <a:chExt cx="586" cy="625"/>
          </a:xfrm>
        </p:grpSpPr>
        <p:grpSp>
          <p:nvGrpSpPr>
            <p:cNvPr id="68" name="Group 6"/>
            <p:cNvGrpSpPr>
              <a:grpSpLocks/>
            </p:cNvGrpSpPr>
            <p:nvPr/>
          </p:nvGrpSpPr>
          <p:grpSpPr bwMode="auto">
            <a:xfrm rot="5400000">
              <a:off x="124" y="1196"/>
              <a:ext cx="625" cy="586"/>
              <a:chOff x="1872" y="1824"/>
              <a:chExt cx="2014" cy="1821"/>
            </a:xfrm>
          </p:grpSpPr>
          <p:sp>
            <p:nvSpPr>
              <p:cNvPr id="70" name="AutoShape 7"/>
              <p:cNvSpPr>
                <a:spLocks noChangeArrowheads="1"/>
              </p:cNvSpPr>
              <p:nvPr/>
            </p:nvSpPr>
            <p:spPr bwMode="gray">
              <a:xfrm rot="16200000" flipH="1">
                <a:off x="1820" y="2514"/>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latin typeface="Tahoma" pitchFamily="34" charset="0"/>
                  <a:cs typeface="Arial" charset="0"/>
                </a:endParaRPr>
              </a:p>
            </p:txBody>
          </p:sp>
          <p:sp>
            <p:nvSpPr>
              <p:cNvPr id="71" name="AutoShape 8"/>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wrap="none" anchor="ctr"/>
              <a:lstStyle/>
              <a:p>
                <a:endParaRPr lang="en-US">
                  <a:latin typeface="Tahoma" pitchFamily="34" charset="0"/>
                  <a:cs typeface="Arial" charset="0"/>
                </a:endParaRPr>
              </a:p>
            </p:txBody>
          </p:sp>
          <p:sp>
            <p:nvSpPr>
              <p:cNvPr id="72" name="AutoShape 9"/>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rgbClr val="FFFF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lstStyle/>
              <a:p>
                <a:endParaRPr lang="en-US">
                  <a:latin typeface="Tahoma" pitchFamily="34" charset="0"/>
                  <a:cs typeface="Arial" charset="0"/>
                </a:endParaRPr>
              </a:p>
            </p:txBody>
          </p:sp>
          <p:sp>
            <p:nvSpPr>
              <p:cNvPr id="73" name="Oval 1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74" name="Oval 1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rot="10800000" vert="eaVert" wrap="none" anchor="ctr"/>
              <a:lstStyle/>
              <a:p>
                <a:endParaRPr lang="en-US">
                  <a:latin typeface="Tahoma" pitchFamily="34" charset="0"/>
                  <a:cs typeface="Arial" charset="0"/>
                </a:endParaRPr>
              </a:p>
            </p:txBody>
          </p:sp>
          <p:sp>
            <p:nvSpPr>
              <p:cNvPr id="75" name="Oval 12"/>
              <p:cNvSpPr>
                <a:spLocks noChangeArrowheads="1"/>
              </p:cNvSpPr>
              <p:nvPr/>
            </p:nvSpPr>
            <p:spPr bwMode="gray">
              <a:xfrm>
                <a:off x="2312" y="2983"/>
                <a:ext cx="1147" cy="122"/>
              </a:xfrm>
              <a:prstGeom prst="ellipse">
                <a:avLst/>
              </a:prstGeom>
              <a:gradFill rotWithShape="1">
                <a:gsLst>
                  <a:gs pos="0">
                    <a:srgbClr val="FFFFFF"/>
                  </a:gs>
                  <a:gs pos="50000">
                    <a:schemeClr val="hlink"/>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pPr>
                  <a:defRPr/>
                </a:pPr>
                <a:endParaRPr lang="en-US">
                  <a:latin typeface="Tahoma" pitchFamily="34" charset="0"/>
                  <a:cs typeface="Arial" charset="0"/>
                </a:endParaRPr>
              </a:p>
            </p:txBody>
          </p:sp>
          <p:sp>
            <p:nvSpPr>
              <p:cNvPr id="76" name="Oval 13"/>
              <p:cNvSpPr>
                <a:spLocks noChangeArrowheads="1"/>
              </p:cNvSpPr>
              <p:nvPr/>
            </p:nvSpPr>
            <p:spPr bwMode="gray">
              <a:xfrm>
                <a:off x="2314" y="2989"/>
                <a:ext cx="1146" cy="11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wrap="none" anchor="ctr">
                <a:spAutoFit/>
              </a:bodyPr>
              <a:lstStyle/>
              <a:p>
                <a:endParaRPr lang="en-US">
                  <a:latin typeface="Tahoma" pitchFamily="34" charset="0"/>
                  <a:cs typeface="Arial" charset="0"/>
                </a:endParaRPr>
              </a:p>
            </p:txBody>
          </p:sp>
          <p:sp>
            <p:nvSpPr>
              <p:cNvPr id="77" name="Oval 14"/>
              <p:cNvSpPr>
                <a:spLocks noChangeArrowheads="1"/>
              </p:cNvSpPr>
              <p:nvPr/>
            </p:nvSpPr>
            <p:spPr bwMode="gray">
              <a:xfrm>
                <a:off x="2312" y="2070"/>
                <a:ext cx="1150" cy="1098"/>
              </a:xfrm>
              <a:prstGeom prst="ellipse">
                <a:avLst/>
              </a:prstGeom>
              <a:gradFill rotWithShape="1">
                <a:gsLst>
                  <a:gs pos="0">
                    <a:srgbClr val="8A6E00"/>
                  </a:gs>
                  <a:gs pos="50000">
                    <a:schemeClr val="hlink"/>
                  </a:gs>
                  <a:gs pos="100000">
                    <a:srgbClr val="8A6E00"/>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pPr>
                  <a:defRPr/>
                </a:pPr>
                <a:endParaRPr lang="en-US">
                  <a:latin typeface="Tahoma" pitchFamily="34" charset="0"/>
                  <a:cs typeface="Arial" charset="0"/>
                </a:endParaRPr>
              </a:p>
            </p:txBody>
          </p:sp>
          <p:sp>
            <p:nvSpPr>
              <p:cNvPr id="78" name="Oval 15"/>
              <p:cNvSpPr>
                <a:spLocks noChangeArrowheads="1"/>
              </p:cNvSpPr>
              <p:nvPr/>
            </p:nvSpPr>
            <p:spPr bwMode="gray">
              <a:xfrm>
                <a:off x="2317" y="2081"/>
                <a:ext cx="1147" cy="109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rot="10800000" vert="eaVert" anchor="ctr">
                <a:spAutoFit/>
              </a:bodyPr>
              <a:lstStyle/>
              <a:p>
                <a:endParaRPr lang="en-US">
                  <a:latin typeface="Tahoma" pitchFamily="34" charset="0"/>
                  <a:cs typeface="Arial" charset="0"/>
                </a:endParaRPr>
              </a:p>
            </p:txBody>
          </p:sp>
        </p:grpSp>
        <p:sp>
          <p:nvSpPr>
            <p:cNvPr id="69" name="Text Box 16"/>
            <p:cNvSpPr txBox="1">
              <a:spLocks noChangeArrowheads="1"/>
            </p:cNvSpPr>
            <p:nvPr/>
          </p:nvSpPr>
          <p:spPr bwMode="gray">
            <a:xfrm>
              <a:off x="336" y="1296"/>
              <a:ext cx="277" cy="31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defRPr/>
              </a:pPr>
              <a:r>
                <a:rPr lang="en-US" sz="2800" b="1" smtClean="0">
                  <a:solidFill>
                    <a:srgbClr val="FF0000"/>
                  </a:solidFill>
                  <a:effectLst>
                    <a:outerShdw blurRad="38100" dist="38100" dir="2700000" algn="tl">
                      <a:srgbClr val="C0C0C0"/>
                    </a:outerShdw>
                  </a:effectLst>
                  <a:latin typeface="Times New Roman" pitchFamily="18" charset="0"/>
                  <a:cs typeface="Times New Roman" pitchFamily="18" charset="0"/>
                </a:rPr>
                <a:t>I</a:t>
              </a:r>
            </a:p>
          </p:txBody>
        </p:sp>
      </p:grpSp>
      <p:sp>
        <p:nvSpPr>
          <p:cNvPr id="79" name="AutoShape 64">
            <a:hlinkClick r:id="rId4" action="ppaction://hlinksldjump"/>
          </p:cNvPr>
          <p:cNvSpPr>
            <a:spLocks noChangeArrowheads="1"/>
          </p:cNvSpPr>
          <p:nvPr/>
        </p:nvSpPr>
        <p:spPr bwMode="auto">
          <a:xfrm>
            <a:off x="1447800" y="533400"/>
            <a:ext cx="7391400" cy="1295400"/>
          </a:xfrm>
          <a:prstGeom prst="horizontalScroll">
            <a:avLst>
              <a:gd name="adj" fmla="val 12500"/>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rgbClr val="FF0000"/>
                </a:solidFill>
                <a:latin typeface="Times New Roman" pitchFamily="18" charset="0"/>
                <a:cs typeface="Times New Roman" pitchFamily="18" charset="0"/>
              </a:rPr>
              <a:t>       </a:t>
            </a:r>
            <a:r>
              <a:rPr lang="vi-VN" sz="3600" b="1" smtClean="0">
                <a:latin typeface="Times New Roman" pitchFamily="18" charset="0"/>
                <a:cs typeface="Times New Roman" pitchFamily="18" charset="0"/>
              </a:rPr>
              <a:t>Khái </a:t>
            </a:r>
            <a:r>
              <a:rPr lang="vi-VN" sz="3600" b="1">
                <a:latin typeface="Times New Roman" pitchFamily="18" charset="0"/>
                <a:cs typeface="Times New Roman" pitchFamily="18" charset="0"/>
              </a:rPr>
              <a:t>quát về cảm ứng ở sinh vật</a:t>
            </a:r>
            <a:endParaRPr lang="en-US" sz="3600">
              <a:latin typeface="Times New Roman" pitchFamily="18" charset="0"/>
              <a:cs typeface="Times New Roman" pitchFamily="18" charset="0"/>
            </a:endParaRPr>
          </a:p>
        </p:txBody>
      </p:sp>
      <p:sp>
        <p:nvSpPr>
          <p:cNvPr id="80" name="AutoShape 64">
            <a:hlinkClick r:id="rId5" action="ppaction://hlinksldjump"/>
          </p:cNvPr>
          <p:cNvSpPr>
            <a:spLocks noChangeArrowheads="1"/>
          </p:cNvSpPr>
          <p:nvPr/>
        </p:nvSpPr>
        <p:spPr bwMode="auto">
          <a:xfrm>
            <a:off x="1447800" y="2438400"/>
            <a:ext cx="7391400" cy="1295400"/>
          </a:xfrm>
          <a:prstGeom prst="horizontalScroll">
            <a:avLst>
              <a:gd name="adj" fmla="val 12500"/>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3600" b="1">
                <a:latin typeface="+mj-lt"/>
              </a:rPr>
              <a:t>Cảm ứng ở thực vật</a:t>
            </a:r>
            <a:endParaRPr lang="en-US" sz="3600" b="1">
              <a:solidFill>
                <a:srgbClr val="FF0000"/>
              </a:solidFill>
              <a:latin typeface="+mj-lt"/>
            </a:endParaRPr>
          </a:p>
        </p:txBody>
      </p:sp>
      <p:sp>
        <p:nvSpPr>
          <p:cNvPr id="81" name="AutoShape 64">
            <a:hlinkClick r:id="rId6" action="ppaction://hlinksldjump"/>
          </p:cNvPr>
          <p:cNvSpPr>
            <a:spLocks noChangeArrowheads="1"/>
          </p:cNvSpPr>
          <p:nvPr/>
        </p:nvSpPr>
        <p:spPr bwMode="auto">
          <a:xfrm>
            <a:off x="1371600" y="3733800"/>
            <a:ext cx="7467600" cy="2133600"/>
          </a:xfrm>
          <a:prstGeom prst="horizontalScroll">
            <a:avLst>
              <a:gd name="adj" fmla="val 12500"/>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3600" b="1">
                <a:latin typeface="+mj-lt"/>
              </a:rPr>
              <a:t>Ứng dụng cảm ứng </a:t>
            </a:r>
            <a:endParaRPr lang="en-US" sz="3600" b="1" smtClean="0">
              <a:latin typeface="+mj-lt"/>
            </a:endParaRPr>
          </a:p>
          <a:p>
            <a:pPr algn="ctr"/>
            <a:r>
              <a:rPr lang="vi-VN" sz="3600" b="1" smtClean="0">
                <a:latin typeface="+mj-lt"/>
              </a:rPr>
              <a:t>của </a:t>
            </a:r>
            <a:r>
              <a:rPr lang="vi-VN" sz="3600" b="1">
                <a:latin typeface="+mj-lt"/>
              </a:rPr>
              <a:t>thực vật trong thực </a:t>
            </a:r>
            <a:r>
              <a:rPr lang="vi-VN" sz="3600" b="1" smtClean="0">
                <a:latin typeface="+mj-lt"/>
              </a:rPr>
              <a:t>tiễn</a:t>
            </a:r>
            <a:endParaRPr lang="en-US" sz="3600">
              <a:latin typeface="+mj-lt"/>
            </a:endParaRPr>
          </a:p>
        </p:txBody>
      </p:sp>
    </p:spTree>
    <p:extLst>
      <p:ext uri="{BB962C8B-B14F-4D97-AF65-F5344CB8AC3E}">
        <p14:creationId xmlns:p14="http://schemas.microsoft.com/office/powerpoint/2010/main" val="20192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barn(inVertical)">
                                      <p:cBhvr>
                                        <p:cTn id="13" dur="500"/>
                                        <p:tgtEl>
                                          <p:spTgt spid="79"/>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slide(fromTop)">
                                      <p:cBhvr>
                                        <p:cTn id="17" dur="500"/>
                                        <p:tgtEl>
                                          <p:spTgt spid="64"/>
                                        </p:tgtEl>
                                      </p:cBhvr>
                                    </p:animEffec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Top)">
                                      <p:cBhvr>
                                        <p:cTn id="21" dur="500"/>
                                        <p:tgtEl>
                                          <p:spTgt spid="4"/>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inVertical)">
                                      <p:cBhvr>
                                        <p:cTn id="31" dur="500"/>
                                        <p:tgtEl>
                                          <p:spTgt spid="80"/>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par>
                          <p:cTn id="32" fill="hold">
                            <p:stCondLst>
                              <p:cond delay="2000"/>
                            </p:stCondLst>
                            <p:childTnLst>
                              <p:par>
                                <p:cTn id="33" presetID="1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Top)">
                                      <p:cBhvr>
                                        <p:cTn id="35" dur="500"/>
                                        <p:tgtEl>
                                          <p:spTgt spid="19"/>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 calcmode="lin" valueType="num">
                                      <p:cBhvr>
                                        <p:cTn id="41" dur="500" fill="hold"/>
                                        <p:tgtEl>
                                          <p:spTgt spid="22"/>
                                        </p:tgtEl>
                                        <p:attrNameLst>
                                          <p:attrName>style.rotation</p:attrName>
                                        </p:attrNameLst>
                                      </p:cBhvr>
                                      <p:tavLst>
                                        <p:tav tm="0">
                                          <p:val>
                                            <p:fltVal val="360"/>
                                          </p:val>
                                        </p:tav>
                                        <p:tav tm="100000">
                                          <p:val>
                                            <p:fltVal val="0"/>
                                          </p:val>
                                        </p:tav>
                                      </p:tavLst>
                                    </p:anim>
                                    <p:animEffect transition="in" filter="fade">
                                      <p:cBhvr>
                                        <p:cTn id="42" dur="5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barn(inVertical)">
                                      <p:cBhvr>
                                        <p:cTn id="45" dur="500"/>
                                        <p:tgtEl>
                                          <p:spTgt spid="81"/>
                                        </p:tgtEl>
                                      </p:cBhvr>
                                    </p:animEffec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219200"/>
            <a:ext cx="8610600" cy="830997"/>
          </a:xfrm>
          <a:prstGeom prst="rect">
            <a:avLst/>
          </a:prstGeom>
          <a:noFill/>
        </p:spPr>
        <p:txBody>
          <a:bodyPr wrap="square" rtlCol="0">
            <a:spAutoFit/>
          </a:bodyPr>
          <a:lstStyle/>
          <a:p>
            <a:r>
              <a:rPr lang="en-US" sz="2400">
                <a:latin typeface="Times New Roman" pitchFamily="18" charset="0"/>
                <a:cs typeface="Times New Roman" pitchFamily="18" charset="0"/>
              </a:rPr>
              <a:t>Tìm hiểu khái niệm cảm ứng ở sinh vật</a:t>
            </a:r>
          </a:p>
          <a:p>
            <a:r>
              <a:rPr lang="en-US" sz="2400">
                <a:latin typeface="Times New Roman" pitchFamily="18" charset="0"/>
                <a:cs typeface="Times New Roman" pitchFamily="18" charset="0"/>
              </a:rPr>
              <a:t>HS quan sát Hình 32.1, Hình 32.2 SGK tr.145 và trả lời câu hỏi</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8" name="AutoShape 6" descr="READ books - Cây xấu hổ còn được gọi là cây trinh nữ. Khi...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READ books - Cây xấu hổ còn được gọi là cây trinh nữ. Kh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READ books - Cây xấu hổ còn được gọi là cây trinh nữ. Kh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609600" y="4572000"/>
            <a:ext cx="3657600" cy="646331"/>
          </a:xfrm>
          <a:prstGeom prst="rect">
            <a:avLst/>
          </a:prstGeom>
          <a:noFill/>
        </p:spPr>
        <p:txBody>
          <a:bodyPr wrap="square" rtlCol="0">
            <a:spAutoFit/>
          </a:bodyPr>
          <a:lstStyle/>
          <a:p>
            <a:r>
              <a:rPr lang="en-US" b="1" smtClean="0">
                <a:latin typeface="Times New Roman" pitchFamily="18" charset="0"/>
                <a:cs typeface="Times New Roman" pitchFamily="18" charset="0"/>
              </a:rPr>
              <a:t>    Hình 32.1:</a:t>
            </a:r>
            <a:r>
              <a:rPr lang="en-US" smtClean="0">
                <a:latin typeface="Times New Roman" pitchFamily="18" charset="0"/>
                <a:cs typeface="Times New Roman" pitchFamily="18" charset="0"/>
              </a:rPr>
              <a:t>Lá cây xấu hổ khép lại</a:t>
            </a:r>
          </a:p>
          <a:p>
            <a:r>
              <a:rPr lang="en-US" smtClean="0">
                <a:latin typeface="Times New Roman" pitchFamily="18" charset="0"/>
                <a:cs typeface="Times New Roman" pitchFamily="18" charset="0"/>
              </a:rPr>
              <a:t> khi chạm tay vào</a:t>
            </a:r>
            <a:endParaRPr lang="en-US">
              <a:latin typeface="Times New Roman" pitchFamily="18" charset="0"/>
              <a:cs typeface="Times New Roman" pitchFamily="18" charset="0"/>
            </a:endParaRPr>
          </a:p>
        </p:txBody>
      </p:sp>
      <p:sp>
        <p:nvSpPr>
          <p:cNvPr id="12" name="Isosceles Triangle 11"/>
          <p:cNvSpPr/>
          <p:nvPr/>
        </p:nvSpPr>
        <p:spPr>
          <a:xfrm>
            <a:off x="762000" y="4648200"/>
            <a:ext cx="115887" cy="1717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descr="Thứ mọc hoang đầy bờ rào ở Việt Nam, chạm vào có điều kỳ lạ, bán trăm  ngàn/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6" y="2041808"/>
            <a:ext cx="3788094" cy="25301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rotWithShape="1">
          <a:blip r:embed="rId4"/>
          <a:srcRect l="29207" t="56397" r="62231" b="32304"/>
          <a:stretch/>
        </p:blipFill>
        <p:spPr bwMode="auto">
          <a:xfrm>
            <a:off x="4686300" y="2054772"/>
            <a:ext cx="4189686" cy="2517228"/>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4800600" y="4535269"/>
            <a:ext cx="4038600" cy="646331"/>
          </a:xfrm>
          <a:prstGeom prst="rect">
            <a:avLst/>
          </a:prstGeom>
          <a:noFill/>
        </p:spPr>
        <p:txBody>
          <a:bodyPr wrap="square" rtlCol="0">
            <a:spAutoFit/>
          </a:bodyPr>
          <a:lstStyle/>
          <a:p>
            <a:r>
              <a:rPr lang="en-US" b="1">
                <a:latin typeface="Times New Roman" pitchFamily="18" charset="0"/>
                <a:cs typeface="Times New Roman" pitchFamily="18" charset="0"/>
              </a:rPr>
              <a:t> </a:t>
            </a:r>
            <a:r>
              <a:rPr lang="en-US" b="1" smtClean="0">
                <a:latin typeface="Times New Roman" pitchFamily="18" charset="0"/>
                <a:cs typeface="Times New Roman" pitchFamily="18" charset="0"/>
              </a:rPr>
              <a:t> Hình 32.2: </a:t>
            </a:r>
            <a:r>
              <a:rPr lang="en-US" smtClean="0">
                <a:latin typeface="Times New Roman" pitchFamily="18" charset="0"/>
                <a:cs typeface="Times New Roman" pitchFamily="18" charset="0"/>
              </a:rPr>
              <a:t>Dùng đầu đũa chạm nhẹ vào bất kì vị trí nào trên thân giun đất</a:t>
            </a:r>
            <a:endParaRPr lang="en-US">
              <a:latin typeface="Times New Roman" pitchFamily="18" charset="0"/>
              <a:cs typeface="Times New Roman" pitchFamily="18" charset="0"/>
            </a:endParaRPr>
          </a:p>
        </p:txBody>
      </p:sp>
      <p:sp>
        <p:nvSpPr>
          <p:cNvPr id="18" name="Isosceles Triangle 17"/>
          <p:cNvSpPr/>
          <p:nvPr/>
        </p:nvSpPr>
        <p:spPr>
          <a:xfrm>
            <a:off x="4837113" y="4615665"/>
            <a:ext cx="115887" cy="1717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375" y="5410200"/>
            <a:ext cx="8988425" cy="649069"/>
          </a:xfrm>
          <a:prstGeom prst="roundRect">
            <a:avLst/>
          </a:prstGeom>
          <a:solidFill>
            <a:srgbClr val="00206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itchFamily="18" charset="0"/>
                <a:cs typeface="Times New Roman" pitchFamily="18" charset="0"/>
              </a:rPr>
              <a:t>Hãy cho biết phản ứng của lá cây xấu hổ và giun đất có ý nghĩa gì?</a:t>
            </a:r>
          </a:p>
        </p:txBody>
      </p:sp>
      <p:sp>
        <p:nvSpPr>
          <p:cNvPr id="20" name="Rounded Rectangle 19"/>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1. </a:t>
            </a:r>
            <a:r>
              <a:rPr lang="vi-VN" sz="3600" b="1">
                <a:solidFill>
                  <a:schemeClr val="tx1"/>
                </a:solidFill>
                <a:latin typeface="Times New Roman" pitchFamily="18" charset="0"/>
                <a:cs typeface="Times New Roman" pitchFamily="18" charset="0"/>
              </a:rPr>
              <a:t>Khái quát về cảm ứng ở sinh vật</a:t>
            </a:r>
            <a:endParaRPr lang="en-US" sz="36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728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7"/>
                                        </p:tgtEl>
                                        <p:attrNameLst>
                                          <p:attrName>style.visibility</p:attrName>
                                        </p:attrNameLst>
                                      </p:cBhvr>
                                      <p:to>
                                        <p:strVal val="visible"/>
                                      </p:to>
                                    </p:set>
                                    <p:animEffect transition="in" filter="circle(in)">
                                      <p:cBhvr>
                                        <p:cTn id="12" dur="2000"/>
                                        <p:tgtEl>
                                          <p:spTgt spid="103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14" grpId="0"/>
      <p:bldP spid="1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B5Bwallcoo_com5D_CG_Bac525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914400"/>
            <a:ext cx="6324600" cy="523220"/>
          </a:xfrm>
          <a:prstGeom prst="rect">
            <a:avLst/>
          </a:prstGeom>
          <a:noFill/>
        </p:spPr>
        <p:txBody>
          <a:bodyPr wrap="square" rtlCol="0">
            <a:spAutoFit/>
          </a:bodyPr>
          <a:lstStyle/>
          <a:p>
            <a:r>
              <a:rPr lang="en-US" sz="2800" b="1">
                <a:latin typeface="Times New Roman" pitchFamily="18" charset="0"/>
                <a:cs typeface="Times New Roman" pitchFamily="18" charset="0"/>
              </a:rPr>
              <a:t>Tìm hiểu khái niệm cảm ứng ở sinh </a:t>
            </a:r>
            <a:r>
              <a:rPr lang="en-US" sz="2800" b="1" smtClean="0">
                <a:latin typeface="Times New Roman" pitchFamily="18" charset="0"/>
                <a:cs typeface="Times New Roman" pitchFamily="18" charset="0"/>
              </a:rPr>
              <a:t>vật</a:t>
            </a:r>
            <a:endParaRPr lang="en-US" sz="2800" b="1">
              <a:latin typeface="Times New Roman" pitchFamily="18" charset="0"/>
              <a:cs typeface="Times New Roman" pitchFamily="18" charset="0"/>
            </a:endParaRPr>
          </a:p>
        </p:txBody>
      </p:sp>
      <p:sp>
        <p:nvSpPr>
          <p:cNvPr id="5" name="TextBox 4"/>
          <p:cNvSpPr txBox="1"/>
          <p:nvPr/>
        </p:nvSpPr>
        <p:spPr>
          <a:xfrm>
            <a:off x="304800" y="1600200"/>
            <a:ext cx="5638800" cy="1200329"/>
          </a:xfrm>
          <a:prstGeom prst="rect">
            <a:avLst/>
          </a:prstGeom>
          <a:noFill/>
        </p:spPr>
        <p:txBody>
          <a:bodyPr wrap="square" rtlCol="0">
            <a:spAutoFit/>
          </a:bodyPr>
          <a:lstStyle/>
          <a:p>
            <a:pPr lvl="0"/>
            <a:r>
              <a:rPr lang="nl-NL" sz="2400" smtClean="0">
                <a:latin typeface="Times New Roman" pitchFamily="18" charset="0"/>
                <a:cs typeface="Times New Roman" pitchFamily="18" charset="0"/>
              </a:rPr>
              <a:t>* Khi </a:t>
            </a:r>
            <a:r>
              <a:rPr lang="nl-NL" sz="2400">
                <a:latin typeface="Times New Roman" pitchFamily="18" charset="0"/>
                <a:cs typeface="Times New Roman" pitchFamily="18" charset="0"/>
              </a:rPr>
              <a:t>chạm tay vào lá cây cấu hổ, lá cây xấu hổ đã chịu tác động cơ học từ ngón tay và có phản ứng khép lại</a:t>
            </a:r>
            <a:r>
              <a:rPr lang="nl-NL"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6" name="Picture 13" descr="Thứ mọc hoang đầy bờ rào ở Việt Nam, chạm vào có điều kỳ lạ, bán trăm  ngàn/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1676400"/>
            <a:ext cx="3124201"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2743200"/>
            <a:ext cx="4876800" cy="830997"/>
          </a:xfrm>
          <a:prstGeom prst="rect">
            <a:avLst/>
          </a:prstGeom>
          <a:noFill/>
        </p:spPr>
        <p:txBody>
          <a:bodyPr wrap="square" rtlCol="0">
            <a:spAutoFit/>
          </a:bodyPr>
          <a:lstStyle/>
          <a:p>
            <a:r>
              <a:rPr lang="vi-VN" sz="2400">
                <a:latin typeface="Times New Roman" pitchFamily="18" charset="0"/>
                <a:cs typeface="Times New Roman" pitchFamily="18" charset="0"/>
              </a:rPr>
              <a:t>=&gt;</a:t>
            </a:r>
            <a:r>
              <a:rPr lang="vi-VN" sz="2400" b="1">
                <a:latin typeface="Times New Roman" pitchFamily="18" charset="0"/>
                <a:cs typeface="Times New Roman" pitchFamily="18" charset="0"/>
              </a:rPr>
              <a:t>Giúp cho cây sinh tồn, thích nghi </a:t>
            </a:r>
            <a:endParaRPr lang="en-US" sz="2400" b="1" smtClean="0">
              <a:latin typeface="Times New Roman" pitchFamily="18" charset="0"/>
              <a:cs typeface="Times New Roman" pitchFamily="18" charset="0"/>
            </a:endParaRPr>
          </a:p>
          <a:p>
            <a:r>
              <a:rPr lang="vi-VN" sz="2400" b="1" smtClean="0">
                <a:latin typeface="Times New Roman" pitchFamily="18" charset="0"/>
                <a:cs typeface="Times New Roman" pitchFamily="18" charset="0"/>
              </a:rPr>
              <a:t>với </a:t>
            </a:r>
            <a:r>
              <a:rPr lang="vi-VN" sz="2400" b="1">
                <a:latin typeface="Times New Roman" pitchFamily="18" charset="0"/>
                <a:cs typeface="Times New Roman" pitchFamily="18" charset="0"/>
              </a:rPr>
              <a:t>điều kiện tự nhiên</a:t>
            </a:r>
            <a:r>
              <a:rPr lang="vi-VN" sz="2400" b="1"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8" name="TextBox 7"/>
          <p:cNvSpPr txBox="1"/>
          <p:nvPr/>
        </p:nvSpPr>
        <p:spPr>
          <a:xfrm>
            <a:off x="228600" y="3505200"/>
            <a:ext cx="5562599" cy="1200329"/>
          </a:xfrm>
          <a:prstGeom prst="rect">
            <a:avLst/>
          </a:prstGeom>
          <a:noFill/>
        </p:spPr>
        <p:txBody>
          <a:bodyPr wrap="square" rtlCol="0">
            <a:spAutoFit/>
          </a:bodyPr>
          <a:lstStyle/>
          <a:p>
            <a:pPr lvl="0"/>
            <a:r>
              <a:rPr lang="en-US" sz="2400" smtClean="0">
                <a:latin typeface="Times New Roman" pitchFamily="18" charset="0"/>
                <a:cs typeface="Times New Roman" pitchFamily="18" charset="0"/>
              </a:rPr>
              <a:t>* </a:t>
            </a:r>
            <a:r>
              <a:rPr lang="vi-VN" sz="2400">
                <a:latin typeface="Times New Roman" pitchFamily="18" charset="0"/>
                <a:cs typeface="Times New Roman" pitchFamily="18" charset="0"/>
              </a:rPr>
              <a:t>Khi dùng đầu đũa tác động cơ học vào một vị trí nào đó trên cơ thể con giun đất, toàn thân nó sẽ có phản ứng co lại</a:t>
            </a:r>
            <a:r>
              <a:rPr lang="vi-VN"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9" name="Picture 8"/>
          <p:cNvPicPr/>
          <p:nvPr/>
        </p:nvPicPr>
        <p:blipFill rotWithShape="1">
          <a:blip r:embed="rId4"/>
          <a:srcRect l="29207" t="56397" r="62231" b="32304"/>
          <a:stretch/>
        </p:blipFill>
        <p:spPr bwMode="auto">
          <a:xfrm>
            <a:off x="5905500" y="3505200"/>
            <a:ext cx="3162300" cy="1752600"/>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381000" y="4648200"/>
            <a:ext cx="5181600" cy="830997"/>
          </a:xfrm>
          <a:prstGeom prst="rect">
            <a:avLst/>
          </a:prstGeom>
          <a:noFill/>
        </p:spPr>
        <p:txBody>
          <a:bodyPr wrap="square" rtlCol="0">
            <a:spAutoFit/>
          </a:bodyPr>
          <a:lstStyle/>
          <a:p>
            <a:pPr lvl="0"/>
            <a:r>
              <a:rPr lang="vi-VN" sz="2400" b="1">
                <a:latin typeface="+mj-lt"/>
                <a:cs typeface="Times New Roman" pitchFamily="18" charset="0"/>
              </a:rPr>
              <a:t>=&gt; </a:t>
            </a:r>
            <a:r>
              <a:rPr lang="vi-VN" sz="2400" b="1" smtClean="0">
                <a:latin typeface="+mj-lt"/>
              </a:rPr>
              <a:t>Giúp </a:t>
            </a:r>
            <a:r>
              <a:rPr lang="vi-VN" sz="2400" b="1">
                <a:latin typeface="+mj-lt"/>
              </a:rPr>
              <a:t>cho giun đất sinh tồn, thích nghi với điều kiện tự nhiên</a:t>
            </a:r>
            <a:r>
              <a:rPr lang="vi-VN" sz="2400" b="1" smtClean="0">
                <a:latin typeface="+mj-lt"/>
              </a:rPr>
              <a:t>.</a:t>
            </a:r>
            <a:endParaRPr lang="en-US" sz="2400" b="1">
              <a:latin typeface="+mj-lt"/>
            </a:endParaRPr>
          </a:p>
        </p:txBody>
      </p:sp>
      <p:sp>
        <p:nvSpPr>
          <p:cNvPr id="11" name="Rounded Rectangle 10"/>
          <p:cNvSpPr/>
          <p:nvPr/>
        </p:nvSpPr>
        <p:spPr>
          <a:xfrm>
            <a:off x="152400" y="5562600"/>
            <a:ext cx="8763000" cy="838200"/>
          </a:xfrm>
          <a:prstGeom prst="roundRect">
            <a:avLst/>
          </a:prstGeom>
          <a:solidFill>
            <a:srgbClr val="00B0F0"/>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smtClean="0">
                <a:solidFill>
                  <a:srgbClr val="C00000"/>
                </a:solidFill>
                <a:latin typeface="Times New Roman" pitchFamily="18" charset="0"/>
                <a:cs typeface="Times New Roman" pitchFamily="18" charset="0"/>
              </a:rPr>
              <a:t>Kết luận: Lá </a:t>
            </a:r>
            <a:r>
              <a:rPr lang="fr-FR" sz="2400" b="1">
                <a:solidFill>
                  <a:srgbClr val="C00000"/>
                </a:solidFill>
                <a:latin typeface="Times New Roman" pitchFamily="18" charset="0"/>
                <a:cs typeface="Times New Roman" pitchFamily="18" charset="0"/>
              </a:rPr>
              <a:t>cây xấu hổ và giun đất đã tiếp nhận kích thích cơ học từ môi trường và phản ứng lại các tác động đó.</a:t>
            </a:r>
            <a:endParaRPr lang="en-US" sz="2400" b="1">
              <a:solidFill>
                <a:srgbClr val="C00000"/>
              </a:solidFill>
              <a:latin typeface="Times New Roman" pitchFamily="18" charset="0"/>
              <a:cs typeface="Times New Roman" pitchFamily="18" charset="0"/>
            </a:endParaRPr>
          </a:p>
        </p:txBody>
      </p:sp>
      <p:sp>
        <p:nvSpPr>
          <p:cNvPr id="12" name="Rounded Rectangle 11"/>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1. </a:t>
            </a:r>
            <a:r>
              <a:rPr lang="vi-VN" sz="3600" b="1">
                <a:solidFill>
                  <a:schemeClr val="tx1"/>
                </a:solidFill>
                <a:latin typeface="Times New Roman" pitchFamily="18" charset="0"/>
                <a:cs typeface="Times New Roman" pitchFamily="18" charset="0"/>
              </a:rPr>
              <a:t>Khái quát về cảm ứng ở sinh vật</a:t>
            </a:r>
            <a:endParaRPr lang="en-US" sz="36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7780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1824335"/>
            <a:ext cx="6248400" cy="461665"/>
          </a:xfrm>
          <a:prstGeom prst="rect">
            <a:avLst/>
          </a:prstGeom>
          <a:noFill/>
        </p:spPr>
        <p:txBody>
          <a:bodyPr wrap="square" rtlCol="0">
            <a:spAutoFit/>
          </a:bodyPr>
          <a:lstStyle/>
          <a:p>
            <a:r>
              <a:rPr lang="en-US" sz="2400">
                <a:latin typeface="Times New Roman" pitchFamily="18" charset="0"/>
                <a:cs typeface="Times New Roman" pitchFamily="18" charset="0"/>
              </a:rPr>
              <a:t>Hãy cho biết hiện tượng cảm ứng là gì</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 name="TextBox 4"/>
          <p:cNvSpPr txBox="1"/>
          <p:nvPr/>
        </p:nvSpPr>
        <p:spPr>
          <a:xfrm>
            <a:off x="381000" y="1229380"/>
            <a:ext cx="6324600" cy="523220"/>
          </a:xfrm>
          <a:prstGeom prst="rect">
            <a:avLst/>
          </a:prstGeom>
          <a:noFill/>
        </p:spPr>
        <p:txBody>
          <a:bodyPr wrap="square" rtlCol="0">
            <a:spAutoFit/>
          </a:bodyPr>
          <a:lstStyle/>
          <a:p>
            <a:r>
              <a:rPr lang="en-US" sz="2800" b="1">
                <a:latin typeface="Times New Roman" pitchFamily="18" charset="0"/>
                <a:cs typeface="Times New Roman" pitchFamily="18" charset="0"/>
              </a:rPr>
              <a:t>Tìm hiểu khái niệm cảm ứng ở sinh </a:t>
            </a:r>
            <a:r>
              <a:rPr lang="en-US" sz="2800" b="1" smtClean="0">
                <a:latin typeface="Times New Roman" pitchFamily="18" charset="0"/>
                <a:cs typeface="Times New Roman" pitchFamily="18" charset="0"/>
              </a:rPr>
              <a:t>vật</a:t>
            </a:r>
            <a:endParaRPr lang="en-US" sz="2800" b="1">
              <a:latin typeface="Times New Roman" pitchFamily="18" charset="0"/>
              <a:cs typeface="Times New Roman" pitchFamily="18" charset="0"/>
            </a:endParaRPr>
          </a:p>
        </p:txBody>
      </p:sp>
      <p:sp>
        <p:nvSpPr>
          <p:cNvPr id="7" name="AutoShape 64">
            <a:hlinkClick r:id="rId3" action="ppaction://hlinksldjump"/>
          </p:cNvPr>
          <p:cNvSpPr>
            <a:spLocks noChangeArrowheads="1"/>
          </p:cNvSpPr>
          <p:nvPr/>
        </p:nvSpPr>
        <p:spPr bwMode="auto">
          <a:xfrm>
            <a:off x="381000" y="2286000"/>
            <a:ext cx="8382000" cy="3048000"/>
          </a:xfrm>
          <a:prstGeom prst="horizontalScroll">
            <a:avLst>
              <a:gd name="adj" fmla="val 12500"/>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latin typeface="Times New Roman" pitchFamily="18" charset="0"/>
                <a:cs typeface="Times New Roman" pitchFamily="18" charset="0"/>
              </a:rPr>
              <a:t>Cảm ứng ở sinh vật là khả năng tiếp nhận kích </a:t>
            </a:r>
            <a:r>
              <a:rPr lang="en-US" sz="2800" smtClean="0">
                <a:latin typeface="Times New Roman" pitchFamily="18" charset="0"/>
                <a:cs typeface="Times New Roman" pitchFamily="18" charset="0"/>
              </a:rPr>
              <a:t>thích</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và phản ứng lại các kích thích từ môi trường bên </a:t>
            </a:r>
            <a:r>
              <a:rPr lang="en-US" sz="2800" smtClean="0">
                <a:latin typeface="Times New Roman" pitchFamily="18" charset="0"/>
                <a:cs typeface="Times New Roman" pitchFamily="18" charset="0"/>
              </a:rPr>
              <a:t>trong</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và bên ngoài cơ thể. Cảm ứng là một đặc trưng cơ bản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của </a:t>
            </a:r>
            <a:r>
              <a:rPr lang="en-US" sz="2800">
                <a:latin typeface="Times New Roman" pitchFamily="18" charset="0"/>
                <a:cs typeface="Times New Roman" pitchFamily="18" charset="0"/>
              </a:rPr>
              <a:t>cơ thể sống, giúp sinh vật tồn tại và phát triển.</a:t>
            </a:r>
          </a:p>
        </p:txBody>
      </p:sp>
      <p:sp>
        <p:nvSpPr>
          <p:cNvPr id="9" name="Rounded Rectangle 8"/>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1. </a:t>
            </a:r>
            <a:r>
              <a:rPr lang="vi-VN" sz="3600" b="1">
                <a:solidFill>
                  <a:schemeClr val="tx1"/>
                </a:solidFill>
                <a:latin typeface="Times New Roman" pitchFamily="18" charset="0"/>
                <a:cs typeface="Times New Roman" pitchFamily="18" charset="0"/>
              </a:rPr>
              <a:t>Khái quát về cảm ứng ở sinh vật</a:t>
            </a:r>
            <a:endParaRPr lang="en-US" sz="3600" b="1">
              <a:solidFill>
                <a:schemeClr val="tx1"/>
              </a:solidFill>
              <a:latin typeface="Times New Roman" pitchFamily="18" charset="0"/>
              <a:cs typeface="Times New Roman" pitchFamily="18" charset="0"/>
            </a:endParaRPr>
          </a:p>
        </p:txBody>
      </p:sp>
      <p:pic>
        <p:nvPicPr>
          <p:cNvPr id="8" name="Picture 48" descr="question_pop_up_from_box_rotate_hg_cl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51" y="1796534"/>
            <a:ext cx="550649" cy="48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76200"/>
            <a:ext cx="7772400" cy="685800"/>
          </a:xfrm>
          <a:prstGeom prst="roundRect">
            <a:avLst/>
          </a:prstGeom>
          <a:solidFill>
            <a:srgbClr val="FFC00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1. </a:t>
            </a:r>
            <a:r>
              <a:rPr lang="vi-VN" sz="3600" b="1">
                <a:solidFill>
                  <a:schemeClr val="tx1"/>
                </a:solidFill>
                <a:latin typeface="Times New Roman" pitchFamily="18" charset="0"/>
                <a:cs typeface="Times New Roman" pitchFamily="18" charset="0"/>
              </a:rPr>
              <a:t>Khái quát về cảm ứng ở sinh vật</a:t>
            </a:r>
            <a:endParaRPr lang="en-US" sz="3600" b="1">
              <a:solidFill>
                <a:schemeClr val="tx1"/>
              </a:solidFill>
              <a:latin typeface="Times New Roman" pitchFamily="18" charset="0"/>
              <a:cs typeface="Times New Roman" pitchFamily="18" charset="0"/>
            </a:endParaRPr>
          </a:p>
        </p:txBody>
      </p:sp>
      <p:sp>
        <p:nvSpPr>
          <p:cNvPr id="3" name="TextBox 2"/>
          <p:cNvSpPr txBox="1"/>
          <p:nvPr/>
        </p:nvSpPr>
        <p:spPr>
          <a:xfrm>
            <a:off x="381000" y="1066800"/>
            <a:ext cx="6324600" cy="523220"/>
          </a:xfrm>
          <a:prstGeom prst="rect">
            <a:avLst/>
          </a:prstGeom>
          <a:noFill/>
        </p:spPr>
        <p:txBody>
          <a:bodyPr wrap="square" rtlCol="0">
            <a:spAutoFit/>
          </a:bodyPr>
          <a:lstStyle/>
          <a:p>
            <a:r>
              <a:rPr lang="en-US" sz="2800" b="1">
                <a:latin typeface="Times New Roman" pitchFamily="18" charset="0"/>
                <a:cs typeface="Times New Roman" pitchFamily="18" charset="0"/>
              </a:rPr>
              <a:t>Tìm hiểu khái niệm cảm ứng ở sinh </a:t>
            </a:r>
            <a:r>
              <a:rPr lang="en-US" sz="2800" b="1" smtClean="0">
                <a:latin typeface="Times New Roman" pitchFamily="18" charset="0"/>
                <a:cs typeface="Times New Roman" pitchFamily="18" charset="0"/>
              </a:rPr>
              <a:t>vật</a:t>
            </a:r>
            <a:endParaRPr lang="en-US" sz="2800" b="1">
              <a:latin typeface="Times New Roman" pitchFamily="18" charset="0"/>
              <a:cs typeface="Times New Roman" pitchFamily="18" charset="0"/>
            </a:endParaRPr>
          </a:p>
        </p:txBody>
      </p:sp>
      <p:sp>
        <p:nvSpPr>
          <p:cNvPr id="5" name="TextBox 4"/>
          <p:cNvSpPr txBox="1"/>
          <p:nvPr/>
        </p:nvSpPr>
        <p:spPr>
          <a:xfrm>
            <a:off x="0" y="1702713"/>
            <a:ext cx="9296400" cy="430887"/>
          </a:xfrm>
          <a:prstGeom prst="rect">
            <a:avLst/>
          </a:prstGeom>
          <a:noFill/>
        </p:spPr>
        <p:txBody>
          <a:bodyPr wrap="square" rtlCol="0">
            <a:spAutoFit/>
          </a:bodyPr>
          <a:lstStyle/>
          <a:p>
            <a:r>
              <a:rPr lang="en-US" sz="2200">
                <a:latin typeface="Times New Roman" pitchFamily="18" charset="0"/>
                <a:cs typeface="Times New Roman" pitchFamily="18" charset="0"/>
              </a:rPr>
              <a:t>HS thảo luận theo cặp đôi, quan sát Hình 32.3 và hoàn thành bảng theo mẫu sau</a:t>
            </a:r>
            <a:r>
              <a:rPr lang="en-US"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73172556"/>
              </p:ext>
            </p:extLst>
          </p:nvPr>
        </p:nvGraphicFramePr>
        <p:xfrm>
          <a:off x="304800" y="2250440"/>
          <a:ext cx="8458200" cy="1483360"/>
        </p:xfrm>
        <a:graphic>
          <a:graphicData uri="http://schemas.openxmlformats.org/drawingml/2006/table">
            <a:tbl>
              <a:tblPr firstRow="1" bandRow="1">
                <a:tableStyleId>{5C22544A-7EE6-4342-B048-85BDC9FD1C3A}</a:tableStyleId>
              </a:tblPr>
              <a:tblGrid>
                <a:gridCol w="5334000"/>
                <a:gridCol w="1905000"/>
                <a:gridCol w="1219200"/>
              </a:tblGrid>
              <a:tr h="370840">
                <a:tc>
                  <a:txBody>
                    <a:bodyPr/>
                    <a:lstStyle/>
                    <a:p>
                      <a:pPr algn="ctr"/>
                      <a:r>
                        <a:rPr lang="fr-FR" sz="1800" b="1" kern="1200" smtClean="0">
                          <a:solidFill>
                            <a:schemeClr val="tx1"/>
                          </a:solidFill>
                          <a:effectLst/>
                          <a:latin typeface="Times New Roman" pitchFamily="18" charset="0"/>
                          <a:ea typeface="+mn-ea"/>
                          <a:cs typeface="Times New Roman" pitchFamily="18" charset="0"/>
                        </a:rPr>
                        <a:t>Hiện tượng cảm ứng ở thực vật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itchFamily="18" charset="0"/>
                          <a:ea typeface="+mn-ea"/>
                          <a:cs typeface="Times New Roman" pitchFamily="18" charset="0"/>
                        </a:rPr>
                        <a:t>Tác nhân gây ra</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itchFamily="18" charset="0"/>
                          <a:ea typeface="+mn-ea"/>
                          <a:cs typeface="Times New Roman" pitchFamily="18" charset="0"/>
                        </a:rPr>
                        <a:t>Ý nghĩa</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itchFamily="18" charset="0"/>
                          <a:ea typeface="+mn-ea"/>
                          <a:cs typeface="Times New Roman" pitchFamily="18" charset="0"/>
                        </a:rPr>
                        <a:t>Ngọn cây mọc hướng về nơi có nguồn ánh sáng</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itchFamily="18" charset="0"/>
                          <a:cs typeface="Times New Roman" pitchFamily="18" charset="0"/>
                        </a:rPr>
                        <a: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itchFamily="18" charset="0"/>
                          <a:cs typeface="Times New Roman" pitchFamily="18" charset="0"/>
                        </a:rPr>
                        <a: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itchFamily="18" charset="0"/>
                          <a:ea typeface="+mn-ea"/>
                          <a:cs typeface="Times New Roman" pitchFamily="18" charset="0"/>
                        </a:rPr>
                        <a:t>Rễ cây hướng đất dương và chồi hướng đất âm</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itchFamily="18" charset="0"/>
                          <a:cs typeface="Times New Roman" pitchFamily="18" charset="0"/>
                        </a:rPr>
                        <a: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itchFamily="18" charset="0"/>
                          <a:cs typeface="Times New Roman" pitchFamily="18" charset="0"/>
                        </a:rPr>
                        <a: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itchFamily="18" charset="0"/>
                          <a:ea typeface="+mn-ea"/>
                          <a:cs typeface="Times New Roman" pitchFamily="18" charset="0"/>
                        </a:rPr>
                        <a:t>Tua cuốn của thân cây leo cuốn vào giá thể (giàn, cọc)</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itchFamily="18" charset="0"/>
                          <a:cs typeface="Times New Roman" pitchFamily="18" charset="0"/>
                        </a:rPr>
                        <a: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smtClean="0">
                          <a:solidFill>
                            <a:schemeClr val="tx1"/>
                          </a:solidFill>
                          <a:latin typeface="Times New Roman" pitchFamily="18" charset="0"/>
                          <a:cs typeface="Times New Roman" pitchFamily="18" charset="0"/>
                        </a:rPr>
                        <a: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13727590"/>
              </p:ext>
            </p:extLst>
          </p:nvPr>
        </p:nvGraphicFramePr>
        <p:xfrm>
          <a:off x="304800" y="4384040"/>
          <a:ext cx="8458200" cy="1483360"/>
        </p:xfrm>
        <a:graphic>
          <a:graphicData uri="http://schemas.openxmlformats.org/drawingml/2006/table">
            <a:tbl>
              <a:tblPr firstRow="1" bandRow="1">
                <a:tableStyleId>{5C22544A-7EE6-4342-B048-85BDC9FD1C3A}</a:tableStyleId>
              </a:tblPr>
              <a:tblGrid>
                <a:gridCol w="5334000"/>
                <a:gridCol w="1905000"/>
                <a:gridCol w="1219200"/>
              </a:tblGrid>
              <a:tr h="370840">
                <a:tc>
                  <a:txBody>
                    <a:bodyPr/>
                    <a:lstStyle/>
                    <a:p>
                      <a:pPr algn="ctr"/>
                      <a:r>
                        <a:rPr lang="fr-FR" sz="1800" b="1" kern="1200" smtClean="0">
                          <a:solidFill>
                            <a:schemeClr val="tx1"/>
                          </a:solidFill>
                          <a:effectLst/>
                          <a:latin typeface="Times New Roman" pitchFamily="18" charset="0"/>
                          <a:ea typeface="+mn-ea"/>
                          <a:cs typeface="Times New Roman" pitchFamily="18" charset="0"/>
                        </a:rPr>
                        <a:t>Hiện tượng cảm ứng ở thực vật</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itchFamily="18" charset="0"/>
                          <a:ea typeface="+mn-ea"/>
                          <a:cs typeface="Times New Roman" pitchFamily="18" charset="0"/>
                        </a:rPr>
                        <a:t>Tác nhân gây ra</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kern="1200" smtClean="0">
                          <a:solidFill>
                            <a:schemeClr val="tx1"/>
                          </a:solidFill>
                          <a:effectLst/>
                          <a:latin typeface="Times New Roman" pitchFamily="18" charset="0"/>
                          <a:ea typeface="+mn-ea"/>
                          <a:cs typeface="Times New Roman" pitchFamily="18" charset="0"/>
                        </a:rPr>
                        <a:t>Ý nghĩa</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itchFamily="18" charset="0"/>
                          <a:ea typeface="+mn-ea"/>
                          <a:cs typeface="Times New Roman" pitchFamily="18" charset="0"/>
                        </a:rPr>
                        <a:t>Ngọn cây mọc hướng về nơi có nguồn ánh sáng</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itchFamily="18" charset="0"/>
                          <a:ea typeface="+mn-ea"/>
                          <a:cs typeface="Times New Roman" pitchFamily="18" charset="0"/>
                        </a:rPr>
                        <a:t>Rễ cây hướng đất dương và chồi hướng đất âm</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800" kern="1200" smtClean="0">
                          <a:solidFill>
                            <a:schemeClr val="tx1"/>
                          </a:solidFill>
                          <a:effectLst/>
                          <a:latin typeface="Times New Roman" pitchFamily="18" charset="0"/>
                          <a:ea typeface="+mn-ea"/>
                          <a:cs typeface="Times New Roman" pitchFamily="18" charset="0"/>
                        </a:rPr>
                        <a:t>Tua cuốn của thân cây leo cuốn vào giá thể (giàn, cọc)</a:t>
                      </a: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ounded Rectangle 8"/>
          <p:cNvSpPr/>
          <p:nvPr/>
        </p:nvSpPr>
        <p:spPr>
          <a:xfrm>
            <a:off x="304800" y="3810000"/>
            <a:ext cx="1295400" cy="457200"/>
          </a:xfrm>
          <a:prstGeom prst="roundRect">
            <a:avLst/>
          </a:prstGeom>
          <a:solidFill>
            <a:srgbClr val="C0000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Trả lời</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31136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1617</Words>
  <PresentationFormat>On-screen Show (4:3)</PresentationFormat>
  <Paragraphs>177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2022-06-14T01:56:44Z</dcterms:created>
  <dcterms:modified xsi:type="dcterms:W3CDTF">2022-06-16T08:47:11Z</dcterms:modified>
</cp:coreProperties>
</file>