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65" r:id="rId4"/>
    <p:sldId id="259" r:id="rId5"/>
    <p:sldId id="260" r:id="rId6"/>
    <p:sldId id="261" r:id="rId7"/>
    <p:sldId id="262" r:id="rId8"/>
    <p:sldId id="263" r:id="rId9"/>
    <p:sldId id="264" r:id="rId10"/>
    <p:sldId id="268" r:id="rId11"/>
    <p:sldId id="266" r:id="rId12"/>
    <p:sldId id="267"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D6F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6" y="1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AE4CE-8BD5-4BBF-9060-932C0293E1CB}"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52F35-823C-4563-9A2D-900AA914D73C}" type="slidenum">
              <a:rPr lang="en-US" smtClean="0"/>
              <a:t>‹#›</a:t>
            </a:fld>
            <a:endParaRPr lang="en-US"/>
          </a:p>
        </p:txBody>
      </p:sp>
    </p:spTree>
    <p:extLst>
      <p:ext uri="{BB962C8B-B14F-4D97-AF65-F5344CB8AC3E}">
        <p14:creationId xmlns:p14="http://schemas.microsoft.com/office/powerpoint/2010/main" val="104509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0777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01022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2118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2103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022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53439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534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7521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7984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81528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6170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89388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F48DE4-F7ED-4F80-85C7-8A40AD53D715}"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46658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48DE4-F7ED-4F80-85C7-8A40AD53D715}"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84408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48DE4-F7ED-4F80-85C7-8A40AD53D715}"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411693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spTree>
    <p:extLst>
      <p:ext uri="{BB962C8B-B14F-4D97-AF65-F5344CB8AC3E}">
        <p14:creationId xmlns:p14="http://schemas.microsoft.com/office/powerpoint/2010/main" val="1633687617"/>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902772"/>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2512706827"/>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48DE4-F7ED-4F80-85C7-8A40AD53D715}"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358165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F48DE4-F7ED-4F80-85C7-8A40AD53D715}"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14980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F48DE4-F7ED-4F80-85C7-8A40AD53D715}"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37134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F48DE4-F7ED-4F80-85C7-8A40AD53D715}"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97308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F48DE4-F7ED-4F80-85C7-8A40AD53D715}"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53354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48DE4-F7ED-4F80-85C7-8A40AD53D715}"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314716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F48DE4-F7ED-4F80-85C7-8A40AD53D715}"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202783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F48DE4-F7ED-4F80-85C7-8A40AD53D715}"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7D6DE2-FFC1-4304-869B-39E73A64EDAC}" type="slidenum">
              <a:rPr lang="en-US" smtClean="0"/>
              <a:t>‹#›</a:t>
            </a:fld>
            <a:endParaRPr lang="en-US"/>
          </a:p>
        </p:txBody>
      </p:sp>
    </p:spTree>
    <p:extLst>
      <p:ext uri="{BB962C8B-B14F-4D97-AF65-F5344CB8AC3E}">
        <p14:creationId xmlns:p14="http://schemas.microsoft.com/office/powerpoint/2010/main" val="14062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48DE4-F7ED-4F80-85C7-8A40AD53D715}"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D6DE2-FFC1-4304-869B-39E73A64EDAC}" type="slidenum">
              <a:rPr lang="en-US" smtClean="0"/>
              <a:t>‹#›</a:t>
            </a:fld>
            <a:endParaRPr lang="en-US"/>
          </a:p>
        </p:txBody>
      </p:sp>
    </p:spTree>
    <p:extLst>
      <p:ext uri="{BB962C8B-B14F-4D97-AF65-F5344CB8AC3E}">
        <p14:creationId xmlns:p14="http://schemas.microsoft.com/office/powerpoint/2010/main" val="197006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18.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3.xml"/><Relationship Id="rId3" Type="http://schemas.openxmlformats.org/officeDocument/2006/relationships/slide" Target="slide9.xml"/><Relationship Id="rId7" Type="http://schemas.openxmlformats.org/officeDocument/2006/relationships/slide" Target="slide6.xml"/><Relationship Id="rId12"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3548" y="99"/>
            <a:ext cx="1367644" cy="233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4800" b="1" dirty="0" err="1" smtClean="0">
                <a:latin typeface="+mj-ea"/>
                <a:ea typeface="+mj-ea"/>
              </a:rPr>
              <a:t>Bài</a:t>
            </a:r>
            <a:r>
              <a:rPr lang="en-US" altLang="zh-CN" sz="4800" b="1" dirty="0" smtClean="0">
                <a:latin typeface="+mj-ea"/>
                <a:ea typeface="+mj-ea"/>
              </a:rPr>
              <a:t> 8</a:t>
            </a:r>
            <a:endParaRPr lang="zh-CN" altLang="en-US" sz="4800" b="1" dirty="0">
              <a:latin typeface="+mj-ea"/>
              <a:ea typeface="+mj-ea"/>
            </a:endParaRPr>
          </a:p>
        </p:txBody>
      </p:sp>
      <p:sp>
        <p:nvSpPr>
          <p:cNvPr id="6" name="文本框 32"/>
          <p:cNvSpPr txBox="1"/>
          <p:nvPr/>
        </p:nvSpPr>
        <p:spPr>
          <a:xfrm>
            <a:off x="3622766" y="2210197"/>
            <a:ext cx="8203474" cy="1935258"/>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4000" b="1" dirty="0">
                <a:solidFill>
                  <a:srgbClr val="C00000"/>
                </a:solidFill>
                <a:latin typeface="Times New Roman" panose="02020603050405020304" pitchFamily="18" charset="0"/>
                <a:ea typeface="字魂27号-布丁体" pitchFamily="2" charset="-122"/>
                <a:cs typeface="Times New Roman" panose="02020603050405020304" pitchFamily="18" charset="0"/>
              </a:rPr>
              <a:t>ĐƯỜNG VUÔNG GÓC VÀ ĐƯỜNG XIÊN</a:t>
            </a:r>
          </a:p>
          <a:p>
            <a:pPr algn="ctr"/>
            <a:r>
              <a:rPr lang="en-US" altLang="zh-CN" sz="4000" b="1" dirty="0">
                <a:solidFill>
                  <a:srgbClr val="C00000"/>
                </a:solidFill>
                <a:latin typeface="Times New Roman" panose="02020603050405020304" pitchFamily="18" charset="0"/>
                <a:ea typeface="字魂27号-布丁体" pitchFamily="2" charset="-122"/>
                <a:cs typeface="Times New Roman" panose="02020603050405020304" pitchFamily="18" charset="0"/>
              </a:rPr>
              <a:t>(</a:t>
            </a:r>
            <a:r>
              <a:rPr lang="en-US" altLang="zh-CN" sz="4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Tiết</a:t>
            </a:r>
            <a:r>
              <a:rPr lang="en-US" altLang="zh-CN" sz="4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4000" b="1" dirty="0" smtClean="0">
                <a:solidFill>
                  <a:srgbClr val="C00000"/>
                </a:solidFill>
                <a:latin typeface="Times New Roman" panose="02020603050405020304" pitchFamily="18" charset="0"/>
                <a:ea typeface="字魂27号-布丁体" pitchFamily="2" charset="-122"/>
                <a:cs typeface="Times New Roman" panose="02020603050405020304" pitchFamily="18" charset="0"/>
              </a:rPr>
              <a:t>2)</a:t>
            </a:r>
            <a:endParaRPr lang="zh-CN" altLang="en-US" sz="4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117156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3548" y="99"/>
            <a:ext cx="1367644" cy="233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198" b="1" dirty="0" smtClean="0">
                <a:latin typeface="+mj-ea"/>
                <a:ea typeface="+mj-ea"/>
              </a:rPr>
              <a:t>02</a:t>
            </a:r>
            <a:endParaRPr lang="zh-CN" altLang="en-US" sz="7198" b="1" dirty="0">
              <a:latin typeface="+mj-ea"/>
              <a:ea typeface="+mj-ea"/>
            </a:endParaRPr>
          </a:p>
        </p:txBody>
      </p:sp>
      <p:sp>
        <p:nvSpPr>
          <p:cNvPr id="6" name="文本框 32"/>
          <p:cNvSpPr txBox="1"/>
          <p:nvPr/>
        </p:nvSpPr>
        <p:spPr>
          <a:xfrm>
            <a:off x="5334199" y="1905397"/>
            <a:ext cx="4951710" cy="1934776"/>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luyện tập</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5051305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456" y="232777"/>
            <a:ext cx="2362378" cy="2362378"/>
          </a:xfrm>
          <a:prstGeom prst="rect">
            <a:avLst/>
          </a:prstGeom>
        </p:spPr>
      </p:pic>
      <p:pic>
        <p:nvPicPr>
          <p:cNvPr id="5"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2520651" y="116510"/>
            <a:ext cx="2582571" cy="1297456"/>
          </a:xfrm>
          <a:prstGeom prst="rect">
            <a:avLst/>
          </a:prstGeom>
        </p:spPr>
      </p:pic>
      <p:sp>
        <p:nvSpPr>
          <p:cNvPr id="6" name="文本框 16">
            <a:extLst>
              <a:ext uri="{FF2B5EF4-FFF2-40B4-BE49-F238E27FC236}">
                <a16:creationId xmlns:a16="http://schemas.microsoft.com/office/drawing/2014/main" id="{89CE5389-D125-4C26-B307-9A44FB799C05}"/>
              </a:ext>
            </a:extLst>
          </p:cNvPr>
          <p:cNvSpPr txBox="1"/>
          <p:nvPr/>
        </p:nvSpPr>
        <p:spPr bwMode="auto">
          <a:xfrm>
            <a:off x="2658389" y="669807"/>
            <a:ext cx="2444833" cy="461665"/>
          </a:xfrm>
          <a:prstGeom prst="rect">
            <a:avLst/>
          </a:prstGeom>
          <a:no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a:t>
            </a:r>
            <a:r>
              <a:rPr lang="en-US" sz="2400" b="1" kern="100" dirty="0" smtClean="0">
                <a:solidFill>
                  <a:srgbClr val="002060"/>
                </a:solidFill>
                <a:latin typeface="Times New Roman" panose="02020603050405020304" pitchFamily="18" charset="0"/>
                <a:ea typeface="SimSun" panose="02010600030101010101" pitchFamily="2" charset="-122"/>
              </a:rPr>
              <a:t>1 (SGK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sp>
        <p:nvSpPr>
          <p:cNvPr id="7" name="Rectangle 6"/>
          <p:cNvSpPr/>
          <p:nvPr/>
        </p:nvSpPr>
        <p:spPr>
          <a:xfrm>
            <a:off x="2520651" y="1527507"/>
            <a:ext cx="7703212" cy="954107"/>
          </a:xfrm>
          <a:prstGeom prst="rect">
            <a:avLst/>
          </a:prstGeom>
          <a:ln>
            <a:solidFill>
              <a:srgbClr val="FFC000"/>
            </a:solidFill>
          </a:ln>
        </p:spPr>
        <p:txBody>
          <a:bodyPr wrap="square">
            <a:spAutoFit/>
          </a:bodyPr>
          <a:lstStyle/>
          <a:p>
            <a:pPr algn="just"/>
            <a:r>
              <a:rPr lang="vi-VN" sz="2800" b="0" i="0" dirty="0" smtClean="0">
                <a:solidFill>
                  <a:srgbClr val="333333"/>
                </a:solidFill>
                <a:effectLst/>
                <a:latin typeface="Times New Roman" panose="02020603050405020304" pitchFamily="18" charset="0"/>
                <a:cs typeface="Times New Roman" panose="02020603050405020304" pitchFamily="18" charset="0"/>
              </a:rPr>
              <a:t>Chỉ ra các đường vuông góc, các đường xiên kẻ từ điểm I trong Hình 83a và từ điểm C trong Hình 83b.</a:t>
            </a:r>
            <a:endParaRPr lang="en-US" sz="2800" dirty="0">
              <a:latin typeface="Times New Roman" panose="02020603050405020304" pitchFamily="18" charset="0"/>
              <a:cs typeface="Times New Roman" panose="02020603050405020304" pitchFamily="18" charset="0"/>
            </a:endParaRPr>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2410" y="2481614"/>
            <a:ext cx="3050811" cy="2734820"/>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0202" y="2481614"/>
            <a:ext cx="2790427" cy="2495989"/>
          </a:xfrm>
          <a:prstGeom prst="rect">
            <a:avLst/>
          </a:prstGeom>
          <a:noFill/>
          <a:ln>
            <a:noFill/>
          </a:ln>
        </p:spPr>
      </p:pic>
      <p:sp>
        <p:nvSpPr>
          <p:cNvPr id="10" name="Rectangle 9"/>
          <p:cNvSpPr/>
          <p:nvPr/>
        </p:nvSpPr>
        <p:spPr>
          <a:xfrm>
            <a:off x="1512736" y="5404685"/>
            <a:ext cx="3590485" cy="1031051"/>
          </a:xfrm>
          <a:prstGeom prst="rect">
            <a:avLst/>
          </a:prstGeom>
          <a:solidFill>
            <a:schemeClr val="accent6">
              <a:lumMod val="60000"/>
              <a:lumOff val="40000"/>
            </a:schemeClr>
          </a:solidFill>
        </p:spPr>
        <p:txBody>
          <a:bodyPr wrap="square">
            <a:spAutoFit/>
          </a:bodyPr>
          <a:lstStyle/>
          <a:p>
            <a:pPr algn="just">
              <a:spcBef>
                <a:spcPts val="300"/>
              </a:spcBef>
              <a:spcAft>
                <a:spcPts val="300"/>
              </a:spcAft>
            </a:pPr>
            <a:r>
              <a:rPr lang="vi-VN" sz="2800" dirty="0">
                <a:solidFill>
                  <a:srgbClr val="333333"/>
                </a:solidFill>
                <a:latin typeface="Times New Roman" panose="02020603050405020304" pitchFamily="18" charset="0"/>
                <a:ea typeface="Times New Roman" panose="02020603050405020304" pitchFamily="18" charset="0"/>
              </a:rPr>
              <a:t>Đường vuông góc: IH</a:t>
            </a:r>
            <a:endParaRPr lang="en-US" sz="2800" dirty="0" smtClean="0">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vi-VN" sz="2800" dirty="0">
                <a:solidFill>
                  <a:srgbClr val="333333"/>
                </a:solidFill>
                <a:latin typeface="Times New Roman" panose="02020603050405020304" pitchFamily="18" charset="0"/>
                <a:ea typeface="Times New Roman" panose="02020603050405020304" pitchFamily="18" charset="0"/>
              </a:rPr>
              <a:t>Đường xiên: IM, IN</a:t>
            </a: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567378" y="5443157"/>
            <a:ext cx="4110445" cy="992579"/>
          </a:xfrm>
          <a:prstGeom prst="rect">
            <a:avLst/>
          </a:prstGeom>
          <a:solidFill>
            <a:schemeClr val="accent2">
              <a:lumMod val="40000"/>
              <a:lumOff val="60000"/>
            </a:schemeClr>
          </a:solidFill>
        </p:spPr>
        <p:txBody>
          <a:bodyPr wrap="square">
            <a:spAutoFit/>
          </a:bodyPr>
          <a:lstStyle/>
          <a:p>
            <a:pPr algn="just">
              <a:spcBef>
                <a:spcPts val="300"/>
              </a:spcBef>
              <a:spcAft>
                <a:spcPts val="300"/>
              </a:spcAft>
            </a:pPr>
            <a:r>
              <a:rPr lang="vi-VN" sz="28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Đường vuông góc: CA, CB</a:t>
            </a:r>
            <a:endPar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xiên</a:t>
            </a:r>
            <a:r>
              <a:rPr lang="en-US" sz="28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CO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445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par>
                                <p:cTn id="23" presetID="5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strVal val="#ppt_w*0.70"/>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out)">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806"/>
          <a:stretch/>
        </p:blipFill>
        <p:spPr>
          <a:xfrm>
            <a:off x="307803" y="0"/>
            <a:ext cx="2582571" cy="1297456"/>
          </a:xfrm>
          <a:prstGeom prst="rect">
            <a:avLst/>
          </a:prstGeom>
        </p:spPr>
      </p:pic>
      <p:sp>
        <p:nvSpPr>
          <p:cNvPr id="6" name="文本框 16">
            <a:extLst>
              <a:ext uri="{FF2B5EF4-FFF2-40B4-BE49-F238E27FC236}">
                <a16:creationId xmlns:a16="http://schemas.microsoft.com/office/drawing/2014/main" id="{89CE5389-D125-4C26-B307-9A44FB799C05}"/>
              </a:ext>
            </a:extLst>
          </p:cNvPr>
          <p:cNvSpPr txBox="1"/>
          <p:nvPr/>
        </p:nvSpPr>
        <p:spPr bwMode="auto">
          <a:xfrm>
            <a:off x="445541" y="553297"/>
            <a:ext cx="2444833" cy="461665"/>
          </a:xfrm>
          <a:prstGeom prst="rect">
            <a:avLst/>
          </a:prstGeom>
          <a:no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a:t>
            </a:r>
            <a:r>
              <a:rPr lang="en-US" sz="2400" b="1" kern="100" dirty="0">
                <a:solidFill>
                  <a:srgbClr val="002060"/>
                </a:solidFill>
                <a:latin typeface="Times New Roman" panose="02020603050405020304" pitchFamily="18" charset="0"/>
                <a:ea typeface="SimSun" panose="02010600030101010101" pitchFamily="2" charset="-122"/>
              </a:rPr>
              <a:t>2</a:t>
            </a:r>
            <a:r>
              <a:rPr lang="en-US" sz="2400" b="1" kern="100" dirty="0" smtClean="0">
                <a:solidFill>
                  <a:srgbClr val="002060"/>
                </a:solidFill>
                <a:latin typeface="Times New Roman" panose="02020603050405020304" pitchFamily="18" charset="0"/>
                <a:ea typeface="SimSun" panose="02010600030101010101" pitchFamily="2" charset="-122"/>
              </a:rPr>
              <a:t> (SGK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sp>
        <p:nvSpPr>
          <p:cNvPr id="7" name="Rectangle 6"/>
          <p:cNvSpPr/>
          <p:nvPr/>
        </p:nvSpPr>
        <p:spPr>
          <a:xfrm>
            <a:off x="2947929" y="559583"/>
            <a:ext cx="4520229" cy="523220"/>
          </a:xfrm>
          <a:prstGeom prst="rect">
            <a:avLst/>
          </a:prstGeom>
          <a:ln>
            <a:noFill/>
          </a:ln>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84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424" y="1082803"/>
            <a:ext cx="3201272" cy="3480061"/>
          </a:xfrm>
          <a:prstGeom prst="rect">
            <a:avLst/>
          </a:prstGeom>
        </p:spPr>
      </p:pic>
      <p:sp>
        <p:nvSpPr>
          <p:cNvPr id="11" name="Rectangle 10"/>
          <p:cNvSpPr/>
          <p:nvPr/>
        </p:nvSpPr>
        <p:spPr>
          <a:xfrm>
            <a:off x="1459556" y="4640687"/>
            <a:ext cx="8617132" cy="1384995"/>
          </a:xfrm>
          <a:prstGeom prst="rect">
            <a:avLst/>
          </a:prstGeom>
        </p:spPr>
        <p:txBody>
          <a:bodyPr wrap="square">
            <a:spAutoFit/>
          </a:bodyPr>
          <a:lstStyle/>
          <a:p>
            <a:r>
              <a:rPr lang="vi-VN" sz="2800" b="0" i="0" dirty="0" smtClean="0">
                <a:solidFill>
                  <a:srgbClr val="333333"/>
                </a:solidFill>
                <a:effectLst/>
                <a:latin typeface="Times New Roman" panose="02020603050405020304" pitchFamily="18" charset="0"/>
                <a:cs typeface="Times New Roman" panose="02020603050405020304" pitchFamily="18" charset="0"/>
              </a:rPr>
              <a:t>a. Khoảng cách từ điểm O đến đường thẳng a</a:t>
            </a:r>
          </a:p>
          <a:p>
            <a:r>
              <a:rPr lang="vi-VN" sz="2800" b="0" i="0" dirty="0" smtClean="0">
                <a:solidFill>
                  <a:srgbClr val="333333"/>
                </a:solidFill>
                <a:effectLst/>
                <a:latin typeface="Times New Roman" panose="02020603050405020304" pitchFamily="18" charset="0"/>
                <a:cs typeface="Times New Roman" panose="02020603050405020304" pitchFamily="18" charset="0"/>
              </a:rPr>
              <a:t>b. Khoảng cách từ điểm O đến đường thẳng b</a:t>
            </a:r>
          </a:p>
          <a:p>
            <a:r>
              <a:rPr lang="vi-VN" sz="2800" b="0" i="0" dirty="0" smtClean="0">
                <a:solidFill>
                  <a:srgbClr val="333333"/>
                </a:solidFill>
                <a:effectLst/>
                <a:latin typeface="Times New Roman" panose="02020603050405020304" pitchFamily="18" charset="0"/>
                <a:cs typeface="Times New Roman" panose="02020603050405020304" pitchFamily="18" charset="0"/>
              </a:rPr>
              <a:t>c. Khoảng cách từ điểm O đến đường thẳng c</a:t>
            </a:r>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582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a:extLst>
              <a:ext uri="{FF2B5EF4-FFF2-40B4-BE49-F238E27FC236}">
                <a16:creationId xmlns:a16="http://schemas.microsoft.com/office/drawing/2014/main" id="{F388459F-A229-4AE3-90F9-214F6625C0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4791" y="2500420"/>
            <a:ext cx="4987209" cy="4987209"/>
          </a:xfrm>
          <a:prstGeom prst="rect">
            <a:avLst/>
          </a:prstGeom>
        </p:spPr>
      </p:pic>
      <p:sp>
        <p:nvSpPr>
          <p:cNvPr id="3" name="Rectangle 2"/>
          <p:cNvSpPr/>
          <p:nvPr/>
        </p:nvSpPr>
        <p:spPr>
          <a:xfrm>
            <a:off x="2418391" y="1498348"/>
            <a:ext cx="6627674" cy="991618"/>
          </a:xfrm>
          <a:prstGeom prst="rect">
            <a:avLst/>
          </a:prstGeom>
          <a:solidFill>
            <a:srgbClr val="7CD6F0"/>
          </a:solidFill>
        </p:spPr>
        <p:txBody>
          <a:bodyPr wrap="square">
            <a:spAutoFit/>
          </a:bodyPr>
          <a:lstStyle/>
          <a:p>
            <a:pPr algn="just">
              <a:lnSpc>
                <a:spcPct val="107000"/>
              </a:lnSpc>
              <a:spcBef>
                <a:spcPts val="300"/>
              </a:spcBef>
              <a:spcAft>
                <a:spcPts val="30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cm;</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26217" y="2877902"/>
            <a:ext cx="6719848" cy="1014380"/>
          </a:xfrm>
          <a:prstGeom prst="rect">
            <a:avLst/>
          </a:prstGeom>
          <a:solidFill>
            <a:srgbClr val="7CD6F0"/>
          </a:solidFill>
        </p:spPr>
        <p:txBody>
          <a:bodyPr wrap="square">
            <a:spAutoFit/>
          </a:bodyPr>
          <a:lstStyle/>
          <a:p>
            <a:pPr algn="just">
              <a:lnSpc>
                <a:spcPct val="107000"/>
              </a:lnSpc>
              <a:spcBef>
                <a:spcPts val="300"/>
              </a:spcBef>
              <a:spcAft>
                <a:spcPts val="30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cm;</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915750" y="580295"/>
            <a:ext cx="2575572" cy="549063"/>
          </a:xfrm>
          <a:prstGeom prst="rect">
            <a:avLst/>
          </a:prstGeom>
          <a:solidFill>
            <a:schemeClr val="bg1"/>
          </a:solidFill>
          <a:ln>
            <a:solidFill>
              <a:srgbClr val="7CD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99" dirty="0" err="1" smtClean="0">
                <a:solidFill>
                  <a:srgbClr val="FF0000"/>
                </a:solidFill>
                <a:latin typeface="Times New Roman" panose="02020603050405020304" pitchFamily="18" charset="0"/>
                <a:cs typeface="Times New Roman" panose="02020603050405020304" pitchFamily="18" charset="0"/>
              </a:rPr>
              <a:t>Bài</a:t>
            </a:r>
            <a:r>
              <a:rPr lang="en-US" sz="2799" dirty="0" smtClean="0">
                <a:solidFill>
                  <a:srgbClr val="FF0000"/>
                </a:solidFill>
                <a:latin typeface="Times New Roman" panose="02020603050405020304" pitchFamily="18" charset="0"/>
                <a:cs typeface="Times New Roman" panose="02020603050405020304" pitchFamily="18" charset="0"/>
              </a:rPr>
              <a:t> 2</a:t>
            </a:r>
            <a:endParaRPr lang="en-US" sz="2799"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418391" y="4290974"/>
            <a:ext cx="6627674" cy="1014380"/>
          </a:xfrm>
          <a:prstGeom prst="rect">
            <a:avLst/>
          </a:prstGeom>
          <a:solidFill>
            <a:srgbClr val="7CD6F0"/>
          </a:solidFill>
        </p:spPr>
        <p:txBody>
          <a:bodyPr wrap="square">
            <a:spAutoFit/>
          </a:bodyPr>
          <a:lstStyle/>
          <a:p>
            <a:pPr algn="just">
              <a:lnSpc>
                <a:spcPct val="107000"/>
              </a:lnSpc>
              <a:spcBef>
                <a:spcPts val="300"/>
              </a:spcBef>
              <a:spcAft>
                <a:spcPts val="30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cm.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8177" t="23312" r="21519" b="11600"/>
          <a:stretch/>
        </p:blipFill>
        <p:spPr>
          <a:xfrm>
            <a:off x="1393466" y="1301848"/>
            <a:ext cx="810070" cy="1048144"/>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8177" t="23312" r="21519" b="11600"/>
          <a:stretch/>
        </p:blipFill>
        <p:spPr>
          <a:xfrm>
            <a:off x="1390599" y="2716738"/>
            <a:ext cx="810070" cy="1048144"/>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8177" t="23312" r="21519" b="11600"/>
          <a:stretch/>
        </p:blipFill>
        <p:spPr>
          <a:xfrm>
            <a:off x="1393466" y="4131628"/>
            <a:ext cx="810070" cy="1048144"/>
          </a:xfrm>
          <a:prstGeom prst="rect">
            <a:avLst/>
          </a:prstGeom>
        </p:spPr>
      </p:pic>
    </p:spTree>
    <p:extLst>
      <p:ext uri="{BB962C8B-B14F-4D97-AF65-F5344CB8AC3E}">
        <p14:creationId xmlns:p14="http://schemas.microsoft.com/office/powerpoint/2010/main" val="200257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300" fill="hold"/>
                                        <p:tgtEl>
                                          <p:spTgt spid="6"/>
                                        </p:tgtEl>
                                        <p:attrNameLst>
                                          <p:attrName>ppt_x</p:attrName>
                                        </p:attrNameLst>
                                      </p:cBhvr>
                                      <p:tavLst>
                                        <p:tav tm="0">
                                          <p:val>
                                            <p:strVal val="0-#ppt_w/2"/>
                                          </p:val>
                                        </p:tav>
                                        <p:tav tm="100000">
                                          <p:val>
                                            <p:strVal val="#ppt_x"/>
                                          </p:val>
                                        </p:tav>
                                      </p:tavLst>
                                    </p:anim>
                                    <p:anim calcmode="lin" valueType="num">
                                      <p:cBhvr additive="base">
                                        <p:cTn id="13" dur="13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400" fill="hold"/>
                                        <p:tgtEl>
                                          <p:spTgt spid="3"/>
                                        </p:tgtEl>
                                        <p:attrNameLst>
                                          <p:attrName>ppt_x</p:attrName>
                                        </p:attrNameLst>
                                      </p:cBhvr>
                                      <p:tavLst>
                                        <p:tav tm="0">
                                          <p:val>
                                            <p:strVal val="0-#ppt_w/2"/>
                                          </p:val>
                                        </p:tav>
                                        <p:tav tm="100000">
                                          <p:val>
                                            <p:strVal val="#ppt_x"/>
                                          </p:val>
                                        </p:tav>
                                      </p:tavLst>
                                    </p:anim>
                                    <p:anim calcmode="lin" valueType="num">
                                      <p:cBhvr additive="base">
                                        <p:cTn id="17" dur="14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500" fill="hold"/>
                                        <p:tgtEl>
                                          <p:spTgt spid="18"/>
                                        </p:tgtEl>
                                        <p:attrNameLst>
                                          <p:attrName>ppt_x</p:attrName>
                                        </p:attrNameLst>
                                      </p:cBhvr>
                                      <p:tavLst>
                                        <p:tav tm="0">
                                          <p:val>
                                            <p:strVal val="1+#ppt_w/2"/>
                                          </p:val>
                                        </p:tav>
                                        <p:tav tm="100000">
                                          <p:val>
                                            <p:strVal val="#ppt_x"/>
                                          </p:val>
                                        </p:tav>
                                      </p:tavLst>
                                    </p:anim>
                                    <p:anim calcmode="lin" valueType="num">
                                      <p:cBhvr additive="base">
                                        <p:cTn id="23" dur="1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300" fill="hold"/>
                                        <p:tgtEl>
                                          <p:spTgt spid="4"/>
                                        </p:tgtEl>
                                        <p:attrNameLst>
                                          <p:attrName>ppt_x</p:attrName>
                                        </p:attrNameLst>
                                      </p:cBhvr>
                                      <p:tavLst>
                                        <p:tav tm="0">
                                          <p:val>
                                            <p:strVal val="1+#ppt_w/2"/>
                                          </p:val>
                                        </p:tav>
                                        <p:tav tm="100000">
                                          <p:val>
                                            <p:strVal val="#ppt_x"/>
                                          </p:val>
                                        </p:tav>
                                      </p:tavLst>
                                    </p:anim>
                                    <p:anim calcmode="lin" valueType="num">
                                      <p:cBhvr additive="base">
                                        <p:cTn id="27" dur="13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100" fill="hold"/>
                                        <p:tgtEl>
                                          <p:spTgt spid="19"/>
                                        </p:tgtEl>
                                        <p:attrNameLst>
                                          <p:attrName>ppt_x</p:attrName>
                                        </p:attrNameLst>
                                      </p:cBhvr>
                                      <p:tavLst>
                                        <p:tav tm="0">
                                          <p:val>
                                            <p:strVal val="0-#ppt_w/2"/>
                                          </p:val>
                                        </p:tav>
                                        <p:tav tm="100000">
                                          <p:val>
                                            <p:strVal val="#ppt_x"/>
                                          </p:val>
                                        </p:tav>
                                      </p:tavLst>
                                    </p:anim>
                                    <p:anim calcmode="lin" valueType="num">
                                      <p:cBhvr additive="base">
                                        <p:cTn id="33" dur="11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100" fill="hold"/>
                                        <p:tgtEl>
                                          <p:spTgt spid="5"/>
                                        </p:tgtEl>
                                        <p:attrNameLst>
                                          <p:attrName>ppt_x</p:attrName>
                                        </p:attrNameLst>
                                      </p:cBhvr>
                                      <p:tavLst>
                                        <p:tav tm="0">
                                          <p:val>
                                            <p:strVal val="0-#ppt_w/2"/>
                                          </p:val>
                                        </p:tav>
                                        <p:tav tm="100000">
                                          <p:val>
                                            <p:strVal val="#ppt_x"/>
                                          </p:val>
                                        </p:tav>
                                      </p:tavLst>
                                    </p:anim>
                                    <p:anim calcmode="lin" valueType="num">
                                      <p:cBhvr additive="base">
                                        <p:cTn id="37"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7"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B37E42BC-AF8B-4722-92FA-A0C337242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36" y="1589727"/>
            <a:ext cx="5210912" cy="4396657"/>
          </a:xfrm>
          <a:prstGeom prst="rect">
            <a:avLst/>
          </a:prstGeom>
        </p:spPr>
      </p:pic>
      <p:pic>
        <p:nvPicPr>
          <p:cNvPr id="28" name="图片 5">
            <a:extLst>
              <a:ext uri="{FF2B5EF4-FFF2-40B4-BE49-F238E27FC236}">
                <a16:creationId xmlns:a16="http://schemas.microsoft.com/office/drawing/2014/main" id="{F0F47780-47EF-4924-B87F-4942FB97BC05}"/>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444134" y="2953450"/>
            <a:ext cx="3383679" cy="2722569"/>
          </a:xfrm>
          <a:prstGeom prst="rect">
            <a:avLst/>
          </a:prstGeom>
        </p:spPr>
      </p:pic>
      <p:pic>
        <p:nvPicPr>
          <p:cNvPr id="29" name="图片 8">
            <a:extLst>
              <a:ext uri="{FF2B5EF4-FFF2-40B4-BE49-F238E27FC236}">
                <a16:creationId xmlns:a16="http://schemas.microsoft.com/office/drawing/2014/main" id="{C42EE114-9385-4BBC-8383-FEC42921BE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7816" y="622665"/>
            <a:ext cx="7251290" cy="6330780"/>
          </a:xfrm>
          <a:prstGeom prst="rect">
            <a:avLst/>
          </a:prstGeom>
        </p:spPr>
      </p:pic>
      <p:sp>
        <p:nvSpPr>
          <p:cNvPr id="2" name="Rectangle 1"/>
          <p:cNvSpPr/>
          <p:nvPr/>
        </p:nvSpPr>
        <p:spPr>
          <a:xfrm rot="20674753">
            <a:off x="6484393" y="2488493"/>
            <a:ext cx="4898136" cy="2677656"/>
          </a:xfrm>
          <a:prstGeom prst="rect">
            <a:avLst/>
          </a:prstGeom>
        </p:spPr>
        <p:txBody>
          <a:bodyPr wrap="square">
            <a:spAutoFit/>
          </a:bodyPr>
          <a:lstStyle/>
          <a:p>
            <a:r>
              <a:rPr lang="vi-VN" sz="2800" b="0" i="0" dirty="0" smtClean="0">
                <a:solidFill>
                  <a:srgbClr val="333333"/>
                </a:solidFill>
                <a:effectLst/>
                <a:latin typeface="Times New Roman" panose="02020603050405020304" pitchFamily="18" charset="0"/>
                <a:cs typeface="Times New Roman" panose="02020603050405020304" pitchFamily="18" charset="0"/>
              </a:rPr>
              <a:t>Cho tam giác nhọn ABC</a:t>
            </a:r>
          </a:p>
          <a:p>
            <a:r>
              <a:rPr lang="vi-VN" sz="2800" b="0" i="0" dirty="0" smtClean="0">
                <a:solidFill>
                  <a:srgbClr val="333333"/>
                </a:solidFill>
                <a:effectLst/>
                <a:latin typeface="Times New Roman" panose="02020603050405020304" pitchFamily="18" charset="0"/>
                <a:cs typeface="Times New Roman" panose="02020603050405020304" pitchFamily="18" charset="0"/>
              </a:rPr>
              <a:t>a. Vẽ H là hình chiếu của B trên đường thẳng AC</a:t>
            </a:r>
          </a:p>
          <a:p>
            <a:r>
              <a:rPr lang="vi-VN" sz="2800" b="0" i="0" dirty="0" smtClean="0">
                <a:solidFill>
                  <a:srgbClr val="333333"/>
                </a:solidFill>
                <a:effectLst/>
                <a:latin typeface="Times New Roman" panose="02020603050405020304" pitchFamily="18" charset="0"/>
                <a:cs typeface="Times New Roman" panose="02020603050405020304" pitchFamily="18" charset="0"/>
              </a:rPr>
              <a:t>b. Vẽ K là hình chiếu của H trên đường thẳng AB</a:t>
            </a:r>
          </a:p>
          <a:p>
            <a:r>
              <a:rPr lang="vi-VN" sz="2800" b="0" i="0" dirty="0" smtClean="0">
                <a:solidFill>
                  <a:srgbClr val="333333"/>
                </a:solidFill>
                <a:effectLst/>
                <a:latin typeface="Times New Roman" panose="02020603050405020304" pitchFamily="18" charset="0"/>
                <a:cs typeface="Times New Roman" panose="02020603050405020304" pitchFamily="18" charset="0"/>
              </a:rPr>
              <a:t>c. Chứng minh: HK &lt; BH &lt; BC</a:t>
            </a:r>
            <a:endParaRPr lang="vi-VN" sz="2800" b="0" i="0" dirty="0">
              <a:solidFill>
                <a:srgbClr val="333333"/>
              </a:solidFill>
              <a:effectLst/>
              <a:latin typeface="Times New Roman" panose="02020603050405020304" pitchFamily="18" charset="0"/>
              <a:cs typeface="Times New Roman" panose="02020603050405020304" pitchFamily="18" charset="0"/>
            </a:endParaRPr>
          </a:p>
        </p:txBody>
      </p:sp>
      <p:sp>
        <p:nvSpPr>
          <p:cNvPr id="7" name="文本框 16">
            <a:extLst>
              <a:ext uri="{FF2B5EF4-FFF2-40B4-BE49-F238E27FC236}">
                <a16:creationId xmlns:a16="http://schemas.microsoft.com/office/drawing/2014/main" id="{89CE5389-D125-4C26-B307-9A44FB799C05}"/>
              </a:ext>
            </a:extLst>
          </p:cNvPr>
          <p:cNvSpPr txBox="1"/>
          <p:nvPr/>
        </p:nvSpPr>
        <p:spPr bwMode="auto">
          <a:xfrm>
            <a:off x="783869" y="605250"/>
            <a:ext cx="2444833" cy="461665"/>
          </a:xfrm>
          <a:prstGeom prst="rect">
            <a:avLst/>
          </a:prstGeom>
          <a:solidFill>
            <a:srgbClr val="7CD6F0"/>
          </a:solid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a:t>
            </a:r>
            <a:r>
              <a:rPr lang="en-US" sz="2400" b="1" kern="100" dirty="0">
                <a:solidFill>
                  <a:srgbClr val="002060"/>
                </a:solidFill>
                <a:latin typeface="Times New Roman" panose="02020603050405020304" pitchFamily="18" charset="0"/>
                <a:ea typeface="SimSun" panose="02010600030101010101" pitchFamily="2" charset="-122"/>
              </a:rPr>
              <a:t>3</a:t>
            </a:r>
            <a:r>
              <a:rPr lang="en-US" sz="2400" b="1" kern="100" dirty="0" smtClean="0">
                <a:solidFill>
                  <a:srgbClr val="002060"/>
                </a:solidFill>
                <a:latin typeface="Times New Roman" panose="02020603050405020304" pitchFamily="18" charset="0"/>
                <a:ea typeface="SimSun" panose="02010600030101010101" pitchFamily="2" charset="-122"/>
              </a:rPr>
              <a:t> (SGK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4071635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2000"/>
                                        <p:tgtEl>
                                          <p:spTgt spid="2"/>
                                        </p:tgtEl>
                                      </p:cBhvr>
                                    </p:animEffect>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6">
            <a:extLst>
              <a:ext uri="{FF2B5EF4-FFF2-40B4-BE49-F238E27FC236}">
                <a16:creationId xmlns:a16="http://schemas.microsoft.com/office/drawing/2014/main" id="{89CE5389-D125-4C26-B307-9A44FB799C05}"/>
              </a:ext>
            </a:extLst>
          </p:cNvPr>
          <p:cNvSpPr txBox="1"/>
          <p:nvPr/>
        </p:nvSpPr>
        <p:spPr bwMode="auto">
          <a:xfrm>
            <a:off x="783869" y="605250"/>
            <a:ext cx="2444833" cy="461665"/>
          </a:xfrm>
          <a:prstGeom prst="rect">
            <a:avLst/>
          </a:prstGeom>
          <a:solidFill>
            <a:srgbClr val="7CD6F0"/>
          </a:solidFill>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a:t>
            </a:r>
            <a:r>
              <a:rPr lang="en-US" sz="2400" b="1" kern="100" dirty="0">
                <a:solidFill>
                  <a:srgbClr val="002060"/>
                </a:solidFill>
                <a:latin typeface="Times New Roman" panose="02020603050405020304" pitchFamily="18" charset="0"/>
                <a:ea typeface="SimSun" panose="02010600030101010101" pitchFamily="2" charset="-122"/>
              </a:rPr>
              <a:t>3</a:t>
            </a:r>
            <a:r>
              <a:rPr lang="en-US" sz="2400" b="1" kern="100" dirty="0" smtClean="0">
                <a:solidFill>
                  <a:srgbClr val="002060"/>
                </a:solidFill>
                <a:latin typeface="Times New Roman" panose="02020603050405020304" pitchFamily="18" charset="0"/>
                <a:ea typeface="SimSun" panose="02010600030101010101" pitchFamily="2" charset="-122"/>
              </a:rPr>
              <a:t> (SGK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5540" y="1144333"/>
            <a:ext cx="3243644" cy="2165795"/>
          </a:xfrm>
          <a:prstGeom prst="rect">
            <a:avLst/>
          </a:prstGeom>
          <a:noFill/>
          <a:ln>
            <a:noFill/>
          </a:ln>
        </p:spPr>
      </p:pic>
      <p:sp>
        <p:nvSpPr>
          <p:cNvPr id="5" name="Rectangle 4"/>
          <p:cNvSpPr/>
          <p:nvPr/>
        </p:nvSpPr>
        <p:spPr>
          <a:xfrm>
            <a:off x="782764" y="2631735"/>
            <a:ext cx="7732776" cy="1091324"/>
          </a:xfrm>
          <a:prstGeom prst="rect">
            <a:avLst/>
          </a:prstGeom>
        </p:spPr>
        <p:txBody>
          <a:bodyPr wrap="square">
            <a:spAutoFit/>
          </a:bodyPr>
          <a:lstStyle/>
          <a:p>
            <a:pPr algn="just">
              <a:lnSpc>
                <a:spcPct val="107000"/>
              </a:lnSpc>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H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K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83869" y="3723059"/>
            <a:ext cx="9521419" cy="2482731"/>
          </a:xfrm>
          <a:prstGeom prst="rect">
            <a:avLst/>
          </a:prstGeom>
        </p:spPr>
        <p:txBody>
          <a:bodyPr wrap="square">
            <a:spAutoFit/>
          </a:bodyPr>
          <a:lstStyle/>
          <a:p>
            <a:pPr algn="just">
              <a:lnSpc>
                <a:spcPct val="107000"/>
              </a:lnSpc>
              <a:spcBef>
                <a:spcPts val="300"/>
              </a:spcBef>
              <a:spcAft>
                <a:spcPts val="300"/>
              </a:spcAf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ABC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BH </a:t>
            </a:r>
            <a:r>
              <a:rPr lang="en-US" sz="2800" dirty="0" smtClean="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BH &lt; BC (BH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xiên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tam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AHB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HK </a:t>
            </a:r>
            <a:r>
              <a:rPr lang="en-US" sz="2800" dirty="0" smtClean="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 </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HK &lt; HB (HK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HB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xiên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err="1" smtClean="0">
                <a:solidFill>
                  <a:srgbClr val="000000"/>
                </a:solidFill>
                <a:latin typeface="Times New Roman" panose="02020603050405020304" pitchFamily="18" charset="0"/>
                <a:ea typeface="Times New Roman" panose="02020603050405020304" pitchFamily="18" charset="0"/>
              </a:rPr>
              <a:t>Vậy</a:t>
            </a:r>
            <a:r>
              <a:rPr lang="en-US" sz="2800" dirty="0" smtClean="0">
                <a:solidFill>
                  <a:srgbClr val="000000"/>
                </a:solidFill>
                <a:latin typeface="Times New Roman" panose="02020603050405020304" pitchFamily="18" charset="0"/>
                <a:ea typeface="Times New Roman" panose="02020603050405020304" pitchFamily="18" charset="0"/>
              </a:rPr>
              <a:t>: HK &lt; BH &lt; BC.</a:t>
            </a:r>
            <a:endParaRPr lang="en-US" sz="2800" dirty="0"/>
          </a:p>
        </p:txBody>
      </p:sp>
    </p:spTree>
    <p:extLst>
      <p:ext uri="{BB962C8B-B14F-4D97-AF65-F5344CB8AC3E}">
        <p14:creationId xmlns:p14="http://schemas.microsoft.com/office/powerpoint/2010/main" val="24222867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3548" y="99"/>
            <a:ext cx="1367644" cy="233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198" b="1">
                <a:latin typeface="+mj-ea"/>
                <a:ea typeface="+mj-ea"/>
              </a:rPr>
              <a:t>04</a:t>
            </a:r>
            <a:endParaRPr lang="zh-CN" altLang="en-US" sz="7198" b="1" dirty="0">
              <a:latin typeface="+mj-ea"/>
              <a:ea typeface="+mj-ea"/>
            </a:endParaRPr>
          </a:p>
        </p:txBody>
      </p:sp>
      <p:sp>
        <p:nvSpPr>
          <p:cNvPr id="6" name="文本框 32"/>
          <p:cNvSpPr txBox="1"/>
          <p:nvPr/>
        </p:nvSpPr>
        <p:spPr>
          <a:xfrm>
            <a:off x="5334199" y="1905397"/>
            <a:ext cx="4951710" cy="1011688"/>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2055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846"/>
            <a:ext cx="2852084" cy="1196908"/>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4"/>
          <a:stretch>
            <a:fillRect/>
          </a:stretch>
        </p:blipFill>
        <p:spPr>
          <a:xfrm>
            <a:off x="439790" y="1349009"/>
            <a:ext cx="11200522" cy="4728235"/>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8644" t="12777" r="31386" b="20000"/>
          <a:stretch/>
        </p:blipFill>
        <p:spPr>
          <a:xfrm>
            <a:off x="10934079" y="5451937"/>
            <a:ext cx="1054237" cy="1250615"/>
          </a:xfrm>
          <a:prstGeom prst="rect">
            <a:avLst/>
          </a:prstGeom>
        </p:spPr>
      </p:pic>
      <p:pic>
        <p:nvPicPr>
          <p:cNvPr id="6"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307803" y="0"/>
            <a:ext cx="2582571" cy="1297456"/>
          </a:xfrm>
          <a:prstGeom prst="rect">
            <a:avLst/>
          </a:prstGeom>
        </p:spPr>
      </p:pic>
      <p:sp>
        <p:nvSpPr>
          <p:cNvPr id="7" name="文本框 16">
            <a:extLst>
              <a:ext uri="{FF2B5EF4-FFF2-40B4-BE49-F238E27FC236}">
                <a16:creationId xmlns:a16="http://schemas.microsoft.com/office/drawing/2014/main" id="{89CE5389-D125-4C26-B307-9A44FB799C05}"/>
              </a:ext>
            </a:extLst>
          </p:cNvPr>
          <p:cNvSpPr txBox="1"/>
          <p:nvPr/>
        </p:nvSpPr>
        <p:spPr bwMode="auto">
          <a:xfrm>
            <a:off x="439790" y="604959"/>
            <a:ext cx="2450584" cy="461665"/>
          </a:xfrm>
          <a:prstGeom prst="rect">
            <a:avLst/>
          </a:prstGeom>
          <a:noFill/>
        </p:spPr>
        <p:txBody>
          <a:bodyPr wrap="square">
            <a:spAutoFit/>
            <a:scene3d>
              <a:camera prst="orthographicFront"/>
              <a:lightRig rig="threePt" dir="t"/>
            </a:scene3d>
            <a:sp3d contourW="12700"/>
          </a:bodyPr>
          <a:lstStyle/>
          <a:p>
            <a:pPr lvl="0">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4</a:t>
            </a:r>
            <a:r>
              <a:rPr lang="vi-VN" dirty="0" smtClean="0"/>
              <a:t> </a:t>
            </a:r>
            <a:r>
              <a:rPr lang="en-US" sz="2400" b="1" kern="100" dirty="0" smtClean="0">
                <a:solidFill>
                  <a:srgbClr val="002060"/>
                </a:solidFill>
                <a:latin typeface="Times New Roman" panose="02020603050405020304" pitchFamily="18" charset="0"/>
                <a:ea typeface="SimSun" panose="02010600030101010101" pitchFamily="2" charset="-122"/>
              </a:rPr>
              <a:t>(SGK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sp>
        <p:nvSpPr>
          <p:cNvPr id="2" name="Rectangle 1"/>
          <p:cNvSpPr/>
          <p:nvPr/>
        </p:nvSpPr>
        <p:spPr>
          <a:xfrm>
            <a:off x="1599088" y="2071713"/>
            <a:ext cx="9145112" cy="3108543"/>
          </a:xfrm>
          <a:prstGeom prst="rect">
            <a:avLst/>
          </a:prstGeom>
        </p:spPr>
        <p:txBody>
          <a:bodyPr wrap="square">
            <a:spAutoFit/>
          </a:bodyPr>
          <a:lstStyle/>
          <a:p>
            <a:r>
              <a:rPr lang="vi-VN" sz="2800" dirty="0" smtClean="0">
                <a:latin typeface="Times New Roman" panose="02020603050405020304" pitchFamily="18" charset="0"/>
                <a:cs typeface="Times New Roman" panose="02020603050405020304" pitchFamily="18" charset="0"/>
              </a:rPr>
              <a:t>Trong một thí nghiệm khoa học, bạn Duy đặt hay chiếc đũa thủy tinh, một chiếc dài 14cm và một chiếc dài 30cm vào một bình thủy tinh có dạng hình trụ đựng dung dịch, cả hai đũa đều chạm đáy bình. Đường kính của đáy bình là 12cm, chiều cao của dung dịch trong bình là 15cm (bỏ qua bề dày của bình). Hỏi bạn Duy có thể cầm vào chiếc đũa thủy tinh nào mà ngón tay không bị chạm vào dung dịch? Vì sao?</a:t>
            </a:r>
            <a:r>
              <a:rPr lang="en-US" sz="2800" b="1" kern="1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890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307803" y="0"/>
            <a:ext cx="2582571" cy="1297456"/>
          </a:xfrm>
          <a:prstGeom prst="rect">
            <a:avLst/>
          </a:prstGeom>
        </p:spPr>
      </p:pic>
      <p:sp>
        <p:nvSpPr>
          <p:cNvPr id="24" name="文本框 16">
            <a:extLst>
              <a:ext uri="{FF2B5EF4-FFF2-40B4-BE49-F238E27FC236}">
                <a16:creationId xmlns:a16="http://schemas.microsoft.com/office/drawing/2014/main" id="{89CE5389-D125-4C26-B307-9A44FB799C05}"/>
              </a:ext>
            </a:extLst>
          </p:cNvPr>
          <p:cNvSpPr txBox="1"/>
          <p:nvPr/>
        </p:nvSpPr>
        <p:spPr bwMode="auto">
          <a:xfrm>
            <a:off x="439790" y="604959"/>
            <a:ext cx="2450584" cy="461665"/>
          </a:xfrm>
          <a:prstGeom prst="rect">
            <a:avLst/>
          </a:prstGeom>
          <a:noFill/>
        </p:spPr>
        <p:txBody>
          <a:bodyPr wrap="square">
            <a:spAutoFit/>
            <a:scene3d>
              <a:camera prst="orthographicFront"/>
              <a:lightRig rig="threePt" dir="t"/>
            </a:scene3d>
            <a:sp3d contourW="12700"/>
          </a:bodyPr>
          <a:lstStyle/>
          <a:p>
            <a:pPr lvl="0">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4</a:t>
            </a:r>
            <a:r>
              <a:rPr lang="vi-VN" dirty="0" smtClean="0"/>
              <a:t> </a:t>
            </a:r>
            <a:r>
              <a:rPr lang="en-US" sz="2400" b="1" kern="100" dirty="0" smtClean="0">
                <a:solidFill>
                  <a:srgbClr val="002060"/>
                </a:solidFill>
                <a:latin typeface="Times New Roman" panose="02020603050405020304" pitchFamily="18" charset="0"/>
                <a:ea typeface="SimSun" panose="02010600030101010101" pitchFamily="2" charset="-122"/>
              </a:rPr>
              <a:t>(SGK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pic>
        <p:nvPicPr>
          <p:cNvPr id="25" name="图片 11">
            <a:extLst>
              <a:ext uri="{FF2B5EF4-FFF2-40B4-BE49-F238E27FC236}">
                <a16:creationId xmlns:a16="http://schemas.microsoft.com/office/drawing/2014/main" id="{41160628-C76D-4F67-BC81-71C21AD88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a:off x="160660" y="988940"/>
            <a:ext cx="11150467" cy="5337635"/>
          </a:xfrm>
          <a:prstGeom prst="rect">
            <a:avLst/>
          </a:prstGeom>
        </p:spPr>
      </p:pic>
      <p:sp>
        <p:nvSpPr>
          <p:cNvPr id="5" name="Rectangle 4"/>
          <p:cNvSpPr/>
          <p:nvPr/>
        </p:nvSpPr>
        <p:spPr>
          <a:xfrm>
            <a:off x="2203704" y="2713163"/>
            <a:ext cx="7964424" cy="2090316"/>
          </a:xfrm>
          <a:prstGeom prst="rect">
            <a:avLst/>
          </a:prstGeom>
        </p:spPr>
        <p:txBody>
          <a:bodyPr wrap="square">
            <a:spAutoFit/>
          </a:bodyPr>
          <a:lstStyle/>
          <a:p>
            <a:pPr algn="just">
              <a:lnSpc>
                <a:spcPct val="107000"/>
              </a:lnSpc>
              <a:spcBef>
                <a:spcPts val="300"/>
              </a:spcBef>
              <a:spcAft>
                <a:spcPts val="3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15 cm.</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14 &lt; 15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 &gt; 15.</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 cm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ngón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1537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307803" y="0"/>
            <a:ext cx="2582571" cy="1297456"/>
          </a:xfrm>
          <a:prstGeom prst="rect">
            <a:avLst/>
          </a:prstGeom>
        </p:spPr>
      </p:pic>
      <p:sp>
        <p:nvSpPr>
          <p:cNvPr id="24" name="文本框 16">
            <a:extLst>
              <a:ext uri="{FF2B5EF4-FFF2-40B4-BE49-F238E27FC236}">
                <a16:creationId xmlns:a16="http://schemas.microsoft.com/office/drawing/2014/main" id="{89CE5389-D125-4C26-B307-9A44FB799C05}"/>
              </a:ext>
            </a:extLst>
          </p:cNvPr>
          <p:cNvSpPr txBox="1"/>
          <p:nvPr/>
        </p:nvSpPr>
        <p:spPr bwMode="auto">
          <a:xfrm>
            <a:off x="439790" y="604959"/>
            <a:ext cx="2450584" cy="461665"/>
          </a:xfrm>
          <a:prstGeom prst="rect">
            <a:avLst/>
          </a:prstGeom>
          <a:noFill/>
        </p:spPr>
        <p:txBody>
          <a:bodyPr wrap="square">
            <a:spAutoFit/>
            <a:scene3d>
              <a:camera prst="orthographicFront"/>
              <a:lightRig rig="threePt" dir="t"/>
            </a:scene3d>
            <a:sp3d contourW="12700"/>
          </a:bodyPr>
          <a:lstStyle/>
          <a:p>
            <a:pPr lvl="0">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5</a:t>
            </a:r>
            <a:r>
              <a:rPr lang="vi-VN" dirty="0" smtClean="0"/>
              <a:t> </a:t>
            </a:r>
            <a:r>
              <a:rPr lang="en-US" sz="2400" b="1" kern="100" dirty="0" smtClean="0">
                <a:solidFill>
                  <a:srgbClr val="002060"/>
                </a:solidFill>
                <a:latin typeface="Times New Roman" panose="02020603050405020304" pitchFamily="18" charset="0"/>
                <a:ea typeface="SimSun" panose="02010600030101010101" pitchFamily="2" charset="-122"/>
              </a:rPr>
              <a:t>(SGK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sp>
        <p:nvSpPr>
          <p:cNvPr id="2" name="Rectangle 1"/>
          <p:cNvSpPr/>
          <p:nvPr/>
        </p:nvSpPr>
        <p:spPr>
          <a:xfrm>
            <a:off x="530352" y="1387870"/>
            <a:ext cx="11192255" cy="2677656"/>
          </a:xfrm>
          <a:prstGeom prst="rect">
            <a:avLst/>
          </a:prstGeom>
        </p:spPr>
        <p:txBody>
          <a:bodyPr wrap="square">
            <a:spAutoFit/>
          </a:bodyPr>
          <a:lstStyle/>
          <a:p>
            <a:pPr algn="just"/>
            <a:r>
              <a:rPr lang="vi-VN" sz="2800" b="0" i="0" dirty="0" smtClean="0">
                <a:solidFill>
                  <a:srgbClr val="333333"/>
                </a:solidFill>
                <a:effectLst/>
                <a:latin typeface="Times New Roman" panose="02020603050405020304" pitchFamily="18" charset="0"/>
                <a:cs typeface="Times New Roman" panose="02020603050405020304" pitchFamily="18" charset="0"/>
              </a:rPr>
              <a:t>Hình 85b mô tả mặt cắt đứng của một chiếc thang chữ A (Hình 85a), trong đó độ dài của một bên thang được tính bằng độ dài của một bên thang được tính bằng độ dài đoạn thẳng OM, chiều cao của chiếc thang được tính bằng độ dài đoạn OH, với H là hình chiếu của điểm O trên đường thẳng d. Một người sử dụng thang này có thể đứng ở độ cao 4m hay không nếu độ dài của một bên thang là 3,5m. Vì sao?</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728" y="3706248"/>
            <a:ext cx="3688400" cy="2773920"/>
          </a:xfrm>
          <a:prstGeom prst="rect">
            <a:avLst/>
          </a:prstGeom>
        </p:spPr>
      </p:pic>
    </p:spTree>
    <p:extLst>
      <p:ext uri="{BB962C8B-B14F-4D97-AF65-F5344CB8AC3E}">
        <p14:creationId xmlns:p14="http://schemas.microsoft.com/office/powerpoint/2010/main" val="65300224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3548" y="99"/>
            <a:ext cx="1367644" cy="2339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198" b="1" dirty="0">
                <a:latin typeface="+mj-ea"/>
                <a:ea typeface="+mj-ea"/>
              </a:rPr>
              <a:t>01</a:t>
            </a:r>
            <a:endParaRPr lang="zh-CN" altLang="en-US" sz="7198" b="1" dirty="0">
              <a:latin typeface="+mj-ea"/>
              <a:ea typeface="+mj-ea"/>
            </a:endParaRPr>
          </a:p>
        </p:txBody>
      </p:sp>
      <p:sp>
        <p:nvSpPr>
          <p:cNvPr id="6" name="文本框 32"/>
          <p:cNvSpPr txBox="1"/>
          <p:nvPr/>
        </p:nvSpPr>
        <p:spPr>
          <a:xfrm>
            <a:off x="5334199" y="1905397"/>
            <a:ext cx="4951710" cy="1934776"/>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Hoạt</a:t>
            </a: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5998"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động</a:t>
            </a: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p>
          <a:p>
            <a:pPr algn="ctr"/>
            <a:r>
              <a:rPr lang="en-US" altLang="zh-CN" sz="5998"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Mở</a:t>
            </a: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5998"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đầu</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346439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806"/>
          <a:stretch/>
        </p:blipFill>
        <p:spPr>
          <a:xfrm>
            <a:off x="307803" y="0"/>
            <a:ext cx="2582571" cy="1297456"/>
          </a:xfrm>
          <a:prstGeom prst="rect">
            <a:avLst/>
          </a:prstGeom>
        </p:spPr>
      </p:pic>
      <p:sp>
        <p:nvSpPr>
          <p:cNvPr id="24" name="文本框 16">
            <a:extLst>
              <a:ext uri="{FF2B5EF4-FFF2-40B4-BE49-F238E27FC236}">
                <a16:creationId xmlns:a16="http://schemas.microsoft.com/office/drawing/2014/main" id="{89CE5389-D125-4C26-B307-9A44FB799C05}"/>
              </a:ext>
            </a:extLst>
          </p:cNvPr>
          <p:cNvSpPr txBox="1"/>
          <p:nvPr/>
        </p:nvSpPr>
        <p:spPr bwMode="auto">
          <a:xfrm>
            <a:off x="439790" y="604959"/>
            <a:ext cx="2450584" cy="461665"/>
          </a:xfrm>
          <a:prstGeom prst="rect">
            <a:avLst/>
          </a:prstGeom>
          <a:noFill/>
        </p:spPr>
        <p:txBody>
          <a:bodyPr wrap="square">
            <a:spAutoFit/>
            <a:scene3d>
              <a:camera prst="orthographicFront"/>
              <a:lightRig rig="threePt" dir="t"/>
            </a:scene3d>
            <a:sp3d contourW="12700"/>
          </a:bodyPr>
          <a:lstStyle/>
          <a:p>
            <a:pPr lvl="0">
              <a:defRPr/>
            </a:pPr>
            <a:r>
              <a:rPr lang="en-US" sz="2400" b="1" kern="100" dirty="0" err="1" smtClean="0">
                <a:solidFill>
                  <a:srgbClr val="002060"/>
                </a:solidFill>
                <a:latin typeface="Times New Roman" panose="02020603050405020304" pitchFamily="18" charset="0"/>
                <a:ea typeface="SimSun" panose="02010600030101010101" pitchFamily="2" charset="-122"/>
              </a:rPr>
              <a:t>Bài</a:t>
            </a:r>
            <a:r>
              <a:rPr lang="en-US" sz="2400" b="1" kern="100" dirty="0" smtClean="0">
                <a:solidFill>
                  <a:srgbClr val="002060"/>
                </a:solidFill>
                <a:latin typeface="Times New Roman" panose="02020603050405020304" pitchFamily="18" charset="0"/>
                <a:ea typeface="SimSun" panose="02010600030101010101" pitchFamily="2" charset="-122"/>
              </a:rPr>
              <a:t> 5</a:t>
            </a:r>
            <a:r>
              <a:rPr lang="vi-VN" dirty="0" smtClean="0"/>
              <a:t> </a:t>
            </a:r>
            <a:r>
              <a:rPr lang="en-US" sz="2400" b="1" kern="100" dirty="0" smtClean="0">
                <a:solidFill>
                  <a:srgbClr val="002060"/>
                </a:solidFill>
                <a:latin typeface="Times New Roman" panose="02020603050405020304" pitchFamily="18" charset="0"/>
                <a:ea typeface="SimSun" panose="02010600030101010101" pitchFamily="2" charset="-122"/>
              </a:rPr>
              <a:t>(SGK – 99)</a:t>
            </a:r>
            <a:endParaRPr kumimoji="0" lang="en-US" sz="24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128" y="2087744"/>
            <a:ext cx="3688400" cy="2773920"/>
          </a:xfrm>
          <a:prstGeom prst="rect">
            <a:avLst/>
          </a:prstGeom>
        </p:spPr>
      </p:pic>
      <p:pic>
        <p:nvPicPr>
          <p:cNvPr id="8" name="图片 2">
            <a:extLst>
              <a:ext uri="{FF2B5EF4-FFF2-40B4-BE49-F238E27FC236}">
                <a16:creationId xmlns:a16="http://schemas.microsoft.com/office/drawing/2014/main" id="{5E889D32-4B24-4D39-A963-083F4BD433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17" t="11746" r="14970" b="10431"/>
          <a:stretch/>
        </p:blipFill>
        <p:spPr>
          <a:xfrm>
            <a:off x="343977" y="1316538"/>
            <a:ext cx="7789810" cy="6071470"/>
          </a:xfrm>
          <a:prstGeom prst="rect">
            <a:avLst/>
          </a:prstGeom>
        </p:spPr>
      </p:pic>
      <p:sp>
        <p:nvSpPr>
          <p:cNvPr id="5" name="Rectangle 4"/>
          <p:cNvSpPr/>
          <p:nvPr/>
        </p:nvSpPr>
        <p:spPr>
          <a:xfrm>
            <a:off x="879707" y="1758560"/>
            <a:ext cx="6096000" cy="3912610"/>
          </a:xfrm>
          <a:prstGeom prst="rect">
            <a:avLst/>
          </a:prstGeom>
        </p:spPr>
        <p:txBody>
          <a:bodyPr>
            <a:spAutoFit/>
          </a:bodyPr>
          <a:lstStyle/>
          <a:p>
            <a:pPr algn="just">
              <a:lnSpc>
                <a:spcPct val="107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85b: OH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OM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xiên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OH &lt; OM.</a:t>
            </a:r>
            <a:endParaRPr lang="en-US"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3,5m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OM = 3,5m. </a:t>
            </a:r>
            <a:endParaRPr lang="en-US"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OH &lt; 3,5 m.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thang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3,5 m.</a:t>
            </a:r>
            <a:endParaRPr lang="en-US"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err="1">
                <a:solidFill>
                  <a:schemeClr val="bg1"/>
                </a:solidFill>
                <a:latin typeface="Times New Roman" panose="02020603050405020304" pitchFamily="18" charset="0"/>
                <a:ea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nếu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sử</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dụng</a:t>
            </a:r>
            <a:r>
              <a:rPr lang="en-US" sz="2800" dirty="0">
                <a:solidFill>
                  <a:schemeClr val="bg1"/>
                </a:solidFill>
                <a:latin typeface="Times New Roman" panose="02020603050405020304" pitchFamily="18" charset="0"/>
                <a:ea typeface="Times New Roman" panose="02020603050405020304" pitchFamily="18" charset="0"/>
              </a:rPr>
              <a:t> thang </a:t>
            </a:r>
            <a:r>
              <a:rPr lang="en-US" sz="2800" dirty="0" err="1">
                <a:solidFill>
                  <a:schemeClr val="bg1"/>
                </a:solidFill>
                <a:latin typeface="Times New Roman" panose="02020603050405020304" pitchFamily="18" charset="0"/>
                <a:ea typeface="Times New Roman" panose="02020603050405020304" pitchFamily="18" charset="0"/>
              </a:rPr>
              <a:t>này</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thì</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đứng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độ</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cao</a:t>
            </a:r>
            <a:r>
              <a:rPr lang="en-US" sz="2800" dirty="0">
                <a:solidFill>
                  <a:schemeClr val="bg1"/>
                </a:solidFill>
                <a:latin typeface="Times New Roman" panose="02020603050405020304" pitchFamily="18" charset="0"/>
                <a:ea typeface="Times New Roman" panose="02020603050405020304" pitchFamily="18" charset="0"/>
              </a:rPr>
              <a:t> 4 m. </a:t>
            </a:r>
            <a:endParaRPr lang="en-US" sz="2800" dirty="0">
              <a:solidFill>
                <a:schemeClr val="bg1"/>
              </a:solidFill>
            </a:endParaRPr>
          </a:p>
        </p:txBody>
      </p:sp>
    </p:spTree>
    <p:extLst>
      <p:ext uri="{BB962C8B-B14F-4D97-AF65-F5344CB8AC3E}">
        <p14:creationId xmlns:p14="http://schemas.microsoft.com/office/powerpoint/2010/main" val="255324573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3">
            <a:extLst>
              <a:ext uri="{FF2B5EF4-FFF2-40B4-BE49-F238E27FC236}">
                <a16:creationId xmlns:a16="http://schemas.microsoft.com/office/drawing/2014/main" id="{E3124C21-DA38-46D8-9FA2-5E86A64D0133}"/>
              </a:ext>
            </a:extLst>
          </p:cNvPr>
          <p:cNvPicPr>
            <a:picLocks noChangeAspect="1"/>
          </p:cNvPicPr>
          <p:nvPr/>
        </p:nvPicPr>
        <p:blipFill>
          <a:blip r:embed="rId3"/>
          <a:stretch>
            <a:fillRect/>
          </a:stretch>
        </p:blipFill>
        <p:spPr>
          <a:xfrm>
            <a:off x="446560" y="1720809"/>
            <a:ext cx="3901618" cy="3275748"/>
          </a:xfrm>
          <a:prstGeom prst="rect">
            <a:avLst/>
          </a:prstGeom>
        </p:spPr>
      </p:pic>
      <p:sp>
        <p:nvSpPr>
          <p:cNvPr id="18" name="文本框 2"/>
          <p:cNvSpPr txBox="1"/>
          <p:nvPr/>
        </p:nvSpPr>
        <p:spPr>
          <a:xfrm>
            <a:off x="2137035" y="3474836"/>
            <a:ext cx="2093746" cy="827263"/>
          </a:xfrm>
          <a:prstGeom prst="rect">
            <a:avLst/>
          </a:prstGeom>
          <a:noFill/>
        </p:spPr>
        <p:txBody>
          <a:bodyPr wrap="square" lIns="87741" tIns="43871" rIns="87741" bIns="43871"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2400" b="1" spc="0" dirty="0">
                <a:solidFill>
                  <a:srgbClr val="C00000"/>
                </a:solidFill>
                <a:latin typeface="Times New Roman" panose="02020603050405020304" pitchFamily="18" charset="0"/>
                <a:cs typeface="Times New Roman" panose="02020603050405020304" pitchFamily="18" charset="0"/>
              </a:rPr>
              <a:t>HƯỚNG DẪN VỀ NHÀ</a:t>
            </a:r>
            <a:endParaRPr lang="en-US" sz="2400" spc="0" dirty="0">
              <a:solidFill>
                <a:srgbClr val="C00000"/>
              </a:solidFill>
              <a:latin typeface="Times New Roman" panose="02020603050405020304" pitchFamily="18" charset="0"/>
              <a:cs typeface="Times New Roman" panose="02020603050405020304" pitchFamily="18" charset="0"/>
            </a:endParaRPr>
          </a:p>
        </p:txBody>
      </p:sp>
      <p:pic>
        <p:nvPicPr>
          <p:cNvPr id="10" name="图片 6">
            <a:extLst>
              <a:ext uri="{FF2B5EF4-FFF2-40B4-BE49-F238E27FC236}">
                <a16:creationId xmlns:a16="http://schemas.microsoft.com/office/drawing/2014/main" id="{78737C44-A7A0-4E67-A5DC-6DB41A6F9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591" y="1657369"/>
            <a:ext cx="1305710" cy="1036057"/>
          </a:xfrm>
          <a:prstGeom prst="rect">
            <a:avLst/>
          </a:prstGeom>
        </p:spPr>
      </p:pic>
      <p:pic>
        <p:nvPicPr>
          <p:cNvPr id="11" name="图片 11">
            <a:extLst>
              <a:ext uri="{FF2B5EF4-FFF2-40B4-BE49-F238E27FC236}">
                <a16:creationId xmlns:a16="http://schemas.microsoft.com/office/drawing/2014/main" id="{38CE3294-BECA-4CD2-93A4-7387A2BCF9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6806"/>
          <a:stretch/>
        </p:blipFill>
        <p:spPr>
          <a:xfrm>
            <a:off x="5978301" y="1328311"/>
            <a:ext cx="1447423" cy="727170"/>
          </a:xfrm>
          <a:prstGeom prst="rect">
            <a:avLst/>
          </a:prstGeom>
        </p:spPr>
      </p:pic>
      <p:sp>
        <p:nvSpPr>
          <p:cNvPr id="12" name="文本框 16">
            <a:extLst>
              <a:ext uri="{FF2B5EF4-FFF2-40B4-BE49-F238E27FC236}">
                <a16:creationId xmlns:a16="http://schemas.microsoft.com/office/drawing/2014/main" id="{F7A3EEB0-0202-47D9-8F47-752AF1820C7A}"/>
              </a:ext>
            </a:extLst>
          </p:cNvPr>
          <p:cNvSpPr txBox="1"/>
          <p:nvPr/>
        </p:nvSpPr>
        <p:spPr bwMode="auto">
          <a:xfrm>
            <a:off x="6040114" y="2134721"/>
            <a:ext cx="5700747" cy="830740"/>
          </a:xfrm>
          <a:prstGeom prst="rect">
            <a:avLst/>
          </a:prstGeom>
          <a:noFill/>
        </p:spPr>
        <p:txBody>
          <a:bodyPr wrap="square">
            <a:spAutoFit/>
            <a:scene3d>
              <a:camera prst="orthographicFront"/>
              <a:lightRig rig="threePt" dir="t"/>
            </a:scene3d>
            <a:sp3d contourW="12700"/>
          </a:bodyPr>
          <a:lstStyle/>
          <a:p>
            <a:pPr algn="just"/>
            <a:r>
              <a:rPr lang="en-US" sz="2399" dirty="0" err="1" smtClean="0">
                <a:solidFill>
                  <a:srgbClr val="002060"/>
                </a:solidFill>
                <a:latin typeface="Times New Roman" panose="02020603050405020304" pitchFamily="18" charset="0"/>
                <a:cs typeface="Times New Roman" panose="02020603050405020304" pitchFamily="18" charset="0"/>
              </a:rPr>
              <a:t>Xem</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và</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ôn</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lại</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các</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dạng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toán</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về</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đường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vuông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góc</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và</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đường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xiên</a:t>
            </a:r>
            <a:r>
              <a:rPr lang="en-US" sz="2399" dirty="0" smtClean="0">
                <a:solidFill>
                  <a:srgbClr val="002060"/>
                </a:solidFill>
                <a:latin typeface="Times New Roman" panose="02020603050405020304" pitchFamily="18" charset="0"/>
                <a:cs typeface="Times New Roman" panose="02020603050405020304" pitchFamily="18" charset="0"/>
              </a:rPr>
              <a:t>.</a:t>
            </a:r>
            <a:endParaRPr lang="en-US" sz="2399" dirty="0">
              <a:solidFill>
                <a:srgbClr val="002060"/>
              </a:solidFill>
              <a:latin typeface="Times New Roman" panose="02020603050405020304" pitchFamily="18" charset="0"/>
              <a:cs typeface="Times New Roman" panose="02020603050405020304" pitchFamily="18" charset="0"/>
            </a:endParaRPr>
          </a:p>
        </p:txBody>
      </p:sp>
      <p:pic>
        <p:nvPicPr>
          <p:cNvPr id="13" name="图片 6">
            <a:extLst>
              <a:ext uri="{FF2B5EF4-FFF2-40B4-BE49-F238E27FC236}">
                <a16:creationId xmlns:a16="http://schemas.microsoft.com/office/drawing/2014/main" id="{63F9B311-C2DF-4DCD-9789-D1891CE50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467" y="3358683"/>
            <a:ext cx="1305710" cy="1036057"/>
          </a:xfrm>
          <a:prstGeom prst="rect">
            <a:avLst/>
          </a:prstGeom>
        </p:spPr>
      </p:pic>
      <p:pic>
        <p:nvPicPr>
          <p:cNvPr id="14" name="图片 11">
            <a:extLst>
              <a:ext uri="{FF2B5EF4-FFF2-40B4-BE49-F238E27FC236}">
                <a16:creationId xmlns:a16="http://schemas.microsoft.com/office/drawing/2014/main" id="{5381CF5B-9445-40E1-9ACB-B4F1EF0CDE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5759177" y="3309750"/>
            <a:ext cx="1305710" cy="730574"/>
          </a:xfrm>
          <a:prstGeom prst="rect">
            <a:avLst/>
          </a:prstGeom>
        </p:spPr>
      </p:pic>
      <p:sp>
        <p:nvSpPr>
          <p:cNvPr id="15" name="文本框 16">
            <a:extLst>
              <a:ext uri="{FF2B5EF4-FFF2-40B4-BE49-F238E27FC236}">
                <a16:creationId xmlns:a16="http://schemas.microsoft.com/office/drawing/2014/main" id="{486E38A8-FE58-4C77-9DDC-390DDE9ADBE2}"/>
              </a:ext>
            </a:extLst>
          </p:cNvPr>
          <p:cNvSpPr txBox="1"/>
          <p:nvPr/>
        </p:nvSpPr>
        <p:spPr bwMode="auto">
          <a:xfrm>
            <a:off x="5969755" y="3504307"/>
            <a:ext cx="4602825" cy="461545"/>
          </a:xfrm>
          <a:prstGeom prst="rect">
            <a:avLst/>
          </a:prstGeom>
          <a:noFill/>
        </p:spPr>
        <p:txBody>
          <a:bodyPr wrap="square">
            <a:spAutoFit/>
            <a:scene3d>
              <a:camera prst="orthographicFront"/>
              <a:lightRig rig="threePt" dir="t"/>
            </a:scene3d>
            <a:sp3d contourW="12700"/>
          </a:bodyPr>
          <a:lstStyle/>
          <a:p>
            <a:pPr defTabSz="914126">
              <a:defRPr/>
            </a:pPr>
            <a:r>
              <a:rPr lang="en-US" sz="2399" b="1" kern="100">
                <a:solidFill>
                  <a:srgbClr val="002060"/>
                </a:solidFill>
                <a:latin typeface="Times New Roman" panose="02020603050405020304" pitchFamily="18" charset="0"/>
                <a:ea typeface="SimSun" panose="02010600030101010101" pitchFamily="2" charset="-122"/>
              </a:rPr>
              <a:t>02</a:t>
            </a:r>
            <a:endParaRPr lang="en-US" sz="2399" b="1">
              <a:solidFill>
                <a:srgbClr val="002060"/>
              </a:solidFill>
              <a:latin typeface="等线" panose="020F0502020204030204"/>
            </a:endParaRPr>
          </a:p>
        </p:txBody>
      </p:sp>
      <p:pic>
        <p:nvPicPr>
          <p:cNvPr id="16" name="图片 6">
            <a:extLst>
              <a:ext uri="{FF2B5EF4-FFF2-40B4-BE49-F238E27FC236}">
                <a16:creationId xmlns:a16="http://schemas.microsoft.com/office/drawing/2014/main" id="{8E4DA1CE-720B-4449-B511-978AD4D73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8163" y="4928527"/>
            <a:ext cx="1305710" cy="1036057"/>
          </a:xfrm>
          <a:prstGeom prst="rect">
            <a:avLst/>
          </a:prstGeom>
        </p:spPr>
      </p:pic>
      <p:pic>
        <p:nvPicPr>
          <p:cNvPr id="17" name="图片 11">
            <a:extLst>
              <a:ext uri="{FF2B5EF4-FFF2-40B4-BE49-F238E27FC236}">
                <a16:creationId xmlns:a16="http://schemas.microsoft.com/office/drawing/2014/main" id="{334B1518-09D2-4A78-8752-DCBDD0C5E5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6806"/>
          <a:stretch/>
        </p:blipFill>
        <p:spPr>
          <a:xfrm>
            <a:off x="5748827" y="4773274"/>
            <a:ext cx="1142702" cy="673281"/>
          </a:xfrm>
          <a:prstGeom prst="rect">
            <a:avLst/>
          </a:prstGeom>
        </p:spPr>
      </p:pic>
      <p:sp>
        <p:nvSpPr>
          <p:cNvPr id="19" name="文本框 16">
            <a:extLst>
              <a:ext uri="{FF2B5EF4-FFF2-40B4-BE49-F238E27FC236}">
                <a16:creationId xmlns:a16="http://schemas.microsoft.com/office/drawing/2014/main" id="{31409447-60E1-45C3-B79A-7D2262D0BBEA}"/>
              </a:ext>
            </a:extLst>
          </p:cNvPr>
          <p:cNvSpPr txBox="1"/>
          <p:nvPr/>
        </p:nvSpPr>
        <p:spPr bwMode="auto">
          <a:xfrm>
            <a:off x="5759177" y="5654964"/>
            <a:ext cx="5802267" cy="830740"/>
          </a:xfrm>
          <a:prstGeom prst="rect">
            <a:avLst/>
          </a:prstGeom>
          <a:noFill/>
        </p:spPr>
        <p:txBody>
          <a:bodyPr wrap="square">
            <a:spAutoFit/>
            <a:scene3d>
              <a:camera prst="orthographicFront"/>
              <a:lightRig rig="threePt" dir="t"/>
            </a:scene3d>
            <a:sp3d contourW="12700"/>
          </a:bodyPr>
          <a:lstStyle/>
          <a:p>
            <a:pPr algn="just"/>
            <a:r>
              <a:rPr lang="en-US" sz="2399" dirty="0" err="1" smtClean="0">
                <a:solidFill>
                  <a:srgbClr val="002060"/>
                </a:solidFill>
                <a:latin typeface="Times New Roman" panose="02020603050405020304" pitchFamily="18" charset="0"/>
                <a:cs typeface="Times New Roman" panose="02020603050405020304" pitchFamily="18" charset="0"/>
              </a:rPr>
              <a:t>Chuẩn</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bị</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trước</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bài</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Đường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trung</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trực</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của</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một</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đoạn</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thẳng</a:t>
            </a:r>
            <a:r>
              <a:rPr lang="en-US" sz="2399" dirty="0" smtClean="0">
                <a:solidFill>
                  <a:srgbClr val="002060"/>
                </a:solidFill>
                <a:latin typeface="Times New Roman" panose="02020603050405020304" pitchFamily="18" charset="0"/>
                <a:cs typeface="Times New Roman" panose="02020603050405020304" pitchFamily="18" charset="0"/>
              </a:rPr>
              <a:t>”</a:t>
            </a:r>
            <a:endParaRPr lang="en-US" sz="2399" dirty="0">
              <a:solidFill>
                <a:srgbClr val="002060"/>
              </a:solidFill>
              <a:latin typeface="Times New Roman" panose="02020603050405020304" pitchFamily="18" charset="0"/>
              <a:cs typeface="Times New Roman" panose="02020603050405020304" pitchFamily="18" charset="0"/>
            </a:endParaRPr>
          </a:p>
        </p:txBody>
      </p:sp>
      <p:sp>
        <p:nvSpPr>
          <p:cNvPr id="20" name="文本框 16">
            <a:extLst>
              <a:ext uri="{FF2B5EF4-FFF2-40B4-BE49-F238E27FC236}">
                <a16:creationId xmlns:a16="http://schemas.microsoft.com/office/drawing/2014/main" id="{89CE5389-D125-4C26-B307-9A44FB799C05}"/>
              </a:ext>
            </a:extLst>
          </p:cNvPr>
          <p:cNvSpPr txBox="1"/>
          <p:nvPr/>
        </p:nvSpPr>
        <p:spPr bwMode="auto">
          <a:xfrm>
            <a:off x="6270814" y="1531656"/>
            <a:ext cx="4594280" cy="461545"/>
          </a:xfrm>
          <a:prstGeom prst="rect">
            <a:avLst/>
          </a:prstGeom>
          <a:noFill/>
        </p:spPr>
        <p:txBody>
          <a:bodyPr wrap="square">
            <a:spAutoFit/>
            <a:scene3d>
              <a:camera prst="orthographicFront"/>
              <a:lightRig rig="threePt" dir="t"/>
            </a:scene3d>
            <a:sp3d contourW="12700"/>
          </a:bodyPr>
          <a:lstStyle/>
          <a:p>
            <a:pPr defTabSz="914126">
              <a:defRPr/>
            </a:pPr>
            <a:r>
              <a:rPr lang="en-US" sz="2399" b="1" kern="100">
                <a:solidFill>
                  <a:srgbClr val="002060"/>
                </a:solidFill>
                <a:latin typeface="Times New Roman" panose="02020603050405020304" pitchFamily="18" charset="0"/>
                <a:ea typeface="SimSun" panose="02010600030101010101" pitchFamily="2" charset="-122"/>
              </a:rPr>
              <a:t>01</a:t>
            </a:r>
            <a:endParaRPr lang="en-US" sz="2399" b="1">
              <a:solidFill>
                <a:srgbClr val="002060"/>
              </a:solidFill>
              <a:latin typeface="等线" panose="020F0502020204030204"/>
            </a:endParaRPr>
          </a:p>
        </p:txBody>
      </p:sp>
      <p:sp>
        <p:nvSpPr>
          <p:cNvPr id="21" name="文本框 16">
            <a:extLst>
              <a:ext uri="{FF2B5EF4-FFF2-40B4-BE49-F238E27FC236}">
                <a16:creationId xmlns:a16="http://schemas.microsoft.com/office/drawing/2014/main" id="{7A3F05A6-3736-4546-A8EB-F9F6142E8A5B}"/>
              </a:ext>
            </a:extLst>
          </p:cNvPr>
          <p:cNvSpPr txBox="1"/>
          <p:nvPr/>
        </p:nvSpPr>
        <p:spPr bwMode="auto">
          <a:xfrm>
            <a:off x="6159605" y="4933586"/>
            <a:ext cx="4594280" cy="461545"/>
          </a:xfrm>
          <a:prstGeom prst="rect">
            <a:avLst/>
          </a:prstGeom>
          <a:noFill/>
        </p:spPr>
        <p:txBody>
          <a:bodyPr wrap="square">
            <a:spAutoFit/>
            <a:scene3d>
              <a:camera prst="orthographicFront"/>
              <a:lightRig rig="threePt" dir="t"/>
            </a:scene3d>
            <a:sp3d contourW="12700"/>
          </a:bodyPr>
          <a:lstStyle/>
          <a:p>
            <a:pPr defTabSz="914126">
              <a:defRPr/>
            </a:pPr>
            <a:r>
              <a:rPr lang="en-US" sz="2399" b="1" kern="100">
                <a:solidFill>
                  <a:srgbClr val="002060"/>
                </a:solidFill>
                <a:latin typeface="Times New Roman" panose="02020603050405020304" pitchFamily="18" charset="0"/>
                <a:ea typeface="SimSun" panose="02010600030101010101" pitchFamily="2" charset="-122"/>
              </a:rPr>
              <a:t>03</a:t>
            </a:r>
            <a:endParaRPr lang="en-US" sz="2399" b="1">
              <a:solidFill>
                <a:srgbClr val="002060"/>
              </a:solidFill>
              <a:latin typeface="等线" panose="020F0502020204030204"/>
            </a:endParaRPr>
          </a:p>
        </p:txBody>
      </p:sp>
      <p:sp>
        <p:nvSpPr>
          <p:cNvPr id="22" name="文本框 16">
            <a:extLst>
              <a:ext uri="{FF2B5EF4-FFF2-40B4-BE49-F238E27FC236}">
                <a16:creationId xmlns:a16="http://schemas.microsoft.com/office/drawing/2014/main" id="{F1BAD97C-A94D-412D-8559-39C9B705D5D7}"/>
              </a:ext>
            </a:extLst>
          </p:cNvPr>
          <p:cNvSpPr txBox="1"/>
          <p:nvPr/>
        </p:nvSpPr>
        <p:spPr bwMode="auto">
          <a:xfrm>
            <a:off x="5795390" y="4046807"/>
            <a:ext cx="6242662" cy="461545"/>
          </a:xfrm>
          <a:prstGeom prst="rect">
            <a:avLst/>
          </a:prstGeom>
          <a:noFill/>
        </p:spPr>
        <p:txBody>
          <a:bodyPr wrap="square">
            <a:spAutoFit/>
            <a:scene3d>
              <a:camera prst="orthographicFront"/>
              <a:lightRig rig="threePt" dir="t"/>
            </a:scene3d>
            <a:sp3d contourW="12700"/>
          </a:bodyPr>
          <a:lstStyle/>
          <a:p>
            <a:r>
              <a:rPr lang="en-US" sz="2399" dirty="0" err="1" smtClean="0">
                <a:solidFill>
                  <a:srgbClr val="002060"/>
                </a:solidFill>
                <a:latin typeface="Times New Roman" panose="02020603050405020304" pitchFamily="18" charset="0"/>
                <a:cs typeface="Times New Roman" panose="02020603050405020304" pitchFamily="18" charset="0"/>
              </a:rPr>
              <a:t>Làm</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các</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bài</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tập</a:t>
            </a:r>
            <a:r>
              <a:rPr lang="en-US" sz="2399" dirty="0" smtClean="0">
                <a:solidFill>
                  <a:srgbClr val="002060"/>
                </a:solidFill>
                <a:latin typeface="Times New Roman" panose="02020603050405020304" pitchFamily="18" charset="0"/>
                <a:cs typeface="Times New Roman" panose="02020603050405020304" pitchFamily="18" charset="0"/>
              </a:rPr>
              <a:t> </a:t>
            </a:r>
            <a:r>
              <a:rPr lang="en-US" sz="2399" dirty="0" err="1" smtClean="0">
                <a:solidFill>
                  <a:srgbClr val="002060"/>
                </a:solidFill>
                <a:latin typeface="Times New Roman" panose="02020603050405020304" pitchFamily="18" charset="0"/>
                <a:cs typeface="Times New Roman" panose="02020603050405020304" pitchFamily="18" charset="0"/>
              </a:rPr>
              <a:t>trong</a:t>
            </a:r>
            <a:r>
              <a:rPr lang="en-US" sz="2399" dirty="0" smtClean="0">
                <a:solidFill>
                  <a:srgbClr val="002060"/>
                </a:solidFill>
                <a:latin typeface="Times New Roman" panose="02020603050405020304" pitchFamily="18" charset="0"/>
                <a:cs typeface="Times New Roman" panose="02020603050405020304" pitchFamily="18" charset="0"/>
              </a:rPr>
              <a:t> SBT</a:t>
            </a:r>
            <a:endParaRPr lang="en-US" sz="2399"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378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8125"/>
          <a:stretch/>
        </p:blipFill>
        <p:spPr>
          <a:xfrm>
            <a:off x="2743200" y="0"/>
            <a:ext cx="6456242" cy="6840000"/>
          </a:xfrm>
          <a:prstGeom prst="rect">
            <a:avLst/>
          </a:prstGeom>
        </p:spPr>
      </p:pic>
      <p:pic>
        <p:nvPicPr>
          <p:cNvPr id="7" name="Victory-Bond_3wf7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27200" y="279400"/>
            <a:ext cx="609600" cy="609600"/>
          </a:xfrm>
          <a:prstGeom prst="rect">
            <a:avLst/>
          </a:prstGeom>
        </p:spPr>
      </p:pic>
    </p:spTree>
    <p:extLst>
      <p:ext uri="{BB962C8B-B14F-4D97-AF65-F5344CB8AC3E}">
        <p14:creationId xmlns:p14="http://schemas.microsoft.com/office/powerpoint/2010/main" val="1878751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vol="80000" numSld="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18"/>
          <p:cNvSpPr txBox="1"/>
          <p:nvPr/>
        </p:nvSpPr>
        <p:spPr>
          <a:xfrm>
            <a:off x="2734874" y="78454"/>
            <a:ext cx="1627369" cy="523220"/>
          </a:xfrm>
          <a:prstGeom prst="rect">
            <a:avLst/>
          </a:prstGeom>
          <a:noFill/>
        </p:spPr>
        <p:txBody>
          <a:bodyPr wrap="none" rtlCol="0">
            <a:spAutoFit/>
          </a:bodyPr>
          <a:lstStyle/>
          <a:p>
            <a:r>
              <a:rPr lang="zh-CN" altLang="en-US" sz="2800" b="1" dirty="0">
                <a:solidFill>
                  <a:srgbClr val="FDFDFD"/>
                </a:solidFill>
                <a:latin typeface="Times New Roman" panose="02020603050405020304" pitchFamily="18" charset="0"/>
                <a:ea typeface="幼圆" panose="02010509060101010101" pitchFamily="49" charset="-122"/>
                <a:cs typeface="Times New Roman" panose="02020603050405020304" pitchFamily="18" charset="0"/>
              </a:rPr>
              <a:t>教学方法</a:t>
            </a:r>
          </a:p>
        </p:txBody>
      </p:sp>
      <p:grpSp>
        <p:nvGrpSpPr>
          <p:cNvPr id="33" name="组合 6"/>
          <p:cNvGrpSpPr/>
          <p:nvPr/>
        </p:nvGrpSpPr>
        <p:grpSpPr>
          <a:xfrm>
            <a:off x="5814754" y="2887893"/>
            <a:ext cx="863618" cy="3502696"/>
            <a:chOff x="5633797" y="2887893"/>
            <a:chExt cx="863618" cy="3502696"/>
          </a:xfrm>
        </p:grpSpPr>
        <p:cxnSp>
          <p:nvCxnSpPr>
            <p:cNvPr id="34" name="直接连接符 7"/>
            <p:cNvCxnSpPr/>
            <p:nvPr/>
          </p:nvCxnSpPr>
          <p:spPr>
            <a:xfrm>
              <a:off x="6061687" y="2887893"/>
              <a:ext cx="0" cy="2567863"/>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5" name="直接连接符 8"/>
            <p:cNvCxnSpPr/>
            <p:nvPr/>
          </p:nvCxnSpPr>
          <p:spPr>
            <a:xfrm>
              <a:off x="6260251"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6" name="直接连接符 11"/>
            <p:cNvCxnSpPr/>
            <p:nvPr/>
          </p:nvCxnSpPr>
          <p:spPr>
            <a:xfrm>
              <a:off x="6497415"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cxnSp>
          <p:nvCxnSpPr>
            <p:cNvPr id="37" name="直接连接符 12"/>
            <p:cNvCxnSpPr/>
            <p:nvPr/>
          </p:nvCxnSpPr>
          <p:spPr>
            <a:xfrm>
              <a:off x="5854735" y="3329208"/>
              <a:ext cx="0" cy="2296350"/>
            </a:xfrm>
            <a:prstGeom prst="line">
              <a:avLst/>
            </a:prstGeom>
            <a:ln w="38100">
              <a:solidFill>
                <a:srgbClr val="50BE20"/>
              </a:solidFill>
            </a:ln>
          </p:spPr>
          <p:style>
            <a:lnRef idx="1">
              <a:schemeClr val="accent1"/>
            </a:lnRef>
            <a:fillRef idx="0">
              <a:schemeClr val="accent1"/>
            </a:fillRef>
            <a:effectRef idx="0">
              <a:schemeClr val="accent1"/>
            </a:effectRef>
            <a:fontRef idx="minor">
              <a:schemeClr val="tx1"/>
            </a:fontRef>
          </p:style>
        </p:cxnSp>
        <p:cxnSp>
          <p:nvCxnSpPr>
            <p:cNvPr id="38" name="直接连接符 13"/>
            <p:cNvCxnSpPr/>
            <p:nvPr/>
          </p:nvCxnSpPr>
          <p:spPr>
            <a:xfrm>
              <a:off x="5633797" y="4094239"/>
              <a:ext cx="0" cy="2296350"/>
            </a:xfrm>
            <a:prstGeom prst="line">
              <a:avLst/>
            </a:prstGeom>
            <a:ln w="38100">
              <a:solidFill>
                <a:srgbClr val="226BC1"/>
              </a:solidFill>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3110726" y="281851"/>
            <a:ext cx="6235618" cy="1323439"/>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CHUNG SỐNG AN TOÀN </a:t>
            </a:r>
          </a:p>
          <a:p>
            <a:pPr algn="ctr"/>
            <a:r>
              <a:rPr lang="en-US" sz="4000" b="1" dirty="0">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VỚI ĐẠI DỊCH COVID 19</a:t>
            </a:r>
          </a:p>
        </p:txBody>
      </p:sp>
      <p:grpSp>
        <p:nvGrpSpPr>
          <p:cNvPr id="62" name="Group 61"/>
          <p:cNvGrpSpPr/>
          <p:nvPr/>
        </p:nvGrpSpPr>
        <p:grpSpPr>
          <a:xfrm>
            <a:off x="5321145" y="5242415"/>
            <a:ext cx="1988424" cy="1504900"/>
            <a:chOff x="3797145" y="5242415"/>
            <a:chExt cx="1988424" cy="1504900"/>
          </a:xfrm>
        </p:grpSpPr>
        <p:sp>
          <p:nvSpPr>
            <p:cNvPr id="39" name="任意多边形 14"/>
            <p:cNvSpPr>
              <a:spLocks/>
            </p:cNvSpPr>
            <p:nvPr/>
          </p:nvSpPr>
          <p:spPr bwMode="auto">
            <a:xfrm>
              <a:off x="3797145" y="5242415"/>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blipFill>
              <a:blip r:embed="rId2"/>
              <a:stretch>
                <a:fillRect/>
              </a:stretch>
            </a:blipFill>
            <a:ln w="25400">
              <a:noFill/>
            </a:ln>
            <a:effectLst>
              <a:softEdge rad="0"/>
            </a:effectLst>
          </p:spPr>
          <p:txBody>
            <a:bodyPr vert="horz" wrap="square" lIns="91440" tIns="45720" rIns="91440" bIns="45720" numCol="1" anchor="t" anchorCtr="0" compatLnSpc="1">
              <a:prstTxWarp prst="textNoShape">
                <a:avLst/>
              </a:prstTxWarp>
              <a:noAutofit/>
            </a:bodyPr>
            <a:lstStyle/>
            <a:p>
              <a:endParaRPr lang="zh-CN" altLang="en-US" sz="2800">
                <a:solidFill>
                  <a:prstClr val="black"/>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TextBox 60"/>
            <p:cNvSpPr txBox="1"/>
            <p:nvPr/>
          </p:nvSpPr>
          <p:spPr>
            <a:xfrm>
              <a:off x="4252912" y="5390845"/>
              <a:ext cx="1297246" cy="923330"/>
            </a:xfrm>
            <a:prstGeom prst="rect">
              <a:avLst/>
            </a:prstGeom>
            <a:noFill/>
          </p:spPr>
          <p:txBody>
            <a:bodyPr wrap="square" rtlCol="0">
              <a:spAutoFit/>
            </a:bodyPr>
            <a:lstStyle/>
            <a:p>
              <a:r>
                <a:rPr lang="en-US" sz="5400" b="1">
                  <a:solidFill>
                    <a:srgbClr val="FF0000"/>
                  </a:solidFill>
                  <a:latin typeface="Times New Roman" panose="02020603050405020304" pitchFamily="18" charset="0"/>
                  <a:cs typeface="Times New Roman" panose="02020603050405020304" pitchFamily="18" charset="0"/>
                </a:rPr>
                <a:t>5K</a:t>
              </a:r>
            </a:p>
          </p:txBody>
        </p:sp>
      </p:grpSp>
      <p:pic>
        <p:nvPicPr>
          <p:cNvPr id="67" name="Picture 66">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822" y="3244191"/>
            <a:ext cx="3218967" cy="755970"/>
          </a:xfrm>
          <a:prstGeom prst="rect">
            <a:avLst/>
          </a:prstGeom>
        </p:spPr>
      </p:pic>
      <p:pic>
        <p:nvPicPr>
          <p:cNvPr id="68" name="Picture 6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500" y="2261325"/>
            <a:ext cx="3036071" cy="762066"/>
          </a:xfrm>
          <a:prstGeom prst="rect">
            <a:avLst/>
          </a:prstGeom>
        </p:spPr>
      </p:pic>
      <p:pic>
        <p:nvPicPr>
          <p:cNvPr id="69" name="Picture 68">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7697" y="3249766"/>
            <a:ext cx="3218967" cy="755970"/>
          </a:xfrm>
          <a:prstGeom prst="rect">
            <a:avLst/>
          </a:prstGeom>
        </p:spPr>
      </p:pic>
      <p:pic>
        <p:nvPicPr>
          <p:cNvPr id="70" name="Picture 69">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52201" y="4029082"/>
            <a:ext cx="2548349" cy="762066"/>
          </a:xfrm>
          <a:prstGeom prst="rect">
            <a:avLst/>
          </a:prstGeom>
        </p:spPr>
      </p:pic>
      <p:pic>
        <p:nvPicPr>
          <p:cNvPr id="71" name="Picture 70">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09182" y="4029082"/>
            <a:ext cx="2499577" cy="755970"/>
          </a:xfrm>
          <a:prstGeom prst="rect">
            <a:avLst/>
          </a:prstGeom>
        </p:spPr>
      </p:pic>
      <p:sp>
        <p:nvSpPr>
          <p:cNvPr id="2" name="Right Arrow 1">
            <a:hlinkClick r:id="rId13" action="ppaction://hlinksldjump"/>
          </p:cNvPr>
          <p:cNvSpPr/>
          <p:nvPr/>
        </p:nvSpPr>
        <p:spPr>
          <a:xfrm>
            <a:off x="8870777" y="6019800"/>
            <a:ext cx="835886" cy="567910"/>
          </a:xfrm>
          <a:prstGeom prst="rightArrow">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1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down)">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8"/>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68"/>
                                        </p:tgtEl>
                                        <p:attrNameLst>
                                          <p:attrName>style.opacity</p:attrName>
                                        </p:attrNameLst>
                                      </p:cBhvr>
                                      <p:to>
                                        <p:strVal val="0.5"/>
                                      </p:to>
                                    </p:set>
                                    <p:animEffect filter="image" prLst="opacity: 0.5">
                                      <p:cBhvr rctx="IE">
                                        <p:cTn id="33" dur="indefinite"/>
                                        <p:tgtEl>
                                          <p:spTgt spid="68"/>
                                        </p:tgtEl>
                                      </p:cBhvr>
                                    </p:animEffec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9"/>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69"/>
                                        </p:tgtEl>
                                        <p:attrNameLst>
                                          <p:attrName>style.opacity</p:attrName>
                                        </p:attrNameLst>
                                      </p:cBhvr>
                                      <p:to>
                                        <p:strVal val="0.5"/>
                                      </p:to>
                                    </p:set>
                                    <p:animEffect filter="image" prLst="opacity: 0.5">
                                      <p:cBhvr rctx="IE">
                                        <p:cTn id="39" dur="indefinite"/>
                                        <p:tgtEl>
                                          <p:spTgt spid="69"/>
                                        </p:tgtEl>
                                      </p:cBhvr>
                                    </p:animEffect>
                                  </p:childTnLst>
                                </p:cTn>
                              </p:par>
                            </p:childTnLst>
                          </p:cTn>
                        </p:par>
                      </p:childTnLst>
                    </p:cTn>
                  </p:par>
                </p:childTnLst>
              </p:cTn>
              <p:nextCondLst>
                <p:cond evt="onClick" delay="0">
                  <p:tgtEl>
                    <p:spTgt spid="69"/>
                  </p:tgtEl>
                </p:cond>
              </p:nextCondLst>
            </p:seq>
            <p:seq concurrent="1" nextAc="seek">
              <p:cTn id="40" restart="whenNotActive" fill="hold" evtFilter="cancelBubble" nodeType="interactiveSeq">
                <p:stCondLst>
                  <p:cond evt="onClick" delay="0">
                    <p:tgtEl>
                      <p:spTgt spid="71"/>
                    </p:tgtEl>
                  </p:cond>
                </p:stCondLst>
                <p:endSync evt="end" delay="0">
                  <p:rtn val="all"/>
                </p:endSync>
                <p:childTnLst>
                  <p:par>
                    <p:cTn id="41" fill="hold">
                      <p:stCondLst>
                        <p:cond delay="0"/>
                      </p:stCondLst>
                      <p:childTnLst>
                        <p:par>
                          <p:cTn id="42" fill="hold">
                            <p:stCondLst>
                              <p:cond delay="0"/>
                            </p:stCondLst>
                            <p:childTnLst>
                              <p:par>
                                <p:cTn id="43" presetID="9" presetClass="emph" presetSubtype="0" nodeType="clickEffect">
                                  <p:stCondLst>
                                    <p:cond delay="0"/>
                                  </p:stCondLst>
                                  <p:childTnLst>
                                    <p:set>
                                      <p:cBhvr rctx="PPT">
                                        <p:cTn id="44" dur="indefinite"/>
                                        <p:tgtEl>
                                          <p:spTgt spid="71"/>
                                        </p:tgtEl>
                                        <p:attrNameLst>
                                          <p:attrName>style.opacity</p:attrName>
                                        </p:attrNameLst>
                                      </p:cBhvr>
                                      <p:to>
                                        <p:strVal val="0.5"/>
                                      </p:to>
                                    </p:set>
                                    <p:animEffect filter="image" prLst="opacity: 0.5">
                                      <p:cBhvr rctx="IE">
                                        <p:cTn id="45" dur="indefinite"/>
                                        <p:tgtEl>
                                          <p:spTgt spid="71"/>
                                        </p:tgtEl>
                                      </p:cBhvr>
                                    </p:animEffect>
                                  </p:childTnLst>
                                </p:cTn>
                              </p:par>
                            </p:childTnLst>
                          </p:cTn>
                        </p:par>
                      </p:childTnLst>
                    </p:cTn>
                  </p:par>
                </p:childTnLst>
              </p:cTn>
              <p:nextCondLst>
                <p:cond evt="onClick" delay="0">
                  <p:tgtEl>
                    <p:spTgt spid="71"/>
                  </p:tgtEl>
                </p:cond>
              </p:nextCondLst>
            </p:seq>
            <p:seq concurrent="1" nextAc="seek">
              <p:cTn id="46" restart="whenNotActive" fill="hold" evtFilter="cancelBubble" nodeType="interactiveSeq">
                <p:stCondLst>
                  <p:cond evt="onClick" delay="0">
                    <p:tgtEl>
                      <p:spTgt spid="67"/>
                    </p:tgtEl>
                  </p:cond>
                </p:stCondLst>
                <p:endSync evt="end" delay="0">
                  <p:rtn val="all"/>
                </p:endSync>
                <p:childTnLst>
                  <p:par>
                    <p:cTn id="47" fill="hold">
                      <p:stCondLst>
                        <p:cond delay="0"/>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67"/>
                                        </p:tgtEl>
                                        <p:attrNameLst>
                                          <p:attrName>style.opacity</p:attrName>
                                        </p:attrNameLst>
                                      </p:cBhvr>
                                      <p:to>
                                        <p:strVal val="0.5"/>
                                      </p:to>
                                    </p:set>
                                    <p:animEffect filter="image" prLst="opacity: 0.5">
                                      <p:cBhvr rctx="IE">
                                        <p:cTn id="51" dur="indefinite"/>
                                        <p:tgtEl>
                                          <p:spTgt spid="67"/>
                                        </p:tgtEl>
                                      </p:cBhvr>
                                    </p:animEffect>
                                  </p:childTnLst>
                                </p:cTn>
                              </p:par>
                            </p:childTnLst>
                          </p:cTn>
                        </p:par>
                      </p:childTnLst>
                    </p:cTn>
                  </p:par>
                </p:childTnLst>
              </p:cTn>
              <p:nextCondLst>
                <p:cond evt="onClick" delay="0">
                  <p:tgtEl>
                    <p:spTgt spid="67"/>
                  </p:tgtEl>
                </p:cond>
              </p:nextCondLst>
            </p:seq>
            <p:seq concurrent="1" nextAc="seek">
              <p:cTn id="52" restart="whenNotActive" fill="hold" evtFilter="cancelBubble" nodeType="interactiveSeq">
                <p:stCondLst>
                  <p:cond evt="onClick" delay="0">
                    <p:tgtEl>
                      <p:spTgt spid="70"/>
                    </p:tgtEl>
                  </p:cond>
                </p:stCondLst>
                <p:endSync evt="end" delay="0">
                  <p:rtn val="all"/>
                </p:endSync>
                <p:childTnLst>
                  <p:par>
                    <p:cTn id="53" fill="hold">
                      <p:stCondLst>
                        <p:cond delay="0"/>
                      </p:stCondLst>
                      <p:childTnLst>
                        <p:par>
                          <p:cTn id="54" fill="hold">
                            <p:stCondLst>
                              <p:cond delay="0"/>
                            </p:stCondLst>
                            <p:childTnLst>
                              <p:par>
                                <p:cTn id="55" presetID="9" presetClass="emph" presetSubtype="0" nodeType="clickEffect">
                                  <p:stCondLst>
                                    <p:cond delay="0"/>
                                  </p:stCondLst>
                                  <p:childTnLst>
                                    <p:set>
                                      <p:cBhvr rctx="PPT">
                                        <p:cTn id="56" dur="indefinite"/>
                                        <p:tgtEl>
                                          <p:spTgt spid="70"/>
                                        </p:tgtEl>
                                        <p:attrNameLst>
                                          <p:attrName>style.opacity</p:attrName>
                                        </p:attrNameLst>
                                      </p:cBhvr>
                                      <p:to>
                                        <p:strVal val="0.5"/>
                                      </p:to>
                                    </p:set>
                                    <p:animEffect filter="image" prLst="opacity: 0.5">
                                      <p:cBhvr rctx="IE">
                                        <p:cTn id="57" dur="indefinite"/>
                                        <p:tgtEl>
                                          <p:spTgt spid="70"/>
                                        </p:tgtEl>
                                      </p:cBhvr>
                                    </p:animEffect>
                                  </p:childTnLst>
                                </p:cTn>
                              </p:par>
                            </p:childTnLst>
                          </p:cTn>
                        </p:par>
                      </p:childTnLst>
                    </p:cTn>
                  </p:par>
                </p:childTnLst>
              </p:cTn>
              <p:nextCondLst>
                <p:cond evt="onClick" delay="0">
                  <p:tgtEl>
                    <p:spTgt spid="7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home 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0697" y="98589"/>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71939" y="1741579"/>
            <a:ext cx="5097283" cy="856027"/>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spcBef>
                <a:spcPct val="10000"/>
              </a:spcBef>
            </a:pPr>
            <a:r>
              <a:rPr lang="en-US" sz="2400" b="1" dirty="0" smtClean="0">
                <a:solidFill>
                  <a:srgbClr val="0000CC"/>
                </a:solidFill>
                <a:latin typeface="Times New Roman" pitchFamily="18" charset="0"/>
                <a:cs typeface="Times New Roman" pitchFamily="18" charset="0"/>
              </a:rPr>
              <a:t>Cho </a:t>
            </a:r>
            <a:r>
              <a:rPr lang="en-US" sz="2400" b="1" dirty="0" err="1" smtClean="0">
                <a:solidFill>
                  <a:srgbClr val="0000CC"/>
                </a:solidFill>
                <a:latin typeface="Times New Roman" pitchFamily="18" charset="0"/>
                <a:cs typeface="Times New Roman" pitchFamily="18" charset="0"/>
              </a:rPr>
              <a:t>hình</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vẽ</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bên</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Trong</a:t>
            </a:r>
            <a:r>
              <a:rPr lang="en-US" sz="2400" b="1" dirty="0" smtClean="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các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luận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sau</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luận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nào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đúng</a:t>
            </a:r>
            <a:r>
              <a:rPr lang="en-US" sz="2400" b="1" dirty="0">
                <a:solidFill>
                  <a:srgbClr val="0000CC"/>
                </a:solidFill>
                <a:latin typeface="Times New Roman" pitchFamily="18" charset="0"/>
                <a:cs typeface="Times New Roman" pitchFamily="18" charset="0"/>
              </a:rPr>
              <a:t>? </a:t>
            </a:r>
            <a:endParaRPr lang="vi-VN" sz="2400" dirty="0">
              <a:solidFill>
                <a:srgbClr val="FF0000"/>
              </a:solidFill>
            </a:endParaRPr>
          </a:p>
        </p:txBody>
      </p:sp>
      <p:sp>
        <p:nvSpPr>
          <p:cNvPr id="10" name="A"/>
          <p:cNvSpPr/>
          <p:nvPr/>
        </p:nvSpPr>
        <p:spPr>
          <a:xfrm>
            <a:off x="815708" y="4436407"/>
            <a:ext cx="4921636" cy="82574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smtClean="0">
              <a:solidFill>
                <a:srgbClr val="0000CC"/>
              </a:solidFill>
              <a:latin typeface="Times New Roman" pitchFamily="18" charset="0"/>
              <a:cs typeface="Times New Roman" pitchFamily="18" charset="0"/>
            </a:endParaRPr>
          </a:p>
          <a:p>
            <a:pPr algn="ctr"/>
            <a:r>
              <a:rPr lang="en-US" sz="2400" b="1" dirty="0" smtClean="0">
                <a:solidFill>
                  <a:srgbClr val="0000CC"/>
                </a:solidFill>
                <a:latin typeface="Times New Roman" pitchFamily="18" charset="0"/>
                <a:cs typeface="Times New Roman" pitchFamily="18" charset="0"/>
              </a:rPr>
              <a:t>A. </a:t>
            </a:r>
            <a:r>
              <a:rPr lang="en-US" sz="2400" b="1" dirty="0" smtClean="0">
                <a:solidFill>
                  <a:srgbClr val="0000CC"/>
                </a:solidFill>
                <a:latin typeface="Times New Roman" pitchFamily="18" charset="0"/>
                <a:cs typeface="Times New Roman" pitchFamily="18" charset="0"/>
              </a:rPr>
              <a:t> AB &gt; AH</a:t>
            </a:r>
            <a:endParaRPr lang="en-US" sz="2400" b="1" dirty="0">
              <a:solidFill>
                <a:srgbClr val="0000CC"/>
              </a:solidFill>
              <a:latin typeface="Times New Roman" pitchFamily="18" charset="0"/>
              <a:cs typeface="Times New Roman" pitchFamily="18" charset="0"/>
            </a:endParaRPr>
          </a:p>
          <a:p>
            <a:pPr algn="ctr"/>
            <a:endParaRPr lang="vi-VN" dirty="0"/>
          </a:p>
        </p:txBody>
      </p:sp>
      <p:sp>
        <p:nvSpPr>
          <p:cNvPr id="11" name="B"/>
          <p:cNvSpPr/>
          <p:nvPr/>
        </p:nvSpPr>
        <p:spPr>
          <a:xfrm>
            <a:off x="837479" y="5601178"/>
            <a:ext cx="4921636" cy="82574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smtClean="0">
              <a:solidFill>
                <a:srgbClr val="0000CC"/>
              </a:solidFill>
              <a:latin typeface="Times New Roman" pitchFamily="18" charset="0"/>
              <a:cs typeface="Times New Roman" pitchFamily="18" charset="0"/>
            </a:endParaRPr>
          </a:p>
          <a:p>
            <a:pPr algn="ctr"/>
            <a:r>
              <a:rPr lang="en-US" sz="2400" b="1" dirty="0" smtClean="0">
                <a:solidFill>
                  <a:srgbClr val="0000CC"/>
                </a:solidFill>
                <a:latin typeface="Times New Roman" pitchFamily="18" charset="0"/>
                <a:cs typeface="Times New Roman" pitchFamily="18" charset="0"/>
              </a:rPr>
              <a:t>C. AB = AH</a:t>
            </a:r>
            <a:endParaRPr lang="en-US" sz="2400" b="1" dirty="0">
              <a:solidFill>
                <a:srgbClr val="0000CC"/>
              </a:solidFill>
              <a:latin typeface="Times New Roman" pitchFamily="18" charset="0"/>
              <a:cs typeface="Times New Roman" pitchFamily="18" charset="0"/>
            </a:endParaRPr>
          </a:p>
          <a:p>
            <a:pPr algn="ctr"/>
            <a:endParaRPr lang="vi-VN" dirty="0"/>
          </a:p>
        </p:txBody>
      </p:sp>
      <p:sp>
        <p:nvSpPr>
          <p:cNvPr id="12" name="C"/>
          <p:cNvSpPr/>
          <p:nvPr/>
        </p:nvSpPr>
        <p:spPr>
          <a:xfrm flipH="1">
            <a:off x="6469700" y="4436407"/>
            <a:ext cx="4916756" cy="82574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B. AB &lt; AH</a:t>
            </a:r>
            <a:endParaRPr lang="vi-VN" sz="2400" dirty="0"/>
          </a:p>
        </p:txBody>
      </p:sp>
      <p:sp>
        <p:nvSpPr>
          <p:cNvPr id="13" name="D"/>
          <p:cNvSpPr/>
          <p:nvPr/>
        </p:nvSpPr>
        <p:spPr>
          <a:xfrm flipH="1">
            <a:off x="6491471" y="5601178"/>
            <a:ext cx="4916756" cy="825747"/>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b="1" dirty="0" smtClean="0">
              <a:solidFill>
                <a:srgbClr val="0000CC"/>
              </a:solidFill>
              <a:latin typeface="Times New Roman" pitchFamily="18" charset="0"/>
              <a:cs typeface="Times New Roman" pitchFamily="18" charset="0"/>
            </a:endParaRPr>
          </a:p>
          <a:p>
            <a:pPr algn="ctr"/>
            <a:r>
              <a:rPr lang="en-US" sz="2400" b="1" dirty="0" smtClean="0">
                <a:solidFill>
                  <a:srgbClr val="0000CC"/>
                </a:solidFill>
                <a:latin typeface="Times New Roman" pitchFamily="18" charset="0"/>
                <a:cs typeface="Times New Roman" pitchFamily="18" charset="0"/>
              </a:rPr>
              <a:t>D. AH &gt; AC</a:t>
            </a:r>
            <a:endParaRPr lang="en-US" sz="2400" b="1" dirty="0">
              <a:solidFill>
                <a:srgbClr val="0000CC"/>
              </a:solidFill>
              <a:latin typeface="Times New Roman" pitchFamily="18" charset="0"/>
              <a:cs typeface="Times New Roman" pitchFamily="18" charset="0"/>
            </a:endParaRPr>
          </a:p>
          <a:p>
            <a:pPr algn="ctr"/>
            <a:endParaRPr lang="vi-VN" dirty="0"/>
          </a:p>
        </p:txBody>
      </p:sp>
      <p:pic>
        <p:nvPicPr>
          <p:cNvPr id="15" name="Picture 14" descr="Kết quả hình ảnh cho virut corona"/>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39338" y="98589"/>
            <a:ext cx="1141298" cy="1101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59065" y="46531"/>
            <a:ext cx="9422146" cy="1200329"/>
          </a:xfrm>
          <a:prstGeom prst="rect">
            <a:avLst/>
          </a:prstGeom>
          <a:solidFill>
            <a:schemeClr val="accent3">
              <a:lumMod val="60000"/>
              <a:lumOff val="40000"/>
            </a:schemeClr>
          </a:solid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KHẨU TRANG: </a:t>
            </a:r>
            <a:r>
              <a:rPr lang="vi-VN" sz="2400" dirty="0">
                <a:latin typeface="Times New Roman" panose="02020603050405020304" pitchFamily="18" charset="0"/>
                <a:cs typeface="Times New Roman" panose="02020603050405020304" pitchFamily="18" charset="0"/>
              </a:rPr>
              <a:t>Đeo </a:t>
            </a:r>
            <a:r>
              <a:rPr lang="vi-VN" sz="2400" b="1" dirty="0">
                <a:latin typeface="Times New Roman" panose="02020603050405020304" pitchFamily="18" charset="0"/>
                <a:cs typeface="Times New Roman" panose="02020603050405020304" pitchFamily="18" charset="0"/>
              </a:rPr>
              <a:t>khẩu trang vải </a:t>
            </a:r>
            <a:r>
              <a:rPr lang="vi-VN" sz="2400" dirty="0">
                <a:latin typeface="Times New Roman" panose="02020603050405020304" pitchFamily="18" charset="0"/>
                <a:cs typeface="Times New Roman" panose="02020603050405020304" pitchFamily="18" charset="0"/>
              </a:rPr>
              <a:t>thường xuyên tại nơi công cộng, nơi tập trung đông người; đeo </a:t>
            </a:r>
            <a:r>
              <a:rPr lang="vi-VN" sz="2400" b="1" dirty="0">
                <a:latin typeface="Times New Roman" panose="02020603050405020304" pitchFamily="18" charset="0"/>
                <a:cs typeface="Times New Roman" panose="02020603050405020304" pitchFamily="18" charset="0"/>
              </a:rPr>
              <a:t>khẩu trang y tế </a:t>
            </a:r>
            <a:r>
              <a:rPr lang="vi-VN" sz="2400" dirty="0">
                <a:latin typeface="Times New Roman" panose="02020603050405020304" pitchFamily="18" charset="0"/>
                <a:cs typeface="Times New Roman" panose="02020603050405020304" pitchFamily="18" charset="0"/>
              </a:rPr>
              <a:t>tại các cơ sở y tế, khu cách ly.</a:t>
            </a:r>
            <a:endParaRPr lang="en-US" sz="2400" dirty="0">
              <a:latin typeface="Times New Roman" panose="02020603050405020304" pitchFamily="18" charset="0"/>
              <a:cs typeface="Times New Roman" panose="02020603050405020304" pitchFamily="18" charset="0"/>
            </a:endParaRPr>
          </a:p>
        </p:txBody>
      </p:sp>
      <p:grpSp>
        <p:nvGrpSpPr>
          <p:cNvPr id="37" name="Group 23"/>
          <p:cNvGrpSpPr>
            <a:grpSpLocks/>
          </p:cNvGrpSpPr>
          <p:nvPr/>
        </p:nvGrpSpPr>
        <p:grpSpPr bwMode="auto">
          <a:xfrm>
            <a:off x="6753002" y="1347132"/>
            <a:ext cx="3200400" cy="2569384"/>
            <a:chOff x="3168" y="2304"/>
            <a:chExt cx="2292" cy="1876"/>
          </a:xfrm>
        </p:grpSpPr>
        <p:sp>
          <p:nvSpPr>
            <p:cNvPr id="38" name="Line 10"/>
            <p:cNvSpPr>
              <a:spLocks noChangeShapeType="1"/>
            </p:cNvSpPr>
            <p:nvPr/>
          </p:nvSpPr>
          <p:spPr bwMode="auto">
            <a:xfrm>
              <a:off x="3300" y="3504"/>
              <a:ext cx="1917" cy="0"/>
            </a:xfrm>
            <a:prstGeom prst="line">
              <a:avLst/>
            </a:prstGeom>
            <a:noFill/>
            <a:ln w="28575">
              <a:solidFill>
                <a:srgbClr val="0000FF"/>
              </a:solidFill>
              <a:round/>
              <a:headEnd/>
              <a:tailEnd/>
            </a:ln>
          </p:spPr>
          <p:txBody>
            <a:bodyPr/>
            <a:lstStyle/>
            <a:p>
              <a:endParaRPr lang="en-US"/>
            </a:p>
          </p:txBody>
        </p:sp>
        <p:sp>
          <p:nvSpPr>
            <p:cNvPr id="39" name="Line 11"/>
            <p:cNvSpPr>
              <a:spLocks noChangeShapeType="1"/>
            </p:cNvSpPr>
            <p:nvPr/>
          </p:nvSpPr>
          <p:spPr bwMode="auto">
            <a:xfrm>
              <a:off x="3888" y="2592"/>
              <a:ext cx="0" cy="912"/>
            </a:xfrm>
            <a:prstGeom prst="line">
              <a:avLst/>
            </a:prstGeom>
            <a:noFill/>
            <a:ln w="28575">
              <a:solidFill>
                <a:srgbClr val="0000FF"/>
              </a:solidFill>
              <a:round/>
              <a:headEnd/>
              <a:tailEnd/>
            </a:ln>
          </p:spPr>
          <p:txBody>
            <a:bodyPr/>
            <a:lstStyle/>
            <a:p>
              <a:endParaRPr lang="en-US"/>
            </a:p>
          </p:txBody>
        </p:sp>
        <p:sp>
          <p:nvSpPr>
            <p:cNvPr id="40" name="Line 12"/>
            <p:cNvSpPr>
              <a:spLocks noChangeShapeType="1"/>
            </p:cNvSpPr>
            <p:nvPr/>
          </p:nvSpPr>
          <p:spPr bwMode="auto">
            <a:xfrm flipH="1">
              <a:off x="3300" y="2592"/>
              <a:ext cx="588" cy="912"/>
            </a:xfrm>
            <a:prstGeom prst="line">
              <a:avLst/>
            </a:prstGeom>
            <a:noFill/>
            <a:ln w="28575">
              <a:solidFill>
                <a:srgbClr val="0000FF"/>
              </a:solidFill>
              <a:round/>
              <a:headEnd/>
              <a:tailEnd/>
            </a:ln>
          </p:spPr>
          <p:txBody>
            <a:bodyPr/>
            <a:lstStyle/>
            <a:p>
              <a:endParaRPr lang="en-US"/>
            </a:p>
          </p:txBody>
        </p:sp>
        <p:sp>
          <p:nvSpPr>
            <p:cNvPr id="41" name="Rectangle 13"/>
            <p:cNvSpPr>
              <a:spLocks noChangeArrowheads="1"/>
            </p:cNvSpPr>
            <p:nvPr/>
          </p:nvSpPr>
          <p:spPr bwMode="auto">
            <a:xfrm>
              <a:off x="3888" y="3408"/>
              <a:ext cx="96" cy="96"/>
            </a:xfrm>
            <a:prstGeom prst="rect">
              <a:avLst/>
            </a:prstGeom>
            <a:noFill/>
            <a:ln w="28575">
              <a:solidFill>
                <a:srgbClr val="0000FF"/>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42" name="Text Box 15"/>
            <p:cNvSpPr txBox="1">
              <a:spLocks noChangeArrowheads="1"/>
            </p:cNvSpPr>
            <p:nvPr/>
          </p:nvSpPr>
          <p:spPr bwMode="auto">
            <a:xfrm>
              <a:off x="3756" y="2304"/>
              <a:ext cx="336" cy="337"/>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A</a:t>
              </a:r>
            </a:p>
          </p:txBody>
        </p:sp>
        <p:sp>
          <p:nvSpPr>
            <p:cNvPr id="43" name="Text Box 16"/>
            <p:cNvSpPr txBox="1">
              <a:spLocks noChangeArrowheads="1"/>
            </p:cNvSpPr>
            <p:nvPr/>
          </p:nvSpPr>
          <p:spPr bwMode="auto">
            <a:xfrm>
              <a:off x="3756" y="3468"/>
              <a:ext cx="336" cy="337"/>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H</a:t>
              </a:r>
            </a:p>
          </p:txBody>
        </p:sp>
        <p:sp>
          <p:nvSpPr>
            <p:cNvPr id="44" name="Text Box 17"/>
            <p:cNvSpPr txBox="1">
              <a:spLocks noChangeArrowheads="1"/>
            </p:cNvSpPr>
            <p:nvPr/>
          </p:nvSpPr>
          <p:spPr bwMode="auto">
            <a:xfrm>
              <a:off x="5124" y="3456"/>
              <a:ext cx="336" cy="337"/>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C</a:t>
              </a:r>
            </a:p>
          </p:txBody>
        </p:sp>
        <p:sp>
          <p:nvSpPr>
            <p:cNvPr id="45" name="Line 18"/>
            <p:cNvSpPr>
              <a:spLocks noChangeShapeType="1"/>
            </p:cNvSpPr>
            <p:nvPr/>
          </p:nvSpPr>
          <p:spPr bwMode="auto">
            <a:xfrm>
              <a:off x="3888" y="2592"/>
              <a:ext cx="1344" cy="912"/>
            </a:xfrm>
            <a:prstGeom prst="line">
              <a:avLst/>
            </a:prstGeom>
            <a:noFill/>
            <a:ln w="28575">
              <a:solidFill>
                <a:srgbClr val="0000FF"/>
              </a:solidFill>
              <a:round/>
              <a:headEnd/>
              <a:tailEnd/>
            </a:ln>
          </p:spPr>
          <p:txBody>
            <a:bodyPr/>
            <a:lstStyle/>
            <a:p>
              <a:endParaRPr lang="en-US"/>
            </a:p>
          </p:txBody>
        </p:sp>
        <p:sp>
          <p:nvSpPr>
            <p:cNvPr id="46" name="Text Box 19"/>
            <p:cNvSpPr txBox="1">
              <a:spLocks noChangeArrowheads="1"/>
            </p:cNvSpPr>
            <p:nvPr/>
          </p:nvSpPr>
          <p:spPr bwMode="auto">
            <a:xfrm>
              <a:off x="3168" y="3456"/>
              <a:ext cx="336" cy="337"/>
            </a:xfrm>
            <a:prstGeom prst="rect">
              <a:avLst/>
            </a:prstGeom>
            <a:noFill/>
            <a:ln w="9525">
              <a:noFill/>
              <a:miter lim="800000"/>
              <a:headEnd/>
              <a:tailEnd/>
            </a:ln>
          </p:spPr>
          <p:txBody>
            <a:bodyPr>
              <a:spAutoFit/>
            </a:bodyPr>
            <a:lstStyle/>
            <a:p>
              <a:pPr>
                <a:spcBef>
                  <a:spcPct val="50000"/>
                </a:spcBef>
              </a:pPr>
              <a:r>
                <a:rPr lang="en-US" sz="2400" b="1">
                  <a:solidFill>
                    <a:srgbClr val="0000FF"/>
                  </a:solidFill>
                  <a:latin typeface="Times New Roman" pitchFamily="18" charset="0"/>
                  <a:cs typeface="Times New Roman" pitchFamily="18" charset="0"/>
                </a:rPr>
                <a:t>B</a:t>
              </a:r>
            </a:p>
          </p:txBody>
        </p:sp>
        <p:sp>
          <p:nvSpPr>
            <p:cNvPr id="47" name="Text Box 20"/>
            <p:cNvSpPr txBox="1">
              <a:spLocks noChangeArrowheads="1"/>
            </p:cNvSpPr>
            <p:nvPr/>
          </p:nvSpPr>
          <p:spPr bwMode="auto">
            <a:xfrm>
              <a:off x="3814" y="3888"/>
              <a:ext cx="816" cy="292"/>
            </a:xfrm>
            <a:prstGeom prst="rect">
              <a:avLst/>
            </a:prstGeom>
            <a:noFill/>
            <a:ln w="9525">
              <a:noFill/>
              <a:miter lim="800000"/>
              <a:headEnd/>
              <a:tailEnd/>
            </a:ln>
          </p:spPr>
          <p:txBody>
            <a:bodyPr>
              <a:spAutoFit/>
            </a:bodyPr>
            <a:lstStyle/>
            <a:p>
              <a:pPr>
                <a:spcBef>
                  <a:spcPct val="50000"/>
                </a:spcBef>
              </a:pPr>
              <a:r>
                <a:rPr lang="en-US" sz="2000" b="1">
                  <a:solidFill>
                    <a:srgbClr val="002060"/>
                  </a:solidFill>
                  <a:latin typeface="Times New Roman" pitchFamily="18" charset="0"/>
                  <a:cs typeface="Times New Roman" pitchFamily="18" charset="0"/>
                </a:rPr>
                <a:t>Hình 11</a:t>
              </a:r>
            </a:p>
          </p:txBody>
        </p:sp>
      </p:grpSp>
      <p:sp>
        <p:nvSpPr>
          <p:cNvPr id="3" name="Oval 2"/>
          <p:cNvSpPr/>
          <p:nvPr/>
        </p:nvSpPr>
        <p:spPr>
          <a:xfrm>
            <a:off x="553069" y="1741579"/>
            <a:ext cx="568820" cy="534038"/>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1</a:t>
            </a:r>
          </a:p>
        </p:txBody>
      </p:sp>
    </p:spTree>
    <p:extLst>
      <p:ext uri="{BB962C8B-B14F-4D97-AF65-F5344CB8AC3E}">
        <p14:creationId xmlns:p14="http://schemas.microsoft.com/office/powerpoint/2010/main" val="5988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3"/>
                                        </p:tgtEl>
                                      </p:cBhvr>
                                    </p:animEffect>
                                    <p:animScale>
                                      <p:cBhvr>
                                        <p:cTn id="32" dur="250" autoRev="1" fill="hold"/>
                                        <p:tgtEl>
                                          <p:spTgt spid="13"/>
                                        </p:tgtEl>
                                      </p:cBhvr>
                                      <p:by x="105000" y="105000"/>
                                    </p:animScale>
                                  </p:childTnLst>
                                  <p:subTnLst>
                                    <p:audio>
                                      <p:cMediaNode>
                                        <p:cTn display="0" masterRel="sameClick">
                                          <p:stCondLst>
                                            <p:cond evt="begin" delay="0">
                                              <p:tn val="3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
          <p:cNvSpPr/>
          <p:nvPr/>
        </p:nvSpPr>
        <p:spPr>
          <a:xfrm>
            <a:off x="976618" y="3850755"/>
            <a:ext cx="4691153" cy="94324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a:solidFill>
                  <a:srgbClr val="0000CC"/>
                </a:solidFill>
                <a:latin typeface="Times New Roman" panose="02020603050405020304" pitchFamily="18" charset="0"/>
                <a:cs typeface="Times New Roman" panose="02020603050405020304" pitchFamily="18" charset="0"/>
              </a:rPr>
              <a:t>SAI </a:t>
            </a:r>
            <a:endParaRPr lang="vi-VN" sz="3200" b="1">
              <a:solidFill>
                <a:srgbClr val="0000CC"/>
              </a:solidFill>
              <a:latin typeface="Times New Roman" panose="02020603050405020304" pitchFamily="18" charset="0"/>
              <a:cs typeface="Times New Roman" panose="02020603050405020304" pitchFamily="18" charset="0"/>
            </a:endParaRPr>
          </a:p>
        </p:txBody>
      </p:sp>
      <p:sp>
        <p:nvSpPr>
          <p:cNvPr id="12" name="C"/>
          <p:cNvSpPr/>
          <p:nvPr/>
        </p:nvSpPr>
        <p:spPr>
          <a:xfrm flipH="1">
            <a:off x="6434344" y="3850755"/>
            <a:ext cx="4686501" cy="943248"/>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a:solidFill>
                  <a:srgbClr val="0000CC"/>
                </a:solidFill>
                <a:latin typeface="Times New Roman" panose="02020603050405020304" pitchFamily="18" charset="0"/>
                <a:cs typeface="Times New Roman" panose="02020603050405020304" pitchFamily="18" charset="0"/>
              </a:rPr>
              <a:t>ĐÚNG</a:t>
            </a:r>
            <a:endParaRPr lang="vi-VN" sz="3200" b="1">
              <a:solidFill>
                <a:srgbClr val="0000CC"/>
              </a:solidFill>
              <a:latin typeface="Times New Roman" panose="02020603050405020304" pitchFamily="18" charset="0"/>
              <a:cs typeface="Times New Roman" panose="02020603050405020304" pitchFamily="18" charset="0"/>
            </a:endParaRPr>
          </a:p>
        </p:txBody>
      </p:sp>
      <p:pic>
        <p:nvPicPr>
          <p:cNvPr id="38" name="Picture 2" descr="Kết quả hình ảnh cho home 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4095" y="42815"/>
            <a:ext cx="1055026" cy="105502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Kết quả hình ảnh cho virut corona"/>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653143" y="26753"/>
            <a:ext cx="1283918" cy="12392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89422" y="386674"/>
            <a:ext cx="4118500" cy="461665"/>
          </a:xfrm>
          <a:prstGeom prst="rect">
            <a:avLst/>
          </a:prstGeom>
          <a:solidFill>
            <a:schemeClr val="accent3">
              <a:lumMod val="60000"/>
              <a:lumOff val="40000"/>
            </a:schemeClr>
          </a:solidFill>
        </p:spPr>
        <p:txBody>
          <a:bodyPr wrap="none">
            <a:spAutoFit/>
          </a:bodyPr>
          <a:lstStyle/>
          <a:p>
            <a:r>
              <a:rPr lang="vi-VN" sz="2400" b="1" dirty="0">
                <a:solidFill>
                  <a:srgbClr val="292929"/>
                </a:solidFill>
                <a:latin typeface="+mj-lt"/>
              </a:rPr>
              <a:t>KHÔNG TỤ TẬP</a:t>
            </a:r>
            <a:r>
              <a:rPr lang="vi-VN" sz="2400" dirty="0">
                <a:solidFill>
                  <a:srgbClr val="292929"/>
                </a:solidFill>
                <a:latin typeface="+mj-lt"/>
              </a:rPr>
              <a:t> đông người.</a:t>
            </a:r>
            <a:endParaRPr lang="en-US" sz="2400" dirty="0">
              <a:latin typeface="+mj-lt"/>
            </a:endParaRPr>
          </a:p>
        </p:txBody>
      </p:sp>
      <p:sp>
        <p:nvSpPr>
          <p:cNvPr id="42" name="Oval 41"/>
          <p:cNvSpPr/>
          <p:nvPr/>
        </p:nvSpPr>
        <p:spPr>
          <a:xfrm>
            <a:off x="573906" y="2065654"/>
            <a:ext cx="805425" cy="525106"/>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2</a:t>
            </a:r>
          </a:p>
        </p:txBody>
      </p:sp>
      <p:sp>
        <p:nvSpPr>
          <p:cNvPr id="4" name="Rectangle 3"/>
          <p:cNvSpPr/>
          <p:nvPr/>
        </p:nvSpPr>
        <p:spPr>
          <a:xfrm>
            <a:off x="1733939" y="1471445"/>
            <a:ext cx="8813074" cy="1922962"/>
          </a:xfrm>
          <a:prstGeom prst="rect">
            <a:avLst/>
          </a:prstGeom>
          <a:ln>
            <a:solidFill>
              <a:srgbClr val="FFC000"/>
            </a:solidFill>
          </a:ln>
        </p:spPr>
        <p:txBody>
          <a:bodyPr wrap="square">
            <a:spAutoFit/>
          </a:bodyPr>
          <a:lstStyle/>
          <a:p>
            <a:pPr algn="just">
              <a:spcBef>
                <a:spcPts val="300"/>
              </a:spcBef>
              <a:spcAft>
                <a:spcPts val="300"/>
              </a:spcAft>
            </a:pP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xiên</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vuông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góc</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smtClean="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300"/>
              </a:spcBef>
              <a:spcAft>
                <a:spcPts val="300"/>
              </a:spcAft>
            </a:pP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hay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sai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09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2"/>
                                        </p:tgtEl>
                                      </p:cBhvr>
                                    </p:animEffect>
                                    <p:animScale>
                                      <p:cBhvr>
                                        <p:cTn id="20" dur="250" autoRev="1" fill="hold"/>
                                        <p:tgtEl>
                                          <p:spTgt spid="12"/>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
          <p:cNvSpPr/>
          <p:nvPr/>
        </p:nvSpPr>
        <p:spPr>
          <a:xfrm flipH="1">
            <a:off x="6288765" y="5362464"/>
            <a:ext cx="4988834" cy="95567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solidFill>
                  <a:srgbClr val="0000CC"/>
                </a:solidFill>
                <a:latin typeface="Times New Roman" panose="02020603050405020304" pitchFamily="18" charset="0"/>
                <a:cs typeface="Times New Roman" panose="02020603050405020304" pitchFamily="18" charset="0"/>
              </a:rPr>
              <a:t>    D. Có duy nhất 1 đường vuông góc kẻ từ A đến d</a:t>
            </a:r>
            <a:endParaRPr lang="vi-VN" sz="2400" b="1">
              <a:solidFill>
                <a:srgbClr val="0000CC"/>
              </a:solidFill>
              <a:latin typeface="Times New Roman" panose="02020603050405020304" pitchFamily="18" charset="0"/>
              <a:cs typeface="Times New Roman" panose="02020603050405020304" pitchFamily="18" charset="0"/>
            </a:endParaRPr>
          </a:p>
        </p:txBody>
      </p:sp>
      <p:sp>
        <p:nvSpPr>
          <p:cNvPr id="11" name="B"/>
          <p:cNvSpPr/>
          <p:nvPr/>
        </p:nvSpPr>
        <p:spPr>
          <a:xfrm>
            <a:off x="943060" y="4197693"/>
            <a:ext cx="4989158" cy="95567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solidFill>
                  <a:srgbClr val="0000CC"/>
                </a:solidFill>
                <a:latin typeface="Times New Roman" panose="02020603050405020304" pitchFamily="18" charset="0"/>
                <a:cs typeface="Times New Roman" panose="02020603050405020304" pitchFamily="18" charset="0"/>
              </a:rPr>
              <a:t>A. Có vô số đường vuông góc </a:t>
            </a:r>
          </a:p>
          <a:p>
            <a:pPr algn="ctr"/>
            <a:r>
              <a:rPr lang="en-US" sz="2400" b="1">
                <a:solidFill>
                  <a:srgbClr val="0000CC"/>
                </a:solidFill>
                <a:latin typeface="Times New Roman" panose="02020603050405020304" pitchFamily="18" charset="0"/>
                <a:cs typeface="Times New Roman" panose="02020603050405020304" pitchFamily="18" charset="0"/>
              </a:rPr>
              <a:t>kẻ từ A đến d</a:t>
            </a:r>
            <a:endParaRPr lang="vi-VN" sz="2400" b="1">
              <a:solidFill>
                <a:srgbClr val="0000CC"/>
              </a:solidFill>
              <a:latin typeface="Times New Roman" panose="02020603050405020304" pitchFamily="18" charset="0"/>
              <a:cs typeface="Times New Roman" panose="02020603050405020304" pitchFamily="18" charset="0"/>
            </a:endParaRPr>
          </a:p>
        </p:txBody>
      </p:sp>
      <p:sp>
        <p:nvSpPr>
          <p:cNvPr id="12" name="C"/>
          <p:cNvSpPr/>
          <p:nvPr/>
        </p:nvSpPr>
        <p:spPr>
          <a:xfrm flipH="1">
            <a:off x="6289192" y="4197693"/>
            <a:ext cx="4983887" cy="95567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00CC"/>
                </a:solidFill>
                <a:latin typeface="Times New Roman" panose="02020603050405020304" pitchFamily="18" charset="0"/>
                <a:cs typeface="Times New Roman" panose="02020603050405020304" pitchFamily="18" charset="0"/>
              </a:rPr>
              <a:t>  B. </a:t>
            </a:r>
            <a:r>
              <a:rPr lang="en-US" sz="2400" b="1" dirty="0" err="1">
                <a:solidFill>
                  <a:srgbClr val="0000CC"/>
                </a:solidFill>
                <a:latin typeface="Times New Roman" panose="02020603050405020304" pitchFamily="18" charset="0"/>
                <a:cs typeface="Times New Roman" panose="02020603050405020304" pitchFamily="18" charset="0"/>
              </a:rPr>
              <a:t>Có</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hai</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đường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xiên</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kẻ</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từ</a:t>
            </a:r>
            <a:r>
              <a:rPr lang="en-US" sz="2400" b="1" dirty="0">
                <a:solidFill>
                  <a:srgbClr val="0000CC"/>
                </a:solidFill>
                <a:latin typeface="Times New Roman" panose="02020603050405020304" pitchFamily="18" charset="0"/>
                <a:cs typeface="Times New Roman" panose="02020603050405020304" pitchFamily="18" charset="0"/>
              </a:rPr>
              <a:t> A </a:t>
            </a:r>
          </a:p>
          <a:p>
            <a:pPr algn="ctr"/>
            <a:r>
              <a:rPr lang="en-US" sz="2400" b="1" dirty="0" err="1">
                <a:solidFill>
                  <a:srgbClr val="0000CC"/>
                </a:solidFill>
                <a:latin typeface="Times New Roman" panose="02020603050405020304" pitchFamily="18" charset="0"/>
                <a:cs typeface="Times New Roman" panose="02020603050405020304" pitchFamily="18" charset="0"/>
              </a:rPr>
              <a:t>đến</a:t>
            </a:r>
            <a:r>
              <a:rPr lang="en-US" sz="2400" b="1" dirty="0">
                <a:solidFill>
                  <a:srgbClr val="0000CC"/>
                </a:solidFill>
                <a:latin typeface="Times New Roman" panose="02020603050405020304" pitchFamily="18" charset="0"/>
                <a:cs typeface="Times New Roman" panose="02020603050405020304" pitchFamily="18" charset="0"/>
              </a:rPr>
              <a:t> d </a:t>
            </a:r>
            <a:endParaRPr lang="vi-VN" sz="2400" b="1" dirty="0">
              <a:solidFill>
                <a:srgbClr val="0000CC"/>
              </a:solidFill>
              <a:latin typeface="Times New Roman" panose="02020603050405020304" pitchFamily="18" charset="0"/>
              <a:cs typeface="Times New Roman" panose="02020603050405020304" pitchFamily="18" charset="0"/>
            </a:endParaRPr>
          </a:p>
        </p:txBody>
      </p:sp>
      <p:sp>
        <p:nvSpPr>
          <p:cNvPr id="13" name="D"/>
          <p:cNvSpPr/>
          <p:nvPr/>
        </p:nvSpPr>
        <p:spPr>
          <a:xfrm>
            <a:off x="940526" y="5362464"/>
            <a:ext cx="4984211" cy="955674"/>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00CC"/>
                </a:solidFill>
                <a:latin typeface="Times New Roman" panose="02020603050405020304" pitchFamily="18" charset="0"/>
                <a:cs typeface="Times New Roman" panose="02020603050405020304" pitchFamily="18" charset="0"/>
              </a:rPr>
              <a:t>C. </a:t>
            </a:r>
            <a:r>
              <a:rPr lang="en-US" sz="2400" b="1" dirty="0" err="1">
                <a:solidFill>
                  <a:srgbClr val="0000CC"/>
                </a:solidFill>
                <a:latin typeface="Times New Roman" panose="02020603050405020304" pitchFamily="18" charset="0"/>
                <a:cs typeface="Times New Roman" panose="02020603050405020304" pitchFamily="18" charset="0"/>
              </a:rPr>
              <a:t>Có</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duy</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nhất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một</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đường</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xiên</a:t>
            </a:r>
            <a:r>
              <a:rPr lang="en-US" sz="2400" b="1" dirty="0">
                <a:solidFill>
                  <a:srgbClr val="0000CC"/>
                </a:solidFill>
                <a:latin typeface="Times New Roman" panose="02020603050405020304" pitchFamily="18" charset="0"/>
                <a:cs typeface="Times New Roman" panose="02020603050405020304" pitchFamily="18" charset="0"/>
              </a:rPr>
              <a:t> </a:t>
            </a:r>
          </a:p>
          <a:p>
            <a:pPr algn="ctr"/>
            <a:r>
              <a:rPr lang="en-US" sz="2400" b="1" dirty="0" err="1">
                <a:solidFill>
                  <a:srgbClr val="0000CC"/>
                </a:solidFill>
                <a:latin typeface="Times New Roman" panose="02020603050405020304" pitchFamily="18" charset="0"/>
                <a:cs typeface="Times New Roman" panose="02020603050405020304" pitchFamily="18" charset="0"/>
              </a:rPr>
              <a:t>kẻ</a:t>
            </a:r>
            <a:r>
              <a:rPr lang="en-US" sz="2400" b="1" dirty="0">
                <a:solidFill>
                  <a:srgbClr val="0000CC"/>
                </a:solidFill>
                <a:latin typeface="Times New Roman" panose="02020603050405020304" pitchFamily="18" charset="0"/>
                <a:cs typeface="Times New Roman" panose="02020603050405020304" pitchFamily="18" charset="0"/>
              </a:rPr>
              <a:t> </a:t>
            </a:r>
            <a:r>
              <a:rPr lang="en-US" sz="2400" b="1" dirty="0" err="1">
                <a:solidFill>
                  <a:srgbClr val="0000CC"/>
                </a:solidFill>
                <a:latin typeface="Times New Roman" panose="02020603050405020304" pitchFamily="18" charset="0"/>
                <a:cs typeface="Times New Roman" panose="02020603050405020304" pitchFamily="18" charset="0"/>
              </a:rPr>
              <a:t>từ</a:t>
            </a:r>
            <a:r>
              <a:rPr lang="en-US" sz="2400" b="1" dirty="0">
                <a:solidFill>
                  <a:srgbClr val="0000CC"/>
                </a:solidFill>
                <a:latin typeface="Times New Roman" panose="02020603050405020304" pitchFamily="18" charset="0"/>
                <a:cs typeface="Times New Roman" panose="02020603050405020304" pitchFamily="18" charset="0"/>
              </a:rPr>
              <a:t> A </a:t>
            </a:r>
            <a:r>
              <a:rPr lang="en-US" sz="2400" b="1" dirty="0" err="1">
                <a:solidFill>
                  <a:srgbClr val="0000CC"/>
                </a:solidFill>
                <a:latin typeface="Times New Roman" panose="02020603050405020304" pitchFamily="18" charset="0"/>
                <a:cs typeface="Times New Roman" panose="02020603050405020304" pitchFamily="18" charset="0"/>
              </a:rPr>
              <a:t>đến</a:t>
            </a:r>
            <a:r>
              <a:rPr lang="en-US" sz="2400" b="1" dirty="0">
                <a:solidFill>
                  <a:srgbClr val="0000CC"/>
                </a:solidFill>
                <a:latin typeface="Times New Roman" panose="02020603050405020304" pitchFamily="18" charset="0"/>
                <a:cs typeface="Times New Roman" panose="02020603050405020304" pitchFamily="18" charset="0"/>
              </a:rPr>
              <a:t> d </a:t>
            </a:r>
            <a:endParaRPr lang="vi-VN" sz="2400" b="1" dirty="0">
              <a:solidFill>
                <a:srgbClr val="0000CC"/>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2361604" y="2109150"/>
            <a:ext cx="7591799" cy="127370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spcBef>
                <a:spcPct val="10000"/>
              </a:spcBef>
            </a:pPr>
            <a:r>
              <a:rPr lang="en-US" sz="2400" b="1">
                <a:solidFill>
                  <a:srgbClr val="0066FF"/>
                </a:solidFill>
                <a:latin typeface="Times New Roman" pitchFamily="18" charset="0"/>
                <a:cs typeface="Times New Roman" pitchFamily="18" charset="0"/>
              </a:rPr>
              <a:t>Cho điểm A không thuộc đường thẳng d. Trong các kết luận sau kết luận nào đúng? </a:t>
            </a:r>
            <a:endParaRPr lang="vi-VN" sz="2400" b="1">
              <a:solidFill>
                <a:srgbClr val="0066FF"/>
              </a:solidFill>
            </a:endParaRPr>
          </a:p>
          <a:p>
            <a:pPr algn="ctr"/>
            <a:r>
              <a:rPr lang="en-US" sz="2400">
                <a:solidFill>
                  <a:srgbClr val="FF0000"/>
                </a:solidFill>
                <a:latin typeface="Times New Roman" pitchFamily="18" charset="0"/>
                <a:cs typeface="Times New Roman" pitchFamily="18" charset="0"/>
              </a:rPr>
              <a:t> </a:t>
            </a:r>
            <a:endParaRPr lang="vi-VN" sz="2400" dirty="0">
              <a:solidFill>
                <a:srgbClr val="FF0000"/>
              </a:solidFill>
            </a:endParaRPr>
          </a:p>
        </p:txBody>
      </p:sp>
      <p:pic>
        <p:nvPicPr>
          <p:cNvPr id="40" name="Picture 39" descr="Kết quả hình ảnh cho virut corona"/>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29559" y="291412"/>
            <a:ext cx="1163811" cy="11233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93370" y="172248"/>
            <a:ext cx="9509761" cy="1107996"/>
          </a:xfrm>
          <a:prstGeom prst="rect">
            <a:avLst/>
          </a:prstGeom>
          <a:solidFill>
            <a:schemeClr val="accent3">
              <a:lumMod val="60000"/>
              <a:lumOff val="40000"/>
            </a:schemeClr>
          </a:solidFill>
        </p:spPr>
        <p:txBody>
          <a:bodyPr wrap="square">
            <a:spAutoFit/>
          </a:bodyPr>
          <a:lstStyle/>
          <a:p>
            <a:pPr algn="just"/>
            <a:r>
              <a:rPr lang="vi-VN" sz="2200" b="1" dirty="0">
                <a:solidFill>
                  <a:srgbClr val="292929"/>
                </a:solidFill>
                <a:latin typeface="+mj-lt"/>
              </a:rPr>
              <a:t>KHỬ KHUẨN</a:t>
            </a:r>
            <a:r>
              <a:rPr lang="vi-VN" sz="2200" dirty="0">
                <a:solidFill>
                  <a:srgbClr val="292929"/>
                </a:solidFill>
                <a:latin typeface="+mj-lt"/>
              </a:rPr>
              <a:t>: Rửa tay thường xuyên bằng xà phòng hoặc dung dịch sát khuẩn tay. Vệ sinh các bề mặt/ vật dụng thường xuyên tiếp xúc (tay nắm cửa, điện thoại, máy tính bảng, mặt bàn, ghế…). Giữ vệ sinh, lau rửa và để nhà cửa thông thoáng.</a:t>
            </a:r>
            <a:endParaRPr lang="en-US" sz="2200" dirty="0">
              <a:latin typeface="+mj-lt"/>
            </a:endParaRPr>
          </a:p>
        </p:txBody>
      </p:sp>
      <p:pic>
        <p:nvPicPr>
          <p:cNvPr id="42"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7118" y="109376"/>
            <a:ext cx="1109824" cy="1109824"/>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0"/>
          <p:cNvSpPr/>
          <p:nvPr/>
        </p:nvSpPr>
        <p:spPr>
          <a:xfrm>
            <a:off x="1698855" y="1767830"/>
            <a:ext cx="591763" cy="500614"/>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3</a:t>
            </a:r>
          </a:p>
        </p:txBody>
      </p:sp>
    </p:spTree>
    <p:extLst>
      <p:ext uri="{BB962C8B-B14F-4D97-AF65-F5344CB8AC3E}">
        <p14:creationId xmlns:p14="http://schemas.microsoft.com/office/powerpoint/2010/main" val="19973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3"/>
                                        </p:tgtEl>
                                      </p:cBhvr>
                                    </p:animEffect>
                                    <p:animScale>
                                      <p:cBhvr>
                                        <p:cTn id="32" dur="250" autoRev="1" fill="hold"/>
                                        <p:tgtEl>
                                          <p:spTgt spid="13"/>
                                        </p:tgtEl>
                                      </p:cBhvr>
                                      <p:by x="105000" y="105000"/>
                                    </p:animScale>
                                  </p:childTnLst>
                                  <p:subTnLst>
                                    <p:audio>
                                      <p:cMediaNode>
                                        <p:cTn display="0" masterRel="sameClick">
                                          <p:stCondLst>
                                            <p:cond evt="begin" delay="0">
                                              <p:tn val="3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
          <p:cNvSpPr/>
          <p:nvPr/>
        </p:nvSpPr>
        <p:spPr>
          <a:xfrm>
            <a:off x="888506" y="5328164"/>
            <a:ext cx="4708476" cy="8769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3333FF"/>
                </a:solidFill>
                <a:latin typeface="Times New Roman" panose="02020603050405020304" pitchFamily="18" charset="0"/>
                <a:cs typeface="Times New Roman" panose="02020603050405020304" pitchFamily="18" charset="0"/>
              </a:rPr>
              <a:t>C</a:t>
            </a:r>
            <a:r>
              <a:rPr lang="en-US" sz="2800" b="1" dirty="0" smtClean="0">
                <a:solidFill>
                  <a:srgbClr val="3333FF"/>
                </a:solidFill>
                <a:latin typeface="Times New Roman" panose="02020603050405020304" pitchFamily="18" charset="0"/>
                <a:cs typeface="Times New Roman" panose="02020603050405020304" pitchFamily="18" charset="0"/>
              </a:rPr>
              <a:t>. PO &lt; PM</a:t>
            </a:r>
            <a:endParaRPr lang="vi-VN" sz="2800" b="1" dirty="0">
              <a:solidFill>
                <a:srgbClr val="3333FF"/>
              </a:solidFill>
              <a:latin typeface="Times New Roman" panose="02020603050405020304" pitchFamily="18" charset="0"/>
              <a:cs typeface="Times New Roman" panose="02020603050405020304" pitchFamily="18" charset="0"/>
            </a:endParaRPr>
          </a:p>
        </p:txBody>
      </p:sp>
      <p:sp>
        <p:nvSpPr>
          <p:cNvPr id="11" name="B"/>
          <p:cNvSpPr/>
          <p:nvPr/>
        </p:nvSpPr>
        <p:spPr>
          <a:xfrm>
            <a:off x="891088" y="3894869"/>
            <a:ext cx="4708476" cy="8769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3333FF"/>
                </a:solidFill>
                <a:latin typeface="Times New Roman" panose="02020603050405020304" pitchFamily="18" charset="0"/>
                <a:cs typeface="Times New Roman" panose="02020603050405020304" pitchFamily="18" charset="0"/>
              </a:rPr>
              <a:t>A.  </a:t>
            </a:r>
            <a:r>
              <a:rPr lang="en-US" sz="2800" b="1" dirty="0" smtClean="0">
                <a:solidFill>
                  <a:srgbClr val="3333FF"/>
                </a:solidFill>
                <a:latin typeface="Times New Roman" panose="02020603050405020304" pitchFamily="18" charset="0"/>
                <a:cs typeface="Times New Roman" panose="02020603050405020304" pitchFamily="18" charset="0"/>
              </a:rPr>
              <a:t>PM &lt; PO</a:t>
            </a:r>
            <a:endParaRPr lang="vi-VN" sz="2800" b="1" dirty="0">
              <a:solidFill>
                <a:srgbClr val="3333FF"/>
              </a:solidFill>
              <a:latin typeface="Times New Roman" panose="02020603050405020304" pitchFamily="18" charset="0"/>
              <a:cs typeface="Times New Roman" panose="02020603050405020304" pitchFamily="18" charset="0"/>
            </a:endParaRPr>
          </a:p>
        </p:txBody>
      </p:sp>
      <p:sp>
        <p:nvSpPr>
          <p:cNvPr id="12" name="C"/>
          <p:cNvSpPr/>
          <p:nvPr/>
        </p:nvSpPr>
        <p:spPr>
          <a:xfrm flipH="1">
            <a:off x="6427729" y="5219773"/>
            <a:ext cx="4703807" cy="8769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3333FF"/>
                </a:solidFill>
                <a:latin typeface="Times New Roman" panose="02020603050405020304" pitchFamily="18" charset="0"/>
                <a:cs typeface="Times New Roman" panose="02020603050405020304" pitchFamily="18" charset="0"/>
              </a:rPr>
              <a:t>D. </a:t>
            </a:r>
            <a:r>
              <a:rPr lang="en-US" sz="2800" b="1" dirty="0" smtClean="0">
                <a:solidFill>
                  <a:srgbClr val="3333FF"/>
                </a:solidFill>
                <a:latin typeface="Times New Roman" panose="02020603050405020304" pitchFamily="18" charset="0"/>
                <a:cs typeface="Times New Roman" panose="02020603050405020304" pitchFamily="18" charset="0"/>
              </a:rPr>
              <a:t>PO &gt; PN</a:t>
            </a:r>
            <a:endParaRPr lang="vi-VN" sz="2800" b="1" dirty="0">
              <a:solidFill>
                <a:srgbClr val="3333FF"/>
              </a:solidFill>
              <a:latin typeface="Times New Roman" panose="02020603050405020304" pitchFamily="18" charset="0"/>
              <a:cs typeface="Times New Roman" panose="02020603050405020304" pitchFamily="18" charset="0"/>
            </a:endParaRPr>
          </a:p>
        </p:txBody>
      </p:sp>
      <p:sp>
        <p:nvSpPr>
          <p:cNvPr id="13" name="D"/>
          <p:cNvSpPr/>
          <p:nvPr/>
        </p:nvSpPr>
        <p:spPr>
          <a:xfrm flipH="1">
            <a:off x="6427730" y="3868308"/>
            <a:ext cx="4703807" cy="87693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rgbClr val="3333FF"/>
                </a:solidFill>
                <a:latin typeface="Times New Roman" panose="02020603050405020304" pitchFamily="18" charset="0"/>
                <a:cs typeface="Times New Roman" panose="02020603050405020304" pitchFamily="18" charset="0"/>
              </a:rPr>
              <a:t>B</a:t>
            </a:r>
            <a:r>
              <a:rPr lang="en-US" sz="2800" b="1" dirty="0" smtClean="0">
                <a:solidFill>
                  <a:srgbClr val="3333FF"/>
                </a:solidFill>
                <a:latin typeface="Times New Roman" panose="02020603050405020304" pitchFamily="18" charset="0"/>
                <a:cs typeface="Times New Roman" panose="02020603050405020304" pitchFamily="18" charset="0"/>
              </a:rPr>
              <a:t>.  PM = PO</a:t>
            </a:r>
            <a:endParaRPr lang="vi-VN" sz="2800" b="1" dirty="0">
              <a:solidFill>
                <a:srgbClr val="3333FF"/>
              </a:solidFill>
              <a:latin typeface="Times New Roman" panose="02020603050405020304" pitchFamily="18" charset="0"/>
              <a:cs typeface="Times New Roman" panose="02020603050405020304" pitchFamily="18" charset="0"/>
            </a:endParaRPr>
          </a:p>
        </p:txBody>
      </p:sp>
      <p:pic>
        <p:nvPicPr>
          <p:cNvPr id="38" name="Picture 2" descr="Kết quả hình ảnh cho home 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5383" y="152399"/>
            <a:ext cx="1053739" cy="105373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Kết quả hình ảnh cho virut corona"/>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178790" y="152399"/>
            <a:ext cx="1114266" cy="10755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03995" y="459320"/>
            <a:ext cx="8406360" cy="461665"/>
          </a:xfrm>
          <a:prstGeom prst="rect">
            <a:avLst/>
          </a:prstGeom>
          <a:solidFill>
            <a:schemeClr val="accent3">
              <a:lumMod val="60000"/>
              <a:lumOff val="40000"/>
            </a:schemeClr>
          </a:solidFill>
        </p:spPr>
        <p:txBody>
          <a:bodyPr wrap="square">
            <a:spAutoFit/>
          </a:bodyPr>
          <a:lstStyle/>
          <a:p>
            <a:r>
              <a:rPr lang="vi-VN" sz="2400" b="1" dirty="0">
                <a:solidFill>
                  <a:srgbClr val="292929"/>
                </a:solidFill>
                <a:latin typeface="+mj-lt"/>
              </a:rPr>
              <a:t>KHOẢNG CÁCH</a:t>
            </a:r>
            <a:r>
              <a:rPr lang="vi-VN" sz="2400" dirty="0">
                <a:solidFill>
                  <a:srgbClr val="292929"/>
                </a:solidFill>
                <a:latin typeface="+mj-lt"/>
              </a:rPr>
              <a:t>: Giữ khoảng cách khi tiếp xúc với người khác.</a:t>
            </a:r>
            <a:endParaRPr lang="en-US" sz="2400" dirty="0">
              <a:latin typeface="+mj-lt"/>
            </a:endParaRPr>
          </a:p>
        </p:txBody>
      </p:sp>
      <p:grpSp>
        <p:nvGrpSpPr>
          <p:cNvPr id="37" name="Group 23"/>
          <p:cNvGrpSpPr>
            <a:grpSpLocks/>
          </p:cNvGrpSpPr>
          <p:nvPr/>
        </p:nvGrpSpPr>
        <p:grpSpPr bwMode="auto">
          <a:xfrm>
            <a:off x="8680763" y="1261812"/>
            <a:ext cx="3200400" cy="2055781"/>
            <a:chOff x="3168" y="2304"/>
            <a:chExt cx="2292" cy="1501"/>
          </a:xfrm>
        </p:grpSpPr>
        <p:sp>
          <p:nvSpPr>
            <p:cNvPr id="41" name="Line 10"/>
            <p:cNvSpPr>
              <a:spLocks noChangeShapeType="1"/>
            </p:cNvSpPr>
            <p:nvPr/>
          </p:nvSpPr>
          <p:spPr bwMode="auto">
            <a:xfrm>
              <a:off x="3300" y="3504"/>
              <a:ext cx="1917" cy="0"/>
            </a:xfrm>
            <a:prstGeom prst="line">
              <a:avLst/>
            </a:prstGeom>
            <a:noFill/>
            <a:ln w="28575">
              <a:solidFill>
                <a:srgbClr val="0000FF"/>
              </a:solidFill>
              <a:round/>
              <a:headEnd/>
              <a:tailEnd/>
            </a:ln>
          </p:spPr>
          <p:txBody>
            <a:bodyPr/>
            <a:lstStyle/>
            <a:p>
              <a:endParaRPr lang="en-US"/>
            </a:p>
          </p:txBody>
        </p:sp>
        <p:sp>
          <p:nvSpPr>
            <p:cNvPr id="42" name="Line 11"/>
            <p:cNvSpPr>
              <a:spLocks noChangeShapeType="1"/>
            </p:cNvSpPr>
            <p:nvPr/>
          </p:nvSpPr>
          <p:spPr bwMode="auto">
            <a:xfrm>
              <a:off x="3888" y="2592"/>
              <a:ext cx="0" cy="912"/>
            </a:xfrm>
            <a:prstGeom prst="line">
              <a:avLst/>
            </a:prstGeom>
            <a:noFill/>
            <a:ln w="28575">
              <a:solidFill>
                <a:srgbClr val="0000FF"/>
              </a:solidFill>
              <a:round/>
              <a:headEnd/>
              <a:tailEnd/>
            </a:ln>
          </p:spPr>
          <p:txBody>
            <a:bodyPr/>
            <a:lstStyle/>
            <a:p>
              <a:endParaRPr lang="en-US"/>
            </a:p>
          </p:txBody>
        </p:sp>
        <p:sp>
          <p:nvSpPr>
            <p:cNvPr id="43" name="Line 12"/>
            <p:cNvSpPr>
              <a:spLocks noChangeShapeType="1"/>
            </p:cNvSpPr>
            <p:nvPr/>
          </p:nvSpPr>
          <p:spPr bwMode="auto">
            <a:xfrm flipH="1">
              <a:off x="3300" y="2592"/>
              <a:ext cx="588" cy="912"/>
            </a:xfrm>
            <a:prstGeom prst="line">
              <a:avLst/>
            </a:prstGeom>
            <a:noFill/>
            <a:ln w="28575">
              <a:solidFill>
                <a:srgbClr val="0000FF"/>
              </a:solidFill>
              <a:round/>
              <a:headEnd/>
              <a:tailEnd/>
            </a:ln>
          </p:spPr>
          <p:txBody>
            <a:bodyPr/>
            <a:lstStyle/>
            <a:p>
              <a:endParaRPr lang="en-US"/>
            </a:p>
          </p:txBody>
        </p:sp>
        <p:sp>
          <p:nvSpPr>
            <p:cNvPr id="44" name="Rectangle 13"/>
            <p:cNvSpPr>
              <a:spLocks noChangeArrowheads="1"/>
            </p:cNvSpPr>
            <p:nvPr/>
          </p:nvSpPr>
          <p:spPr bwMode="auto">
            <a:xfrm>
              <a:off x="3888" y="3408"/>
              <a:ext cx="96" cy="96"/>
            </a:xfrm>
            <a:prstGeom prst="rect">
              <a:avLst/>
            </a:prstGeom>
            <a:noFill/>
            <a:ln w="28575">
              <a:solidFill>
                <a:srgbClr val="0000FF"/>
              </a:solidFill>
              <a:miter lim="800000"/>
              <a:headEnd/>
              <a:tailEnd/>
            </a:ln>
          </p:spPr>
          <p:txBody>
            <a:bodyPr wrap="none" anchor="ctr"/>
            <a:lstStyle/>
            <a:p>
              <a:endParaRPr lang="en-US" sz="2400">
                <a:latin typeface="Times New Roman" pitchFamily="18" charset="0"/>
                <a:cs typeface="Times New Roman" pitchFamily="18" charset="0"/>
              </a:endParaRPr>
            </a:p>
          </p:txBody>
        </p:sp>
        <p:sp>
          <p:nvSpPr>
            <p:cNvPr id="45" name="Text Box 15"/>
            <p:cNvSpPr txBox="1">
              <a:spLocks noChangeArrowheads="1"/>
            </p:cNvSpPr>
            <p:nvPr/>
          </p:nvSpPr>
          <p:spPr bwMode="auto">
            <a:xfrm>
              <a:off x="3756" y="2304"/>
              <a:ext cx="336" cy="337"/>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P</a:t>
              </a:r>
              <a:endParaRPr lang="en-US" sz="2400" b="1" dirty="0">
                <a:solidFill>
                  <a:srgbClr val="0000FF"/>
                </a:solidFill>
                <a:latin typeface="Times New Roman" pitchFamily="18" charset="0"/>
                <a:cs typeface="Times New Roman" pitchFamily="18" charset="0"/>
              </a:endParaRPr>
            </a:p>
          </p:txBody>
        </p:sp>
        <p:sp>
          <p:nvSpPr>
            <p:cNvPr id="46" name="Text Box 16"/>
            <p:cNvSpPr txBox="1">
              <a:spLocks noChangeArrowheads="1"/>
            </p:cNvSpPr>
            <p:nvPr/>
          </p:nvSpPr>
          <p:spPr bwMode="auto">
            <a:xfrm>
              <a:off x="3756" y="3468"/>
              <a:ext cx="336" cy="337"/>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O</a:t>
              </a:r>
              <a:endParaRPr lang="en-US" sz="2400" b="1" dirty="0">
                <a:solidFill>
                  <a:srgbClr val="0000FF"/>
                </a:solidFill>
                <a:latin typeface="Times New Roman" pitchFamily="18" charset="0"/>
                <a:cs typeface="Times New Roman" pitchFamily="18" charset="0"/>
              </a:endParaRPr>
            </a:p>
          </p:txBody>
        </p:sp>
        <p:sp>
          <p:nvSpPr>
            <p:cNvPr id="47" name="Text Box 17"/>
            <p:cNvSpPr txBox="1">
              <a:spLocks noChangeArrowheads="1"/>
            </p:cNvSpPr>
            <p:nvPr/>
          </p:nvSpPr>
          <p:spPr bwMode="auto">
            <a:xfrm>
              <a:off x="5124" y="3456"/>
              <a:ext cx="336" cy="337"/>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N</a:t>
              </a:r>
              <a:endParaRPr lang="en-US" sz="2400" b="1" dirty="0">
                <a:solidFill>
                  <a:srgbClr val="0000FF"/>
                </a:solidFill>
                <a:latin typeface="Times New Roman" pitchFamily="18" charset="0"/>
                <a:cs typeface="Times New Roman" pitchFamily="18" charset="0"/>
              </a:endParaRPr>
            </a:p>
          </p:txBody>
        </p:sp>
        <p:sp>
          <p:nvSpPr>
            <p:cNvPr id="48" name="Line 18"/>
            <p:cNvSpPr>
              <a:spLocks noChangeShapeType="1"/>
            </p:cNvSpPr>
            <p:nvPr/>
          </p:nvSpPr>
          <p:spPr bwMode="auto">
            <a:xfrm>
              <a:off x="3888" y="2592"/>
              <a:ext cx="1344" cy="912"/>
            </a:xfrm>
            <a:prstGeom prst="line">
              <a:avLst/>
            </a:prstGeom>
            <a:noFill/>
            <a:ln w="28575">
              <a:solidFill>
                <a:srgbClr val="0000FF"/>
              </a:solidFill>
              <a:round/>
              <a:headEnd/>
              <a:tailEnd/>
            </a:ln>
          </p:spPr>
          <p:txBody>
            <a:bodyPr/>
            <a:lstStyle/>
            <a:p>
              <a:endParaRPr lang="en-US"/>
            </a:p>
          </p:txBody>
        </p:sp>
        <p:sp>
          <p:nvSpPr>
            <p:cNvPr id="49" name="Text Box 19"/>
            <p:cNvSpPr txBox="1">
              <a:spLocks noChangeArrowheads="1"/>
            </p:cNvSpPr>
            <p:nvPr/>
          </p:nvSpPr>
          <p:spPr bwMode="auto">
            <a:xfrm>
              <a:off x="3168" y="3456"/>
              <a:ext cx="336" cy="337"/>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latin typeface="Times New Roman" pitchFamily="18" charset="0"/>
                  <a:cs typeface="Times New Roman" pitchFamily="18" charset="0"/>
                </a:rPr>
                <a:t>M</a:t>
              </a:r>
              <a:endParaRPr lang="en-US" sz="2400" b="1" dirty="0">
                <a:solidFill>
                  <a:srgbClr val="0000FF"/>
                </a:solidFill>
                <a:latin typeface="Times New Roman" pitchFamily="18" charset="0"/>
                <a:cs typeface="Times New Roman" pitchFamily="18" charset="0"/>
              </a:endParaRPr>
            </a:p>
          </p:txBody>
        </p:sp>
      </p:grpSp>
      <p:sp>
        <p:nvSpPr>
          <p:cNvPr id="51" name="Oval 50"/>
          <p:cNvSpPr/>
          <p:nvPr/>
        </p:nvSpPr>
        <p:spPr>
          <a:xfrm>
            <a:off x="675462" y="1379255"/>
            <a:ext cx="568820" cy="431476"/>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4</a:t>
            </a:r>
          </a:p>
        </p:txBody>
      </p:sp>
      <p:sp>
        <p:nvSpPr>
          <p:cNvPr id="5" name="Rectangle 4"/>
          <p:cNvSpPr/>
          <p:nvPr/>
        </p:nvSpPr>
        <p:spPr>
          <a:xfrm>
            <a:off x="1529134" y="1492591"/>
            <a:ext cx="7017579" cy="1475404"/>
          </a:xfrm>
          <a:prstGeom prst="rect">
            <a:avLst/>
          </a:prstGeom>
          <a:ln>
            <a:solidFill>
              <a:srgbClr val="FFC000"/>
            </a:solidFill>
          </a:ln>
        </p:spPr>
        <p:txBody>
          <a:bodyPr wrap="square">
            <a:spAutoFit/>
          </a:bodyPr>
          <a:lstStyle/>
          <a:p>
            <a:pPr algn="just">
              <a:lnSpc>
                <a:spcPct val="107000"/>
              </a:lnSpc>
              <a:spcBef>
                <a:spcPts val="300"/>
              </a:spcBef>
              <a:spcAft>
                <a:spcPts val="300"/>
              </a:spcAft>
            </a:pP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Cho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ba</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M; O; N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hàng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O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nằm</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M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N.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thẳng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vuông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góc</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MN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O ta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P.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86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2"/>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3"/>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3"/>
                                        </p:tgtEl>
                                      </p:cBhvr>
                                    </p:animEffect>
                                    <p:animScale>
                                      <p:cBhvr>
                                        <p:cTn id="32" dur="250" autoRev="1" fill="hold"/>
                                        <p:tgtEl>
                                          <p:spTgt spid="13"/>
                                        </p:tgtEl>
                                      </p:cBhvr>
                                      <p:by x="105000" y="105000"/>
                                    </p:animScale>
                                  </p:childTnLst>
                                  <p:subTnLst>
                                    <p:audio>
                                      <p:cMediaNode>
                                        <p:cTn display="0" masterRel="sameClick">
                                          <p:stCondLst>
                                            <p:cond evt="begin" delay="0">
                                              <p:tn val="3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
          <p:cNvSpPr/>
          <p:nvPr/>
        </p:nvSpPr>
        <p:spPr>
          <a:xfrm>
            <a:off x="1750873" y="5987394"/>
            <a:ext cx="3411337" cy="68338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C. Cáo</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3" name="D"/>
          <p:cNvSpPr/>
          <p:nvPr/>
        </p:nvSpPr>
        <p:spPr>
          <a:xfrm flipH="1">
            <a:off x="6816839" y="6038273"/>
            <a:ext cx="3227049" cy="69251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  D. Báo</a:t>
            </a:r>
            <a:endParaRPr lang="vi-VN" sz="2800" b="1">
              <a:solidFill>
                <a:srgbClr val="0000CC"/>
              </a:solidFill>
              <a:latin typeface="Times New Roman" panose="02020603050405020304" pitchFamily="18" charset="0"/>
              <a:cs typeface="Times New Roman" panose="02020603050405020304" pitchFamily="18" charset="0"/>
            </a:endParaRPr>
          </a:p>
        </p:txBody>
      </p:sp>
      <p:pic>
        <p:nvPicPr>
          <p:cNvPr id="40" name="Picture 39" descr="Kết quả hình ảnh cho virut corona"/>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309418" y="136130"/>
            <a:ext cx="1110079" cy="10714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1087" y="292552"/>
            <a:ext cx="9431382" cy="707886"/>
          </a:xfrm>
          <a:prstGeom prst="rect">
            <a:avLst/>
          </a:prstGeom>
          <a:solidFill>
            <a:schemeClr val="accent3">
              <a:lumMod val="60000"/>
              <a:lumOff val="40000"/>
            </a:schemeClr>
          </a:solidFill>
        </p:spPr>
        <p:txBody>
          <a:bodyPr wrap="square">
            <a:spAutoFit/>
          </a:bodyPr>
          <a:lstStyle/>
          <a:p>
            <a:pPr algn="just"/>
            <a:r>
              <a:rPr lang="vi-VN" sz="2000" b="1" i="0" dirty="0">
                <a:solidFill>
                  <a:srgbClr val="292929"/>
                </a:solidFill>
                <a:effectLst/>
                <a:latin typeface="+mj-lt"/>
              </a:rPr>
              <a:t>KHAI BÁO Y TẾ</a:t>
            </a:r>
            <a:r>
              <a:rPr lang="vi-VN" sz="2000" b="0" i="0" dirty="0">
                <a:solidFill>
                  <a:srgbClr val="292929"/>
                </a:solidFill>
                <a:effectLst/>
                <a:latin typeface="+mj-lt"/>
              </a:rPr>
              <a:t>: thực hiện khai báo y tế trên App NCOVI; cài đặt ứng dụng BlueZone để được cảnh báo nguy cơ lây nhiễm COVID-19.</a:t>
            </a:r>
            <a:endParaRPr lang="en-US" sz="2000" dirty="0">
              <a:latin typeface="+mj-lt"/>
            </a:endParaRPr>
          </a:p>
        </p:txBody>
      </p:sp>
      <p:pic>
        <p:nvPicPr>
          <p:cNvPr id="41" name="Picture 2" descr="Kết quả hình ảnh cho home 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21478" y="60960"/>
            <a:ext cx="1000438" cy="1000438"/>
          </a:xfrm>
          <a:prstGeom prst="rect">
            <a:avLst/>
          </a:prstGeom>
          <a:noFill/>
          <a:extLst>
            <a:ext uri="{909E8E84-426E-40DD-AFC4-6F175D3DCCD1}">
              <a14:hiddenFill xmlns:a14="http://schemas.microsoft.com/office/drawing/2010/main">
                <a:solidFill>
                  <a:srgbClr val="FFFFFF"/>
                </a:solidFill>
              </a14:hiddenFill>
            </a:ext>
          </a:extLst>
        </p:spPr>
      </p:pic>
      <p:sp>
        <p:nvSpPr>
          <p:cNvPr id="66" name="Oval 65"/>
          <p:cNvSpPr/>
          <p:nvPr/>
        </p:nvSpPr>
        <p:spPr>
          <a:xfrm>
            <a:off x="708955" y="1559451"/>
            <a:ext cx="710542" cy="457534"/>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5</a:t>
            </a:r>
          </a:p>
        </p:txBody>
      </p:sp>
      <p:pic>
        <p:nvPicPr>
          <p:cNvPr id="8" name="Picture 7"/>
          <p:cNvPicPr>
            <a:picLocks noChangeAspect="1"/>
          </p:cNvPicPr>
          <p:nvPr/>
        </p:nvPicPr>
        <p:blipFill>
          <a:blip r:embed="rId7"/>
          <a:stretch>
            <a:fillRect/>
          </a:stretch>
        </p:blipFill>
        <p:spPr>
          <a:xfrm>
            <a:off x="2569495" y="2173048"/>
            <a:ext cx="5860868" cy="3293023"/>
          </a:xfrm>
          <a:prstGeom prst="rect">
            <a:avLst/>
          </a:prstGeom>
        </p:spPr>
      </p:pic>
      <p:sp>
        <p:nvSpPr>
          <p:cNvPr id="9" name="TextBox 8"/>
          <p:cNvSpPr txBox="1"/>
          <p:nvPr/>
        </p:nvSpPr>
        <p:spPr>
          <a:xfrm>
            <a:off x="1739343" y="1218941"/>
            <a:ext cx="9303126" cy="954107"/>
          </a:xfrm>
          <a:prstGeom prst="rect">
            <a:avLst/>
          </a:prstGeom>
          <a:noFill/>
          <a:ln>
            <a:solidFill>
              <a:srgbClr val="FFC000"/>
            </a:solidFill>
          </a:ln>
        </p:spPr>
        <p:txBody>
          <a:bodyPr wrap="square" rtlCol="0">
            <a:spAutoFit/>
          </a:bodyPr>
          <a:lstStyle/>
          <a:p>
            <a:pPr algn="just"/>
            <a:r>
              <a:rPr lang="en-US" sz="2800" dirty="0" err="1">
                <a:solidFill>
                  <a:srgbClr val="0066FF"/>
                </a:solidFill>
                <a:latin typeface="Times New Roman" panose="02020603050405020304" pitchFamily="18" charset="0"/>
                <a:cs typeface="Times New Roman" panose="02020603050405020304" pitchFamily="18" charset="0"/>
              </a:rPr>
              <a:t>Trong</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bốn</a:t>
            </a:r>
            <a:r>
              <a:rPr lang="en-US" sz="2800" dirty="0">
                <a:solidFill>
                  <a:srgbClr val="0066FF"/>
                </a:solidFill>
                <a:latin typeface="Times New Roman" panose="02020603050405020304" pitchFamily="18" charset="0"/>
                <a:cs typeface="Times New Roman" panose="02020603050405020304" pitchFamily="18" charset="0"/>
              </a:rPr>
              <a:t> con: </a:t>
            </a:r>
            <a:r>
              <a:rPr lang="en-US" sz="2800" dirty="0" err="1">
                <a:solidFill>
                  <a:srgbClr val="0066FF"/>
                </a:solidFill>
                <a:latin typeface="Times New Roman" panose="02020603050405020304" pitchFamily="18" charset="0"/>
                <a:cs typeface="Times New Roman" panose="02020603050405020304" pitchFamily="18" charset="0"/>
              </a:rPr>
              <a:t>Sói</a:t>
            </a:r>
            <a:r>
              <a:rPr lang="en-US" sz="2800" dirty="0">
                <a:solidFill>
                  <a:srgbClr val="0066FF"/>
                </a:solidFill>
                <a:latin typeface="Times New Roman" panose="02020603050405020304" pitchFamily="18" charset="0"/>
                <a:cs typeface="Times New Roman" panose="02020603050405020304" pitchFamily="18" charset="0"/>
              </a:rPr>
              <a:t> , </a:t>
            </a:r>
            <a:r>
              <a:rPr lang="en-US" sz="2800" dirty="0" err="1">
                <a:solidFill>
                  <a:srgbClr val="0066FF"/>
                </a:solidFill>
                <a:latin typeface="Times New Roman" panose="02020603050405020304" pitchFamily="18" charset="0"/>
                <a:cs typeface="Times New Roman" panose="02020603050405020304" pitchFamily="18" charset="0"/>
              </a:rPr>
              <a:t>Báo</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Cáo</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Hổ</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đoạn</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đường</a:t>
            </a:r>
            <a:r>
              <a:rPr lang="en-US" sz="2800" dirty="0">
                <a:solidFill>
                  <a:srgbClr val="0066FF"/>
                </a:solidFill>
                <a:latin typeface="Times New Roman" panose="02020603050405020304" pitchFamily="18" charset="0"/>
                <a:cs typeface="Times New Roman" panose="02020603050405020304" pitchFamily="18" charset="0"/>
              </a:rPr>
              <a:t> con </a:t>
            </a:r>
            <a:r>
              <a:rPr lang="en-US" sz="2800" dirty="0" err="1">
                <a:solidFill>
                  <a:srgbClr val="0066FF"/>
                </a:solidFill>
                <a:latin typeface="Times New Roman" panose="02020603050405020304" pitchFamily="18" charset="0"/>
                <a:cs typeface="Times New Roman" panose="02020603050405020304" pitchFamily="18" charset="0"/>
              </a:rPr>
              <a:t>nào</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chạy</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đến</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chỗ</a:t>
            </a:r>
            <a:r>
              <a:rPr lang="en-US" sz="2800" dirty="0">
                <a:solidFill>
                  <a:srgbClr val="0066FF"/>
                </a:solidFill>
                <a:latin typeface="Times New Roman" panose="02020603050405020304" pitchFamily="18" charset="0"/>
                <a:cs typeface="Times New Roman" panose="02020603050405020304" pitchFamily="18" charset="0"/>
              </a:rPr>
              <a:t> con </a:t>
            </a:r>
            <a:r>
              <a:rPr lang="en-US" sz="2800" dirty="0" err="1">
                <a:solidFill>
                  <a:srgbClr val="0066FF"/>
                </a:solidFill>
                <a:latin typeface="Times New Roman" panose="02020603050405020304" pitchFamily="18" charset="0"/>
                <a:cs typeface="Times New Roman" panose="02020603050405020304" pitchFamily="18" charset="0"/>
              </a:rPr>
              <a:t>thỏ</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là</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a:solidFill>
                  <a:srgbClr val="0066FF"/>
                </a:solidFill>
                <a:latin typeface="Times New Roman" panose="02020603050405020304" pitchFamily="18" charset="0"/>
                <a:cs typeface="Times New Roman" panose="02020603050405020304" pitchFamily="18" charset="0"/>
              </a:rPr>
              <a:t>ngắn</a:t>
            </a:r>
            <a:r>
              <a:rPr lang="en-US" sz="2800" dirty="0">
                <a:solidFill>
                  <a:srgbClr val="0066FF"/>
                </a:solidFill>
                <a:latin typeface="Times New Roman" panose="02020603050405020304" pitchFamily="18" charset="0"/>
                <a:cs typeface="Times New Roman" panose="02020603050405020304" pitchFamily="18" charset="0"/>
              </a:rPr>
              <a:t> </a:t>
            </a:r>
            <a:r>
              <a:rPr lang="en-US" sz="2800" dirty="0" err="1" smtClean="0">
                <a:solidFill>
                  <a:srgbClr val="0066FF"/>
                </a:solidFill>
                <a:latin typeface="Times New Roman" panose="02020603050405020304" pitchFamily="18" charset="0"/>
                <a:cs typeface="Times New Roman" panose="02020603050405020304" pitchFamily="18" charset="0"/>
              </a:rPr>
              <a:t>nhất</a:t>
            </a:r>
            <a:r>
              <a:rPr lang="en-US" sz="2800" dirty="0" smtClean="0">
                <a:solidFill>
                  <a:srgbClr val="0066FF"/>
                </a:solidFill>
                <a:latin typeface="Times New Roman" panose="02020603050405020304" pitchFamily="18" charset="0"/>
                <a:cs typeface="Times New Roman" panose="02020603050405020304" pitchFamily="18" charset="0"/>
              </a:rPr>
              <a:t>?</a:t>
            </a:r>
            <a:endParaRPr lang="en-US" sz="2800" dirty="0">
              <a:solidFill>
                <a:srgbClr val="0066FF"/>
              </a:solidFill>
              <a:latin typeface="Times New Roman" panose="02020603050405020304" pitchFamily="18" charset="0"/>
              <a:cs typeface="Times New Roman" panose="02020603050405020304" pitchFamily="18" charset="0"/>
            </a:endParaRPr>
          </a:p>
        </p:txBody>
      </p:sp>
      <p:sp>
        <p:nvSpPr>
          <p:cNvPr id="67" name="D"/>
          <p:cNvSpPr/>
          <p:nvPr/>
        </p:nvSpPr>
        <p:spPr>
          <a:xfrm flipH="1">
            <a:off x="6816839" y="5134385"/>
            <a:ext cx="3227049" cy="69251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B. Hổ</a:t>
            </a:r>
            <a:endParaRPr lang="vi-VN" sz="2800" b="1">
              <a:solidFill>
                <a:srgbClr val="0000CC"/>
              </a:solidFill>
              <a:latin typeface="Times New Roman" panose="02020603050405020304" pitchFamily="18" charset="0"/>
              <a:cs typeface="Times New Roman" panose="02020603050405020304" pitchFamily="18" charset="0"/>
            </a:endParaRPr>
          </a:p>
        </p:txBody>
      </p:sp>
      <p:sp>
        <p:nvSpPr>
          <p:cNvPr id="11" name="B"/>
          <p:cNvSpPr/>
          <p:nvPr/>
        </p:nvSpPr>
        <p:spPr>
          <a:xfrm>
            <a:off x="1783093" y="5134385"/>
            <a:ext cx="3296855" cy="683379"/>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a:solidFill>
                  <a:srgbClr val="0000CC"/>
                </a:solidFill>
                <a:latin typeface="Times New Roman" panose="02020603050405020304" pitchFamily="18" charset="0"/>
                <a:cs typeface="Times New Roman" panose="02020603050405020304" pitchFamily="18" charset="0"/>
              </a:rPr>
              <a:t>A. Sói</a:t>
            </a:r>
            <a:endParaRPr lang="vi-VN" sz="28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0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10"/>
                                        </p:tgtEl>
                                        <p:attrNameLst>
                                          <p:attrName>style.color</p:attrName>
                                        </p:attrNameLst>
                                      </p:cBhvr>
                                      <p:by>
                                        <p:hsl h="0" s="12549" l="25098"/>
                                      </p:by>
                                    </p:animClr>
                                    <p:animClr clrSpc="hsl" dir="cw">
                                      <p:cBhvr>
                                        <p:cTn id="12" dur="500" fill="hold"/>
                                        <p:tgtEl>
                                          <p:spTgt spid="10"/>
                                        </p:tgtEl>
                                        <p:attrNameLst>
                                          <p:attrName>fillcolor</p:attrName>
                                        </p:attrNameLst>
                                      </p:cBhvr>
                                      <p:by>
                                        <p:hsl h="0" s="12549" l="25098"/>
                                      </p:by>
                                    </p:animClr>
                                    <p:animClr clrSpc="hsl" dir="cw">
                                      <p:cBhvr>
                                        <p:cTn id="13" dur="500" fill="hold"/>
                                        <p:tgtEl>
                                          <p:spTgt spid="10"/>
                                        </p:tgtEl>
                                        <p:attrNameLst>
                                          <p:attrName>stroke.color</p:attrName>
                                        </p:attrNameLst>
                                      </p:cBhvr>
                                      <p:by>
                                        <p:hsl h="0" s="12549" l="25098"/>
                                      </p:by>
                                    </p:animClr>
                                    <p:set>
                                      <p:cBhvr>
                                        <p:cTn id="14"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1"/>
                                        </p:tgtEl>
                                      </p:cBhvr>
                                    </p:animEffect>
                                    <p:animScale>
                                      <p:cBhvr>
                                        <p:cTn id="20" dur="250" autoRev="1" fill="hold"/>
                                        <p:tgtEl>
                                          <p:spTgt spid="11"/>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3"/>
                                        </p:tgtEl>
                                      </p:cBhvr>
                                    </p:animEffect>
                                    <p:animScale>
                                      <p:cBhvr>
                                        <p:cTn id="26" dur="250" autoRev="1" fill="hold"/>
                                        <p:tgtEl>
                                          <p:spTgt spid="13"/>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67"/>
                    </p:tgtEl>
                  </p:cond>
                </p:stCondLst>
                <p:endSync evt="end" delay="0">
                  <p:rtn val="all"/>
                </p:endSync>
                <p:childTnLst>
                  <p:par>
                    <p:cTn id="28" fill="hold">
                      <p:stCondLst>
                        <p:cond delay="0"/>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67"/>
                                        </p:tgtEl>
                                      </p:cBhvr>
                                    </p:animEffect>
                                    <p:animScale>
                                      <p:cBhvr>
                                        <p:cTn id="32" dur="250" autoRev="1" fill="hold"/>
                                        <p:tgtEl>
                                          <p:spTgt spid="67"/>
                                        </p:tgtEl>
                                      </p:cBhvr>
                                      <p:by x="105000" y="105000"/>
                                    </p:animScale>
                                  </p:childTnLst>
                                  <p:subTnLst>
                                    <p:audio>
                                      <p:cMediaNode>
                                        <p:cTn display="0" masterRel="sameClick">
                                          <p:stCondLst>
                                            <p:cond evt="begin" delay="0">
                                              <p:tn val="3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7"/>
                  </p:tgtEl>
                </p:cond>
              </p:nextCondLst>
            </p:seq>
          </p:childTnLst>
        </p:cTn>
      </p:par>
    </p:tnLst>
    <p:bldLst>
      <p:bldP spid="10" grpId="0" animBg="1"/>
      <p:bldP spid="13" grpId="0" animBg="1"/>
      <p:bldP spid="67"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1153</Words>
  <PresentationFormat>Widescreen</PresentationFormat>
  <Paragraphs>122</Paragraphs>
  <Slides>21</Slides>
  <Notes>12</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等线</vt:lpstr>
      <vt:lpstr>微软雅黑</vt:lpstr>
      <vt:lpstr>Arial</vt:lpstr>
      <vt:lpstr>Calibri</vt:lpstr>
      <vt:lpstr>Calibri Light</vt:lpstr>
      <vt:lpstr>Cambria Math</vt:lpstr>
      <vt:lpstr>等线 Light</vt:lpstr>
      <vt:lpstr>SimSun</vt:lpstr>
      <vt:lpstr>Times New Roman</vt:lpstr>
      <vt:lpstr>幼圆</vt:lpstr>
      <vt:lpstr>字魂17号-萌趣果冻体</vt:lpstr>
      <vt:lpstr>字魂27号-布丁体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2022-08-02T08:30:40Z</dcterms:created>
  <dcterms:modified xsi:type="dcterms:W3CDTF">2022-08-02T09:38:36Z</dcterms:modified>
</cp:coreProperties>
</file>