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7" r:id="rId2"/>
    <p:sldId id="501" r:id="rId3"/>
    <p:sldId id="475" r:id="rId4"/>
    <p:sldId id="510" r:id="rId5"/>
    <p:sldId id="261" r:id="rId6"/>
    <p:sldId id="262" r:id="rId7"/>
    <p:sldId id="469" r:id="rId8"/>
    <p:sldId id="502" r:id="rId9"/>
    <p:sldId id="467" r:id="rId10"/>
    <p:sldId id="466" r:id="rId11"/>
    <p:sldId id="478" r:id="rId12"/>
    <p:sldId id="481" r:id="rId13"/>
    <p:sldId id="504" r:id="rId14"/>
    <p:sldId id="505" r:id="rId15"/>
    <p:sldId id="433" r:id="rId16"/>
    <p:sldId id="482" r:id="rId17"/>
    <p:sldId id="506" r:id="rId18"/>
    <p:sldId id="483" r:id="rId19"/>
    <p:sldId id="507" r:id="rId20"/>
    <p:sldId id="508" r:id="rId21"/>
    <p:sldId id="509" r:id="rId22"/>
    <p:sldId id="286" r:id="rId23"/>
  </p:sldIdLst>
  <p:sldSz cx="12192000" cy="6858000"/>
  <p:notesSz cx="6858000" cy="9144000"/>
  <p:embeddedFontLst>
    <p:embeddedFont>
      <p:font typeface="字魂95号-手刻宋" panose="020B0604020202020204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#9Slide03 Inconsolata Bold" panose="020B0604020202020204" charset="0"/>
      <p:bold r:id="rId32"/>
    </p:embeddedFont>
    <p:embeddedFont>
      <p:font typeface="#9Slide05 FS Blonde Script" panose="020B0604020202020204" charset="0"/>
      <p:italic r:id="rId33"/>
    </p:embeddedFont>
    <p:embeddedFont>
      <p:font typeface="宋体" panose="02010600030101010101" pitchFamily="2" charset="-122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0" clrIdx="0"/>
  <p:cmAuthor id="1" name="幸全" initials="幸全" lastIdx="1" clrIdx="0"/>
  <p:cmAuthor id="2" name="作者" initials="A" lastIdx="0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954"/>
    <a:srgbClr val="EC6C66"/>
    <a:srgbClr val="EC8337"/>
    <a:srgbClr val="92B54E"/>
    <a:srgbClr val="FF5892"/>
    <a:srgbClr val="F08A3B"/>
    <a:srgbClr val="FDB301"/>
    <a:srgbClr val="BFE9FF"/>
    <a:srgbClr val="18407F"/>
    <a:srgbClr val="D7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774" autoAdjust="0"/>
  </p:normalViewPr>
  <p:slideViewPr>
    <p:cSldViewPr snapToGrid="0">
      <p:cViewPr varScale="1">
        <p:scale>
          <a:sx n="55" d="100"/>
          <a:sy n="55" d="100"/>
        </p:scale>
        <p:origin x="5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9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724263" y="252349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724263" y="330104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校园-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70" cy="6857365"/>
          </a:xfrm>
          <a:prstGeom prst="rect">
            <a:avLst/>
          </a:prstGeom>
        </p:spPr>
      </p:pic>
      <p:pic>
        <p:nvPicPr>
          <p:cNvPr id="6" name="图片 5" descr="校园-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63873108" y="274320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3873108" y="352075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-103359857" y="209677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-103359857" y="287432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AB44E5A-6662-44C9-BCB2-602EB864EB92}"/>
              </a:ext>
            </a:extLst>
          </p:cNvPr>
          <p:cNvGrpSpPr/>
          <p:nvPr/>
        </p:nvGrpSpPr>
        <p:grpSpPr>
          <a:xfrm>
            <a:off x="622431" y="632143"/>
            <a:ext cx="11521440" cy="5760720"/>
            <a:chOff x="645160" y="568325"/>
            <a:chExt cx="1152144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30823" y="2945942"/>
            <a:ext cx="93046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dirty="0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SỰ ĐA DẠNG VÀ PHƯƠNG PHÁP NGHIÊN CỨU VI SINH VẬT</a:t>
            </a:r>
            <a:endParaRPr lang="zh-CN" altLang="en-US" sz="3500" dirty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92517" y="310327"/>
            <a:ext cx="981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ln w="12700" cmpd="sng">
                  <a:noFill/>
                  <a:prstDash val="solid"/>
                </a:ln>
                <a:solidFill>
                  <a:srgbClr val="18407F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CHÀO MỪNG CÁC THẦY CÔ GIÁO TỚI DỰ TIẾT </a:t>
            </a:r>
            <a:r>
              <a:rPr lang="en-US" altLang="zh-CN" sz="2000" dirty="0" smtClean="0">
                <a:ln w="12700" cmpd="sng">
                  <a:noFill/>
                  <a:prstDash val="solid"/>
                </a:ln>
                <a:solidFill>
                  <a:srgbClr val="18407F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SINH HỌC </a:t>
            </a:r>
            <a:r>
              <a:rPr lang="en-US" altLang="zh-CN" sz="2000" dirty="0">
                <a:ln w="12700" cmpd="sng">
                  <a:noFill/>
                  <a:prstDash val="solid"/>
                </a:ln>
                <a:solidFill>
                  <a:srgbClr val="18407F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LỚP </a:t>
            </a:r>
            <a:r>
              <a:rPr lang="en-US" altLang="zh-CN" sz="2000" dirty="0" smtClean="0">
                <a:ln w="12700" cmpd="sng">
                  <a:noFill/>
                  <a:prstDash val="solid"/>
                </a:ln>
                <a:solidFill>
                  <a:srgbClr val="18407F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10</a:t>
            </a:r>
            <a:endParaRPr lang="zh-CN" altLang="en-US" sz="2000" dirty="0">
              <a:ln w="12700" cmpd="sng">
                <a:noFill/>
                <a:prstDash val="solid"/>
              </a:ln>
              <a:solidFill>
                <a:srgbClr val="18407F"/>
              </a:solidFill>
              <a:effectLst/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</a:endParaRPr>
          </a:p>
        </p:txBody>
      </p:sp>
      <p:sp>
        <p:nvSpPr>
          <p:cNvPr id="19" name="对角圆角矩形 18"/>
          <p:cNvSpPr/>
          <p:nvPr/>
        </p:nvSpPr>
        <p:spPr>
          <a:xfrm>
            <a:off x="2391195" y="4902736"/>
            <a:ext cx="6800850" cy="484505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zh-CN" sz="30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dirty="0" err="1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altLang="zh-CN" sz="3000" dirty="0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3000" dirty="0" err="1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Đinh</a:t>
            </a:r>
            <a:r>
              <a:rPr lang="en-US" altLang="zh-CN" sz="3000" dirty="0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dirty="0" err="1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altLang="zh-CN" sz="3000" dirty="0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dirty="0" err="1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Hồng</a:t>
            </a:r>
            <a:r>
              <a:rPr lang="en-US" altLang="zh-CN" sz="3000" dirty="0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dirty="0" err="1" smtClean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Vui</a:t>
            </a:r>
            <a:endParaRPr lang="zh-CN" altLang="en-US" sz="3000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87301" y="5816077"/>
            <a:ext cx="3193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 err="1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Năm</a:t>
            </a:r>
            <a:r>
              <a:rPr lang="en-US" altLang="zh-CN" sz="2000" dirty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học</a:t>
            </a:r>
            <a:r>
              <a:rPr lang="en-US" altLang="zh-CN" sz="2000" dirty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2022 - 2023</a:t>
            </a:r>
          </a:p>
        </p:txBody>
      </p:sp>
      <p:pic>
        <p:nvPicPr>
          <p:cNvPr id="11" name="图片 10" descr="未标题-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1415" y="3982085"/>
            <a:ext cx="3169285" cy="2646680"/>
          </a:xfrm>
          <a:prstGeom prst="rect">
            <a:avLst/>
          </a:prstGeom>
        </p:spPr>
      </p:pic>
      <p:pic>
        <p:nvPicPr>
          <p:cNvPr id="29" name="5fec79d5758c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5800" y="-1057910"/>
            <a:ext cx="609600" cy="609600"/>
          </a:xfrm>
          <a:prstGeom prst="rect">
            <a:avLst/>
          </a:prstGeom>
        </p:spPr>
      </p:pic>
      <p:sp>
        <p:nvSpPr>
          <p:cNvPr id="15" name="文本框 15">
            <a:extLst>
              <a:ext uri="{FF2B5EF4-FFF2-40B4-BE49-F238E27FC236}">
                <a16:creationId xmlns:a16="http://schemas.microsoft.com/office/drawing/2014/main" id="{4D255DDC-8053-A154-17D9-F232FDF75AA1}"/>
              </a:ext>
            </a:extLst>
          </p:cNvPr>
          <p:cNvSpPr txBox="1"/>
          <p:nvPr/>
        </p:nvSpPr>
        <p:spPr>
          <a:xfrm>
            <a:off x="0" y="2922270"/>
            <a:ext cx="22844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dirty="0" err="1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Bài</a:t>
            </a:r>
            <a:r>
              <a:rPr lang="en-US" altLang="zh-CN" sz="3500" dirty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20</a:t>
            </a:r>
            <a:endParaRPr lang="zh-CN" altLang="en-US" sz="3500" dirty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5">
            <a:extLst>
              <a:ext uri="{FF2B5EF4-FFF2-40B4-BE49-F238E27FC236}">
                <a16:creationId xmlns:a16="http://schemas.microsoft.com/office/drawing/2014/main" id="{4D255DDC-8053-A154-17D9-F232FDF75AA1}"/>
              </a:ext>
            </a:extLst>
          </p:cNvPr>
          <p:cNvSpPr txBox="1"/>
          <p:nvPr/>
        </p:nvSpPr>
        <p:spPr>
          <a:xfrm>
            <a:off x="500733" y="1221634"/>
            <a:ext cx="107481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dirty="0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PHẦN HAI: SINH HỌC VI SINH VẬT VÀ VIRUS</a:t>
            </a:r>
            <a:endParaRPr lang="en-US" altLang="zh-CN" sz="3500" dirty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500" dirty="0" err="1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Chương</a:t>
            </a:r>
            <a:r>
              <a:rPr lang="en-US" altLang="zh-CN" sz="3500" dirty="0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6: </a:t>
            </a:r>
            <a:r>
              <a:rPr lang="en-US" altLang="zh-CN" sz="3500" dirty="0" err="1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Sinh</a:t>
            </a:r>
            <a:r>
              <a:rPr lang="en-US" altLang="zh-CN" sz="3500" dirty="0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học</a:t>
            </a:r>
            <a:r>
              <a:rPr lang="en-US" altLang="zh-CN" sz="3500" dirty="0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vi </a:t>
            </a:r>
            <a:r>
              <a:rPr lang="en-US" altLang="zh-CN" sz="3500" dirty="0" err="1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sinh</a:t>
            </a:r>
            <a:r>
              <a:rPr lang="en-US" altLang="zh-CN" sz="3500" dirty="0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500" dirty="0" err="1" smtClean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vật</a:t>
            </a:r>
            <a:endParaRPr lang="en-US" altLang="zh-CN" sz="3500" dirty="0" smtClean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6" grpId="0" animBg="1"/>
      <p:bldP spid="16" grpId="1"/>
      <p:bldP spid="16" grpId="2"/>
      <p:bldP spid="17" grpId="1"/>
      <p:bldP spid="17" grpId="2"/>
      <p:bldP spid="19" grpId="1" animBg="1"/>
      <p:bldP spid="19" grpId="2" animBg="1"/>
      <p:bldP spid="20" grpId="1"/>
      <p:bldP spid="20" grpId="2"/>
      <p:bldP spid="15" grpId="0"/>
      <p:bldP spid="15" grpId="1"/>
      <p:bldP spid="18" grpId="0"/>
      <p:bldP spid="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01B97-11CF-B8B5-AFAE-6C96DCB36834}"/>
              </a:ext>
            </a:extLst>
          </p:cNvPr>
          <p:cNvSpPr txBox="1"/>
          <p:nvPr/>
        </p:nvSpPr>
        <p:spPr>
          <a:xfrm>
            <a:off x="3381006" y="600727"/>
            <a:ext cx="608985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8983D-410C-7C2B-1635-942181F144C2}"/>
              </a:ext>
            </a:extLst>
          </p:cNvPr>
          <p:cNvSpPr txBox="1"/>
          <p:nvPr/>
        </p:nvSpPr>
        <p:spPr>
          <a:xfrm>
            <a:off x="1471638" y="2397948"/>
            <a:ext cx="103351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loại</a:t>
            </a:r>
            <a:r>
              <a:rPr lang="en-US" sz="3200" dirty="0" smtClean="0"/>
              <a:t> vi </a:t>
            </a:r>
            <a:r>
              <a:rPr lang="en-US" sz="3200" dirty="0" err="1" smtClean="0"/>
              <a:t>khuẩn</a:t>
            </a:r>
            <a:r>
              <a:rPr lang="en-US" sz="3200" dirty="0" smtClean="0"/>
              <a:t> </a:t>
            </a:r>
            <a:r>
              <a:rPr lang="en-US" sz="3200" dirty="0" err="1" smtClean="0"/>
              <a:t>chỉ</a:t>
            </a:r>
            <a:r>
              <a:rPr lang="en-US" sz="3200" dirty="0" smtClean="0"/>
              <a:t> </a:t>
            </a:r>
            <a:r>
              <a:rPr lang="en-US" sz="3200" dirty="0" err="1" smtClean="0"/>
              <a:t>cần</a:t>
            </a:r>
            <a:r>
              <a:rPr lang="en-US" sz="3200" dirty="0" smtClean="0"/>
              <a:t> amino acid </a:t>
            </a:r>
            <a:r>
              <a:rPr lang="en-US" sz="3200" dirty="0" err="1" smtClean="0"/>
              <a:t>loại</a:t>
            </a:r>
            <a:r>
              <a:rPr lang="en-US" sz="3200" dirty="0" smtClean="0"/>
              <a:t> methionine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chất</a:t>
            </a:r>
            <a:r>
              <a:rPr lang="en-US" sz="3200" dirty="0" smtClean="0"/>
              <a:t> </a:t>
            </a:r>
            <a:r>
              <a:rPr lang="en-US" sz="3200" dirty="0" err="1" smtClean="0"/>
              <a:t>dinh</a:t>
            </a:r>
            <a:r>
              <a:rPr lang="en-US" sz="3200" dirty="0" smtClean="0"/>
              <a:t> </a:t>
            </a:r>
            <a:r>
              <a:rPr lang="en-US" sz="3200" dirty="0" err="1" smtClean="0"/>
              <a:t>dưỡng</a:t>
            </a:r>
            <a:r>
              <a:rPr lang="en-US" sz="3200" dirty="0" smtClean="0"/>
              <a:t> </a:t>
            </a:r>
            <a:r>
              <a:rPr lang="en-US" sz="3200" dirty="0" err="1" smtClean="0"/>
              <a:t>hữu</a:t>
            </a:r>
            <a:r>
              <a:rPr lang="en-US" sz="3200" dirty="0" smtClean="0"/>
              <a:t>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sống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hang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ánh</a:t>
            </a:r>
            <a:r>
              <a:rPr lang="en-US" sz="3200" dirty="0" smtClean="0"/>
              <a:t> </a:t>
            </a:r>
            <a:r>
              <a:rPr lang="en-US" sz="3200" dirty="0" err="1" smtClean="0"/>
              <a:t>sáng</a:t>
            </a:r>
            <a:r>
              <a:rPr lang="en-US" sz="3200" dirty="0" smtClean="0"/>
              <a:t>. Cho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</a:t>
            </a:r>
            <a:r>
              <a:rPr lang="en-US" sz="3200" dirty="0" err="1" smtClean="0"/>
              <a:t>kiểu</a:t>
            </a:r>
            <a:r>
              <a:rPr lang="en-US" sz="3200" dirty="0" smtClean="0"/>
              <a:t> </a:t>
            </a:r>
            <a:r>
              <a:rPr lang="en-US" sz="3200" dirty="0" err="1" smtClean="0"/>
              <a:t>dinh</a:t>
            </a:r>
            <a:r>
              <a:rPr lang="en-US" sz="3200" dirty="0" smtClean="0"/>
              <a:t> </a:t>
            </a:r>
            <a:r>
              <a:rPr lang="en-US" sz="3200" dirty="0" err="1" smtClean="0"/>
              <a:t>dưỡng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vi </a:t>
            </a:r>
            <a:r>
              <a:rPr lang="en-US" sz="3200" dirty="0" err="1" smtClean="0"/>
              <a:t>khuẩn</a:t>
            </a:r>
            <a:r>
              <a:rPr lang="en-US" sz="3200" dirty="0" smtClean="0"/>
              <a:t> </a:t>
            </a:r>
            <a:r>
              <a:rPr lang="en-US" sz="3200" dirty="0" err="1" smtClean="0"/>
              <a:t>này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giải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80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E2F9E3-8372-AF70-1FC5-B4D0CB8B08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3104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#9Slide05 FS Blonde Script" pitchFamily="65" charset="0"/>
              </a:rPr>
              <a:t>Hiện</a:t>
            </a:r>
            <a:r>
              <a:rPr lang="en-US" sz="4800" dirty="0" smtClean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#9Slide05 FS Blonde Script" pitchFamily="65" charset="0"/>
              </a:rPr>
              <a:t>tượng</a:t>
            </a:r>
            <a:r>
              <a:rPr lang="en-US" sz="4800" dirty="0" smtClean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#9Slide05 FS Blonde Script" pitchFamily="65" charset="0"/>
              </a:rPr>
              <a:t>thủy</a:t>
            </a:r>
            <a:r>
              <a:rPr lang="en-US" sz="4800" dirty="0" smtClean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#9Slide05 FS Blonde Script" pitchFamily="65" charset="0"/>
              </a:rPr>
              <a:t>triểu</a:t>
            </a:r>
            <a:r>
              <a:rPr lang="en-US" sz="4800" dirty="0" smtClean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4800" dirty="0" err="1" smtClean="0">
                <a:solidFill>
                  <a:srgbClr val="FFFF00"/>
                </a:solidFill>
                <a:latin typeface="#9Slide05 FS Blonde Script" pitchFamily="65" charset="0"/>
              </a:rPr>
              <a:t>đỏ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pic>
        <p:nvPicPr>
          <p:cNvPr id="10" name="Picture 2" descr="https://cdn.baogiaothong.vn/files/doan.le/2016/04/27/thuy-trieu-do-20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-2134" r="-999" b="2134"/>
          <a:stretch/>
        </p:blipFill>
        <p:spPr bwMode="auto">
          <a:xfrm>
            <a:off x="6952247" y="1016356"/>
            <a:ext cx="4425666" cy="477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65" y="1620455"/>
            <a:ext cx="64239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377472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70726"/>
            <a:ext cx="1702435" cy="2016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296594" y="170589"/>
            <a:ext cx="10268214" cy="1078571"/>
            <a:chOff x="1845" y="5118"/>
            <a:chExt cx="5921" cy="1507"/>
          </a:xfrm>
        </p:grpSpPr>
        <p:sp>
          <p:nvSpPr>
            <p:cNvPr id="23" name="圆角矩形 22"/>
            <p:cNvSpPr/>
            <p:nvPr/>
          </p:nvSpPr>
          <p:spPr>
            <a:xfrm>
              <a:off x="2203" y="5243"/>
              <a:ext cx="5205" cy="939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1845" y="5118"/>
              <a:ext cx="5921" cy="1507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500" b="1" i="0" u="none" strike="noStrike" kern="2200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III.  MỘT</a:t>
              </a:r>
              <a:r>
                <a:rPr lang="en-US" altLang="zh-CN" sz="2500" b="1" i="0" u="none" strike="noStrike" kern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 SỐ PHƯƠNG PHÁP NGHIÊN CỨU VI </a:t>
              </a:r>
              <a:r>
                <a:rPr lang="en-US" altLang="zh-CN" sz="2500" b="1" i="0" u="none" strike="noStrike" kern="2200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SINH </a:t>
              </a:r>
              <a:r>
                <a:rPr lang="en-US" altLang="zh-CN" sz="2500" b="1" i="0" u="none" strike="noStrike" kern="220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VẬT</a:t>
              </a:r>
              <a:endParaRPr lang="en-US" sz="25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60399" y="2527516"/>
            <a:ext cx="10854056" cy="3539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Gr+ ở H7.3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 SGK,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1"/>
          <p:cNvSpPr txBox="1"/>
          <p:nvPr/>
        </p:nvSpPr>
        <p:spPr>
          <a:xfrm>
            <a:off x="1730487" y="1316790"/>
            <a:ext cx="8731026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5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HOẠT ĐỘNG </a:t>
            </a:r>
            <a:r>
              <a:rPr lang="en-US" altLang="zh-CN" sz="25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NHÓM (PHT </a:t>
            </a:r>
            <a:r>
              <a:rPr lang="en-US" altLang="zh-CN" sz="2500" kern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5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4)</a:t>
            </a:r>
            <a:endParaRPr lang="zh-CN" altLang="en-US" sz="2500" kern="2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39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27906" y="31817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51390" y="579622"/>
            <a:ext cx="10854056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VSV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(DNA, RNA).</a:t>
            </a:r>
            <a:b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310" y="4011173"/>
            <a:ext cx="4191000" cy="2667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28" name="Picture 4" descr="Nuôi cấy vi k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14" y="4011173"/>
            <a:ext cx="4613354" cy="2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7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170726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319599"/>
            <a:ext cx="11531600" cy="612750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27074" y="296192"/>
            <a:ext cx="10854056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Gr–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Gr+ ở H7.3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 SGK,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13" y="1197336"/>
            <a:ext cx="4782892" cy="3953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750" y="1340205"/>
            <a:ext cx="6245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Gr+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peptidoglycan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Gr–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Gr–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peptidoglycan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52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351577" y="648335"/>
            <a:ext cx="11280353" cy="5760720"/>
            <a:chOff x="344977" y="648335"/>
            <a:chExt cx="1152144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4977" y="648335"/>
              <a:ext cx="11521440" cy="57607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" y="203112"/>
            <a:ext cx="1283970" cy="152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50D41-8D2D-1DBA-E6BB-78650E58F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79078" l="5429" r="96286">
                        <a14:foregroundMark x1="5429" y1="43262" x2="6857" y2="47872"/>
                        <a14:foregroundMark x1="93143" y1="60638" x2="96286" y2="60638"/>
                        <a14:foregroundMark x1="52571" y1="79078" x2="52571" y2="79078"/>
                      </a14:backgroundRemoval>
                    </a14:imgEffect>
                  </a14:imgLayer>
                </a14:imgProps>
              </a:ext>
            </a:extLst>
          </a:blip>
          <a:srcRect b="13454"/>
          <a:stretch/>
        </p:blipFill>
        <p:spPr>
          <a:xfrm>
            <a:off x="241300" y="3196977"/>
            <a:ext cx="4090021" cy="3412288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3D9BD4F-B456-4C97-45B5-63B49B4CE8EA}"/>
              </a:ext>
            </a:extLst>
          </p:cNvPr>
          <p:cNvSpPr/>
          <p:nvPr/>
        </p:nvSpPr>
        <p:spPr>
          <a:xfrm>
            <a:off x="2766349" y="488315"/>
            <a:ext cx="9184351" cy="3355340"/>
          </a:xfrm>
          <a:prstGeom prst="wedgeEllipseCallout">
            <a:avLst>
              <a:gd name="adj1" fmla="val -50193"/>
              <a:gd name="adj2" fmla="val 81384"/>
            </a:avLst>
          </a:prstGeom>
          <a:noFill/>
          <a:ln w="28575">
            <a:solidFill>
              <a:srgbClr val="EC6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VSV</a:t>
            </a:r>
          </a:p>
          <a:p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3: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03718" y="1249397"/>
            <a:ext cx="6891292" cy="630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Phương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pháp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3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773872" y="2089114"/>
            <a:ext cx="10326250" cy="3970318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b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Nhuộm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huộm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Gram: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5"/>
          <p:cNvGrpSpPr/>
          <p:nvPr/>
        </p:nvGrpSpPr>
        <p:grpSpPr>
          <a:xfrm>
            <a:off x="1157858" y="136951"/>
            <a:ext cx="10268214" cy="1078571"/>
            <a:chOff x="1765" y="5071"/>
            <a:chExt cx="5921" cy="1507"/>
          </a:xfrm>
        </p:grpSpPr>
        <p:sp>
          <p:nvSpPr>
            <p:cNvPr id="7" name="圆角矩形 22"/>
            <p:cNvSpPr/>
            <p:nvPr/>
          </p:nvSpPr>
          <p:spPr>
            <a:xfrm>
              <a:off x="2203" y="5243"/>
              <a:ext cx="5205" cy="939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9" name="标题 1"/>
            <p:cNvSpPr>
              <a:spLocks noGrp="1"/>
            </p:cNvSpPr>
            <p:nvPr/>
          </p:nvSpPr>
          <p:spPr>
            <a:xfrm>
              <a:off x="1765" y="5071"/>
              <a:ext cx="5921" cy="1507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500" b="1" i="0" u="none" strike="noStrike" kern="2200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III.  MỘT</a:t>
              </a:r>
              <a:r>
                <a:rPr lang="en-US" altLang="zh-CN" sz="2500" b="1" i="0" u="none" strike="noStrike" kern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 SỐ PHƯƠNG PHÁP NGHIÊN CỨU VI </a:t>
              </a:r>
              <a:r>
                <a:rPr lang="en-US" altLang="zh-CN" sz="2500" b="1" i="0" u="none" strike="noStrike" kern="2200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SINH </a:t>
              </a:r>
              <a:r>
                <a:rPr lang="en-US" altLang="zh-CN" sz="2500" b="1" i="0" u="none" strike="noStrike" kern="220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VẬT</a:t>
              </a:r>
              <a:endParaRPr lang="en-US" sz="25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2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03718" y="1249397"/>
            <a:ext cx="6891292" cy="630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nuôi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cấy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altLang="zh-CN" sz="3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5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3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773872" y="2089114"/>
            <a:ext cx="10326250" cy="224676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5"/>
          <p:cNvGrpSpPr/>
          <p:nvPr/>
        </p:nvGrpSpPr>
        <p:grpSpPr>
          <a:xfrm>
            <a:off x="1157858" y="136951"/>
            <a:ext cx="10268214" cy="1078571"/>
            <a:chOff x="1765" y="5071"/>
            <a:chExt cx="5921" cy="1507"/>
          </a:xfrm>
        </p:grpSpPr>
        <p:sp>
          <p:nvSpPr>
            <p:cNvPr id="7" name="圆角矩形 22"/>
            <p:cNvSpPr/>
            <p:nvPr/>
          </p:nvSpPr>
          <p:spPr>
            <a:xfrm>
              <a:off x="2203" y="5243"/>
              <a:ext cx="5205" cy="939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9" name="标题 1"/>
            <p:cNvSpPr>
              <a:spLocks noGrp="1"/>
            </p:cNvSpPr>
            <p:nvPr/>
          </p:nvSpPr>
          <p:spPr>
            <a:xfrm>
              <a:off x="1765" y="5071"/>
              <a:ext cx="5921" cy="1507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500" b="1" i="0" u="none" strike="noStrike" kern="2200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III.  MỘT</a:t>
              </a:r>
              <a:r>
                <a:rPr lang="en-US" altLang="zh-CN" sz="2500" b="1" i="0" u="none" strike="noStrike" kern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 SỐ PHƯƠNG PHÁP NGHIÊN CỨU VI </a:t>
              </a:r>
              <a:r>
                <a:rPr lang="en-US" altLang="zh-CN" sz="2500" b="1" i="0" u="none" strike="noStrike" kern="2200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SINH </a:t>
              </a:r>
              <a:r>
                <a:rPr lang="en-US" altLang="zh-CN" sz="2500" b="1" i="0" u="none" strike="noStrike" kern="220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95号-手刻宋" panose="00000500000000000000" pitchFamily="2" charset="-122"/>
                  <a:cs typeface="Times New Roman" panose="02020603050405020304" pitchFamily="18" charset="0"/>
                </a:rPr>
                <a:t>VẬT</a:t>
              </a:r>
              <a:endParaRPr lang="en-US" sz="25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95号-手刻宋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3750197"/>
            <a:ext cx="3532046" cy="287856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54139" y="507070"/>
            <a:ext cx="9026525" cy="979804"/>
            <a:chOff x="2016" y="4667"/>
            <a:chExt cx="5205" cy="1369"/>
          </a:xfrm>
        </p:grpSpPr>
        <p:sp>
          <p:nvSpPr>
            <p:cNvPr id="23" name="圆角矩形 22"/>
            <p:cNvSpPr/>
            <p:nvPr/>
          </p:nvSpPr>
          <p:spPr>
            <a:xfrm>
              <a:off x="2016" y="4799"/>
              <a:ext cx="5205" cy="1104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6" y="46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sz="2800" b="1" kern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LUYỆN TẬP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98653" y="1585732"/>
            <a:ext cx="10715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3750197"/>
            <a:ext cx="3532046" cy="2878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1347" y="-2422808"/>
            <a:ext cx="6169307" cy="11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cdn.baogiaothong.vn/files/doan.le/2016/04/27/thuy-trieu-do-20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-2134" r="-999" b="2134"/>
          <a:stretch/>
        </p:blipFill>
        <p:spPr bwMode="auto">
          <a:xfrm>
            <a:off x="146333" y="-60767"/>
            <a:ext cx="3475846" cy="282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id=OIP.H_Sax2zj7N8lCrWRapBBCQHaD8&amp;pid=Api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27" y="46299"/>
            <a:ext cx="3873940" cy="27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úm ở trẻ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4" y="3321828"/>
            <a:ext cx="3475846" cy="32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se1.mm.bing.net/th?id=OIP.SiFyy4RIP4qNvDX86rh-4wHaFm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79" y="-2894"/>
            <a:ext cx="4549548" cy="27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ytimg.com/vi/wjTZKyaaotw/maxres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67" y="3344976"/>
            <a:ext cx="4380060" cy="31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nhakhoavietmy.com.vn/wp-content/uploads/2021/04/rang-bi-sau-1-768x6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15" y="3344976"/>
            <a:ext cx="3850786" cy="323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1027" y="2442258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  <p:pic>
        <p:nvPicPr>
          <p:cNvPr id="16" name="Picture 8" descr="https://tse1.mm.bing.net/th?id=OIP.SiFyy4RIP4qNvDX86rh-4wHaFm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79" y="-60767"/>
            <a:ext cx="4549548" cy="27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90575" y="2355448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H2</a:t>
            </a:r>
            <a:endParaRPr lang="en-US" dirty="0"/>
          </a:p>
        </p:txBody>
      </p:sp>
      <p:pic>
        <p:nvPicPr>
          <p:cNvPr id="18" name="Picture 4" descr="https://tse1.mm.bing.net/th?id=OIP.H_Sax2zj7N8lCrWRapBBCQHaD8&amp;pid=Api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27" y="-11574"/>
            <a:ext cx="3873940" cy="27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398193" y="2384384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41027" y="6112844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H4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66729" y="6112843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1464515" y="6170719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756357" y="169039"/>
            <a:ext cx="9026525" cy="979804"/>
            <a:chOff x="2016" y="4667"/>
            <a:chExt cx="5205" cy="1369"/>
          </a:xfrm>
        </p:grpSpPr>
        <p:sp>
          <p:nvSpPr>
            <p:cNvPr id="23" name="圆角矩形 22"/>
            <p:cNvSpPr/>
            <p:nvPr/>
          </p:nvSpPr>
          <p:spPr>
            <a:xfrm>
              <a:off x="2016" y="4799"/>
              <a:ext cx="5205" cy="1104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6" y="46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sz="2800" b="1" kern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VẬN DỤNG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15208" y="1130784"/>
            <a:ext cx="66848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Ziczac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34" y="1053653"/>
            <a:ext cx="3708591" cy="34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503819" y="548322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756357" y="169039"/>
            <a:ext cx="9026525" cy="979804"/>
            <a:chOff x="2016" y="4667"/>
            <a:chExt cx="5205" cy="1369"/>
          </a:xfrm>
        </p:grpSpPr>
        <p:sp>
          <p:nvSpPr>
            <p:cNvPr id="23" name="圆角矩形 22"/>
            <p:cNvSpPr/>
            <p:nvPr/>
          </p:nvSpPr>
          <p:spPr>
            <a:xfrm>
              <a:off x="2016" y="4799"/>
              <a:ext cx="5205" cy="1104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6" y="46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sz="2800" b="1" kern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VẬN DỤNG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15209" y="1130784"/>
            <a:ext cx="80278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chẩn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nhuộm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Gr– hay Gr+,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931" y="3043325"/>
            <a:ext cx="3521448" cy="36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10" y="301406"/>
            <a:ext cx="8709660" cy="6153458"/>
          </a:xfrm>
        </p:spPr>
      </p:pic>
    </p:spTree>
    <p:extLst>
      <p:ext uri="{BB962C8B-B14F-4D97-AF65-F5344CB8AC3E}">
        <p14:creationId xmlns:p14="http://schemas.microsoft.com/office/powerpoint/2010/main" val="333589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7CD78E-E662-CAC9-4D95-6176EBFC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4871" cy="6858000"/>
          </a:xfrm>
          <a:prstGeom prst="rect">
            <a:avLst/>
          </a:prstGeom>
        </p:spPr>
      </p:pic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id="{E7F6C1A5-9521-6A17-386F-1621765EC786}"/>
              </a:ext>
            </a:extLst>
          </p:cNvPr>
          <p:cNvSpPr/>
          <p:nvPr/>
        </p:nvSpPr>
        <p:spPr bwMode="auto">
          <a:xfrm>
            <a:off x="5240456" y="1766275"/>
            <a:ext cx="6490448" cy="2226992"/>
          </a:xfrm>
          <a:prstGeom prst="wedgeRoundRectCallout">
            <a:avLst>
              <a:gd name="adj1" fmla="val -68772"/>
              <a:gd name="adj2" fmla="val 109293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en-US" sz="3200" dirty="0" smtClean="0">
                <a:solidFill>
                  <a:srgbClr val="92D050"/>
                </a:solidFill>
              </a:rPr>
              <a:t>H1</a:t>
            </a:r>
            <a:r>
              <a:rPr lang="en-US" sz="3200" dirty="0">
                <a:solidFill>
                  <a:srgbClr val="92D050"/>
                </a:solidFill>
              </a:rPr>
              <a:t>. </a:t>
            </a:r>
            <a:r>
              <a:rPr lang="en-US" sz="3200" dirty="0" err="1">
                <a:solidFill>
                  <a:srgbClr val="92D050"/>
                </a:solidFill>
              </a:rPr>
              <a:t>Quan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sát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hình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ảnh</a:t>
            </a:r>
            <a:r>
              <a:rPr lang="en-US" sz="3200" dirty="0">
                <a:solidFill>
                  <a:srgbClr val="92D050"/>
                </a:solidFill>
              </a:rPr>
              <a:t>, </a:t>
            </a:r>
            <a:r>
              <a:rPr lang="en-US" sz="3200" dirty="0" err="1">
                <a:solidFill>
                  <a:srgbClr val="92D050"/>
                </a:solidFill>
              </a:rPr>
              <a:t>nêu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những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ứng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dụng</a:t>
            </a:r>
            <a:r>
              <a:rPr lang="en-US" sz="3200" dirty="0">
                <a:solidFill>
                  <a:srgbClr val="92D050"/>
                </a:solidFill>
              </a:rPr>
              <a:t> VSV </a:t>
            </a:r>
            <a:r>
              <a:rPr lang="en-US" sz="3200" dirty="0" err="1">
                <a:solidFill>
                  <a:srgbClr val="92D050"/>
                </a:solidFill>
              </a:rPr>
              <a:t>trong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đời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sống</a:t>
            </a:r>
            <a:r>
              <a:rPr lang="en-US" sz="3200" dirty="0">
                <a:solidFill>
                  <a:srgbClr val="92D050"/>
                </a:solidFill>
              </a:rPr>
              <a:t>? </a:t>
            </a:r>
          </a:p>
          <a:p>
            <a:r>
              <a:rPr lang="en-US" sz="3200" dirty="0">
                <a:solidFill>
                  <a:srgbClr val="92D050"/>
                </a:solidFill>
              </a:rPr>
              <a:t>H2. </a:t>
            </a:r>
            <a:r>
              <a:rPr lang="en-US" sz="3200" dirty="0" err="1">
                <a:solidFill>
                  <a:srgbClr val="92D050"/>
                </a:solidFill>
              </a:rPr>
              <a:t>Kể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tên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một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số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bệnh</a:t>
            </a:r>
            <a:r>
              <a:rPr lang="en-US" sz="3200" dirty="0">
                <a:solidFill>
                  <a:srgbClr val="92D050"/>
                </a:solidFill>
              </a:rPr>
              <a:t> do VSV </a:t>
            </a:r>
            <a:r>
              <a:rPr lang="en-US" sz="3200" dirty="0" err="1">
                <a:solidFill>
                  <a:srgbClr val="92D050"/>
                </a:solidFill>
              </a:rPr>
              <a:t>gây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ra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 err="1">
                <a:solidFill>
                  <a:srgbClr val="92D050"/>
                </a:solidFill>
              </a:rPr>
              <a:t>với</a:t>
            </a:r>
            <a:r>
              <a:rPr lang="en-US" sz="3200" dirty="0">
                <a:solidFill>
                  <a:srgbClr val="92D050"/>
                </a:solidFill>
              </a:rPr>
              <a:t> con </a:t>
            </a:r>
            <a:r>
              <a:rPr lang="en-US" sz="3200" dirty="0" err="1">
                <a:solidFill>
                  <a:srgbClr val="92D050"/>
                </a:solidFill>
              </a:rPr>
              <a:t>người</a:t>
            </a:r>
            <a:r>
              <a:rPr lang="en-US" sz="3200" dirty="0">
                <a:solidFill>
                  <a:srgbClr val="92D050"/>
                </a:solidFill>
              </a:rPr>
              <a:t>?</a:t>
            </a:r>
          </a:p>
          <a:p>
            <a:pPr>
              <a:defRPr/>
            </a:pPr>
            <a:endParaRPr lang="vi-VN" sz="3200" dirty="0">
              <a:latin typeface="#9Slide03 Inconsolata Bold" panose="00000809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0457" y="243068"/>
            <a:ext cx="5651320" cy="10185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cdn.baogiaothong.vn/files/doan.le/2016/04/27/thuy-trieu-do-20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-2134" r="-999" b="2134"/>
          <a:stretch/>
        </p:blipFill>
        <p:spPr bwMode="auto">
          <a:xfrm>
            <a:off x="146333" y="-60767"/>
            <a:ext cx="3475846" cy="282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id=OIP.H_Sax2zj7N8lCrWRapBBCQHaD8&amp;pid=Api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27" y="46299"/>
            <a:ext cx="3873940" cy="27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úm ở trẻ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4" y="3321828"/>
            <a:ext cx="3475846" cy="32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se1.mm.bing.net/th?id=OIP.SiFyy4RIP4qNvDX86rh-4wHaFm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79" y="-2894"/>
            <a:ext cx="4549548" cy="27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ytimg.com/vi/wjTZKyaaotw/maxres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67" y="3344976"/>
            <a:ext cx="4380060" cy="31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nhakhoavietmy.com.vn/wp-content/uploads/2021/04/rang-bi-sau-1-768x6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15" y="3344976"/>
            <a:ext cx="3850786" cy="323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1027" y="2442258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H1</a:t>
            </a:r>
            <a:endParaRPr lang="en-US" dirty="0"/>
          </a:p>
        </p:txBody>
      </p:sp>
      <p:pic>
        <p:nvPicPr>
          <p:cNvPr id="16" name="Picture 8" descr="https://tse1.mm.bing.net/th?id=OIP.SiFyy4RIP4qNvDX86rh-4wHaFm&amp;pid=Api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79" y="-60767"/>
            <a:ext cx="4549548" cy="27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90575" y="2355448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H2</a:t>
            </a:r>
            <a:endParaRPr lang="en-US" dirty="0"/>
          </a:p>
        </p:txBody>
      </p:sp>
      <p:pic>
        <p:nvPicPr>
          <p:cNvPr id="18" name="Picture 4" descr="https://tse1.mm.bing.net/th?id=OIP.H_Sax2zj7N8lCrWRapBBCQHaD8&amp;pid=Api&amp;P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27" y="-11574"/>
            <a:ext cx="3873940" cy="27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398193" y="2384384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41027" y="6112844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H4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66729" y="6112843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1464515" y="6170719"/>
            <a:ext cx="581152" cy="3825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B52FA6-657B-411A-A962-9BDCE2915EAC}"/>
              </a:ext>
            </a:extLst>
          </p:cNvPr>
          <p:cNvGrpSpPr/>
          <p:nvPr/>
        </p:nvGrpSpPr>
        <p:grpSpPr>
          <a:xfrm>
            <a:off x="660400" y="416841"/>
            <a:ext cx="11521440" cy="5790565"/>
            <a:chOff x="660400" y="648335"/>
            <a:chExt cx="11521440" cy="5790565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0" y="67818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112854"/>
            <a:ext cx="1702435" cy="2016760"/>
          </a:xfrm>
          <a:prstGeom prst="rect">
            <a:avLst/>
          </a:prstGeom>
        </p:spPr>
      </p:pic>
      <p:pic>
        <p:nvPicPr>
          <p:cNvPr id="2" name="图片 1" descr="600a91c61ef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680" y="3216275"/>
            <a:ext cx="4485005" cy="36417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66762" y="44385"/>
            <a:ext cx="8841329" cy="135267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dist">
              <a:lnSpc>
                <a:spcPct val="1800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5400" dirty="0">
                <a:solidFill>
                  <a:srgbClr val="FF5892"/>
                </a:solidFill>
                <a:latin typeface="字魂95号-手刻宋" panose="00000500000000000000" charset="-122"/>
                <a:ea typeface="字魂95号-手刻宋" panose="00000500000000000000" charset="-122"/>
                <a:sym typeface="Arial" panose="020B0604020202020204" pitchFamily="34" charset="0"/>
              </a:rPr>
              <a:t>NỘI DUNG BÀI HỌC</a:t>
            </a:r>
            <a:endParaRPr lang="zh-CN" altLang="en-US" sz="5400" dirty="0">
              <a:solidFill>
                <a:srgbClr val="FF5892"/>
              </a:solidFill>
              <a:latin typeface="字魂95号-手刻宋" panose="00000500000000000000" charset="-122"/>
              <a:ea typeface="字魂95号-手刻宋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76412" y="1707524"/>
            <a:ext cx="92894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>
                <a:ln w="12700" cmpd="sng">
                  <a:noFill/>
                  <a:prstDash val="solid"/>
                </a:ln>
                <a:solidFill>
                  <a:srgbClr val="0E6954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01. </a:t>
            </a:r>
            <a:r>
              <a:rPr lang="en-US" altLang="zh-CN" sz="2500" dirty="0" smtClean="0">
                <a:ln w="12700" cmpd="sng">
                  <a:noFill/>
                  <a:prstDash val="solid"/>
                </a:ln>
                <a:solidFill>
                  <a:srgbClr val="0E6954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CÁC NHÓM VI SINH VẬT</a:t>
            </a:r>
            <a:endParaRPr lang="zh-CN" altLang="en-US" sz="2500" dirty="0">
              <a:ln w="12700" cmpd="sng">
                <a:noFill/>
                <a:prstDash val="solid"/>
              </a:ln>
              <a:solidFill>
                <a:srgbClr val="0E6954"/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17936" y="2162541"/>
            <a:ext cx="100438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2500" dirty="0">
                <a:ln w="12700" cmpd="sng">
                  <a:noFill/>
                  <a:prstDash val="solid"/>
                </a:ln>
                <a:solidFill>
                  <a:srgbClr val="EC8337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02. </a:t>
            </a:r>
            <a:r>
              <a:rPr lang="en-US" altLang="zh-CN" sz="2500" spc="150" dirty="0" smtClean="0">
                <a:solidFill>
                  <a:srgbClr val="EC8337"/>
                </a:solidFill>
                <a:latin typeface="字魂95号-手刻宋" panose="00000500000000000000" charset="-122"/>
                <a:ea typeface="字魂95号-手刻宋" panose="00000500000000000000" charset="-122"/>
                <a:cs typeface="思源黑体 CN Medium" panose="020B0600000000000000" charset="-122"/>
                <a:sym typeface="+mn-ea"/>
              </a:rPr>
              <a:t>CÁC KIỂU DINH DƯỠNG CỦA VI SINH VẬT</a:t>
            </a:r>
            <a:endParaRPr lang="zh-CN" altLang="en-US" sz="2500" spc="150" dirty="0">
              <a:ln w="12700" cmpd="sng">
                <a:noFill/>
                <a:prstDash val="solid"/>
              </a:ln>
              <a:solidFill>
                <a:srgbClr val="EC8337"/>
              </a:solidFill>
              <a:effectLst/>
              <a:latin typeface="字魂95号-手刻宋" panose="00000500000000000000" charset="-122"/>
              <a:ea typeface="字魂95号-手刻宋" panose="000005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5" name="文本框 33"/>
          <p:cNvSpPr txBox="1"/>
          <p:nvPr/>
        </p:nvSpPr>
        <p:spPr>
          <a:xfrm>
            <a:off x="1717936" y="2668491"/>
            <a:ext cx="104218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smtClean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03. MỘT SỐ PHƯƠNG PHÁP NGHIÊN CỨU VI SINH VẬT</a:t>
            </a:r>
            <a:endParaRPr lang="zh-CN" altLang="en-US" sz="2500" dirty="0">
              <a:ln w="12700" cmpd="sng">
                <a:noFill/>
                <a:prstDash val="solid"/>
              </a:ln>
              <a:solidFill>
                <a:srgbClr val="00B0F0"/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1"/>
      <p:bldP spid="4" grpId="2"/>
      <p:bldP spid="34" grpId="0"/>
      <p:bldP spid="34" grpId="1"/>
      <p:bldP spid="35" grpId="0"/>
      <p:bldP spid="35" grpId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18411" y="916392"/>
            <a:ext cx="11028951" cy="4983636"/>
          </a:xfrm>
          <a:prstGeom prst="rect">
            <a:avLst/>
          </a:prstGeom>
          <a:solidFill>
            <a:srgbClr val="D7FDFE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70726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2" y="4560424"/>
            <a:ext cx="3335276" cy="212621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396170" y="22921"/>
            <a:ext cx="10224812" cy="826190"/>
            <a:chOff x="1761" y="4061"/>
            <a:chExt cx="5205" cy="2712"/>
          </a:xfrm>
        </p:grpSpPr>
        <p:sp>
          <p:nvSpPr>
            <p:cNvPr id="23" name="圆角矩形 22"/>
            <p:cNvSpPr/>
            <p:nvPr/>
          </p:nvSpPr>
          <p:spPr>
            <a:xfrm>
              <a:off x="1761" y="4691"/>
              <a:ext cx="5205" cy="2082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090" y="4061"/>
              <a:ext cx="3349" cy="896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i="0" u="none" strike="noStrike" kern="220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I.  </a:t>
              </a:r>
              <a:r>
                <a:rPr lang="en-US" altLang="zh-CN" sz="2800" b="1" kern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CÁC NHÓM VI SINH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72132" y="957187"/>
            <a:ext cx="355002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Vi </a:t>
            </a:r>
            <a:r>
              <a:rPr lang="en-US" altLang="zh-CN" sz="2800" kern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800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800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kern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?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Picture 2" descr="https://drtom.vn/wp-content/uploads/2019/10/che-pham-vi-sinh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659" y="849111"/>
            <a:ext cx="3555702" cy="299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4"/>
          <p:cNvSpPr txBox="1"/>
          <p:nvPr/>
        </p:nvSpPr>
        <p:spPr>
          <a:xfrm>
            <a:off x="1121783" y="1528242"/>
            <a:ext cx="423729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Kể</a:t>
            </a:r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kern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kern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kern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 VSV?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4660" y="4069216"/>
            <a:ext cx="1083270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VSV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文本框 4"/>
          <p:cNvSpPr txBox="1"/>
          <p:nvPr/>
        </p:nvSpPr>
        <p:spPr>
          <a:xfrm>
            <a:off x="592031" y="2157744"/>
            <a:ext cx="8029279" cy="20159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VSV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VSV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VSV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Archaea.</a:t>
            </a:r>
          </a:p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VSV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2694" y="5066749"/>
            <a:ext cx="9557297" cy="1530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VSV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(do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S/V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1"/>
      <p:bldP spid="5" grpId="2"/>
      <p:bldP spid="16" grpId="0"/>
      <p:bldP spid="16" grpId="1"/>
      <p:bldP spid="4" grpId="0"/>
      <p:bldP spid="17" grpId="0"/>
      <p:bldP spid="17" grpId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52941-2340-6957-D446-3DDA01F0CDA4}"/>
              </a:ext>
            </a:extLst>
          </p:cNvPr>
          <p:cNvSpPr txBox="1"/>
          <p:nvPr/>
        </p:nvSpPr>
        <p:spPr>
          <a:xfrm>
            <a:off x="5036390" y="4792904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QUAN SÁT HÌNH ẢNH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9772"/>
            <a:ext cx="4132162" cy="330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0" y="89704"/>
            <a:ext cx="4499747" cy="281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992" y="333233"/>
            <a:ext cx="6218317" cy="29091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1332" y="2639028"/>
            <a:ext cx="1226916" cy="196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847" y="6065134"/>
            <a:ext cx="208796" cy="412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18411" y="916392"/>
            <a:ext cx="11028951" cy="4983636"/>
          </a:xfrm>
          <a:prstGeom prst="rect">
            <a:avLst/>
          </a:prstGeom>
          <a:solidFill>
            <a:srgbClr val="D7FDFE"/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70726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2" y="4560424"/>
            <a:ext cx="3335276" cy="212621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434300" y="84214"/>
            <a:ext cx="11482638" cy="910067"/>
            <a:chOff x="1339" y="4554"/>
            <a:chExt cx="4926" cy="2133"/>
          </a:xfrm>
        </p:grpSpPr>
        <p:sp>
          <p:nvSpPr>
            <p:cNvPr id="23" name="圆角矩形 22"/>
            <p:cNvSpPr/>
            <p:nvPr/>
          </p:nvSpPr>
          <p:spPr>
            <a:xfrm>
              <a:off x="1389" y="4605"/>
              <a:ext cx="4427" cy="2082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1339" y="4554"/>
              <a:ext cx="4926" cy="896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i="0" u="none" strike="noStrike" kern="2200" baseline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II.  </a:t>
              </a:r>
              <a:r>
                <a:rPr lang="en-US" altLang="zh-CN" sz="2800" b="1" kern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CÁC KIỂU DINH DƯỠNG CỦA VI SINH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76" y="1043471"/>
            <a:ext cx="8776151" cy="415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0"/>
            <a:ext cx="11709400" cy="6857999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927257" y="-26043"/>
            <a:ext cx="87310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HOẠT ĐỘNG </a:t>
            </a:r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NHÓM (PHT </a:t>
            </a:r>
            <a:r>
              <a:rPr lang="en-US" altLang="zh-CN" sz="2800" kern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số</a:t>
            </a:r>
            <a:r>
              <a:rPr lang="en-US" altLang="zh-CN" sz="2800" kern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3)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0412" y="555050"/>
            <a:ext cx="11611176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VSV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ight Brace 3"/>
          <p:cNvSpPr/>
          <p:nvPr/>
        </p:nvSpPr>
        <p:spPr>
          <a:xfrm>
            <a:off x="3194613" y="3518704"/>
            <a:ext cx="381964" cy="625033"/>
          </a:xfrm>
          <a:prstGeom prst="rightBr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7519" y="3518704"/>
            <a:ext cx="4386805" cy="625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2" grpId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4"/>
  <p:tag name="KSO_WM_UNIT_TEXT_FILL_TYPE" val="1"/>
  <p:tag name="KSO_WM_UNIT_USESOURCEFORMAT_APPLY" val="1"/>
  <p:tag name="KSO_WM_UNIT_ISCONTENTSTITLE" val="1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55_4*a*1"/>
  <p:tag name="KSO_WM_TEMPLATE_CATEGORY" val="custom"/>
  <p:tag name="KSO_WM_TEMPLATE_INDEX" val="20200255"/>
  <p:tag name="KSO_WM_UNIT_LAYERLEVEL" val="1"/>
  <p:tag name="KSO_WM_TAG_VERSION" val="1.0"/>
  <p:tag name="KSO_WM_BEAUTIFY_FLAG" val="#wm#"/>
  <p:tag name="KSO_WM_UNIT_PRESET_TEXT" val="目录"/>
  <p:tag name="KSO_WM_UNIT_BLOCK" val="0"/>
  <p:tag name="KSO_WM_UNIT_DEC_AREA_ID" val="7a120c4db423481cba5ae62f120ac8e1"/>
  <p:tag name="KSO_WM_CHIP_GROUPID" val="5ec7af6d8193540dcf6eab84"/>
  <p:tag name="KSO_WM_CHIP_XID" val="5ec7af6d8193540dcf6eab85"/>
  <p:tag name="KSO_WM_CHIP_FILLAREA_FILL_RULE" val="{&quot;fill_align&quot;:&quot;cm&quot;,&quot;fill_mode&quot;:&quot;adaptive&quot;,&quot;sacle_strategy&quot;:&quot;smart&quot;}"/>
  <p:tag name="KSO_WM_ASSEMBLE_CHIP_INDEX" val="57a66a125f4f488bab80f817c5c25db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1186</Words>
  <PresentationFormat>Widescreen</PresentationFormat>
  <Paragraphs>86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字魂95号-手刻宋</vt:lpstr>
      <vt:lpstr>Calibri</vt:lpstr>
      <vt:lpstr>微软雅黑</vt:lpstr>
      <vt:lpstr>#9Slide03 Inconsolata Bold</vt:lpstr>
      <vt:lpstr>Times New Roman</vt:lpstr>
      <vt:lpstr>#9Slide05 FS Blonde Script</vt:lpstr>
      <vt:lpstr>思源黑体 CN Medium</vt:lpstr>
      <vt:lpstr>Arial</vt:lpstr>
      <vt:lpstr>宋体</vt:lpstr>
      <vt:lpstr>思源黑体 CN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2022-01-27T01:00:00Z</dcterms:created>
  <dcterms:modified xsi:type="dcterms:W3CDTF">2022-07-24T10:03:20Z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6109821F37BE42F2A07072DF8402CFFB</vt:lpwstr>
  </property>
  <property fmtid="{D5CDD505-2E9C-101B-9397-08002B2CF9AE}" pid="3" name="KSOProductBuildVer">
    <vt:lpwstr>2052-11.1.0.11294</vt:lpwstr>
  </property>
</Properties>
</file>