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1" r:id="rId4"/>
    <p:sldId id="268" r:id="rId5"/>
    <p:sldId id="272" r:id="rId6"/>
    <p:sldId id="273" r:id="rId7"/>
    <p:sldId id="274" r:id="rId8"/>
    <p:sldId id="275" r:id="rId9"/>
    <p:sldId id="276" r:id="rId10"/>
    <p:sldId id="277" r:id="rId11"/>
    <p:sldId id="278" r:id="rId12"/>
    <p:sldId id="279" r:id="rId13"/>
    <p:sldId id="270"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58" d="100"/>
          <a:sy n="58" d="100"/>
        </p:scale>
        <p:origin x="-1776" y="-8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3285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14774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92298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70003-7526-474F-9D28-02353ACB8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7588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BF9E1-5EFF-443C-A6B0-951D51F0A5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335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DAFA3-EF2D-4BA8-830B-062CB0CA3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2500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CA06-D915-4E8E-A39B-31B79B39FE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5922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45FFA0-04AD-4BC2-A0A4-0443E85632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66995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F5E51-CD7D-47F7-816B-2B0841CFEB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05774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FDD21-4277-46E6-B11E-89E486327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7071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B4782-C410-4BC3-8284-078B662FE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4183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396165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1532E-54DF-4259-9561-19EBC1E0D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7043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0613A-CB8C-45B9-B6B4-6241BAD24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5546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02B938-AA42-4962-AE0A-C9F2566D5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3480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2BF00-9EEB-4FD9-B1C6-EA0D6B2743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0336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E1628-1CD2-40AF-B3AE-2DBA976446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90218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97314-F877-4D12-811E-346FE9F32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2706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920AED-68C4-47C3-A5B9-8E4F8EB31C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515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1A9A18-F0BA-466F-A2D1-B795F13B0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875929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D3AF22-F6EC-4C16-9A63-089D4C250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6343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27A4C6-FD38-4275-92CB-848964600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3379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2865582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E6DA-A98A-4856-A0BE-1B8ED5E55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56214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8CA01-6962-41B6-996E-A7B7C92BF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59723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31D8F-0CAD-45B3-A555-AE3999D9D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2143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5C2748-56D4-4C96-B24B-729FEAA087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92819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72105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15420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40732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47237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341425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pPr/>
              <a:t>03/02/2020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307020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76C8-1A42-42F1-A8B6-23F62D732158}" type="datetimeFigureOut">
              <a:rPr lang="vi-VN" smtClean="0"/>
              <a:pPr/>
              <a:t>03/02/2020</a:t>
            </a:fld>
            <a:endParaRPr lang="vi-V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AFAED-7F86-49F3-89D4-15C74ECE3288}" type="slidenum">
              <a:rPr lang="vi-VN" smtClean="0"/>
              <a:pPr/>
              <a:t>‹#›</a:t>
            </a:fld>
            <a:endParaRPr lang="vi-VN"/>
          </a:p>
        </p:txBody>
      </p:sp>
    </p:spTree>
    <p:extLst>
      <p:ext uri="{BB962C8B-B14F-4D97-AF65-F5344CB8AC3E}">
        <p14:creationId xmlns:p14="http://schemas.microsoft.com/office/powerpoint/2010/main" xmlns="" val="21899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29CA3D-09E8-471C-A6AD-9B918E06A8C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56711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fontAlgn="base">
              <a:spcBef>
                <a:spcPct val="0"/>
              </a:spcBef>
              <a:spcAft>
                <a:spcPct val="0"/>
              </a:spcAft>
              <a:defRPr/>
            </a:pPr>
            <a:fld id="{534E26CA-EE54-447D-911C-CDB3AF83694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266419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290" y="1599116"/>
            <a:ext cx="11555413" cy="464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276784" y="3154326"/>
            <a:ext cx="94288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team</a:t>
            </a:r>
          </a:p>
        </p:txBody>
      </p:sp>
      <p:sp>
        <p:nvSpPr>
          <p:cNvPr id="3" name="Rectangle 2"/>
          <p:cNvSpPr/>
          <p:nvPr/>
        </p:nvSpPr>
        <p:spPr>
          <a:xfrm>
            <a:off x="4299103" y="3147662"/>
            <a:ext cx="1281120"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eep</a:t>
            </a:r>
            <a:r>
              <a:rPr lang="en-US" sz="2800" b="1" dirty="0">
                <a:solidFill>
                  <a:srgbClr val="FF0000"/>
                </a:solidFill>
                <a:latin typeface="Times New Roman" pitchFamily="18" charset="0"/>
                <a:cs typeface="Times New Roman" pitchFamily="18" charset="0"/>
              </a:rPr>
              <a:t>-fry</a:t>
            </a:r>
          </a:p>
        </p:txBody>
      </p:sp>
      <p:sp>
        <p:nvSpPr>
          <p:cNvPr id="4" name="Rectangle 3"/>
          <p:cNvSpPr/>
          <p:nvPr/>
        </p:nvSpPr>
        <p:spPr>
          <a:xfrm>
            <a:off x="2928256" y="308170"/>
            <a:ext cx="8131629"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*Write </a:t>
            </a:r>
            <a:r>
              <a:rPr lang="en-US" sz="2800" b="1" dirty="0">
                <a:solidFill>
                  <a:schemeClr val="bg1"/>
                </a:solidFill>
                <a:latin typeface="Times New Roman" pitchFamily="18" charset="0"/>
                <a:cs typeface="Times New Roman" pitchFamily="18" charset="0"/>
              </a:rPr>
              <a:t>a verb for a cooking method under each picture. The first letter has been provided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6" name="Rectangle 5"/>
          <p:cNvSpPr/>
          <p:nvPr/>
        </p:nvSpPr>
        <p:spPr>
          <a:xfrm>
            <a:off x="1276784" y="5495258"/>
            <a:ext cx="80342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oast</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4332260" y="5495258"/>
            <a:ext cx="641522"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rill</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7298804" y="5439860"/>
            <a:ext cx="120097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immer</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82930" y="3154326"/>
            <a:ext cx="1128322"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tir</a:t>
            </a:r>
            <a:r>
              <a:rPr lang="en-US" sz="2800" b="1" dirty="0" smtClean="0">
                <a:solidFill>
                  <a:srgbClr val="FF0000"/>
                </a:solidFill>
                <a:latin typeface="Times New Roman" pitchFamily="18" charset="0"/>
                <a:cs typeface="Times New Roman" pitchFamily="18" charset="0"/>
              </a:rPr>
              <a:t>-fry</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0421832" y="3147662"/>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ake</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10495993" y="5495258"/>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tew</a:t>
            </a:r>
            <a:endParaRPr lang="en-US" sz="2800" b="1" dirty="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8290" y="308170"/>
            <a:ext cx="1901381" cy="1290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81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86" y="430963"/>
            <a:ext cx="8327570" cy="1384995"/>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*In </a:t>
            </a:r>
            <a:r>
              <a:rPr lang="en-US" sz="2800" b="1" dirty="0">
                <a:solidFill>
                  <a:schemeClr val="bg1"/>
                </a:solidFill>
                <a:latin typeface="Times New Roman" pitchFamily="18" charset="0"/>
                <a:cs typeface="Times New Roman" pitchFamily="18" charset="0"/>
              </a:rPr>
              <a:t>general, do the students at your school have healthy eating habits? Present your group's findings to the class.</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892629" y="1754672"/>
            <a:ext cx="10602685" cy="4524315"/>
          </a:xfrm>
          <a:prstGeom prst="rect">
            <a:avLst/>
          </a:prstGeom>
        </p:spPr>
        <p:txBody>
          <a:bodyPr wrap="square">
            <a:spAutoFit/>
          </a:bodyPr>
          <a:lstStyle/>
          <a:p>
            <a:pPr algn="just"/>
            <a:r>
              <a:rPr lang="en-US" sz="2400" b="1" i="1" dirty="0">
                <a:solidFill>
                  <a:srgbClr val="333333"/>
                </a:solidFill>
                <a:latin typeface="Times New Roman" pitchFamily="18" charset="0"/>
                <a:cs typeface="Times New Roman" pitchFamily="18" charset="0"/>
              </a:rPr>
              <a:t>Good morning teacher and friends,</a:t>
            </a:r>
          </a:p>
          <a:p>
            <a:pPr algn="just"/>
            <a:r>
              <a:rPr lang="en-US" sz="2400" dirty="0">
                <a:solidFill>
                  <a:srgbClr val="333333"/>
                </a:solidFill>
                <a:latin typeface="Times New Roman" pitchFamily="18" charset="0"/>
                <a:cs typeface="Times New Roman" pitchFamily="18" charset="0"/>
              </a:rPr>
              <a:t>Today I want to present about eating habits of students in our school. According to our group’s findings, almost students in our school do not have healthy eating habits. Firstly, they like fast food so much, which are not good for health, and eat this kind of food quite regularly. Secondly, although eating out may bring many risks of bad food sanitation, they tend to prefer eating out to eating at home. The food cooked at home, which is cleaner and more nutritious, is not their cup of tea. Lastly, they tend to eat much for dinner and do not give enough care to the breakfast. Contrary to popular belief, it’s not the dinner but the breakfast that is the most important meal of the day so you should eat a big breakfast and just a little in the evening. In conclusion, I suggest that students in our school should improve a healthier eating habits.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970" y="139021"/>
            <a:ext cx="2122715" cy="1463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5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8610600" y="6356353"/>
            <a:ext cx="27432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fld id="{8D4D047D-1309-4C98-BE62-2868D5000828}" type="slidenum">
              <a:rPr lang="en-GB" smtClean="0">
                <a:solidFill>
                  <a:srgbClr val="000000"/>
                </a:solidFill>
              </a:rPr>
              <a:pPr>
                <a:spcBef>
                  <a:spcPct val="50000"/>
                </a:spcBef>
              </a:pPr>
              <a:t>11</a:t>
            </a:fld>
            <a:endParaRPr lang="en-GB" smtClean="0">
              <a:solidFill>
                <a:srgbClr val="000000"/>
              </a:solidFill>
            </a:endParaRPr>
          </a:p>
        </p:txBody>
      </p:sp>
      <p:pic>
        <p:nvPicPr>
          <p:cNvPr id="10243"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3"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586" y="5499103"/>
            <a:ext cx="3263900"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4"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688919" y="4886328"/>
            <a:ext cx="3263900"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5"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652" y="76201"/>
            <a:ext cx="3333749"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6"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9442453" y="3"/>
            <a:ext cx="3143249"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WordArt 7"/>
          <p:cNvSpPr>
            <a:spLocks noChangeArrowheads="1" noChangeShapeType="1" noTextEdit="1"/>
          </p:cNvSpPr>
          <p:nvPr/>
        </p:nvSpPr>
        <p:spPr bwMode="auto">
          <a:xfrm>
            <a:off x="3829051" y="657225"/>
            <a:ext cx="45339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r>
              <a:rPr lang="en-US" sz="3600" kern="10" smtClean="0">
                <a:ln w="9525">
                  <a:round/>
                  <a:headEnd/>
                  <a:tailEnd/>
                </a:ln>
                <a:solidFill>
                  <a:srgbClr val="C00000"/>
                </a:solidFill>
                <a:latin typeface="Times New Roman"/>
                <a:cs typeface="Times New Roman"/>
              </a:rPr>
              <a:t>HOMEWORK  </a:t>
            </a:r>
          </a:p>
        </p:txBody>
      </p:sp>
      <p:grpSp>
        <p:nvGrpSpPr>
          <p:cNvPr id="10249" name="Group 9"/>
          <p:cNvGrpSpPr>
            <a:grpSpLocks/>
          </p:cNvGrpSpPr>
          <p:nvPr/>
        </p:nvGrpSpPr>
        <p:grpSpPr bwMode="auto">
          <a:xfrm>
            <a:off x="5801784" y="6157913"/>
            <a:ext cx="4978400" cy="304800"/>
            <a:chOff x="0" y="0"/>
            <a:chExt cx="5760" cy="240"/>
          </a:xfrm>
        </p:grpSpPr>
        <p:pic>
          <p:nvPicPr>
            <p:cNvPr id="10257" name="Picture 10"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8" name="Picture 11"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50" name="Group 12"/>
          <p:cNvGrpSpPr>
            <a:grpSpLocks/>
          </p:cNvGrpSpPr>
          <p:nvPr/>
        </p:nvGrpSpPr>
        <p:grpSpPr bwMode="auto">
          <a:xfrm rot="5400000">
            <a:off x="9520767" y="3098800"/>
            <a:ext cx="4419600" cy="508000"/>
            <a:chOff x="0" y="0"/>
            <a:chExt cx="5760" cy="240"/>
          </a:xfrm>
        </p:grpSpPr>
        <p:pic>
          <p:nvPicPr>
            <p:cNvPr id="10255" name="Picture 13"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6" name="Picture 14"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51" name="Group 15"/>
          <p:cNvGrpSpPr>
            <a:grpSpLocks/>
          </p:cNvGrpSpPr>
          <p:nvPr/>
        </p:nvGrpSpPr>
        <p:grpSpPr bwMode="auto">
          <a:xfrm rot="5400000">
            <a:off x="-1890183" y="3251200"/>
            <a:ext cx="4572000" cy="508000"/>
            <a:chOff x="0" y="0"/>
            <a:chExt cx="5760" cy="240"/>
          </a:xfrm>
        </p:grpSpPr>
        <p:pic>
          <p:nvPicPr>
            <p:cNvPr id="10253" name="Picture 16"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17"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Text Box 4"/>
          <p:cNvSpPr txBox="1">
            <a:spLocks noChangeArrowheads="1"/>
          </p:cNvSpPr>
          <p:nvPr/>
        </p:nvSpPr>
        <p:spPr bwMode="auto">
          <a:xfrm>
            <a:off x="609600" y="2133603"/>
            <a:ext cx="985520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Learn by heart new words.</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Do all the exercises again</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Prepare unit 8: getting started</a:t>
            </a:r>
          </a:p>
          <a:p>
            <a:pPr fontAlgn="base">
              <a:spcBef>
                <a:spcPct val="50000"/>
              </a:spcBef>
              <a:spcAft>
                <a:spcPct val="0"/>
              </a:spcAft>
            </a:pPr>
            <a:endParaRPr lang="en-US" sz="24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1430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xfrm>
            <a:off x="8737029" y="6245225"/>
            <a:ext cx="2844904"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fld id="{8F7DDB52-5B39-4FAF-95E9-051E0175BF82}" type="slidenum">
              <a:rPr lang="en-US" sz="1400" smtClean="0">
                <a:solidFill>
                  <a:srgbClr val="000000"/>
                </a:solidFill>
              </a:rPr>
              <a:pPr eaLnBrk="1" hangingPunct="1"/>
              <a:t>2</a:t>
            </a:fld>
            <a:endParaRPr lang="en-US" sz="1400" smtClean="0">
              <a:solidFill>
                <a:srgbClr val="000000"/>
              </a:solidFill>
            </a:endParaRPr>
          </a:p>
        </p:txBody>
      </p:sp>
      <p:pic>
        <p:nvPicPr>
          <p:cNvPr id="16387"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7" y="-50800"/>
            <a:ext cx="12192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5" name="WordArt 4"/>
          <p:cNvSpPr>
            <a:spLocks noChangeArrowheads="1" noChangeShapeType="1" noTextEdit="1"/>
          </p:cNvSpPr>
          <p:nvPr/>
        </p:nvSpPr>
        <p:spPr bwMode="auto">
          <a:xfrm rot="-125821">
            <a:off x="441991" y="131763"/>
            <a:ext cx="10973423"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sp3d>
          </a:bodyPr>
          <a:lstStyle/>
          <a:p>
            <a:pPr algn="ctr" fontAlgn="base">
              <a:spcBef>
                <a:spcPct val="0"/>
              </a:spcBef>
              <a:spcAft>
                <a:spcPct val="0"/>
              </a:spcAft>
            </a:pPr>
            <a:r>
              <a:rPr lang="en-US" sz="3600" b="1" kern="10" smtClean="0">
                <a:ln w="9525">
                  <a:round/>
                  <a:headEnd/>
                  <a:tailEnd/>
                </a:ln>
                <a:solidFill>
                  <a:srgbClr val="FF0000"/>
                </a:solidFill>
                <a:latin typeface="Times New Roman"/>
                <a:cs typeface="Times New Roman"/>
              </a:rPr>
              <a:t>Welcome all of teachers and students</a:t>
            </a:r>
          </a:p>
        </p:txBody>
      </p:sp>
      <p:sp>
        <p:nvSpPr>
          <p:cNvPr id="6" name="Rectangle 5"/>
          <p:cNvSpPr/>
          <p:nvPr/>
        </p:nvSpPr>
        <p:spPr>
          <a:xfrm>
            <a:off x="305035" y="1843088"/>
            <a:ext cx="11683092"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fontAlgn="base">
              <a:spcBef>
                <a:spcPct val="0"/>
              </a:spcBef>
              <a:spcAft>
                <a:spcPct val="0"/>
              </a:spcAft>
              <a:defRPr/>
            </a:pPr>
            <a:r>
              <a:rPr lang="en-US" sz="3700" b="1" dirty="0">
                <a:solidFill>
                  <a:prstClr val="white"/>
                </a:solidFill>
                <a:latin typeface="Times New Roman" panose="02020603050405020304" pitchFamily="18" charset="0"/>
                <a:cs typeface="Times New Roman" panose="02020603050405020304" pitchFamily="18" charset="0"/>
              </a:rPr>
              <a:t>UNIT 7: RECIPES &amp; EATING HABITS </a:t>
            </a:r>
          </a:p>
          <a:p>
            <a:pPr algn="ctr" fontAlgn="base">
              <a:spcBef>
                <a:spcPct val="0"/>
              </a:spcBef>
              <a:spcAft>
                <a:spcPct val="0"/>
              </a:spcAft>
              <a:defRPr/>
            </a:pPr>
            <a:r>
              <a:rPr lang="en-US" sz="3600" b="1" dirty="0">
                <a:solidFill>
                  <a:prstClr val="white"/>
                </a:solidFill>
                <a:latin typeface="Times New Roman" panose="02020603050405020304" pitchFamily="18" charset="0"/>
                <a:cs typeface="Times New Roman" panose="02020603050405020304" pitchFamily="18" charset="0"/>
              </a:rPr>
              <a:t>Lesson </a:t>
            </a:r>
            <a:r>
              <a:rPr lang="en-US" sz="3600" b="1" dirty="0" smtClean="0">
                <a:solidFill>
                  <a:prstClr val="white"/>
                </a:solidFill>
                <a:latin typeface="Times New Roman" panose="02020603050405020304" pitchFamily="18" charset="0"/>
                <a:cs typeface="Times New Roman" panose="02020603050405020304" pitchFamily="18" charset="0"/>
              </a:rPr>
              <a:t>7: Looking back</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7" name="WordArt 9"/>
          <p:cNvSpPr>
            <a:spLocks noChangeArrowheads="1" noChangeShapeType="1" noTextEdit="1"/>
          </p:cNvSpPr>
          <p:nvPr/>
        </p:nvSpPr>
        <p:spPr bwMode="auto">
          <a:xfrm>
            <a:off x="5994844" y="2286005"/>
            <a:ext cx="5892125" cy="3756025"/>
          </a:xfrm>
          <a:prstGeom prst="rect">
            <a:avLst/>
          </a:prstGeom>
        </p:spPr>
        <p:txBody>
          <a:bodyPr wrap="none" fromWordArt="1">
            <a:prstTxWarp prst="textArchDownPour">
              <a:avLst>
                <a:gd name="adj1" fmla="val 337186"/>
                <a:gd name="adj2" fmla="val 52065"/>
              </a:avLst>
            </a:prstTxWarp>
          </a:bodyPr>
          <a:lstStyle/>
          <a:p>
            <a:pPr algn="ctr" fontAlgn="base">
              <a:spcBef>
                <a:spcPct val="0"/>
              </a:spcBef>
              <a:spcAft>
                <a:spcPct val="0"/>
              </a:spcAft>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Lesson plan for English 9</a:t>
            </a:r>
          </a:p>
        </p:txBody>
      </p:sp>
    </p:spTree>
    <p:extLst>
      <p:ext uri="{BB962C8B-B14F-4D97-AF65-F5344CB8AC3E}">
        <p14:creationId xmlns:p14="http://schemas.microsoft.com/office/powerpoint/2010/main" xmlns="" val="120339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18/0329/unit-7-hinh-32-ta-9-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2534" y="1134534"/>
            <a:ext cx="11670240" cy="279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img.loigiaihay.com/picture/2018/0329/unit-7-hinh-33-ta-9-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535" y="3737504"/>
            <a:ext cx="11751732" cy="31204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731186" y="1383267"/>
            <a:ext cx="11753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sprinkle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5" name="Rectangle 4"/>
          <p:cNvSpPr/>
          <p:nvPr/>
        </p:nvSpPr>
        <p:spPr>
          <a:xfrm>
            <a:off x="4634625" y="2094468"/>
            <a:ext cx="5774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dip</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 name="Rectangle 5"/>
          <p:cNvSpPr/>
          <p:nvPr/>
        </p:nvSpPr>
        <p:spPr>
          <a:xfrm>
            <a:off x="4599079" y="2712534"/>
            <a:ext cx="12586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marinate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7" name="Rectangle 6"/>
          <p:cNvSpPr/>
          <p:nvPr/>
        </p:nvSpPr>
        <p:spPr>
          <a:xfrm>
            <a:off x="4539812" y="3368172"/>
            <a:ext cx="10903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garnish</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8" name="Rectangle 7"/>
          <p:cNvSpPr/>
          <p:nvPr/>
        </p:nvSpPr>
        <p:spPr>
          <a:xfrm>
            <a:off x="4519448" y="4084135"/>
            <a:ext cx="122501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versatile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9" name="Rectangle 8"/>
          <p:cNvSpPr/>
          <p:nvPr/>
        </p:nvSpPr>
        <p:spPr>
          <a:xfrm>
            <a:off x="4563532" y="4829201"/>
            <a:ext cx="6960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peel</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0" name="Rectangle 9"/>
          <p:cNvSpPr/>
          <p:nvPr/>
        </p:nvSpPr>
        <p:spPr>
          <a:xfrm>
            <a:off x="4480544" y="5548867"/>
            <a:ext cx="8675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puree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10"/>
          <p:cNvSpPr/>
          <p:nvPr/>
        </p:nvSpPr>
        <p:spPr>
          <a:xfrm>
            <a:off x="4582145" y="6234668"/>
            <a:ext cx="9204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whisk</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 name="Rectangle 1"/>
          <p:cNvSpPr/>
          <p:nvPr/>
        </p:nvSpPr>
        <p:spPr>
          <a:xfrm>
            <a:off x="728132" y="250505"/>
            <a:ext cx="10995782" cy="461665"/>
          </a:xfrm>
          <a:prstGeom prst="rect">
            <a:avLst/>
          </a:prstGeom>
          <a:solidFill>
            <a:srgbClr val="00B050"/>
          </a:solidFill>
        </p:spPr>
        <p:txBody>
          <a:bodyPr wrap="square">
            <a:spAutoFit/>
          </a:bodyPr>
          <a:lstStyle/>
          <a:p>
            <a:r>
              <a:rPr lang="en-US" sz="2400" b="1" dirty="0" smtClean="0">
                <a:solidFill>
                  <a:schemeClr val="bg1"/>
                </a:solidFill>
                <a:latin typeface="Times New Roman" pitchFamily="18" charset="0"/>
                <a:cs typeface="Times New Roman" pitchFamily="18" charset="0"/>
              </a:rPr>
              <a:t>Ex 2: Match </a:t>
            </a:r>
            <a:r>
              <a:rPr lang="en-US" sz="2400" b="1" dirty="0">
                <a:solidFill>
                  <a:schemeClr val="bg1"/>
                </a:solidFill>
                <a:latin typeface="Times New Roman" pitchFamily="18" charset="0"/>
                <a:cs typeface="Times New Roman" pitchFamily="18" charset="0"/>
              </a:rPr>
              <a:t>the words in A with their description or definition in B</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674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8/0329/unit-7-hinh-35-ta-9-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6315" y="1437658"/>
            <a:ext cx="11069864" cy="4810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46315" y="483551"/>
            <a:ext cx="10951028"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Ex 3: Fill </a:t>
            </a:r>
            <a:r>
              <a:rPr lang="en-US" sz="2800" b="1" dirty="0">
                <a:solidFill>
                  <a:schemeClr val="bg1"/>
                </a:solidFill>
                <a:latin typeface="Times New Roman" pitchFamily="18" charset="0"/>
                <a:cs typeface="Times New Roman" pitchFamily="18" charset="0"/>
              </a:rPr>
              <a:t>each blank with a word/ phrase in the box. There is one extra word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4" name="Rectangle 3"/>
          <p:cNvSpPr/>
          <p:nvPr/>
        </p:nvSpPr>
        <p:spPr>
          <a:xfrm>
            <a:off x="6280363" y="3089012"/>
            <a:ext cx="1548822" cy="430887"/>
          </a:xfrm>
          <a:prstGeom prst="rect">
            <a:avLst/>
          </a:prstGeom>
          <a:solidFill>
            <a:schemeClr val="bg1"/>
          </a:solidFill>
        </p:spPr>
        <p:txBody>
          <a:bodyPr wrap="none">
            <a:spAutoFit/>
          </a:bodyPr>
          <a:lstStyle/>
          <a:p>
            <a:r>
              <a:rPr lang="en-US" sz="2200" b="1" dirty="0" smtClean="0">
                <a:solidFill>
                  <a:srgbClr val="FF0000"/>
                </a:solidFill>
                <a:latin typeface="Times New Roman" pitchFamily="18" charset="0"/>
                <a:cs typeface="Times New Roman" pitchFamily="18" charset="0"/>
              </a:rPr>
              <a:t>hamburger</a:t>
            </a:r>
            <a:endParaRPr lang="en-US" sz="2200" b="1" dirty="0">
              <a:solidFill>
                <a:srgbClr val="FF0000"/>
              </a:solidFill>
              <a:latin typeface="Times New Roman" pitchFamily="18" charset="0"/>
              <a:cs typeface="Times New Roman" pitchFamily="18" charset="0"/>
            </a:endParaRPr>
          </a:p>
        </p:txBody>
      </p:sp>
      <p:sp>
        <p:nvSpPr>
          <p:cNvPr id="5" name="Rectangle 4"/>
          <p:cNvSpPr/>
          <p:nvPr/>
        </p:nvSpPr>
        <p:spPr>
          <a:xfrm>
            <a:off x="10246613" y="4198649"/>
            <a:ext cx="963725"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sushi</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7688268" y="4616195"/>
            <a:ext cx="129554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d</a:t>
            </a:r>
            <a:r>
              <a:rPr lang="en-US" sz="2400" b="1" dirty="0" smtClean="0">
                <a:solidFill>
                  <a:srgbClr val="FF0000"/>
                </a:solidFill>
                <a:latin typeface="Times New Roman" pitchFamily="18" charset="0"/>
                <a:cs typeface="Times New Roman" pitchFamily="18" charset="0"/>
              </a:rPr>
              <a:t>eep-fry</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4226813" y="4983479"/>
            <a:ext cx="1082348"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steam</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6825531" y="5386603"/>
            <a:ext cx="862737"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stew</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4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329/unit-7-hinh-36-ta-9-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916" y="1230086"/>
            <a:ext cx="10915197" cy="51053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562290" y="588220"/>
            <a:ext cx="490929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Ex4: Circle </a:t>
            </a:r>
            <a:r>
              <a:rPr lang="en-US" sz="2800" b="1" dirty="0">
                <a:solidFill>
                  <a:schemeClr val="bg1"/>
                </a:solidFill>
                <a:latin typeface="Times New Roman" pitchFamily="18" charset="0"/>
                <a:cs typeface="Times New Roman" pitchFamily="18" charset="0"/>
              </a:rPr>
              <a:t>the correct answer.</a:t>
            </a:r>
            <a:endParaRPr lang="en-US" sz="2800" dirty="0">
              <a:solidFill>
                <a:schemeClr val="bg1"/>
              </a:solidFill>
              <a:latin typeface="Times New Roman" pitchFamily="18" charset="0"/>
              <a:cs typeface="Times New Roman" pitchFamily="18" charset="0"/>
            </a:endParaRPr>
          </a:p>
        </p:txBody>
      </p:sp>
      <p:cxnSp>
        <p:nvCxnSpPr>
          <p:cNvPr id="4" name="Straight Connector 3"/>
          <p:cNvCxnSpPr/>
          <p:nvPr/>
        </p:nvCxnSpPr>
        <p:spPr>
          <a:xfrm flipV="1">
            <a:off x="6901543" y="1872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8401" y="2634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5686" y="4582886"/>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11285" y="3374571"/>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0314" y="5366657"/>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27515" y="6096000"/>
            <a:ext cx="78377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09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18/0329/unit-7-hinh-37-ta-9-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887" y="766990"/>
            <a:ext cx="11386456" cy="58891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28131" y="250505"/>
            <a:ext cx="11213497" cy="461665"/>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Ex5:  </a:t>
            </a:r>
            <a:r>
              <a:rPr lang="en-US" sz="2400" b="1" dirty="0">
                <a:solidFill>
                  <a:schemeClr val="bg1"/>
                </a:solidFill>
                <a:latin typeface="Times New Roman" pitchFamily="18" charset="0"/>
                <a:cs typeface="Times New Roman" pitchFamily="18" charset="0"/>
              </a:rPr>
              <a:t>Complete the sentences with your own ideas. Use the modal verbs provided</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
        <p:nvSpPr>
          <p:cNvPr id="2" name="Rectangle 1"/>
          <p:cNvSpPr/>
          <p:nvPr/>
        </p:nvSpPr>
        <p:spPr>
          <a:xfrm>
            <a:off x="5309992" y="1394153"/>
            <a:ext cx="4184159"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might become overweight.</a:t>
            </a:r>
          </a:p>
        </p:txBody>
      </p:sp>
      <p:sp>
        <p:nvSpPr>
          <p:cNvPr id="4" name="Rectangle 3"/>
          <p:cNvSpPr/>
          <p:nvPr/>
        </p:nvSpPr>
        <p:spPr>
          <a:xfrm>
            <a:off x="5666604" y="3029513"/>
            <a:ext cx="5970225"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you can go to the cinema with your friend</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28131" y="4093419"/>
            <a:ext cx="351089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He should eat less sweets </a:t>
            </a:r>
          </a:p>
        </p:txBody>
      </p:sp>
      <p:sp>
        <p:nvSpPr>
          <p:cNvPr id="6" name="Rectangle 5"/>
          <p:cNvSpPr/>
          <p:nvPr/>
        </p:nvSpPr>
        <p:spPr>
          <a:xfrm>
            <a:off x="759924" y="5116677"/>
            <a:ext cx="438536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She must eat less rice and bread</a:t>
            </a:r>
          </a:p>
        </p:txBody>
      </p:sp>
      <p:sp>
        <p:nvSpPr>
          <p:cNvPr id="7" name="Rectangle 6"/>
          <p:cNvSpPr/>
          <p:nvPr/>
        </p:nvSpPr>
        <p:spPr>
          <a:xfrm>
            <a:off x="5579518" y="5667383"/>
            <a:ext cx="488787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can cook many delicious dishes.</a:t>
            </a:r>
          </a:p>
        </p:txBody>
      </p:sp>
    </p:spTree>
    <p:extLst>
      <p:ext uri="{BB962C8B-B14F-4D97-AF65-F5344CB8AC3E}">
        <p14:creationId xmlns:p14="http://schemas.microsoft.com/office/powerpoint/2010/main" xmlns="" val="24520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036215"/>
            <a:ext cx="5431972" cy="5170646"/>
          </a:xfrm>
          <a:prstGeom prst="rect">
            <a:avLst/>
          </a:prstGeom>
          <a:ln w="19050">
            <a:solidFill>
              <a:srgbClr val="FF0000"/>
            </a:solidFill>
          </a:ln>
        </p:spPr>
        <p:txBody>
          <a:bodyPr wrap="square">
            <a:spAutoFit/>
          </a:bodyPr>
          <a:lstStyle/>
          <a:p>
            <a:r>
              <a:rPr lang="en-US" sz="2200" b="1" dirty="0">
                <a:latin typeface="Times New Roman" pitchFamily="18" charset="0"/>
                <a:cs typeface="Times New Roman" pitchFamily="18" charset="0"/>
              </a:rPr>
              <a:t>A. That's right. It's the first time I've made them.</a:t>
            </a:r>
          </a:p>
          <a:p>
            <a:r>
              <a:rPr lang="en-US" sz="2200" b="1" dirty="0">
                <a:latin typeface="Times New Roman" pitchFamily="18" charset="0"/>
                <a:cs typeface="Times New Roman" pitchFamily="18" charset="0"/>
              </a:rPr>
              <a:t>B. What a pleasant Sunday morning it is!</a:t>
            </a:r>
          </a:p>
          <a:p>
            <a:r>
              <a:rPr lang="en-US" sz="2200" b="1" dirty="0">
                <a:latin typeface="Times New Roman" pitchFamily="18" charset="0"/>
                <a:cs typeface="Times New Roman" pitchFamily="18" charset="0"/>
              </a:rPr>
              <a:t>C. Shall I peel the bananas for you?</a:t>
            </a:r>
          </a:p>
          <a:p>
            <a:r>
              <a:rPr lang="en-US" sz="2200" b="1" dirty="0">
                <a:latin typeface="Times New Roman" pitchFamily="18" charset="0"/>
                <a:cs typeface="Times New Roman" pitchFamily="18" charset="0"/>
              </a:rPr>
              <a:t>D. I  can't wait to try your first pancakes! They look delicious.</a:t>
            </a:r>
          </a:p>
          <a:p>
            <a:r>
              <a:rPr lang="en-US" sz="2200" b="1" dirty="0">
                <a:latin typeface="Times New Roman" pitchFamily="18" charset="0"/>
                <a:cs typeface="Times New Roman" pitchFamily="18" charset="0"/>
              </a:rPr>
              <a:t>E. Yes. It's cool and sunny. What are you doing?</a:t>
            </a:r>
          </a:p>
          <a:p>
            <a:r>
              <a:rPr lang="en-US" sz="2200" b="1" dirty="0">
                <a:latin typeface="Times New Roman" pitchFamily="18" charset="0"/>
                <a:cs typeface="Times New Roman" pitchFamily="18" charset="0"/>
              </a:rPr>
              <a:t>F. I'm making some pancakes.</a:t>
            </a:r>
          </a:p>
          <a:p>
            <a:r>
              <a:rPr lang="en-US" sz="2200" b="1" dirty="0">
                <a:latin typeface="Times New Roman" pitchFamily="18" charset="0"/>
                <a:cs typeface="Times New Roman" pitchFamily="18" charset="0"/>
              </a:rPr>
              <a:t>G. Sure, you can give me a hand if you want to.</a:t>
            </a:r>
          </a:p>
          <a:p>
            <a:r>
              <a:rPr lang="en-US" sz="2200" b="1" dirty="0">
                <a:latin typeface="Times New Roman" pitchFamily="18" charset="0"/>
                <a:cs typeface="Times New Roman" pitchFamily="18" charset="0"/>
              </a:rPr>
              <a:t>H. Really? Will we have them with honey?</a:t>
            </a:r>
          </a:p>
          <a:p>
            <a:r>
              <a:rPr lang="en-US" sz="2200" b="1" dirty="0">
                <a:latin typeface="Times New Roman" pitchFamily="18" charset="0"/>
                <a:cs typeface="Times New Roman" pitchFamily="18" charset="0"/>
              </a:rPr>
              <a:t>I. Some pancakes?</a:t>
            </a:r>
          </a:p>
          <a:p>
            <a:r>
              <a:rPr lang="en-US" sz="2200" b="1" dirty="0">
                <a:latin typeface="Times New Roman" pitchFamily="18" charset="0"/>
                <a:cs typeface="Times New Roman" pitchFamily="18" charset="0"/>
              </a:rPr>
              <a:t>J. Yes, some honey and some slices of banana</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3" name="Rectangle 2"/>
          <p:cNvSpPr/>
          <p:nvPr/>
        </p:nvSpPr>
        <p:spPr>
          <a:xfrm>
            <a:off x="5802086" y="926069"/>
            <a:ext cx="545828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1- B</a:t>
            </a:r>
            <a:r>
              <a:rPr lang="en-US" sz="2200" b="1" dirty="0">
                <a:solidFill>
                  <a:srgbClr val="0070C0"/>
                </a:solidFill>
                <a:latin typeface="Times New Roman" pitchFamily="18" charset="0"/>
                <a:cs typeface="Times New Roman" pitchFamily="18" charset="0"/>
              </a:rPr>
              <a:t>. What a pleasant Sunday morning it is!</a:t>
            </a:r>
          </a:p>
        </p:txBody>
      </p:sp>
      <p:sp>
        <p:nvSpPr>
          <p:cNvPr id="4" name="Rectangle 3"/>
          <p:cNvSpPr/>
          <p:nvPr/>
        </p:nvSpPr>
        <p:spPr>
          <a:xfrm>
            <a:off x="5852280" y="1316780"/>
            <a:ext cx="6269537"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2- E</a:t>
            </a:r>
            <a:r>
              <a:rPr lang="en-US" sz="2200" b="1" dirty="0">
                <a:solidFill>
                  <a:srgbClr val="FF0000"/>
                </a:solidFill>
                <a:latin typeface="Times New Roman" pitchFamily="18" charset="0"/>
                <a:cs typeface="Times New Roman" pitchFamily="18" charset="0"/>
              </a:rPr>
              <a:t>. Yes. It's cool and sunny. What are you doing?</a:t>
            </a:r>
          </a:p>
        </p:txBody>
      </p:sp>
      <p:sp>
        <p:nvSpPr>
          <p:cNvPr id="5" name="Rectangle 4"/>
          <p:cNvSpPr/>
          <p:nvPr/>
        </p:nvSpPr>
        <p:spPr>
          <a:xfrm>
            <a:off x="5852280" y="1686113"/>
            <a:ext cx="411817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3- F</a:t>
            </a:r>
            <a:r>
              <a:rPr lang="en-US" sz="2200" b="1" dirty="0">
                <a:solidFill>
                  <a:srgbClr val="0070C0"/>
                </a:solidFill>
                <a:latin typeface="Times New Roman" pitchFamily="18" charset="0"/>
                <a:cs typeface="Times New Roman" pitchFamily="18" charset="0"/>
              </a:rPr>
              <a:t>. I'm making some pancakes.</a:t>
            </a:r>
          </a:p>
        </p:txBody>
      </p:sp>
      <p:sp>
        <p:nvSpPr>
          <p:cNvPr id="6" name="Rectangle 5"/>
          <p:cNvSpPr/>
          <p:nvPr/>
        </p:nvSpPr>
        <p:spPr>
          <a:xfrm>
            <a:off x="5852280" y="2123496"/>
            <a:ext cx="2723823"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4- I</a:t>
            </a:r>
            <a:r>
              <a:rPr lang="en-US" sz="2200" b="1" dirty="0">
                <a:solidFill>
                  <a:srgbClr val="FF0000"/>
                </a:solidFill>
                <a:latin typeface="Times New Roman" pitchFamily="18" charset="0"/>
                <a:cs typeface="Times New Roman" pitchFamily="18" charset="0"/>
              </a:rPr>
              <a:t>. Some pancakes?</a:t>
            </a:r>
          </a:p>
        </p:txBody>
      </p:sp>
      <p:sp>
        <p:nvSpPr>
          <p:cNvPr id="7" name="Rectangle 6"/>
          <p:cNvSpPr/>
          <p:nvPr/>
        </p:nvSpPr>
        <p:spPr>
          <a:xfrm>
            <a:off x="5852280" y="2503323"/>
            <a:ext cx="5729645" cy="769441"/>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5- A</a:t>
            </a:r>
            <a:r>
              <a:rPr lang="en-US" sz="2200" b="1" dirty="0">
                <a:solidFill>
                  <a:srgbClr val="0070C0"/>
                </a:solidFill>
                <a:latin typeface="Times New Roman" pitchFamily="18" charset="0"/>
                <a:cs typeface="Times New Roman" pitchFamily="18" charset="0"/>
              </a:rPr>
              <a:t>. That's right. It's the first time </a:t>
            </a:r>
            <a:r>
              <a:rPr lang="en-US" sz="2200" b="1" dirty="0" smtClean="0">
                <a:solidFill>
                  <a:srgbClr val="0070C0"/>
                </a:solidFill>
                <a:latin typeface="Times New Roman" pitchFamily="18" charset="0"/>
                <a:cs typeface="Times New Roman" pitchFamily="18" charset="0"/>
              </a:rPr>
              <a:t>I've </a:t>
            </a:r>
            <a:r>
              <a:rPr lang="en-US" sz="2200" b="1" dirty="0">
                <a:solidFill>
                  <a:srgbClr val="0070C0"/>
                </a:solidFill>
                <a:latin typeface="Times New Roman" pitchFamily="18" charset="0"/>
                <a:cs typeface="Times New Roman" pitchFamily="18" charset="0"/>
              </a:rPr>
              <a:t>made </a:t>
            </a:r>
            <a:endParaRPr lang="en-US" sz="2200" b="1" dirty="0" smtClean="0">
              <a:solidFill>
                <a:srgbClr val="0070C0"/>
              </a:solidFill>
              <a:latin typeface="Times New Roman" pitchFamily="18" charset="0"/>
              <a:cs typeface="Times New Roman" pitchFamily="18" charset="0"/>
            </a:endParaRPr>
          </a:p>
          <a:p>
            <a:pPr lvl="0"/>
            <a:r>
              <a:rPr lang="en-US" sz="2200" b="1" dirty="0" smtClean="0">
                <a:solidFill>
                  <a:srgbClr val="0070C0"/>
                </a:solidFill>
                <a:latin typeface="Times New Roman" pitchFamily="18" charset="0"/>
                <a:cs typeface="Times New Roman" pitchFamily="18" charset="0"/>
              </a:rPr>
              <a:t>    them</a:t>
            </a:r>
            <a:r>
              <a:rPr lang="en-US" sz="2200" b="1" dirty="0">
                <a:solidFill>
                  <a:srgbClr val="0070C0"/>
                </a:solidFill>
                <a:latin typeface="Times New Roman" pitchFamily="18" charset="0"/>
                <a:cs typeface="Times New Roman" pitchFamily="18" charset="0"/>
              </a:rPr>
              <a:t>.</a:t>
            </a:r>
          </a:p>
        </p:txBody>
      </p:sp>
      <p:sp>
        <p:nvSpPr>
          <p:cNvPr id="8" name="Rectangle 7"/>
          <p:cNvSpPr/>
          <p:nvPr/>
        </p:nvSpPr>
        <p:spPr>
          <a:xfrm>
            <a:off x="5802086" y="3190651"/>
            <a:ext cx="5592685"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6- H</a:t>
            </a:r>
            <a:r>
              <a:rPr lang="en-US" sz="2200" b="1" dirty="0">
                <a:solidFill>
                  <a:srgbClr val="FF0000"/>
                </a:solidFill>
                <a:latin typeface="Times New Roman" pitchFamily="18" charset="0"/>
                <a:cs typeface="Times New Roman" pitchFamily="18" charset="0"/>
              </a:rPr>
              <a:t>. Really? Will we have them with honey?</a:t>
            </a:r>
          </a:p>
        </p:txBody>
      </p:sp>
      <p:sp>
        <p:nvSpPr>
          <p:cNvPr id="9" name="Rectangle 8"/>
          <p:cNvSpPr/>
          <p:nvPr/>
        </p:nvSpPr>
        <p:spPr>
          <a:xfrm>
            <a:off x="5802086" y="3806203"/>
            <a:ext cx="5886483" cy="430887"/>
          </a:xfrm>
          <a:prstGeom prst="rect">
            <a:avLst/>
          </a:prstGeom>
        </p:spPr>
        <p:txBody>
          <a:bodyPr wrap="none">
            <a:spAutoFit/>
          </a:bodyPr>
          <a:lstStyle/>
          <a:p>
            <a:r>
              <a:rPr lang="en-US" sz="2200" b="1" dirty="0" smtClean="0">
                <a:solidFill>
                  <a:srgbClr val="0070C0"/>
                </a:solidFill>
                <a:latin typeface="Times New Roman" pitchFamily="18" charset="0"/>
                <a:cs typeface="Times New Roman" pitchFamily="18" charset="0"/>
              </a:rPr>
              <a:t>7- J</a:t>
            </a:r>
            <a:r>
              <a:rPr lang="en-US" sz="2200" b="1" dirty="0">
                <a:solidFill>
                  <a:srgbClr val="0070C0"/>
                </a:solidFill>
                <a:latin typeface="Times New Roman" pitchFamily="18" charset="0"/>
                <a:cs typeface="Times New Roman" pitchFamily="18" charset="0"/>
              </a:rPr>
              <a:t>. Yes, some honey and some slices of banana</a:t>
            </a:r>
          </a:p>
        </p:txBody>
      </p:sp>
      <p:sp>
        <p:nvSpPr>
          <p:cNvPr id="10" name="Rectangle 9"/>
          <p:cNvSpPr/>
          <p:nvPr/>
        </p:nvSpPr>
        <p:spPr>
          <a:xfrm>
            <a:off x="5852280" y="4365954"/>
            <a:ext cx="4781822"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8- C</a:t>
            </a:r>
            <a:r>
              <a:rPr lang="en-US" sz="2200" b="1" dirty="0">
                <a:solidFill>
                  <a:srgbClr val="FF0000"/>
                </a:solidFill>
                <a:latin typeface="Times New Roman" pitchFamily="18" charset="0"/>
                <a:cs typeface="Times New Roman" pitchFamily="18" charset="0"/>
              </a:rPr>
              <a:t>. Shall I peel the bananas for you?</a:t>
            </a:r>
          </a:p>
        </p:txBody>
      </p:sp>
      <p:sp>
        <p:nvSpPr>
          <p:cNvPr id="11" name="Rectangle 10"/>
          <p:cNvSpPr/>
          <p:nvPr/>
        </p:nvSpPr>
        <p:spPr>
          <a:xfrm>
            <a:off x="5852280" y="4909848"/>
            <a:ext cx="6163610"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9- G</a:t>
            </a:r>
            <a:r>
              <a:rPr lang="en-US" sz="2200" b="1" dirty="0">
                <a:solidFill>
                  <a:srgbClr val="0070C0"/>
                </a:solidFill>
                <a:latin typeface="Times New Roman" pitchFamily="18" charset="0"/>
                <a:cs typeface="Times New Roman" pitchFamily="18" charset="0"/>
              </a:rPr>
              <a:t>. Sure, you can give me a hand if you want to.</a:t>
            </a:r>
          </a:p>
        </p:txBody>
      </p:sp>
      <p:sp>
        <p:nvSpPr>
          <p:cNvPr id="12" name="Rectangle 11"/>
          <p:cNvSpPr/>
          <p:nvPr/>
        </p:nvSpPr>
        <p:spPr>
          <a:xfrm>
            <a:off x="5802086" y="5440827"/>
            <a:ext cx="6096000" cy="769441"/>
          </a:xfrm>
          <a:prstGeom prst="rect">
            <a:avLst/>
          </a:prstGeom>
        </p:spPr>
        <p:txBody>
          <a:bodyPr>
            <a:spAutoFit/>
          </a:bodyPr>
          <a:lstStyle/>
          <a:p>
            <a:pPr lvl="0"/>
            <a:r>
              <a:rPr lang="en-US" sz="2200" b="1" dirty="0" smtClean="0">
                <a:solidFill>
                  <a:srgbClr val="FF0000"/>
                </a:solidFill>
                <a:latin typeface="Times New Roman" pitchFamily="18" charset="0"/>
                <a:cs typeface="Times New Roman" pitchFamily="18" charset="0"/>
              </a:rPr>
              <a:t>10- D</a:t>
            </a:r>
            <a:r>
              <a:rPr lang="en-US" sz="2200" b="1" dirty="0">
                <a:solidFill>
                  <a:srgbClr val="FF0000"/>
                </a:solidFill>
                <a:latin typeface="Times New Roman" pitchFamily="18" charset="0"/>
                <a:cs typeface="Times New Roman" pitchFamily="18" charset="0"/>
              </a:rPr>
              <a:t>. I  can't wait to try your first pancakes! They look delicious.</a:t>
            </a:r>
          </a:p>
        </p:txBody>
      </p:sp>
      <p:sp>
        <p:nvSpPr>
          <p:cNvPr id="13" name="Rectangle 12"/>
          <p:cNvSpPr/>
          <p:nvPr/>
        </p:nvSpPr>
        <p:spPr>
          <a:xfrm>
            <a:off x="517261" y="196334"/>
            <a:ext cx="925766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Ex6</a:t>
            </a:r>
            <a:r>
              <a:rPr lang="en-US" sz="2800" b="1" dirty="0">
                <a:solidFill>
                  <a:schemeClr val="bg1"/>
                </a:solidFill>
                <a:latin typeface="Times New Roman" pitchFamily="18" charset="0"/>
                <a:cs typeface="Times New Roman" pitchFamily="18" charset="0"/>
              </a:rPr>
              <a:t>: Rearrange the lines to make a complete </a:t>
            </a:r>
            <a:r>
              <a:rPr lang="en-US" sz="2800" b="1" dirty="0" smtClean="0">
                <a:solidFill>
                  <a:schemeClr val="bg1"/>
                </a:solidFill>
                <a:latin typeface="Times New Roman" pitchFamily="18" charset="0"/>
                <a:cs typeface="Times New Roman" pitchFamily="18" charset="0"/>
              </a:rPr>
              <a:t>conversation.</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11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loigiaihay.com/picture/2018/0329/unit-7-hinh-38-ta-9-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060" y="1785257"/>
            <a:ext cx="11307083" cy="47352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864429" y="268460"/>
            <a:ext cx="7761512" cy="1200329"/>
          </a:xfrm>
          <a:prstGeom prst="rect">
            <a:avLst/>
          </a:prstGeom>
          <a:solidFill>
            <a:srgbClr val="00B050"/>
          </a:solidFill>
        </p:spPr>
        <p:txBody>
          <a:bodyPr wrap="square">
            <a:spAutoFit/>
          </a:bodyPr>
          <a:lstStyle/>
          <a:p>
            <a:pPr algn="ctr"/>
            <a:r>
              <a:rPr lang="en-US" sz="2400" b="1" dirty="0">
                <a:solidFill>
                  <a:schemeClr val="bg1"/>
                </a:solidFill>
                <a:latin typeface="Times New Roman" pitchFamily="18" charset="0"/>
                <a:cs typeface="Times New Roman" pitchFamily="18" charset="0"/>
              </a:rPr>
              <a:t>Work 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
        <p:nvSpPr>
          <p:cNvPr id="4" name="Cloud Callout 3"/>
          <p:cNvSpPr/>
          <p:nvPr/>
        </p:nvSpPr>
        <p:spPr>
          <a:xfrm>
            <a:off x="827314" y="359229"/>
            <a:ext cx="2514600" cy="1665514"/>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PROJECT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88069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ể học tốt tiếng anh 9 mới | Giải bài tập tiếng anh 9 mớ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743" y="1153886"/>
            <a:ext cx="11136086" cy="52616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11631" y="268459"/>
            <a:ext cx="11125198" cy="830997"/>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*Work </a:t>
            </a:r>
            <a:r>
              <a:rPr lang="en-US" sz="2400" b="1" dirty="0">
                <a:solidFill>
                  <a:schemeClr val="bg1"/>
                </a:solidFill>
                <a:latin typeface="Times New Roman" pitchFamily="18" charset="0"/>
                <a:cs typeface="Times New Roman" pitchFamily="18" charset="0"/>
              </a:rPr>
              <a:t>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397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594</Words>
  <Application>Microsoft Office PowerPoint</Application>
  <PresentationFormat>Custom</PresentationFormat>
  <Paragraphs>69</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Default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cp:lastModifiedBy>
  <cp:revision>30</cp:revision>
  <dcterms:created xsi:type="dcterms:W3CDTF">2019-01-28T14:40:13Z</dcterms:created>
  <dcterms:modified xsi:type="dcterms:W3CDTF">2020-02-03T14:59:54Z</dcterms:modified>
</cp:coreProperties>
</file>