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0" r:id="rId2"/>
    <p:sldId id="256" r:id="rId3"/>
    <p:sldId id="377" r:id="rId4"/>
    <p:sldId id="379" r:id="rId5"/>
    <p:sldId id="332" r:id="rId6"/>
    <p:sldId id="371" r:id="rId7"/>
    <p:sldId id="372" r:id="rId8"/>
    <p:sldId id="340" r:id="rId9"/>
    <p:sldId id="341" r:id="rId10"/>
    <p:sldId id="373" r:id="rId11"/>
    <p:sldId id="378" r:id="rId12"/>
    <p:sldId id="374" r:id="rId13"/>
    <p:sldId id="380" r:id="rId14"/>
    <p:sldId id="382" r:id="rId15"/>
    <p:sldId id="436" r:id="rId16"/>
    <p:sldId id="437" r:id="rId17"/>
    <p:sldId id="439" r:id="rId18"/>
    <p:sldId id="440" r:id="rId19"/>
    <p:sldId id="385" r:id="rId20"/>
    <p:sldId id="406" r:id="rId21"/>
    <p:sldId id="426" r:id="rId22"/>
    <p:sldId id="425" r:id="rId23"/>
    <p:sldId id="428" r:id="rId24"/>
    <p:sldId id="441" r:id="rId25"/>
    <p:sldId id="435" r:id="rId26"/>
    <p:sldId id="442" r:id="rId27"/>
    <p:sldId id="443" r:id="rId28"/>
    <p:sldId id="444" r:id="rId29"/>
    <p:sldId id="445" r:id="rId30"/>
    <p:sldId id="361" r:id="rId31"/>
    <p:sldId id="358" r:id="rId32"/>
    <p:sldId id="363" r:id="rId33"/>
    <p:sldId id="447" r:id="rId34"/>
    <p:sldId id="430" r:id="rId3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72969" autoAdjust="0"/>
  </p:normalViewPr>
  <p:slideViewPr>
    <p:cSldViewPr snapToGrid="0">
      <p:cViewPr>
        <p:scale>
          <a:sx n="50" d="100"/>
          <a:sy n="50" d="100"/>
        </p:scale>
        <p:origin x="-211" y="-1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1585-766F-40BD-80CC-822935036EB6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68B5-3182-4FD6-90C4-FAFEB6F25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8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8E3B-D6AC-450F-8AFB-B7E5F616EC0A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041-0832-49BD-BF86-C8B042A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ccc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giác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giác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Vẽ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5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00:35: Xin chào</a:t>
            </a:r>
            <a:r>
              <a:rPr lang="en-US" baseline="0" smtClean="0"/>
              <a:t> các khán giả</a:t>
            </a:r>
          </a:p>
          <a:p>
            <a:r>
              <a:rPr lang="en-US" baseline="0" smtClean="0"/>
              <a:t>00:50: Cắt hình kim tự tháp</a:t>
            </a:r>
          </a:p>
          <a:p>
            <a:r>
              <a:rPr lang="en-US" baseline="0" smtClean="0"/>
              <a:t>01:28: hình hộp chữ nhật</a:t>
            </a:r>
          </a:p>
          <a:p>
            <a:r>
              <a:rPr lang="en-US" baseline="0" smtClean="0"/>
              <a:t>01:59: bỏ các em ghi vào vở</a:t>
            </a:r>
          </a:p>
          <a:p>
            <a:r>
              <a:rPr lang="en-US" baseline="0" smtClean="0"/>
              <a:t>02:28: bỏ hình chữ nhật là gì</a:t>
            </a:r>
          </a:p>
          <a:p>
            <a:r>
              <a:rPr lang="en-US" baseline="0" smtClean="0"/>
              <a:t>03:14: Các điểm màu đỏ trên hình vẽ</a:t>
            </a:r>
          </a:p>
          <a:p>
            <a:r>
              <a:rPr lang="en-US" baseline="0" smtClean="0"/>
              <a:t>03:57: Thừa AA’</a:t>
            </a:r>
          </a:p>
          <a:p>
            <a:r>
              <a:rPr lang="en-US" baseline="0" smtClean="0"/>
              <a:t>04:23: bỏ phần hình vẽ của thầy nét liền</a:t>
            </a:r>
          </a:p>
          <a:p>
            <a:r>
              <a:rPr lang="en-US" baseline="0" smtClean="0"/>
              <a:t>04:40: bỏ hcn</a:t>
            </a:r>
          </a:p>
          <a:p>
            <a:r>
              <a:rPr lang="en-US" baseline="0" smtClean="0"/>
              <a:t>04:55: bỏ hbh</a:t>
            </a:r>
          </a:p>
          <a:p>
            <a:r>
              <a:rPr lang="en-US" baseline="0" smtClean="0"/>
              <a:t>05:28: Bỏ từ tiếp theo</a:t>
            </a:r>
          </a:p>
          <a:p>
            <a:r>
              <a:rPr lang="en-US" baseline="0" smtClean="0"/>
              <a:t>06:54: mp đi qua các điểm ABCD</a:t>
            </a:r>
          </a:p>
          <a:p>
            <a:r>
              <a:rPr lang="en-US" baseline="0" smtClean="0"/>
              <a:t>07:11: bỏ mp ABCD</a:t>
            </a:r>
          </a:p>
          <a:p>
            <a:r>
              <a:rPr lang="en-US" baseline="0" smtClean="0"/>
              <a:t>07:30: bỏ đg thẳng màu đỏ nằm trong mp màu vàng</a:t>
            </a:r>
          </a:p>
          <a:p>
            <a:r>
              <a:rPr lang="en-US" baseline="0" smtClean="0"/>
              <a:t>08:04: bỏ mặt trước hình lập phương là hình vuông cách vẽ còn lại tương tự hhcn</a:t>
            </a:r>
          </a:p>
          <a:p>
            <a:r>
              <a:rPr lang="en-US" baseline="0" smtClean="0"/>
              <a:t>08:41 – 08: 56  - 09:06 </a:t>
            </a:r>
          </a:p>
          <a:p>
            <a:r>
              <a:rPr lang="en-US" baseline="0" smtClean="0"/>
              <a:t>09:15: bỏ trc vừa rồi</a:t>
            </a:r>
          </a:p>
          <a:p>
            <a:r>
              <a:rPr lang="en-US" baseline="0" smtClean="0"/>
              <a:t>10:06: bỏ đọc hhcn ABCD.A’B’C’D’</a:t>
            </a:r>
          </a:p>
          <a:p>
            <a:r>
              <a:rPr lang="en-US" baseline="0" smtClean="0"/>
              <a:t>10:37: đg thẳng màu xanh, màu nâu cắt</a:t>
            </a:r>
          </a:p>
          <a:p>
            <a:r>
              <a:rPr lang="en-US" baseline="0" smtClean="0"/>
              <a:t>12:13: đg thẳng BB’ CC’ nói lặp</a:t>
            </a:r>
          </a:p>
          <a:p>
            <a:r>
              <a:rPr lang="en-US" baseline="0" smtClean="0"/>
              <a:t>13:24: thừa đg thẳng D’C’</a:t>
            </a:r>
          </a:p>
          <a:p>
            <a:r>
              <a:rPr lang="en-US" baseline="0" smtClean="0"/>
              <a:t>13:37: Thừa đg thẳng DC</a:t>
            </a:r>
          </a:p>
          <a:p>
            <a:r>
              <a:rPr lang="en-US" baseline="0" smtClean="0"/>
              <a:t>14:45: bỏ ghi nhận xét này vào</a:t>
            </a:r>
          </a:p>
          <a:p>
            <a:r>
              <a:rPr lang="en-US" baseline="0" smtClean="0"/>
              <a:t>15:35: bỏ vậy là từ đó</a:t>
            </a:r>
          </a:p>
          <a:p>
            <a:r>
              <a:rPr lang="en-US" baseline="0" smtClean="0"/>
              <a:t>16:11: thừa đường thẳng DD’</a:t>
            </a:r>
          </a:p>
          <a:p>
            <a:r>
              <a:rPr lang="en-US" baseline="0" smtClean="0"/>
              <a:t>16:40: bỏ các em hãy vẽ hình và ghi nhận xét này</a:t>
            </a:r>
          </a:p>
          <a:p>
            <a:r>
              <a:rPr lang="en-US" baseline="0" smtClean="0"/>
              <a:t>17:11: Thì ờ, nói luôn quan hệ giữa hai đg thẳng trong không gian ko nói song song</a:t>
            </a:r>
          </a:p>
          <a:p>
            <a:r>
              <a:rPr lang="en-US" baseline="0" smtClean="0"/>
              <a:t>19:23: đg thẳng mặt trên, đg thẳng mặt dưới</a:t>
            </a:r>
          </a:p>
          <a:p>
            <a:r>
              <a:rPr lang="en-US" baseline="0" smtClean="0"/>
              <a:t>21:54: bỏ tiếp theo</a:t>
            </a:r>
          </a:p>
          <a:p>
            <a:r>
              <a:rPr lang="en-US" baseline="0" smtClean="0"/>
              <a:t>22:05: bỏ tiếp theo</a:t>
            </a:r>
          </a:p>
          <a:p>
            <a:r>
              <a:rPr lang="en-US" baseline="0" smtClean="0"/>
              <a:t>24:05: bỏ từ trống</a:t>
            </a:r>
          </a:p>
          <a:p>
            <a:r>
              <a:rPr lang="en-US" baseline="0" smtClean="0"/>
              <a:t>24:18: nói luôn lời giải</a:t>
            </a:r>
          </a:p>
          <a:p>
            <a:r>
              <a:rPr lang="en-US" baseline="0" smtClean="0"/>
              <a:t>25:06: bỏ nhiều bạn phát hiện ra rồi</a:t>
            </a:r>
          </a:p>
          <a:p>
            <a:r>
              <a:rPr lang="en-US" baseline="0" smtClean="0"/>
              <a:t>25:10: bỏ BCGF</a:t>
            </a:r>
          </a:p>
          <a:p>
            <a:r>
              <a:rPr lang="en-US" baseline="0" smtClean="0"/>
              <a:t>25:30: bỏ như trên hình vẽ</a:t>
            </a:r>
          </a:p>
          <a:p>
            <a:r>
              <a:rPr lang="en-US" baseline="0" smtClean="0"/>
              <a:t>31:00-&gt;31:13</a:t>
            </a:r>
          </a:p>
          <a:p>
            <a:r>
              <a:rPr lang="en-US" baseline="0" smtClean="0">
                <a:solidFill>
                  <a:srgbClr val="FF0000"/>
                </a:solidFill>
              </a:rPr>
              <a:t>31:47: nói luôn d^2=</a:t>
            </a:r>
          </a:p>
          <a:p>
            <a:endParaRPr lang="en-US" baseline="0" smtClean="0"/>
          </a:p>
          <a:p>
            <a:endParaRPr lang="en-US" baseline="0" smtClean="0"/>
          </a:p>
          <a:p>
            <a:endParaRPr lang="en-US" baseline="0" smtClean="0"/>
          </a:p>
          <a:p>
            <a:endParaRPr lang="en-US" baseline="0" smtClean="0"/>
          </a:p>
          <a:p>
            <a:endParaRPr lang="en-US" baseline="0" smtClean="0"/>
          </a:p>
          <a:p>
            <a:endParaRPr lang="en-US" baseline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Giới</a:t>
            </a:r>
            <a:r>
              <a:rPr lang="en-US" baseline="0" smtClean="0"/>
              <a:t> thiệu chương hình IV</a:t>
            </a:r>
          </a:p>
          <a:p>
            <a:pPr marL="285750" indent="-285750">
              <a:buAutoNum type="romanUcPeriod"/>
            </a:pPr>
            <a:r>
              <a:rPr lang="en-US" baseline="0" smtClean="0"/>
              <a:t>Hình hộp chữ nhật</a:t>
            </a:r>
          </a:p>
          <a:p>
            <a:pPr marL="285750" indent="-285750">
              <a:buAutoNum type="romanUcPeriod"/>
            </a:pPr>
            <a:endParaRPr lang="en-US" baseline="0" smtClean="0"/>
          </a:p>
          <a:p>
            <a:pPr marL="0" indent="0">
              <a:buNone/>
            </a:pPr>
            <a:r>
              <a:rPr lang="en-US" baseline="0" smtClean="0"/>
              <a:t>II. </a:t>
            </a:r>
          </a:p>
          <a:p>
            <a:pPr marL="285750" indent="-285750">
              <a:buAutoNum type="romanU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Thay toàn</a:t>
            </a:r>
            <a:r>
              <a:rPr lang="en-US" baseline="0" smtClean="0"/>
              <a:t> bộ hình chữ nhật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4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5DD1A-526D-4B48-B640-955A089155A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29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5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hyperlink" Target="4.(15.4).%20Hinh%20hop%20chu%20nhat%20va%20the%20tich%20hinh%20hop%20chu%20nhat/Hinh%20hop%20chu%20nhat.cg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2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4.(15.4).%20Hinh%20hop%20chu%20nhat%20va%20the%20tich%20hinh%20hop%20chu%20nhat/hinh%20hop%20chu%20nhat%20mo%20da%20dien.cg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wmf"/><Relationship Id="rId11" Type="http://schemas.openxmlformats.org/officeDocument/2006/relationships/image" Target="../media/image7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49.png"/><Relationship Id="rId7" Type="http://schemas.openxmlformats.org/officeDocument/2006/relationships/image" Target="../media/image30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2.png"/><Relationship Id="rId5" Type="http://schemas.openxmlformats.org/officeDocument/2006/relationships/image" Target="../media/image29.emf"/><Relationship Id="rId10" Type="http://schemas.openxmlformats.org/officeDocument/2006/relationships/image" Target="../media/image51.jpeg"/><Relationship Id="rId4" Type="http://schemas.openxmlformats.org/officeDocument/2006/relationships/image" Target="../media/image22.emf"/><Relationship Id="rId9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4.(15.4).%20Hinh%20hop%20chu%20nhat%20va%20the%20tich%20hinh%20hop%20chu%20nhat/Ve%20hinh%20hop%20chu%20nhat%20(Giay%20ke%20o%20vuong)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40043" y="3550517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		</a:t>
            </a:r>
            <a:r>
              <a:rPr lang="en-US" sz="3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CHƯƠNG TRÌNH DẠY HỌC TRÊN TRUYỀN HÌNH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6526" y="4430396"/>
            <a:ext cx="276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MÔN TOÁN 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32" y="344175"/>
            <a:ext cx="2837130" cy="2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9" y="236811"/>
            <a:ext cx="4891268" cy="1104856"/>
          </a:xfrm>
        </p:spPr>
        <p:txBody>
          <a:bodyPr/>
          <a:lstStyle/>
          <a:p>
            <a:r>
              <a:rPr lang="en-US" b="1" smtClean="0"/>
              <a:t>I. </a:t>
            </a:r>
            <a:r>
              <a:rPr lang="en-US" b="1"/>
              <a:t>Hình hộp chữ nhật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62" y="1254728"/>
            <a:ext cx="8967969" cy="53303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/>
              <a:t>1. Hình hộp chữ nhật ABCD.A’B’C’D’</a:t>
            </a:r>
          </a:p>
          <a:p>
            <a:pPr marL="0" indent="0">
              <a:buNone/>
            </a:pPr>
            <a:r>
              <a:rPr lang="en-US" sz="2600" smtClean="0"/>
              <a:t>Hình </a:t>
            </a:r>
            <a:r>
              <a:rPr lang="en-US" sz="2600"/>
              <a:t>hộp chữ nhật </a:t>
            </a:r>
            <a:r>
              <a:rPr lang="en-US" sz="2600" smtClean="0"/>
              <a:t>gồm:</a:t>
            </a:r>
          </a:p>
          <a:p>
            <a:r>
              <a:rPr lang="en-US" sz="2600" smtClean="0">
                <a:solidFill>
                  <a:srgbClr val="7030A0"/>
                </a:solidFill>
              </a:rPr>
              <a:t>6 mặt </a:t>
            </a:r>
            <a:r>
              <a:rPr lang="en-US" sz="2600" smtClean="0"/>
              <a:t>là hình chữ nhật:</a:t>
            </a:r>
          </a:p>
          <a:p>
            <a:pPr marL="457200" lvl="1" indent="0">
              <a:buNone/>
            </a:pPr>
            <a:r>
              <a:rPr lang="en-US" sz="2600" smtClean="0"/>
              <a:t>Ví dụ: ABCD, A’B’C’D’, ADD’B’…</a:t>
            </a:r>
            <a:endParaRPr lang="en-US" sz="2600"/>
          </a:p>
          <a:p>
            <a:r>
              <a:rPr lang="en-US" sz="2600">
                <a:solidFill>
                  <a:srgbClr val="7030A0"/>
                </a:solidFill>
              </a:rPr>
              <a:t>8 đỉnh </a:t>
            </a:r>
            <a:r>
              <a:rPr lang="en-US" sz="2600"/>
              <a:t>coi là các điểm: A, B, C, D, A’, B’, C’, D’</a:t>
            </a:r>
          </a:p>
          <a:p>
            <a:r>
              <a:rPr lang="en-US" sz="2600">
                <a:solidFill>
                  <a:srgbClr val="7030A0"/>
                </a:solidFill>
              </a:rPr>
              <a:t>12 cạnh: </a:t>
            </a:r>
            <a:r>
              <a:rPr lang="en-US" sz="2600"/>
              <a:t>là các đoạn thẳng: AB, BC, CD, AD, AA’, BB</a:t>
            </a:r>
            <a:r>
              <a:rPr lang="en-US" sz="2600" smtClean="0"/>
              <a:t>’,…</a:t>
            </a:r>
          </a:p>
          <a:p>
            <a:r>
              <a:rPr lang="en-US" sz="2600"/>
              <a:t>Mặt phẳng đi qua ABCD kí hiệu: </a:t>
            </a:r>
            <a:r>
              <a:rPr lang="en-US" sz="2600">
                <a:solidFill>
                  <a:schemeClr val="accent4">
                    <a:lumMod val="50000"/>
                  </a:schemeClr>
                </a:solidFill>
              </a:rPr>
              <a:t>mp (ABCD</a:t>
            </a:r>
            <a:r>
              <a:rPr lang="en-US" sz="260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en-US" sz="2600" smtClean="0"/>
              <a:t>Đường thẳng </a:t>
            </a:r>
            <a:r>
              <a:rPr lang="en-US" sz="2600" smtClean="0">
                <a:solidFill>
                  <a:srgbClr val="FF0000"/>
                </a:solidFill>
              </a:rPr>
              <a:t>AB</a:t>
            </a:r>
            <a:r>
              <a:rPr lang="en-US" sz="2600" smtClean="0"/>
              <a:t> nằm trong </a:t>
            </a:r>
            <a:r>
              <a:rPr lang="en-US" sz="2600" smtClean="0">
                <a:solidFill>
                  <a:schemeClr val="accent4">
                    <a:lumMod val="50000"/>
                  </a:schemeClr>
                </a:solidFill>
              </a:rPr>
              <a:t>mp (ABCD)</a:t>
            </a:r>
            <a:endParaRPr lang="en-US" sz="260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600" b="1" smtClean="0"/>
              <a:t>2. Hình lập phương</a:t>
            </a:r>
            <a:endParaRPr lang="en-US" sz="2600" b="1"/>
          </a:p>
          <a:p>
            <a:pPr marL="0" indent="0">
              <a:buNone/>
            </a:pPr>
            <a:r>
              <a:rPr lang="en-US" sz="2600" smtClean="0"/>
              <a:t>Hình lập phương là hình hộp chữ nhật có </a:t>
            </a:r>
          </a:p>
          <a:p>
            <a:pPr marL="0" indent="0">
              <a:buNone/>
            </a:pPr>
            <a:r>
              <a:rPr lang="en-US" sz="2600" smtClean="0"/>
              <a:t>6 mặt là hình vuông</a:t>
            </a:r>
          </a:p>
          <a:p>
            <a:pPr marL="0" indent="0">
              <a:buNone/>
            </a:pPr>
            <a:r>
              <a:rPr lang="en-US" sz="2600" b="1" smtClean="0"/>
              <a:t>3. Hình ảnh hình hộp chữ nhật trong thực tế</a:t>
            </a:r>
            <a:endParaRPr lang="en-US" sz="2600" b="1"/>
          </a:p>
          <a:p>
            <a:pPr marL="0" indent="0">
              <a:buNone/>
            </a:pPr>
            <a:endParaRPr lang="en-US" sz="2600"/>
          </a:p>
          <a:p>
            <a:endParaRPr lang="en-US" sz="2600"/>
          </a:p>
        </p:txBody>
      </p:sp>
      <p:sp>
        <p:nvSpPr>
          <p:cNvPr id="6" name="Cube 5"/>
          <p:cNvSpPr/>
          <p:nvPr/>
        </p:nvSpPr>
        <p:spPr>
          <a:xfrm>
            <a:off x="9811567" y="3143249"/>
            <a:ext cx="1503316" cy="14083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ata 3"/>
          <p:cNvSpPr/>
          <p:nvPr/>
        </p:nvSpPr>
        <p:spPr>
          <a:xfrm>
            <a:off x="6833765" y="1944074"/>
            <a:ext cx="3236461" cy="73380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740 h 10740"/>
              <a:gd name="connsiteX1" fmla="*/ 2508 w 10000"/>
              <a:gd name="connsiteY1" fmla="*/ 0 h 10740"/>
              <a:gd name="connsiteX2" fmla="*/ 10000 w 10000"/>
              <a:gd name="connsiteY2" fmla="*/ 740 h 10740"/>
              <a:gd name="connsiteX3" fmla="*/ 8000 w 10000"/>
              <a:gd name="connsiteY3" fmla="*/ 10740 h 10740"/>
              <a:gd name="connsiteX4" fmla="*/ 0 w 10000"/>
              <a:gd name="connsiteY4" fmla="*/ 10740 h 10740"/>
              <a:gd name="connsiteX0" fmla="*/ 0 w 9662"/>
              <a:gd name="connsiteY0" fmla="*/ 10740 h 10740"/>
              <a:gd name="connsiteX1" fmla="*/ 2508 w 9662"/>
              <a:gd name="connsiteY1" fmla="*/ 0 h 10740"/>
              <a:gd name="connsiteX2" fmla="*/ 9662 w 9662"/>
              <a:gd name="connsiteY2" fmla="*/ 370 h 10740"/>
              <a:gd name="connsiteX3" fmla="*/ 8000 w 9662"/>
              <a:gd name="connsiteY3" fmla="*/ 10740 h 10740"/>
              <a:gd name="connsiteX4" fmla="*/ 0 w 9662"/>
              <a:gd name="connsiteY4" fmla="*/ 10740 h 10740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10000 w 10000"/>
              <a:gd name="connsiteY2" fmla="*/ 345 h 10483"/>
              <a:gd name="connsiteX3" fmla="*/ 7609 w 10000"/>
              <a:gd name="connsiteY3" fmla="*/ 10483 h 10483"/>
              <a:gd name="connsiteX4" fmla="*/ 0 w 10000"/>
              <a:gd name="connsiteY4" fmla="*/ 10000 h 10483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9912 w 10000"/>
              <a:gd name="connsiteY2" fmla="*/ 138 h 10483"/>
              <a:gd name="connsiteX3" fmla="*/ 10000 w 10000"/>
              <a:gd name="connsiteY3" fmla="*/ 345 h 10483"/>
              <a:gd name="connsiteX4" fmla="*/ 7609 w 10000"/>
              <a:gd name="connsiteY4" fmla="*/ 10483 h 10483"/>
              <a:gd name="connsiteX5" fmla="*/ 0 w 10000"/>
              <a:gd name="connsiteY5" fmla="*/ 10000 h 10483"/>
              <a:gd name="connsiteX0" fmla="*/ 0 w 10000"/>
              <a:gd name="connsiteY0" fmla="*/ 10000 h 10690"/>
              <a:gd name="connsiteX1" fmla="*/ 2596 w 10000"/>
              <a:gd name="connsiteY1" fmla="*/ 0 h 10690"/>
              <a:gd name="connsiteX2" fmla="*/ 9912 w 10000"/>
              <a:gd name="connsiteY2" fmla="*/ 138 h 10690"/>
              <a:gd name="connsiteX3" fmla="*/ 10000 w 10000"/>
              <a:gd name="connsiteY3" fmla="*/ 345 h 10690"/>
              <a:gd name="connsiteX4" fmla="*/ 7624 w 10000"/>
              <a:gd name="connsiteY4" fmla="*/ 10690 h 10690"/>
              <a:gd name="connsiteX5" fmla="*/ 0 w 10000"/>
              <a:gd name="connsiteY5" fmla="*/ 10000 h 10690"/>
              <a:gd name="connsiteX0" fmla="*/ 0 w 10000"/>
              <a:gd name="connsiteY0" fmla="*/ 10000 h 10621"/>
              <a:gd name="connsiteX1" fmla="*/ 2596 w 10000"/>
              <a:gd name="connsiteY1" fmla="*/ 0 h 10621"/>
              <a:gd name="connsiteX2" fmla="*/ 9912 w 10000"/>
              <a:gd name="connsiteY2" fmla="*/ 138 h 10621"/>
              <a:gd name="connsiteX3" fmla="*/ 10000 w 10000"/>
              <a:gd name="connsiteY3" fmla="*/ 345 h 10621"/>
              <a:gd name="connsiteX4" fmla="*/ 7405 w 10000"/>
              <a:gd name="connsiteY4" fmla="*/ 10621 h 10621"/>
              <a:gd name="connsiteX5" fmla="*/ 0 w 10000"/>
              <a:gd name="connsiteY5" fmla="*/ 10000 h 10621"/>
              <a:gd name="connsiteX0" fmla="*/ 0 w 9919"/>
              <a:gd name="connsiteY0" fmla="*/ 10000 h 10621"/>
              <a:gd name="connsiteX1" fmla="*/ 2596 w 9919"/>
              <a:gd name="connsiteY1" fmla="*/ 0 h 10621"/>
              <a:gd name="connsiteX2" fmla="*/ 9912 w 9919"/>
              <a:gd name="connsiteY2" fmla="*/ 138 h 10621"/>
              <a:gd name="connsiteX3" fmla="*/ 9898 w 9919"/>
              <a:gd name="connsiteY3" fmla="*/ 138 h 10621"/>
              <a:gd name="connsiteX4" fmla="*/ 7405 w 9919"/>
              <a:gd name="connsiteY4" fmla="*/ 10621 h 10621"/>
              <a:gd name="connsiteX5" fmla="*/ 0 w 9919"/>
              <a:gd name="connsiteY5" fmla="*/ 10000 h 1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9" h="10621">
                <a:moveTo>
                  <a:pt x="0" y="10000"/>
                </a:moveTo>
                <a:lnTo>
                  <a:pt x="2596" y="0"/>
                </a:lnTo>
                <a:cubicBezTo>
                  <a:pt x="5035" y="115"/>
                  <a:pt x="7473" y="23"/>
                  <a:pt x="9912" y="138"/>
                </a:cubicBezTo>
                <a:cubicBezTo>
                  <a:pt x="9941" y="207"/>
                  <a:pt x="9869" y="69"/>
                  <a:pt x="9898" y="138"/>
                </a:cubicBezTo>
                <a:lnTo>
                  <a:pt x="7405" y="10621"/>
                </a:lnTo>
                <a:lnTo>
                  <a:pt x="0" y="100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ata 3"/>
          <p:cNvSpPr/>
          <p:nvPr/>
        </p:nvSpPr>
        <p:spPr>
          <a:xfrm>
            <a:off x="6833765" y="709634"/>
            <a:ext cx="3236461" cy="73380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740 h 10740"/>
              <a:gd name="connsiteX1" fmla="*/ 2508 w 10000"/>
              <a:gd name="connsiteY1" fmla="*/ 0 h 10740"/>
              <a:gd name="connsiteX2" fmla="*/ 10000 w 10000"/>
              <a:gd name="connsiteY2" fmla="*/ 740 h 10740"/>
              <a:gd name="connsiteX3" fmla="*/ 8000 w 10000"/>
              <a:gd name="connsiteY3" fmla="*/ 10740 h 10740"/>
              <a:gd name="connsiteX4" fmla="*/ 0 w 10000"/>
              <a:gd name="connsiteY4" fmla="*/ 10740 h 10740"/>
              <a:gd name="connsiteX0" fmla="*/ 0 w 9662"/>
              <a:gd name="connsiteY0" fmla="*/ 10740 h 10740"/>
              <a:gd name="connsiteX1" fmla="*/ 2508 w 9662"/>
              <a:gd name="connsiteY1" fmla="*/ 0 h 10740"/>
              <a:gd name="connsiteX2" fmla="*/ 9662 w 9662"/>
              <a:gd name="connsiteY2" fmla="*/ 370 h 10740"/>
              <a:gd name="connsiteX3" fmla="*/ 8000 w 9662"/>
              <a:gd name="connsiteY3" fmla="*/ 10740 h 10740"/>
              <a:gd name="connsiteX4" fmla="*/ 0 w 9662"/>
              <a:gd name="connsiteY4" fmla="*/ 10740 h 10740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10000 w 10000"/>
              <a:gd name="connsiteY2" fmla="*/ 345 h 10483"/>
              <a:gd name="connsiteX3" fmla="*/ 7609 w 10000"/>
              <a:gd name="connsiteY3" fmla="*/ 10483 h 10483"/>
              <a:gd name="connsiteX4" fmla="*/ 0 w 10000"/>
              <a:gd name="connsiteY4" fmla="*/ 10000 h 10483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9912 w 10000"/>
              <a:gd name="connsiteY2" fmla="*/ 138 h 10483"/>
              <a:gd name="connsiteX3" fmla="*/ 10000 w 10000"/>
              <a:gd name="connsiteY3" fmla="*/ 345 h 10483"/>
              <a:gd name="connsiteX4" fmla="*/ 7609 w 10000"/>
              <a:gd name="connsiteY4" fmla="*/ 10483 h 10483"/>
              <a:gd name="connsiteX5" fmla="*/ 0 w 10000"/>
              <a:gd name="connsiteY5" fmla="*/ 10000 h 10483"/>
              <a:gd name="connsiteX0" fmla="*/ 0 w 10000"/>
              <a:gd name="connsiteY0" fmla="*/ 10000 h 10690"/>
              <a:gd name="connsiteX1" fmla="*/ 2596 w 10000"/>
              <a:gd name="connsiteY1" fmla="*/ 0 h 10690"/>
              <a:gd name="connsiteX2" fmla="*/ 9912 w 10000"/>
              <a:gd name="connsiteY2" fmla="*/ 138 h 10690"/>
              <a:gd name="connsiteX3" fmla="*/ 10000 w 10000"/>
              <a:gd name="connsiteY3" fmla="*/ 345 h 10690"/>
              <a:gd name="connsiteX4" fmla="*/ 7624 w 10000"/>
              <a:gd name="connsiteY4" fmla="*/ 10690 h 10690"/>
              <a:gd name="connsiteX5" fmla="*/ 0 w 10000"/>
              <a:gd name="connsiteY5" fmla="*/ 10000 h 10690"/>
              <a:gd name="connsiteX0" fmla="*/ 0 w 10000"/>
              <a:gd name="connsiteY0" fmla="*/ 10000 h 10621"/>
              <a:gd name="connsiteX1" fmla="*/ 2596 w 10000"/>
              <a:gd name="connsiteY1" fmla="*/ 0 h 10621"/>
              <a:gd name="connsiteX2" fmla="*/ 9912 w 10000"/>
              <a:gd name="connsiteY2" fmla="*/ 138 h 10621"/>
              <a:gd name="connsiteX3" fmla="*/ 10000 w 10000"/>
              <a:gd name="connsiteY3" fmla="*/ 345 h 10621"/>
              <a:gd name="connsiteX4" fmla="*/ 7405 w 10000"/>
              <a:gd name="connsiteY4" fmla="*/ 10621 h 10621"/>
              <a:gd name="connsiteX5" fmla="*/ 0 w 10000"/>
              <a:gd name="connsiteY5" fmla="*/ 10000 h 10621"/>
              <a:gd name="connsiteX0" fmla="*/ 0 w 9919"/>
              <a:gd name="connsiteY0" fmla="*/ 10000 h 10621"/>
              <a:gd name="connsiteX1" fmla="*/ 2596 w 9919"/>
              <a:gd name="connsiteY1" fmla="*/ 0 h 10621"/>
              <a:gd name="connsiteX2" fmla="*/ 9912 w 9919"/>
              <a:gd name="connsiteY2" fmla="*/ 138 h 10621"/>
              <a:gd name="connsiteX3" fmla="*/ 9898 w 9919"/>
              <a:gd name="connsiteY3" fmla="*/ 138 h 10621"/>
              <a:gd name="connsiteX4" fmla="*/ 7405 w 9919"/>
              <a:gd name="connsiteY4" fmla="*/ 10621 h 10621"/>
              <a:gd name="connsiteX5" fmla="*/ 0 w 9919"/>
              <a:gd name="connsiteY5" fmla="*/ 10000 h 1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9" h="10621">
                <a:moveTo>
                  <a:pt x="0" y="10000"/>
                </a:moveTo>
                <a:lnTo>
                  <a:pt x="2596" y="0"/>
                </a:lnTo>
                <a:cubicBezTo>
                  <a:pt x="5035" y="115"/>
                  <a:pt x="7473" y="23"/>
                  <a:pt x="9912" y="138"/>
                </a:cubicBezTo>
                <a:cubicBezTo>
                  <a:pt x="9941" y="207"/>
                  <a:pt x="9869" y="69"/>
                  <a:pt x="9898" y="138"/>
                </a:cubicBezTo>
                <a:lnTo>
                  <a:pt x="7405" y="10621"/>
                </a:lnTo>
                <a:lnTo>
                  <a:pt x="0" y="100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311550"/>
            <a:ext cx="40100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H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756" y="5000731"/>
            <a:ext cx="2438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6688" r="16604" b="20669"/>
          <a:stretch/>
        </p:blipFill>
        <p:spPr bwMode="auto">
          <a:xfrm>
            <a:off x="6289537" y="71127"/>
            <a:ext cx="4210188" cy="307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0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1" animBg="1"/>
      <p:bldP spid="10" grpId="2" animBg="1"/>
      <p:bldP spid="11" grpId="1" animBg="1"/>
      <p:bldP spid="11" grpId="3" animBg="1"/>
      <p:bldP spid="11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678" y="235581"/>
            <a:ext cx="10515600" cy="1325563"/>
          </a:xfrm>
        </p:spPr>
        <p:txBody>
          <a:bodyPr/>
          <a:lstStyle/>
          <a:p>
            <a:r>
              <a:rPr lang="en-US" sz="3200" b="1">
                <a:solidFill>
                  <a:schemeClr val="accent1">
                    <a:tint val="88000"/>
                    <a:satMod val="150000"/>
                  </a:schemeClr>
                </a:solidFill>
              </a:rPr>
              <a:t>Một số hình ảnh trong thực tế</a:t>
            </a:r>
            <a:br>
              <a:rPr lang="en-US" sz="3200" b="1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340" y="1826706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93965" y="456694"/>
            <a:ext cx="8385175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b="1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08885" y="2956620"/>
            <a:ext cx="5235191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ctr">
              <a:buFontTx/>
              <a:buNone/>
              <a:defRPr/>
            </a:pPr>
            <a:r>
              <a:rPr lang="en-US" b="1" smtClean="0"/>
              <a:t>Hình</a:t>
            </a:r>
            <a:r>
              <a:rPr lang="en-US" sz="3000" smtClean="0"/>
              <a:t> </a:t>
            </a:r>
            <a:r>
              <a:rPr lang="en-US" b="1" smtClean="0"/>
              <a:t>không gian tương ứng</a:t>
            </a:r>
            <a:endParaRPr lang="en-US" b="1"/>
          </a:p>
        </p:txBody>
      </p:sp>
      <p:sp>
        <p:nvSpPr>
          <p:cNvPr id="6" name="AutoShape 43"/>
          <p:cNvSpPr>
            <a:spLocks noChangeArrowheads="1"/>
          </p:cNvSpPr>
          <p:nvPr/>
        </p:nvSpPr>
        <p:spPr bwMode="auto">
          <a:xfrm>
            <a:off x="1016140" y="3734881"/>
            <a:ext cx="2667000" cy="1752600"/>
          </a:xfrm>
          <a:prstGeom prst="cube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chemeClr val="tx2"/>
              </a:solidFill>
              <a:latin typeface=".VnTimeH" pitchFamily="34" charset="0"/>
            </a:endParaRPr>
          </a:p>
        </p:txBody>
      </p:sp>
      <p:sp>
        <p:nvSpPr>
          <p:cNvPr id="7" name="Freeform 44"/>
          <p:cNvSpPr>
            <a:spLocks/>
          </p:cNvSpPr>
          <p:nvPr/>
        </p:nvSpPr>
        <p:spPr bwMode="auto">
          <a:xfrm>
            <a:off x="1447940" y="3763456"/>
            <a:ext cx="2192338" cy="1306513"/>
          </a:xfrm>
          <a:custGeom>
            <a:avLst/>
            <a:gdLst>
              <a:gd name="T0" fmla="*/ 0 w 1381"/>
              <a:gd name="T1" fmla="*/ 0 h 823"/>
              <a:gd name="T2" fmla="*/ 2147483647 w 1381"/>
              <a:gd name="T3" fmla="*/ 2147483647 h 823"/>
              <a:gd name="T4" fmla="*/ 2147483647 w 1381"/>
              <a:gd name="T5" fmla="*/ 2147483647 h 823"/>
              <a:gd name="T6" fmla="*/ 0 60000 65536"/>
              <a:gd name="T7" fmla="*/ 0 60000 65536"/>
              <a:gd name="T8" fmla="*/ 0 60000 65536"/>
              <a:gd name="T9" fmla="*/ 0 w 1381"/>
              <a:gd name="T10" fmla="*/ 0 h 823"/>
              <a:gd name="T11" fmla="*/ 1381 w 1381"/>
              <a:gd name="T12" fmla="*/ 823 h 8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" h="823">
                <a:moveTo>
                  <a:pt x="0" y="0"/>
                </a:moveTo>
                <a:lnTo>
                  <a:pt x="37" y="823"/>
                </a:lnTo>
                <a:lnTo>
                  <a:pt x="1381" y="798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45"/>
          <p:cNvSpPr>
            <a:spLocks/>
          </p:cNvSpPr>
          <p:nvPr/>
        </p:nvSpPr>
        <p:spPr bwMode="auto">
          <a:xfrm>
            <a:off x="1057415" y="5106481"/>
            <a:ext cx="449263" cy="355600"/>
          </a:xfrm>
          <a:custGeom>
            <a:avLst/>
            <a:gdLst>
              <a:gd name="T0" fmla="*/ 0 w 283"/>
              <a:gd name="T1" fmla="*/ 2147483647 h 224"/>
              <a:gd name="T2" fmla="*/ 2147483647 w 283"/>
              <a:gd name="T3" fmla="*/ 0 h 224"/>
              <a:gd name="T4" fmla="*/ 0 60000 65536"/>
              <a:gd name="T5" fmla="*/ 0 60000 65536"/>
              <a:gd name="T6" fmla="*/ 0 w 283"/>
              <a:gd name="T7" fmla="*/ 0 h 224"/>
              <a:gd name="T8" fmla="*/ 283 w 283"/>
              <a:gd name="T9" fmla="*/ 224 h 2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" h="224">
                <a:moveTo>
                  <a:pt x="0" y="224"/>
                </a:moveTo>
                <a:lnTo>
                  <a:pt x="283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4673740" y="3811081"/>
            <a:ext cx="1752600" cy="1651000"/>
          </a:xfrm>
          <a:prstGeom prst="cube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chemeClr val="tx2"/>
              </a:solidFill>
              <a:latin typeface=".VnTimeH" pitchFamily="34" charset="0"/>
            </a:endParaRPr>
          </a:p>
        </p:txBody>
      </p:sp>
      <p:sp>
        <p:nvSpPr>
          <p:cNvPr id="10" name="Freeform 47"/>
          <p:cNvSpPr>
            <a:spLocks/>
          </p:cNvSpPr>
          <p:nvPr/>
        </p:nvSpPr>
        <p:spPr bwMode="auto">
          <a:xfrm>
            <a:off x="5054740" y="3811081"/>
            <a:ext cx="1382713" cy="1157288"/>
          </a:xfrm>
          <a:custGeom>
            <a:avLst/>
            <a:gdLst>
              <a:gd name="T0" fmla="*/ 0 w 871"/>
              <a:gd name="T1" fmla="*/ 0 h 729"/>
              <a:gd name="T2" fmla="*/ 2147483647 w 871"/>
              <a:gd name="T3" fmla="*/ 2147483647 h 729"/>
              <a:gd name="T4" fmla="*/ 2147483647 w 871"/>
              <a:gd name="T5" fmla="*/ 2147483647 h 729"/>
              <a:gd name="T6" fmla="*/ 0 60000 65536"/>
              <a:gd name="T7" fmla="*/ 0 60000 65536"/>
              <a:gd name="T8" fmla="*/ 0 60000 65536"/>
              <a:gd name="T9" fmla="*/ 0 w 871"/>
              <a:gd name="T10" fmla="*/ 0 h 729"/>
              <a:gd name="T11" fmla="*/ 871 w 871"/>
              <a:gd name="T12" fmla="*/ 729 h 7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729">
                <a:moveTo>
                  <a:pt x="0" y="0"/>
                </a:moveTo>
                <a:lnTo>
                  <a:pt x="2" y="729"/>
                </a:lnTo>
                <a:lnTo>
                  <a:pt x="871" y="72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V="1">
            <a:off x="4673740" y="4954081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1016140" y="5716081"/>
            <a:ext cx="2678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Hình hộp chữ nhật</a:t>
            </a:r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4627703" y="5662106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Hình lập phương</a:t>
            </a:r>
          </a:p>
        </p:txBody>
      </p:sp>
      <p:pic>
        <p:nvPicPr>
          <p:cNvPr id="14" name="Picture 4" descr="Bao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40" y="991681"/>
            <a:ext cx="2590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own Arrow 18"/>
          <p:cNvSpPr/>
          <p:nvPr/>
        </p:nvSpPr>
        <p:spPr>
          <a:xfrm>
            <a:off x="2108480" y="3028914"/>
            <a:ext cx="241160" cy="439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513598" y="2920057"/>
            <a:ext cx="241160" cy="439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C:\Users\Cai Long\Desktop\Quay hinh HTV lop 8\4.(15.4). Hinh hop chu nhat va the tich hinh hop chu nhat\rub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45" y="991681"/>
            <a:ext cx="1672213" cy="16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72" y="2970765"/>
            <a:ext cx="2905125" cy="1040338"/>
          </a:xfrm>
        </p:spPr>
        <p:txBody>
          <a:bodyPr/>
          <a:lstStyle/>
          <a:p>
            <a:r>
              <a:rPr lang="en-US" smtClean="0"/>
              <a:t>Bánh chưng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" b="3398"/>
          <a:stretch/>
        </p:blipFill>
        <p:spPr bwMode="auto">
          <a:xfrm>
            <a:off x="460906" y="346075"/>
            <a:ext cx="2803155" cy="273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95" y="269021"/>
            <a:ext cx="3546738" cy="29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35936" y="776385"/>
            <a:ext cx="2033586" cy="94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Hộp quà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894322" y="5585876"/>
            <a:ext cx="2033586" cy="94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Bể cá</a:t>
            </a:r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4" y="2648573"/>
            <a:ext cx="2815696" cy="278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67" y="4226719"/>
            <a:ext cx="1448786" cy="202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29107" y="5113063"/>
            <a:ext cx="2033586" cy="94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 smtClean="0"/>
              <a:t>Hộp phấn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800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07" y="157203"/>
            <a:ext cx="9615453" cy="1325563"/>
          </a:xfrm>
        </p:spPr>
        <p:txBody>
          <a:bodyPr>
            <a:noAutofit/>
          </a:bodyPr>
          <a:lstStyle/>
          <a:p>
            <a:r>
              <a:rPr lang="en-US" sz="2200" b="1" smtClean="0"/>
              <a:t>II. Các mối quan hệ giữa đường thẳng và mặt phẳng trong không gian</a:t>
            </a:r>
            <a:br>
              <a:rPr lang="en-US" sz="2200" b="1" smtClean="0"/>
            </a:br>
            <a:r>
              <a:rPr lang="en-US" sz="2200" b="1" i="1">
                <a:solidFill>
                  <a:srgbClr val="7030A0"/>
                </a:solidFill>
              </a:rPr>
              <a:t>1. Quan hệ giữa các đường thẳng </a:t>
            </a:r>
            <a:r>
              <a:rPr lang="en-US" sz="2200" b="1" i="1" smtClean="0">
                <a:solidFill>
                  <a:srgbClr val="7030A0"/>
                </a:solidFill>
              </a:rPr>
              <a:t>phân biệt trong </a:t>
            </a:r>
            <a:r>
              <a:rPr lang="en-US" sz="2200" b="1" i="1">
                <a:solidFill>
                  <a:srgbClr val="7030A0"/>
                </a:solidFill>
              </a:rPr>
              <a:t>không </a:t>
            </a:r>
            <a:r>
              <a:rPr lang="en-US" sz="2200" b="1" i="1" smtClean="0">
                <a:solidFill>
                  <a:srgbClr val="7030A0"/>
                </a:solidFill>
              </a:rPr>
              <a:t>gian</a:t>
            </a:r>
            <a:endParaRPr lang="en-US" sz="2200" i="1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153" y="1246841"/>
            <a:ext cx="4748847" cy="21115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smtClean="0"/>
              <a:t>c) Chéo nhau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</a:rPr>
              <a:t>AA’</a:t>
            </a:r>
            <a:r>
              <a:rPr lang="en-US" sz="2200" b="1"/>
              <a:t> </a:t>
            </a:r>
            <a:r>
              <a:rPr lang="en-US" sz="2200" b="1" smtClean="0"/>
              <a:t>và </a:t>
            </a:r>
            <a:r>
              <a:rPr lang="en-US" sz="2200" b="1" smtClean="0">
                <a:solidFill>
                  <a:srgbClr val="FF00FF"/>
                </a:solidFill>
              </a:rPr>
              <a:t>D’C’ </a:t>
            </a:r>
            <a:r>
              <a:rPr lang="en-US" sz="2200" b="1" smtClean="0"/>
              <a:t>không cùng nằm trong một mặt phẳng,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793986" y="1338741"/>
            <a:ext cx="12561" cy="44370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90756" y="1337104"/>
            <a:ext cx="13529" cy="26282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83874" y="1309536"/>
                <a:ext cx="3033678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000" b="1" smtClean="0"/>
                  <a:t>a) Cắt nhau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b="1" smtClean="0">
                    <a:solidFill>
                      <a:schemeClr val="accent6">
                        <a:lumMod val="75000"/>
                      </a:schemeClr>
                    </a:solidFill>
                  </a:rPr>
                  <a:t>AA’ </a:t>
                </a:r>
                <a:r>
                  <a:rPr lang="en-US" sz="1800" b="1" smtClean="0"/>
                  <a:t>và </a:t>
                </a:r>
                <a:r>
                  <a:rPr lang="en-US" sz="1800" b="1" smtClean="0">
                    <a:solidFill>
                      <a:schemeClr val="accent4">
                        <a:lumMod val="75000"/>
                      </a:schemeClr>
                    </a:solidFill>
                  </a:rPr>
                  <a:t>AB</a:t>
                </a:r>
                <a:r>
                  <a:rPr lang="en-US" sz="1800" b="1" smtClean="0"/>
                  <a:t> cùng nằm trong </a:t>
                </a:r>
                <a:r>
                  <a:rPr lang="en-US" sz="1800" b="1" smtClean="0">
                    <a:solidFill>
                      <a:srgbClr val="7030A0"/>
                    </a:solidFill>
                  </a:rPr>
                  <a:t>mp (AA’B’B)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b="1" smtClean="0">
                    <a:solidFill>
                      <a:schemeClr val="accent6">
                        <a:lumMod val="75000"/>
                      </a:schemeClr>
                    </a:solidFill>
                  </a:rPr>
                  <a:t>AA’ </a:t>
                </a:r>
                <a:r>
                  <a:rPr lang="en-US" sz="1800" b="1" smtClean="0"/>
                  <a:t>và AB có điểm chung là A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b="1" smtClean="0"/>
                  <a:t>Khi đó: </a:t>
                </a:r>
                <a:r>
                  <a:rPr lang="en-US" sz="1800" b="1" smtClean="0">
                    <a:solidFill>
                      <a:schemeClr val="accent6">
                        <a:lumMod val="75000"/>
                      </a:schemeClr>
                    </a:solidFill>
                  </a:rPr>
                  <a:t>AA’ </a:t>
                </a:r>
                <a:r>
                  <a:rPr lang="en-US" sz="1800" b="1" smtClean="0"/>
                  <a:t>cắt </a:t>
                </a:r>
                <a:r>
                  <a:rPr lang="en-US" sz="1800" b="1" smtClean="0">
                    <a:solidFill>
                      <a:schemeClr val="accent4">
                        <a:lumMod val="75000"/>
                      </a:schemeClr>
                    </a:solidFill>
                  </a:rPr>
                  <a:t>AB</a:t>
                </a:r>
                <a:r>
                  <a:rPr lang="en-US" sz="1800" b="1" smtClean="0"/>
                  <a:t>;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b="1" smtClean="0"/>
                  <a:t>Đặc biệt: </a:t>
                </a:r>
                <a:r>
                  <a:rPr lang="en-US" sz="1800" b="1" smtClean="0">
                    <a:solidFill>
                      <a:schemeClr val="accent6">
                        <a:lumMod val="75000"/>
                      </a:schemeClr>
                    </a:solidFill>
                  </a:rPr>
                  <a:t>AA’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⊥</m:t>
                    </m:r>
                  </m:oMath>
                </a14:m>
                <a:r>
                  <a:rPr lang="en-US" sz="1800" b="1" smtClean="0"/>
                  <a:t> </a:t>
                </a:r>
                <a:r>
                  <a:rPr lang="en-US" sz="1800" b="1" i="0" smtClean="0">
                    <a:solidFill>
                      <a:schemeClr val="accent4">
                        <a:lumMod val="75000"/>
                      </a:schemeClr>
                    </a:solidFill>
                  </a:rPr>
                  <a:t>AB</a:t>
                </a:r>
                <a:endParaRPr lang="en-US" sz="1800" b="1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b="1" smtClean="0">
                    <a:solidFill>
                      <a:schemeClr val="accent4">
                        <a:lumMod val="50000"/>
                      </a:schemeClr>
                    </a:solidFill>
                  </a:rPr>
                  <a:t>	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b="1"/>
                  <a:t> </a:t>
                </a:r>
                <a:r>
                  <a:rPr lang="en-US" sz="1800" b="1" smtClean="0"/>
                  <a:t>      </a:t>
                </a:r>
                <a:endParaRPr lang="en-US" sz="1800" b="1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4" y="1309536"/>
                <a:ext cx="3033678" cy="4351338"/>
              </a:xfrm>
              <a:prstGeom prst="rect">
                <a:avLst/>
              </a:prstGeom>
              <a:blipFill rotWithShape="1">
                <a:blip r:embed="rId3"/>
                <a:stretch>
                  <a:fillRect l="-2008" t="-560" r="-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3814373" y="1182738"/>
            <a:ext cx="3254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smtClean="0"/>
              <a:t>b) Song song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smtClean="0">
                <a:solidFill>
                  <a:schemeClr val="accent6">
                    <a:lumMod val="75000"/>
                  </a:schemeClr>
                </a:solidFill>
              </a:rPr>
              <a:t>AA’ </a:t>
            </a:r>
            <a:r>
              <a:rPr lang="en-US" sz="1800" b="1" smtClean="0"/>
              <a:t>và </a:t>
            </a:r>
            <a:r>
              <a:rPr lang="en-US" sz="1800" b="1" smtClean="0">
                <a:solidFill>
                  <a:schemeClr val="accent6">
                    <a:lumMod val="75000"/>
                  </a:schemeClr>
                </a:solidFill>
              </a:rPr>
              <a:t>DD’ </a:t>
            </a:r>
            <a:r>
              <a:rPr lang="en-US" sz="1800" b="1" smtClean="0"/>
              <a:t>cùng nằm trong mp (AA’D’D)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smtClean="0">
                <a:solidFill>
                  <a:schemeClr val="accent6">
                    <a:lumMod val="75000"/>
                  </a:schemeClr>
                </a:solidFill>
              </a:rPr>
              <a:t>AA’ </a:t>
            </a:r>
            <a:r>
              <a:rPr lang="en-US" sz="1800" b="1" smtClean="0"/>
              <a:t>và </a:t>
            </a:r>
            <a:r>
              <a:rPr lang="en-US" sz="1800" b="1" smtClean="0">
                <a:solidFill>
                  <a:schemeClr val="accent6">
                    <a:lumMod val="75000"/>
                  </a:schemeClr>
                </a:solidFill>
              </a:rPr>
              <a:t>DD’ </a:t>
            </a:r>
            <a:r>
              <a:rPr lang="en-US" sz="1800" b="1" smtClean="0"/>
              <a:t>không có điểm chung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smtClean="0"/>
              <a:t>Khi đó: </a:t>
            </a:r>
            <a:r>
              <a:rPr lang="en-US" sz="1800" b="1" smtClean="0">
                <a:solidFill>
                  <a:schemeClr val="accent6">
                    <a:lumMod val="75000"/>
                  </a:schemeClr>
                </a:solidFill>
              </a:rPr>
              <a:t>AA’ </a:t>
            </a:r>
            <a:r>
              <a:rPr lang="en-US" sz="1800" b="1" smtClean="0"/>
              <a:t>song song </a:t>
            </a:r>
            <a:r>
              <a:rPr lang="en-US" sz="1800" b="1" smtClean="0">
                <a:solidFill>
                  <a:schemeClr val="accent6">
                    <a:lumMod val="75000"/>
                  </a:schemeClr>
                </a:solidFill>
              </a:rPr>
              <a:t>DD’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smtClean="0"/>
              <a:t>Kí hiệu: </a:t>
            </a:r>
            <a:r>
              <a:rPr lang="en-US" sz="1800" b="1" smtClean="0">
                <a:solidFill>
                  <a:schemeClr val="accent6">
                    <a:lumMod val="75000"/>
                  </a:schemeClr>
                </a:solidFill>
              </a:rPr>
              <a:t>AA’//DD’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smtClean="0">
                <a:solidFill>
                  <a:srgbClr val="00B050"/>
                </a:solidFill>
              </a:rPr>
              <a:t>AA’</a:t>
            </a:r>
            <a:r>
              <a:rPr lang="en-US" sz="1800" b="1" smtClean="0"/>
              <a:t>//</a:t>
            </a:r>
            <a:r>
              <a:rPr lang="en-US" sz="1800" b="1" smtClean="0">
                <a:solidFill>
                  <a:srgbClr val="0070C0"/>
                </a:solidFill>
              </a:rPr>
              <a:t>BB’</a:t>
            </a:r>
            <a:r>
              <a:rPr lang="en-US" sz="1800" b="1"/>
              <a:t> </a:t>
            </a:r>
            <a:r>
              <a:rPr lang="en-US" sz="1800" b="1" smtClean="0"/>
              <a:t> ; </a:t>
            </a:r>
            <a:r>
              <a:rPr lang="en-US" sz="1800" b="1" smtClean="0">
                <a:solidFill>
                  <a:srgbClr val="0070C0"/>
                </a:solidFill>
              </a:rPr>
              <a:t>BB’ // </a:t>
            </a:r>
            <a:r>
              <a:rPr lang="en-US" sz="1800" b="1" smtClean="0">
                <a:solidFill>
                  <a:srgbClr val="FF0000"/>
                </a:solidFill>
              </a:rPr>
              <a:t>CC’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smtClean="0">
                <a:solidFill>
                  <a:srgbClr val="00B050"/>
                </a:solidFill>
              </a:rPr>
              <a:t>AA</a:t>
            </a:r>
            <a:r>
              <a:rPr lang="en-US" sz="1800" b="1"/>
              <a:t> </a:t>
            </a:r>
            <a:r>
              <a:rPr lang="en-US" sz="1800" b="1" smtClean="0">
                <a:solidFill>
                  <a:srgbClr val="0070C0"/>
                </a:solidFill>
              </a:rPr>
              <a:t>// </a:t>
            </a:r>
            <a:r>
              <a:rPr lang="en-US" sz="1800" b="1">
                <a:solidFill>
                  <a:srgbClr val="FF0000"/>
                </a:solidFill>
              </a:rPr>
              <a:t>CC</a:t>
            </a:r>
            <a:r>
              <a:rPr lang="en-US" sz="1800" b="1" smtClean="0">
                <a:solidFill>
                  <a:srgbClr val="FF0000"/>
                </a:solidFill>
              </a:rPr>
              <a:t>’ </a:t>
            </a:r>
            <a:r>
              <a:rPr lang="en-US" sz="1800" b="1" smtClean="0"/>
              <a:t>( //</a:t>
            </a:r>
            <a:r>
              <a:rPr lang="en-US" sz="1800" b="1">
                <a:solidFill>
                  <a:srgbClr val="0070C0"/>
                </a:solidFill>
              </a:rPr>
              <a:t>BB’</a:t>
            </a:r>
            <a:r>
              <a:rPr lang="en-US" sz="1800" b="1"/>
              <a:t> </a:t>
            </a:r>
            <a:r>
              <a:rPr lang="en-US" sz="1800" b="1" smtClean="0"/>
              <a:t>)</a:t>
            </a:r>
            <a:endParaRPr lang="en-US" sz="1800" b="1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11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" b="3311"/>
          <a:stretch/>
        </p:blipFill>
        <p:spPr bwMode="auto">
          <a:xfrm>
            <a:off x="952808" y="7082206"/>
            <a:ext cx="4488601" cy="341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33166" y="5162401"/>
            <a:ext cx="3790054" cy="10895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smtClean="0"/>
              <a:t>Nhận xét: </a:t>
            </a:r>
            <a:r>
              <a:rPr lang="en-US" b="1" i="1" smtClean="0">
                <a:solidFill>
                  <a:srgbClr val="0070C0"/>
                </a:solidFill>
              </a:rPr>
              <a:t>Hai đường thẳng phân biệt, cùng song song với một đường thẳng thứ ba thì song song với nhau</a:t>
            </a:r>
            <a:endParaRPr lang="en-US" b="1" i="1">
              <a:solidFill>
                <a:srgbClr val="0070C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46418" y="5989153"/>
            <a:ext cx="5416705" cy="211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200" smtClean="0"/>
          </a:p>
        </p:txBody>
      </p:sp>
      <p:sp>
        <p:nvSpPr>
          <p:cNvPr id="4" name="Right Brace 3"/>
          <p:cNvSpPr/>
          <p:nvPr/>
        </p:nvSpPr>
        <p:spPr>
          <a:xfrm>
            <a:off x="3276600" y="1744979"/>
            <a:ext cx="240952" cy="1214997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0" y="3965360"/>
            <a:ext cx="2994322" cy="23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Brace 18"/>
          <p:cNvSpPr/>
          <p:nvPr/>
        </p:nvSpPr>
        <p:spPr>
          <a:xfrm>
            <a:off x="6733166" y="1552101"/>
            <a:ext cx="335280" cy="1214997"/>
          </a:xfrm>
          <a:prstGeom prst="rightBrace">
            <a:avLst>
              <a:gd name="adj1" fmla="val 7424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3"/>
          <a:stretch/>
        </p:blipFill>
        <p:spPr bwMode="auto">
          <a:xfrm>
            <a:off x="3432025" y="4533900"/>
            <a:ext cx="3301141" cy="25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03" y="2352477"/>
            <a:ext cx="3345501" cy="249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6733166" y="5126773"/>
            <a:ext cx="3790054" cy="1125157"/>
          </a:xfrm>
          <a:prstGeom prst="wedgeRectCallout">
            <a:avLst>
              <a:gd name="adj1" fmla="val -64461"/>
              <a:gd name="adj2" fmla="val -15150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3" grpId="0" animBg="1"/>
      <p:bldP spid="4" grpId="0" animBg="1"/>
      <p:bldP spid="1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68" y="92637"/>
            <a:ext cx="10594052" cy="1325563"/>
          </a:xfrm>
        </p:spPr>
        <p:txBody>
          <a:bodyPr>
            <a:noAutofit/>
          </a:bodyPr>
          <a:lstStyle/>
          <a:p>
            <a:r>
              <a:rPr lang="en-US" sz="2200" b="1" smtClean="0"/>
              <a:t>II. Các mối quan hệ giữa đường thẳng và mặt phẳng trong không gian</a:t>
            </a:r>
            <a:br>
              <a:rPr lang="en-US" sz="2200" b="1" smtClean="0"/>
            </a:br>
            <a:r>
              <a:rPr lang="en-US" sz="2200" b="1" i="1" smtClean="0">
                <a:solidFill>
                  <a:srgbClr val="7030A0"/>
                </a:solidFill>
              </a:rPr>
              <a:t>2. </a:t>
            </a:r>
            <a:r>
              <a:rPr lang="en-US" sz="2200" b="1" i="1">
                <a:solidFill>
                  <a:srgbClr val="7030A0"/>
                </a:solidFill>
              </a:rPr>
              <a:t>Quan hệ giữa </a:t>
            </a:r>
            <a:r>
              <a:rPr lang="en-US" sz="2200" b="1" i="1" smtClean="0">
                <a:solidFill>
                  <a:srgbClr val="7030A0"/>
                </a:solidFill>
              </a:rPr>
              <a:t>đường </a:t>
            </a:r>
            <a:r>
              <a:rPr lang="en-US" sz="2200" b="1" i="1">
                <a:solidFill>
                  <a:srgbClr val="7030A0"/>
                </a:solidFill>
              </a:rPr>
              <a:t>thẳng </a:t>
            </a:r>
            <a:r>
              <a:rPr lang="en-US" sz="2200" b="1" i="1" smtClean="0">
                <a:solidFill>
                  <a:srgbClr val="7030A0"/>
                </a:solidFill>
              </a:rPr>
              <a:t>và mặt phẳng trong </a:t>
            </a:r>
            <a:r>
              <a:rPr lang="en-US" sz="2200" b="1" i="1">
                <a:solidFill>
                  <a:srgbClr val="7030A0"/>
                </a:solidFill>
              </a:rPr>
              <a:t>không </a:t>
            </a:r>
            <a:r>
              <a:rPr lang="en-US" sz="2200" b="1" i="1" smtClean="0">
                <a:solidFill>
                  <a:srgbClr val="7030A0"/>
                </a:solidFill>
              </a:rPr>
              <a:t>gian</a:t>
            </a:r>
            <a:endParaRPr lang="en-US" sz="2200" i="1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794714" y="1418200"/>
            <a:ext cx="2" cy="35119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79071" y="1205555"/>
                <a:ext cx="531925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000" b="1" smtClean="0"/>
                  <a:t>a) Đường thẳng song song với mặt phẳng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smtClean="0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 i="0" smtClean="0"/>
                  <a:t>không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2000" b="1" smtClean="0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i="0" smtClean="0">
                    <a:solidFill>
                      <a:srgbClr val="FF00FF"/>
                    </a:solidFill>
                  </a:rPr>
                  <a:t>DC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/>
                  <a:t>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20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b="1" smtClean="0">
                    <a:solidFill>
                      <a:srgbClr val="FF00FF"/>
                    </a:solidFill>
                  </a:rPr>
                  <a:t>D’C’</a:t>
                </a:r>
                <a:r>
                  <a:rPr lang="en-US" sz="2200" b="1" smtClean="0"/>
                  <a:t>// </a:t>
                </a:r>
                <a:r>
                  <a:rPr lang="en-US" sz="2200" b="1" smtClean="0">
                    <a:solidFill>
                      <a:srgbClr val="FF00FF"/>
                    </a:solidFill>
                  </a:rPr>
                  <a:t>DC 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b="1" smtClean="0"/>
                  <a:t>Khi đó: </a:t>
                </a:r>
                <a:r>
                  <a:rPr lang="en-US" sz="2000" b="1" smtClean="0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 smtClean="0"/>
                  <a:t>song song với </a:t>
                </a:r>
                <a:r>
                  <a:rPr lang="en-US" sz="2000" b="1" smtClean="0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endParaRPr lang="en-US" sz="2000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smtClean="0"/>
                  <a:t>Kí hiệu: </a:t>
                </a:r>
                <a:r>
                  <a:rPr lang="en-US" sz="2000" b="1" smtClean="0">
                    <a:solidFill>
                      <a:srgbClr val="FF00FF"/>
                    </a:solidFill>
                  </a:rPr>
                  <a:t>D’C</a:t>
                </a:r>
                <a:r>
                  <a:rPr lang="en-US" sz="2000" b="1">
                    <a:solidFill>
                      <a:srgbClr val="FF00FF"/>
                    </a:solidFill>
                  </a:rPr>
                  <a:t>’ </a:t>
                </a:r>
                <a:r>
                  <a:rPr lang="en-US" sz="2000" b="1" smtClean="0"/>
                  <a:t>// </a:t>
                </a:r>
                <a:r>
                  <a:rPr lang="en-US" sz="2000" b="1" smtClean="0">
                    <a:solidFill>
                      <a:schemeClr val="accent2">
                        <a:lumMod val="50000"/>
                      </a:schemeClr>
                    </a:solidFill>
                  </a:rPr>
                  <a:t>mp(ABCD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endParaRPr lang="en-US" sz="2000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smtClean="0"/>
                  <a:t>Tương tự: </a:t>
                </a:r>
                <a:r>
                  <a:rPr lang="en-US" sz="2000" b="1" smtClean="0">
                    <a:solidFill>
                      <a:schemeClr val="accent4">
                        <a:lumMod val="75000"/>
                      </a:schemeClr>
                    </a:solidFill>
                  </a:rPr>
                  <a:t>A’D’</a:t>
                </a:r>
                <a:r>
                  <a:rPr lang="en-US" sz="2000" b="1" smtClean="0"/>
                  <a:t>// </a:t>
                </a:r>
                <a:r>
                  <a:rPr lang="en-US" sz="2000" b="1" smtClean="0">
                    <a:solidFill>
                      <a:schemeClr val="accent2">
                        <a:lumMod val="50000"/>
                      </a:schemeClr>
                    </a:solidFill>
                  </a:rPr>
                  <a:t>mp(ABCD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r>
                  <a:rPr lang="en-US" sz="2000" b="1" smtClean="0"/>
                  <a:t>       </a:t>
                </a:r>
                <a:endParaRPr lang="en-US" sz="2000" b="1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1" y="1205555"/>
                <a:ext cx="5319255" cy="4351338"/>
              </a:xfrm>
              <a:prstGeom prst="rect">
                <a:avLst/>
              </a:prstGeom>
              <a:blipFill rotWithShape="1">
                <a:blip r:embed="rId2"/>
                <a:stretch>
                  <a:fillRect l="-1491" t="-560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70" y="4312541"/>
            <a:ext cx="2851016" cy="152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265" y="5898641"/>
            <a:ext cx="5570715" cy="75713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smtClean="0"/>
              <a:t>Nhận xét: </a:t>
            </a:r>
            <a:r>
              <a:rPr lang="en-US" b="1" i="1" smtClean="0">
                <a:solidFill>
                  <a:schemeClr val="accent2">
                    <a:lumMod val="75000"/>
                  </a:schemeClr>
                </a:solidFill>
              </a:rPr>
              <a:t>Nếu một đường thẳng song song với một mặt phẳng thì chúng không có điểm chung</a:t>
            </a:r>
            <a:endParaRPr lang="en-US" b="1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637344" y="1668778"/>
            <a:ext cx="240952" cy="1158241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365265" y="5898642"/>
            <a:ext cx="5570715" cy="757130"/>
          </a:xfrm>
          <a:prstGeom prst="wedgeRectCallout">
            <a:avLst>
              <a:gd name="adj1" fmla="val -8126"/>
              <a:gd name="adj2" fmla="val -78038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68" y="92637"/>
            <a:ext cx="9931112" cy="1325563"/>
          </a:xfrm>
        </p:spPr>
        <p:txBody>
          <a:bodyPr>
            <a:noAutofit/>
          </a:bodyPr>
          <a:lstStyle/>
          <a:p>
            <a:r>
              <a:rPr lang="en-US" sz="2200" b="1" smtClean="0"/>
              <a:t>II. Các mối quan hệ giữa đường thẳng và mặt phẳng trong không gian</a:t>
            </a:r>
            <a:br>
              <a:rPr lang="en-US" sz="2200" b="1" smtClean="0"/>
            </a:br>
            <a:r>
              <a:rPr lang="en-US" sz="2200" b="1" i="1" smtClean="0">
                <a:solidFill>
                  <a:srgbClr val="7030A0"/>
                </a:solidFill>
              </a:rPr>
              <a:t>2. </a:t>
            </a:r>
            <a:r>
              <a:rPr lang="en-US" sz="2200" b="1" i="1">
                <a:solidFill>
                  <a:srgbClr val="7030A0"/>
                </a:solidFill>
              </a:rPr>
              <a:t>Quan hệ giữa </a:t>
            </a:r>
            <a:r>
              <a:rPr lang="en-US" sz="2200" b="1" i="1" smtClean="0">
                <a:solidFill>
                  <a:srgbClr val="7030A0"/>
                </a:solidFill>
              </a:rPr>
              <a:t>đường </a:t>
            </a:r>
            <a:r>
              <a:rPr lang="en-US" sz="2200" b="1" i="1">
                <a:solidFill>
                  <a:srgbClr val="7030A0"/>
                </a:solidFill>
              </a:rPr>
              <a:t>thẳng </a:t>
            </a:r>
            <a:r>
              <a:rPr lang="en-US" sz="2200" b="1" i="1" smtClean="0">
                <a:solidFill>
                  <a:srgbClr val="7030A0"/>
                </a:solidFill>
              </a:rPr>
              <a:t>và mặt phẳng trong </a:t>
            </a:r>
            <a:r>
              <a:rPr lang="en-US" sz="2200" b="1" i="1">
                <a:solidFill>
                  <a:srgbClr val="7030A0"/>
                </a:solidFill>
              </a:rPr>
              <a:t>không </a:t>
            </a:r>
            <a:r>
              <a:rPr lang="en-US" sz="2200" b="1" i="1" smtClean="0">
                <a:solidFill>
                  <a:srgbClr val="7030A0"/>
                </a:solidFill>
              </a:rPr>
              <a:t>gian</a:t>
            </a:r>
            <a:endParaRPr lang="en-US" sz="2200" i="1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794714" y="1418200"/>
            <a:ext cx="2" cy="35119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79071" y="1205555"/>
                <a:ext cx="531925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000" b="1" smtClean="0"/>
                  <a:t>a) Đường thẳng song song với mặt phẳng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smtClean="0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 i="0" smtClean="0"/>
                  <a:t>không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2000" b="1" smtClean="0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i="0" smtClean="0">
                    <a:solidFill>
                      <a:srgbClr val="FF00FF"/>
                    </a:solidFill>
                  </a:rPr>
                  <a:t>DC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/>
                  <a:t>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20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b="1" smtClean="0">
                    <a:solidFill>
                      <a:srgbClr val="FF00FF"/>
                    </a:solidFill>
                  </a:rPr>
                  <a:t>D’C’</a:t>
                </a:r>
                <a:r>
                  <a:rPr lang="en-US" sz="2200" b="1" smtClean="0"/>
                  <a:t>// </a:t>
                </a:r>
                <a:r>
                  <a:rPr lang="en-US" sz="2200" b="1" smtClean="0">
                    <a:solidFill>
                      <a:srgbClr val="FF00FF"/>
                    </a:solidFill>
                  </a:rPr>
                  <a:t>DC 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b="1" smtClean="0"/>
                  <a:t>Khi đó: </a:t>
                </a:r>
                <a:r>
                  <a:rPr lang="en-US" sz="2000" b="1" smtClean="0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 smtClean="0"/>
                  <a:t>song song với </a:t>
                </a:r>
                <a:r>
                  <a:rPr lang="en-US" sz="2000" b="1" smtClean="0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endParaRPr lang="en-US" sz="2000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smtClean="0"/>
                  <a:t>Kí hiệu: </a:t>
                </a:r>
                <a:r>
                  <a:rPr lang="en-US" sz="2000" b="1" smtClean="0">
                    <a:solidFill>
                      <a:srgbClr val="FF00FF"/>
                    </a:solidFill>
                  </a:rPr>
                  <a:t>D’C</a:t>
                </a:r>
                <a:r>
                  <a:rPr lang="en-US" sz="2000" b="1">
                    <a:solidFill>
                      <a:srgbClr val="FF00FF"/>
                    </a:solidFill>
                  </a:rPr>
                  <a:t>’ </a:t>
                </a:r>
                <a:r>
                  <a:rPr lang="en-US" sz="2000" b="1" smtClean="0"/>
                  <a:t>// </a:t>
                </a:r>
                <a:r>
                  <a:rPr lang="en-US" sz="2000" b="1" smtClean="0">
                    <a:solidFill>
                      <a:schemeClr val="accent2">
                        <a:lumMod val="50000"/>
                      </a:schemeClr>
                    </a:solidFill>
                  </a:rPr>
                  <a:t>mp(ABCD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endParaRPr lang="en-US" sz="2000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smtClean="0"/>
                  <a:t>Tương tự: </a:t>
                </a:r>
                <a:r>
                  <a:rPr lang="en-US" sz="2000" b="1" smtClean="0">
                    <a:solidFill>
                      <a:schemeClr val="accent4">
                        <a:lumMod val="75000"/>
                      </a:schemeClr>
                    </a:solidFill>
                  </a:rPr>
                  <a:t>A’D’</a:t>
                </a:r>
                <a:r>
                  <a:rPr lang="en-US" sz="2000" b="1" smtClean="0"/>
                  <a:t>// </a:t>
                </a:r>
                <a:r>
                  <a:rPr lang="en-US" sz="2000" b="1" smtClean="0">
                    <a:solidFill>
                      <a:schemeClr val="accent2">
                        <a:lumMod val="50000"/>
                      </a:schemeClr>
                    </a:solidFill>
                  </a:rPr>
                  <a:t>mp(ABCD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r>
                  <a:rPr lang="en-US" sz="2000" b="1" smtClean="0"/>
                  <a:t>       </a:t>
                </a:r>
                <a:endParaRPr lang="en-US" sz="2000" b="1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1" y="1205555"/>
                <a:ext cx="5319255" cy="4351338"/>
              </a:xfrm>
              <a:prstGeom prst="rect">
                <a:avLst/>
              </a:prstGeom>
              <a:blipFill rotWithShape="1">
                <a:blip r:embed="rId2"/>
                <a:stretch>
                  <a:fillRect l="-1491" t="-560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70" y="4312541"/>
            <a:ext cx="2851016" cy="152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265" y="5898641"/>
            <a:ext cx="5570715" cy="75713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smtClean="0"/>
              <a:t>Nhận xét: </a:t>
            </a:r>
            <a:r>
              <a:rPr lang="en-US" b="1" i="1" smtClean="0">
                <a:solidFill>
                  <a:schemeClr val="accent2">
                    <a:lumMod val="75000"/>
                  </a:schemeClr>
                </a:solidFill>
              </a:rPr>
              <a:t>Nếu một đường thẳng song song với một mặt phẳng thì chúng không có điểm chung</a:t>
            </a:r>
            <a:endParaRPr lang="en-US" b="1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637344" y="1668778"/>
            <a:ext cx="240952" cy="1158241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365265" y="5898642"/>
            <a:ext cx="5570715" cy="757130"/>
          </a:xfrm>
          <a:prstGeom prst="wedgeRectCallout">
            <a:avLst>
              <a:gd name="adj1" fmla="val -8260"/>
              <a:gd name="adj2" fmla="val -9514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7007" y="1281040"/>
                <a:ext cx="521585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b) Đường thẳng vuông góc với mp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⊥</m:t>
                    </m:r>
                  </m:oMath>
                </a14:m>
                <a:r>
                  <a:rPr lang="en-US" sz="1800" b="1" smtClean="0"/>
                  <a:t> </a:t>
                </a:r>
                <a:r>
                  <a:rPr lang="en-US" sz="1800" b="1" smtClean="0">
                    <a:solidFill>
                      <a:srgbClr val="FF00FF"/>
                    </a:solidFill>
                  </a:rPr>
                  <a:t>DC  ; </a:t>
                </a:r>
                <a:r>
                  <a:rPr lang="en-US" sz="1800" b="1" smtClean="0">
                    <a:solidFill>
                      <a:schemeClr val="accent6">
                        <a:lumMod val="75000"/>
                      </a:schemeClr>
                    </a:solidFill>
                  </a:rPr>
                  <a:t>DD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’</a:t>
                </a:r>
                <a:r>
                  <a:rPr lang="en-US" sz="1800" b="1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⊥</m:t>
                    </m:r>
                  </m:oMath>
                </a14:m>
                <a:r>
                  <a:rPr lang="en-US" sz="1800" b="1">
                    <a:solidFill>
                      <a:srgbClr val="FF00FF"/>
                    </a:solidFill>
                  </a:rPr>
                  <a:t> </a:t>
                </a:r>
                <a:r>
                  <a:rPr lang="en-US" sz="1800" b="1" smtClean="0">
                    <a:solidFill>
                      <a:srgbClr val="FF00FF"/>
                    </a:solidFill>
                  </a:rPr>
                  <a:t>DA   </a:t>
                </a:r>
                <a:r>
                  <a:rPr lang="en-US" sz="1800" b="1" smtClean="0">
                    <a:solidFill>
                      <a:schemeClr val="accent2">
                        <a:lumMod val="75000"/>
                      </a:schemeClr>
                    </a:solidFill>
                  </a:rPr>
                  <a:t>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>
                    <a:solidFill>
                      <a:srgbClr val="FF00FF"/>
                    </a:solidFill>
                  </a:rPr>
                  <a:t> AD</a:t>
                </a:r>
                <a:r>
                  <a:rPr lang="en-US" sz="1800" b="1" smtClean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1800" b="1">
                    <a:solidFill>
                      <a:srgbClr val="FF00FF"/>
                    </a:solidFill>
                  </a:rPr>
                  <a:t>DC </a:t>
                </a:r>
                <a:r>
                  <a:rPr lang="en-US" sz="1800" b="1"/>
                  <a:t>nằm trong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/>
                      <m:t> 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18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>
                    <a:solidFill>
                      <a:srgbClr val="FF00FF"/>
                    </a:solidFill>
                  </a:rPr>
                  <a:t>DC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 i="0" smtClean="0">
                    <a:solidFill>
                      <a:schemeClr val="tx1"/>
                    </a:solidFill>
                    <a:ea typeface="Cambria Math"/>
                  </a:rPr>
                  <a:t>và </a:t>
                </a:r>
                <a:r>
                  <a:rPr lang="en-US" sz="1800" b="1">
                    <a:solidFill>
                      <a:srgbClr val="FF00FF"/>
                    </a:solidFill>
                  </a:rPr>
                  <a:t>DA </a:t>
                </a:r>
                <a:r>
                  <a:rPr lang="en-US" sz="1800" b="1" i="0" smtClean="0">
                    <a:solidFill>
                      <a:schemeClr val="tx1"/>
                    </a:solidFill>
                    <a:ea typeface="Cambria Math"/>
                  </a:rPr>
                  <a:t>cắt nhau</a:t>
                </a:r>
                <a:endParaRPr lang="en-US" sz="18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Khi đó: </a:t>
                </a:r>
                <a:r>
                  <a:rPr lang="en-US" sz="1800" b="1" smtClean="0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 smtClean="0"/>
                  <a:t>  vuông góc </a:t>
                </a:r>
                <a:r>
                  <a:rPr lang="en-US" sz="1800" b="1" smtClean="0">
                    <a:solidFill>
                      <a:schemeClr val="accent2">
                        <a:lumMod val="50000"/>
                      </a:schemeClr>
                    </a:solidFill>
                  </a:rPr>
                  <a:t>mp(ABCD</a:t>
                </a:r>
                <a:r>
                  <a:rPr lang="en-US" sz="1800" b="1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r>
                  <a:rPr lang="en-US" sz="1800" b="1" smtClean="0"/>
                  <a:t>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Kí hiệu: 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⊥ </m:t>
                    </m:r>
                  </m:oMath>
                </a14:m>
                <a:r>
                  <a:rPr lang="en-US" sz="18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r>
                  <a:rPr lang="en-US" sz="1800" b="1"/>
                  <a:t>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       </a:t>
                </a:r>
                <a:endParaRPr lang="en-US" sz="1800" b="1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7007" y="1281040"/>
                <a:ext cx="5215853" cy="4351338"/>
              </a:xfrm>
              <a:blipFill rotWithShape="1">
                <a:blip r:embed="rId4"/>
                <a:stretch>
                  <a:fillRect l="-935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57" y="3804364"/>
            <a:ext cx="4093425" cy="251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Brace 14"/>
          <p:cNvSpPr/>
          <p:nvPr/>
        </p:nvSpPr>
        <p:spPr>
          <a:xfrm>
            <a:off x="9515640" y="1668778"/>
            <a:ext cx="240952" cy="1158241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69" y="3193247"/>
            <a:ext cx="3215931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68" y="46917"/>
            <a:ext cx="10313852" cy="1325563"/>
          </a:xfrm>
        </p:spPr>
        <p:txBody>
          <a:bodyPr>
            <a:noAutofit/>
          </a:bodyPr>
          <a:lstStyle/>
          <a:p>
            <a:r>
              <a:rPr lang="en-US" sz="2200" b="1" smtClean="0"/>
              <a:t>II. Các mối quan hệ giữa đường thẳng và mặt phẳng trong không gian</a:t>
            </a:r>
            <a:br>
              <a:rPr lang="en-US" sz="2200" b="1" smtClean="0"/>
            </a:br>
            <a:r>
              <a:rPr lang="en-US" sz="2200" b="1" i="1" smtClean="0">
                <a:solidFill>
                  <a:srgbClr val="7030A0"/>
                </a:solidFill>
              </a:rPr>
              <a:t>2. </a:t>
            </a:r>
            <a:r>
              <a:rPr lang="en-US" sz="2200" b="1" i="1">
                <a:solidFill>
                  <a:srgbClr val="7030A0"/>
                </a:solidFill>
              </a:rPr>
              <a:t>Quan hệ giữa </a:t>
            </a:r>
            <a:r>
              <a:rPr lang="en-US" sz="2200" b="1" i="1" smtClean="0">
                <a:solidFill>
                  <a:srgbClr val="7030A0"/>
                </a:solidFill>
              </a:rPr>
              <a:t>đường </a:t>
            </a:r>
            <a:r>
              <a:rPr lang="en-US" sz="2200" b="1" i="1">
                <a:solidFill>
                  <a:srgbClr val="7030A0"/>
                </a:solidFill>
              </a:rPr>
              <a:t>thẳng </a:t>
            </a:r>
            <a:r>
              <a:rPr lang="en-US" sz="2200" b="1" i="1" smtClean="0">
                <a:solidFill>
                  <a:srgbClr val="7030A0"/>
                </a:solidFill>
              </a:rPr>
              <a:t>và mặt phẳng trong </a:t>
            </a:r>
            <a:r>
              <a:rPr lang="en-US" sz="2200" b="1" i="1">
                <a:solidFill>
                  <a:srgbClr val="7030A0"/>
                </a:solidFill>
              </a:rPr>
              <a:t>không </a:t>
            </a:r>
            <a:r>
              <a:rPr lang="en-US" sz="2200" b="1" i="1" smtClean="0">
                <a:solidFill>
                  <a:srgbClr val="7030A0"/>
                </a:solidFill>
              </a:rPr>
              <a:t>gian</a:t>
            </a:r>
            <a:endParaRPr lang="en-US" sz="2200" i="1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794714" y="1418200"/>
            <a:ext cx="2" cy="35119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79071" y="1205555"/>
                <a:ext cx="531925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000" b="1" smtClean="0"/>
                  <a:t>a) Đường thẳng song song với mặt phẳng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smtClean="0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 i="0" smtClean="0"/>
                  <a:t>không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2000" b="1" smtClean="0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i="0" smtClean="0">
                    <a:solidFill>
                      <a:srgbClr val="FF00FF"/>
                    </a:solidFill>
                  </a:rPr>
                  <a:t>DC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/>
                  <a:t>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20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b="1" smtClean="0">
                    <a:solidFill>
                      <a:srgbClr val="FF00FF"/>
                    </a:solidFill>
                  </a:rPr>
                  <a:t>D’C’</a:t>
                </a:r>
                <a:r>
                  <a:rPr lang="en-US" sz="2200" b="1" smtClean="0"/>
                  <a:t>// </a:t>
                </a:r>
                <a:r>
                  <a:rPr lang="en-US" sz="2200" b="1" smtClean="0">
                    <a:solidFill>
                      <a:srgbClr val="FF00FF"/>
                    </a:solidFill>
                  </a:rPr>
                  <a:t>DC 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b="1" smtClean="0"/>
                  <a:t>Khi đó: </a:t>
                </a:r>
                <a:r>
                  <a:rPr lang="en-US" sz="2000" b="1" smtClean="0">
                    <a:solidFill>
                      <a:srgbClr val="FF00FF"/>
                    </a:solidFill>
                  </a:rPr>
                  <a:t>D’C’ </a:t>
                </a:r>
                <a:r>
                  <a:rPr lang="en-US" sz="2000" b="1" smtClean="0"/>
                  <a:t>song song với </a:t>
                </a:r>
                <a:r>
                  <a:rPr lang="en-US" sz="2000" b="1" smtClean="0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endParaRPr lang="en-US" sz="2000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smtClean="0"/>
                  <a:t>Kí hiệu: </a:t>
                </a:r>
                <a:r>
                  <a:rPr lang="en-US" sz="2000" b="1" smtClean="0">
                    <a:solidFill>
                      <a:srgbClr val="FF00FF"/>
                    </a:solidFill>
                  </a:rPr>
                  <a:t>D’C</a:t>
                </a:r>
                <a:r>
                  <a:rPr lang="en-US" sz="2000" b="1">
                    <a:solidFill>
                      <a:srgbClr val="FF00FF"/>
                    </a:solidFill>
                  </a:rPr>
                  <a:t>’ </a:t>
                </a:r>
                <a:r>
                  <a:rPr lang="en-US" sz="2000" b="1" smtClean="0"/>
                  <a:t>// </a:t>
                </a:r>
                <a:r>
                  <a:rPr lang="en-US" sz="2000" b="1" smtClean="0">
                    <a:solidFill>
                      <a:schemeClr val="accent2">
                        <a:lumMod val="50000"/>
                      </a:schemeClr>
                    </a:solidFill>
                  </a:rPr>
                  <a:t>mp(ABCD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endParaRPr lang="en-US" sz="2000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smtClean="0"/>
                  <a:t>Tương tự: </a:t>
                </a:r>
                <a:r>
                  <a:rPr lang="en-US" sz="2000" b="1" smtClean="0">
                    <a:solidFill>
                      <a:schemeClr val="accent4">
                        <a:lumMod val="75000"/>
                      </a:schemeClr>
                    </a:solidFill>
                  </a:rPr>
                  <a:t>A’D’</a:t>
                </a:r>
                <a:r>
                  <a:rPr lang="en-US" sz="2000" b="1" smtClean="0"/>
                  <a:t>// </a:t>
                </a:r>
                <a:r>
                  <a:rPr lang="en-US" sz="2000" b="1" smtClean="0">
                    <a:solidFill>
                      <a:schemeClr val="accent2">
                        <a:lumMod val="50000"/>
                      </a:schemeClr>
                    </a:solidFill>
                  </a:rPr>
                  <a:t>mp(ABCD</a:t>
                </a:r>
                <a:r>
                  <a:rPr lang="en-US" sz="2000" b="1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r>
                  <a:rPr lang="en-US" sz="2000" b="1" smtClean="0"/>
                  <a:t>       </a:t>
                </a:r>
                <a:endParaRPr lang="en-US" sz="2000" b="1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1" y="1205555"/>
                <a:ext cx="5319255" cy="4351338"/>
              </a:xfrm>
              <a:prstGeom prst="rect">
                <a:avLst/>
              </a:prstGeom>
              <a:blipFill rotWithShape="1">
                <a:blip r:embed="rId3"/>
                <a:stretch>
                  <a:fillRect l="-1491" t="-560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30" y="4275409"/>
            <a:ext cx="2851016" cy="152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1905" y="5898642"/>
            <a:ext cx="5570715" cy="75713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smtClean="0"/>
              <a:t>Nhận xét: </a:t>
            </a:r>
            <a:r>
              <a:rPr lang="en-US" b="1" i="1" smtClean="0">
                <a:solidFill>
                  <a:schemeClr val="accent2">
                    <a:lumMod val="75000"/>
                  </a:schemeClr>
                </a:solidFill>
              </a:rPr>
              <a:t>Nếu một đường thẳng song song với một mặt phẳng thì chúng không có điểm chung</a:t>
            </a:r>
            <a:endParaRPr lang="en-US" b="1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637344" y="1668778"/>
            <a:ext cx="240952" cy="1158241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151905" y="5898642"/>
            <a:ext cx="5570715" cy="757130"/>
          </a:xfrm>
          <a:prstGeom prst="wedgeRectCallout">
            <a:avLst>
              <a:gd name="adj1" fmla="val -8260"/>
              <a:gd name="adj2" fmla="val -9514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35980" y="1261532"/>
                <a:ext cx="521585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smtClean="0"/>
                  <a:t>b) Đường thẳng vuông góc với mp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⊥</m:t>
                    </m:r>
                  </m:oMath>
                </a14:m>
                <a:r>
                  <a:rPr lang="en-US" sz="1800" b="1" smtClean="0"/>
                  <a:t> </a:t>
                </a:r>
                <a:r>
                  <a:rPr lang="en-US" sz="1800" b="1" smtClean="0">
                    <a:solidFill>
                      <a:srgbClr val="FF00FF"/>
                    </a:solidFill>
                  </a:rPr>
                  <a:t>DC  ; </a:t>
                </a:r>
                <a:r>
                  <a:rPr lang="en-US" sz="1800" b="1" smtClean="0">
                    <a:solidFill>
                      <a:schemeClr val="accent6">
                        <a:lumMod val="75000"/>
                      </a:schemeClr>
                    </a:solidFill>
                  </a:rPr>
                  <a:t>DD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’</a:t>
                </a:r>
                <a:r>
                  <a:rPr lang="en-US" sz="1800" b="1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⊥</m:t>
                    </m:r>
                  </m:oMath>
                </a14:m>
                <a:r>
                  <a:rPr lang="en-US" sz="1800" b="1">
                    <a:solidFill>
                      <a:srgbClr val="FF00FF"/>
                    </a:solidFill>
                  </a:rPr>
                  <a:t> </a:t>
                </a:r>
                <a:r>
                  <a:rPr lang="en-US" sz="1800" b="1" smtClean="0">
                    <a:solidFill>
                      <a:srgbClr val="FF00FF"/>
                    </a:solidFill>
                  </a:rPr>
                  <a:t>DA   </a:t>
                </a:r>
                <a:r>
                  <a:rPr lang="en-US" sz="1800" b="1" smtClean="0">
                    <a:solidFill>
                      <a:schemeClr val="accent2">
                        <a:lumMod val="75000"/>
                      </a:schemeClr>
                    </a:solidFill>
                  </a:rPr>
                  <a:t>;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>
                    <a:solidFill>
                      <a:srgbClr val="FF00FF"/>
                    </a:solidFill>
                  </a:rPr>
                  <a:t> AD</a:t>
                </a:r>
                <a:r>
                  <a:rPr lang="en-US" sz="1800" b="1" smtClean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1800" b="1">
                    <a:solidFill>
                      <a:srgbClr val="FF00FF"/>
                    </a:solidFill>
                  </a:rPr>
                  <a:t>DC </a:t>
                </a:r>
                <a:r>
                  <a:rPr lang="en-US" sz="1800" b="1"/>
                  <a:t>nằm trong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/>
                      <m:t> 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endParaRPr lang="en-US" sz="18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>
                    <a:solidFill>
                      <a:srgbClr val="FF00FF"/>
                    </a:solidFill>
                  </a:rPr>
                  <a:t>DC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 i="0" smtClean="0">
                    <a:solidFill>
                      <a:schemeClr val="tx1"/>
                    </a:solidFill>
                    <a:ea typeface="Cambria Math"/>
                  </a:rPr>
                  <a:t>cắt nhau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b="1" smtClean="0">
                    <a:solidFill>
                      <a:srgbClr val="FF00FF"/>
                    </a:solidFill>
                  </a:rPr>
                  <a:t>DA</a:t>
                </a:r>
                <a:endParaRPr lang="en-US" sz="1800" b="1">
                  <a:solidFill>
                    <a:srgbClr val="FF00FF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Khi đó: </a:t>
                </a:r>
                <a:r>
                  <a:rPr lang="en-US" sz="1800" b="1" smtClean="0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 smtClean="0"/>
                  <a:t>  vuông góc </a:t>
                </a:r>
                <a:r>
                  <a:rPr lang="en-US" sz="1800" b="1" smtClean="0">
                    <a:solidFill>
                      <a:schemeClr val="accent2">
                        <a:lumMod val="50000"/>
                      </a:schemeClr>
                    </a:solidFill>
                  </a:rPr>
                  <a:t>mp(ABCD</a:t>
                </a:r>
                <a:r>
                  <a:rPr lang="en-US" sz="1800" b="1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r>
                  <a:rPr lang="en-US" sz="1800" b="1" smtClean="0"/>
                  <a:t>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Kí hiệu: </a:t>
                </a:r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DD’</a:t>
                </a:r>
                <a:r>
                  <a:rPr lang="en-US" sz="1800" b="1"/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⊥ </m:t>
                    </m:r>
                  </m:oMath>
                </a14:m>
                <a:r>
                  <a:rPr lang="en-US" sz="1800" b="1">
                    <a:solidFill>
                      <a:schemeClr val="accent2">
                        <a:lumMod val="50000"/>
                      </a:schemeClr>
                    </a:solidFill>
                  </a:rPr>
                  <a:t>mp(ABCD)</a:t>
                </a:r>
                <a:r>
                  <a:rPr lang="en-US" sz="1800" b="1"/>
                  <a:t>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       </a:t>
                </a:r>
                <a:endParaRPr lang="en-US" sz="1800" b="1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5980" y="1261532"/>
                <a:ext cx="5215853" cy="4351338"/>
              </a:xfrm>
              <a:blipFill rotWithShape="1">
                <a:blip r:embed="rId5"/>
                <a:stretch>
                  <a:fillRect l="-1287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>
            <a:off x="9515640" y="1668778"/>
            <a:ext cx="240952" cy="1158241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5884949" y="4453918"/>
                <a:ext cx="3358111" cy="9562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b="1" smtClean="0"/>
                  <a:t>Nếu</a:t>
                </a:r>
                <a:r>
                  <a:rPr lang="en-US" sz="1800" b="1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⊥ 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2000" b="1" i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2000" b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sz="2000" b="1" i="1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 </m:t>
                    </m:r>
                  </m:oMath>
                </a14:m>
                <a:endParaRPr lang="en-US" sz="2000" b="1" smtClean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000" b="1" smtClean="0"/>
                  <a:t>thì</a:t>
                </a:r>
                <a:r>
                  <a:rPr lang="en-US" sz="2000" b="1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sz="1800" b="1" i="1">
                        <a:solidFill>
                          <a:srgbClr val="FF0000"/>
                        </a:solidFill>
                        <a:latin typeface="Cambria Math"/>
                      </a:rPr>
                      <m:t>𝑫𝑩</m:t>
                    </m:r>
                  </m:oMath>
                </a14:m>
                <a:r>
                  <a:rPr lang="en-US" sz="2000" b="1" smtClean="0">
                    <a:solidFill>
                      <a:srgbClr val="FF0000"/>
                    </a:solidFill>
                  </a:rPr>
                  <a:t>;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sz="2000" b="1" i="1">
                        <a:solidFill>
                          <a:srgbClr val="FFC000"/>
                        </a:solidFill>
                        <a:latin typeface="Cambria Math"/>
                      </a:rPr>
                      <m:t>𝑫𝑨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,…</m:t>
                    </m:r>
                  </m:oMath>
                </a14:m>
                <a:endParaRPr lang="en-US" sz="2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49" y="4453918"/>
                <a:ext cx="3358111" cy="956282"/>
              </a:xfrm>
              <a:prstGeom prst="rect">
                <a:avLst/>
              </a:prstGeom>
              <a:blipFill rotWithShape="1">
                <a:blip r:embed="rId6"/>
                <a:stretch>
                  <a:fillRect l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203677" y="5583264"/>
            <a:ext cx="5681046" cy="106734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smtClean="0"/>
              <a:t>Nhận xét: </a:t>
            </a:r>
            <a:r>
              <a:rPr lang="en-US" i="1" smtClean="0"/>
              <a:t>Đường </a:t>
            </a:r>
            <a:r>
              <a:rPr lang="en-US" i="1"/>
              <a:t>thẳng DD’ vuông góc với mặt phẳng (ABCD) tại điểm D thì nó vuông góc với mọi đường thẳng qua D nằm trong mp (ABCD)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884950" y="4453918"/>
            <a:ext cx="3091120" cy="956282"/>
          </a:xfrm>
          <a:prstGeom prst="wedgeRoundRectCallout">
            <a:avLst>
              <a:gd name="adj1" fmla="val 128249"/>
              <a:gd name="adj2" fmla="val 9909"/>
              <a:gd name="adj3" fmla="val 16667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6203677" y="5583264"/>
            <a:ext cx="5681046" cy="1072508"/>
          </a:xfrm>
          <a:prstGeom prst="wedgeRectCallout">
            <a:avLst>
              <a:gd name="adj1" fmla="val 43147"/>
              <a:gd name="adj2" fmla="val -95227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94413" y="3756660"/>
            <a:ext cx="1759592" cy="8635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>
            <a:off x="2124951" y="3580367"/>
            <a:ext cx="1496886" cy="638777"/>
          </a:xfrm>
          <a:prstGeom prst="parallelogram">
            <a:avLst>
              <a:gd name="adj" fmla="val 8906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28" y="218816"/>
            <a:ext cx="9872591" cy="1325563"/>
          </a:xfrm>
        </p:spPr>
        <p:txBody>
          <a:bodyPr>
            <a:noAutofit/>
          </a:bodyPr>
          <a:lstStyle/>
          <a:p>
            <a:r>
              <a:rPr lang="en-US" sz="2200" b="1" smtClean="0"/>
              <a:t>II. Các mối quan hệ giữa đường thẳng và mặt phẳng trong không gian</a:t>
            </a:r>
            <a:br>
              <a:rPr lang="en-US" sz="2200" b="1" smtClean="0"/>
            </a:br>
            <a:r>
              <a:rPr lang="en-US" sz="2200" b="1" i="1" smtClean="0">
                <a:solidFill>
                  <a:srgbClr val="7030A0"/>
                </a:solidFill>
              </a:rPr>
              <a:t>3. Quan hệ giữa hai mặt phẳng trong không gian</a:t>
            </a:r>
            <a:r>
              <a:rPr lang="en-US" sz="2200" b="1" i="1" smtClean="0"/>
              <a:t/>
            </a:r>
            <a:br>
              <a:rPr lang="en-US" sz="2200" b="1" i="1" smtClean="0"/>
            </a:br>
            <a:endParaRPr lang="en-US" sz="2200" i="1" spc="-10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33536" y="1180827"/>
            <a:ext cx="2" cy="33329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27960" y="1114529"/>
                <a:ext cx="3455456" cy="2415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a) Hai mp cắt nhau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FFC000"/>
                    </a:solidFill>
                  </a:rPr>
                  <a:t>mp (</a:t>
                </a:r>
                <a:r>
                  <a:rPr lang="en-US" sz="1800" b="1" smtClean="0">
                    <a:solidFill>
                      <a:srgbClr val="FFC000"/>
                    </a:solidFill>
                  </a:rPr>
                  <a:t>ADD’A’) </a:t>
                </a:r>
                <a:r>
                  <a:rPr lang="en-US" sz="1800" b="1"/>
                  <a:t>v</a:t>
                </a:r>
                <a:r>
                  <a:rPr lang="en-US" sz="1800" b="1">
                    <a:ea typeface="Cambria Math"/>
                  </a:rPr>
                  <a:t>à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mp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) </a:t>
                </a:r>
                <a:r>
                  <a:rPr lang="en-US" sz="1800" b="1"/>
                  <a:t>có đường thẳng chung là </a:t>
                </a:r>
                <a:r>
                  <a:rPr lang="en-US" sz="1800" b="1">
                    <a:solidFill>
                      <a:srgbClr val="0070C0"/>
                    </a:solidFill>
                  </a:rPr>
                  <a:t>DD</a:t>
                </a:r>
                <a:r>
                  <a:rPr lang="en-US" sz="1800" b="1" smtClean="0">
                    <a:solidFill>
                      <a:srgbClr val="0070C0"/>
                    </a:solidFill>
                  </a:rPr>
                  <a:t>’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>
                    <a:solidFill>
                      <a:srgbClr val="0070C0"/>
                    </a:solidFill>
                  </a:rPr>
                  <a:t>Khi đó: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>
                    <a:solidFill>
                      <a:srgbClr val="0070C0"/>
                    </a:solidFill>
                  </a:rPr>
                  <a:t> </a:t>
                </a:r>
                <a:r>
                  <a:rPr lang="en-US" sz="1800" b="1">
                    <a:solidFill>
                      <a:srgbClr val="FFC000"/>
                    </a:solidFill>
                  </a:rPr>
                  <a:t>mp (ADD’A’) </a:t>
                </a:r>
                <a:r>
                  <a:rPr lang="en-US" sz="1800" b="1" smtClean="0"/>
                  <a:t>cắt</a:t>
                </a:r>
                <a:r>
                  <a:rPr lang="en-US" sz="1800" b="1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mp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) </a:t>
                </a:r>
                <a:endParaRPr lang="en-US" sz="1800" b="1" smtClean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b="1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0" y="1114529"/>
                <a:ext cx="3455456" cy="2415514"/>
              </a:xfrm>
              <a:prstGeom prst="rect">
                <a:avLst/>
              </a:prstGeom>
              <a:blipFill rotWithShape="1">
                <a:blip r:embed="rId2"/>
                <a:stretch>
                  <a:fillRect l="-1590" t="-1263"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4868" y="5198664"/>
            <a:ext cx="4057785" cy="10895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smtClean="0"/>
              <a:t>Nhận xét: </a:t>
            </a:r>
            <a:r>
              <a:rPr lang="en-US" i="1" smtClean="0"/>
              <a:t>Hai mặt phẳng phân biệt có một điểm chung thì chúng có chung một đường thẳng đi qua điểm chung đó. </a:t>
            </a:r>
            <a:endParaRPr lang="en-US" i="1"/>
          </a:p>
        </p:txBody>
      </p:sp>
      <p:sp>
        <p:nvSpPr>
          <p:cNvPr id="10" name="Right Brace 9"/>
          <p:cNvSpPr/>
          <p:nvPr/>
        </p:nvSpPr>
        <p:spPr>
          <a:xfrm>
            <a:off x="3862940" y="1485900"/>
            <a:ext cx="240952" cy="716006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17950" r="2238" b="10467"/>
          <a:stretch/>
        </p:blipFill>
        <p:spPr bwMode="auto">
          <a:xfrm>
            <a:off x="345828" y="2940954"/>
            <a:ext cx="3065893" cy="20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284868" y="5200487"/>
            <a:ext cx="4048668" cy="1089529"/>
          </a:xfrm>
          <a:prstGeom prst="wedgeRectCallout">
            <a:avLst>
              <a:gd name="adj1" fmla="val 6797"/>
              <a:gd name="adj2" fmla="val -89552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5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94413" y="3756660"/>
            <a:ext cx="1759592" cy="8635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>
            <a:off x="2124951" y="3580367"/>
            <a:ext cx="1496886" cy="638777"/>
          </a:xfrm>
          <a:prstGeom prst="parallelogram">
            <a:avLst>
              <a:gd name="adj" fmla="val 8906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48" y="142616"/>
            <a:ext cx="9872591" cy="1325563"/>
          </a:xfrm>
        </p:spPr>
        <p:txBody>
          <a:bodyPr>
            <a:noAutofit/>
          </a:bodyPr>
          <a:lstStyle/>
          <a:p>
            <a:r>
              <a:rPr lang="en-US" sz="2200" b="1" smtClean="0"/>
              <a:t>II. Các mối quan hệ giữa đường thẳng và mặt phẳng trong không gian</a:t>
            </a:r>
            <a:br>
              <a:rPr lang="en-US" sz="2200" b="1" smtClean="0"/>
            </a:br>
            <a:r>
              <a:rPr lang="en-US" sz="2200" b="1" i="1" smtClean="0">
                <a:solidFill>
                  <a:srgbClr val="7030A0"/>
                </a:solidFill>
              </a:rPr>
              <a:t>3. Quan hệ giữa hai mặt phẳng trong không gian</a:t>
            </a:r>
            <a:r>
              <a:rPr lang="en-US" sz="2200" b="1" i="1" smtClean="0"/>
              <a:t/>
            </a:r>
            <a:br>
              <a:rPr lang="en-US" sz="2200" b="1" i="1" smtClean="0"/>
            </a:br>
            <a:endParaRPr lang="en-US" sz="2200" i="1" spc="-10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33536" y="1180827"/>
            <a:ext cx="2" cy="33329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27960" y="1114529"/>
                <a:ext cx="3455456" cy="2415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a) Hai mp cắt nhau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FFC000"/>
                    </a:solidFill>
                  </a:rPr>
                  <a:t>mp (</a:t>
                </a:r>
                <a:r>
                  <a:rPr lang="en-US" sz="1800" b="1" smtClean="0">
                    <a:solidFill>
                      <a:srgbClr val="FFC000"/>
                    </a:solidFill>
                  </a:rPr>
                  <a:t>ADD’A’) </a:t>
                </a:r>
                <a:r>
                  <a:rPr lang="en-US" sz="1800" b="1"/>
                  <a:t>v</a:t>
                </a:r>
                <a:r>
                  <a:rPr lang="en-US" sz="1800" b="1">
                    <a:ea typeface="Cambria Math"/>
                  </a:rPr>
                  <a:t>à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mp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) </a:t>
                </a:r>
                <a:r>
                  <a:rPr lang="en-US" sz="1800" b="1"/>
                  <a:t>có đường thẳng chung là </a:t>
                </a:r>
                <a:r>
                  <a:rPr lang="en-US" sz="1800" b="1">
                    <a:solidFill>
                      <a:srgbClr val="0070C0"/>
                    </a:solidFill>
                  </a:rPr>
                  <a:t>DD</a:t>
                </a:r>
                <a:r>
                  <a:rPr lang="en-US" sz="1800" b="1" smtClean="0">
                    <a:solidFill>
                      <a:srgbClr val="0070C0"/>
                    </a:solidFill>
                  </a:rPr>
                  <a:t>’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>
                    <a:solidFill>
                      <a:srgbClr val="0070C0"/>
                    </a:solidFill>
                  </a:rPr>
                  <a:t>Khi đó: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>
                    <a:solidFill>
                      <a:srgbClr val="0070C0"/>
                    </a:solidFill>
                  </a:rPr>
                  <a:t> </a:t>
                </a:r>
                <a:r>
                  <a:rPr lang="en-US" sz="1800" b="1">
                    <a:solidFill>
                      <a:srgbClr val="FFC000"/>
                    </a:solidFill>
                  </a:rPr>
                  <a:t>mp (ADD’A’) </a:t>
                </a:r>
                <a:r>
                  <a:rPr lang="en-US" sz="1800" b="1" smtClean="0"/>
                  <a:t>cắt</a:t>
                </a:r>
                <a:r>
                  <a:rPr lang="en-US" sz="1800" b="1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mp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) </a:t>
                </a:r>
                <a:endParaRPr lang="en-US" sz="1800" b="1" smtClean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b="1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0" y="1114529"/>
                <a:ext cx="3455456" cy="2415514"/>
              </a:xfrm>
              <a:prstGeom prst="rect">
                <a:avLst/>
              </a:prstGeom>
              <a:blipFill rotWithShape="1">
                <a:blip r:embed="rId2"/>
                <a:stretch>
                  <a:fillRect l="-1590" t="-1263"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4868" y="5198664"/>
            <a:ext cx="4057785" cy="10895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smtClean="0"/>
              <a:t>Nhận xét: </a:t>
            </a:r>
            <a:r>
              <a:rPr lang="en-US" i="1" smtClean="0"/>
              <a:t>Hai mặt phẳng phân biệt có một điểm chung thì chúng có chung một đường thẳng đi qua điểm chung đó. </a:t>
            </a:r>
            <a:endParaRPr lang="en-US" i="1"/>
          </a:p>
        </p:txBody>
      </p:sp>
      <p:sp>
        <p:nvSpPr>
          <p:cNvPr id="10" name="Right Brace 9"/>
          <p:cNvSpPr/>
          <p:nvPr/>
        </p:nvSpPr>
        <p:spPr>
          <a:xfrm>
            <a:off x="3862940" y="1485900"/>
            <a:ext cx="240952" cy="716006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17950" r="2238" b="10467"/>
          <a:stretch/>
        </p:blipFill>
        <p:spPr bwMode="auto">
          <a:xfrm>
            <a:off x="345828" y="2940954"/>
            <a:ext cx="3065893" cy="20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284868" y="5200487"/>
            <a:ext cx="4048668" cy="1089529"/>
          </a:xfrm>
          <a:prstGeom prst="wedgeRectCallout">
            <a:avLst>
              <a:gd name="adj1" fmla="val 6797"/>
              <a:gd name="adj2" fmla="val -89552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11040" y="1115077"/>
                <a:ext cx="4160520" cy="30733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800" b="1" smtClean="0"/>
                  <a:t>b) Hai mp song song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𝑨𝑫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𝑫𝑪</m:t>
                    </m:r>
                  </m:oMath>
                </a14:m>
                <a:r>
                  <a:rPr lang="en-US" sz="1800" b="1" smtClean="0">
                    <a:solidFill>
                      <a:srgbClr val="FF00FF"/>
                    </a:solidFill>
                  </a:rPr>
                  <a:t> </a:t>
                </a:r>
                <a:r>
                  <a:rPr lang="en-US" sz="1800" b="1"/>
                  <a:t>c</a:t>
                </a:r>
                <a:r>
                  <a:rPr lang="en-US" sz="1800" b="1" smtClean="0"/>
                  <a:t>ắt nhau và cùng nằm trong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𝑨𝑩𝑪𝑫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1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FF00FF"/>
                    </a:solidFill>
                  </a:rPr>
                  <a:t> </a:t>
                </a:r>
                <a:r>
                  <a:rPr lang="en-US" sz="1800" b="1"/>
                  <a:t>cắt </a:t>
                </a:r>
                <a:r>
                  <a:rPr lang="en-US" sz="1800" b="1" smtClean="0"/>
                  <a:t>nhau và cùng </a:t>
                </a:r>
                <a:r>
                  <a:rPr lang="en-US" sz="1800" b="1"/>
                  <a:t>nằm trong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𝑨𝑫</m:t>
                    </m:r>
                    <m:r>
                      <a:rPr lang="en-US" sz="1800" b="1" i="1" smtClean="0">
                        <a:latin typeface="Cambria Math"/>
                      </a:rPr>
                      <m:t>//</m:t>
                    </m:r>
                    <m:r>
                      <a:rPr lang="en-US" sz="1800" b="1" i="1" smtClean="0">
                        <a:latin typeface="Cambria Math"/>
                      </a:rPr>
                      <m:t>𝑨</m:t>
                    </m:r>
                    <m:r>
                      <a:rPr lang="en-US" sz="1800" b="1" i="1" smtClean="0"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latin typeface="Cambria Math"/>
                      </a:rPr>
                      <m:t>’ </m:t>
                    </m:r>
                  </m:oMath>
                </a14:m>
                <a:r>
                  <a:rPr lang="en-US" sz="1800" b="1" smtClean="0"/>
                  <a:t>và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𝑫𝑪</m:t>
                    </m:r>
                    <m:r>
                      <a:rPr lang="en-US" sz="1800" b="1" i="1" smtClean="0">
                        <a:latin typeface="Cambria Math"/>
                      </a:rPr>
                      <m:t>//</m:t>
                    </m:r>
                    <m:r>
                      <a:rPr lang="en-US" sz="1800" b="1" i="1" smtClean="0"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latin typeface="Cambria Math"/>
                      </a:rPr>
                      <m:t>𝑪</m:t>
                    </m:r>
                    <m:r>
                      <a:rPr lang="en-US" sz="1800" b="1" i="1" smtClean="0">
                        <a:latin typeface="Cambria Math"/>
                      </a:rPr>
                      <m:t>’</m:t>
                    </m:r>
                  </m:oMath>
                </a14:m>
                <a:endParaRPr lang="en-US" sz="1800" b="1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800" b="1" smtClean="0"/>
                  <a:t>Khi đó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(</m:t>
                    </m:r>
                    <m:r>
                      <a:rPr lang="en-US" sz="1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1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800" b="1">
                    <a:solidFill>
                      <a:srgbClr val="FF000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(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𝑩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𝑪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’)</m:t>
                    </m:r>
                  </m:oMath>
                </a14:m>
                <a:endParaRPr lang="en-US" sz="18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1115077"/>
                <a:ext cx="4160520" cy="3073357"/>
              </a:xfrm>
              <a:prstGeom prst="rect">
                <a:avLst/>
              </a:prstGeom>
              <a:blipFill rotWithShape="1">
                <a:blip r:embed="rId4"/>
                <a:stretch>
                  <a:fillRect l="-1171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87706" y="5848666"/>
            <a:ext cx="2918460" cy="66351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smtClean="0"/>
              <a:t>Nhận xét: </a:t>
            </a:r>
            <a:r>
              <a:rPr lang="en-US" sz="1600" i="1" smtClean="0"/>
              <a:t>Hai mặt phẳng song song thì không có điểm chung</a:t>
            </a:r>
            <a:endParaRPr lang="en-US" sz="1600" i="1"/>
          </a:p>
        </p:txBody>
      </p:sp>
      <p:sp>
        <p:nvSpPr>
          <p:cNvPr id="17" name="Rectangular Callout 16"/>
          <p:cNvSpPr/>
          <p:nvPr/>
        </p:nvSpPr>
        <p:spPr>
          <a:xfrm>
            <a:off x="4787706" y="5848666"/>
            <a:ext cx="2918460" cy="659411"/>
          </a:xfrm>
          <a:prstGeom prst="wedgeRectCallout">
            <a:avLst>
              <a:gd name="adj1" fmla="val 6797"/>
              <a:gd name="adj2" fmla="val -89552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3513516"/>
            <a:ext cx="3387376" cy="22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Brace 19"/>
          <p:cNvSpPr/>
          <p:nvPr/>
        </p:nvSpPr>
        <p:spPr>
          <a:xfrm>
            <a:off x="8397246" y="1485900"/>
            <a:ext cx="228596" cy="1455054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94413" y="3756660"/>
            <a:ext cx="1759592" cy="8635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>
            <a:off x="2124951" y="3580367"/>
            <a:ext cx="1496886" cy="638777"/>
          </a:xfrm>
          <a:prstGeom prst="parallelogram">
            <a:avLst>
              <a:gd name="adj" fmla="val 8906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48" y="142616"/>
            <a:ext cx="9872591" cy="1325563"/>
          </a:xfrm>
        </p:spPr>
        <p:txBody>
          <a:bodyPr>
            <a:noAutofit/>
          </a:bodyPr>
          <a:lstStyle/>
          <a:p>
            <a:r>
              <a:rPr lang="en-US" sz="2200" b="1" smtClean="0"/>
              <a:t>II. Các mối quan hệ giữa đường thẳng và mặt phẳng trong không gian</a:t>
            </a:r>
            <a:br>
              <a:rPr lang="en-US" sz="2200" b="1" smtClean="0"/>
            </a:br>
            <a:r>
              <a:rPr lang="en-US" sz="2200" b="1" i="1" smtClean="0">
                <a:solidFill>
                  <a:srgbClr val="7030A0"/>
                </a:solidFill>
              </a:rPr>
              <a:t>3. Quan hệ giữa hai mặt phẳng trong không gian</a:t>
            </a:r>
            <a:r>
              <a:rPr lang="en-US" sz="2200" b="1" i="1" smtClean="0"/>
              <a:t/>
            </a:r>
            <a:br>
              <a:rPr lang="en-US" sz="2200" b="1" i="1" smtClean="0"/>
            </a:br>
            <a:endParaRPr lang="en-US" sz="2200" i="1" spc="-10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33536" y="1180827"/>
            <a:ext cx="2" cy="33329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27960" y="1114529"/>
                <a:ext cx="3455456" cy="2415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a) Hai mp cắt nhau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>
                    <a:solidFill>
                      <a:srgbClr val="FFC000"/>
                    </a:solidFill>
                  </a:rPr>
                  <a:t>mp (</a:t>
                </a:r>
                <a:r>
                  <a:rPr lang="en-US" sz="1800" b="1" smtClean="0">
                    <a:solidFill>
                      <a:srgbClr val="FFC000"/>
                    </a:solidFill>
                  </a:rPr>
                  <a:t>ADD’A’) </a:t>
                </a:r>
                <a:r>
                  <a:rPr lang="en-US" sz="1800" b="1"/>
                  <a:t>v</a:t>
                </a:r>
                <a:r>
                  <a:rPr lang="en-US" sz="1800" b="1">
                    <a:ea typeface="Cambria Math"/>
                  </a:rPr>
                  <a:t>à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mp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) </a:t>
                </a:r>
                <a:r>
                  <a:rPr lang="en-US" sz="1800" b="1"/>
                  <a:t>có đường thẳng chung là </a:t>
                </a:r>
                <a:r>
                  <a:rPr lang="en-US" sz="1800" b="1">
                    <a:solidFill>
                      <a:srgbClr val="0070C0"/>
                    </a:solidFill>
                  </a:rPr>
                  <a:t>DD</a:t>
                </a:r>
                <a:r>
                  <a:rPr lang="en-US" sz="1800" b="1" smtClean="0">
                    <a:solidFill>
                      <a:srgbClr val="0070C0"/>
                    </a:solidFill>
                  </a:rPr>
                  <a:t>’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>
                    <a:solidFill>
                      <a:srgbClr val="0070C0"/>
                    </a:solidFill>
                  </a:rPr>
                  <a:t>Khi đó: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>
                    <a:solidFill>
                      <a:srgbClr val="0070C0"/>
                    </a:solidFill>
                  </a:rPr>
                  <a:t> </a:t>
                </a:r>
                <a:r>
                  <a:rPr lang="en-US" sz="1800" b="1">
                    <a:solidFill>
                      <a:srgbClr val="FFC000"/>
                    </a:solidFill>
                  </a:rPr>
                  <a:t>mp (ADD’A’) </a:t>
                </a:r>
                <a:r>
                  <a:rPr lang="en-US" sz="1800" b="1" smtClean="0"/>
                  <a:t>cắt</a:t>
                </a:r>
                <a:r>
                  <a:rPr lang="en-US" sz="1800" b="1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mp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0070C0"/>
                    </a:solidFill>
                  </a:rPr>
                  <a:t>) </a:t>
                </a:r>
                <a:endParaRPr lang="en-US" sz="1800" b="1" smtClean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b="1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0" y="1114529"/>
                <a:ext cx="3455456" cy="2415514"/>
              </a:xfrm>
              <a:prstGeom prst="rect">
                <a:avLst/>
              </a:prstGeom>
              <a:blipFill rotWithShape="1">
                <a:blip r:embed="rId2"/>
                <a:stretch>
                  <a:fillRect l="-1590" t="-1263"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4868" y="5198664"/>
            <a:ext cx="4057785" cy="10895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i="1" smtClean="0"/>
              <a:t>Nhận xét: </a:t>
            </a:r>
            <a:r>
              <a:rPr lang="en-US" i="1" smtClean="0"/>
              <a:t>Hai mặt phẳng phân biệt có một điểm chung thì chúng có chung một đường thẳng đi qua điểm chung đó. </a:t>
            </a:r>
            <a:endParaRPr lang="en-US" i="1"/>
          </a:p>
        </p:txBody>
      </p:sp>
      <p:sp>
        <p:nvSpPr>
          <p:cNvPr id="10" name="Right Brace 9"/>
          <p:cNvSpPr/>
          <p:nvPr/>
        </p:nvSpPr>
        <p:spPr>
          <a:xfrm>
            <a:off x="3862940" y="1485900"/>
            <a:ext cx="240952" cy="716006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17950" r="2238" b="10467"/>
          <a:stretch/>
        </p:blipFill>
        <p:spPr bwMode="auto">
          <a:xfrm>
            <a:off x="345828" y="2940954"/>
            <a:ext cx="3065893" cy="20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284868" y="5200487"/>
            <a:ext cx="4048668" cy="1089529"/>
          </a:xfrm>
          <a:prstGeom prst="wedgeRectCallout">
            <a:avLst>
              <a:gd name="adj1" fmla="val 6797"/>
              <a:gd name="adj2" fmla="val -89552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333536" y="1181112"/>
                <a:ext cx="4160520" cy="30733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800" b="1" smtClean="0"/>
                  <a:t>b) Hai mp song song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𝑨𝑫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𝑫𝑪</m:t>
                    </m:r>
                  </m:oMath>
                </a14:m>
                <a:r>
                  <a:rPr lang="en-US" sz="1800" b="1" smtClean="0">
                    <a:solidFill>
                      <a:srgbClr val="FF00FF"/>
                    </a:solidFill>
                  </a:rPr>
                  <a:t> </a:t>
                </a:r>
                <a:r>
                  <a:rPr lang="en-US" sz="1800" b="1"/>
                  <a:t>c</a:t>
                </a:r>
                <a:r>
                  <a:rPr lang="en-US" sz="1800" b="1" smtClean="0"/>
                  <a:t>ắt nhau và cùng nằm trong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𝑨𝑩𝑪𝑫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1" smtClean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18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sz="1800" b="1">
                    <a:solidFill>
                      <a:srgbClr val="FF00FF"/>
                    </a:solidFill>
                  </a:rPr>
                  <a:t> </a:t>
                </a:r>
                <a:r>
                  <a:rPr lang="en-US" sz="1800" b="1"/>
                  <a:t>cắt </a:t>
                </a:r>
                <a:r>
                  <a:rPr lang="en-US" sz="1800" b="1" smtClean="0"/>
                  <a:t>nhau và cùng </a:t>
                </a:r>
                <a:r>
                  <a:rPr lang="en-US" sz="1800" b="1"/>
                  <a:t>nằm trong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1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𝑨𝑫</m:t>
                    </m:r>
                    <m:r>
                      <a:rPr lang="en-US" sz="1800" b="1" i="1" smtClean="0">
                        <a:latin typeface="Cambria Math"/>
                      </a:rPr>
                      <m:t>//</m:t>
                    </m:r>
                    <m:r>
                      <a:rPr lang="en-US" sz="1800" b="1" i="1" smtClean="0">
                        <a:latin typeface="Cambria Math"/>
                      </a:rPr>
                      <m:t>𝑨</m:t>
                    </m:r>
                    <m:r>
                      <a:rPr lang="en-US" sz="1800" b="1" i="1" smtClean="0"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latin typeface="Cambria Math"/>
                      </a:rPr>
                      <m:t>’ </m:t>
                    </m:r>
                  </m:oMath>
                </a14:m>
                <a:r>
                  <a:rPr lang="en-US" sz="1800" b="1" smtClean="0"/>
                  <a:t>và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𝑫𝑪</m:t>
                    </m:r>
                    <m:r>
                      <a:rPr lang="en-US" sz="1800" b="1" i="1" smtClean="0">
                        <a:latin typeface="Cambria Math"/>
                      </a:rPr>
                      <m:t>//</m:t>
                    </m:r>
                    <m:r>
                      <a:rPr lang="en-US" sz="1800" b="1" i="1" smtClean="0"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latin typeface="Cambria Math"/>
                      </a:rPr>
                      <m:t>𝑪</m:t>
                    </m:r>
                    <m:r>
                      <a:rPr lang="en-US" sz="1800" b="1" i="1" smtClean="0">
                        <a:latin typeface="Cambria Math"/>
                      </a:rPr>
                      <m:t>’</m:t>
                    </m:r>
                  </m:oMath>
                </a14:m>
                <a:endParaRPr lang="en-US" sz="1800" b="1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800" b="1" smtClean="0"/>
                  <a:t>Khi đó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(</m:t>
                    </m:r>
                    <m:r>
                      <a:rPr lang="en-US" sz="1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18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800" b="1">
                    <a:solidFill>
                      <a:srgbClr val="FF000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(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𝑩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𝑪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r>
                      <a:rPr lang="en-US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’)</m:t>
                    </m:r>
                  </m:oMath>
                </a14:m>
                <a:endParaRPr lang="en-US" sz="18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36" y="1181112"/>
                <a:ext cx="4160520" cy="3073357"/>
              </a:xfrm>
              <a:prstGeom prst="rect">
                <a:avLst/>
              </a:prstGeom>
              <a:blipFill rotWithShape="1">
                <a:blip r:embed="rId4"/>
                <a:stretch>
                  <a:fillRect l="-1320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87706" y="5848666"/>
            <a:ext cx="2918460" cy="66351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smtClean="0"/>
              <a:t>Nhận xét: </a:t>
            </a:r>
            <a:r>
              <a:rPr lang="en-US" sz="1600" i="1" smtClean="0"/>
              <a:t>Hai mặt phẳng song song thì không có điểm chung</a:t>
            </a:r>
            <a:endParaRPr lang="en-US" sz="1600" i="1"/>
          </a:p>
        </p:txBody>
      </p:sp>
      <p:sp>
        <p:nvSpPr>
          <p:cNvPr id="17" name="Rectangular Callout 16"/>
          <p:cNvSpPr/>
          <p:nvPr/>
        </p:nvSpPr>
        <p:spPr>
          <a:xfrm>
            <a:off x="4787706" y="5848666"/>
            <a:ext cx="2918460" cy="659411"/>
          </a:xfrm>
          <a:prstGeom prst="wedgeRectCallout">
            <a:avLst>
              <a:gd name="adj1" fmla="val 6797"/>
              <a:gd name="adj2" fmla="val -89552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96298" y="1060149"/>
                <a:ext cx="3528060" cy="209116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c) Hai mặt phẳng vuông góc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latin typeface="Cambria Math"/>
                      </a:rPr>
                      <m:t>⊥ 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1800" b="1" i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</m:oMath>
                </a14:m>
                <a:r>
                  <a:rPr lang="en-US" sz="1800" b="1" smtClean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𝑫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i="0" smtClean="0"/>
                  <a:t>nằm trong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𝒎𝒑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1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Khi đó: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mp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ABCD</m:t>
                    </m:r>
                    <m:r>
                      <m:rPr>
                        <m:nor/>
                      </m:rPr>
                      <a:rPr lang="en-US" sz="180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m:t>)</m:t>
                    </m:r>
                    <m:r>
                      <a:rPr lang="en-US" sz="1800" b="1" i="1" smtClean="0">
                        <a:latin typeface="Cambria Math"/>
                      </a:rPr>
                      <m:t>⊥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𝒎𝒑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𝑫𝑪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𝑫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b="1" smtClean="0">
                    <a:solidFill>
                      <a:srgbClr val="0070C0"/>
                    </a:solidFill>
                  </a:rPr>
                  <a:t> </a:t>
                </a:r>
                <a:endParaRPr lang="en-US" sz="1800" b="1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b="1" smtClean="0"/>
                  <a:t>       </a:t>
                </a:r>
                <a:endParaRPr lang="en-US" sz="1800" b="1"/>
              </a:p>
            </p:txBody>
          </p:sp>
        </mc:Choice>
        <mc:Fallback xmlns="">
          <p:sp>
            <p:nvSpPr>
              <p:cNvPr id="1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6298" y="1060149"/>
                <a:ext cx="3528060" cy="2091163"/>
              </a:xfrm>
              <a:blipFill rotWithShape="1">
                <a:blip r:embed="rId5"/>
                <a:stretch>
                  <a:fillRect l="-1557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8496296" y="1112526"/>
            <a:ext cx="2" cy="33329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60" y="3003738"/>
            <a:ext cx="3083038" cy="222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76260" y="5366225"/>
            <a:ext cx="3837438" cy="1254446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i="1" smtClean="0"/>
              <a:t>Nhận xét: </a:t>
            </a:r>
            <a:r>
              <a:rPr lang="en-US" sz="1600" i="1" smtClean="0"/>
              <a:t>Khi một trong hai mặt phẳng chứa một đường thẳng vuông góc với mặt phẳng còn lại thì ta nói hai mặt phẳng đó vuông góc với nhau</a:t>
            </a:r>
            <a:endParaRPr lang="en-US" sz="1600" i="1"/>
          </a:p>
        </p:txBody>
      </p:sp>
      <p:sp>
        <p:nvSpPr>
          <p:cNvPr id="23" name="Rectangular Callout 22"/>
          <p:cNvSpPr/>
          <p:nvPr/>
        </p:nvSpPr>
        <p:spPr>
          <a:xfrm>
            <a:off x="8176260" y="5377361"/>
            <a:ext cx="3837438" cy="1243310"/>
          </a:xfrm>
          <a:prstGeom prst="wedgeRectCallout">
            <a:avLst>
              <a:gd name="adj1" fmla="val 19902"/>
              <a:gd name="adj2" fmla="val -66263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3513516"/>
            <a:ext cx="3387376" cy="22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Brace 23"/>
          <p:cNvSpPr/>
          <p:nvPr/>
        </p:nvSpPr>
        <p:spPr>
          <a:xfrm>
            <a:off x="8176260" y="1485900"/>
            <a:ext cx="228596" cy="1293124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11506198" y="1445245"/>
            <a:ext cx="228596" cy="955055"/>
          </a:xfrm>
          <a:prstGeom prst="rightBrace">
            <a:avLst>
              <a:gd name="adj1" fmla="val 74242"/>
              <a:gd name="adj2" fmla="val 487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846" y="957959"/>
            <a:ext cx="9254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  <a:endParaRPr lang="en-US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LĂNG TRỤ ĐỨNG, HÌNH CHÓP ĐỀU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758" y="2490755"/>
            <a:ext cx="10754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ctr">
              <a:buAutoNum type="alphaUcPeriod"/>
            </a:pPr>
            <a:r>
              <a:rPr lang="en-US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LĂNG TRỤ ĐỨNG</a:t>
            </a:r>
          </a:p>
          <a:p>
            <a:pPr algn="ctr"/>
            <a:r>
              <a:rPr lang="en-US" sz="3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hộp chữ nhật – Thể tích hình hộp chữ nhật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9856" y="4267612"/>
            <a:ext cx="7184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</a:p>
          <a:p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1" descr="Duong thang vuong goc voi mat ph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1728367"/>
            <a:ext cx="114808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121" y="5085667"/>
            <a:ext cx="10385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/>
              <a:t>Các cột cho ta hình ảnh đường thẳng vuông góc với mặt phẳng đệm</a:t>
            </a:r>
          </a:p>
          <a:p>
            <a:pPr algn="just"/>
            <a:r>
              <a:rPr lang="en-US" sz="2800" smtClean="0"/>
              <a:t>Các cột và xà tạo thành mặt phẳng vuông góc với mặt phẳng đệm.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9111" y="312595"/>
            <a:ext cx="11959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/>
              <a:t>II. </a:t>
            </a:r>
            <a:r>
              <a:rPr lang="en-US" sz="2800" b="1"/>
              <a:t>Các mối quan hệ giữa đường thẳng và mặt phẳng trong không gian</a:t>
            </a:r>
          </a:p>
          <a:p>
            <a:pPr algn="just"/>
            <a:r>
              <a:rPr lang="en-US" sz="2800" b="1" i="1" smtClean="0"/>
              <a:t>4. Ví dụ hình ảnh thực tế</a:t>
            </a:r>
          </a:p>
        </p:txBody>
      </p:sp>
    </p:spTree>
    <p:extLst>
      <p:ext uri="{BB962C8B-B14F-4D97-AF65-F5344CB8AC3E}">
        <p14:creationId xmlns:p14="http://schemas.microsoft.com/office/powerpoint/2010/main" val="4819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8759" y="1660314"/>
                <a:ext cx="6101169" cy="555650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𝒉𝒉𝒄𝒏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i="0" smtClean="0">
                    <a:solidFill>
                      <a:srgbClr val="002060"/>
                    </a:solidFill>
                    <a:latin typeface="+mn-lt"/>
                  </a:rPr>
                  <a:t> Chiều dài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smtClean="0">
                    <a:solidFill>
                      <a:srgbClr val="002060"/>
                    </a:solidFill>
                    <a:latin typeface="+mn-lt"/>
                  </a:rPr>
                  <a:t>Chiều rộng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b="1" smtClean="0">
                    <a:solidFill>
                      <a:srgbClr val="002060"/>
                    </a:solidFill>
                    <a:latin typeface="+mn-lt"/>
                  </a:rPr>
                  <a:t> Chiều cao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b="1" i="1" smtClean="0">
                    <a:latin typeface="+mn-lt"/>
                  </a:rPr>
                  <a:t>Tổng quát: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600" smtClean="0">
                    <a:latin typeface="+mn-lt"/>
                  </a:rPr>
                  <a:t>Cho hình hhcn có ba kích thước là a, b, c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hh𝑐𝑛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𝑎𝑏𝑐</m:t>
                      </m:r>
                    </m:oMath>
                  </m:oMathPara>
                </a14:m>
                <a:endParaRPr lang="en-US" sz="2800" b="0" smtClean="0">
                  <a:latin typeface="+mn-lt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hh𝑐𝑛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đá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</a:rPr>
                        <m:t>𝑐h𝑖</m:t>
                      </m:r>
                      <m:r>
                        <a:rPr lang="en-US" sz="2800" b="0" i="1" smtClean="0">
                          <a:latin typeface="Cambria Math"/>
                        </a:rPr>
                        <m:t>ề</m:t>
                      </m:r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𝑐𝑎𝑜</m:t>
                      </m:r>
                    </m:oMath>
                  </m:oMathPara>
                </a14:m>
                <a:endParaRPr lang="en-US" sz="2800" smtClean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𝑥𝑞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𝐶h𝑢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𝑣𝑖</m:t>
                      </m:r>
                      <m:r>
                        <a:rPr lang="en-US" sz="2800" b="0" i="1" smtClean="0">
                          <a:latin typeface="Cambria Math"/>
                        </a:rPr>
                        <m:t> đá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</a:rPr>
                        <m:t>𝑐h𝑖</m:t>
                      </m:r>
                      <m:r>
                        <a:rPr lang="en-US" sz="2800" b="0" i="1" smtClean="0">
                          <a:latin typeface="Cambria Math"/>
                        </a:rPr>
                        <m:t>ề</m:t>
                      </m:r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𝑐𝑎𝑜</m:t>
                      </m:r>
                    </m:oMath>
                  </m:oMathPara>
                </a14:m>
                <a:endParaRPr lang="en-US" sz="2800" smtClean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𝑥𝑞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đá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smtClean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𝑡𝑝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2(</m:t>
                      </m:r>
                      <m:r>
                        <a:rPr lang="en-US" sz="2800" b="0" i="1" smtClean="0">
                          <a:latin typeface="Cambria Math"/>
                        </a:rPr>
                        <m:t>𝑎𝑏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𝑏𝑐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𝑐𝑎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800"/>
              </a:p>
              <a:p>
                <a:pPr marL="0" indent="0">
                  <a:buNone/>
                </a:pPr>
                <a:endParaRPr lang="en-US" sz="260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759" y="1660314"/>
                <a:ext cx="6101169" cy="5556502"/>
              </a:xfrm>
              <a:blipFill rotWithShape="1">
                <a:blip r:embed="rId2"/>
                <a:stretch>
                  <a:fillRect l="-1800" t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435" y="235088"/>
            <a:ext cx="10515600" cy="1325563"/>
          </a:xfrm>
        </p:spPr>
        <p:txBody>
          <a:bodyPr/>
          <a:lstStyle/>
          <a:p>
            <a:r>
              <a:rPr lang="en-US" b="1" smtClean="0"/>
              <a:t>III. Thể tích hình hộp chữ nhật</a:t>
            </a:r>
            <a:br>
              <a:rPr lang="en-US" b="1" smtClean="0"/>
            </a:br>
            <a:r>
              <a:rPr lang="en-US" b="1" i="1" smtClean="0">
                <a:solidFill>
                  <a:srgbClr val="7030A0"/>
                </a:solidFill>
              </a:rPr>
              <a:t>1. Thể tích hình hộp chữ nhật</a:t>
            </a:r>
            <a:endParaRPr lang="en-US" b="1" i="1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00" y="1878789"/>
            <a:ext cx="5133975" cy="338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8125" y="1787634"/>
                <a:ext cx="650991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smtClean="0">
                    <a:latin typeface="+mn-lt"/>
                  </a:rPr>
                  <a:t>      </a:t>
                </a:r>
                <a:r>
                  <a:rPr lang="en-US" sz="2800" smtClean="0"/>
                  <a:t>Thể tích hình lập phương cạnh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smtClean="0"/>
                  <a:t>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h𝑙𝑝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 smtClean="0"/>
                  <a:t>Diện tích toàn phần hình lập phương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</a:rPr>
                        <m:t>=6.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smtClean="0"/>
              </a:p>
              <a:p>
                <a:pPr marL="0" indent="0">
                  <a:buNone/>
                </a:pPr>
                <a:endParaRPr lang="en-US" sz="260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5" y="1787634"/>
                <a:ext cx="6509916" cy="4351338"/>
              </a:xfrm>
              <a:blipFill rotWithShape="1">
                <a:blip r:embed="rId2"/>
                <a:stretch>
                  <a:fillRect l="-187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Cai Long\Desktop\Quay hinh HTV lop 8\4.(15.4). Hinh hop chu nhat va the tich hinh hop chu nhat\cong-thuc-tinh-the-tich-dien-tich-hinh-lap-phu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62" y="631960"/>
            <a:ext cx="4797311" cy="28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435" y="235088"/>
            <a:ext cx="10515600" cy="1325563"/>
          </a:xfrm>
        </p:spPr>
        <p:txBody>
          <a:bodyPr/>
          <a:lstStyle/>
          <a:p>
            <a:r>
              <a:rPr lang="en-US" b="1" smtClean="0"/>
              <a:t>III. Thể tích hình hộp chữ nhật</a:t>
            </a:r>
            <a:br>
              <a:rPr lang="en-US" b="1" smtClean="0"/>
            </a:br>
            <a:r>
              <a:rPr lang="en-US" b="1" i="1" smtClean="0">
                <a:solidFill>
                  <a:srgbClr val="7030A0"/>
                </a:solidFill>
              </a:rPr>
              <a:t>2. Thể tích hình lập phương</a:t>
            </a:r>
            <a:endParaRPr lang="en-US" b="1" i="1">
              <a:solidFill>
                <a:srgbClr val="7030A0"/>
              </a:solidFill>
            </a:endParaRPr>
          </a:p>
        </p:txBody>
      </p:sp>
      <p:pic>
        <p:nvPicPr>
          <p:cNvPr id="7" name="Picture 3" descr="C:\Users\Cai Long\Desktop\Quay hinh HTV lop 8\4.(15.4). Hinh hop chu nhat va the tich hinh hop chu nhat\hinh hop chu nh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r="10624"/>
          <a:stretch/>
        </p:blipFill>
        <p:spPr bwMode="auto">
          <a:xfrm>
            <a:off x="6951562" y="3705828"/>
            <a:ext cx="4191398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1" y="1595120"/>
            <a:ext cx="5017828" cy="319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Bài 1. </a:t>
            </a:r>
            <a:br>
              <a:rPr lang="en-US" b="1" smtClean="0"/>
            </a:br>
            <a:r>
              <a:rPr lang="en-US" smtClean="0"/>
              <a:t>a) Gấp các hình dưới đây theo các nét đã chỉ ra có được một hình hộp chữ nhật hay không?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83510" y="7428871"/>
                <a:ext cx="8274050" cy="265968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mtClean="0"/>
                  <a:t>b) Điền vào chỗ trống để kết quả đúng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</m:t>
                    </m:r>
                  </m:oMath>
                </a14:m>
                <a:r>
                  <a:rPr lang="en-US" smtClean="0">
                    <a:solidFill>
                      <a:srgbClr val="002060"/>
                    </a:solidFill>
                  </a:rPr>
                  <a:t>)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:r>
                  <a:rPr lang="en-US" smtClean="0">
                    <a:solidFill>
                      <a:srgbClr val="002060"/>
                    </a:solidFill>
                  </a:rPr>
                  <a:t>    			  CG// mp (…..)      </a:t>
                </a:r>
              </a:p>
              <a:p>
                <a:pPr marL="0" indent="0">
                  <a:buNone/>
                </a:pPr>
                <a:r>
                  <a:rPr lang="en-US" smtClean="0">
                    <a:solidFill>
                      <a:srgbClr val="002060"/>
                    </a:solidFill>
                  </a:rPr>
                  <a:t>mp (BCGF) // mp(….)		  mp (……)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</m:oMath>
                </a14:m>
                <a:r>
                  <a:rPr lang="en-US" smtClean="0"/>
                  <a:t> mp(</a:t>
                </a:r>
                <a:r>
                  <a:rPr lang="en-US">
                    <a:solidFill>
                      <a:srgbClr val="002060"/>
                    </a:solidFill>
                  </a:rPr>
                  <a:t>ABFE</a:t>
                </a:r>
                <a:r>
                  <a:rPr lang="en-US" smtClean="0"/>
                  <a:t>)</a:t>
                </a:r>
              </a:p>
              <a:p>
                <a:pPr marL="0" indent="0">
                  <a:buNone/>
                </a:pPr>
                <a:r>
                  <a:rPr lang="en-US" smtClean="0"/>
                  <a:t>     </a:t>
                </a:r>
                <a:r>
                  <a:rPr lang="en-US" b="1" smtClean="0">
                    <a:solidFill>
                      <a:srgbClr val="002060"/>
                    </a:solidFill>
                  </a:rPr>
                  <a:t>Trả lời: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𝐸𝐹𝐺𝐻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mtClean="0">
                    <a:solidFill>
                      <a:srgbClr val="002060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𝐴𝐵𝐶𝐷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mtClean="0"/>
                  <a:t>c) Tam giác BFD là tam giác ……</a:t>
                </a:r>
              </a:p>
              <a:p>
                <a:pPr marL="0" indent="0">
                  <a:buNone/>
                </a:pPr>
                <a:r>
                  <a:rPr lang="en-US" smtClean="0"/>
                  <a:t>     </a:t>
                </a:r>
                <a:r>
                  <a:rPr lang="en-US" b="1" smtClean="0">
                    <a:solidFill>
                      <a:srgbClr val="002060"/>
                    </a:solidFill>
                  </a:rPr>
                  <a:t>Trả </a:t>
                </a:r>
                <a:r>
                  <a:rPr lang="en-US" b="1">
                    <a:solidFill>
                      <a:srgbClr val="002060"/>
                    </a:solidFill>
                  </a:rPr>
                  <a:t>lời</a:t>
                </a:r>
                <a:r>
                  <a:rPr lang="en-US" b="1" smtClean="0">
                    <a:solidFill>
                      <a:srgbClr val="002060"/>
                    </a:solidFill>
                  </a:rPr>
                  <a:t>: </a:t>
                </a:r>
                <a:r>
                  <a:rPr lang="en-US" smtClean="0">
                    <a:solidFill>
                      <a:srgbClr val="002060"/>
                    </a:solidFill>
                  </a:rPr>
                  <a:t>Vì</a:t>
                </a:r>
                <a:r>
                  <a:rPr lang="en-US" b="1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𝐴𝐵𝐶𝐷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mtClean="0">
                    <a:solidFill>
                      <a:srgbClr val="002060"/>
                    </a:solidFill>
                  </a:rPr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𝐵𝐷</m:t>
                    </m:r>
                  </m:oMath>
                </a14:m>
                <a:r>
                  <a:rPr lang="en-US" smtClean="0">
                    <a:solidFill>
                      <a:srgbClr val="002060"/>
                    </a:solidFill>
                  </a:rPr>
                  <a:t> 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𝐵𝐹𝐷</m:t>
                    </m:r>
                  </m:oMath>
                </a14:m>
                <a:r>
                  <a:rPr lang="en-US" smtClean="0">
                    <a:solidFill>
                      <a:srgbClr val="002060"/>
                    </a:solidFill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mtClean="0"/>
              </a:p>
              <a:p>
                <a:pPr marL="457200" indent="-457200">
                  <a:buAutoNum type="alphaLcParenR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3510" y="7428871"/>
                <a:ext cx="8274050" cy="2659685"/>
              </a:xfrm>
              <a:blipFill rotWithShape="1">
                <a:blip r:embed="rId4"/>
                <a:stretch>
                  <a:fillRect l="-884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37" y="1595120"/>
            <a:ext cx="3001923" cy="228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047480" y="5021836"/>
            <a:ext cx="2946400" cy="1658938"/>
            <a:chOff x="2400" y="1776"/>
            <a:chExt cx="1597" cy="1178"/>
          </a:xfrm>
        </p:grpSpPr>
        <p:sp>
          <p:nvSpPr>
            <p:cNvPr id="9" name="AutoShape 8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2774 w 3194"/>
                <a:gd name="T1" fmla="*/ 1653 h 2188"/>
                <a:gd name="T2" fmla="*/ 2888 w 3194"/>
                <a:gd name="T3" fmla="*/ 1388 h 2188"/>
                <a:gd name="T4" fmla="*/ 2929 w 3194"/>
                <a:gd name="T5" fmla="*/ 1095 h 2188"/>
                <a:gd name="T6" fmla="*/ 2881 w 3194"/>
                <a:gd name="T7" fmla="*/ 770 h 2188"/>
                <a:gd name="T8" fmla="*/ 2743 w 3194"/>
                <a:gd name="T9" fmla="*/ 483 h 2188"/>
                <a:gd name="T10" fmla="*/ 2530 w 3194"/>
                <a:gd name="T11" fmla="*/ 250 h 2188"/>
                <a:gd name="T12" fmla="*/ 2259 w 3194"/>
                <a:gd name="T13" fmla="*/ 86 h 2188"/>
                <a:gd name="T14" fmla="*/ 1946 w 3194"/>
                <a:gd name="T15" fmla="*/ 6 h 2188"/>
                <a:gd name="T16" fmla="*/ 1938 w 3194"/>
                <a:gd name="T17" fmla="*/ 69 h 2188"/>
                <a:gd name="T18" fmla="*/ 2235 w 3194"/>
                <a:gd name="T19" fmla="*/ 146 h 2188"/>
                <a:gd name="T20" fmla="*/ 2489 w 3194"/>
                <a:gd name="T21" fmla="*/ 298 h 2188"/>
                <a:gd name="T22" fmla="*/ 2688 w 3194"/>
                <a:gd name="T23" fmla="*/ 519 h 2188"/>
                <a:gd name="T24" fmla="*/ 2817 w 3194"/>
                <a:gd name="T25" fmla="*/ 789 h 2188"/>
                <a:gd name="T26" fmla="*/ 2864 w 3194"/>
                <a:gd name="T27" fmla="*/ 1095 h 2188"/>
                <a:gd name="T28" fmla="*/ 2821 w 3194"/>
                <a:gd name="T29" fmla="*/ 1386 h 2188"/>
                <a:gd name="T30" fmla="*/ 2703 w 3194"/>
                <a:gd name="T31" fmla="*/ 1645 h 2188"/>
                <a:gd name="T32" fmla="*/ 2520 w 3194"/>
                <a:gd name="T33" fmla="*/ 1860 h 2188"/>
                <a:gd name="T34" fmla="*/ 2285 w 3194"/>
                <a:gd name="T35" fmla="*/ 2018 h 2188"/>
                <a:gd name="T36" fmla="*/ 2011 w 3194"/>
                <a:gd name="T37" fmla="*/ 2108 h 2188"/>
                <a:gd name="T38" fmla="*/ 1778 w 3194"/>
                <a:gd name="T39" fmla="*/ 2121 h 2188"/>
                <a:gd name="T40" fmla="*/ 1563 w 3194"/>
                <a:gd name="T41" fmla="*/ 2086 h 2188"/>
                <a:gd name="T42" fmla="*/ 1366 w 3194"/>
                <a:gd name="T43" fmla="*/ 2009 h 2188"/>
                <a:gd name="T44" fmla="*/ 1187 w 3194"/>
                <a:gd name="T45" fmla="*/ 1893 h 2188"/>
                <a:gd name="T46" fmla="*/ 1035 w 3194"/>
                <a:gd name="T47" fmla="*/ 1742 h 2188"/>
                <a:gd name="T48" fmla="*/ 918 w 3194"/>
                <a:gd name="T49" fmla="*/ 1561 h 2188"/>
                <a:gd name="T50" fmla="*/ 845 w 3194"/>
                <a:gd name="T51" fmla="*/ 1558 h 2188"/>
                <a:gd name="T52" fmla="*/ 907 w 3194"/>
                <a:gd name="T53" fmla="*/ 1671 h 2188"/>
                <a:gd name="T54" fmla="*/ 979 w 3194"/>
                <a:gd name="T55" fmla="*/ 1774 h 2188"/>
                <a:gd name="T56" fmla="*/ 312 w 3194"/>
                <a:gd name="T57" fmla="*/ 1871 h 2188"/>
                <a:gd name="T58" fmla="*/ 1058 w 3194"/>
                <a:gd name="T59" fmla="*/ 1880 h 2188"/>
                <a:gd name="T60" fmla="*/ 1106 w 3194"/>
                <a:gd name="T61" fmla="*/ 1914 h 2188"/>
                <a:gd name="T62" fmla="*/ 1160 w 3194"/>
                <a:gd name="T63" fmla="*/ 1955 h 2188"/>
                <a:gd name="T64" fmla="*/ 1252 w 3194"/>
                <a:gd name="T65" fmla="*/ 2018 h 2188"/>
                <a:gd name="T66" fmla="*/ 1351 w 3194"/>
                <a:gd name="T67" fmla="*/ 2074 h 2188"/>
                <a:gd name="T68" fmla="*/ 1455 w 3194"/>
                <a:gd name="T69" fmla="*/ 2119 h 2188"/>
                <a:gd name="T70" fmla="*/ 1565 w 3194"/>
                <a:gd name="T71" fmla="*/ 2155 h 2188"/>
                <a:gd name="T72" fmla="*/ 1679 w 3194"/>
                <a:gd name="T73" fmla="*/ 2177 h 2188"/>
                <a:gd name="T74" fmla="*/ 1795 w 3194"/>
                <a:gd name="T75" fmla="*/ 2188 h 2188"/>
                <a:gd name="T76" fmla="*/ 1854 w 3194"/>
                <a:gd name="T77" fmla="*/ 2188 h 2188"/>
                <a:gd name="T78" fmla="*/ 1884 w 3194"/>
                <a:gd name="T79" fmla="*/ 2186 h 2188"/>
                <a:gd name="T80" fmla="*/ 1914 w 3194"/>
                <a:gd name="T81" fmla="*/ 2184 h 2188"/>
                <a:gd name="T82" fmla="*/ 2215 w 3194"/>
                <a:gd name="T83" fmla="*/ 2119 h 2188"/>
                <a:gd name="T84" fmla="*/ 2298 w 3194"/>
                <a:gd name="T85" fmla="*/ 2084 h 2188"/>
                <a:gd name="T86" fmla="*/ 2377 w 3194"/>
                <a:gd name="T87" fmla="*/ 2043 h 2188"/>
                <a:gd name="T88" fmla="*/ 2453 w 3194"/>
                <a:gd name="T89" fmla="*/ 1996 h 2188"/>
                <a:gd name="T90" fmla="*/ 2524 w 3194"/>
                <a:gd name="T91" fmla="*/ 1942 h 2188"/>
                <a:gd name="T92" fmla="*/ 2591 w 3194"/>
                <a:gd name="T93" fmla="*/ 1882 h 2188"/>
                <a:gd name="T94" fmla="*/ 3194 w 3194"/>
                <a:gd name="T95" fmla="*/ 1871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.VnTifani Heavy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9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/>
          </a:bodyPr>
          <a:lstStyle/>
          <a:p>
            <a:r>
              <a:rPr lang="en-US" b="1" smtClean="0"/>
              <a:t>Bài 1.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mtClean="0"/>
                  <a:t>b) Điền vào chỗ trống để kết quả đúng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(…….…</m:t>
                    </m:r>
                  </m:oMath>
                </a14:m>
                <a:r>
                  <a:rPr lang="en-US" smtClean="0">
                    <a:solidFill>
                      <a:srgbClr val="002060"/>
                    </a:solidFill>
                  </a:rPr>
                  <a:t>)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:r>
                  <a:rPr lang="en-US" smtClean="0">
                    <a:solidFill>
                      <a:srgbClr val="002060"/>
                    </a:solidFill>
                  </a:rPr>
                  <a:t>    </a:t>
                </a:r>
                <a:r>
                  <a:rPr lang="en-US" smtClean="0">
                    <a:solidFill>
                      <a:srgbClr val="FF0000"/>
                    </a:solidFill>
                  </a:rPr>
                  <a:t> </a:t>
                </a:r>
                <a:endParaRPr lang="en-US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mtClean="0">
                    <a:solidFill>
                      <a:srgbClr val="002060"/>
                    </a:solidFill>
                  </a:rPr>
                  <a:t>CG// mp (……...) 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>
                    <a:solidFill>
                      <a:srgbClr val="002060"/>
                    </a:solidFill>
                  </a:rPr>
                  <a:t>Mp (BCGF) // mp(……..)		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/>
                  <a:t>Mp(</a:t>
                </a:r>
                <a:r>
                  <a:rPr lang="en-US" smtClean="0">
                    <a:solidFill>
                      <a:srgbClr val="002060"/>
                    </a:solidFill>
                  </a:rPr>
                  <a:t>ABFE</a:t>
                </a:r>
                <a:r>
                  <a:rPr lang="en-US" smtClean="0"/>
                  <a:t>) vuông góc với các mặt phẳng…………………………………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/>
                  <a:t>Tam giác DBF là tam giác ………..</a:t>
                </a:r>
              </a:p>
              <a:p>
                <a:pPr marL="457200" indent="-457200">
                  <a:buAutoNum type="alphaLcParenR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  <a:blipFill rotWithShape="1">
                <a:blip r:embed="rId2"/>
                <a:stretch>
                  <a:fillRect l="-816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5" y="346453"/>
            <a:ext cx="3633113" cy="27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571800" y="1184275"/>
            <a:ext cx="653872" cy="808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01950" y="1102360"/>
            <a:ext cx="711022" cy="139319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/>
          </a:bodyPr>
          <a:lstStyle/>
          <a:p>
            <a:r>
              <a:rPr lang="en-US" b="1" smtClean="0"/>
              <a:t>Bài 1.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mtClean="0"/>
                  <a:t>b) Điền vào chỗ trống để kết quả đúng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(…….…</m:t>
                    </m:r>
                  </m:oMath>
                </a14:m>
                <a:r>
                  <a:rPr lang="en-US" smtClean="0">
                    <a:solidFill>
                      <a:srgbClr val="002060"/>
                    </a:solidFill>
                  </a:rPr>
                  <a:t>)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:endParaRPr lang="en-US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mtClean="0">
                    <a:solidFill>
                      <a:srgbClr val="002060"/>
                    </a:solidFill>
                  </a:rPr>
                  <a:t>CG// mp (……...) 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>
                    <a:solidFill>
                      <a:srgbClr val="002060"/>
                    </a:solidFill>
                  </a:rPr>
                  <a:t>Mp (BCGF) // mp(……..)		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/>
                  <a:t>Mp(</a:t>
                </a:r>
                <a:r>
                  <a:rPr lang="en-US" smtClean="0">
                    <a:solidFill>
                      <a:srgbClr val="002060"/>
                    </a:solidFill>
                  </a:rPr>
                  <a:t>ABFE</a:t>
                </a:r>
                <a:r>
                  <a:rPr lang="en-US" smtClean="0"/>
                  <a:t>) vuông góc với các mặt phẳng…………………………………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/>
                  <a:t>Tam giác DBF là tam giác ………..</a:t>
                </a:r>
              </a:p>
              <a:p>
                <a:pPr marL="457200" indent="-457200">
                  <a:buAutoNum type="alphaLcParenR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  <a:blipFill rotWithShape="1">
                <a:blip r:embed="rId2"/>
                <a:stretch>
                  <a:fillRect l="-816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5" y="346453"/>
            <a:ext cx="3633113" cy="27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𝑬𝑭𝑮𝑯</m:t>
                      </m:r>
                    </m:oMath>
                  </m:oMathPara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0225672" y="1935480"/>
            <a:ext cx="0" cy="5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/>
        </p:nvSpPr>
        <p:spPr>
          <a:xfrm>
            <a:off x="8581111" y="1727863"/>
            <a:ext cx="2552700" cy="847031"/>
          </a:xfrm>
          <a:prstGeom prst="parallelogram">
            <a:avLst>
              <a:gd name="adj" fmla="val 117660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8631911" y="1088449"/>
            <a:ext cx="2552700" cy="847031"/>
          </a:xfrm>
          <a:prstGeom prst="parallelogram">
            <a:avLst>
              <a:gd name="adj" fmla="val 123058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3798" y="1917025"/>
                <a:ext cx="27424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𝑩𝑭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𝒎𝒑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>
                    <a:solidFill>
                      <a:srgbClr val="FF0000"/>
                    </a:solidFill>
                  </a:rPr>
                  <a:t> </a:t>
                </a:r>
                <a:endParaRPr lang="en-US" sz="2000" b="1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98" y="1917025"/>
                <a:ext cx="2742465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22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5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1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/>
          </a:bodyPr>
          <a:lstStyle/>
          <a:p>
            <a:r>
              <a:rPr lang="en-US" b="1" smtClean="0"/>
              <a:t>Bài 1.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mtClean="0"/>
                  <a:t>b) Điền vào chỗ trống để kết quả đúng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(…….…</m:t>
                    </m:r>
                  </m:oMath>
                </a14:m>
                <a:r>
                  <a:rPr lang="en-US" smtClean="0">
                    <a:solidFill>
                      <a:srgbClr val="002060"/>
                    </a:solidFill>
                  </a:rPr>
                  <a:t>)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:r>
                  <a:rPr lang="en-US" smtClean="0">
                    <a:solidFill>
                      <a:srgbClr val="002060"/>
                    </a:solidFill>
                  </a:rPr>
                  <a:t>    </a:t>
                </a:r>
                <a:r>
                  <a:rPr lang="en-US" smtClean="0">
                    <a:solidFill>
                      <a:srgbClr val="FF0000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𝐴𝐵𝐶𝐷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mtClean="0">
                    <a:solidFill>
                      <a:srgbClr val="FF0000"/>
                    </a:solidFill>
                  </a:rPr>
                  <a:t> </a:t>
                </a:r>
                <a:endParaRPr lang="en-US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mtClean="0">
                    <a:solidFill>
                      <a:srgbClr val="002060"/>
                    </a:solidFill>
                  </a:rPr>
                  <a:t>CG// mp (……...) 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>
                    <a:solidFill>
                      <a:srgbClr val="002060"/>
                    </a:solidFill>
                  </a:rPr>
                  <a:t>Mp (BCGF) // mp(……..)		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/>
                  <a:t>Mp(</a:t>
                </a:r>
                <a:r>
                  <a:rPr lang="en-US" smtClean="0">
                    <a:solidFill>
                      <a:srgbClr val="002060"/>
                    </a:solidFill>
                  </a:rPr>
                  <a:t>ABFE</a:t>
                </a:r>
                <a:r>
                  <a:rPr lang="en-US" smtClean="0"/>
                  <a:t>) vuông góc với các mặt phẳng…………………………………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/>
                  <a:t>Tam giác DBF là tam giác ………..</a:t>
                </a:r>
              </a:p>
              <a:p>
                <a:pPr marL="457200" indent="-457200">
                  <a:buAutoNum type="alphaLcParenR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  <a:blipFill rotWithShape="1">
                <a:blip r:embed="rId2"/>
                <a:stretch>
                  <a:fillRect l="-816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5" y="346453"/>
            <a:ext cx="3633113" cy="27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𝑬𝑭𝑮𝑯</m:t>
                      </m:r>
                    </m:oMath>
                  </m:oMathPara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smtClean="0">
                          <a:solidFill>
                            <a:srgbClr val="FF0000"/>
                          </a:solidFill>
                        </a:rPr>
                        <m:t>ABFE</m:t>
                      </m:r>
                    </m:oMath>
                  </m:oMathPara>
                </a14:m>
                <a:endParaRPr lang="en-US" sz="2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223892" y="1167794"/>
            <a:ext cx="0" cy="5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606600" y="1985645"/>
            <a:ext cx="1592212" cy="52895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16630798" flipV="1">
            <a:off x="8325434" y="1436642"/>
            <a:ext cx="1505931" cy="804894"/>
          </a:xfrm>
          <a:prstGeom prst="parallelogram">
            <a:avLst>
              <a:gd name="adj" fmla="val 116856"/>
            </a:avLst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6160" y="2436396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và  CG// mp (ADHE) </a:t>
            </a:r>
          </a:p>
        </p:txBody>
      </p:sp>
    </p:spTree>
    <p:extLst>
      <p:ext uri="{BB962C8B-B14F-4D97-AF65-F5344CB8AC3E}">
        <p14:creationId xmlns:p14="http://schemas.microsoft.com/office/powerpoint/2010/main" val="18398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/>
          </a:bodyPr>
          <a:lstStyle/>
          <a:p>
            <a:r>
              <a:rPr lang="en-US" b="1" smtClean="0"/>
              <a:t>Bài 1.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mtClean="0"/>
                  <a:t>b) Điền vào chỗ trống để kết quả đúng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(…….…</m:t>
                    </m:r>
                  </m:oMath>
                </a14:m>
                <a:r>
                  <a:rPr lang="en-US" smtClean="0">
                    <a:solidFill>
                      <a:srgbClr val="002060"/>
                    </a:solidFill>
                  </a:rPr>
                  <a:t>)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:r>
                  <a:rPr lang="en-US" smtClean="0">
                    <a:solidFill>
                      <a:srgbClr val="002060"/>
                    </a:solidFill>
                  </a:rPr>
                  <a:t>    </a:t>
                </a:r>
                <a:r>
                  <a:rPr lang="en-US" smtClean="0">
                    <a:solidFill>
                      <a:srgbClr val="FF0000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𝐴𝐵𝐶𝐷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mtClean="0">
                    <a:solidFill>
                      <a:srgbClr val="FF0000"/>
                    </a:solidFill>
                  </a:rPr>
                  <a:t> </a:t>
                </a:r>
                <a:endParaRPr lang="en-US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mtClean="0">
                    <a:solidFill>
                      <a:srgbClr val="002060"/>
                    </a:solidFill>
                  </a:rPr>
                  <a:t>CG// mp (……...) 	</a:t>
                </a:r>
                <a:r>
                  <a:rPr lang="en-US" smtClean="0">
                    <a:solidFill>
                      <a:srgbClr val="FF0000"/>
                    </a:solidFill>
                  </a:rPr>
                  <a:t>và  </a:t>
                </a:r>
                <a:r>
                  <a:rPr lang="en-US">
                    <a:solidFill>
                      <a:srgbClr val="FF0000"/>
                    </a:solidFill>
                  </a:rPr>
                  <a:t>CG// mp (ADHE) </a:t>
                </a:r>
                <a:endParaRPr lang="en-US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mtClean="0">
                    <a:solidFill>
                      <a:srgbClr val="002060"/>
                    </a:solidFill>
                  </a:rPr>
                  <a:t>Mp (BCGF) // mp(………...)		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/>
                  <a:t>Mp(</a:t>
                </a:r>
                <a:r>
                  <a:rPr lang="en-US" smtClean="0">
                    <a:solidFill>
                      <a:srgbClr val="002060"/>
                    </a:solidFill>
                  </a:rPr>
                  <a:t>ABFE</a:t>
                </a:r>
                <a:r>
                  <a:rPr lang="en-US" smtClean="0"/>
                  <a:t>) vuông góc với các mặt phẳng…………………………………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/>
                  <a:t>Tam giác DBF là tam giác ………..</a:t>
                </a:r>
              </a:p>
              <a:p>
                <a:pPr marL="457200" indent="-457200">
                  <a:buAutoNum type="alphaLcParenR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  <a:blipFill rotWithShape="1">
                <a:blip r:embed="rId2"/>
                <a:stretch>
                  <a:fillRect l="-816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5" y="346453"/>
            <a:ext cx="3633113" cy="27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𝑬𝑭𝑮𝑯</m:t>
                      </m:r>
                    </m:oMath>
                  </m:oMathPara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smtClean="0">
                          <a:solidFill>
                            <a:srgbClr val="FF0000"/>
                          </a:solidFill>
                        </a:rPr>
                        <m:t>ABFE</m:t>
                      </m:r>
                    </m:oMath>
                  </m:oMathPara>
                </a14:m>
                <a:endParaRPr lang="en-US" sz="2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17850" y="2898060"/>
                <a:ext cx="1530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smtClean="0">
                          <a:solidFill>
                            <a:srgbClr val="FF0000"/>
                          </a:solidFill>
                        </a:rPr>
                        <m:t>ADHE</m:t>
                      </m:r>
                    </m:oMath>
                  </m:oMathPara>
                </a14:m>
                <a:endParaRPr lang="en-US" sz="2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850" y="2898060"/>
                <a:ext cx="153035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arallelogram 8"/>
          <p:cNvSpPr/>
          <p:nvPr/>
        </p:nvSpPr>
        <p:spPr>
          <a:xfrm rot="16630798" flipV="1">
            <a:off x="8325434" y="1436642"/>
            <a:ext cx="1505931" cy="804894"/>
          </a:xfrm>
          <a:prstGeom prst="parallelogram">
            <a:avLst>
              <a:gd name="adj" fmla="val 116856"/>
            </a:avLst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rot="16630798" flipV="1">
            <a:off x="9994215" y="1436641"/>
            <a:ext cx="1505931" cy="804894"/>
          </a:xfrm>
          <a:prstGeom prst="parallelogram">
            <a:avLst>
              <a:gd name="adj" fmla="val 116856"/>
            </a:avLst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/>
          </a:bodyPr>
          <a:lstStyle/>
          <a:p>
            <a:r>
              <a:rPr lang="en-US" b="1" smtClean="0"/>
              <a:t>Bài 1.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mtClean="0"/>
                  <a:t>b) Điền vào chỗ trống để kết quả đúng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(…….…</m:t>
                    </m:r>
                  </m:oMath>
                </a14:m>
                <a:r>
                  <a:rPr lang="en-US" smtClean="0">
                    <a:solidFill>
                      <a:srgbClr val="002060"/>
                    </a:solidFill>
                  </a:rPr>
                  <a:t>)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:r>
                  <a:rPr lang="en-US" smtClean="0">
                    <a:solidFill>
                      <a:srgbClr val="002060"/>
                    </a:solidFill>
                  </a:rPr>
                  <a:t>    </a:t>
                </a:r>
                <a:r>
                  <a:rPr lang="en-US" smtClean="0">
                    <a:solidFill>
                      <a:srgbClr val="FF0000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𝐴𝐵𝐶𝐷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mtClean="0">
                    <a:solidFill>
                      <a:srgbClr val="FF0000"/>
                    </a:solidFill>
                  </a:rPr>
                  <a:t> </a:t>
                </a:r>
                <a:endParaRPr lang="en-US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mtClean="0">
                    <a:solidFill>
                      <a:srgbClr val="002060"/>
                    </a:solidFill>
                  </a:rPr>
                  <a:t>CG// mp (……...) 	</a:t>
                </a:r>
                <a:r>
                  <a:rPr lang="en-US" smtClean="0">
                    <a:solidFill>
                      <a:srgbClr val="FF0000"/>
                    </a:solidFill>
                  </a:rPr>
                  <a:t>và  </a:t>
                </a:r>
                <a:r>
                  <a:rPr lang="en-US">
                    <a:solidFill>
                      <a:srgbClr val="FF0000"/>
                    </a:solidFill>
                  </a:rPr>
                  <a:t>CG// mp (ADHE) </a:t>
                </a:r>
                <a:endParaRPr lang="en-US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mtClean="0">
                    <a:solidFill>
                      <a:srgbClr val="002060"/>
                    </a:solidFill>
                  </a:rPr>
                  <a:t>Mp (BCGF) // mp(……..)		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/>
                  <a:t>Mp(</a:t>
                </a:r>
                <a:r>
                  <a:rPr lang="en-US" smtClean="0">
                    <a:solidFill>
                      <a:srgbClr val="002060"/>
                    </a:solidFill>
                  </a:rPr>
                  <a:t>ABFE</a:t>
                </a:r>
                <a:r>
                  <a:rPr lang="en-US" smtClean="0"/>
                  <a:t>) vuông góc với các mặt phẳng…………………………………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/>
                  <a:t>Tam giác DBF là tam giác ………..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  <a:blipFill rotWithShape="1">
                <a:blip r:embed="rId2"/>
                <a:stretch>
                  <a:fillRect l="-816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5" y="346453"/>
            <a:ext cx="3633113" cy="27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𝑬𝑭𝑮𝑯</m:t>
                      </m:r>
                    </m:oMath>
                  </m:oMathPara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smtClean="0">
                          <a:solidFill>
                            <a:srgbClr val="FF0000"/>
                          </a:solidFill>
                        </a:rPr>
                        <m:t>ABFE</m:t>
                      </m:r>
                    </m:oMath>
                  </m:oMathPara>
                </a14:m>
                <a:endParaRPr lang="en-US" sz="2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03550" y="2978030"/>
                <a:ext cx="1530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1" smtClean="0">
                          <a:solidFill>
                            <a:srgbClr val="FF0000"/>
                          </a:solidFill>
                        </a:rPr>
                        <m:t>ADHE</m:t>
                      </m:r>
                    </m:oMath>
                  </m:oMathPara>
                </a14:m>
                <a:endParaRPr lang="en-US" sz="20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50" y="2978030"/>
                <a:ext cx="153035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402972" y="3505200"/>
            <a:ext cx="267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(ABCD); </a:t>
            </a:r>
          </a:p>
        </p:txBody>
      </p:sp>
      <p:sp>
        <p:nvSpPr>
          <p:cNvPr id="9" name="Parallelogram 8"/>
          <p:cNvSpPr/>
          <p:nvPr/>
        </p:nvSpPr>
        <p:spPr>
          <a:xfrm rot="16630798" flipV="1">
            <a:off x="9993347" y="1480254"/>
            <a:ext cx="1505931" cy="783575"/>
          </a:xfrm>
          <a:prstGeom prst="parallelogram">
            <a:avLst>
              <a:gd name="adj" fmla="val 116856"/>
            </a:avLst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rot="16630798" flipV="1">
            <a:off x="8292861" y="1436641"/>
            <a:ext cx="1505931" cy="804894"/>
          </a:xfrm>
          <a:prstGeom prst="parallelogram">
            <a:avLst>
              <a:gd name="adj" fmla="val 116856"/>
            </a:avLst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13384" y="1985645"/>
            <a:ext cx="1592212" cy="52895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8586992" y="1138614"/>
            <a:ext cx="2552700" cy="847031"/>
          </a:xfrm>
          <a:prstGeom prst="parallelogram">
            <a:avLst>
              <a:gd name="adj" fmla="val 123058"/>
            </a:avLst>
          </a:prstGeom>
          <a:solidFill>
            <a:schemeClr val="accent4">
              <a:lumMod val="20000"/>
              <a:lumOff val="8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>
            <a:off x="8586992" y="1667548"/>
            <a:ext cx="2552700" cy="847031"/>
          </a:xfrm>
          <a:prstGeom prst="parallelogram">
            <a:avLst>
              <a:gd name="adj" fmla="val 123058"/>
            </a:avLst>
          </a:prstGeom>
          <a:solidFill>
            <a:schemeClr val="accent4">
              <a:lumMod val="20000"/>
              <a:lumOff val="8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45670" y="3497579"/>
            <a:ext cx="116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(BFGC);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520" y="3535977"/>
            <a:ext cx="244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(EFGH);</a:t>
            </a:r>
            <a:endParaRPr lang="en-US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9706797" y="3487101"/>
            <a:ext cx="232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(AEHD) 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5" grpId="0" animBg="1"/>
      <p:bldP spid="12" grpId="0" animBg="1"/>
      <p:bldP spid="19" grpId="0" animBg="1"/>
      <p:bldP spid="20" grpId="0" animBg="1"/>
      <p:bldP spid="4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99"/>
            <a:ext cx="10515600" cy="1457321"/>
          </a:xfrm>
        </p:spPr>
        <p:txBody>
          <a:bodyPr>
            <a:normAutofit/>
          </a:bodyPr>
          <a:lstStyle/>
          <a:p>
            <a:r>
              <a:rPr lang="en-US" b="1" smtClean="0"/>
              <a:t>Bài 1.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mtClean="0"/>
                  <a:t>b) Điền vào chỗ trống để kết quả đúng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(…….…</m:t>
                    </m:r>
                  </m:oMath>
                </a14:m>
                <a:r>
                  <a:rPr lang="en-US" smtClean="0">
                    <a:solidFill>
                      <a:srgbClr val="002060"/>
                    </a:solidFill>
                  </a:rPr>
                  <a:t>)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:r>
                  <a:rPr lang="en-US" smtClean="0">
                    <a:solidFill>
                      <a:srgbClr val="002060"/>
                    </a:solidFill>
                  </a:rPr>
                  <a:t>    </a:t>
                </a:r>
                <a:r>
                  <a:rPr lang="en-US" smtClean="0">
                    <a:solidFill>
                      <a:srgbClr val="FF0000"/>
                    </a:solidFill>
                  </a:rPr>
                  <a:t>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𝐵𝐹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𝑚𝑝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𝐴𝐵𝐶𝐷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mtClean="0">
                    <a:solidFill>
                      <a:srgbClr val="FF0000"/>
                    </a:solidFill>
                  </a:rPr>
                  <a:t> </a:t>
                </a:r>
                <a:endParaRPr lang="en-US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mtClean="0">
                    <a:solidFill>
                      <a:srgbClr val="002060"/>
                    </a:solidFill>
                  </a:rPr>
                  <a:t>CG// mp (……...) 	</a:t>
                </a:r>
                <a:r>
                  <a:rPr lang="en-US" smtClean="0">
                    <a:solidFill>
                      <a:srgbClr val="FF0000"/>
                    </a:solidFill>
                  </a:rPr>
                  <a:t>và  </a:t>
                </a:r>
                <a:r>
                  <a:rPr lang="en-US">
                    <a:solidFill>
                      <a:srgbClr val="FF0000"/>
                    </a:solidFill>
                  </a:rPr>
                  <a:t>CG// mp (ADHE) </a:t>
                </a:r>
                <a:endParaRPr lang="en-US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mtClean="0">
                    <a:solidFill>
                      <a:srgbClr val="002060"/>
                    </a:solidFill>
                  </a:rPr>
                  <a:t>Mp (BCGF) // mp(……..)		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/>
                  <a:t>Mp(</a:t>
                </a:r>
                <a:r>
                  <a:rPr lang="en-US" smtClean="0">
                    <a:solidFill>
                      <a:srgbClr val="002060"/>
                    </a:solidFill>
                  </a:rPr>
                  <a:t>ABFE</a:t>
                </a:r>
                <a:r>
                  <a:rPr lang="en-US" smtClean="0"/>
                  <a:t>) vuông góc với các mặt phẳng…………………………………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mtClean="0"/>
                  <a:t>Tam giác DBF là tam giác ………..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mtClean="0">
                    <a:solidFill>
                      <a:srgbClr val="FF0000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𝐵𝐹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𝑚𝑝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endParaRPr lang="en-US" b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mtClean="0">
                    <a:solidFill>
                      <a:srgbClr val="FF0000"/>
                    </a:solidFill>
                  </a:rPr>
                  <a:t>Mà BD nằm trong mp(ABCD)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mtClean="0">
                    <a:solidFill>
                      <a:srgbClr val="FF0000"/>
                    </a:solidFill>
                  </a:rPr>
                  <a:t> ⇒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𝐵𝐹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𝐵𝐷</m:t>
                    </m:r>
                  </m:oMath>
                </a14:m>
                <a:endParaRPr lang="en-US" smtClean="0">
                  <a:solidFill>
                    <a:srgbClr val="FF0000"/>
                  </a:solidFill>
                </a:endParaRPr>
              </a:p>
              <a:p>
                <a:pPr marL="457200" indent="-457200">
                  <a:buAutoNum type="alphaLcParenR"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390" y="1277236"/>
                <a:ext cx="11207750" cy="5375024"/>
              </a:xfrm>
              <a:blipFill rotWithShape="1">
                <a:blip r:embed="rId2"/>
                <a:stretch>
                  <a:fillRect l="-816" t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5" y="346453"/>
            <a:ext cx="3633113" cy="27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571800" y="1184275"/>
            <a:ext cx="653872" cy="808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01950" y="1102360"/>
            <a:ext cx="711022" cy="139319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𝑬𝑭𝑮𝑯</m:t>
                      </m:r>
                    </m:oMath>
                  </m:oMathPara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1870710"/>
                <a:ext cx="153035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smtClean="0">
                          <a:solidFill>
                            <a:srgbClr val="FF0000"/>
                          </a:solidFill>
                        </a:rPr>
                        <m:t>ABFE</m:t>
                      </m:r>
                    </m:oMath>
                  </m:oMathPara>
                </a14:m>
                <a:endParaRPr lang="en-US" sz="28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20" y="2374840"/>
                <a:ext cx="153035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03550" y="2978030"/>
                <a:ext cx="1530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1" smtClean="0">
                          <a:solidFill>
                            <a:srgbClr val="FF0000"/>
                          </a:solidFill>
                        </a:rPr>
                        <m:t>ADHE</m:t>
                      </m:r>
                    </m:oMath>
                  </m:oMathPara>
                </a14:m>
                <a:endParaRPr lang="en-US" sz="2000" b="1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50" y="2978030"/>
                <a:ext cx="153035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402972" y="3505200"/>
            <a:ext cx="421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(ABCD); (BFGC); (EFGH); (AEHD)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1500" y="4114284"/>
            <a:ext cx="231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vuông tại </a:t>
            </a:r>
            <a:r>
              <a:rPr lang="en-US" sz="2400" smtClean="0">
                <a:solidFill>
                  <a:srgbClr val="FF0000"/>
                </a:solidFill>
              </a:rPr>
              <a:t>B</a:t>
            </a:r>
            <a:endParaRPr lang="en-US" sz="240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225672" y="1935480"/>
            <a:ext cx="0" cy="5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4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549276"/>
            <a:ext cx="5471584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Kim tự tháp Ai cập</a:t>
            </a:r>
          </a:p>
        </p:txBody>
      </p:sp>
      <p:pic>
        <p:nvPicPr>
          <p:cNvPr id="299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67" y="981076"/>
            <a:ext cx="90932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9013" name="Group 5"/>
          <p:cNvGrpSpPr>
            <a:grpSpLocks noChangeAspect="1"/>
          </p:cNvGrpSpPr>
          <p:nvPr/>
        </p:nvGrpSpPr>
        <p:grpSpPr bwMode="auto">
          <a:xfrm>
            <a:off x="1871133" y="1196976"/>
            <a:ext cx="9889067" cy="4079875"/>
            <a:chOff x="816" y="768"/>
            <a:chExt cx="4464" cy="2452"/>
          </a:xfrm>
        </p:grpSpPr>
        <p:sp>
          <p:nvSpPr>
            <p:cNvPr id="9221" name="AutoShape 6"/>
            <p:cNvSpPr>
              <a:spLocks noChangeAspect="1" noChangeArrowheads="1" noTextEdit="1"/>
            </p:cNvSpPr>
            <p:nvPr/>
          </p:nvSpPr>
          <p:spPr bwMode="auto">
            <a:xfrm>
              <a:off x="816" y="768"/>
              <a:ext cx="4464" cy="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Line 7"/>
            <p:cNvSpPr>
              <a:spLocks noChangeShapeType="1"/>
            </p:cNvSpPr>
            <p:nvPr/>
          </p:nvSpPr>
          <p:spPr bwMode="auto">
            <a:xfrm>
              <a:off x="914" y="2863"/>
              <a:ext cx="1211" cy="243"/>
            </a:xfrm>
            <a:prstGeom prst="line">
              <a:avLst/>
            </a:prstGeom>
            <a:noFill/>
            <a:ln w="365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Line 8"/>
            <p:cNvSpPr>
              <a:spLocks noChangeShapeType="1"/>
            </p:cNvSpPr>
            <p:nvPr/>
          </p:nvSpPr>
          <p:spPr bwMode="auto">
            <a:xfrm flipH="1">
              <a:off x="2125" y="2969"/>
              <a:ext cx="3049" cy="137"/>
            </a:xfrm>
            <a:prstGeom prst="line">
              <a:avLst/>
            </a:prstGeom>
            <a:noFill/>
            <a:ln w="365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9"/>
            <p:cNvSpPr>
              <a:spLocks noChangeShapeType="1"/>
            </p:cNvSpPr>
            <p:nvPr/>
          </p:nvSpPr>
          <p:spPr bwMode="auto">
            <a:xfrm>
              <a:off x="3971" y="2727"/>
              <a:ext cx="1203" cy="24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10"/>
            <p:cNvSpPr>
              <a:spLocks noChangeShapeType="1"/>
            </p:cNvSpPr>
            <p:nvPr/>
          </p:nvSpPr>
          <p:spPr bwMode="auto">
            <a:xfrm flipH="1">
              <a:off x="914" y="2727"/>
              <a:ext cx="3057" cy="136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 flipH="1">
              <a:off x="2125" y="867"/>
              <a:ext cx="719" cy="2239"/>
            </a:xfrm>
            <a:prstGeom prst="line">
              <a:avLst/>
            </a:prstGeom>
            <a:noFill/>
            <a:ln w="365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2"/>
            <p:cNvSpPr>
              <a:spLocks noChangeShapeType="1"/>
            </p:cNvSpPr>
            <p:nvPr/>
          </p:nvSpPr>
          <p:spPr bwMode="auto">
            <a:xfrm>
              <a:off x="2844" y="867"/>
              <a:ext cx="2330" cy="2102"/>
            </a:xfrm>
            <a:prstGeom prst="line">
              <a:avLst/>
            </a:prstGeom>
            <a:noFill/>
            <a:ln w="365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3"/>
            <p:cNvSpPr>
              <a:spLocks noChangeShapeType="1"/>
            </p:cNvSpPr>
            <p:nvPr/>
          </p:nvSpPr>
          <p:spPr bwMode="auto">
            <a:xfrm>
              <a:off x="2844" y="867"/>
              <a:ext cx="1127" cy="186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4"/>
            <p:cNvSpPr>
              <a:spLocks noChangeShapeType="1"/>
            </p:cNvSpPr>
            <p:nvPr/>
          </p:nvSpPr>
          <p:spPr bwMode="auto">
            <a:xfrm flipH="1">
              <a:off x="914" y="867"/>
              <a:ext cx="1930" cy="1996"/>
            </a:xfrm>
            <a:prstGeom prst="line">
              <a:avLst/>
            </a:prstGeom>
            <a:noFill/>
            <a:ln w="365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Oval 15"/>
            <p:cNvSpPr>
              <a:spLocks noChangeArrowheads="1"/>
            </p:cNvSpPr>
            <p:nvPr/>
          </p:nvSpPr>
          <p:spPr bwMode="auto">
            <a:xfrm>
              <a:off x="2110" y="3091"/>
              <a:ext cx="38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Oval 16"/>
            <p:cNvSpPr>
              <a:spLocks noChangeArrowheads="1"/>
            </p:cNvSpPr>
            <p:nvPr/>
          </p:nvSpPr>
          <p:spPr bwMode="auto">
            <a:xfrm>
              <a:off x="5159" y="2954"/>
              <a:ext cx="38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Oval 17"/>
            <p:cNvSpPr>
              <a:spLocks noChangeArrowheads="1"/>
            </p:cNvSpPr>
            <p:nvPr/>
          </p:nvSpPr>
          <p:spPr bwMode="auto">
            <a:xfrm>
              <a:off x="899" y="2848"/>
              <a:ext cx="38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Oval 18"/>
            <p:cNvSpPr>
              <a:spLocks noChangeArrowheads="1"/>
            </p:cNvSpPr>
            <p:nvPr/>
          </p:nvSpPr>
          <p:spPr bwMode="auto">
            <a:xfrm>
              <a:off x="2829" y="852"/>
              <a:ext cx="37" cy="3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532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586" name="Picture 2" descr="D:\ThanhTri\NamHoc2011-2012\Toan8\GiaoAnDienTu\Trang 1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69" y="1016384"/>
            <a:ext cx="70231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1328" y="587678"/>
            <a:ext cx="7163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7030A0"/>
                </a:solidFill>
              </a:rPr>
              <a:t>Bài 2. </a:t>
            </a:r>
            <a:r>
              <a:rPr lang="en-US" sz="3600" smtClean="0"/>
              <a:t>Bể nuôi cá cảnh này chứa tối đa bao nhiêu lít nước?</a:t>
            </a:r>
            <a:endParaRPr lang="en-US" sz="3600"/>
          </a:p>
        </p:txBody>
      </p:sp>
      <p:sp>
        <p:nvSpPr>
          <p:cNvPr id="10" name="TextBox 9"/>
          <p:cNvSpPr txBox="1"/>
          <p:nvPr/>
        </p:nvSpPr>
        <p:spPr>
          <a:xfrm>
            <a:off x="6510858" y="4306442"/>
            <a:ext cx="20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C04AF"/>
                </a:solidFill>
              </a:rPr>
              <a:t>6</a:t>
            </a:r>
            <a:r>
              <a:rPr lang="en-US" sz="3200" smtClean="0">
                <a:solidFill>
                  <a:srgbClr val="CC04AF"/>
                </a:solidFill>
              </a:rPr>
              <a:t> dm</a:t>
            </a:r>
            <a:endParaRPr lang="en-US" sz="3200">
              <a:solidFill>
                <a:srgbClr val="CC04A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879419">
            <a:off x="9538891" y="385129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C04AF"/>
                </a:solidFill>
              </a:rPr>
              <a:t>4</a:t>
            </a:r>
            <a:r>
              <a:rPr lang="en-US" sz="3200" smtClean="0">
                <a:solidFill>
                  <a:srgbClr val="CC04AF"/>
                </a:solidFill>
              </a:rPr>
              <a:t> dm</a:t>
            </a:r>
            <a:endParaRPr lang="en-US" sz="3200">
              <a:solidFill>
                <a:srgbClr val="CC04A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408537" y="300895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C04AF"/>
                </a:solidFill>
              </a:rPr>
              <a:t>5 dm</a:t>
            </a:r>
            <a:endParaRPr lang="en-US" sz="3200">
              <a:solidFill>
                <a:srgbClr val="CC04A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9283" y="5150713"/>
                <a:ext cx="10267950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/>
                  <a:t>Ta có: V=6.5.4=120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𝒅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smtClean="0"/>
                  <a:t> = 120 lít</a:t>
                </a:r>
              </a:p>
              <a:p>
                <a:r>
                  <a:rPr lang="en-US" sz="2800" b="1" smtClean="0"/>
                  <a:t>Bể nuôi cá cảnh này chứa tối đa 120 lít nước</a:t>
                </a:r>
                <a:endParaRPr lang="en-US" sz="2800" b="1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83" y="5150713"/>
                <a:ext cx="10267950" cy="1009572"/>
              </a:xfrm>
              <a:prstGeom prst="rect">
                <a:avLst/>
              </a:prstGeom>
              <a:blipFill rotWithShape="1">
                <a:blip r:embed="rId4"/>
                <a:stretch>
                  <a:fillRect l="-1247" t="-2410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3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2" grpId="0"/>
      <p:bldP spid="13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00049" y="317504"/>
                <a:ext cx="10515600" cy="1325563"/>
              </a:xfrm>
            </p:spPr>
            <p:txBody>
              <a:bodyPr/>
              <a:lstStyle/>
              <a:p>
                <a:r>
                  <a:rPr lang="en-US" b="1" smtClean="0">
                    <a:solidFill>
                      <a:srgbClr val="7030A0"/>
                    </a:solidFill>
                  </a:rPr>
                  <a:t>Bài 3. </a:t>
                </a:r>
                <a:r>
                  <a:rPr lang="en-US" smtClean="0"/>
                  <a:t>Tính thể tích của một hình lập phương biết diện tích toàn phần của nó là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216 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mtClean="0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49" y="317504"/>
                <a:ext cx="10515600" cy="1325563"/>
              </a:xfrm>
              <a:blipFill rotWithShape="1">
                <a:blip r:embed="rId2"/>
                <a:stretch>
                  <a:fillRect l="-1391" b="-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0049" y="164465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smtClean="0"/>
                  <a:t>Lời giải:</a:t>
                </a:r>
              </a:p>
              <a:p>
                <a:pPr marL="0" indent="0">
                  <a:buNone/>
                </a:pPr>
                <a:r>
                  <a:rPr lang="en-US" smtClean="0"/>
                  <a:t>Hình lập phương có 6 mặt bằng nhau, vậy diện tích mỗi mặt là: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216:6=36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smtClean="0"/>
              </a:p>
              <a:p>
                <a:pPr marL="0" indent="0">
                  <a:buNone/>
                </a:pPr>
                <a:r>
                  <a:rPr lang="en-US" smtClean="0"/>
                  <a:t>Độ dài cạnh hình lập phương:</a:t>
                </a:r>
              </a:p>
              <a:p>
                <a:pPr marL="0" indent="0" algn="ctr">
                  <a:buNone/>
                </a:pPr>
                <a:r>
                  <a:rPr lang="en-US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36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=6</m:t>
                    </m:r>
                  </m:oMath>
                </a14:m>
                <a:r>
                  <a:rPr lang="en-US" smtClean="0"/>
                  <a:t> (cm)</a:t>
                </a:r>
              </a:p>
              <a:p>
                <a:pPr marL="0" indent="0">
                  <a:buNone/>
                </a:pPr>
                <a:r>
                  <a:rPr lang="en-US" smtClean="0"/>
                  <a:t>Thể tích hình lập phương: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=216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49" y="1644650"/>
                <a:ext cx="10515600" cy="4351338"/>
              </a:xfrm>
              <a:blipFill rotWithShape="1">
                <a:blip r:embed="rId3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73" y="2843530"/>
            <a:ext cx="31527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8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Cai Long\Desktop\Quay hinh HTV lop 8\4.(15.4). Hinh hop chu nhat va the tich hinh hop chu nhat\the-tich-va-dien-tich-hinh-hop-chu-nhat-300x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4" y="4430795"/>
            <a:ext cx="2638445" cy="22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1"/>
          <p:cNvSpPr>
            <a:spLocks noChangeArrowheads="1"/>
          </p:cNvSpPr>
          <p:nvPr/>
        </p:nvSpPr>
        <p:spPr bwMode="auto">
          <a:xfrm>
            <a:off x="532129" y="361791"/>
            <a:ext cx="16167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en-US" sz="26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280220" y="1681383"/>
            <a:ext cx="0" cy="5074303"/>
          </a:xfrm>
          <a:prstGeom prst="line">
            <a:avLst/>
          </a:prstGeom>
          <a:noFill/>
          <a:ln w="381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822039" y="4724400"/>
            <a:ext cx="4231201" cy="1524000"/>
          </a:xfrm>
          <a:prstGeom prst="cube">
            <a:avLst>
              <a:gd name="adj" fmla="val 59722"/>
            </a:avLst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7778620" y="4729162"/>
            <a:ext cx="38100" cy="6096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7816720" y="5334000"/>
            <a:ext cx="3236521" cy="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6786041" y="5334000"/>
            <a:ext cx="1030679" cy="935038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6781809" y="5334000"/>
            <a:ext cx="4271433" cy="914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6786041" y="4740276"/>
            <a:ext cx="4220633" cy="1508125"/>
          </a:xfrm>
          <a:custGeom>
            <a:avLst/>
            <a:gdLst>
              <a:gd name="T0" fmla="*/ 0 w 1996"/>
              <a:gd name="T1" fmla="*/ 965 h 965"/>
              <a:gd name="T2" fmla="*/ 1996 w 1996"/>
              <a:gd name="T3" fmla="*/ 0 h 965"/>
              <a:gd name="T4" fmla="*/ 0 60000 65536"/>
              <a:gd name="T5" fmla="*/ 0 60000 65536"/>
              <a:gd name="T6" fmla="*/ 0 w 1996"/>
              <a:gd name="T7" fmla="*/ 0 h 965"/>
              <a:gd name="T8" fmla="*/ 1996 w 1996"/>
              <a:gd name="T9" fmla="*/ 965 h 9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96" h="965">
                <a:moveTo>
                  <a:pt x="0" y="965"/>
                </a:moveTo>
                <a:lnTo>
                  <a:pt x="1996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1067536" y="4430795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A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951641" y="54102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B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630841" y="62484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C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684441" y="62484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Arial" charset="0"/>
              </a:rPr>
              <a:t>D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6816185" y="5638800"/>
            <a:ext cx="203200" cy="1524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6989241" y="5486400"/>
            <a:ext cx="203200" cy="152400"/>
            <a:chOff x="3648" y="1488"/>
            <a:chExt cx="96" cy="96"/>
          </a:xfrm>
        </p:grpSpPr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3648" y="1488"/>
              <a:ext cx="96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>
              <a:off x="3648" y="1488"/>
              <a:ext cx="96" cy="96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5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13866"/>
              </p:ext>
            </p:extLst>
          </p:nvPr>
        </p:nvGraphicFramePr>
        <p:xfrm>
          <a:off x="6477007" y="1727777"/>
          <a:ext cx="5181601" cy="2528887"/>
        </p:xfrm>
        <a:graphic>
          <a:graphicData uri="http://schemas.openxmlformats.org/drawingml/2006/table">
            <a:tbl>
              <a:tblPr/>
              <a:tblGrid>
                <a:gridCol w="1037167"/>
                <a:gridCol w="1035051"/>
                <a:gridCol w="1037167"/>
                <a:gridCol w="1035049"/>
                <a:gridCol w="1037167"/>
              </a:tblGrid>
              <a:tr h="645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AB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4AF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BC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4AF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CD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4AF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DA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4AF"/>
                          </a:solidFill>
                          <a:effectLst/>
                          <a:latin typeface="Tahoma" pitchFamily="34" charset="0"/>
                        </a:rPr>
                        <a:t>45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7778620" y="4740276"/>
            <a:ext cx="203200" cy="1524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77367"/>
              </p:ext>
            </p:extLst>
          </p:nvPr>
        </p:nvGraphicFramePr>
        <p:xfrm>
          <a:off x="1229827" y="2456986"/>
          <a:ext cx="46561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5" imgW="2120760" imgH="291960" progId="Equation.DSMT4">
                  <p:embed/>
                </p:oleObj>
              </mc:Choice>
              <mc:Fallback>
                <p:oleObj name="Equation" r:id="rId5" imgW="21207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827" y="2456986"/>
                        <a:ext cx="4656138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281056"/>
              </p:ext>
            </p:extLst>
          </p:nvPr>
        </p:nvGraphicFramePr>
        <p:xfrm>
          <a:off x="1183137" y="3627364"/>
          <a:ext cx="46593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7" imgW="2108160" imgH="291960" progId="Equation.DSMT4">
                  <p:embed/>
                </p:oleObj>
              </mc:Choice>
              <mc:Fallback>
                <p:oleObj name="Equation" r:id="rId7" imgW="2108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137" y="3627364"/>
                        <a:ext cx="4659312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98586" y="899656"/>
            <a:ext cx="71436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2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Trong hình vẽ, DA là đường chéo của hình hộp chữ nhật.</a:t>
            </a:r>
            <a:endParaRPr lang="en-US" sz="2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26304" y="1589187"/>
            <a:ext cx="2031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lang="en-US">
              <a:ea typeface="Calibri" pitchFamily="34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 rot="10800000" flipV="1">
            <a:off x="3178024" y="413766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>
                <a:ea typeface="Calibri" pitchFamily="34" charset="0"/>
                <a:cs typeface="Times New Roman" pitchFamily="18" charset="0"/>
              </a:rPr>
              <a:t> (tương tự với BC và CD)</a:t>
            </a:r>
            <a:endParaRPr lang="en-US">
              <a:ea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ình Chữ nhật 37"/>
              <p:cNvSpPr>
                <a:spLocks noChangeArrowheads="1"/>
              </p:cNvSpPr>
              <p:nvPr/>
            </p:nvSpPr>
            <p:spPr bwMode="auto">
              <a:xfrm>
                <a:off x="351994" y="1265357"/>
                <a:ext cx="550016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hangingPunct="0"/>
                <a:r>
                  <a:rPr lang="en-US" sz="2200" smtClean="0">
                    <a:ea typeface="Calibri" pitchFamily="34" charset="0"/>
                    <a:cs typeface="Times New Roman" pitchFamily="18" charset="0"/>
                  </a:rPr>
                  <a:t>-  </a:t>
                </a:r>
                <a:r>
                  <a:rPr lang="en-US" sz="220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Sử </a:t>
                </a:r>
                <a:r>
                  <a:rPr lang="en-US" sz="22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dụng định lí </a:t>
                </a:r>
                <a:r>
                  <a:rPr lang="en-US" sz="220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Pi-ta-go: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Δ</m:t>
                    </m:r>
                    <m:r>
                      <a:rPr lang="en-US" sz="2200" b="0" i="1" smtClean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𝐵𝐶𝐷</m:t>
                    </m:r>
                  </m:oMath>
                </a14:m>
                <a:r>
                  <a:rPr lang="en-US" sz="220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vuông tại C;   </a:t>
                </a:r>
                <a:endParaRPr lang="en-US" sz="220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Hình Chữ nhậ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994" y="1265357"/>
                <a:ext cx="5500166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441" t="-10000" b="-2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5"/>
          <p:cNvSpPr>
            <a:spLocks noChangeArrowheads="1"/>
          </p:cNvSpPr>
          <p:nvPr/>
        </p:nvSpPr>
        <p:spPr bwMode="auto">
          <a:xfrm rot="10800000" flipV="1">
            <a:off x="428345" y="2958952"/>
            <a:ext cx="6858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200">
                <a:ea typeface="Calibri" pitchFamily="34" charset="0"/>
                <a:cs typeface="Times New Roman" pitchFamily="18" charset="0"/>
              </a:rPr>
              <a:t> - Tính AB như sau:</a:t>
            </a:r>
          </a:p>
          <a:p>
            <a:pPr algn="just"/>
            <a:r>
              <a:rPr lang="en-US" sz="2200" smtClean="0">
                <a:ea typeface="Calibri" pitchFamily="34" charset="0"/>
                <a:cs typeface="Times New Roman" pitchFamily="18" charset="0"/>
              </a:rPr>
              <a:t>Từ (</a:t>
            </a:r>
            <a:r>
              <a:rPr lang="en-US" sz="2200">
                <a:ea typeface="Calibri" pitchFamily="34" charset="0"/>
                <a:cs typeface="Times New Roman" pitchFamily="18" charset="0"/>
              </a:rPr>
              <a:t>1) </a:t>
            </a:r>
            <a:r>
              <a:rPr lang="en-US" sz="2200" smtClean="0">
                <a:ea typeface="Calibri" pitchFamily="34" charset="0"/>
                <a:cs typeface="Times New Roman" pitchFamily="18" charset="0"/>
              </a:rPr>
              <a:t>⇒ 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AB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= AD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- CD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- BC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n-US" sz="2200" b="1">
              <a:solidFill>
                <a:srgbClr val="0000CC"/>
              </a:solidFill>
              <a:ea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54042" y="1780603"/>
            <a:ext cx="979112" cy="603834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endParaRPr lang="en-US" sz="3200">
              <a:solidFill>
                <a:srgbClr val="CC04A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14761" y="2384437"/>
            <a:ext cx="977047" cy="637108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endParaRPr lang="en-US" sz="3200">
              <a:solidFill>
                <a:srgbClr val="CC04A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33355" y="3051284"/>
            <a:ext cx="1017604" cy="584775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endParaRPr lang="en-US" sz="3200">
              <a:solidFill>
                <a:srgbClr val="CC04A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43807" y="3657601"/>
            <a:ext cx="989547" cy="584775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endParaRPr lang="en-US" sz="3200"/>
          </a:p>
        </p:txBody>
      </p:sp>
      <p:sp>
        <p:nvSpPr>
          <p:cNvPr id="37" name="Rectangle 36"/>
          <p:cNvSpPr/>
          <p:nvPr/>
        </p:nvSpPr>
        <p:spPr>
          <a:xfrm>
            <a:off x="1120291" y="2082520"/>
            <a:ext cx="370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DA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= AB</a:t>
            </a:r>
            <a:r>
              <a:rPr lang="en-US" sz="2200" b="1" baseline="300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200" b="1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DB</a:t>
            </a:r>
            <a:r>
              <a:rPr lang="en-US" sz="2200" b="1" baseline="3000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endParaRPr lang="en-US" sz="2200" b="1" baseline="3000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78024" y="2082519"/>
            <a:ext cx="25539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r>
              <a:rPr lang="en-US" sz="2200" b="1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= AB</a:t>
            </a:r>
            <a:r>
              <a:rPr lang="en-US" sz="2200" b="1" baseline="3000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+ CD</a:t>
            </a:r>
            <a:r>
              <a:rPr lang="en-US" sz="2200" b="1" baseline="3000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+ BC</a:t>
            </a:r>
            <a:r>
              <a:rPr lang="en-US" sz="2200" b="1" baseline="3000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smtClean="0">
                <a:ea typeface="Calibri" pitchFamily="34" charset="0"/>
                <a:cs typeface="Times New Roman" pitchFamily="18" charset="0"/>
              </a:rPr>
              <a:t> (1)</a:t>
            </a:r>
            <a:endParaRPr lang="en-US" sz="2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6716" y="1659169"/>
            <a:ext cx="28260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r>
              <a:rPr lang="en-US" sz="2200" smtClean="0">
                <a:ea typeface="Calibri" pitchFamily="34" charset="0"/>
                <a:cs typeface="Times New Roman" pitchFamily="18" charset="0"/>
              </a:rPr>
              <a:t>  Ta </a:t>
            </a:r>
            <a:r>
              <a:rPr lang="en-US" sz="2200">
                <a:ea typeface="Calibri" pitchFamily="34" charset="0"/>
                <a:cs typeface="Times New Roman" pitchFamily="18" charset="0"/>
              </a:rPr>
              <a:t>có: </a:t>
            </a:r>
            <a:r>
              <a:rPr lang="en-US" sz="2200" b="1">
                <a:ea typeface="Calibri" pitchFamily="34" charset="0"/>
                <a:cs typeface="Times New Roman" pitchFamily="18" charset="0"/>
              </a:rPr>
              <a:t>DB</a:t>
            </a:r>
            <a:r>
              <a:rPr lang="en-US" sz="2200" b="1" baseline="30000"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ea typeface="Calibri" pitchFamily="34" charset="0"/>
                <a:cs typeface="Times New Roman" pitchFamily="18" charset="0"/>
              </a:rPr>
              <a:t> = CD</a:t>
            </a:r>
            <a:r>
              <a:rPr lang="en-US" sz="2200" b="1" baseline="30000"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200" b="1">
                <a:ea typeface="Calibri" pitchFamily="34" charset="0"/>
                <a:cs typeface="Times New Roman" pitchFamily="18" charset="0"/>
              </a:rPr>
              <a:t> + BC</a:t>
            </a:r>
            <a:r>
              <a:rPr lang="en-US" sz="2200" b="1" baseline="30000">
                <a:ea typeface="Calibri" pitchFamily="34" charset="0"/>
                <a:cs typeface="Times New Roman" pitchFamily="18" charset="0"/>
              </a:rPr>
              <a:t>2</a:t>
            </a:r>
            <a:endParaRPr lang="en-US" sz="22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472" y="95149"/>
            <a:ext cx="1646897" cy="14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102077" y="4603100"/>
                <a:ext cx="3054883" cy="18204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smtClean="0">
                  <a:latin typeface="Cambria Math"/>
                </a:endParaRPr>
              </a:p>
              <a:p>
                <a:r>
                  <a:rPr lang="en-US" b="0" i="1" smtClean="0">
                    <a:latin typeface="Cambria Math"/>
                  </a:rPr>
                  <a:t>Nhận xét: </a:t>
                </a:r>
                <a:r>
                  <a:rPr lang="en-US" b="0" smtClean="0">
                    <a:latin typeface="Cambria Math"/>
                  </a:rPr>
                  <a:t>Trong hình hộp chữ nhật bốn đường chéo lớn bằng nhau và độ dài mỗi đường chéo là: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0" i="1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077" y="4603100"/>
                <a:ext cx="3054883" cy="1820435"/>
              </a:xfrm>
              <a:prstGeom prst="rect">
                <a:avLst/>
              </a:prstGeom>
              <a:blipFill rotWithShape="1">
                <a:blip r:embed="rId11"/>
                <a:stretch>
                  <a:fillRect l="-1590" r="-27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731928" y="1250851"/>
            <a:ext cx="222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smtClean="0">
                <a:latin typeface="+mj-lt"/>
                <a:ea typeface="Calibri" pitchFamily="34" charset="0"/>
                <a:cs typeface="Times New Roman" pitchFamily="18" charset="0"/>
              </a:rPr>
              <a:t>Δ</a:t>
            </a:r>
            <a:r>
              <a:rPr lang="en-US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ABD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 tại </a:t>
            </a:r>
            <a:r>
              <a:rPr lang="en-US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152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32" grpId="0"/>
      <p:bldP spid="34" grpId="0"/>
      <p:bldP spid="35" grpId="0"/>
      <p:bldP spid="36" grpId="0"/>
      <p:bldP spid="40" grpId="0" animBg="1"/>
      <p:bldP spid="41" grpId="0" animBg="1"/>
      <p:bldP spid="42" grpId="0" animBg="1"/>
      <p:bldP spid="43" grpId="0" animBg="1"/>
      <p:bldP spid="37" grpId="0"/>
      <p:bldP spid="38" grpId="0"/>
      <p:bldP spid="44" grpId="0"/>
      <p:bldP spid="48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3"/>
          <p:cNvGrpSpPr>
            <a:grpSpLocks/>
          </p:cNvGrpSpPr>
          <p:nvPr/>
        </p:nvGrpSpPr>
        <p:grpSpPr bwMode="auto">
          <a:xfrm>
            <a:off x="10703984" y="6019800"/>
            <a:ext cx="914400" cy="838200"/>
            <a:chOff x="4368" y="3600"/>
            <a:chExt cx="576" cy="624"/>
          </a:xfrm>
        </p:grpSpPr>
        <p:pic>
          <p:nvPicPr>
            <p:cNvPr id="16426" name="Picture 14" descr="2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7" name="Picture 15" descr="2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 rot="21271948">
            <a:off x="6083900" y="1948934"/>
            <a:ext cx="2880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song song</a:t>
            </a:r>
            <a:endParaRPr lang="vi-VN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8688918" y="1052515"/>
            <a:ext cx="3351760" cy="218598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2" name="Rectangle 2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5385317" y="3833203"/>
            <a:ext cx="2305051" cy="647700"/>
          </a:xfrm>
          <a:custGeom>
            <a:avLst/>
            <a:gdLst>
              <a:gd name="T0" fmla="*/ 0 w 1451"/>
              <a:gd name="T1" fmla="*/ 0 h 422"/>
              <a:gd name="T2" fmla="*/ 901409841 w 1451"/>
              <a:gd name="T3" fmla="*/ 852769187 h 422"/>
              <a:gd name="T4" fmla="*/ 2059757373 w 1451"/>
              <a:gd name="T5" fmla="*/ 852769187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" h="422">
                <a:moveTo>
                  <a:pt x="0" y="0"/>
                </a:moveTo>
                <a:cubicBezTo>
                  <a:pt x="196" y="151"/>
                  <a:pt x="393" y="302"/>
                  <a:pt x="635" y="362"/>
                </a:cubicBezTo>
                <a:cubicBezTo>
                  <a:pt x="877" y="422"/>
                  <a:pt x="1307" y="362"/>
                  <a:pt x="1451" y="362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 rot="307285">
            <a:off x="6097995" y="4078179"/>
            <a:ext cx="18584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Mối quan </a:t>
            </a:r>
            <a:r>
              <a:rPr lang="en-US" alt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vuông góc</a:t>
            </a:r>
            <a:endParaRPr lang="vi-VN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7632701" y="3429001"/>
            <a:ext cx="4407976" cy="20518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0" name="Freeform 34"/>
          <p:cNvSpPr>
            <a:spLocks/>
          </p:cNvSpPr>
          <p:nvPr/>
        </p:nvSpPr>
        <p:spPr bwMode="auto">
          <a:xfrm>
            <a:off x="3189818" y="1631156"/>
            <a:ext cx="1978661" cy="1087438"/>
          </a:xfrm>
          <a:custGeom>
            <a:avLst/>
            <a:gdLst>
              <a:gd name="T0" fmla="*/ 2147483646 w 998"/>
              <a:gd name="T1" fmla="*/ 1991034155 h 695"/>
              <a:gd name="T2" fmla="*/ 2056447500 w 998"/>
              <a:gd name="T3" fmla="*/ 303669281 h 695"/>
              <a:gd name="T4" fmla="*/ 0 w 998"/>
              <a:gd name="T5" fmla="*/ 171887378 h 6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8" h="695">
                <a:moveTo>
                  <a:pt x="998" y="695"/>
                </a:moveTo>
                <a:cubicBezTo>
                  <a:pt x="990" y="453"/>
                  <a:pt x="982" y="212"/>
                  <a:pt x="816" y="106"/>
                </a:cubicBezTo>
                <a:cubicBezTo>
                  <a:pt x="650" y="0"/>
                  <a:pt x="136" y="68"/>
                  <a:pt x="0" y="60"/>
                </a:cubicBez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3189818" y="1198344"/>
            <a:ext cx="1540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hình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Hộp chữ nhật</a:t>
            </a:r>
          </a:p>
        </p:txBody>
      </p:sp>
      <p:sp>
        <p:nvSpPr>
          <p:cNvPr id="29732" name="AutoShape 36"/>
          <p:cNvSpPr>
            <a:spLocks noChangeArrowheads="1"/>
          </p:cNvSpPr>
          <p:nvPr/>
        </p:nvSpPr>
        <p:spPr bwMode="auto">
          <a:xfrm>
            <a:off x="622435" y="310113"/>
            <a:ext cx="2361447" cy="1413361"/>
          </a:xfrm>
          <a:prstGeom prst="wedgeRoundRectCallout">
            <a:avLst>
              <a:gd name="adj1" fmla="val 62266"/>
              <a:gd name="adj2" fmla="val 47895"/>
              <a:gd name="adj3" fmla="val 16667"/>
            </a:avLst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865543" y="353943"/>
            <a:ext cx="283998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a,b,c các kích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thước của </a:t>
            </a:r>
            <a:r>
              <a:rPr lang="vi-VN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hộp chữ nhật</a:t>
            </a:r>
          </a:p>
        </p:txBody>
      </p:sp>
      <p:sp>
        <p:nvSpPr>
          <p:cNvPr id="29735" name="AutoShape 39"/>
          <p:cNvSpPr>
            <a:spLocks noChangeArrowheads="1"/>
          </p:cNvSpPr>
          <p:nvPr/>
        </p:nvSpPr>
        <p:spPr bwMode="auto">
          <a:xfrm>
            <a:off x="753039" y="2145508"/>
            <a:ext cx="2282144" cy="1234738"/>
          </a:xfrm>
          <a:prstGeom prst="wedgeRoundRectCallout">
            <a:avLst>
              <a:gd name="adj1" fmla="val 61213"/>
              <a:gd name="adj2" fmla="val -89407"/>
              <a:gd name="adj3" fmla="val 16667"/>
            </a:avLst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927339" y="1964317"/>
            <a:ext cx="1933543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S</a:t>
            </a:r>
            <a:r>
              <a:rPr lang="vi-V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: diện tích đáy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   : chiều cao </a:t>
            </a:r>
          </a:p>
        </p:txBody>
      </p:sp>
      <p:sp>
        <p:nvSpPr>
          <p:cNvPr id="29738" name="Freeform 42"/>
          <p:cNvSpPr>
            <a:spLocks/>
          </p:cNvSpPr>
          <p:nvPr/>
        </p:nvSpPr>
        <p:spPr bwMode="auto">
          <a:xfrm>
            <a:off x="2639485" y="3933825"/>
            <a:ext cx="2688167" cy="935038"/>
          </a:xfrm>
          <a:custGeom>
            <a:avLst/>
            <a:gdLst>
              <a:gd name="T0" fmla="*/ 2147483646 w 1088"/>
              <a:gd name="T1" fmla="*/ 0 h 726"/>
              <a:gd name="T2" fmla="*/ 2147483646 w 1088"/>
              <a:gd name="T3" fmla="*/ 977012963 h 726"/>
              <a:gd name="T4" fmla="*/ 0 w 1088"/>
              <a:gd name="T5" fmla="*/ 1204264547 h 7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8" h="726">
                <a:moveTo>
                  <a:pt x="1088" y="0"/>
                </a:moveTo>
                <a:cubicBezTo>
                  <a:pt x="997" y="234"/>
                  <a:pt x="906" y="468"/>
                  <a:pt x="725" y="589"/>
                </a:cubicBezTo>
                <a:cubicBezTo>
                  <a:pt x="544" y="710"/>
                  <a:pt x="121" y="703"/>
                  <a:pt x="0" y="72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3131624" y="4428033"/>
            <a:ext cx="18806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Thể tích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hình lập phương</a:t>
            </a:r>
          </a:p>
        </p:txBody>
      </p:sp>
      <p:sp>
        <p:nvSpPr>
          <p:cNvPr id="29740" name="AutoShape 44"/>
          <p:cNvSpPr>
            <a:spLocks noChangeArrowheads="1"/>
          </p:cNvSpPr>
          <p:nvPr/>
        </p:nvSpPr>
        <p:spPr bwMode="auto">
          <a:xfrm>
            <a:off x="381753" y="4809943"/>
            <a:ext cx="3024717" cy="1366838"/>
          </a:xfrm>
          <a:prstGeom prst="wedgeEllipseCallout">
            <a:avLst>
              <a:gd name="adj1" fmla="val 38593"/>
              <a:gd name="adj2" fmla="val -46750"/>
            </a:avLst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1100033" y="4881027"/>
            <a:ext cx="188384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</a:t>
            </a:r>
            <a:r>
              <a:rPr lang="vi-V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a: độ dài cạnh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lập phương</a:t>
            </a:r>
          </a:p>
        </p:txBody>
      </p:sp>
      <p:sp>
        <p:nvSpPr>
          <p:cNvPr id="29758" name="Oval 62"/>
          <p:cNvSpPr>
            <a:spLocks noChangeArrowheads="1"/>
          </p:cNvSpPr>
          <p:nvPr/>
        </p:nvSpPr>
        <p:spPr bwMode="auto">
          <a:xfrm>
            <a:off x="3983568" y="2454669"/>
            <a:ext cx="3839633" cy="14414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CHỮ NHẬT</a:t>
            </a:r>
          </a:p>
        </p:txBody>
      </p:sp>
      <p:sp>
        <p:nvSpPr>
          <p:cNvPr id="29762" name="Freeform 66"/>
          <p:cNvSpPr>
            <a:spLocks/>
          </p:cNvSpPr>
          <p:nvPr/>
        </p:nvSpPr>
        <p:spPr bwMode="auto">
          <a:xfrm>
            <a:off x="6000751" y="1844675"/>
            <a:ext cx="2688167" cy="660400"/>
          </a:xfrm>
          <a:custGeom>
            <a:avLst/>
            <a:gdLst>
              <a:gd name="T0" fmla="*/ 0 w 1179"/>
              <a:gd name="T1" fmla="*/ 1048385000 h 416"/>
              <a:gd name="T2" fmla="*/ 926971182 w 1179"/>
              <a:gd name="T3" fmla="*/ 133569075 h 416"/>
              <a:gd name="T4" fmla="*/ 2147483646 w 1179"/>
              <a:gd name="T5" fmla="*/ 246975313 h 4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9" h="416">
                <a:moveTo>
                  <a:pt x="0" y="416"/>
                </a:moveTo>
                <a:cubicBezTo>
                  <a:pt x="60" y="261"/>
                  <a:pt x="121" y="106"/>
                  <a:pt x="317" y="53"/>
                </a:cubicBezTo>
                <a:cubicBezTo>
                  <a:pt x="513" y="0"/>
                  <a:pt x="1043" y="91"/>
                  <a:pt x="1179" y="9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5" name="AutoShape 79"/>
          <p:cNvSpPr>
            <a:spLocks noChangeArrowheads="1"/>
          </p:cNvSpPr>
          <p:nvPr/>
        </p:nvSpPr>
        <p:spPr bwMode="auto">
          <a:xfrm>
            <a:off x="4078818" y="188914"/>
            <a:ext cx="2305049" cy="936625"/>
          </a:xfrm>
          <a:prstGeom prst="cube">
            <a:avLst>
              <a:gd name="adj" fmla="val 25000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78" name="Line 82"/>
          <p:cNvSpPr>
            <a:spLocks noChangeShapeType="1"/>
          </p:cNvSpPr>
          <p:nvPr/>
        </p:nvSpPr>
        <p:spPr bwMode="auto">
          <a:xfrm flipV="1">
            <a:off x="4078818" y="908050"/>
            <a:ext cx="289983" cy="2174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79" name="Line 83"/>
          <p:cNvSpPr>
            <a:spLocks noChangeShapeType="1"/>
          </p:cNvSpPr>
          <p:nvPr/>
        </p:nvSpPr>
        <p:spPr bwMode="auto">
          <a:xfrm flipH="1">
            <a:off x="4368800" y="895350"/>
            <a:ext cx="2015067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0" name="Line 84"/>
          <p:cNvSpPr>
            <a:spLocks noChangeShapeType="1"/>
          </p:cNvSpPr>
          <p:nvPr/>
        </p:nvSpPr>
        <p:spPr bwMode="auto">
          <a:xfrm flipV="1">
            <a:off x="4368800" y="188914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1" name="Text Box 85"/>
          <p:cNvSpPr txBox="1">
            <a:spLocks noChangeArrowheads="1"/>
          </p:cNvSpPr>
          <p:nvPr/>
        </p:nvSpPr>
        <p:spPr bwMode="auto">
          <a:xfrm>
            <a:off x="5042927" y="1036156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/>
              <a:t>a</a:t>
            </a:r>
          </a:p>
        </p:txBody>
      </p:sp>
      <p:sp>
        <p:nvSpPr>
          <p:cNvPr id="29783" name="Text Box 87"/>
          <p:cNvSpPr txBox="1">
            <a:spLocks noChangeArrowheads="1"/>
          </p:cNvSpPr>
          <p:nvPr/>
        </p:nvSpPr>
        <p:spPr bwMode="auto">
          <a:xfrm>
            <a:off x="6224937" y="9017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/>
              <a:t>b</a:t>
            </a:r>
          </a:p>
        </p:txBody>
      </p:sp>
      <p:sp>
        <p:nvSpPr>
          <p:cNvPr id="29784" name="Text Box 88"/>
          <p:cNvSpPr txBox="1">
            <a:spLocks noChangeArrowheads="1"/>
          </p:cNvSpPr>
          <p:nvPr/>
        </p:nvSpPr>
        <p:spPr bwMode="auto">
          <a:xfrm>
            <a:off x="6387802" y="35394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/>
              <a:t>c</a:t>
            </a: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3"/>
          <a:stretch/>
        </p:blipFill>
        <p:spPr bwMode="auto">
          <a:xfrm>
            <a:off x="8829870" y="1396866"/>
            <a:ext cx="1502581" cy="115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51" y="1808081"/>
            <a:ext cx="1606586" cy="104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06" y="3833203"/>
            <a:ext cx="1750439" cy="102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128" y="3933823"/>
            <a:ext cx="1794512" cy="129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312920" y="188914"/>
            <a:ext cx="1821180" cy="89745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24500" y="460931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45538" y="666824"/>
                <a:ext cx="2043380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538" y="666824"/>
                <a:ext cx="204338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08" y="3590684"/>
            <a:ext cx="1066613" cy="86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0" b="3398"/>
          <a:stretch/>
        </p:blipFill>
        <p:spPr bwMode="auto">
          <a:xfrm>
            <a:off x="8476075" y="5638108"/>
            <a:ext cx="1105086" cy="107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 descr="Hin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5" y="5586332"/>
            <a:ext cx="1551405" cy="99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7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9" grpId="0"/>
      <p:bldP spid="29721" grpId="0" animBg="1"/>
      <p:bldP spid="29725" grpId="0" animBg="1"/>
      <p:bldP spid="29726" grpId="0"/>
      <p:bldP spid="29727" grpId="0" animBg="1"/>
      <p:bldP spid="29730" grpId="0" animBg="1"/>
      <p:bldP spid="29731" grpId="0"/>
      <p:bldP spid="29732" grpId="0" animBg="1"/>
      <p:bldP spid="29733" grpId="0"/>
      <p:bldP spid="29735" grpId="0" animBg="1"/>
      <p:bldP spid="29736" grpId="0"/>
      <p:bldP spid="29738" grpId="0" animBg="1"/>
      <p:bldP spid="29739" grpId="0"/>
      <p:bldP spid="29740" grpId="0" animBg="1"/>
      <p:bldP spid="29741" grpId="0"/>
      <p:bldP spid="29758" grpId="0" animBg="1"/>
      <p:bldP spid="29762" grpId="0" animBg="1"/>
      <p:bldP spid="29775" grpId="0" animBg="1"/>
      <p:bldP spid="29778" grpId="0" animBg="1"/>
      <p:bldP spid="29779" grpId="0" animBg="1"/>
      <p:bldP spid="29780" grpId="0" animBg="1"/>
      <p:bldP spid="29781" grpId="0"/>
      <p:bldP spid="29783" grpId="0"/>
      <p:bldP spid="29784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076960"/>
            <a:ext cx="10972800" cy="5049204"/>
          </a:xfrm>
        </p:spPr>
        <p:txBody>
          <a:bodyPr/>
          <a:lstStyle/>
          <a:p>
            <a:pPr algn="ctr"/>
            <a:r>
              <a:rPr lang="en-US" b="1" smtClean="0"/>
              <a:t>Bài tập về nhà Trong SGK</a:t>
            </a:r>
          </a:p>
          <a:p>
            <a:r>
              <a:rPr lang="en-US" b="1" smtClean="0"/>
              <a:t>Ôn tập các kiến thức đã học và làm các bài tập sau trong SGK</a:t>
            </a:r>
          </a:p>
          <a:p>
            <a:r>
              <a:rPr lang="en-US" smtClean="0"/>
              <a:t>Bài 3 trang 97</a:t>
            </a:r>
          </a:p>
          <a:p>
            <a:r>
              <a:rPr lang="en-US" smtClean="0"/>
              <a:t>Bài 7, bài 9 trang 100</a:t>
            </a:r>
          </a:p>
          <a:p>
            <a:r>
              <a:rPr lang="en-US" smtClean="0"/>
              <a:t>Bài 14, bài 15, bài 16, bài 18 trang 104, 105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622663" y="1874839"/>
            <a:ext cx="352545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A – HÌNH LĂNG TRỤ ĐỨNG</a:t>
            </a:r>
            <a:endParaRPr lang="en-US" sz="2000" b="1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7620000" y="1905001"/>
            <a:ext cx="2785068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B – HÌNH CHÓP ĐỀU</a:t>
            </a:r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355198" y="3369463"/>
            <a:ext cx="4060382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smtClean="0">
                <a:solidFill>
                  <a:srgbClr val="9900CC"/>
                </a:solidFill>
              </a:rPr>
              <a:t>HÌNH </a:t>
            </a:r>
            <a:r>
              <a:rPr lang="en-US" altLang="en-US" b="1">
                <a:solidFill>
                  <a:srgbClr val="9900CC"/>
                </a:solidFill>
              </a:rPr>
              <a:t>LĂNG TRỤ </a:t>
            </a:r>
            <a:r>
              <a:rPr lang="en-US" altLang="en-US" b="1" smtClean="0">
                <a:solidFill>
                  <a:srgbClr val="9900CC"/>
                </a:solidFill>
              </a:rPr>
              <a:t>ĐỨNG</a:t>
            </a:r>
          </a:p>
          <a:p>
            <a:pPr eaLnBrk="1" hangingPunct="1"/>
            <a:r>
              <a:rPr lang="en-US" b="1" smtClean="0">
                <a:solidFill>
                  <a:srgbClr val="9900CC"/>
                </a:solidFill>
                <a:latin typeface=".VnTimeH" pitchFamily="34" charset="0"/>
              </a:rPr>
              <a:t>&amp;</a:t>
            </a:r>
            <a:r>
              <a:rPr lang="en-US" altLang="en-US" b="1">
                <a:solidFill>
                  <a:srgbClr val="9900CC"/>
                </a:solidFill>
              </a:rPr>
              <a:t>THỂ </a:t>
            </a:r>
            <a:r>
              <a:rPr lang="en-US" altLang="en-US" b="1" smtClean="0">
                <a:solidFill>
                  <a:srgbClr val="9900CC"/>
                </a:solidFill>
              </a:rPr>
              <a:t>TÍCH HÌNH LĂNG </a:t>
            </a:r>
            <a:r>
              <a:rPr lang="en-US" altLang="en-US" b="1">
                <a:solidFill>
                  <a:srgbClr val="9900CC"/>
                </a:solidFill>
              </a:rPr>
              <a:t>TRỤ </a:t>
            </a:r>
            <a:r>
              <a:rPr lang="en-US" altLang="en-US" b="1" smtClean="0">
                <a:solidFill>
                  <a:srgbClr val="9900CC"/>
                </a:solidFill>
              </a:rPr>
              <a:t>ĐỨNG</a:t>
            </a:r>
            <a:endParaRPr lang="en-US" b="1">
              <a:solidFill>
                <a:srgbClr val="9900CC"/>
              </a:solidFill>
              <a:latin typeface=".VnTimeH" pitchFamily="34" charset="0"/>
            </a:endParaRPr>
          </a:p>
        </p:txBody>
      </p:sp>
      <p:sp>
        <p:nvSpPr>
          <p:cNvPr id="328713" name="Text Box 9"/>
          <p:cNvSpPr txBox="1">
            <a:spLocks noChangeArrowheads="1"/>
          </p:cNvSpPr>
          <p:nvPr/>
        </p:nvSpPr>
        <p:spPr bwMode="auto">
          <a:xfrm>
            <a:off x="7620000" y="2565401"/>
            <a:ext cx="4503336" cy="7571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b="1" smtClean="0">
                <a:solidFill>
                  <a:schemeClr val="accent2"/>
                </a:solidFill>
              </a:rPr>
              <a:t>HÌNH </a:t>
            </a:r>
            <a:r>
              <a:rPr lang="en-US" b="1">
                <a:solidFill>
                  <a:schemeClr val="accent2"/>
                </a:solidFill>
              </a:rPr>
              <a:t>CHÓP </a:t>
            </a:r>
            <a:r>
              <a:rPr lang="en-US" b="1" smtClean="0">
                <a:solidFill>
                  <a:schemeClr val="accent2"/>
                </a:solidFill>
              </a:rPr>
              <a:t>ĐỀU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b="1">
                <a:solidFill>
                  <a:schemeClr val="accent2"/>
                </a:solidFill>
              </a:rPr>
              <a:t>DIỆN TÍCH XUNG QUANH &amp; THỂ </a:t>
            </a:r>
            <a:r>
              <a:rPr lang="en-US" b="1" smtClean="0">
                <a:solidFill>
                  <a:schemeClr val="accent2"/>
                </a:solidFill>
              </a:rPr>
              <a:t>TÍCH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28716" name="Rectangle 12"/>
          <p:cNvSpPr>
            <a:spLocks noChangeArrowheads="1"/>
          </p:cNvSpPr>
          <p:nvPr/>
        </p:nvSpPr>
        <p:spPr bwMode="auto">
          <a:xfrm>
            <a:off x="814917" y="333375"/>
            <a:ext cx="10752667" cy="685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 b="1" i="1">
                <a:solidFill>
                  <a:srgbClr val="C00000"/>
                </a:solidFill>
              </a:rPr>
              <a:t>Chương</a:t>
            </a:r>
            <a:r>
              <a:rPr lang="en-US" altLang="en-US" sz="2400" b="1">
                <a:solidFill>
                  <a:srgbClr val="C00000"/>
                </a:solidFill>
              </a:rPr>
              <a:t> </a:t>
            </a:r>
            <a:r>
              <a:rPr lang="en-US" altLang="en-US" sz="2400" b="1" i="1">
                <a:solidFill>
                  <a:srgbClr val="C00000"/>
                </a:solidFill>
              </a:rPr>
              <a:t>IV - </a:t>
            </a:r>
            <a:r>
              <a:rPr lang="en-US" sz="2400" b="1">
                <a:solidFill>
                  <a:srgbClr val="C00000"/>
                </a:solidFill>
              </a:rPr>
              <a:t>HÌNH</a:t>
            </a:r>
            <a:r>
              <a:rPr lang="en-US" altLang="en-US" sz="2400" b="1">
                <a:solidFill>
                  <a:srgbClr val="C00000"/>
                </a:solidFill>
              </a:rPr>
              <a:t> LĂNG TRỤ ĐỨNG. </a:t>
            </a:r>
            <a:r>
              <a:rPr lang="en-US" sz="2400" b="1">
                <a:solidFill>
                  <a:srgbClr val="C00000"/>
                </a:solidFill>
              </a:rPr>
              <a:t>HÌNH</a:t>
            </a:r>
            <a:r>
              <a:rPr lang="en-US" altLang="en-US" sz="2400" b="1">
                <a:solidFill>
                  <a:srgbClr val="C00000"/>
                </a:solidFill>
              </a:rPr>
              <a:t> CHÓP ĐỀU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328717" name="Text Box 13"/>
          <p:cNvSpPr txBox="1">
            <a:spLocks noChangeArrowheads="1"/>
          </p:cNvSpPr>
          <p:nvPr/>
        </p:nvSpPr>
        <p:spPr bwMode="auto">
          <a:xfrm>
            <a:off x="300846" y="2483239"/>
            <a:ext cx="4101913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smtClean="0">
                <a:solidFill>
                  <a:srgbClr val="9900CC"/>
                </a:solidFill>
              </a:rPr>
              <a:t>HÌNH </a:t>
            </a:r>
            <a:r>
              <a:rPr lang="en-US" b="1">
                <a:solidFill>
                  <a:srgbClr val="9900CC"/>
                </a:solidFill>
              </a:rPr>
              <a:t>HỘP CHỮ NHẬT </a:t>
            </a:r>
            <a:endParaRPr lang="en-US" b="1" smtClean="0">
              <a:solidFill>
                <a:srgbClr val="9900CC"/>
              </a:solidFill>
            </a:endParaRPr>
          </a:p>
          <a:p>
            <a:pPr algn="ctr" eaLnBrk="1" hangingPunct="1"/>
            <a:r>
              <a:rPr lang="en-US" b="1" smtClean="0">
                <a:solidFill>
                  <a:srgbClr val="9900CC"/>
                </a:solidFill>
              </a:rPr>
              <a:t>&amp; </a:t>
            </a:r>
            <a:r>
              <a:rPr lang="en-US" altLang="en-US" b="1" smtClean="0">
                <a:solidFill>
                  <a:srgbClr val="9900CC"/>
                </a:solidFill>
              </a:rPr>
              <a:t>THỂ </a:t>
            </a:r>
            <a:r>
              <a:rPr lang="en-US" altLang="en-US" b="1">
                <a:solidFill>
                  <a:srgbClr val="9900CC"/>
                </a:solidFill>
              </a:rPr>
              <a:t>TÍCH </a:t>
            </a:r>
            <a:r>
              <a:rPr lang="en-US" altLang="en-US" b="1" smtClean="0">
                <a:solidFill>
                  <a:srgbClr val="9900CC"/>
                </a:solidFill>
              </a:rPr>
              <a:t>HÌNH HỘP CHỮ NHẬT</a:t>
            </a:r>
            <a:endParaRPr lang="en-US" b="1">
              <a:solidFill>
                <a:srgbClr val="9900CC"/>
              </a:solidFill>
              <a:latin typeface=".VnTimeH" pitchFamily="34" charset="0"/>
            </a:endParaRPr>
          </a:p>
        </p:txBody>
      </p:sp>
      <p:sp>
        <p:nvSpPr>
          <p:cNvPr id="328718" name="Line 14"/>
          <p:cNvSpPr>
            <a:spLocks noChangeShapeType="1"/>
          </p:cNvSpPr>
          <p:nvPr/>
        </p:nvSpPr>
        <p:spPr bwMode="auto">
          <a:xfrm flipH="1">
            <a:off x="2734734" y="1052513"/>
            <a:ext cx="2592917" cy="792162"/>
          </a:xfrm>
          <a:prstGeom prst="line">
            <a:avLst/>
          </a:prstGeom>
          <a:noFill/>
          <a:ln w="25400" cap="sq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>
            <a:off x="8879417" y="1052514"/>
            <a:ext cx="700616" cy="822325"/>
          </a:xfrm>
          <a:prstGeom prst="line">
            <a:avLst/>
          </a:prstGeom>
          <a:noFill/>
          <a:ln w="25400" cap="sq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720" name="Group 16"/>
          <p:cNvGrpSpPr>
            <a:grpSpLocks/>
          </p:cNvGrpSpPr>
          <p:nvPr/>
        </p:nvGrpSpPr>
        <p:grpSpPr bwMode="auto">
          <a:xfrm>
            <a:off x="4556276" y="2932033"/>
            <a:ext cx="1261678" cy="1134793"/>
            <a:chOff x="2640" y="1728"/>
            <a:chExt cx="504" cy="450"/>
          </a:xfrm>
        </p:grpSpPr>
        <p:sp>
          <p:nvSpPr>
            <p:cNvPr id="12354" name="Line 17"/>
            <p:cNvSpPr>
              <a:spLocks noChangeShapeType="1"/>
            </p:cNvSpPr>
            <p:nvPr/>
          </p:nvSpPr>
          <p:spPr bwMode="auto">
            <a:xfrm flipH="1">
              <a:off x="3032" y="1728"/>
              <a:ext cx="107" cy="10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Line 18"/>
            <p:cNvSpPr>
              <a:spLocks noChangeShapeType="1"/>
            </p:cNvSpPr>
            <p:nvPr/>
          </p:nvSpPr>
          <p:spPr bwMode="auto">
            <a:xfrm flipH="1">
              <a:off x="3037" y="2064"/>
              <a:ext cx="107" cy="104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56" name="Group 19"/>
            <p:cNvGrpSpPr>
              <a:grpSpLocks/>
            </p:cNvGrpSpPr>
            <p:nvPr/>
          </p:nvGrpSpPr>
          <p:grpSpPr bwMode="auto">
            <a:xfrm>
              <a:off x="2640" y="1728"/>
              <a:ext cx="498" cy="450"/>
              <a:chOff x="2530" y="1921"/>
              <a:chExt cx="498" cy="450"/>
            </a:xfrm>
          </p:grpSpPr>
          <p:sp>
            <p:nvSpPr>
              <p:cNvPr id="12357" name="Line 20"/>
              <p:cNvSpPr>
                <a:spLocks noChangeShapeType="1"/>
              </p:cNvSpPr>
              <p:nvPr/>
            </p:nvSpPr>
            <p:spPr bwMode="auto">
              <a:xfrm>
                <a:off x="2530" y="2025"/>
                <a:ext cx="0" cy="34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Line 21"/>
              <p:cNvSpPr>
                <a:spLocks noChangeShapeType="1"/>
              </p:cNvSpPr>
              <p:nvPr/>
            </p:nvSpPr>
            <p:spPr bwMode="auto">
              <a:xfrm>
                <a:off x="2530" y="2025"/>
                <a:ext cx="391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Line 22"/>
              <p:cNvSpPr>
                <a:spLocks noChangeShapeType="1"/>
              </p:cNvSpPr>
              <p:nvPr/>
            </p:nvSpPr>
            <p:spPr bwMode="auto">
              <a:xfrm>
                <a:off x="2530" y="2371"/>
                <a:ext cx="391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Line 23"/>
              <p:cNvSpPr>
                <a:spLocks noChangeShapeType="1"/>
              </p:cNvSpPr>
              <p:nvPr/>
            </p:nvSpPr>
            <p:spPr bwMode="auto">
              <a:xfrm>
                <a:off x="2921" y="2025"/>
                <a:ext cx="0" cy="34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Line 24"/>
              <p:cNvSpPr>
                <a:spLocks noChangeShapeType="1"/>
              </p:cNvSpPr>
              <p:nvPr/>
            </p:nvSpPr>
            <p:spPr bwMode="auto">
              <a:xfrm flipH="1">
                <a:off x="2530" y="1921"/>
                <a:ext cx="106" cy="10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Line 25"/>
              <p:cNvSpPr>
                <a:spLocks noChangeShapeType="1"/>
              </p:cNvSpPr>
              <p:nvPr/>
            </p:nvSpPr>
            <p:spPr bwMode="auto">
              <a:xfrm flipH="1">
                <a:off x="2530" y="2267"/>
                <a:ext cx="106" cy="10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Line 26"/>
              <p:cNvSpPr>
                <a:spLocks noChangeShapeType="1"/>
              </p:cNvSpPr>
              <p:nvPr/>
            </p:nvSpPr>
            <p:spPr bwMode="auto">
              <a:xfrm>
                <a:off x="2636" y="1921"/>
                <a:ext cx="0" cy="34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Line 27"/>
              <p:cNvSpPr>
                <a:spLocks noChangeShapeType="1"/>
              </p:cNvSpPr>
              <p:nvPr/>
            </p:nvSpPr>
            <p:spPr bwMode="auto">
              <a:xfrm>
                <a:off x="3028" y="1921"/>
                <a:ext cx="0" cy="34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Line 28"/>
              <p:cNvSpPr>
                <a:spLocks noChangeShapeType="1"/>
              </p:cNvSpPr>
              <p:nvPr/>
            </p:nvSpPr>
            <p:spPr bwMode="auto">
              <a:xfrm>
                <a:off x="2636" y="1921"/>
                <a:ext cx="392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Line 29"/>
              <p:cNvSpPr>
                <a:spLocks noChangeShapeType="1"/>
              </p:cNvSpPr>
              <p:nvPr/>
            </p:nvSpPr>
            <p:spPr bwMode="auto">
              <a:xfrm>
                <a:off x="2636" y="2267"/>
                <a:ext cx="392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8734" name="Group 30"/>
          <p:cNvGrpSpPr>
            <a:grpSpLocks/>
          </p:cNvGrpSpPr>
          <p:nvPr/>
        </p:nvGrpSpPr>
        <p:grpSpPr bwMode="auto">
          <a:xfrm>
            <a:off x="4259589" y="1725516"/>
            <a:ext cx="2207684" cy="1101725"/>
            <a:chOff x="0" y="0"/>
            <a:chExt cx="1632" cy="1201"/>
          </a:xfrm>
        </p:grpSpPr>
        <p:sp>
          <p:nvSpPr>
            <p:cNvPr id="12332" name="Text Box 31"/>
            <p:cNvSpPr txBox="1">
              <a:spLocks noChangeArrowheads="1"/>
            </p:cNvSpPr>
            <p:nvPr/>
          </p:nvSpPr>
          <p:spPr bwMode="auto">
            <a:xfrm>
              <a:off x="1200" y="528"/>
              <a:ext cx="4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000" b="1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grpSp>
          <p:nvGrpSpPr>
            <p:cNvPr id="12333" name="Group 32"/>
            <p:cNvGrpSpPr>
              <a:grpSpLocks/>
            </p:cNvGrpSpPr>
            <p:nvPr/>
          </p:nvGrpSpPr>
          <p:grpSpPr bwMode="auto">
            <a:xfrm>
              <a:off x="0" y="0"/>
              <a:ext cx="1584" cy="1163"/>
              <a:chOff x="0" y="0"/>
              <a:chExt cx="1584" cy="1163"/>
            </a:xfrm>
          </p:grpSpPr>
          <p:grpSp>
            <p:nvGrpSpPr>
              <p:cNvPr id="12335" name="Group 33"/>
              <p:cNvGrpSpPr>
                <a:grpSpLocks/>
              </p:cNvGrpSpPr>
              <p:nvPr/>
            </p:nvGrpSpPr>
            <p:grpSpPr bwMode="auto">
              <a:xfrm>
                <a:off x="240" y="202"/>
                <a:ext cx="1008" cy="624"/>
                <a:chOff x="0" y="0"/>
                <a:chExt cx="1008" cy="624"/>
              </a:xfrm>
            </p:grpSpPr>
            <p:sp>
              <p:nvSpPr>
                <p:cNvPr id="12342" name="Line 34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0" cy="48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3" name="Line 35"/>
                <p:cNvSpPr>
                  <a:spLocks noChangeShapeType="1"/>
                </p:cNvSpPr>
                <p:nvPr/>
              </p:nvSpPr>
              <p:spPr bwMode="auto">
                <a:xfrm>
                  <a:off x="0" y="144"/>
                  <a:ext cx="864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4" name="Line 36"/>
                <p:cNvSpPr>
                  <a:spLocks noChangeShapeType="1"/>
                </p:cNvSpPr>
                <p:nvPr/>
              </p:nvSpPr>
              <p:spPr bwMode="auto">
                <a:xfrm>
                  <a:off x="864" y="144"/>
                  <a:ext cx="0" cy="48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5" name="Line 37"/>
                <p:cNvSpPr>
                  <a:spLocks noChangeShapeType="1"/>
                </p:cNvSpPr>
                <p:nvPr/>
              </p:nvSpPr>
              <p:spPr bwMode="auto">
                <a:xfrm>
                  <a:off x="0" y="624"/>
                  <a:ext cx="864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44" cy="144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864" y="0"/>
                  <a:ext cx="144" cy="144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864" y="480"/>
                  <a:ext cx="144" cy="144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9" name="Line 41"/>
                <p:cNvSpPr>
                  <a:spLocks noChangeShapeType="1"/>
                </p:cNvSpPr>
                <p:nvPr/>
              </p:nvSpPr>
              <p:spPr bwMode="auto">
                <a:xfrm>
                  <a:off x="1008" y="0"/>
                  <a:ext cx="0" cy="48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0" name="Line 42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864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1" name="Line 43"/>
                <p:cNvSpPr>
                  <a:spLocks noChangeShapeType="1"/>
                </p:cNvSpPr>
                <p:nvPr/>
              </p:nvSpPr>
              <p:spPr bwMode="auto">
                <a:xfrm>
                  <a:off x="144" y="480"/>
                  <a:ext cx="864" cy="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2" name="Line 44"/>
                <p:cNvSpPr>
                  <a:spLocks noChangeShapeType="1"/>
                </p:cNvSpPr>
                <p:nvPr/>
              </p:nvSpPr>
              <p:spPr bwMode="auto">
                <a:xfrm>
                  <a:off x="144" y="0"/>
                  <a:ext cx="0" cy="48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3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0" y="480"/>
                  <a:ext cx="144" cy="144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36" name="Text Box 46"/>
              <p:cNvSpPr txBox="1">
                <a:spLocks noChangeArrowheads="1"/>
              </p:cNvSpPr>
              <p:nvPr/>
            </p:nvSpPr>
            <p:spPr bwMode="auto">
              <a:xfrm>
                <a:off x="239" y="0"/>
                <a:ext cx="432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b="1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2337" name="Text Box 47"/>
              <p:cNvSpPr txBox="1">
                <a:spLocks noChangeArrowheads="1"/>
              </p:cNvSpPr>
              <p:nvPr/>
            </p:nvSpPr>
            <p:spPr bwMode="auto">
              <a:xfrm>
                <a:off x="959" y="159"/>
                <a:ext cx="434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b="1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2338" name="Text Box 48"/>
              <p:cNvSpPr txBox="1">
                <a:spLocks noChangeArrowheads="1"/>
              </p:cNvSpPr>
              <p:nvPr/>
            </p:nvSpPr>
            <p:spPr bwMode="auto">
              <a:xfrm>
                <a:off x="49" y="154"/>
                <a:ext cx="430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b="1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2339" name="Text Box 49"/>
              <p:cNvSpPr txBox="1">
                <a:spLocks noChangeArrowheads="1"/>
              </p:cNvSpPr>
              <p:nvPr/>
            </p:nvSpPr>
            <p:spPr bwMode="auto">
              <a:xfrm>
                <a:off x="1152" y="0"/>
                <a:ext cx="432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b="1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2340" name="Text Box 50"/>
              <p:cNvSpPr txBox="1">
                <a:spLocks noChangeArrowheads="1"/>
              </p:cNvSpPr>
              <p:nvPr/>
            </p:nvSpPr>
            <p:spPr bwMode="auto">
              <a:xfrm>
                <a:off x="0" y="731"/>
                <a:ext cx="432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b="1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  <p:sp>
            <p:nvSpPr>
              <p:cNvPr id="12341" name="Text Box 51"/>
              <p:cNvSpPr txBox="1">
                <a:spLocks noChangeArrowheads="1"/>
              </p:cNvSpPr>
              <p:nvPr/>
            </p:nvSpPr>
            <p:spPr bwMode="auto">
              <a:xfrm>
                <a:off x="335" y="480"/>
                <a:ext cx="434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 b="1">
                  <a:solidFill>
                    <a:srgbClr val="FF0066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2334" name="Text Box 52"/>
            <p:cNvSpPr txBox="1">
              <a:spLocks noChangeArrowheads="1"/>
            </p:cNvSpPr>
            <p:nvPr/>
          </p:nvSpPr>
          <p:spPr bwMode="auto">
            <a:xfrm>
              <a:off x="1008" y="769"/>
              <a:ext cx="43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000" b="1">
                <a:solidFill>
                  <a:srgbClr val="FF0066"/>
                </a:solidFill>
                <a:latin typeface=".VnTime" pitchFamily="34" charset="0"/>
              </a:endParaRPr>
            </a:p>
          </p:txBody>
        </p:sp>
      </p:grpSp>
      <p:grpSp>
        <p:nvGrpSpPr>
          <p:cNvPr id="328757" name="Group 53"/>
          <p:cNvGrpSpPr>
            <a:grpSpLocks/>
          </p:cNvGrpSpPr>
          <p:nvPr/>
        </p:nvGrpSpPr>
        <p:grpSpPr bwMode="auto">
          <a:xfrm>
            <a:off x="3123607" y="4553807"/>
            <a:ext cx="1202267" cy="1512888"/>
            <a:chOff x="0" y="0"/>
            <a:chExt cx="576" cy="1002"/>
          </a:xfrm>
        </p:grpSpPr>
        <p:sp>
          <p:nvSpPr>
            <p:cNvPr id="12321" name="AutoShape 54"/>
            <p:cNvSpPr>
              <a:spLocks noChangeArrowheads="1"/>
            </p:cNvSpPr>
            <p:nvPr/>
          </p:nvSpPr>
          <p:spPr bwMode="auto">
            <a:xfrm>
              <a:off x="0" y="0"/>
              <a:ext cx="576" cy="336"/>
            </a:xfrm>
            <a:prstGeom prst="pentagon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55"/>
            <p:cNvSpPr>
              <a:spLocks noChangeShapeType="1"/>
            </p:cNvSpPr>
            <p:nvPr/>
          </p:nvSpPr>
          <p:spPr bwMode="auto">
            <a:xfrm>
              <a:off x="0" y="132"/>
              <a:ext cx="0" cy="67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56"/>
            <p:cNvSpPr>
              <a:spLocks noChangeShapeType="1"/>
            </p:cNvSpPr>
            <p:nvPr/>
          </p:nvSpPr>
          <p:spPr bwMode="auto">
            <a:xfrm>
              <a:off x="464" y="328"/>
              <a:ext cx="0" cy="67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57"/>
            <p:cNvSpPr>
              <a:spLocks noChangeShapeType="1"/>
            </p:cNvSpPr>
            <p:nvPr/>
          </p:nvSpPr>
          <p:spPr bwMode="auto">
            <a:xfrm>
              <a:off x="576" y="132"/>
              <a:ext cx="0" cy="67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58"/>
            <p:cNvSpPr>
              <a:spLocks noChangeShapeType="1"/>
            </p:cNvSpPr>
            <p:nvPr/>
          </p:nvSpPr>
          <p:spPr bwMode="auto">
            <a:xfrm>
              <a:off x="108" y="328"/>
              <a:ext cx="0" cy="67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59"/>
            <p:cNvSpPr>
              <a:spLocks noChangeShapeType="1"/>
            </p:cNvSpPr>
            <p:nvPr/>
          </p:nvSpPr>
          <p:spPr bwMode="auto">
            <a:xfrm>
              <a:off x="288" y="4"/>
              <a:ext cx="0" cy="672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Unknown Shape"/>
            <p:cNvSpPr>
              <a:spLocks/>
            </p:cNvSpPr>
            <p:nvPr/>
          </p:nvSpPr>
          <p:spPr bwMode="auto">
            <a:xfrm>
              <a:off x="0" y="674"/>
              <a:ext cx="288" cy="130"/>
            </a:xfrm>
            <a:custGeom>
              <a:avLst/>
              <a:gdLst>
                <a:gd name="T0" fmla="*/ 0 w 288"/>
                <a:gd name="T1" fmla="*/ 130 h 130"/>
                <a:gd name="T2" fmla="*/ 288 w 288"/>
                <a:gd name="T3" fmla="*/ 0 h 1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8" h="130">
                  <a:moveTo>
                    <a:pt x="0" y="130"/>
                  </a:moveTo>
                  <a:lnTo>
                    <a:pt x="288" y="0"/>
                  </a:lnTo>
                </a:path>
              </a:pathLst>
            </a:custGeom>
            <a:noFill/>
            <a:ln w="22225" cap="flat" cmpd="sng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Unknown Shape"/>
            <p:cNvSpPr>
              <a:spLocks/>
            </p:cNvSpPr>
            <p:nvPr/>
          </p:nvSpPr>
          <p:spPr bwMode="auto">
            <a:xfrm>
              <a:off x="0" y="804"/>
              <a:ext cx="110" cy="198"/>
            </a:xfrm>
            <a:custGeom>
              <a:avLst/>
              <a:gdLst>
                <a:gd name="T0" fmla="*/ 0 w 110"/>
                <a:gd name="T1" fmla="*/ 0 h 198"/>
                <a:gd name="T2" fmla="*/ 110 w 110"/>
                <a:gd name="T3" fmla="*/ 198 h 19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" h="198">
                  <a:moveTo>
                    <a:pt x="0" y="0"/>
                  </a:moveTo>
                  <a:lnTo>
                    <a:pt x="110" y="198"/>
                  </a:lnTo>
                </a:path>
              </a:pathLst>
            </a:custGeom>
            <a:noFill/>
            <a:ln w="2222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Unknown Shape"/>
            <p:cNvSpPr>
              <a:spLocks/>
            </p:cNvSpPr>
            <p:nvPr/>
          </p:nvSpPr>
          <p:spPr bwMode="auto">
            <a:xfrm>
              <a:off x="110" y="1001"/>
              <a:ext cx="357" cy="1"/>
            </a:xfrm>
            <a:custGeom>
              <a:avLst/>
              <a:gdLst>
                <a:gd name="T0" fmla="*/ 0 w 357"/>
                <a:gd name="T1" fmla="*/ 0 h 1"/>
                <a:gd name="T2" fmla="*/ 357 w 35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7" h="1">
                  <a:moveTo>
                    <a:pt x="0" y="0"/>
                  </a:moveTo>
                  <a:lnTo>
                    <a:pt x="357" y="0"/>
                  </a:lnTo>
                </a:path>
              </a:pathLst>
            </a:custGeom>
            <a:noFill/>
            <a:ln w="2222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Unknown Shape"/>
            <p:cNvSpPr>
              <a:spLocks/>
            </p:cNvSpPr>
            <p:nvPr/>
          </p:nvSpPr>
          <p:spPr bwMode="auto">
            <a:xfrm>
              <a:off x="467" y="804"/>
              <a:ext cx="109" cy="197"/>
            </a:xfrm>
            <a:custGeom>
              <a:avLst/>
              <a:gdLst>
                <a:gd name="T0" fmla="*/ 109 w 109"/>
                <a:gd name="T1" fmla="*/ 0 h 197"/>
                <a:gd name="T2" fmla="*/ 0 w 109"/>
                <a:gd name="T3" fmla="*/ 197 h 19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9" h="197">
                  <a:moveTo>
                    <a:pt x="109" y="0"/>
                  </a:moveTo>
                  <a:lnTo>
                    <a:pt x="0" y="197"/>
                  </a:lnTo>
                </a:path>
              </a:pathLst>
            </a:custGeom>
            <a:noFill/>
            <a:ln w="2222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Unknown Shape"/>
            <p:cNvSpPr>
              <a:spLocks/>
            </p:cNvSpPr>
            <p:nvPr/>
          </p:nvSpPr>
          <p:spPr bwMode="auto">
            <a:xfrm>
              <a:off x="291" y="678"/>
              <a:ext cx="285" cy="126"/>
            </a:xfrm>
            <a:custGeom>
              <a:avLst/>
              <a:gdLst>
                <a:gd name="T0" fmla="*/ 0 w 285"/>
                <a:gd name="T1" fmla="*/ 0 h 126"/>
                <a:gd name="T2" fmla="*/ 285 w 285"/>
                <a:gd name="T3" fmla="*/ 126 h 1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5" h="126">
                  <a:moveTo>
                    <a:pt x="0" y="0"/>
                  </a:moveTo>
                  <a:lnTo>
                    <a:pt x="285" y="126"/>
                  </a:lnTo>
                </a:path>
              </a:pathLst>
            </a:custGeom>
            <a:noFill/>
            <a:ln w="22225" cap="flat" cmpd="sng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7" name="Text Box 65"/>
          <p:cNvSpPr txBox="1">
            <a:spLocks noChangeArrowheads="1"/>
          </p:cNvSpPr>
          <p:nvPr/>
        </p:nvSpPr>
        <p:spPr bwMode="auto">
          <a:xfrm>
            <a:off x="5664200" y="500062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000" b="1">
              <a:solidFill>
                <a:srgbClr val="FF0066"/>
              </a:solidFill>
              <a:latin typeface=".VnTime" pitchFamily="34" charset="0"/>
            </a:endParaRPr>
          </a:p>
        </p:txBody>
      </p:sp>
      <p:grpSp>
        <p:nvGrpSpPr>
          <p:cNvPr id="328770" name="Group 66"/>
          <p:cNvGrpSpPr>
            <a:grpSpLocks/>
          </p:cNvGrpSpPr>
          <p:nvPr/>
        </p:nvGrpSpPr>
        <p:grpSpPr bwMode="auto">
          <a:xfrm>
            <a:off x="5892800" y="1981200"/>
            <a:ext cx="1687579" cy="2091992"/>
            <a:chOff x="-18" y="0"/>
            <a:chExt cx="1150" cy="1472"/>
          </a:xfrm>
        </p:grpSpPr>
        <p:grpSp>
          <p:nvGrpSpPr>
            <p:cNvPr id="12310" name="Group 67"/>
            <p:cNvGrpSpPr>
              <a:grpSpLocks/>
            </p:cNvGrpSpPr>
            <p:nvPr/>
          </p:nvGrpSpPr>
          <p:grpSpPr bwMode="auto">
            <a:xfrm>
              <a:off x="192" y="192"/>
              <a:ext cx="864" cy="1056"/>
              <a:chOff x="0" y="0"/>
              <a:chExt cx="864" cy="1056"/>
            </a:xfrm>
          </p:grpSpPr>
          <p:sp>
            <p:nvSpPr>
              <p:cNvPr id="12315" name="Line 6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84" cy="72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Line 69"/>
              <p:cNvSpPr>
                <a:spLocks noChangeShapeType="1"/>
              </p:cNvSpPr>
              <p:nvPr/>
            </p:nvSpPr>
            <p:spPr bwMode="auto">
              <a:xfrm>
                <a:off x="384" y="0"/>
                <a:ext cx="0" cy="105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Line 70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384" cy="33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Line 71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864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72"/>
              <p:cNvSpPr>
                <a:spLocks noChangeShapeType="1"/>
              </p:cNvSpPr>
              <p:nvPr/>
            </p:nvSpPr>
            <p:spPr bwMode="auto">
              <a:xfrm>
                <a:off x="384" y="0"/>
                <a:ext cx="480" cy="72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Line 73"/>
              <p:cNvSpPr>
                <a:spLocks noChangeShapeType="1"/>
              </p:cNvSpPr>
              <p:nvPr/>
            </p:nvSpPr>
            <p:spPr bwMode="auto">
              <a:xfrm flipH="1">
                <a:off x="384" y="720"/>
                <a:ext cx="480" cy="33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-18" y="769"/>
              <a:ext cx="12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2000" b="1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478" y="1190"/>
              <a:ext cx="12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2000" b="1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1006" y="768"/>
              <a:ext cx="12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2000" b="1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413" y="0"/>
              <a:ext cx="12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2000" b="1">
                <a:solidFill>
                  <a:srgbClr val="FF0066"/>
                </a:solidFill>
                <a:latin typeface=".VnTime" pitchFamily="34" charset="0"/>
              </a:endParaRPr>
            </a:p>
          </p:txBody>
        </p:sp>
      </p:grpSp>
      <p:pic>
        <p:nvPicPr>
          <p:cNvPr id="10244" name="Picture 4" descr="C:\Users\Cai Long\Desktop\Quay hinh HTV lop 8\4.(15.4). Hinh hop chu nhat va the tich hinh hop chu nhat\400px-Square_frust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208480"/>
            <a:ext cx="2597395" cy="210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7629211" y="3565208"/>
            <a:ext cx="4503336" cy="7266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b="1" smtClean="0">
                <a:solidFill>
                  <a:schemeClr val="accent2"/>
                </a:solidFill>
              </a:rPr>
              <a:t>HÌNH </a:t>
            </a:r>
            <a:r>
              <a:rPr lang="en-US" b="1">
                <a:solidFill>
                  <a:schemeClr val="accent2"/>
                </a:solidFill>
              </a:rPr>
              <a:t>CHÓP CỤT </a:t>
            </a:r>
            <a:r>
              <a:rPr lang="en-US" b="1" smtClean="0">
                <a:solidFill>
                  <a:schemeClr val="accent2"/>
                </a:solidFill>
              </a:rPr>
              <a:t>ĐỀU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b="1">
                <a:solidFill>
                  <a:schemeClr val="accent2"/>
                </a:solidFill>
              </a:rPr>
              <a:t>DIỆN TÍCH XUNG QUANH &amp; THỂ </a:t>
            </a:r>
            <a:r>
              <a:rPr lang="en-US" b="1" smtClean="0">
                <a:solidFill>
                  <a:schemeClr val="accent2"/>
                </a:solidFill>
              </a:rPr>
              <a:t>TÍCH</a:t>
            </a:r>
          </a:p>
        </p:txBody>
      </p:sp>
    </p:spTree>
    <p:extLst>
      <p:ext uri="{BB962C8B-B14F-4D97-AF65-F5344CB8AC3E}">
        <p14:creationId xmlns:p14="http://schemas.microsoft.com/office/powerpoint/2010/main" val="117521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87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87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87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2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2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2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28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28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28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2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8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28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328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28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5 0 E" pathEditMode="relative" ptsTypes="">
                                      <p:cBhvr>
                                        <p:cTn id="140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2" dur="2000" fill="hold"/>
                                        <p:tgtEl>
                                          <p:spTgt spid="3287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5 0 E" pathEditMode="relative" ptsTypes="">
                                      <p:cBhvr>
                                        <p:cTn id="144" dur="2000" fill="hold"/>
                                        <p:tgtEl>
                                          <p:spTgt spid="328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5 0 E" pathEditMode="relative" ptsTypes="">
                                      <p:cBhvr>
                                        <p:cTn id="146" dur="2000" fill="hold"/>
                                        <p:tgtEl>
                                          <p:spTgt spid="328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5 0 E" pathEditMode="relative" ptsTypes="">
                                      <p:cBhvr>
                                        <p:cTn id="148" dur="2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0" dur="2000" fill="hold"/>
                                        <p:tgtEl>
                                          <p:spTgt spid="328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2" dur="2000" fill="hold"/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4" dur="2000" fill="hold"/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328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28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/>
      <p:bldP spid="328706" grpId="1" animBg="1"/>
      <p:bldP spid="328707" grpId="0" animBg="1"/>
      <p:bldP spid="328707" grpId="1" animBg="1"/>
      <p:bldP spid="328710" grpId="0" animBg="1"/>
      <p:bldP spid="328710" grpId="1" animBg="1"/>
      <p:bldP spid="328710" grpId="2" animBg="1"/>
      <p:bldP spid="328713" grpId="0" animBg="1"/>
      <p:bldP spid="328713" grpId="1" animBg="1"/>
      <p:bldP spid="328716" grpId="0" animBg="1"/>
      <p:bldP spid="328717" grpId="0" build="allAtOnce" animBg="1"/>
      <p:bldP spid="328717" grpId="1" build="allAtOnce" animBg="1"/>
      <p:bldP spid="328718" grpId="0" animBg="1"/>
      <p:bldP spid="328718" grpId="1" animBg="1"/>
      <p:bldP spid="328719" grpId="0" animBg="1"/>
      <p:bldP spid="328719" grpId="1" animBg="1"/>
      <p:bldP spid="82" grpId="0" animBg="1"/>
      <p:bldP spid="8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92" y="2504848"/>
            <a:ext cx="2355922" cy="26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867" y="2279223"/>
            <a:ext cx="2043112" cy="287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97" y="4489023"/>
            <a:ext cx="25812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037886"/>
            <a:ext cx="4038280" cy="319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7744" y="361741"/>
            <a:ext cx="43911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</a:rPr>
              <a:t>CÁC DẠNG HÌNH HỘP CHỮ NHẬT</a:t>
            </a:r>
            <a:endParaRPr lang="en-US" sz="24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703238" y="726854"/>
            <a:ext cx="2378815" cy="1234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>
            <a:off x="6275730" y="1279494"/>
            <a:ext cx="1997368" cy="857647"/>
          </a:xfrm>
          <a:prstGeom prst="parallelogram">
            <a:avLst>
              <a:gd name="adj" fmla="val 89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ata 3"/>
          <p:cNvSpPr/>
          <p:nvPr/>
        </p:nvSpPr>
        <p:spPr>
          <a:xfrm>
            <a:off x="6833765" y="1944074"/>
            <a:ext cx="3236461" cy="73380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740 h 10740"/>
              <a:gd name="connsiteX1" fmla="*/ 2508 w 10000"/>
              <a:gd name="connsiteY1" fmla="*/ 0 h 10740"/>
              <a:gd name="connsiteX2" fmla="*/ 10000 w 10000"/>
              <a:gd name="connsiteY2" fmla="*/ 740 h 10740"/>
              <a:gd name="connsiteX3" fmla="*/ 8000 w 10000"/>
              <a:gd name="connsiteY3" fmla="*/ 10740 h 10740"/>
              <a:gd name="connsiteX4" fmla="*/ 0 w 10000"/>
              <a:gd name="connsiteY4" fmla="*/ 10740 h 10740"/>
              <a:gd name="connsiteX0" fmla="*/ 0 w 9662"/>
              <a:gd name="connsiteY0" fmla="*/ 10740 h 10740"/>
              <a:gd name="connsiteX1" fmla="*/ 2508 w 9662"/>
              <a:gd name="connsiteY1" fmla="*/ 0 h 10740"/>
              <a:gd name="connsiteX2" fmla="*/ 9662 w 9662"/>
              <a:gd name="connsiteY2" fmla="*/ 370 h 10740"/>
              <a:gd name="connsiteX3" fmla="*/ 8000 w 9662"/>
              <a:gd name="connsiteY3" fmla="*/ 10740 h 10740"/>
              <a:gd name="connsiteX4" fmla="*/ 0 w 9662"/>
              <a:gd name="connsiteY4" fmla="*/ 10740 h 10740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10000 w 10000"/>
              <a:gd name="connsiteY2" fmla="*/ 345 h 10483"/>
              <a:gd name="connsiteX3" fmla="*/ 7609 w 10000"/>
              <a:gd name="connsiteY3" fmla="*/ 10483 h 10483"/>
              <a:gd name="connsiteX4" fmla="*/ 0 w 10000"/>
              <a:gd name="connsiteY4" fmla="*/ 10000 h 10483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9912 w 10000"/>
              <a:gd name="connsiteY2" fmla="*/ 138 h 10483"/>
              <a:gd name="connsiteX3" fmla="*/ 10000 w 10000"/>
              <a:gd name="connsiteY3" fmla="*/ 345 h 10483"/>
              <a:gd name="connsiteX4" fmla="*/ 7609 w 10000"/>
              <a:gd name="connsiteY4" fmla="*/ 10483 h 10483"/>
              <a:gd name="connsiteX5" fmla="*/ 0 w 10000"/>
              <a:gd name="connsiteY5" fmla="*/ 10000 h 10483"/>
              <a:gd name="connsiteX0" fmla="*/ 0 w 10000"/>
              <a:gd name="connsiteY0" fmla="*/ 10000 h 10690"/>
              <a:gd name="connsiteX1" fmla="*/ 2596 w 10000"/>
              <a:gd name="connsiteY1" fmla="*/ 0 h 10690"/>
              <a:gd name="connsiteX2" fmla="*/ 9912 w 10000"/>
              <a:gd name="connsiteY2" fmla="*/ 138 h 10690"/>
              <a:gd name="connsiteX3" fmla="*/ 10000 w 10000"/>
              <a:gd name="connsiteY3" fmla="*/ 345 h 10690"/>
              <a:gd name="connsiteX4" fmla="*/ 7624 w 10000"/>
              <a:gd name="connsiteY4" fmla="*/ 10690 h 10690"/>
              <a:gd name="connsiteX5" fmla="*/ 0 w 10000"/>
              <a:gd name="connsiteY5" fmla="*/ 10000 h 10690"/>
              <a:gd name="connsiteX0" fmla="*/ 0 w 10000"/>
              <a:gd name="connsiteY0" fmla="*/ 10000 h 10621"/>
              <a:gd name="connsiteX1" fmla="*/ 2596 w 10000"/>
              <a:gd name="connsiteY1" fmla="*/ 0 h 10621"/>
              <a:gd name="connsiteX2" fmla="*/ 9912 w 10000"/>
              <a:gd name="connsiteY2" fmla="*/ 138 h 10621"/>
              <a:gd name="connsiteX3" fmla="*/ 10000 w 10000"/>
              <a:gd name="connsiteY3" fmla="*/ 345 h 10621"/>
              <a:gd name="connsiteX4" fmla="*/ 7405 w 10000"/>
              <a:gd name="connsiteY4" fmla="*/ 10621 h 10621"/>
              <a:gd name="connsiteX5" fmla="*/ 0 w 10000"/>
              <a:gd name="connsiteY5" fmla="*/ 10000 h 10621"/>
              <a:gd name="connsiteX0" fmla="*/ 0 w 9919"/>
              <a:gd name="connsiteY0" fmla="*/ 10000 h 10621"/>
              <a:gd name="connsiteX1" fmla="*/ 2596 w 9919"/>
              <a:gd name="connsiteY1" fmla="*/ 0 h 10621"/>
              <a:gd name="connsiteX2" fmla="*/ 9912 w 9919"/>
              <a:gd name="connsiteY2" fmla="*/ 138 h 10621"/>
              <a:gd name="connsiteX3" fmla="*/ 9898 w 9919"/>
              <a:gd name="connsiteY3" fmla="*/ 138 h 10621"/>
              <a:gd name="connsiteX4" fmla="*/ 7405 w 9919"/>
              <a:gd name="connsiteY4" fmla="*/ 10621 h 10621"/>
              <a:gd name="connsiteX5" fmla="*/ 0 w 9919"/>
              <a:gd name="connsiteY5" fmla="*/ 10000 h 1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9" h="10621">
                <a:moveTo>
                  <a:pt x="0" y="10000"/>
                </a:moveTo>
                <a:lnTo>
                  <a:pt x="2596" y="0"/>
                </a:lnTo>
                <a:cubicBezTo>
                  <a:pt x="5035" y="115"/>
                  <a:pt x="7473" y="23"/>
                  <a:pt x="9912" y="138"/>
                </a:cubicBezTo>
                <a:cubicBezTo>
                  <a:pt x="9941" y="207"/>
                  <a:pt x="9869" y="69"/>
                  <a:pt x="9898" y="138"/>
                </a:cubicBezTo>
                <a:lnTo>
                  <a:pt x="7405" y="10621"/>
                </a:lnTo>
                <a:lnTo>
                  <a:pt x="0" y="100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25" y="337997"/>
            <a:ext cx="4830790" cy="1064625"/>
          </a:xfrm>
        </p:spPr>
        <p:txBody>
          <a:bodyPr/>
          <a:lstStyle/>
          <a:p>
            <a:r>
              <a:rPr lang="en-US" b="1" smtClean="0"/>
              <a:t>I. </a:t>
            </a:r>
            <a:r>
              <a:rPr lang="en-US" b="1"/>
              <a:t>Hình hộp chữ </a:t>
            </a:r>
            <a:r>
              <a:rPr lang="en-US" b="1" smtClean="0"/>
              <a:t>nhật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06" y="12487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smtClean="0"/>
              <a:t>1. Hình hộp chữ nhật ABCD.A’B’C’D’</a:t>
            </a:r>
          </a:p>
          <a:p>
            <a:r>
              <a:rPr lang="en-US" sz="2600" smtClean="0"/>
              <a:t>Hình </a:t>
            </a:r>
            <a:r>
              <a:rPr lang="en-US" sz="2600"/>
              <a:t>hộp chữ nhật </a:t>
            </a:r>
            <a:r>
              <a:rPr lang="en-US" sz="2600" smtClean="0"/>
              <a:t>gồm:</a:t>
            </a:r>
          </a:p>
          <a:p>
            <a:pPr marL="0" indent="0">
              <a:buNone/>
            </a:pPr>
            <a:r>
              <a:rPr lang="en-US" sz="2600" smtClean="0"/>
              <a:t>   6 mặt là hình chữ nhật:</a:t>
            </a:r>
          </a:p>
          <a:p>
            <a:pPr marL="457200" lvl="1" indent="0">
              <a:buNone/>
            </a:pPr>
            <a:r>
              <a:rPr lang="en-US" sz="2600" smtClean="0"/>
              <a:t>Ví dụ: ABCD, A’B’C’D’, ADD’A’…</a:t>
            </a:r>
            <a:endParaRPr lang="en-US" sz="2600"/>
          </a:p>
          <a:p>
            <a:endParaRPr lang="en-US" sz="260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17" y="337997"/>
            <a:ext cx="40100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Data 3"/>
          <p:cNvSpPr/>
          <p:nvPr/>
        </p:nvSpPr>
        <p:spPr>
          <a:xfrm>
            <a:off x="6833765" y="709634"/>
            <a:ext cx="3236461" cy="73380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740 h 10740"/>
              <a:gd name="connsiteX1" fmla="*/ 2508 w 10000"/>
              <a:gd name="connsiteY1" fmla="*/ 0 h 10740"/>
              <a:gd name="connsiteX2" fmla="*/ 10000 w 10000"/>
              <a:gd name="connsiteY2" fmla="*/ 740 h 10740"/>
              <a:gd name="connsiteX3" fmla="*/ 8000 w 10000"/>
              <a:gd name="connsiteY3" fmla="*/ 10740 h 10740"/>
              <a:gd name="connsiteX4" fmla="*/ 0 w 10000"/>
              <a:gd name="connsiteY4" fmla="*/ 10740 h 10740"/>
              <a:gd name="connsiteX0" fmla="*/ 0 w 9662"/>
              <a:gd name="connsiteY0" fmla="*/ 10740 h 10740"/>
              <a:gd name="connsiteX1" fmla="*/ 2508 w 9662"/>
              <a:gd name="connsiteY1" fmla="*/ 0 h 10740"/>
              <a:gd name="connsiteX2" fmla="*/ 9662 w 9662"/>
              <a:gd name="connsiteY2" fmla="*/ 370 h 10740"/>
              <a:gd name="connsiteX3" fmla="*/ 8000 w 9662"/>
              <a:gd name="connsiteY3" fmla="*/ 10740 h 10740"/>
              <a:gd name="connsiteX4" fmla="*/ 0 w 9662"/>
              <a:gd name="connsiteY4" fmla="*/ 10740 h 10740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10000 w 10000"/>
              <a:gd name="connsiteY2" fmla="*/ 345 h 10483"/>
              <a:gd name="connsiteX3" fmla="*/ 7609 w 10000"/>
              <a:gd name="connsiteY3" fmla="*/ 10483 h 10483"/>
              <a:gd name="connsiteX4" fmla="*/ 0 w 10000"/>
              <a:gd name="connsiteY4" fmla="*/ 10000 h 10483"/>
              <a:gd name="connsiteX0" fmla="*/ 0 w 10000"/>
              <a:gd name="connsiteY0" fmla="*/ 10000 h 10483"/>
              <a:gd name="connsiteX1" fmla="*/ 2596 w 10000"/>
              <a:gd name="connsiteY1" fmla="*/ 0 h 10483"/>
              <a:gd name="connsiteX2" fmla="*/ 9912 w 10000"/>
              <a:gd name="connsiteY2" fmla="*/ 138 h 10483"/>
              <a:gd name="connsiteX3" fmla="*/ 10000 w 10000"/>
              <a:gd name="connsiteY3" fmla="*/ 345 h 10483"/>
              <a:gd name="connsiteX4" fmla="*/ 7609 w 10000"/>
              <a:gd name="connsiteY4" fmla="*/ 10483 h 10483"/>
              <a:gd name="connsiteX5" fmla="*/ 0 w 10000"/>
              <a:gd name="connsiteY5" fmla="*/ 10000 h 10483"/>
              <a:gd name="connsiteX0" fmla="*/ 0 w 10000"/>
              <a:gd name="connsiteY0" fmla="*/ 10000 h 10690"/>
              <a:gd name="connsiteX1" fmla="*/ 2596 w 10000"/>
              <a:gd name="connsiteY1" fmla="*/ 0 h 10690"/>
              <a:gd name="connsiteX2" fmla="*/ 9912 w 10000"/>
              <a:gd name="connsiteY2" fmla="*/ 138 h 10690"/>
              <a:gd name="connsiteX3" fmla="*/ 10000 w 10000"/>
              <a:gd name="connsiteY3" fmla="*/ 345 h 10690"/>
              <a:gd name="connsiteX4" fmla="*/ 7624 w 10000"/>
              <a:gd name="connsiteY4" fmla="*/ 10690 h 10690"/>
              <a:gd name="connsiteX5" fmla="*/ 0 w 10000"/>
              <a:gd name="connsiteY5" fmla="*/ 10000 h 10690"/>
              <a:gd name="connsiteX0" fmla="*/ 0 w 10000"/>
              <a:gd name="connsiteY0" fmla="*/ 10000 h 10621"/>
              <a:gd name="connsiteX1" fmla="*/ 2596 w 10000"/>
              <a:gd name="connsiteY1" fmla="*/ 0 h 10621"/>
              <a:gd name="connsiteX2" fmla="*/ 9912 w 10000"/>
              <a:gd name="connsiteY2" fmla="*/ 138 h 10621"/>
              <a:gd name="connsiteX3" fmla="*/ 10000 w 10000"/>
              <a:gd name="connsiteY3" fmla="*/ 345 h 10621"/>
              <a:gd name="connsiteX4" fmla="*/ 7405 w 10000"/>
              <a:gd name="connsiteY4" fmla="*/ 10621 h 10621"/>
              <a:gd name="connsiteX5" fmla="*/ 0 w 10000"/>
              <a:gd name="connsiteY5" fmla="*/ 10000 h 10621"/>
              <a:gd name="connsiteX0" fmla="*/ 0 w 9919"/>
              <a:gd name="connsiteY0" fmla="*/ 10000 h 10621"/>
              <a:gd name="connsiteX1" fmla="*/ 2596 w 9919"/>
              <a:gd name="connsiteY1" fmla="*/ 0 h 10621"/>
              <a:gd name="connsiteX2" fmla="*/ 9912 w 9919"/>
              <a:gd name="connsiteY2" fmla="*/ 138 h 10621"/>
              <a:gd name="connsiteX3" fmla="*/ 9898 w 9919"/>
              <a:gd name="connsiteY3" fmla="*/ 138 h 10621"/>
              <a:gd name="connsiteX4" fmla="*/ 7405 w 9919"/>
              <a:gd name="connsiteY4" fmla="*/ 10621 h 10621"/>
              <a:gd name="connsiteX5" fmla="*/ 0 w 9919"/>
              <a:gd name="connsiteY5" fmla="*/ 10000 h 1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9" h="10621">
                <a:moveTo>
                  <a:pt x="0" y="10000"/>
                </a:moveTo>
                <a:lnTo>
                  <a:pt x="2596" y="0"/>
                </a:lnTo>
                <a:cubicBezTo>
                  <a:pt x="5035" y="115"/>
                  <a:pt x="7473" y="23"/>
                  <a:pt x="9912" y="138"/>
                </a:cubicBezTo>
                <a:cubicBezTo>
                  <a:pt x="9941" y="207"/>
                  <a:pt x="9869" y="69"/>
                  <a:pt x="9898" y="138"/>
                </a:cubicBezTo>
                <a:lnTo>
                  <a:pt x="7405" y="10621"/>
                </a:lnTo>
                <a:lnTo>
                  <a:pt x="0" y="10000"/>
                </a:lnTo>
                <a:close/>
              </a:path>
            </a:pathLst>
          </a:custGeom>
          <a:solidFill>
            <a:srgbClr val="FFFF0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 rot="5400000" flipH="1">
            <a:off x="8642719" y="1290298"/>
            <a:ext cx="1997368" cy="857647"/>
          </a:xfrm>
          <a:prstGeom prst="parallelogram">
            <a:avLst>
              <a:gd name="adj" fmla="val 89069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25279" y="1349790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6464" y="1443443"/>
            <a:ext cx="2378815" cy="1234439"/>
          </a:xfrm>
          <a:prstGeom prst="rect">
            <a:avLst/>
          </a:prstGeom>
          <a:solidFill>
            <a:schemeClr val="accent3">
              <a:lumMod val="40000"/>
              <a:lumOff val="6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0039 -0.1173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0117 0.131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5625 0.04329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09688 -0.00069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08919 -0.00069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0375 -0.04884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4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4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1" grpId="0" animBg="1"/>
      <p:bldP spid="4" grpId="0" animBg="1"/>
      <p:bldP spid="4" grpId="1" animBg="1"/>
      <p:bldP spid="13" grpId="0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018" y="276269"/>
            <a:ext cx="4891268" cy="1104856"/>
          </a:xfrm>
        </p:spPr>
        <p:txBody>
          <a:bodyPr/>
          <a:lstStyle/>
          <a:p>
            <a:r>
              <a:rPr lang="en-US" b="1" smtClean="0"/>
              <a:t>I. </a:t>
            </a:r>
            <a:r>
              <a:rPr lang="en-US" b="1"/>
              <a:t>Hình hộp chữ nhật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31" y="12547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/>
              <a:t>1. Hình hộp chữ nhật ABCD.A’B’C’D’</a:t>
            </a:r>
          </a:p>
          <a:p>
            <a:pPr marL="0" indent="0">
              <a:buNone/>
            </a:pPr>
            <a:r>
              <a:rPr lang="en-US" sz="2600" smtClean="0"/>
              <a:t>Hình </a:t>
            </a:r>
            <a:r>
              <a:rPr lang="en-US" sz="2600"/>
              <a:t>hộp chữ nhật </a:t>
            </a:r>
            <a:r>
              <a:rPr lang="en-US" sz="2600" smtClean="0"/>
              <a:t>gồm:</a:t>
            </a:r>
          </a:p>
          <a:p>
            <a:r>
              <a:rPr lang="en-US" sz="2600" smtClean="0">
                <a:solidFill>
                  <a:srgbClr val="7030A0"/>
                </a:solidFill>
              </a:rPr>
              <a:t>6 mặt </a:t>
            </a:r>
            <a:r>
              <a:rPr lang="en-US" sz="2600" smtClean="0"/>
              <a:t>là hình chữ nhật:</a:t>
            </a:r>
          </a:p>
          <a:p>
            <a:pPr marL="457200" lvl="1" indent="0">
              <a:buNone/>
            </a:pPr>
            <a:r>
              <a:rPr lang="en-US" sz="2600" smtClean="0"/>
              <a:t>Ví dụ: ABCD, A’B’C’D’, ADD’A’…</a:t>
            </a:r>
            <a:endParaRPr lang="en-US" sz="2600"/>
          </a:p>
          <a:p>
            <a:pPr marL="0" indent="0">
              <a:buNone/>
            </a:pPr>
            <a:r>
              <a:rPr lang="en-US" sz="2600">
                <a:solidFill>
                  <a:srgbClr val="7030A0"/>
                </a:solidFill>
              </a:rPr>
              <a:t>8 đỉnh </a:t>
            </a:r>
            <a:r>
              <a:rPr lang="en-US" sz="2600"/>
              <a:t>coi là các điểm: </a:t>
            </a:r>
            <a:r>
              <a:rPr lang="en-US" sz="2600">
                <a:solidFill>
                  <a:srgbClr val="FF0000"/>
                </a:solidFill>
              </a:rPr>
              <a:t>A, B, C, D, A’, B’, C’, D’</a:t>
            </a:r>
          </a:p>
          <a:p>
            <a:pPr marL="0" indent="0">
              <a:buNone/>
            </a:pPr>
            <a:r>
              <a:rPr lang="en-US" sz="2600">
                <a:solidFill>
                  <a:srgbClr val="7030A0"/>
                </a:solidFill>
              </a:rPr>
              <a:t>12 cạnh: </a:t>
            </a:r>
            <a:r>
              <a:rPr lang="en-US" sz="2600"/>
              <a:t>là các đoạn thẳng: </a:t>
            </a:r>
            <a:r>
              <a:rPr lang="en-US" sz="2600">
                <a:solidFill>
                  <a:srgbClr val="0070C0"/>
                </a:solidFill>
              </a:rPr>
              <a:t>AB, BC, CD, AD, AA’, BB’,…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endParaRPr lang="en-US" sz="2600"/>
          </a:p>
          <a:p>
            <a:endParaRPr lang="en-US" sz="2600"/>
          </a:p>
        </p:txBody>
      </p:sp>
      <p:pic>
        <p:nvPicPr>
          <p:cNvPr id="819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82" y="457200"/>
            <a:ext cx="40100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00" y="1953429"/>
            <a:ext cx="4185213" cy="2040319"/>
          </a:xfrm>
        </p:spPr>
        <p:txBody>
          <a:bodyPr/>
          <a:lstStyle/>
          <a:p>
            <a:pPr marL="0" indent="0" algn="just">
              <a:buNone/>
            </a:pPr>
            <a:r>
              <a:rPr lang="en-US" smtClean="0"/>
              <a:t>Hai mặt của hình hộp chữ nhật không có cạnh chung là hai mặt đối diện và có thể xem chúng là hai mặt đáy của hình hộp chữ nhật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8" t="1486" r="2368"/>
          <a:stretch/>
        </p:blipFill>
        <p:spPr bwMode="auto">
          <a:xfrm>
            <a:off x="4896090" y="666523"/>
            <a:ext cx="6847933" cy="53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959" y="86573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smtClean="0"/>
              <a:t>1. Hình hộp chữ nhật</a:t>
            </a:r>
            <a:endParaRPr lang="en-US" sz="2800" b="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1300" y="337997"/>
            <a:ext cx="4830790" cy="106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 smtClean="0"/>
              <a:t>I. Hình hộp chữ nhật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225" y="1008961"/>
            <a:ext cx="9715500" cy="719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smtClean="0"/>
              <a:t>Hình hộp chữ nhật có 6 mặt: 2 mặt đáy và 4 mặt bên</a:t>
            </a:r>
            <a:endParaRPr lang="en-US" sz="26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66" y="1637859"/>
            <a:ext cx="8207414" cy="481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2336" y="429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 smtClean="0"/>
              <a:t>1. Hình hộp chữ nhật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478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5588</TotalTime>
  <Words>2731</Words>
  <Application>Microsoft Office PowerPoint</Application>
  <PresentationFormat>Custom</PresentationFormat>
  <Paragraphs>388</Paragraphs>
  <Slides>34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Hình hộp chữ nhật</vt:lpstr>
      <vt:lpstr>I. Hình hộp chữ nhật</vt:lpstr>
      <vt:lpstr>1. Hình hộp chữ nhật</vt:lpstr>
      <vt:lpstr>PowerPoint Presentation</vt:lpstr>
      <vt:lpstr>I. Hình hộp chữ nhật</vt:lpstr>
      <vt:lpstr>Một số hình ảnh trong thực tế </vt:lpstr>
      <vt:lpstr>Bánh chưng</vt:lpstr>
      <vt:lpstr>II. Các mối quan hệ giữa đường thẳng và mặt phẳng trong không gian 1. Quan hệ giữa các đường thẳng phân biệt trong không gian</vt:lpstr>
      <vt:lpstr>II. Các mối quan hệ giữa đường thẳng và mặt phẳng trong không gian 2. Quan hệ giữa đường thẳng và mặt phẳng trong không gian</vt:lpstr>
      <vt:lpstr>II. Các mối quan hệ giữa đường thẳng và mặt phẳng trong không gian 2. Quan hệ giữa đường thẳng và mặt phẳng trong không gian</vt:lpstr>
      <vt:lpstr>II. Các mối quan hệ giữa đường thẳng và mặt phẳng trong không gian 2. Quan hệ giữa đường thẳng và mặt phẳng trong không gian</vt:lpstr>
      <vt:lpstr>II. Các mối quan hệ giữa đường thẳng và mặt phẳng trong không gian 3. Quan hệ giữa hai mặt phẳng trong không gian </vt:lpstr>
      <vt:lpstr>II. Các mối quan hệ giữa đường thẳng và mặt phẳng trong không gian 3. Quan hệ giữa hai mặt phẳng trong không gian </vt:lpstr>
      <vt:lpstr>II. Các mối quan hệ giữa đường thẳng và mặt phẳng trong không gian 3. Quan hệ giữa hai mặt phẳng trong không gian </vt:lpstr>
      <vt:lpstr>PowerPoint Presentation</vt:lpstr>
      <vt:lpstr>III. Thể tích hình hộp chữ nhật 1. Thể tích hình hộp chữ nhật</vt:lpstr>
      <vt:lpstr>III. Thể tích hình hộp chữ nhật 2. Thể tích hình lập phương</vt:lpstr>
      <vt:lpstr>Bài 1.  a) Gấp các hình dưới đây theo các nét đã chỉ ra có được một hình hộp chữ nhật hay không?</vt:lpstr>
      <vt:lpstr>Bài 1. </vt:lpstr>
      <vt:lpstr>Bài 1. </vt:lpstr>
      <vt:lpstr>Bài 1. </vt:lpstr>
      <vt:lpstr>Bài 1. </vt:lpstr>
      <vt:lpstr>Bài 1. </vt:lpstr>
      <vt:lpstr>Bài 1. </vt:lpstr>
      <vt:lpstr>PowerPoint Presentation</vt:lpstr>
      <vt:lpstr>Bài 3. Tính thể tích của một hình lập phương biết diện tích toàn phần của nó là 216 cm^2.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Cai Long</cp:lastModifiedBy>
  <cp:revision>432</cp:revision>
  <cp:lastPrinted>2020-04-06T02:37:31Z</cp:lastPrinted>
  <dcterms:created xsi:type="dcterms:W3CDTF">2020-03-05T15:19:26Z</dcterms:created>
  <dcterms:modified xsi:type="dcterms:W3CDTF">2020-05-26T04:03:45Z</dcterms:modified>
</cp:coreProperties>
</file>