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68" r:id="rId2"/>
    <p:sldId id="369" r:id="rId3"/>
    <p:sldId id="415" r:id="rId4"/>
    <p:sldId id="371" r:id="rId5"/>
    <p:sldId id="372" r:id="rId6"/>
    <p:sldId id="373" r:id="rId7"/>
    <p:sldId id="412" r:id="rId8"/>
    <p:sldId id="392" r:id="rId9"/>
    <p:sldId id="376" r:id="rId10"/>
    <p:sldId id="377" r:id="rId11"/>
    <p:sldId id="382" r:id="rId12"/>
    <p:sldId id="383" r:id="rId13"/>
    <p:sldId id="384" r:id="rId14"/>
    <p:sldId id="385" r:id="rId15"/>
    <p:sldId id="379" r:id="rId16"/>
    <p:sldId id="386" r:id="rId17"/>
    <p:sldId id="387" r:id="rId18"/>
    <p:sldId id="380" r:id="rId19"/>
    <p:sldId id="388" r:id="rId20"/>
    <p:sldId id="390" r:id="rId21"/>
    <p:sldId id="391" r:id="rId22"/>
    <p:sldId id="393" r:id="rId23"/>
    <p:sldId id="410" r:id="rId24"/>
    <p:sldId id="394" r:id="rId25"/>
    <p:sldId id="413" r:id="rId26"/>
    <p:sldId id="411" r:id="rId27"/>
    <p:sldId id="395" r:id="rId28"/>
    <p:sldId id="396" r:id="rId29"/>
    <p:sldId id="397" r:id="rId30"/>
    <p:sldId id="398" r:id="rId31"/>
    <p:sldId id="399" r:id="rId32"/>
    <p:sldId id="401" r:id="rId33"/>
    <p:sldId id="400" r:id="rId34"/>
    <p:sldId id="414" r:id="rId35"/>
    <p:sldId id="416" r:id="rId36"/>
    <p:sldId id="402" r:id="rId37"/>
    <p:sldId id="403" r:id="rId38"/>
    <p:sldId id="404" r:id="rId39"/>
    <p:sldId id="405" r:id="rId40"/>
    <p:sldId id="408" r:id="rId41"/>
    <p:sldId id="409" r:id="rId42"/>
    <p:sldId id="406" r:id="rId43"/>
    <p:sldId id="407" r:id="rId4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EAEAEA"/>
    <a:srgbClr val="DDDDDD"/>
    <a:srgbClr val="663300"/>
    <a:srgbClr val="FFCC99"/>
    <a:srgbClr val="0033CC"/>
    <a:srgbClr val="0066CC"/>
    <a:srgbClr val="FFFFFF"/>
    <a:srgbClr val="F2FAEA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3743" autoAdjust="0"/>
  </p:normalViewPr>
  <p:slideViewPr>
    <p:cSldViewPr>
      <p:cViewPr varScale="1">
        <p:scale>
          <a:sx n="83" d="100"/>
          <a:sy n="83" d="100"/>
        </p:scale>
        <p:origin x="629" y="7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7BC8DBA-BE47-4098-A81A-A1BC5ED420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066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>
              <a:cs typeface="等线"/>
            </a:endParaRPr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A5AEAEF-3B14-4FD1-AF48-1D381EE5A103}" type="slidenum">
              <a:rPr lang="zh-CN" altLang="en-US" sz="1200" smtClean="0">
                <a:cs typeface="等线"/>
              </a:rPr>
              <a:pPr/>
              <a:t>1</a:t>
            </a:fld>
            <a:endParaRPr lang="zh-CN" altLang="en-US" sz="1200" smtClean="0"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1234903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C8DBA-BE47-4098-A81A-A1BC5ED4206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33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1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5" name="Rectangle 73"/>
          <p:cNvSpPr>
            <a:spLocks noChangeArrowheads="1"/>
          </p:cNvSpPr>
          <p:nvPr/>
        </p:nvSpPr>
        <p:spPr bwMode="gray">
          <a:xfrm>
            <a:off x="2264833" y="3705225"/>
            <a:ext cx="990600" cy="7429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16" name="Rectangle 44" descr="3"/>
          <p:cNvSpPr>
            <a:spLocks noChangeArrowheads="1"/>
          </p:cNvSpPr>
          <p:nvPr/>
        </p:nvSpPr>
        <p:spPr bwMode="gray">
          <a:xfrm>
            <a:off x="3323167" y="4510089"/>
            <a:ext cx="990600" cy="74453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06" name="Rectangle 34" descr="5"/>
          <p:cNvSpPr>
            <a:spLocks noChangeArrowheads="1"/>
          </p:cNvSpPr>
          <p:nvPr/>
        </p:nvSpPr>
        <p:spPr bwMode="gray">
          <a:xfrm>
            <a:off x="1221317" y="4510089"/>
            <a:ext cx="990600" cy="74453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31" name="Rectangle 59"/>
          <p:cNvSpPr>
            <a:spLocks noChangeArrowheads="1"/>
          </p:cNvSpPr>
          <p:nvPr/>
        </p:nvSpPr>
        <p:spPr bwMode="gray">
          <a:xfrm>
            <a:off x="2271184" y="5314950"/>
            <a:ext cx="99060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26" name="Rectangle 54"/>
          <p:cNvSpPr>
            <a:spLocks noChangeArrowheads="1"/>
          </p:cNvSpPr>
          <p:nvPr/>
        </p:nvSpPr>
        <p:spPr bwMode="gray">
          <a:xfrm>
            <a:off x="171451" y="3705225"/>
            <a:ext cx="99060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28" name="Rectangle 56"/>
          <p:cNvSpPr>
            <a:spLocks noChangeArrowheads="1"/>
          </p:cNvSpPr>
          <p:nvPr/>
        </p:nvSpPr>
        <p:spPr bwMode="gray">
          <a:xfrm>
            <a:off x="3323167" y="3705225"/>
            <a:ext cx="99060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147" name="Group 75"/>
          <p:cNvGrpSpPr>
            <a:grpSpLocks/>
          </p:cNvGrpSpPr>
          <p:nvPr/>
        </p:nvGrpSpPr>
        <p:grpSpPr bwMode="auto">
          <a:xfrm>
            <a:off x="150285" y="5954714"/>
            <a:ext cx="11914716" cy="631825"/>
            <a:chOff x="71" y="3751"/>
            <a:chExt cx="5629" cy="398"/>
          </a:xfrm>
        </p:grpSpPr>
        <p:sp>
          <p:nvSpPr>
            <p:cNvPr id="3096" name="Freeform 24"/>
            <p:cNvSpPr>
              <a:spLocks/>
            </p:cNvSpPr>
            <p:nvPr userDrawn="1"/>
          </p:nvSpPr>
          <p:spPr bwMode="gray">
            <a:xfrm>
              <a:off x="71" y="3751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64 w 5626"/>
                <a:gd name="T9" fmla="*/ 118 h 349"/>
                <a:gd name="T10" fmla="*/ 4329 w 5626"/>
                <a:gd name="T11" fmla="*/ 0 h 349"/>
                <a:gd name="T12" fmla="*/ 5623 w 5626"/>
                <a:gd name="T13" fmla="*/ 0 h 349"/>
                <a:gd name="T14" fmla="*/ 5626 w 5626"/>
                <a:gd name="T15" fmla="*/ 349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78" y="103"/>
                    <a:pt x="3343" y="137"/>
                    <a:pt x="4064" y="118"/>
                  </a:cubicBezTo>
                  <a:lnTo>
                    <a:pt x="4329" y="0"/>
                  </a:lnTo>
                  <a:lnTo>
                    <a:pt x="5623" y="0"/>
                  </a:lnTo>
                  <a:lnTo>
                    <a:pt x="5626" y="34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97" name="Freeform 25"/>
            <p:cNvSpPr>
              <a:spLocks/>
            </p:cNvSpPr>
            <p:nvPr userDrawn="1"/>
          </p:nvSpPr>
          <p:spPr bwMode="gray">
            <a:xfrm>
              <a:off x="71" y="3800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82 w 5626"/>
                <a:gd name="T9" fmla="*/ 118 h 349"/>
                <a:gd name="T10" fmla="*/ 4345 w 5626"/>
                <a:gd name="T11" fmla="*/ 0 h 349"/>
                <a:gd name="T12" fmla="*/ 5623 w 5626"/>
                <a:gd name="T13" fmla="*/ 6 h 349"/>
                <a:gd name="T14" fmla="*/ 5626 w 5626"/>
                <a:gd name="T15" fmla="*/ 349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80" y="103"/>
                    <a:pt x="3358" y="137"/>
                    <a:pt x="4082" y="118"/>
                  </a:cubicBezTo>
                  <a:lnTo>
                    <a:pt x="4345" y="0"/>
                  </a:lnTo>
                  <a:lnTo>
                    <a:pt x="5623" y="6"/>
                  </a:lnTo>
                  <a:lnTo>
                    <a:pt x="5626" y="3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98" name="Freeform 26"/>
            <p:cNvSpPr>
              <a:spLocks/>
            </p:cNvSpPr>
            <p:nvPr userDrawn="1"/>
          </p:nvSpPr>
          <p:spPr bwMode="gray">
            <a:xfrm>
              <a:off x="4209" y="3833"/>
              <a:ext cx="1491" cy="88"/>
            </a:xfrm>
            <a:custGeom>
              <a:avLst/>
              <a:gdLst>
                <a:gd name="T0" fmla="*/ 0 w 1491"/>
                <a:gd name="T1" fmla="*/ 84 h 88"/>
                <a:gd name="T2" fmla="*/ 223 w 1491"/>
                <a:gd name="T3" fmla="*/ 0 h 88"/>
                <a:gd name="T4" fmla="*/ 1491 w 1491"/>
                <a:gd name="T5" fmla="*/ 0 h 88"/>
                <a:gd name="T6" fmla="*/ 1488 w 1491"/>
                <a:gd name="T7" fmla="*/ 60 h 88"/>
                <a:gd name="T8" fmla="*/ 383 w 1491"/>
                <a:gd name="T9" fmla="*/ 59 h 88"/>
                <a:gd name="T10" fmla="*/ 273 w 1491"/>
                <a:gd name="T11" fmla="*/ 88 h 88"/>
                <a:gd name="T12" fmla="*/ 0 w 1491"/>
                <a:gd name="T13" fmla="*/ 8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1" h="88">
                  <a:moveTo>
                    <a:pt x="0" y="84"/>
                  </a:moveTo>
                  <a:lnTo>
                    <a:pt x="223" y="0"/>
                  </a:lnTo>
                  <a:lnTo>
                    <a:pt x="1491" y="0"/>
                  </a:lnTo>
                  <a:lnTo>
                    <a:pt x="1488" y="60"/>
                  </a:lnTo>
                  <a:lnTo>
                    <a:pt x="383" y="59"/>
                  </a:lnTo>
                  <a:lnTo>
                    <a:pt x="273" y="88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079" name="Group 7"/>
          <p:cNvGrpSpPr>
            <a:grpSpLocks/>
          </p:cNvGrpSpPr>
          <p:nvPr/>
        </p:nvGrpSpPr>
        <p:grpSpPr bwMode="auto">
          <a:xfrm rot="10800000">
            <a:off x="8005233" y="1778001"/>
            <a:ext cx="3691467" cy="779463"/>
            <a:chOff x="1566" y="164"/>
            <a:chExt cx="1455" cy="425"/>
          </a:xfrm>
        </p:grpSpPr>
        <p:sp>
          <p:nvSpPr>
            <p:cNvPr id="3080" name="Freeform 8"/>
            <p:cNvSpPr>
              <a:spLocks/>
            </p:cNvSpPr>
            <p:nvPr/>
          </p:nvSpPr>
          <p:spPr bwMode="gray">
            <a:xfrm>
              <a:off x="1892" y="468"/>
              <a:ext cx="39" cy="121"/>
            </a:xfrm>
            <a:custGeom>
              <a:avLst/>
              <a:gdLst>
                <a:gd name="T0" fmla="*/ 37 w 39"/>
                <a:gd name="T1" fmla="*/ 36 h 121"/>
                <a:gd name="T2" fmla="*/ 35 w 39"/>
                <a:gd name="T3" fmla="*/ 36 h 121"/>
                <a:gd name="T4" fmla="*/ 30 w 39"/>
                <a:gd name="T5" fmla="*/ 36 h 121"/>
                <a:gd name="T6" fmla="*/ 22 w 39"/>
                <a:gd name="T7" fmla="*/ 34 h 121"/>
                <a:gd name="T8" fmla="*/ 15 w 39"/>
                <a:gd name="T9" fmla="*/ 30 h 121"/>
                <a:gd name="T10" fmla="*/ 7 w 39"/>
                <a:gd name="T11" fmla="*/ 23 h 121"/>
                <a:gd name="T12" fmla="*/ 3 w 39"/>
                <a:gd name="T13" fmla="*/ 13 h 121"/>
                <a:gd name="T14" fmla="*/ 0 w 39"/>
                <a:gd name="T15" fmla="*/ 0 h 121"/>
                <a:gd name="T16" fmla="*/ 3 w 39"/>
                <a:gd name="T17" fmla="*/ 0 h 121"/>
                <a:gd name="T18" fmla="*/ 7 w 39"/>
                <a:gd name="T19" fmla="*/ 1 h 121"/>
                <a:gd name="T20" fmla="*/ 15 w 39"/>
                <a:gd name="T21" fmla="*/ 3 h 121"/>
                <a:gd name="T22" fmla="*/ 23 w 39"/>
                <a:gd name="T23" fmla="*/ 5 h 121"/>
                <a:gd name="T24" fmla="*/ 30 w 39"/>
                <a:gd name="T25" fmla="*/ 11 h 121"/>
                <a:gd name="T26" fmla="*/ 37 w 39"/>
                <a:gd name="T27" fmla="*/ 20 h 121"/>
                <a:gd name="T28" fmla="*/ 39 w 39"/>
                <a:gd name="T29" fmla="*/ 34 h 121"/>
                <a:gd name="T30" fmla="*/ 39 w 39"/>
                <a:gd name="T31" fmla="*/ 121 h 121"/>
                <a:gd name="T32" fmla="*/ 37 w 39"/>
                <a:gd name="T33" fmla="*/ 121 h 121"/>
                <a:gd name="T34" fmla="*/ 37 w 39"/>
                <a:gd name="T35" fmla="*/ 3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121">
                  <a:moveTo>
                    <a:pt x="37" y="36"/>
                  </a:moveTo>
                  <a:lnTo>
                    <a:pt x="35" y="36"/>
                  </a:lnTo>
                  <a:lnTo>
                    <a:pt x="30" y="36"/>
                  </a:lnTo>
                  <a:lnTo>
                    <a:pt x="22" y="34"/>
                  </a:lnTo>
                  <a:lnTo>
                    <a:pt x="15" y="30"/>
                  </a:lnTo>
                  <a:lnTo>
                    <a:pt x="7" y="23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0" y="11"/>
                  </a:lnTo>
                  <a:lnTo>
                    <a:pt x="37" y="20"/>
                  </a:lnTo>
                  <a:lnTo>
                    <a:pt x="39" y="34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36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1" name="Freeform 9"/>
            <p:cNvSpPr>
              <a:spLocks/>
            </p:cNvSpPr>
            <p:nvPr/>
          </p:nvSpPr>
          <p:spPr bwMode="gray">
            <a:xfrm>
              <a:off x="2271" y="450"/>
              <a:ext cx="45" cy="139"/>
            </a:xfrm>
            <a:custGeom>
              <a:avLst/>
              <a:gdLst>
                <a:gd name="T0" fmla="*/ 3 w 45"/>
                <a:gd name="T1" fmla="*/ 42 h 139"/>
                <a:gd name="T2" fmla="*/ 6 w 45"/>
                <a:gd name="T3" fmla="*/ 42 h 139"/>
                <a:gd name="T4" fmla="*/ 12 w 45"/>
                <a:gd name="T5" fmla="*/ 42 h 139"/>
                <a:gd name="T6" fmla="*/ 20 w 45"/>
                <a:gd name="T7" fmla="*/ 39 h 139"/>
                <a:gd name="T8" fmla="*/ 29 w 45"/>
                <a:gd name="T9" fmla="*/ 35 h 139"/>
                <a:gd name="T10" fmla="*/ 37 w 45"/>
                <a:gd name="T11" fmla="*/ 27 h 139"/>
                <a:gd name="T12" fmla="*/ 43 w 45"/>
                <a:gd name="T13" fmla="*/ 17 h 139"/>
                <a:gd name="T14" fmla="*/ 45 w 45"/>
                <a:gd name="T15" fmla="*/ 2 h 139"/>
                <a:gd name="T16" fmla="*/ 43 w 45"/>
                <a:gd name="T17" fmla="*/ 0 h 139"/>
                <a:gd name="T18" fmla="*/ 37 w 45"/>
                <a:gd name="T19" fmla="*/ 2 h 139"/>
                <a:gd name="T20" fmla="*/ 29 w 45"/>
                <a:gd name="T21" fmla="*/ 3 h 139"/>
                <a:gd name="T22" fmla="*/ 19 w 45"/>
                <a:gd name="T23" fmla="*/ 7 h 139"/>
                <a:gd name="T24" fmla="*/ 11 w 45"/>
                <a:gd name="T25" fmla="*/ 14 h 139"/>
                <a:gd name="T26" fmla="*/ 4 w 45"/>
                <a:gd name="T27" fmla="*/ 23 h 139"/>
                <a:gd name="T28" fmla="*/ 0 w 45"/>
                <a:gd name="T29" fmla="*/ 39 h 139"/>
                <a:gd name="T30" fmla="*/ 0 w 45"/>
                <a:gd name="T31" fmla="*/ 139 h 139"/>
                <a:gd name="T32" fmla="*/ 3 w 45"/>
                <a:gd name="T33" fmla="*/ 139 h 139"/>
                <a:gd name="T34" fmla="*/ 3 w 45"/>
                <a:gd name="T35" fmla="*/ 4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139">
                  <a:moveTo>
                    <a:pt x="3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20" y="39"/>
                  </a:lnTo>
                  <a:lnTo>
                    <a:pt x="29" y="35"/>
                  </a:lnTo>
                  <a:lnTo>
                    <a:pt x="37" y="27"/>
                  </a:lnTo>
                  <a:lnTo>
                    <a:pt x="43" y="17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9" y="3"/>
                  </a:lnTo>
                  <a:lnTo>
                    <a:pt x="19" y="7"/>
                  </a:lnTo>
                  <a:lnTo>
                    <a:pt x="11" y="14"/>
                  </a:lnTo>
                  <a:lnTo>
                    <a:pt x="4" y="23"/>
                  </a:lnTo>
                  <a:lnTo>
                    <a:pt x="0" y="39"/>
                  </a:lnTo>
                  <a:lnTo>
                    <a:pt x="0" y="139"/>
                  </a:lnTo>
                  <a:lnTo>
                    <a:pt x="3" y="139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2" name="Freeform 10"/>
            <p:cNvSpPr>
              <a:spLocks/>
            </p:cNvSpPr>
            <p:nvPr/>
          </p:nvSpPr>
          <p:spPr bwMode="gray">
            <a:xfrm>
              <a:off x="1765" y="378"/>
              <a:ext cx="146" cy="211"/>
            </a:xfrm>
            <a:custGeom>
              <a:avLst/>
              <a:gdLst>
                <a:gd name="T0" fmla="*/ 68 w 146"/>
                <a:gd name="T1" fmla="*/ 67 h 211"/>
                <a:gd name="T2" fmla="*/ 67 w 146"/>
                <a:gd name="T3" fmla="*/ 67 h 211"/>
                <a:gd name="T4" fmla="*/ 60 w 146"/>
                <a:gd name="T5" fmla="*/ 66 h 211"/>
                <a:gd name="T6" fmla="*/ 50 w 146"/>
                <a:gd name="T7" fmla="*/ 64 h 211"/>
                <a:gd name="T8" fmla="*/ 41 w 146"/>
                <a:gd name="T9" fmla="*/ 62 h 211"/>
                <a:gd name="T10" fmla="*/ 29 w 146"/>
                <a:gd name="T11" fmla="*/ 55 h 211"/>
                <a:gd name="T12" fmla="*/ 18 w 146"/>
                <a:gd name="T13" fmla="*/ 47 h 211"/>
                <a:gd name="T14" fmla="*/ 10 w 146"/>
                <a:gd name="T15" fmla="*/ 35 h 211"/>
                <a:gd name="T16" fmla="*/ 3 w 146"/>
                <a:gd name="T17" fmla="*/ 20 h 211"/>
                <a:gd name="T18" fmla="*/ 0 w 146"/>
                <a:gd name="T19" fmla="*/ 0 h 211"/>
                <a:gd name="T20" fmla="*/ 3 w 146"/>
                <a:gd name="T21" fmla="*/ 0 h 211"/>
                <a:gd name="T22" fmla="*/ 10 w 146"/>
                <a:gd name="T23" fmla="*/ 0 h 211"/>
                <a:gd name="T24" fmla="*/ 19 w 146"/>
                <a:gd name="T25" fmla="*/ 0 h 211"/>
                <a:gd name="T26" fmla="*/ 30 w 146"/>
                <a:gd name="T27" fmla="*/ 2 h 211"/>
                <a:gd name="T28" fmla="*/ 41 w 146"/>
                <a:gd name="T29" fmla="*/ 6 h 211"/>
                <a:gd name="T30" fmla="*/ 53 w 146"/>
                <a:gd name="T31" fmla="*/ 14 h 211"/>
                <a:gd name="T32" fmla="*/ 62 w 146"/>
                <a:gd name="T33" fmla="*/ 25 h 211"/>
                <a:gd name="T34" fmla="*/ 69 w 146"/>
                <a:gd name="T35" fmla="*/ 41 h 211"/>
                <a:gd name="T36" fmla="*/ 73 w 146"/>
                <a:gd name="T37" fmla="*/ 62 h 211"/>
                <a:gd name="T38" fmla="*/ 73 w 146"/>
                <a:gd name="T39" fmla="*/ 60 h 211"/>
                <a:gd name="T40" fmla="*/ 73 w 146"/>
                <a:gd name="T41" fmla="*/ 55 h 211"/>
                <a:gd name="T42" fmla="*/ 75 w 146"/>
                <a:gd name="T43" fmla="*/ 45 h 211"/>
                <a:gd name="T44" fmla="*/ 79 w 146"/>
                <a:gd name="T45" fmla="*/ 36 h 211"/>
                <a:gd name="T46" fmla="*/ 84 w 146"/>
                <a:gd name="T47" fmla="*/ 25 h 211"/>
                <a:gd name="T48" fmla="*/ 92 w 146"/>
                <a:gd name="T49" fmla="*/ 16 h 211"/>
                <a:gd name="T50" fmla="*/ 106 w 146"/>
                <a:gd name="T51" fmla="*/ 8 h 211"/>
                <a:gd name="T52" fmla="*/ 123 w 146"/>
                <a:gd name="T53" fmla="*/ 2 h 211"/>
                <a:gd name="T54" fmla="*/ 146 w 146"/>
                <a:gd name="T55" fmla="*/ 0 h 211"/>
                <a:gd name="T56" fmla="*/ 145 w 146"/>
                <a:gd name="T57" fmla="*/ 2 h 211"/>
                <a:gd name="T58" fmla="*/ 145 w 146"/>
                <a:gd name="T59" fmla="*/ 8 h 211"/>
                <a:gd name="T60" fmla="*/ 143 w 146"/>
                <a:gd name="T61" fmla="*/ 17 h 211"/>
                <a:gd name="T62" fmla="*/ 139 w 146"/>
                <a:gd name="T63" fmla="*/ 28 h 211"/>
                <a:gd name="T64" fmla="*/ 134 w 146"/>
                <a:gd name="T65" fmla="*/ 39 h 211"/>
                <a:gd name="T66" fmla="*/ 126 w 146"/>
                <a:gd name="T67" fmla="*/ 49 h 211"/>
                <a:gd name="T68" fmla="*/ 114 w 146"/>
                <a:gd name="T69" fmla="*/ 59 h 211"/>
                <a:gd name="T70" fmla="*/ 98 w 146"/>
                <a:gd name="T71" fmla="*/ 64 h 211"/>
                <a:gd name="T72" fmla="*/ 79 w 146"/>
                <a:gd name="T73" fmla="*/ 67 h 211"/>
                <a:gd name="T74" fmla="*/ 79 w 146"/>
                <a:gd name="T75" fmla="*/ 211 h 211"/>
                <a:gd name="T76" fmla="*/ 68 w 146"/>
                <a:gd name="T77" fmla="*/ 211 h 211"/>
                <a:gd name="T78" fmla="*/ 68 w 146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6" h="211">
                  <a:moveTo>
                    <a:pt x="68" y="67"/>
                  </a:moveTo>
                  <a:lnTo>
                    <a:pt x="67" y="67"/>
                  </a:lnTo>
                  <a:lnTo>
                    <a:pt x="60" y="66"/>
                  </a:lnTo>
                  <a:lnTo>
                    <a:pt x="50" y="64"/>
                  </a:lnTo>
                  <a:lnTo>
                    <a:pt x="41" y="62"/>
                  </a:lnTo>
                  <a:lnTo>
                    <a:pt x="29" y="55"/>
                  </a:lnTo>
                  <a:lnTo>
                    <a:pt x="18" y="47"/>
                  </a:lnTo>
                  <a:lnTo>
                    <a:pt x="10" y="35"/>
                  </a:lnTo>
                  <a:lnTo>
                    <a:pt x="3" y="2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41" y="6"/>
                  </a:lnTo>
                  <a:lnTo>
                    <a:pt x="53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5" y="45"/>
                  </a:lnTo>
                  <a:lnTo>
                    <a:pt x="79" y="36"/>
                  </a:lnTo>
                  <a:lnTo>
                    <a:pt x="84" y="25"/>
                  </a:lnTo>
                  <a:lnTo>
                    <a:pt x="92" y="16"/>
                  </a:lnTo>
                  <a:lnTo>
                    <a:pt x="106" y="8"/>
                  </a:lnTo>
                  <a:lnTo>
                    <a:pt x="123" y="2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5" y="8"/>
                  </a:lnTo>
                  <a:lnTo>
                    <a:pt x="143" y="17"/>
                  </a:lnTo>
                  <a:lnTo>
                    <a:pt x="139" y="28"/>
                  </a:lnTo>
                  <a:lnTo>
                    <a:pt x="134" y="39"/>
                  </a:lnTo>
                  <a:lnTo>
                    <a:pt x="126" y="49"/>
                  </a:lnTo>
                  <a:lnTo>
                    <a:pt x="114" y="59"/>
                  </a:lnTo>
                  <a:lnTo>
                    <a:pt x="98" y="64"/>
                  </a:lnTo>
                  <a:lnTo>
                    <a:pt x="79" y="67"/>
                  </a:lnTo>
                  <a:lnTo>
                    <a:pt x="79" y="211"/>
                  </a:lnTo>
                  <a:lnTo>
                    <a:pt x="68" y="211"/>
                  </a:lnTo>
                  <a:lnTo>
                    <a:pt x="68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3" name="Freeform 11"/>
            <p:cNvSpPr>
              <a:spLocks/>
            </p:cNvSpPr>
            <p:nvPr/>
          </p:nvSpPr>
          <p:spPr bwMode="gray">
            <a:xfrm>
              <a:off x="2792" y="378"/>
              <a:ext cx="144" cy="211"/>
            </a:xfrm>
            <a:custGeom>
              <a:avLst/>
              <a:gdLst>
                <a:gd name="T0" fmla="*/ 67 w 144"/>
                <a:gd name="T1" fmla="*/ 67 h 211"/>
                <a:gd name="T2" fmla="*/ 66 w 144"/>
                <a:gd name="T3" fmla="*/ 67 h 211"/>
                <a:gd name="T4" fmla="*/ 59 w 144"/>
                <a:gd name="T5" fmla="*/ 66 h 211"/>
                <a:gd name="T6" fmla="*/ 50 w 144"/>
                <a:gd name="T7" fmla="*/ 64 h 211"/>
                <a:gd name="T8" fmla="*/ 39 w 144"/>
                <a:gd name="T9" fmla="*/ 62 h 211"/>
                <a:gd name="T10" fmla="*/ 28 w 144"/>
                <a:gd name="T11" fmla="*/ 55 h 211"/>
                <a:gd name="T12" fmla="*/ 17 w 144"/>
                <a:gd name="T13" fmla="*/ 47 h 211"/>
                <a:gd name="T14" fmla="*/ 9 w 144"/>
                <a:gd name="T15" fmla="*/ 35 h 211"/>
                <a:gd name="T16" fmla="*/ 2 w 144"/>
                <a:gd name="T17" fmla="*/ 20 h 211"/>
                <a:gd name="T18" fmla="*/ 0 w 144"/>
                <a:gd name="T19" fmla="*/ 0 h 211"/>
                <a:gd name="T20" fmla="*/ 2 w 144"/>
                <a:gd name="T21" fmla="*/ 0 h 211"/>
                <a:gd name="T22" fmla="*/ 9 w 144"/>
                <a:gd name="T23" fmla="*/ 0 h 211"/>
                <a:gd name="T24" fmla="*/ 17 w 144"/>
                <a:gd name="T25" fmla="*/ 0 h 211"/>
                <a:gd name="T26" fmla="*/ 28 w 144"/>
                <a:gd name="T27" fmla="*/ 2 h 211"/>
                <a:gd name="T28" fmla="*/ 40 w 144"/>
                <a:gd name="T29" fmla="*/ 6 h 211"/>
                <a:gd name="T30" fmla="*/ 51 w 144"/>
                <a:gd name="T31" fmla="*/ 14 h 211"/>
                <a:gd name="T32" fmla="*/ 62 w 144"/>
                <a:gd name="T33" fmla="*/ 25 h 211"/>
                <a:gd name="T34" fmla="*/ 69 w 144"/>
                <a:gd name="T35" fmla="*/ 41 h 211"/>
                <a:gd name="T36" fmla="*/ 73 w 144"/>
                <a:gd name="T37" fmla="*/ 62 h 211"/>
                <a:gd name="T38" fmla="*/ 73 w 144"/>
                <a:gd name="T39" fmla="*/ 60 h 211"/>
                <a:gd name="T40" fmla="*/ 73 w 144"/>
                <a:gd name="T41" fmla="*/ 55 h 211"/>
                <a:gd name="T42" fmla="*/ 74 w 144"/>
                <a:gd name="T43" fmla="*/ 45 h 211"/>
                <a:gd name="T44" fmla="*/ 77 w 144"/>
                <a:gd name="T45" fmla="*/ 36 h 211"/>
                <a:gd name="T46" fmla="*/ 82 w 144"/>
                <a:gd name="T47" fmla="*/ 25 h 211"/>
                <a:gd name="T48" fmla="*/ 91 w 144"/>
                <a:gd name="T49" fmla="*/ 16 h 211"/>
                <a:gd name="T50" fmla="*/ 105 w 144"/>
                <a:gd name="T51" fmla="*/ 8 h 211"/>
                <a:gd name="T52" fmla="*/ 121 w 144"/>
                <a:gd name="T53" fmla="*/ 2 h 211"/>
                <a:gd name="T54" fmla="*/ 144 w 144"/>
                <a:gd name="T55" fmla="*/ 0 h 211"/>
                <a:gd name="T56" fmla="*/ 144 w 144"/>
                <a:gd name="T57" fmla="*/ 2 h 211"/>
                <a:gd name="T58" fmla="*/ 144 w 144"/>
                <a:gd name="T59" fmla="*/ 8 h 211"/>
                <a:gd name="T60" fmla="*/ 141 w 144"/>
                <a:gd name="T61" fmla="*/ 17 h 211"/>
                <a:gd name="T62" fmla="*/ 139 w 144"/>
                <a:gd name="T63" fmla="*/ 28 h 211"/>
                <a:gd name="T64" fmla="*/ 133 w 144"/>
                <a:gd name="T65" fmla="*/ 39 h 211"/>
                <a:gd name="T66" fmla="*/ 125 w 144"/>
                <a:gd name="T67" fmla="*/ 49 h 211"/>
                <a:gd name="T68" fmla="*/ 113 w 144"/>
                <a:gd name="T69" fmla="*/ 59 h 211"/>
                <a:gd name="T70" fmla="*/ 97 w 144"/>
                <a:gd name="T71" fmla="*/ 64 h 211"/>
                <a:gd name="T72" fmla="*/ 77 w 144"/>
                <a:gd name="T73" fmla="*/ 67 h 211"/>
                <a:gd name="T74" fmla="*/ 77 w 144"/>
                <a:gd name="T75" fmla="*/ 211 h 211"/>
                <a:gd name="T76" fmla="*/ 67 w 144"/>
                <a:gd name="T77" fmla="*/ 211 h 211"/>
                <a:gd name="T78" fmla="*/ 67 w 144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" h="211">
                  <a:moveTo>
                    <a:pt x="67" y="67"/>
                  </a:moveTo>
                  <a:lnTo>
                    <a:pt x="66" y="67"/>
                  </a:lnTo>
                  <a:lnTo>
                    <a:pt x="59" y="66"/>
                  </a:lnTo>
                  <a:lnTo>
                    <a:pt x="50" y="64"/>
                  </a:lnTo>
                  <a:lnTo>
                    <a:pt x="39" y="62"/>
                  </a:lnTo>
                  <a:lnTo>
                    <a:pt x="28" y="55"/>
                  </a:lnTo>
                  <a:lnTo>
                    <a:pt x="17" y="47"/>
                  </a:lnTo>
                  <a:lnTo>
                    <a:pt x="9" y="35"/>
                  </a:ln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8" y="2"/>
                  </a:lnTo>
                  <a:lnTo>
                    <a:pt x="40" y="6"/>
                  </a:lnTo>
                  <a:lnTo>
                    <a:pt x="51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4" y="45"/>
                  </a:lnTo>
                  <a:lnTo>
                    <a:pt x="77" y="36"/>
                  </a:lnTo>
                  <a:lnTo>
                    <a:pt x="82" y="25"/>
                  </a:lnTo>
                  <a:lnTo>
                    <a:pt x="91" y="16"/>
                  </a:lnTo>
                  <a:lnTo>
                    <a:pt x="105" y="8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4" y="8"/>
                  </a:lnTo>
                  <a:lnTo>
                    <a:pt x="141" y="17"/>
                  </a:lnTo>
                  <a:lnTo>
                    <a:pt x="139" y="28"/>
                  </a:lnTo>
                  <a:lnTo>
                    <a:pt x="133" y="39"/>
                  </a:lnTo>
                  <a:lnTo>
                    <a:pt x="125" y="49"/>
                  </a:lnTo>
                  <a:lnTo>
                    <a:pt x="113" y="59"/>
                  </a:lnTo>
                  <a:lnTo>
                    <a:pt x="97" y="64"/>
                  </a:lnTo>
                  <a:lnTo>
                    <a:pt x="77" y="67"/>
                  </a:lnTo>
                  <a:lnTo>
                    <a:pt x="77" y="211"/>
                  </a:lnTo>
                  <a:lnTo>
                    <a:pt x="67" y="211"/>
                  </a:lnTo>
                  <a:lnTo>
                    <a:pt x="67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4" name="Freeform 12"/>
            <p:cNvSpPr>
              <a:spLocks/>
            </p:cNvSpPr>
            <p:nvPr/>
          </p:nvSpPr>
          <p:spPr bwMode="gray">
            <a:xfrm>
              <a:off x="2631" y="457"/>
              <a:ext cx="89" cy="132"/>
            </a:xfrm>
            <a:custGeom>
              <a:avLst/>
              <a:gdLst>
                <a:gd name="T0" fmla="*/ 42 w 89"/>
                <a:gd name="T1" fmla="*/ 43 h 132"/>
                <a:gd name="T2" fmla="*/ 39 w 89"/>
                <a:gd name="T3" fmla="*/ 42 h 132"/>
                <a:gd name="T4" fmla="*/ 33 w 89"/>
                <a:gd name="T5" fmla="*/ 42 h 132"/>
                <a:gd name="T6" fmla="*/ 25 w 89"/>
                <a:gd name="T7" fmla="*/ 39 h 132"/>
                <a:gd name="T8" fmla="*/ 16 w 89"/>
                <a:gd name="T9" fmla="*/ 35 h 132"/>
                <a:gd name="T10" fmla="*/ 8 w 89"/>
                <a:gd name="T11" fmla="*/ 27 h 132"/>
                <a:gd name="T12" fmla="*/ 2 w 89"/>
                <a:gd name="T13" fmla="*/ 16 h 132"/>
                <a:gd name="T14" fmla="*/ 0 w 89"/>
                <a:gd name="T15" fmla="*/ 0 h 132"/>
                <a:gd name="T16" fmla="*/ 2 w 89"/>
                <a:gd name="T17" fmla="*/ 0 h 132"/>
                <a:gd name="T18" fmla="*/ 6 w 89"/>
                <a:gd name="T19" fmla="*/ 0 h 132"/>
                <a:gd name="T20" fmla="*/ 12 w 89"/>
                <a:gd name="T21" fmla="*/ 1 h 132"/>
                <a:gd name="T22" fmla="*/ 21 w 89"/>
                <a:gd name="T23" fmla="*/ 3 h 132"/>
                <a:gd name="T24" fmla="*/ 29 w 89"/>
                <a:gd name="T25" fmla="*/ 8 h 132"/>
                <a:gd name="T26" fmla="*/ 37 w 89"/>
                <a:gd name="T27" fmla="*/ 15 h 132"/>
                <a:gd name="T28" fmla="*/ 42 w 89"/>
                <a:gd name="T29" fmla="*/ 26 h 132"/>
                <a:gd name="T30" fmla="*/ 45 w 89"/>
                <a:gd name="T31" fmla="*/ 39 h 132"/>
                <a:gd name="T32" fmla="*/ 45 w 89"/>
                <a:gd name="T33" fmla="*/ 38 h 132"/>
                <a:gd name="T34" fmla="*/ 45 w 89"/>
                <a:gd name="T35" fmla="*/ 34 h 132"/>
                <a:gd name="T36" fmla="*/ 46 w 89"/>
                <a:gd name="T37" fmla="*/ 27 h 132"/>
                <a:gd name="T38" fmla="*/ 49 w 89"/>
                <a:gd name="T39" fmla="*/ 20 h 132"/>
                <a:gd name="T40" fmla="*/ 54 w 89"/>
                <a:gd name="T41" fmla="*/ 14 h 132"/>
                <a:gd name="T42" fmla="*/ 62 w 89"/>
                <a:gd name="T43" fmla="*/ 7 h 132"/>
                <a:gd name="T44" fmla="*/ 73 w 89"/>
                <a:gd name="T45" fmla="*/ 3 h 132"/>
                <a:gd name="T46" fmla="*/ 89 w 89"/>
                <a:gd name="T47" fmla="*/ 0 h 132"/>
                <a:gd name="T48" fmla="*/ 89 w 89"/>
                <a:gd name="T49" fmla="*/ 3 h 132"/>
                <a:gd name="T50" fmla="*/ 88 w 89"/>
                <a:gd name="T51" fmla="*/ 10 h 132"/>
                <a:gd name="T52" fmla="*/ 87 w 89"/>
                <a:gd name="T53" fmla="*/ 18 h 132"/>
                <a:gd name="T54" fmla="*/ 81 w 89"/>
                <a:gd name="T55" fmla="*/ 26 h 132"/>
                <a:gd name="T56" fmla="*/ 74 w 89"/>
                <a:gd name="T57" fmla="*/ 34 h 132"/>
                <a:gd name="T58" fmla="*/ 64 w 89"/>
                <a:gd name="T59" fmla="*/ 41 h 132"/>
                <a:gd name="T60" fmla="*/ 47 w 89"/>
                <a:gd name="T61" fmla="*/ 43 h 132"/>
                <a:gd name="T62" fmla="*/ 47 w 89"/>
                <a:gd name="T63" fmla="*/ 132 h 132"/>
                <a:gd name="T64" fmla="*/ 42 w 89"/>
                <a:gd name="T65" fmla="*/ 132 h 132"/>
                <a:gd name="T66" fmla="*/ 42 w 89"/>
                <a:gd name="T67" fmla="*/ 4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32">
                  <a:moveTo>
                    <a:pt x="42" y="43"/>
                  </a:moveTo>
                  <a:lnTo>
                    <a:pt x="39" y="42"/>
                  </a:lnTo>
                  <a:lnTo>
                    <a:pt x="33" y="42"/>
                  </a:lnTo>
                  <a:lnTo>
                    <a:pt x="25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21" y="3"/>
                  </a:lnTo>
                  <a:lnTo>
                    <a:pt x="29" y="8"/>
                  </a:lnTo>
                  <a:lnTo>
                    <a:pt x="37" y="15"/>
                  </a:lnTo>
                  <a:lnTo>
                    <a:pt x="42" y="26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7"/>
                  </a:lnTo>
                  <a:lnTo>
                    <a:pt x="49" y="20"/>
                  </a:lnTo>
                  <a:lnTo>
                    <a:pt x="54" y="14"/>
                  </a:lnTo>
                  <a:lnTo>
                    <a:pt x="62" y="7"/>
                  </a:lnTo>
                  <a:lnTo>
                    <a:pt x="73" y="3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88" y="10"/>
                  </a:lnTo>
                  <a:lnTo>
                    <a:pt x="87" y="18"/>
                  </a:lnTo>
                  <a:lnTo>
                    <a:pt x="81" y="26"/>
                  </a:lnTo>
                  <a:lnTo>
                    <a:pt x="74" y="34"/>
                  </a:lnTo>
                  <a:lnTo>
                    <a:pt x="64" y="41"/>
                  </a:lnTo>
                  <a:lnTo>
                    <a:pt x="47" y="43"/>
                  </a:lnTo>
                  <a:lnTo>
                    <a:pt x="47" y="132"/>
                  </a:lnTo>
                  <a:lnTo>
                    <a:pt x="42" y="132"/>
                  </a:lnTo>
                  <a:lnTo>
                    <a:pt x="42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5" name="Freeform 13"/>
            <p:cNvSpPr>
              <a:spLocks/>
            </p:cNvSpPr>
            <p:nvPr/>
          </p:nvSpPr>
          <p:spPr bwMode="gray">
            <a:xfrm>
              <a:off x="2430" y="403"/>
              <a:ext cx="88" cy="186"/>
            </a:xfrm>
            <a:custGeom>
              <a:avLst/>
              <a:gdLst>
                <a:gd name="T0" fmla="*/ 43 w 88"/>
                <a:gd name="T1" fmla="*/ 43 h 186"/>
                <a:gd name="T2" fmla="*/ 41 w 88"/>
                <a:gd name="T3" fmla="*/ 43 h 186"/>
                <a:gd name="T4" fmla="*/ 35 w 88"/>
                <a:gd name="T5" fmla="*/ 43 h 186"/>
                <a:gd name="T6" fmla="*/ 27 w 88"/>
                <a:gd name="T7" fmla="*/ 41 h 186"/>
                <a:gd name="T8" fmla="*/ 18 w 88"/>
                <a:gd name="T9" fmla="*/ 35 h 186"/>
                <a:gd name="T10" fmla="*/ 8 w 88"/>
                <a:gd name="T11" fmla="*/ 28 h 186"/>
                <a:gd name="T12" fmla="*/ 3 w 88"/>
                <a:gd name="T13" fmla="*/ 16 h 186"/>
                <a:gd name="T14" fmla="*/ 0 w 88"/>
                <a:gd name="T15" fmla="*/ 0 h 186"/>
                <a:gd name="T16" fmla="*/ 3 w 88"/>
                <a:gd name="T17" fmla="*/ 0 h 186"/>
                <a:gd name="T18" fmla="*/ 8 w 88"/>
                <a:gd name="T19" fmla="*/ 0 h 186"/>
                <a:gd name="T20" fmla="*/ 17 w 88"/>
                <a:gd name="T21" fmla="*/ 1 h 186"/>
                <a:gd name="T22" fmla="*/ 26 w 88"/>
                <a:gd name="T23" fmla="*/ 6 h 186"/>
                <a:gd name="T24" fmla="*/ 35 w 88"/>
                <a:gd name="T25" fmla="*/ 12 h 186"/>
                <a:gd name="T26" fmla="*/ 42 w 88"/>
                <a:gd name="T27" fmla="*/ 24 h 186"/>
                <a:gd name="T28" fmla="*/ 48 w 88"/>
                <a:gd name="T29" fmla="*/ 41 h 186"/>
                <a:gd name="T30" fmla="*/ 48 w 88"/>
                <a:gd name="T31" fmla="*/ 90 h 186"/>
                <a:gd name="T32" fmla="*/ 48 w 88"/>
                <a:gd name="T33" fmla="*/ 88 h 186"/>
                <a:gd name="T34" fmla="*/ 48 w 88"/>
                <a:gd name="T35" fmla="*/ 82 h 186"/>
                <a:gd name="T36" fmla="*/ 50 w 88"/>
                <a:gd name="T37" fmla="*/ 74 h 186"/>
                <a:gd name="T38" fmla="*/ 54 w 88"/>
                <a:gd name="T39" fmla="*/ 66 h 186"/>
                <a:gd name="T40" fmla="*/ 61 w 88"/>
                <a:gd name="T41" fmla="*/ 58 h 186"/>
                <a:gd name="T42" fmla="*/ 72 w 88"/>
                <a:gd name="T43" fmla="*/ 53 h 186"/>
                <a:gd name="T44" fmla="*/ 87 w 88"/>
                <a:gd name="T45" fmla="*/ 50 h 186"/>
                <a:gd name="T46" fmla="*/ 88 w 88"/>
                <a:gd name="T47" fmla="*/ 51 h 186"/>
                <a:gd name="T48" fmla="*/ 88 w 88"/>
                <a:gd name="T49" fmla="*/ 57 h 186"/>
                <a:gd name="T50" fmla="*/ 87 w 88"/>
                <a:gd name="T51" fmla="*/ 64 h 186"/>
                <a:gd name="T52" fmla="*/ 84 w 88"/>
                <a:gd name="T53" fmla="*/ 72 h 186"/>
                <a:gd name="T54" fmla="*/ 80 w 88"/>
                <a:gd name="T55" fmla="*/ 80 h 186"/>
                <a:gd name="T56" fmla="*/ 73 w 88"/>
                <a:gd name="T57" fmla="*/ 86 h 186"/>
                <a:gd name="T58" fmla="*/ 62 w 88"/>
                <a:gd name="T59" fmla="*/ 92 h 186"/>
                <a:gd name="T60" fmla="*/ 48 w 88"/>
                <a:gd name="T61" fmla="*/ 93 h 186"/>
                <a:gd name="T62" fmla="*/ 48 w 88"/>
                <a:gd name="T63" fmla="*/ 186 h 186"/>
                <a:gd name="T64" fmla="*/ 43 w 88"/>
                <a:gd name="T65" fmla="*/ 186 h 186"/>
                <a:gd name="T66" fmla="*/ 43 w 88"/>
                <a:gd name="T67" fmla="*/ 143 h 186"/>
                <a:gd name="T68" fmla="*/ 42 w 88"/>
                <a:gd name="T69" fmla="*/ 143 h 186"/>
                <a:gd name="T70" fmla="*/ 37 w 88"/>
                <a:gd name="T71" fmla="*/ 142 h 186"/>
                <a:gd name="T72" fmla="*/ 29 w 88"/>
                <a:gd name="T73" fmla="*/ 140 h 186"/>
                <a:gd name="T74" fmla="*/ 22 w 88"/>
                <a:gd name="T75" fmla="*/ 136 h 186"/>
                <a:gd name="T76" fmla="*/ 14 w 88"/>
                <a:gd name="T77" fmla="*/ 130 h 186"/>
                <a:gd name="T78" fmla="*/ 8 w 88"/>
                <a:gd name="T79" fmla="*/ 120 h 186"/>
                <a:gd name="T80" fmla="*/ 7 w 88"/>
                <a:gd name="T81" fmla="*/ 105 h 186"/>
                <a:gd name="T82" fmla="*/ 8 w 88"/>
                <a:gd name="T83" fmla="*/ 105 h 186"/>
                <a:gd name="T84" fmla="*/ 12 w 88"/>
                <a:gd name="T85" fmla="*/ 107 h 186"/>
                <a:gd name="T86" fmla="*/ 19 w 88"/>
                <a:gd name="T87" fmla="*/ 108 h 186"/>
                <a:gd name="T88" fmla="*/ 26 w 88"/>
                <a:gd name="T89" fmla="*/ 111 h 186"/>
                <a:gd name="T90" fmla="*/ 34 w 88"/>
                <a:gd name="T91" fmla="*/ 117 h 186"/>
                <a:gd name="T92" fmla="*/ 39 w 88"/>
                <a:gd name="T93" fmla="*/ 127 h 186"/>
                <a:gd name="T94" fmla="*/ 43 w 88"/>
                <a:gd name="T95" fmla="*/ 140 h 186"/>
                <a:gd name="T96" fmla="*/ 43 w 88"/>
                <a:gd name="T97" fmla="*/ 4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186">
                  <a:moveTo>
                    <a:pt x="43" y="43"/>
                  </a:moveTo>
                  <a:lnTo>
                    <a:pt x="41" y="43"/>
                  </a:lnTo>
                  <a:lnTo>
                    <a:pt x="35" y="43"/>
                  </a:lnTo>
                  <a:lnTo>
                    <a:pt x="27" y="41"/>
                  </a:lnTo>
                  <a:lnTo>
                    <a:pt x="18" y="35"/>
                  </a:lnTo>
                  <a:lnTo>
                    <a:pt x="8" y="28"/>
                  </a:lnTo>
                  <a:lnTo>
                    <a:pt x="3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6" y="6"/>
                  </a:lnTo>
                  <a:lnTo>
                    <a:pt x="35" y="12"/>
                  </a:lnTo>
                  <a:lnTo>
                    <a:pt x="42" y="24"/>
                  </a:lnTo>
                  <a:lnTo>
                    <a:pt x="48" y="41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50" y="74"/>
                  </a:lnTo>
                  <a:lnTo>
                    <a:pt x="54" y="66"/>
                  </a:lnTo>
                  <a:lnTo>
                    <a:pt x="61" y="58"/>
                  </a:lnTo>
                  <a:lnTo>
                    <a:pt x="72" y="53"/>
                  </a:lnTo>
                  <a:lnTo>
                    <a:pt x="87" y="50"/>
                  </a:lnTo>
                  <a:lnTo>
                    <a:pt x="88" y="51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80" y="80"/>
                  </a:lnTo>
                  <a:lnTo>
                    <a:pt x="73" y="86"/>
                  </a:lnTo>
                  <a:lnTo>
                    <a:pt x="62" y="92"/>
                  </a:lnTo>
                  <a:lnTo>
                    <a:pt x="48" y="93"/>
                  </a:lnTo>
                  <a:lnTo>
                    <a:pt x="48" y="186"/>
                  </a:lnTo>
                  <a:lnTo>
                    <a:pt x="43" y="186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7" y="142"/>
                  </a:lnTo>
                  <a:lnTo>
                    <a:pt x="29" y="140"/>
                  </a:lnTo>
                  <a:lnTo>
                    <a:pt x="22" y="136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2" y="107"/>
                  </a:lnTo>
                  <a:lnTo>
                    <a:pt x="19" y="108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39" y="127"/>
                  </a:lnTo>
                  <a:lnTo>
                    <a:pt x="43" y="140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6" name="Freeform 14"/>
            <p:cNvSpPr>
              <a:spLocks/>
            </p:cNvSpPr>
            <p:nvPr/>
          </p:nvSpPr>
          <p:spPr bwMode="gray">
            <a:xfrm>
              <a:off x="1914" y="233"/>
              <a:ext cx="166" cy="356"/>
            </a:xfrm>
            <a:custGeom>
              <a:avLst/>
              <a:gdLst>
                <a:gd name="T0" fmla="*/ 85 w 166"/>
                <a:gd name="T1" fmla="*/ 84 h 356"/>
                <a:gd name="T2" fmla="*/ 101 w 166"/>
                <a:gd name="T3" fmla="*/ 81 h 356"/>
                <a:gd name="T4" fmla="*/ 124 w 166"/>
                <a:gd name="T5" fmla="*/ 73 h 356"/>
                <a:gd name="T6" fmla="*/ 148 w 166"/>
                <a:gd name="T7" fmla="*/ 56 h 356"/>
                <a:gd name="T8" fmla="*/ 163 w 166"/>
                <a:gd name="T9" fmla="*/ 23 h 356"/>
                <a:gd name="T10" fmla="*/ 163 w 166"/>
                <a:gd name="T11" fmla="*/ 0 h 356"/>
                <a:gd name="T12" fmla="*/ 148 w 166"/>
                <a:gd name="T13" fmla="*/ 0 h 356"/>
                <a:gd name="T14" fmla="*/ 125 w 166"/>
                <a:gd name="T15" fmla="*/ 6 h 356"/>
                <a:gd name="T16" fmla="*/ 101 w 166"/>
                <a:gd name="T17" fmla="*/ 22 h 356"/>
                <a:gd name="T18" fmla="*/ 82 w 166"/>
                <a:gd name="T19" fmla="*/ 54 h 356"/>
                <a:gd name="T20" fmla="*/ 77 w 166"/>
                <a:gd name="T21" fmla="*/ 173 h 356"/>
                <a:gd name="T22" fmla="*/ 77 w 166"/>
                <a:gd name="T23" fmla="*/ 165 h 356"/>
                <a:gd name="T24" fmla="*/ 71 w 166"/>
                <a:gd name="T25" fmla="*/ 146 h 356"/>
                <a:gd name="T26" fmla="*/ 60 w 166"/>
                <a:gd name="T27" fmla="*/ 123 h 356"/>
                <a:gd name="T28" fmla="*/ 38 w 166"/>
                <a:gd name="T29" fmla="*/ 104 h 356"/>
                <a:gd name="T30" fmla="*/ 0 w 166"/>
                <a:gd name="T31" fmla="*/ 96 h 356"/>
                <a:gd name="T32" fmla="*/ 0 w 166"/>
                <a:gd name="T33" fmla="*/ 103 h 356"/>
                <a:gd name="T34" fmla="*/ 0 w 166"/>
                <a:gd name="T35" fmla="*/ 120 h 356"/>
                <a:gd name="T36" fmla="*/ 8 w 166"/>
                <a:gd name="T37" fmla="*/ 143 h 356"/>
                <a:gd name="T38" fmla="*/ 24 w 166"/>
                <a:gd name="T39" fmla="*/ 163 h 356"/>
                <a:gd name="T40" fmla="*/ 55 w 166"/>
                <a:gd name="T41" fmla="*/ 177 h 356"/>
                <a:gd name="T42" fmla="*/ 77 w 166"/>
                <a:gd name="T43" fmla="*/ 356 h 356"/>
                <a:gd name="T44" fmla="*/ 82 w 166"/>
                <a:gd name="T45" fmla="*/ 274 h 356"/>
                <a:gd name="T46" fmla="*/ 91 w 166"/>
                <a:gd name="T47" fmla="*/ 273 h 356"/>
                <a:gd name="T48" fmla="*/ 112 w 166"/>
                <a:gd name="T49" fmla="*/ 267 h 356"/>
                <a:gd name="T50" fmla="*/ 135 w 166"/>
                <a:gd name="T51" fmla="*/ 252 h 356"/>
                <a:gd name="T52" fmla="*/ 151 w 166"/>
                <a:gd name="T53" fmla="*/ 224 h 356"/>
                <a:gd name="T54" fmla="*/ 152 w 166"/>
                <a:gd name="T55" fmla="*/ 203 h 356"/>
                <a:gd name="T56" fmla="*/ 137 w 166"/>
                <a:gd name="T57" fmla="*/ 204 h 356"/>
                <a:gd name="T58" fmla="*/ 117 w 166"/>
                <a:gd name="T59" fmla="*/ 211 h 356"/>
                <a:gd name="T60" fmla="*/ 97 w 166"/>
                <a:gd name="T61" fmla="*/ 231 h 356"/>
                <a:gd name="T62" fmla="*/ 82 w 166"/>
                <a:gd name="T63" fmla="*/ 267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6" h="356">
                  <a:moveTo>
                    <a:pt x="82" y="84"/>
                  </a:moveTo>
                  <a:lnTo>
                    <a:pt x="85" y="84"/>
                  </a:lnTo>
                  <a:lnTo>
                    <a:pt x="91" y="84"/>
                  </a:lnTo>
                  <a:lnTo>
                    <a:pt x="101" y="81"/>
                  </a:lnTo>
                  <a:lnTo>
                    <a:pt x="112" y="78"/>
                  </a:lnTo>
                  <a:lnTo>
                    <a:pt x="124" y="73"/>
                  </a:lnTo>
                  <a:lnTo>
                    <a:pt x="136" y="66"/>
                  </a:lnTo>
                  <a:lnTo>
                    <a:pt x="148" y="56"/>
                  </a:lnTo>
                  <a:lnTo>
                    <a:pt x="156" y="42"/>
                  </a:lnTo>
                  <a:lnTo>
                    <a:pt x="163" y="2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48" y="0"/>
                  </a:lnTo>
                  <a:lnTo>
                    <a:pt x="137" y="3"/>
                  </a:lnTo>
                  <a:lnTo>
                    <a:pt x="125" y="6"/>
                  </a:lnTo>
                  <a:lnTo>
                    <a:pt x="113" y="12"/>
                  </a:lnTo>
                  <a:lnTo>
                    <a:pt x="101" y="22"/>
                  </a:lnTo>
                  <a:lnTo>
                    <a:pt x="90" y="35"/>
                  </a:lnTo>
                  <a:lnTo>
                    <a:pt x="82" y="54"/>
                  </a:lnTo>
                  <a:lnTo>
                    <a:pt x="77" y="78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7" y="165"/>
                  </a:lnTo>
                  <a:lnTo>
                    <a:pt x="74" y="157"/>
                  </a:lnTo>
                  <a:lnTo>
                    <a:pt x="71" y="146"/>
                  </a:lnTo>
                  <a:lnTo>
                    <a:pt x="67" y="134"/>
                  </a:lnTo>
                  <a:lnTo>
                    <a:pt x="60" y="123"/>
                  </a:lnTo>
                  <a:lnTo>
                    <a:pt x="50" y="112"/>
                  </a:lnTo>
                  <a:lnTo>
                    <a:pt x="38" y="104"/>
                  </a:lnTo>
                  <a:lnTo>
                    <a:pt x="20" y="97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8" y="143"/>
                  </a:lnTo>
                  <a:lnTo>
                    <a:pt x="15" y="154"/>
                  </a:lnTo>
                  <a:lnTo>
                    <a:pt x="24" y="163"/>
                  </a:lnTo>
                  <a:lnTo>
                    <a:pt x="38" y="171"/>
                  </a:lnTo>
                  <a:lnTo>
                    <a:pt x="55" y="177"/>
                  </a:lnTo>
                  <a:lnTo>
                    <a:pt x="77" y="178"/>
                  </a:lnTo>
                  <a:lnTo>
                    <a:pt x="77" y="356"/>
                  </a:lnTo>
                  <a:lnTo>
                    <a:pt x="82" y="356"/>
                  </a:lnTo>
                  <a:lnTo>
                    <a:pt x="82" y="274"/>
                  </a:lnTo>
                  <a:lnTo>
                    <a:pt x="85" y="273"/>
                  </a:lnTo>
                  <a:lnTo>
                    <a:pt x="91" y="273"/>
                  </a:lnTo>
                  <a:lnTo>
                    <a:pt x="101" y="271"/>
                  </a:lnTo>
                  <a:lnTo>
                    <a:pt x="112" y="267"/>
                  </a:lnTo>
                  <a:lnTo>
                    <a:pt x="124" y="262"/>
                  </a:lnTo>
                  <a:lnTo>
                    <a:pt x="135" y="252"/>
                  </a:lnTo>
                  <a:lnTo>
                    <a:pt x="144" y="240"/>
                  </a:lnTo>
                  <a:lnTo>
                    <a:pt x="151" y="224"/>
                  </a:lnTo>
                  <a:lnTo>
                    <a:pt x="154" y="203"/>
                  </a:lnTo>
                  <a:lnTo>
                    <a:pt x="152" y="203"/>
                  </a:lnTo>
                  <a:lnTo>
                    <a:pt x="145" y="203"/>
                  </a:lnTo>
                  <a:lnTo>
                    <a:pt x="137" y="204"/>
                  </a:lnTo>
                  <a:lnTo>
                    <a:pt x="128" y="207"/>
                  </a:lnTo>
                  <a:lnTo>
                    <a:pt x="117" y="211"/>
                  </a:lnTo>
                  <a:lnTo>
                    <a:pt x="106" y="219"/>
                  </a:lnTo>
                  <a:lnTo>
                    <a:pt x="97" y="231"/>
                  </a:lnTo>
                  <a:lnTo>
                    <a:pt x="89" y="247"/>
                  </a:lnTo>
                  <a:lnTo>
                    <a:pt x="82" y="267"/>
                  </a:lnTo>
                  <a:lnTo>
                    <a:pt x="82" y="84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7" name="Freeform 15"/>
            <p:cNvSpPr>
              <a:spLocks/>
            </p:cNvSpPr>
            <p:nvPr/>
          </p:nvSpPr>
          <p:spPr bwMode="gray">
            <a:xfrm>
              <a:off x="2514" y="379"/>
              <a:ext cx="92" cy="210"/>
            </a:xfrm>
            <a:custGeom>
              <a:avLst/>
              <a:gdLst>
                <a:gd name="T0" fmla="*/ 43 w 92"/>
                <a:gd name="T1" fmla="*/ 162 h 210"/>
                <a:gd name="T2" fmla="*/ 36 w 92"/>
                <a:gd name="T3" fmla="*/ 160 h 210"/>
                <a:gd name="T4" fmla="*/ 23 w 92"/>
                <a:gd name="T5" fmla="*/ 155 h 210"/>
                <a:gd name="T6" fmla="*/ 12 w 92"/>
                <a:gd name="T7" fmla="*/ 141 h 210"/>
                <a:gd name="T8" fmla="*/ 12 w 92"/>
                <a:gd name="T9" fmla="*/ 129 h 210"/>
                <a:gd name="T10" fmla="*/ 23 w 92"/>
                <a:gd name="T11" fmla="*/ 132 h 210"/>
                <a:gd name="T12" fmla="*/ 38 w 92"/>
                <a:gd name="T13" fmla="*/ 145 h 210"/>
                <a:gd name="T14" fmla="*/ 43 w 92"/>
                <a:gd name="T15" fmla="*/ 108 h 210"/>
                <a:gd name="T16" fmla="*/ 35 w 92"/>
                <a:gd name="T17" fmla="*/ 106 h 210"/>
                <a:gd name="T18" fmla="*/ 20 w 92"/>
                <a:gd name="T19" fmla="*/ 101 h 210"/>
                <a:gd name="T20" fmla="*/ 7 w 92"/>
                <a:gd name="T21" fmla="*/ 83 h 210"/>
                <a:gd name="T22" fmla="*/ 7 w 92"/>
                <a:gd name="T23" fmla="*/ 70 h 210"/>
                <a:gd name="T24" fmla="*/ 17 w 92"/>
                <a:gd name="T25" fmla="*/ 71 h 210"/>
                <a:gd name="T26" fmla="*/ 31 w 92"/>
                <a:gd name="T27" fmla="*/ 81 h 210"/>
                <a:gd name="T28" fmla="*/ 43 w 92"/>
                <a:gd name="T29" fmla="*/ 105 h 210"/>
                <a:gd name="T30" fmla="*/ 40 w 92"/>
                <a:gd name="T31" fmla="*/ 43 h 210"/>
                <a:gd name="T32" fmla="*/ 26 w 92"/>
                <a:gd name="T33" fmla="*/ 39 h 210"/>
                <a:gd name="T34" fmla="*/ 8 w 92"/>
                <a:gd name="T35" fmla="*/ 27 h 210"/>
                <a:gd name="T36" fmla="*/ 0 w 92"/>
                <a:gd name="T37" fmla="*/ 0 h 210"/>
                <a:gd name="T38" fmla="*/ 7 w 92"/>
                <a:gd name="T39" fmla="*/ 0 h 210"/>
                <a:gd name="T40" fmla="*/ 23 w 92"/>
                <a:gd name="T41" fmla="*/ 5 h 210"/>
                <a:gd name="T42" fmla="*/ 39 w 92"/>
                <a:gd name="T43" fmla="*/ 23 h 210"/>
                <a:gd name="T44" fmla="*/ 46 w 92"/>
                <a:gd name="T45" fmla="*/ 38 h 210"/>
                <a:gd name="T46" fmla="*/ 51 w 92"/>
                <a:gd name="T47" fmla="*/ 24 h 210"/>
                <a:gd name="T48" fmla="*/ 66 w 92"/>
                <a:gd name="T49" fmla="*/ 8 h 210"/>
                <a:gd name="T50" fmla="*/ 92 w 92"/>
                <a:gd name="T51" fmla="*/ 0 h 210"/>
                <a:gd name="T52" fmla="*/ 90 w 92"/>
                <a:gd name="T53" fmla="*/ 8 h 210"/>
                <a:gd name="T54" fmla="*/ 82 w 92"/>
                <a:gd name="T55" fmla="*/ 25 h 210"/>
                <a:gd name="T56" fmla="*/ 63 w 92"/>
                <a:gd name="T57" fmla="*/ 40 h 210"/>
                <a:gd name="T58" fmla="*/ 49 w 92"/>
                <a:gd name="T59" fmla="*/ 124 h 210"/>
                <a:gd name="T60" fmla="*/ 50 w 92"/>
                <a:gd name="T61" fmla="*/ 116 h 210"/>
                <a:gd name="T62" fmla="*/ 59 w 92"/>
                <a:gd name="T63" fmla="*/ 100 h 210"/>
                <a:gd name="T64" fmla="*/ 81 w 92"/>
                <a:gd name="T65" fmla="*/ 92 h 210"/>
                <a:gd name="T66" fmla="*/ 80 w 92"/>
                <a:gd name="T67" fmla="*/ 98 h 210"/>
                <a:gd name="T68" fmla="*/ 73 w 92"/>
                <a:gd name="T69" fmla="*/ 114 h 210"/>
                <a:gd name="T70" fmla="*/ 59 w 92"/>
                <a:gd name="T71" fmla="*/ 127 h 210"/>
                <a:gd name="T72" fmla="*/ 49 w 92"/>
                <a:gd name="T73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2" h="210">
                  <a:moveTo>
                    <a:pt x="43" y="210"/>
                  </a:moveTo>
                  <a:lnTo>
                    <a:pt x="43" y="162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0" y="159"/>
                  </a:lnTo>
                  <a:lnTo>
                    <a:pt x="23" y="155"/>
                  </a:lnTo>
                  <a:lnTo>
                    <a:pt x="16" y="150"/>
                  </a:lnTo>
                  <a:lnTo>
                    <a:pt x="12" y="141"/>
                  </a:lnTo>
                  <a:lnTo>
                    <a:pt x="11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3" y="132"/>
                  </a:lnTo>
                  <a:lnTo>
                    <a:pt x="31" y="137"/>
                  </a:lnTo>
                  <a:lnTo>
                    <a:pt x="38" y="145"/>
                  </a:lnTo>
                  <a:lnTo>
                    <a:pt x="43" y="159"/>
                  </a:lnTo>
                  <a:lnTo>
                    <a:pt x="43" y="108"/>
                  </a:lnTo>
                  <a:lnTo>
                    <a:pt x="40" y="108"/>
                  </a:lnTo>
                  <a:lnTo>
                    <a:pt x="35" y="106"/>
                  </a:lnTo>
                  <a:lnTo>
                    <a:pt x="28" y="105"/>
                  </a:lnTo>
                  <a:lnTo>
                    <a:pt x="20" y="101"/>
                  </a:lnTo>
                  <a:lnTo>
                    <a:pt x="12" y="94"/>
                  </a:lnTo>
                  <a:lnTo>
                    <a:pt x="7" y="8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11" y="70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31" y="81"/>
                  </a:lnTo>
                  <a:lnTo>
                    <a:pt x="38" y="90"/>
                  </a:lnTo>
                  <a:lnTo>
                    <a:pt x="43" y="105"/>
                  </a:lnTo>
                  <a:lnTo>
                    <a:pt x="43" y="43"/>
                  </a:lnTo>
                  <a:lnTo>
                    <a:pt x="40" y="43"/>
                  </a:lnTo>
                  <a:lnTo>
                    <a:pt x="34" y="4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3" y="5"/>
                  </a:lnTo>
                  <a:lnTo>
                    <a:pt x="31" y="12"/>
                  </a:lnTo>
                  <a:lnTo>
                    <a:pt x="39" y="23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51" y="24"/>
                  </a:lnTo>
                  <a:lnTo>
                    <a:pt x="58" y="15"/>
                  </a:lnTo>
                  <a:lnTo>
                    <a:pt x="66" y="8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0" y="8"/>
                  </a:lnTo>
                  <a:lnTo>
                    <a:pt x="88" y="16"/>
                  </a:lnTo>
                  <a:lnTo>
                    <a:pt x="82" y="25"/>
                  </a:lnTo>
                  <a:lnTo>
                    <a:pt x="74" y="34"/>
                  </a:lnTo>
                  <a:lnTo>
                    <a:pt x="63" y="40"/>
                  </a:lnTo>
                  <a:lnTo>
                    <a:pt x="49" y="43"/>
                  </a:lnTo>
                  <a:lnTo>
                    <a:pt x="49" y="124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3" y="108"/>
                  </a:lnTo>
                  <a:lnTo>
                    <a:pt x="59" y="100"/>
                  </a:lnTo>
                  <a:lnTo>
                    <a:pt x="67" y="94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0" y="98"/>
                  </a:lnTo>
                  <a:lnTo>
                    <a:pt x="77" y="106"/>
                  </a:lnTo>
                  <a:lnTo>
                    <a:pt x="73" y="114"/>
                  </a:lnTo>
                  <a:lnTo>
                    <a:pt x="67" y="121"/>
                  </a:lnTo>
                  <a:lnTo>
                    <a:pt x="59" y="127"/>
                  </a:lnTo>
                  <a:lnTo>
                    <a:pt x="49" y="129"/>
                  </a:lnTo>
                  <a:lnTo>
                    <a:pt x="49" y="210"/>
                  </a:lnTo>
                  <a:lnTo>
                    <a:pt x="43" y="210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8" name="Freeform 16"/>
            <p:cNvSpPr>
              <a:spLocks/>
            </p:cNvSpPr>
            <p:nvPr/>
          </p:nvSpPr>
          <p:spPr bwMode="gray">
            <a:xfrm>
              <a:off x="1566" y="297"/>
              <a:ext cx="128" cy="292"/>
            </a:xfrm>
            <a:custGeom>
              <a:avLst/>
              <a:gdLst>
                <a:gd name="T0" fmla="*/ 61 w 128"/>
                <a:gd name="T1" fmla="*/ 225 h 292"/>
                <a:gd name="T2" fmla="*/ 54 w 128"/>
                <a:gd name="T3" fmla="*/ 225 h 292"/>
                <a:gd name="T4" fmla="*/ 38 w 128"/>
                <a:gd name="T5" fmla="*/ 219 h 292"/>
                <a:gd name="T6" fmla="*/ 23 w 128"/>
                <a:gd name="T7" fmla="*/ 206 h 292"/>
                <a:gd name="T8" fmla="*/ 15 w 128"/>
                <a:gd name="T9" fmla="*/ 180 h 292"/>
                <a:gd name="T10" fmla="*/ 23 w 128"/>
                <a:gd name="T11" fmla="*/ 180 h 292"/>
                <a:gd name="T12" fmla="*/ 38 w 128"/>
                <a:gd name="T13" fmla="*/ 186 h 292"/>
                <a:gd name="T14" fmla="*/ 54 w 128"/>
                <a:gd name="T15" fmla="*/ 205 h 292"/>
                <a:gd name="T16" fmla="*/ 61 w 128"/>
                <a:gd name="T17" fmla="*/ 151 h 292"/>
                <a:gd name="T18" fmla="*/ 52 w 128"/>
                <a:gd name="T19" fmla="*/ 149 h 292"/>
                <a:gd name="T20" fmla="*/ 34 w 128"/>
                <a:gd name="T21" fmla="*/ 144 h 292"/>
                <a:gd name="T22" fmla="*/ 16 w 128"/>
                <a:gd name="T23" fmla="*/ 128 h 292"/>
                <a:gd name="T24" fmla="*/ 8 w 128"/>
                <a:gd name="T25" fmla="*/ 98 h 292"/>
                <a:gd name="T26" fmla="*/ 15 w 128"/>
                <a:gd name="T27" fmla="*/ 97 h 292"/>
                <a:gd name="T28" fmla="*/ 29 w 128"/>
                <a:gd name="T29" fmla="*/ 101 h 292"/>
                <a:gd name="T30" fmla="*/ 47 w 128"/>
                <a:gd name="T31" fmla="*/ 116 h 292"/>
                <a:gd name="T32" fmla="*/ 61 w 128"/>
                <a:gd name="T33" fmla="*/ 147 h 292"/>
                <a:gd name="T34" fmla="*/ 58 w 128"/>
                <a:gd name="T35" fmla="*/ 60 h 292"/>
                <a:gd name="T36" fmla="*/ 44 w 128"/>
                <a:gd name="T37" fmla="*/ 58 h 292"/>
                <a:gd name="T38" fmla="*/ 25 w 128"/>
                <a:gd name="T39" fmla="*/ 50 h 292"/>
                <a:gd name="T40" fmla="*/ 8 w 128"/>
                <a:gd name="T41" fmla="*/ 32 h 292"/>
                <a:gd name="T42" fmla="*/ 0 w 128"/>
                <a:gd name="T43" fmla="*/ 0 h 292"/>
                <a:gd name="T44" fmla="*/ 8 w 128"/>
                <a:gd name="T45" fmla="*/ 0 h 292"/>
                <a:gd name="T46" fmla="*/ 27 w 128"/>
                <a:gd name="T47" fmla="*/ 5 h 292"/>
                <a:gd name="T48" fmla="*/ 48 w 128"/>
                <a:gd name="T49" fmla="*/ 21 h 292"/>
                <a:gd name="T50" fmla="*/ 65 w 128"/>
                <a:gd name="T51" fmla="*/ 56 h 292"/>
                <a:gd name="T52" fmla="*/ 66 w 128"/>
                <a:gd name="T53" fmla="*/ 48 h 292"/>
                <a:gd name="T54" fmla="*/ 77 w 128"/>
                <a:gd name="T55" fmla="*/ 28 h 292"/>
                <a:gd name="T56" fmla="*/ 96 w 128"/>
                <a:gd name="T57" fmla="*/ 9 h 292"/>
                <a:gd name="T58" fmla="*/ 128 w 128"/>
                <a:gd name="T59" fmla="*/ 0 h 292"/>
                <a:gd name="T60" fmla="*/ 127 w 128"/>
                <a:gd name="T61" fmla="*/ 9 h 292"/>
                <a:gd name="T62" fmla="*/ 119 w 128"/>
                <a:gd name="T63" fmla="*/ 31 h 292"/>
                <a:gd name="T64" fmla="*/ 101 w 128"/>
                <a:gd name="T65" fmla="*/ 51 h 292"/>
                <a:gd name="T66" fmla="*/ 67 w 128"/>
                <a:gd name="T67" fmla="*/ 60 h 292"/>
                <a:gd name="T68" fmla="*/ 69 w 128"/>
                <a:gd name="T69" fmla="*/ 170 h 292"/>
                <a:gd name="T70" fmla="*/ 73 w 128"/>
                <a:gd name="T71" fmla="*/ 155 h 292"/>
                <a:gd name="T72" fmla="*/ 86 w 128"/>
                <a:gd name="T73" fmla="*/ 136 h 292"/>
                <a:gd name="T74" fmla="*/ 113 w 128"/>
                <a:gd name="T75" fmla="*/ 128 h 292"/>
                <a:gd name="T76" fmla="*/ 112 w 128"/>
                <a:gd name="T77" fmla="*/ 136 h 292"/>
                <a:gd name="T78" fmla="*/ 105 w 128"/>
                <a:gd name="T79" fmla="*/ 153 h 292"/>
                <a:gd name="T80" fmla="*/ 92 w 128"/>
                <a:gd name="T81" fmla="*/ 172 h 292"/>
                <a:gd name="T82" fmla="*/ 67 w 128"/>
                <a:gd name="T83" fmla="*/ 180 h 292"/>
                <a:gd name="T84" fmla="*/ 61 w 128"/>
                <a:gd name="T85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292">
                  <a:moveTo>
                    <a:pt x="61" y="292"/>
                  </a:moveTo>
                  <a:lnTo>
                    <a:pt x="61" y="225"/>
                  </a:lnTo>
                  <a:lnTo>
                    <a:pt x="58" y="225"/>
                  </a:lnTo>
                  <a:lnTo>
                    <a:pt x="54" y="225"/>
                  </a:lnTo>
                  <a:lnTo>
                    <a:pt x="46" y="222"/>
                  </a:lnTo>
                  <a:lnTo>
                    <a:pt x="38" y="219"/>
                  </a:lnTo>
                  <a:lnTo>
                    <a:pt x="29" y="214"/>
                  </a:lnTo>
                  <a:lnTo>
                    <a:pt x="23" y="206"/>
                  </a:lnTo>
                  <a:lnTo>
                    <a:pt x="17" y="195"/>
                  </a:lnTo>
                  <a:lnTo>
                    <a:pt x="15" y="180"/>
                  </a:lnTo>
                  <a:lnTo>
                    <a:pt x="17" y="180"/>
                  </a:lnTo>
                  <a:lnTo>
                    <a:pt x="23" y="180"/>
                  </a:lnTo>
                  <a:lnTo>
                    <a:pt x="29" y="182"/>
                  </a:lnTo>
                  <a:lnTo>
                    <a:pt x="38" y="186"/>
                  </a:lnTo>
                  <a:lnTo>
                    <a:pt x="47" y="194"/>
                  </a:lnTo>
                  <a:lnTo>
                    <a:pt x="54" y="205"/>
                  </a:lnTo>
                  <a:lnTo>
                    <a:pt x="61" y="221"/>
                  </a:lnTo>
                  <a:lnTo>
                    <a:pt x="61" y="151"/>
                  </a:lnTo>
                  <a:lnTo>
                    <a:pt x="58" y="149"/>
                  </a:lnTo>
                  <a:lnTo>
                    <a:pt x="52" y="149"/>
                  </a:lnTo>
                  <a:lnTo>
                    <a:pt x="44" y="147"/>
                  </a:lnTo>
                  <a:lnTo>
                    <a:pt x="34" y="144"/>
                  </a:lnTo>
                  <a:lnTo>
                    <a:pt x="24" y="137"/>
                  </a:lnTo>
                  <a:lnTo>
                    <a:pt x="16" y="128"/>
                  </a:lnTo>
                  <a:lnTo>
                    <a:pt x="11" y="114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5" y="97"/>
                  </a:lnTo>
                  <a:lnTo>
                    <a:pt x="21" y="98"/>
                  </a:lnTo>
                  <a:lnTo>
                    <a:pt x="29" y="101"/>
                  </a:lnTo>
                  <a:lnTo>
                    <a:pt x="39" y="106"/>
                  </a:lnTo>
                  <a:lnTo>
                    <a:pt x="47" y="116"/>
                  </a:lnTo>
                  <a:lnTo>
                    <a:pt x="55" y="128"/>
                  </a:lnTo>
                  <a:lnTo>
                    <a:pt x="61" y="147"/>
                  </a:lnTo>
                  <a:lnTo>
                    <a:pt x="61" y="60"/>
                  </a:lnTo>
                  <a:lnTo>
                    <a:pt x="58" y="60"/>
                  </a:lnTo>
                  <a:lnTo>
                    <a:pt x="52" y="59"/>
                  </a:lnTo>
                  <a:lnTo>
                    <a:pt x="44" y="58"/>
                  </a:lnTo>
                  <a:lnTo>
                    <a:pt x="35" y="55"/>
                  </a:lnTo>
                  <a:lnTo>
                    <a:pt x="25" y="50"/>
                  </a:lnTo>
                  <a:lnTo>
                    <a:pt x="16" y="43"/>
                  </a:lnTo>
                  <a:lnTo>
                    <a:pt x="8" y="32"/>
                  </a:lnTo>
                  <a:lnTo>
                    <a:pt x="3" y="1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7" y="5"/>
                  </a:lnTo>
                  <a:lnTo>
                    <a:pt x="38" y="10"/>
                  </a:lnTo>
                  <a:lnTo>
                    <a:pt x="48" y="21"/>
                  </a:lnTo>
                  <a:lnTo>
                    <a:pt x="56" y="3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48"/>
                  </a:lnTo>
                  <a:lnTo>
                    <a:pt x="70" y="39"/>
                  </a:lnTo>
                  <a:lnTo>
                    <a:pt x="77" y="28"/>
                  </a:lnTo>
                  <a:lnTo>
                    <a:pt x="85" y="19"/>
                  </a:lnTo>
                  <a:lnTo>
                    <a:pt x="96" y="9"/>
                  </a:lnTo>
                  <a:lnTo>
                    <a:pt x="110" y="2"/>
                  </a:lnTo>
                  <a:lnTo>
                    <a:pt x="128" y="0"/>
                  </a:lnTo>
                  <a:lnTo>
                    <a:pt x="128" y="2"/>
                  </a:lnTo>
                  <a:lnTo>
                    <a:pt x="127" y="9"/>
                  </a:lnTo>
                  <a:lnTo>
                    <a:pt x="124" y="19"/>
                  </a:lnTo>
                  <a:lnTo>
                    <a:pt x="119" y="31"/>
                  </a:lnTo>
                  <a:lnTo>
                    <a:pt x="112" y="41"/>
                  </a:lnTo>
                  <a:lnTo>
                    <a:pt x="101" y="51"/>
                  </a:lnTo>
                  <a:lnTo>
                    <a:pt x="86" y="58"/>
                  </a:lnTo>
                  <a:lnTo>
                    <a:pt x="67" y="60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0" y="164"/>
                  </a:lnTo>
                  <a:lnTo>
                    <a:pt x="73" y="155"/>
                  </a:lnTo>
                  <a:lnTo>
                    <a:pt x="78" y="145"/>
                  </a:lnTo>
                  <a:lnTo>
                    <a:pt x="86" y="136"/>
                  </a:lnTo>
                  <a:lnTo>
                    <a:pt x="97" y="130"/>
                  </a:lnTo>
                  <a:lnTo>
                    <a:pt x="113" y="128"/>
                  </a:lnTo>
                  <a:lnTo>
                    <a:pt x="113" y="130"/>
                  </a:lnTo>
                  <a:lnTo>
                    <a:pt x="112" y="136"/>
                  </a:lnTo>
                  <a:lnTo>
                    <a:pt x="109" y="144"/>
                  </a:lnTo>
                  <a:lnTo>
                    <a:pt x="105" y="153"/>
                  </a:lnTo>
                  <a:lnTo>
                    <a:pt x="100" y="163"/>
                  </a:lnTo>
                  <a:lnTo>
                    <a:pt x="92" y="172"/>
                  </a:lnTo>
                  <a:lnTo>
                    <a:pt x="82" y="178"/>
                  </a:lnTo>
                  <a:lnTo>
                    <a:pt x="67" y="180"/>
                  </a:lnTo>
                  <a:lnTo>
                    <a:pt x="67" y="292"/>
                  </a:lnTo>
                  <a:lnTo>
                    <a:pt x="61" y="29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9" name="Freeform 17"/>
            <p:cNvSpPr>
              <a:spLocks/>
            </p:cNvSpPr>
            <p:nvPr/>
          </p:nvSpPr>
          <p:spPr bwMode="gray">
            <a:xfrm>
              <a:off x="2596" y="332"/>
              <a:ext cx="68" cy="257"/>
            </a:xfrm>
            <a:custGeom>
              <a:avLst/>
              <a:gdLst>
                <a:gd name="T0" fmla="*/ 31 w 68"/>
                <a:gd name="T1" fmla="*/ 164 h 257"/>
                <a:gd name="T2" fmla="*/ 23 w 68"/>
                <a:gd name="T3" fmla="*/ 163 h 257"/>
                <a:gd name="T4" fmla="*/ 8 w 68"/>
                <a:gd name="T5" fmla="*/ 155 h 257"/>
                <a:gd name="T6" fmla="*/ 0 w 68"/>
                <a:gd name="T7" fmla="*/ 132 h 257"/>
                <a:gd name="T8" fmla="*/ 7 w 68"/>
                <a:gd name="T9" fmla="*/ 132 h 257"/>
                <a:gd name="T10" fmla="*/ 22 w 68"/>
                <a:gd name="T11" fmla="*/ 139 h 257"/>
                <a:gd name="T12" fmla="*/ 31 w 68"/>
                <a:gd name="T13" fmla="*/ 160 h 257"/>
                <a:gd name="T14" fmla="*/ 29 w 68"/>
                <a:gd name="T15" fmla="*/ 101 h 257"/>
                <a:gd name="T16" fmla="*/ 16 w 68"/>
                <a:gd name="T17" fmla="*/ 97 h 257"/>
                <a:gd name="T18" fmla="*/ 3 w 68"/>
                <a:gd name="T19" fmla="*/ 83 h 257"/>
                <a:gd name="T20" fmla="*/ 3 w 68"/>
                <a:gd name="T21" fmla="*/ 70 h 257"/>
                <a:gd name="T22" fmla="*/ 15 w 68"/>
                <a:gd name="T23" fmla="*/ 74 h 257"/>
                <a:gd name="T24" fmla="*/ 27 w 68"/>
                <a:gd name="T25" fmla="*/ 86 h 257"/>
                <a:gd name="T26" fmla="*/ 31 w 68"/>
                <a:gd name="T27" fmla="*/ 31 h 257"/>
                <a:gd name="T28" fmla="*/ 33 w 68"/>
                <a:gd name="T29" fmla="*/ 23 h 257"/>
                <a:gd name="T30" fmla="*/ 41 w 68"/>
                <a:gd name="T31" fmla="*/ 8 h 257"/>
                <a:gd name="T32" fmla="*/ 62 w 68"/>
                <a:gd name="T33" fmla="*/ 0 h 257"/>
                <a:gd name="T34" fmla="*/ 61 w 68"/>
                <a:gd name="T35" fmla="*/ 8 h 257"/>
                <a:gd name="T36" fmla="*/ 53 w 68"/>
                <a:gd name="T37" fmla="*/ 23 h 257"/>
                <a:gd name="T38" fmla="*/ 35 w 68"/>
                <a:gd name="T39" fmla="*/ 31 h 257"/>
                <a:gd name="T40" fmla="*/ 35 w 68"/>
                <a:gd name="T41" fmla="*/ 75 h 257"/>
                <a:gd name="T42" fmla="*/ 39 w 68"/>
                <a:gd name="T43" fmla="*/ 62 h 257"/>
                <a:gd name="T44" fmla="*/ 54 w 68"/>
                <a:gd name="T45" fmla="*/ 48 h 257"/>
                <a:gd name="T46" fmla="*/ 68 w 68"/>
                <a:gd name="T47" fmla="*/ 48 h 257"/>
                <a:gd name="T48" fmla="*/ 66 w 68"/>
                <a:gd name="T49" fmla="*/ 59 h 257"/>
                <a:gd name="T50" fmla="*/ 58 w 68"/>
                <a:gd name="T51" fmla="*/ 72 h 257"/>
                <a:gd name="T52" fmla="*/ 35 w 68"/>
                <a:gd name="T53" fmla="*/ 82 h 257"/>
                <a:gd name="T54" fmla="*/ 35 w 68"/>
                <a:gd name="T55" fmla="*/ 143 h 257"/>
                <a:gd name="T56" fmla="*/ 38 w 68"/>
                <a:gd name="T57" fmla="*/ 132 h 257"/>
                <a:gd name="T58" fmla="*/ 49 w 68"/>
                <a:gd name="T59" fmla="*/ 122 h 257"/>
                <a:gd name="T60" fmla="*/ 60 w 68"/>
                <a:gd name="T61" fmla="*/ 122 h 257"/>
                <a:gd name="T62" fmla="*/ 58 w 68"/>
                <a:gd name="T63" fmla="*/ 133 h 257"/>
                <a:gd name="T64" fmla="*/ 47 w 68"/>
                <a:gd name="T65" fmla="*/ 144 h 257"/>
                <a:gd name="T66" fmla="*/ 35 w 68"/>
                <a:gd name="T67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257">
                  <a:moveTo>
                    <a:pt x="31" y="257"/>
                  </a:moveTo>
                  <a:lnTo>
                    <a:pt x="31" y="164"/>
                  </a:lnTo>
                  <a:lnTo>
                    <a:pt x="29" y="163"/>
                  </a:lnTo>
                  <a:lnTo>
                    <a:pt x="23" y="163"/>
                  </a:lnTo>
                  <a:lnTo>
                    <a:pt x="16" y="160"/>
                  </a:lnTo>
                  <a:lnTo>
                    <a:pt x="8" y="155"/>
                  </a:lnTo>
                  <a:lnTo>
                    <a:pt x="3" y="145"/>
                  </a:lnTo>
                  <a:lnTo>
                    <a:pt x="0" y="132"/>
                  </a:lnTo>
                  <a:lnTo>
                    <a:pt x="3" y="132"/>
                  </a:lnTo>
                  <a:lnTo>
                    <a:pt x="7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27" y="147"/>
                  </a:lnTo>
                  <a:lnTo>
                    <a:pt x="31" y="160"/>
                  </a:lnTo>
                  <a:lnTo>
                    <a:pt x="31" y="101"/>
                  </a:lnTo>
                  <a:lnTo>
                    <a:pt x="29" y="101"/>
                  </a:lnTo>
                  <a:lnTo>
                    <a:pt x="23" y="99"/>
                  </a:lnTo>
                  <a:lnTo>
                    <a:pt x="16" y="97"/>
                  </a:lnTo>
                  <a:lnTo>
                    <a:pt x="8" y="91"/>
                  </a:lnTo>
                  <a:lnTo>
                    <a:pt x="3" y="83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7" y="71"/>
                  </a:lnTo>
                  <a:lnTo>
                    <a:pt x="15" y="74"/>
                  </a:lnTo>
                  <a:lnTo>
                    <a:pt x="22" y="78"/>
                  </a:lnTo>
                  <a:lnTo>
                    <a:pt x="27" y="86"/>
                  </a:lnTo>
                  <a:lnTo>
                    <a:pt x="31" y="97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3" y="23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1" y="8"/>
                  </a:lnTo>
                  <a:lnTo>
                    <a:pt x="58" y="15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35" y="31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7" y="70"/>
                  </a:lnTo>
                  <a:lnTo>
                    <a:pt x="39" y="62"/>
                  </a:lnTo>
                  <a:lnTo>
                    <a:pt x="45" y="55"/>
                  </a:lnTo>
                  <a:lnTo>
                    <a:pt x="54" y="48"/>
                  </a:lnTo>
                  <a:lnTo>
                    <a:pt x="66" y="47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9"/>
                  </a:lnTo>
                  <a:lnTo>
                    <a:pt x="64" y="66"/>
                  </a:lnTo>
                  <a:lnTo>
                    <a:pt x="58" y="72"/>
                  </a:lnTo>
                  <a:lnTo>
                    <a:pt x="50" y="78"/>
                  </a:lnTo>
                  <a:lnTo>
                    <a:pt x="35" y="82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7" y="139"/>
                  </a:lnTo>
                  <a:lnTo>
                    <a:pt x="38" y="132"/>
                  </a:lnTo>
                  <a:lnTo>
                    <a:pt x="42" y="126"/>
                  </a:lnTo>
                  <a:lnTo>
                    <a:pt x="49" y="122"/>
                  </a:lnTo>
                  <a:lnTo>
                    <a:pt x="58" y="121"/>
                  </a:lnTo>
                  <a:lnTo>
                    <a:pt x="60" y="122"/>
                  </a:lnTo>
                  <a:lnTo>
                    <a:pt x="60" y="126"/>
                  </a:lnTo>
                  <a:lnTo>
                    <a:pt x="58" y="133"/>
                  </a:lnTo>
                  <a:lnTo>
                    <a:pt x="56" y="139"/>
                  </a:lnTo>
                  <a:lnTo>
                    <a:pt x="47" y="144"/>
                  </a:lnTo>
                  <a:lnTo>
                    <a:pt x="35" y="148"/>
                  </a:lnTo>
                  <a:lnTo>
                    <a:pt x="35" y="257"/>
                  </a:lnTo>
                  <a:lnTo>
                    <a:pt x="31" y="25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0" name="Freeform 18"/>
            <p:cNvSpPr>
              <a:spLocks/>
            </p:cNvSpPr>
            <p:nvPr/>
          </p:nvSpPr>
          <p:spPr bwMode="gray">
            <a:xfrm>
              <a:off x="1672" y="164"/>
              <a:ext cx="111" cy="425"/>
            </a:xfrm>
            <a:custGeom>
              <a:avLst/>
              <a:gdLst>
                <a:gd name="T0" fmla="*/ 52 w 111"/>
                <a:gd name="T1" fmla="*/ 272 h 425"/>
                <a:gd name="T2" fmla="*/ 44 w 111"/>
                <a:gd name="T3" fmla="*/ 270 h 425"/>
                <a:gd name="T4" fmla="*/ 26 w 111"/>
                <a:gd name="T5" fmla="*/ 265 h 425"/>
                <a:gd name="T6" fmla="*/ 8 w 111"/>
                <a:gd name="T7" fmla="*/ 249 h 425"/>
                <a:gd name="T8" fmla="*/ 0 w 111"/>
                <a:gd name="T9" fmla="*/ 219 h 425"/>
                <a:gd name="T10" fmla="*/ 8 w 111"/>
                <a:gd name="T11" fmla="*/ 219 h 425"/>
                <a:gd name="T12" fmla="*/ 25 w 111"/>
                <a:gd name="T13" fmla="*/ 223 h 425"/>
                <a:gd name="T14" fmla="*/ 41 w 111"/>
                <a:gd name="T15" fmla="*/ 235 h 425"/>
                <a:gd name="T16" fmla="*/ 52 w 111"/>
                <a:gd name="T17" fmla="*/ 265 h 425"/>
                <a:gd name="T18" fmla="*/ 50 w 111"/>
                <a:gd name="T19" fmla="*/ 168 h 425"/>
                <a:gd name="T20" fmla="*/ 35 w 111"/>
                <a:gd name="T21" fmla="*/ 165 h 425"/>
                <a:gd name="T22" fmla="*/ 17 w 111"/>
                <a:gd name="T23" fmla="*/ 156 h 425"/>
                <a:gd name="T24" fmla="*/ 3 w 111"/>
                <a:gd name="T25" fmla="*/ 134 h 425"/>
                <a:gd name="T26" fmla="*/ 3 w 111"/>
                <a:gd name="T27" fmla="*/ 116 h 425"/>
                <a:gd name="T28" fmla="*/ 19 w 111"/>
                <a:gd name="T29" fmla="*/ 120 h 425"/>
                <a:gd name="T30" fmla="*/ 39 w 111"/>
                <a:gd name="T31" fmla="*/ 133 h 425"/>
                <a:gd name="T32" fmla="*/ 52 w 111"/>
                <a:gd name="T33" fmla="*/ 161 h 425"/>
                <a:gd name="T34" fmla="*/ 53 w 111"/>
                <a:gd name="T35" fmla="*/ 50 h 425"/>
                <a:gd name="T36" fmla="*/ 54 w 111"/>
                <a:gd name="T37" fmla="*/ 36 h 425"/>
                <a:gd name="T38" fmla="*/ 65 w 111"/>
                <a:gd name="T39" fmla="*/ 17 h 425"/>
                <a:gd name="T40" fmla="*/ 87 w 111"/>
                <a:gd name="T41" fmla="*/ 3 h 425"/>
                <a:gd name="T42" fmla="*/ 103 w 111"/>
                <a:gd name="T43" fmla="*/ 3 h 425"/>
                <a:gd name="T44" fmla="*/ 99 w 111"/>
                <a:gd name="T45" fmla="*/ 21 h 425"/>
                <a:gd name="T46" fmla="*/ 84 w 111"/>
                <a:gd name="T47" fmla="*/ 42 h 425"/>
                <a:gd name="T48" fmla="*/ 58 w 111"/>
                <a:gd name="T49" fmla="*/ 52 h 425"/>
                <a:gd name="T50" fmla="*/ 58 w 111"/>
                <a:gd name="T51" fmla="*/ 127 h 425"/>
                <a:gd name="T52" fmla="*/ 61 w 111"/>
                <a:gd name="T53" fmla="*/ 112 h 425"/>
                <a:gd name="T54" fmla="*/ 72 w 111"/>
                <a:gd name="T55" fmla="*/ 94 h 425"/>
                <a:gd name="T56" fmla="*/ 93 w 111"/>
                <a:gd name="T57" fmla="*/ 80 h 425"/>
                <a:gd name="T58" fmla="*/ 111 w 111"/>
                <a:gd name="T59" fmla="*/ 80 h 425"/>
                <a:gd name="T60" fmla="*/ 111 w 111"/>
                <a:gd name="T61" fmla="*/ 91 h 425"/>
                <a:gd name="T62" fmla="*/ 107 w 111"/>
                <a:gd name="T63" fmla="*/ 108 h 425"/>
                <a:gd name="T64" fmla="*/ 91 w 111"/>
                <a:gd name="T65" fmla="*/ 126 h 425"/>
                <a:gd name="T66" fmla="*/ 58 w 111"/>
                <a:gd name="T67" fmla="*/ 135 h 425"/>
                <a:gd name="T68" fmla="*/ 58 w 111"/>
                <a:gd name="T69" fmla="*/ 236 h 425"/>
                <a:gd name="T70" fmla="*/ 61 w 111"/>
                <a:gd name="T71" fmla="*/ 223 h 425"/>
                <a:gd name="T72" fmla="*/ 73 w 111"/>
                <a:gd name="T73" fmla="*/ 208 h 425"/>
                <a:gd name="T74" fmla="*/ 97 w 111"/>
                <a:gd name="T75" fmla="*/ 200 h 425"/>
                <a:gd name="T76" fmla="*/ 99 w 111"/>
                <a:gd name="T77" fmla="*/ 207 h 425"/>
                <a:gd name="T78" fmla="*/ 97 w 111"/>
                <a:gd name="T79" fmla="*/ 220 h 425"/>
                <a:gd name="T80" fmla="*/ 87 w 111"/>
                <a:gd name="T81" fmla="*/ 235 h 425"/>
                <a:gd name="T82" fmla="*/ 58 w 111"/>
                <a:gd name="T83" fmla="*/ 245 h 425"/>
                <a:gd name="T84" fmla="*/ 52 w 111"/>
                <a:gd name="T85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1" h="425">
                  <a:moveTo>
                    <a:pt x="52" y="425"/>
                  </a:moveTo>
                  <a:lnTo>
                    <a:pt x="52" y="272"/>
                  </a:lnTo>
                  <a:lnTo>
                    <a:pt x="50" y="270"/>
                  </a:lnTo>
                  <a:lnTo>
                    <a:pt x="44" y="270"/>
                  </a:lnTo>
                  <a:lnTo>
                    <a:pt x="35" y="269"/>
                  </a:lnTo>
                  <a:lnTo>
                    <a:pt x="26" y="265"/>
                  </a:lnTo>
                  <a:lnTo>
                    <a:pt x="17" y="258"/>
                  </a:lnTo>
                  <a:lnTo>
                    <a:pt x="8" y="249"/>
                  </a:lnTo>
                  <a:lnTo>
                    <a:pt x="3" y="236"/>
                  </a:lnTo>
                  <a:lnTo>
                    <a:pt x="0" y="219"/>
                  </a:lnTo>
                  <a:lnTo>
                    <a:pt x="3" y="219"/>
                  </a:lnTo>
                  <a:lnTo>
                    <a:pt x="8" y="219"/>
                  </a:lnTo>
                  <a:lnTo>
                    <a:pt x="15" y="220"/>
                  </a:lnTo>
                  <a:lnTo>
                    <a:pt x="25" y="223"/>
                  </a:lnTo>
                  <a:lnTo>
                    <a:pt x="33" y="227"/>
                  </a:lnTo>
                  <a:lnTo>
                    <a:pt x="41" y="235"/>
                  </a:lnTo>
                  <a:lnTo>
                    <a:pt x="48" y="247"/>
                  </a:lnTo>
                  <a:lnTo>
                    <a:pt x="52" y="265"/>
                  </a:lnTo>
                  <a:lnTo>
                    <a:pt x="52" y="168"/>
                  </a:lnTo>
                  <a:lnTo>
                    <a:pt x="50" y="168"/>
                  </a:lnTo>
                  <a:lnTo>
                    <a:pt x="44" y="168"/>
                  </a:lnTo>
                  <a:lnTo>
                    <a:pt x="35" y="165"/>
                  </a:lnTo>
                  <a:lnTo>
                    <a:pt x="26" y="16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3" y="13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8"/>
                  </a:lnTo>
                  <a:lnTo>
                    <a:pt x="19" y="120"/>
                  </a:lnTo>
                  <a:lnTo>
                    <a:pt x="29" y="125"/>
                  </a:lnTo>
                  <a:lnTo>
                    <a:pt x="39" y="133"/>
                  </a:lnTo>
                  <a:lnTo>
                    <a:pt x="48" y="145"/>
                  </a:lnTo>
                  <a:lnTo>
                    <a:pt x="52" y="161"/>
                  </a:lnTo>
                  <a:lnTo>
                    <a:pt x="52" y="52"/>
                  </a:lnTo>
                  <a:lnTo>
                    <a:pt x="53" y="50"/>
                  </a:lnTo>
                  <a:lnTo>
                    <a:pt x="53" y="44"/>
                  </a:lnTo>
                  <a:lnTo>
                    <a:pt x="54" y="36"/>
                  </a:lnTo>
                  <a:lnTo>
                    <a:pt x="58" y="26"/>
                  </a:lnTo>
                  <a:lnTo>
                    <a:pt x="65" y="17"/>
                  </a:lnTo>
                  <a:lnTo>
                    <a:pt x="75" y="9"/>
                  </a:lnTo>
                  <a:lnTo>
                    <a:pt x="87" y="3"/>
                  </a:lnTo>
                  <a:lnTo>
                    <a:pt x="104" y="0"/>
                  </a:lnTo>
                  <a:lnTo>
                    <a:pt x="103" y="3"/>
                  </a:lnTo>
                  <a:lnTo>
                    <a:pt x="102" y="11"/>
                  </a:lnTo>
                  <a:lnTo>
                    <a:pt x="99" y="21"/>
                  </a:lnTo>
                  <a:lnTo>
                    <a:pt x="92" y="32"/>
                  </a:lnTo>
                  <a:lnTo>
                    <a:pt x="84" y="42"/>
                  </a:lnTo>
                  <a:lnTo>
                    <a:pt x="73" y="49"/>
                  </a:lnTo>
                  <a:lnTo>
                    <a:pt x="58" y="52"/>
                  </a:lnTo>
                  <a:lnTo>
                    <a:pt x="58" y="130"/>
                  </a:lnTo>
                  <a:lnTo>
                    <a:pt x="58" y="127"/>
                  </a:lnTo>
                  <a:lnTo>
                    <a:pt x="60" y="122"/>
                  </a:lnTo>
                  <a:lnTo>
                    <a:pt x="61" y="112"/>
                  </a:lnTo>
                  <a:lnTo>
                    <a:pt x="65" y="103"/>
                  </a:lnTo>
                  <a:lnTo>
                    <a:pt x="72" y="94"/>
                  </a:lnTo>
                  <a:lnTo>
                    <a:pt x="80" y="85"/>
                  </a:lnTo>
                  <a:lnTo>
                    <a:pt x="93" y="80"/>
                  </a:lnTo>
                  <a:lnTo>
                    <a:pt x="110" y="77"/>
                  </a:lnTo>
                  <a:lnTo>
                    <a:pt x="111" y="80"/>
                  </a:lnTo>
                  <a:lnTo>
                    <a:pt x="111" y="84"/>
                  </a:lnTo>
                  <a:lnTo>
                    <a:pt x="111" y="91"/>
                  </a:lnTo>
                  <a:lnTo>
                    <a:pt x="110" y="100"/>
                  </a:lnTo>
                  <a:lnTo>
                    <a:pt x="107" y="108"/>
                  </a:lnTo>
                  <a:lnTo>
                    <a:pt x="100" y="118"/>
                  </a:lnTo>
                  <a:lnTo>
                    <a:pt x="91" y="126"/>
                  </a:lnTo>
                  <a:lnTo>
                    <a:pt x="77" y="133"/>
                  </a:lnTo>
                  <a:lnTo>
                    <a:pt x="58" y="135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60" y="231"/>
                  </a:lnTo>
                  <a:lnTo>
                    <a:pt x="61" y="223"/>
                  </a:lnTo>
                  <a:lnTo>
                    <a:pt x="66" y="215"/>
                  </a:lnTo>
                  <a:lnTo>
                    <a:pt x="73" y="208"/>
                  </a:lnTo>
                  <a:lnTo>
                    <a:pt x="83" y="203"/>
                  </a:lnTo>
                  <a:lnTo>
                    <a:pt x="97" y="200"/>
                  </a:lnTo>
                  <a:lnTo>
                    <a:pt x="97" y="201"/>
                  </a:lnTo>
                  <a:lnTo>
                    <a:pt x="99" y="207"/>
                  </a:lnTo>
                  <a:lnTo>
                    <a:pt x="99" y="212"/>
                  </a:lnTo>
                  <a:lnTo>
                    <a:pt x="97" y="220"/>
                  </a:lnTo>
                  <a:lnTo>
                    <a:pt x="93" y="228"/>
                  </a:lnTo>
                  <a:lnTo>
                    <a:pt x="87" y="235"/>
                  </a:lnTo>
                  <a:lnTo>
                    <a:pt x="75" y="242"/>
                  </a:lnTo>
                  <a:lnTo>
                    <a:pt x="58" y="245"/>
                  </a:lnTo>
                  <a:lnTo>
                    <a:pt x="58" y="425"/>
                  </a:lnTo>
                  <a:lnTo>
                    <a:pt x="52" y="425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1" name="Freeform 19"/>
            <p:cNvSpPr>
              <a:spLocks/>
            </p:cNvSpPr>
            <p:nvPr/>
          </p:nvSpPr>
          <p:spPr bwMode="gray">
            <a:xfrm>
              <a:off x="2065" y="361"/>
              <a:ext cx="100" cy="228"/>
            </a:xfrm>
            <a:custGeom>
              <a:avLst/>
              <a:gdLst>
                <a:gd name="T0" fmla="*/ 52 w 100"/>
                <a:gd name="T1" fmla="*/ 176 h 228"/>
                <a:gd name="T2" fmla="*/ 59 w 100"/>
                <a:gd name="T3" fmla="*/ 176 h 228"/>
                <a:gd name="T4" fmla="*/ 74 w 100"/>
                <a:gd name="T5" fmla="*/ 169 h 228"/>
                <a:gd name="T6" fmla="*/ 86 w 100"/>
                <a:gd name="T7" fmla="*/ 154 h 228"/>
                <a:gd name="T8" fmla="*/ 86 w 100"/>
                <a:gd name="T9" fmla="*/ 141 h 228"/>
                <a:gd name="T10" fmla="*/ 74 w 100"/>
                <a:gd name="T11" fmla="*/ 143 h 228"/>
                <a:gd name="T12" fmla="*/ 58 w 100"/>
                <a:gd name="T13" fmla="*/ 158 h 228"/>
                <a:gd name="T14" fmla="*/ 52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2 w 100"/>
                <a:gd name="T29" fmla="*/ 115 h 228"/>
                <a:gd name="T30" fmla="*/ 55 w 100"/>
                <a:gd name="T31" fmla="*/ 48 h 228"/>
                <a:gd name="T32" fmla="*/ 67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3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1 w 100"/>
                <a:gd name="T53" fmla="*/ 3 h 228"/>
                <a:gd name="T54" fmla="*/ 5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5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5 w 100"/>
                <a:gd name="T71" fmla="*/ 132 h 228"/>
                <a:gd name="T72" fmla="*/ 47 w 100"/>
                <a:gd name="T73" fmla="*/ 141 h 228"/>
                <a:gd name="T74" fmla="*/ 52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2" y="228"/>
                  </a:moveTo>
                  <a:lnTo>
                    <a:pt x="52" y="176"/>
                  </a:lnTo>
                  <a:lnTo>
                    <a:pt x="55" y="176"/>
                  </a:lnTo>
                  <a:lnTo>
                    <a:pt x="59" y="176"/>
                  </a:lnTo>
                  <a:lnTo>
                    <a:pt x="67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6" y="154"/>
                  </a:lnTo>
                  <a:lnTo>
                    <a:pt x="88" y="141"/>
                  </a:lnTo>
                  <a:lnTo>
                    <a:pt x="86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58" y="158"/>
                  </a:lnTo>
                  <a:lnTo>
                    <a:pt x="52" y="173"/>
                  </a:lnTo>
                  <a:lnTo>
                    <a:pt x="52" y="118"/>
                  </a:lnTo>
                  <a:lnTo>
                    <a:pt x="55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6" y="103"/>
                  </a:lnTo>
                  <a:lnTo>
                    <a:pt x="92" y="92"/>
                  </a:lnTo>
                  <a:lnTo>
                    <a:pt x="94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2" y="115"/>
                  </a:lnTo>
                  <a:lnTo>
                    <a:pt x="52" y="48"/>
                  </a:lnTo>
                  <a:lnTo>
                    <a:pt x="55" y="48"/>
                  </a:lnTo>
                  <a:lnTo>
                    <a:pt x="61" y="48"/>
                  </a:lnTo>
                  <a:lnTo>
                    <a:pt x="67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2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3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6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8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10"/>
                  </a:lnTo>
                  <a:lnTo>
                    <a:pt x="5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5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3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5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2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2" name="Freeform 20"/>
            <p:cNvSpPr>
              <a:spLocks/>
            </p:cNvSpPr>
            <p:nvPr/>
          </p:nvSpPr>
          <p:spPr bwMode="gray">
            <a:xfrm>
              <a:off x="2921" y="361"/>
              <a:ext cx="100" cy="228"/>
            </a:xfrm>
            <a:custGeom>
              <a:avLst/>
              <a:gdLst>
                <a:gd name="T0" fmla="*/ 53 w 100"/>
                <a:gd name="T1" fmla="*/ 176 h 228"/>
                <a:gd name="T2" fmla="*/ 60 w 100"/>
                <a:gd name="T3" fmla="*/ 176 h 228"/>
                <a:gd name="T4" fmla="*/ 74 w 100"/>
                <a:gd name="T5" fmla="*/ 169 h 228"/>
                <a:gd name="T6" fmla="*/ 87 w 100"/>
                <a:gd name="T7" fmla="*/ 154 h 228"/>
                <a:gd name="T8" fmla="*/ 87 w 100"/>
                <a:gd name="T9" fmla="*/ 141 h 228"/>
                <a:gd name="T10" fmla="*/ 74 w 100"/>
                <a:gd name="T11" fmla="*/ 143 h 228"/>
                <a:gd name="T12" fmla="*/ 60 w 100"/>
                <a:gd name="T13" fmla="*/ 158 h 228"/>
                <a:gd name="T14" fmla="*/ 53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3 w 100"/>
                <a:gd name="T29" fmla="*/ 115 h 228"/>
                <a:gd name="T30" fmla="*/ 56 w 100"/>
                <a:gd name="T31" fmla="*/ 48 h 228"/>
                <a:gd name="T32" fmla="*/ 68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4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2 w 100"/>
                <a:gd name="T53" fmla="*/ 3 h 228"/>
                <a:gd name="T54" fmla="*/ 6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6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6 w 100"/>
                <a:gd name="T71" fmla="*/ 132 h 228"/>
                <a:gd name="T72" fmla="*/ 47 w 100"/>
                <a:gd name="T73" fmla="*/ 141 h 228"/>
                <a:gd name="T74" fmla="*/ 53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3" y="228"/>
                  </a:moveTo>
                  <a:lnTo>
                    <a:pt x="53" y="176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8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7" y="154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60" y="158"/>
                  </a:lnTo>
                  <a:lnTo>
                    <a:pt x="53" y="173"/>
                  </a:lnTo>
                  <a:lnTo>
                    <a:pt x="53" y="118"/>
                  </a:lnTo>
                  <a:lnTo>
                    <a:pt x="56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7" y="103"/>
                  </a:lnTo>
                  <a:lnTo>
                    <a:pt x="92" y="92"/>
                  </a:lnTo>
                  <a:lnTo>
                    <a:pt x="95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3" y="115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61" y="48"/>
                  </a:lnTo>
                  <a:lnTo>
                    <a:pt x="68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3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4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7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9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6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6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4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6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3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3" name="Freeform 21"/>
            <p:cNvSpPr>
              <a:spLocks/>
            </p:cNvSpPr>
            <p:nvPr/>
          </p:nvSpPr>
          <p:spPr bwMode="gray">
            <a:xfrm>
              <a:off x="2273" y="187"/>
              <a:ext cx="175" cy="402"/>
            </a:xfrm>
            <a:custGeom>
              <a:avLst/>
              <a:gdLst>
                <a:gd name="T0" fmla="*/ 93 w 175"/>
                <a:gd name="T1" fmla="*/ 309 h 402"/>
                <a:gd name="T2" fmla="*/ 101 w 175"/>
                <a:gd name="T3" fmla="*/ 309 h 402"/>
                <a:gd name="T4" fmla="*/ 118 w 175"/>
                <a:gd name="T5" fmla="*/ 304 h 402"/>
                <a:gd name="T6" fmla="*/ 138 w 175"/>
                <a:gd name="T7" fmla="*/ 292 h 402"/>
                <a:gd name="T8" fmla="*/ 152 w 175"/>
                <a:gd name="T9" fmla="*/ 266 h 402"/>
                <a:gd name="T10" fmla="*/ 152 w 175"/>
                <a:gd name="T11" fmla="*/ 247 h 402"/>
                <a:gd name="T12" fmla="*/ 138 w 175"/>
                <a:gd name="T13" fmla="*/ 250 h 402"/>
                <a:gd name="T14" fmla="*/ 120 w 175"/>
                <a:gd name="T15" fmla="*/ 259 h 402"/>
                <a:gd name="T16" fmla="*/ 99 w 175"/>
                <a:gd name="T17" fmla="*/ 285 h 402"/>
                <a:gd name="T18" fmla="*/ 93 w 175"/>
                <a:gd name="T19" fmla="*/ 207 h 402"/>
                <a:gd name="T20" fmla="*/ 102 w 175"/>
                <a:gd name="T21" fmla="*/ 205 h 402"/>
                <a:gd name="T22" fmla="*/ 122 w 175"/>
                <a:gd name="T23" fmla="*/ 200 h 402"/>
                <a:gd name="T24" fmla="*/ 147 w 175"/>
                <a:gd name="T25" fmla="*/ 185 h 402"/>
                <a:gd name="T26" fmla="*/ 163 w 175"/>
                <a:gd name="T27" fmla="*/ 155 h 402"/>
                <a:gd name="T28" fmla="*/ 163 w 175"/>
                <a:gd name="T29" fmla="*/ 134 h 402"/>
                <a:gd name="T30" fmla="*/ 149 w 175"/>
                <a:gd name="T31" fmla="*/ 135 h 402"/>
                <a:gd name="T32" fmla="*/ 129 w 175"/>
                <a:gd name="T33" fmla="*/ 142 h 402"/>
                <a:gd name="T34" fmla="*/ 107 w 175"/>
                <a:gd name="T35" fmla="*/ 162 h 402"/>
                <a:gd name="T36" fmla="*/ 93 w 175"/>
                <a:gd name="T37" fmla="*/ 201 h 402"/>
                <a:gd name="T38" fmla="*/ 95 w 175"/>
                <a:gd name="T39" fmla="*/ 83 h 402"/>
                <a:gd name="T40" fmla="*/ 110 w 175"/>
                <a:gd name="T41" fmla="*/ 81 h 402"/>
                <a:gd name="T42" fmla="*/ 134 w 175"/>
                <a:gd name="T43" fmla="*/ 73 h 402"/>
                <a:gd name="T44" fmla="*/ 157 w 175"/>
                <a:gd name="T45" fmla="*/ 54 h 402"/>
                <a:gd name="T46" fmla="*/ 174 w 175"/>
                <a:gd name="T47" fmla="*/ 23 h 402"/>
                <a:gd name="T48" fmla="*/ 174 w 175"/>
                <a:gd name="T49" fmla="*/ 0 h 402"/>
                <a:gd name="T50" fmla="*/ 157 w 175"/>
                <a:gd name="T51" fmla="*/ 2 h 402"/>
                <a:gd name="T52" fmla="*/ 133 w 175"/>
                <a:gd name="T53" fmla="*/ 10 h 402"/>
                <a:gd name="T54" fmla="*/ 107 w 175"/>
                <a:gd name="T55" fmla="*/ 33 h 402"/>
                <a:gd name="T56" fmla="*/ 87 w 175"/>
                <a:gd name="T57" fmla="*/ 77 h 402"/>
                <a:gd name="T58" fmla="*/ 85 w 175"/>
                <a:gd name="T59" fmla="*/ 68 h 402"/>
                <a:gd name="T60" fmla="*/ 75 w 175"/>
                <a:gd name="T61" fmla="*/ 46 h 402"/>
                <a:gd name="T62" fmla="*/ 55 w 175"/>
                <a:gd name="T63" fmla="*/ 21 h 402"/>
                <a:gd name="T64" fmla="*/ 22 w 175"/>
                <a:gd name="T65" fmla="*/ 3 h 402"/>
                <a:gd name="T66" fmla="*/ 1 w 175"/>
                <a:gd name="T67" fmla="*/ 3 h 402"/>
                <a:gd name="T68" fmla="*/ 4 w 175"/>
                <a:gd name="T69" fmla="*/ 18 h 402"/>
                <a:gd name="T70" fmla="*/ 12 w 175"/>
                <a:gd name="T71" fmla="*/ 42 h 402"/>
                <a:gd name="T72" fmla="*/ 31 w 175"/>
                <a:gd name="T73" fmla="*/ 65 h 402"/>
                <a:gd name="T74" fmla="*/ 62 w 175"/>
                <a:gd name="T75" fmla="*/ 81 h 402"/>
                <a:gd name="T76" fmla="*/ 82 w 175"/>
                <a:gd name="T77" fmla="*/ 238 h 402"/>
                <a:gd name="T78" fmla="*/ 80 w 175"/>
                <a:gd name="T79" fmla="*/ 228 h 402"/>
                <a:gd name="T80" fmla="*/ 72 w 175"/>
                <a:gd name="T81" fmla="*/ 207 h 402"/>
                <a:gd name="T82" fmla="*/ 55 w 175"/>
                <a:gd name="T83" fmla="*/ 185 h 402"/>
                <a:gd name="T84" fmla="*/ 21 w 175"/>
                <a:gd name="T85" fmla="*/ 176 h 402"/>
                <a:gd name="T86" fmla="*/ 22 w 175"/>
                <a:gd name="T87" fmla="*/ 185 h 402"/>
                <a:gd name="T88" fmla="*/ 28 w 175"/>
                <a:gd name="T89" fmla="*/ 205 h 402"/>
                <a:gd name="T90" fmla="*/ 41 w 175"/>
                <a:gd name="T91" fmla="*/ 230 h 402"/>
                <a:gd name="T92" fmla="*/ 66 w 175"/>
                <a:gd name="T93" fmla="*/ 246 h 402"/>
                <a:gd name="T94" fmla="*/ 82 w 175"/>
                <a:gd name="T95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5" h="402">
                  <a:moveTo>
                    <a:pt x="93" y="402"/>
                  </a:moveTo>
                  <a:lnTo>
                    <a:pt x="93" y="309"/>
                  </a:lnTo>
                  <a:lnTo>
                    <a:pt x="95" y="309"/>
                  </a:lnTo>
                  <a:lnTo>
                    <a:pt x="101" y="309"/>
                  </a:lnTo>
                  <a:lnTo>
                    <a:pt x="109" y="308"/>
                  </a:lnTo>
                  <a:lnTo>
                    <a:pt x="118" y="304"/>
                  </a:lnTo>
                  <a:lnTo>
                    <a:pt x="129" y="298"/>
                  </a:lnTo>
                  <a:lnTo>
                    <a:pt x="138" y="292"/>
                  </a:lnTo>
                  <a:lnTo>
                    <a:pt x="147" y="281"/>
                  </a:lnTo>
                  <a:lnTo>
                    <a:pt x="152" y="266"/>
                  </a:lnTo>
                  <a:lnTo>
                    <a:pt x="155" y="247"/>
                  </a:lnTo>
                  <a:lnTo>
                    <a:pt x="152" y="247"/>
                  </a:lnTo>
                  <a:lnTo>
                    <a:pt x="147" y="249"/>
                  </a:lnTo>
                  <a:lnTo>
                    <a:pt x="138" y="250"/>
                  </a:lnTo>
                  <a:lnTo>
                    <a:pt x="129" y="253"/>
                  </a:lnTo>
                  <a:lnTo>
                    <a:pt x="120" y="259"/>
                  </a:lnTo>
                  <a:lnTo>
                    <a:pt x="109" y="270"/>
                  </a:lnTo>
                  <a:lnTo>
                    <a:pt x="99" y="285"/>
                  </a:lnTo>
                  <a:lnTo>
                    <a:pt x="93" y="304"/>
                  </a:lnTo>
                  <a:lnTo>
                    <a:pt x="93" y="207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11" y="204"/>
                  </a:lnTo>
                  <a:lnTo>
                    <a:pt x="122" y="200"/>
                  </a:lnTo>
                  <a:lnTo>
                    <a:pt x="134" y="195"/>
                  </a:lnTo>
                  <a:lnTo>
                    <a:pt x="147" y="185"/>
                  </a:lnTo>
                  <a:lnTo>
                    <a:pt x="156" y="173"/>
                  </a:lnTo>
                  <a:lnTo>
                    <a:pt x="163" y="155"/>
                  </a:lnTo>
                  <a:lnTo>
                    <a:pt x="165" y="134"/>
                  </a:lnTo>
                  <a:lnTo>
                    <a:pt x="163" y="134"/>
                  </a:lnTo>
                  <a:lnTo>
                    <a:pt x="157" y="134"/>
                  </a:lnTo>
                  <a:lnTo>
                    <a:pt x="149" y="135"/>
                  </a:lnTo>
                  <a:lnTo>
                    <a:pt x="140" y="137"/>
                  </a:lnTo>
                  <a:lnTo>
                    <a:pt x="129" y="142"/>
                  </a:lnTo>
                  <a:lnTo>
                    <a:pt x="118" y="150"/>
                  </a:lnTo>
                  <a:lnTo>
                    <a:pt x="107" y="162"/>
                  </a:lnTo>
                  <a:lnTo>
                    <a:pt x="99" y="178"/>
                  </a:lnTo>
                  <a:lnTo>
                    <a:pt x="93" y="201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101" y="83"/>
                  </a:lnTo>
                  <a:lnTo>
                    <a:pt x="110" y="81"/>
                  </a:lnTo>
                  <a:lnTo>
                    <a:pt x="122" y="77"/>
                  </a:lnTo>
                  <a:lnTo>
                    <a:pt x="134" y="73"/>
                  </a:lnTo>
                  <a:lnTo>
                    <a:pt x="147" y="65"/>
                  </a:lnTo>
                  <a:lnTo>
                    <a:pt x="157" y="54"/>
                  </a:lnTo>
                  <a:lnTo>
                    <a:pt x="167" y="41"/>
                  </a:lnTo>
                  <a:lnTo>
                    <a:pt x="174" y="23"/>
                  </a:lnTo>
                  <a:lnTo>
                    <a:pt x="175" y="0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57" y="2"/>
                  </a:lnTo>
                  <a:lnTo>
                    <a:pt x="145" y="4"/>
                  </a:lnTo>
                  <a:lnTo>
                    <a:pt x="133" y="10"/>
                  </a:lnTo>
                  <a:lnTo>
                    <a:pt x="120" y="19"/>
                  </a:lnTo>
                  <a:lnTo>
                    <a:pt x="107" y="33"/>
                  </a:lnTo>
                  <a:lnTo>
                    <a:pt x="97" y="52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5" y="68"/>
                  </a:lnTo>
                  <a:lnTo>
                    <a:pt x="80" y="58"/>
                  </a:lnTo>
                  <a:lnTo>
                    <a:pt x="75" y="46"/>
                  </a:lnTo>
                  <a:lnTo>
                    <a:pt x="66" y="33"/>
                  </a:lnTo>
                  <a:lnTo>
                    <a:pt x="55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20" y="54"/>
                  </a:lnTo>
                  <a:lnTo>
                    <a:pt x="31" y="65"/>
                  </a:lnTo>
                  <a:lnTo>
                    <a:pt x="44" y="75"/>
                  </a:lnTo>
                  <a:lnTo>
                    <a:pt x="62" y="81"/>
                  </a:lnTo>
                  <a:lnTo>
                    <a:pt x="82" y="83"/>
                  </a:lnTo>
                  <a:lnTo>
                    <a:pt x="82" y="238"/>
                  </a:lnTo>
                  <a:lnTo>
                    <a:pt x="82" y="235"/>
                  </a:lnTo>
                  <a:lnTo>
                    <a:pt x="80" y="228"/>
                  </a:lnTo>
                  <a:lnTo>
                    <a:pt x="78" y="217"/>
                  </a:lnTo>
                  <a:lnTo>
                    <a:pt x="72" y="207"/>
                  </a:lnTo>
                  <a:lnTo>
                    <a:pt x="66" y="196"/>
                  </a:lnTo>
                  <a:lnTo>
                    <a:pt x="55" y="185"/>
                  </a:lnTo>
                  <a:lnTo>
                    <a:pt x="40" y="178"/>
                  </a:lnTo>
                  <a:lnTo>
                    <a:pt x="21" y="176"/>
                  </a:lnTo>
                  <a:lnTo>
                    <a:pt x="21" y="178"/>
                  </a:lnTo>
                  <a:lnTo>
                    <a:pt x="22" y="185"/>
                  </a:lnTo>
                  <a:lnTo>
                    <a:pt x="24" y="195"/>
                  </a:lnTo>
                  <a:lnTo>
                    <a:pt x="28" y="205"/>
                  </a:lnTo>
                  <a:lnTo>
                    <a:pt x="33" y="217"/>
                  </a:lnTo>
                  <a:lnTo>
                    <a:pt x="41" y="230"/>
                  </a:lnTo>
                  <a:lnTo>
                    <a:pt x="52" y="239"/>
                  </a:lnTo>
                  <a:lnTo>
                    <a:pt x="66" y="246"/>
                  </a:lnTo>
                  <a:lnTo>
                    <a:pt x="82" y="247"/>
                  </a:lnTo>
                  <a:lnTo>
                    <a:pt x="82" y="402"/>
                  </a:lnTo>
                  <a:lnTo>
                    <a:pt x="93" y="40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4" name="Freeform 22"/>
            <p:cNvSpPr>
              <a:spLocks/>
            </p:cNvSpPr>
            <p:nvPr/>
          </p:nvSpPr>
          <p:spPr bwMode="gray">
            <a:xfrm>
              <a:off x="2161" y="216"/>
              <a:ext cx="97" cy="373"/>
            </a:xfrm>
            <a:custGeom>
              <a:avLst/>
              <a:gdLst>
                <a:gd name="T0" fmla="*/ 52 w 97"/>
                <a:gd name="T1" fmla="*/ 237 h 373"/>
                <a:gd name="T2" fmla="*/ 59 w 97"/>
                <a:gd name="T3" fmla="*/ 237 h 373"/>
                <a:gd name="T4" fmla="*/ 74 w 97"/>
                <a:gd name="T5" fmla="*/ 232 h 373"/>
                <a:gd name="T6" fmla="*/ 90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1 w 97"/>
                <a:gd name="T13" fmla="*/ 197 h 373"/>
                <a:gd name="T14" fmla="*/ 56 w 97"/>
                <a:gd name="T15" fmla="*/ 215 h 373"/>
                <a:gd name="T16" fmla="*/ 52 w 97"/>
                <a:gd name="T17" fmla="*/ 147 h 373"/>
                <a:gd name="T18" fmla="*/ 59 w 97"/>
                <a:gd name="T19" fmla="*/ 147 h 373"/>
                <a:gd name="T20" fmla="*/ 74 w 97"/>
                <a:gd name="T21" fmla="*/ 141 h 373"/>
                <a:gd name="T22" fmla="*/ 90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1 w 97"/>
                <a:gd name="T29" fmla="*/ 109 h 373"/>
                <a:gd name="T30" fmla="*/ 56 w 97"/>
                <a:gd name="T31" fmla="*/ 126 h 373"/>
                <a:gd name="T32" fmla="*/ 52 w 97"/>
                <a:gd name="T33" fmla="*/ 46 h 373"/>
                <a:gd name="T34" fmla="*/ 51 w 97"/>
                <a:gd name="T35" fmla="*/ 37 h 373"/>
                <a:gd name="T36" fmla="*/ 45 w 97"/>
                <a:gd name="T37" fmla="*/ 23 h 373"/>
                <a:gd name="T38" fmla="*/ 32 w 97"/>
                <a:gd name="T39" fmla="*/ 6 h 373"/>
                <a:gd name="T40" fmla="*/ 6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3 w 97"/>
                <a:gd name="T47" fmla="*/ 43 h 373"/>
                <a:gd name="T48" fmla="*/ 45 w 97"/>
                <a:gd name="T49" fmla="*/ 113 h 373"/>
                <a:gd name="T50" fmla="*/ 45 w 97"/>
                <a:gd name="T51" fmla="*/ 106 h 373"/>
                <a:gd name="T52" fmla="*/ 40 w 97"/>
                <a:gd name="T53" fmla="*/ 90 h 373"/>
                <a:gd name="T54" fmla="*/ 27 w 97"/>
                <a:gd name="T55" fmla="*/ 75 h 373"/>
                <a:gd name="T56" fmla="*/ 1 w 97"/>
                <a:gd name="T57" fmla="*/ 67 h 373"/>
                <a:gd name="T58" fmla="*/ 0 w 97"/>
                <a:gd name="T59" fmla="*/ 75 h 373"/>
                <a:gd name="T60" fmla="*/ 2 w 97"/>
                <a:gd name="T61" fmla="*/ 91 h 373"/>
                <a:gd name="T62" fmla="*/ 14 w 97"/>
                <a:gd name="T63" fmla="*/ 109 h 373"/>
                <a:gd name="T64" fmla="*/ 45 w 97"/>
                <a:gd name="T65" fmla="*/ 118 h 373"/>
                <a:gd name="T66" fmla="*/ 45 w 97"/>
                <a:gd name="T67" fmla="*/ 207 h 373"/>
                <a:gd name="T68" fmla="*/ 43 w 97"/>
                <a:gd name="T69" fmla="*/ 195 h 373"/>
                <a:gd name="T70" fmla="*/ 33 w 97"/>
                <a:gd name="T71" fmla="*/ 182 h 373"/>
                <a:gd name="T72" fmla="*/ 12 w 97"/>
                <a:gd name="T73" fmla="*/ 175 h 373"/>
                <a:gd name="T74" fmla="*/ 10 w 97"/>
                <a:gd name="T75" fmla="*/ 182 h 373"/>
                <a:gd name="T76" fmla="*/ 13 w 97"/>
                <a:gd name="T77" fmla="*/ 197 h 373"/>
                <a:gd name="T78" fmla="*/ 29 w 97"/>
                <a:gd name="T79" fmla="*/ 211 h 373"/>
                <a:gd name="T80" fmla="*/ 45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2" y="373"/>
                  </a:moveTo>
                  <a:lnTo>
                    <a:pt x="52" y="237"/>
                  </a:lnTo>
                  <a:lnTo>
                    <a:pt x="54" y="237"/>
                  </a:lnTo>
                  <a:lnTo>
                    <a:pt x="59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0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1" y="197"/>
                  </a:lnTo>
                  <a:lnTo>
                    <a:pt x="63" y="205"/>
                  </a:lnTo>
                  <a:lnTo>
                    <a:pt x="56" y="215"/>
                  </a:lnTo>
                  <a:lnTo>
                    <a:pt x="52" y="232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9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0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4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1" y="109"/>
                  </a:lnTo>
                  <a:lnTo>
                    <a:pt x="63" y="116"/>
                  </a:lnTo>
                  <a:lnTo>
                    <a:pt x="56" y="126"/>
                  </a:lnTo>
                  <a:lnTo>
                    <a:pt x="52" y="141"/>
                  </a:lnTo>
                  <a:lnTo>
                    <a:pt x="52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5" y="23"/>
                  </a:lnTo>
                  <a:lnTo>
                    <a:pt x="40" y="15"/>
                  </a:lnTo>
                  <a:lnTo>
                    <a:pt x="32" y="6"/>
                  </a:lnTo>
                  <a:lnTo>
                    <a:pt x="2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9"/>
                  </a:lnTo>
                  <a:lnTo>
                    <a:pt x="12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3" y="43"/>
                  </a:lnTo>
                  <a:lnTo>
                    <a:pt x="45" y="46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06"/>
                  </a:lnTo>
                  <a:lnTo>
                    <a:pt x="44" y="98"/>
                  </a:lnTo>
                  <a:lnTo>
                    <a:pt x="40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2" y="91"/>
                  </a:lnTo>
                  <a:lnTo>
                    <a:pt x="6" y="100"/>
                  </a:lnTo>
                  <a:lnTo>
                    <a:pt x="14" y="109"/>
                  </a:lnTo>
                  <a:lnTo>
                    <a:pt x="28" y="114"/>
                  </a:lnTo>
                  <a:lnTo>
                    <a:pt x="45" y="118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40" y="188"/>
                  </a:lnTo>
                  <a:lnTo>
                    <a:pt x="33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0" y="182"/>
                  </a:lnTo>
                  <a:lnTo>
                    <a:pt x="10" y="188"/>
                  </a:lnTo>
                  <a:lnTo>
                    <a:pt x="13" y="197"/>
                  </a:lnTo>
                  <a:lnTo>
                    <a:pt x="20" y="205"/>
                  </a:lnTo>
                  <a:lnTo>
                    <a:pt x="29" y="211"/>
                  </a:lnTo>
                  <a:lnTo>
                    <a:pt x="45" y="215"/>
                  </a:lnTo>
                  <a:lnTo>
                    <a:pt x="45" y="373"/>
                  </a:lnTo>
                  <a:lnTo>
                    <a:pt x="52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5" name="Freeform 23"/>
            <p:cNvSpPr>
              <a:spLocks/>
            </p:cNvSpPr>
            <p:nvPr/>
          </p:nvSpPr>
          <p:spPr bwMode="gray">
            <a:xfrm>
              <a:off x="2708" y="216"/>
              <a:ext cx="97" cy="373"/>
            </a:xfrm>
            <a:custGeom>
              <a:avLst/>
              <a:gdLst>
                <a:gd name="T0" fmla="*/ 51 w 97"/>
                <a:gd name="T1" fmla="*/ 237 h 373"/>
                <a:gd name="T2" fmla="*/ 60 w 97"/>
                <a:gd name="T3" fmla="*/ 237 h 373"/>
                <a:gd name="T4" fmla="*/ 74 w 97"/>
                <a:gd name="T5" fmla="*/ 232 h 373"/>
                <a:gd name="T6" fmla="*/ 91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2 w 97"/>
                <a:gd name="T13" fmla="*/ 197 h 373"/>
                <a:gd name="T14" fmla="*/ 55 w 97"/>
                <a:gd name="T15" fmla="*/ 215 h 373"/>
                <a:gd name="T16" fmla="*/ 51 w 97"/>
                <a:gd name="T17" fmla="*/ 147 h 373"/>
                <a:gd name="T18" fmla="*/ 60 w 97"/>
                <a:gd name="T19" fmla="*/ 147 h 373"/>
                <a:gd name="T20" fmla="*/ 74 w 97"/>
                <a:gd name="T21" fmla="*/ 141 h 373"/>
                <a:gd name="T22" fmla="*/ 91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2 w 97"/>
                <a:gd name="T29" fmla="*/ 109 h 373"/>
                <a:gd name="T30" fmla="*/ 55 w 97"/>
                <a:gd name="T31" fmla="*/ 126 h 373"/>
                <a:gd name="T32" fmla="*/ 51 w 97"/>
                <a:gd name="T33" fmla="*/ 46 h 373"/>
                <a:gd name="T34" fmla="*/ 51 w 97"/>
                <a:gd name="T35" fmla="*/ 37 h 373"/>
                <a:gd name="T36" fmla="*/ 46 w 97"/>
                <a:gd name="T37" fmla="*/ 23 h 373"/>
                <a:gd name="T38" fmla="*/ 33 w 97"/>
                <a:gd name="T39" fmla="*/ 6 h 373"/>
                <a:gd name="T40" fmla="*/ 7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4 w 97"/>
                <a:gd name="T47" fmla="*/ 43 h 373"/>
                <a:gd name="T48" fmla="*/ 46 w 97"/>
                <a:gd name="T49" fmla="*/ 113 h 373"/>
                <a:gd name="T50" fmla="*/ 46 w 97"/>
                <a:gd name="T51" fmla="*/ 106 h 373"/>
                <a:gd name="T52" fmla="*/ 41 w 97"/>
                <a:gd name="T53" fmla="*/ 90 h 373"/>
                <a:gd name="T54" fmla="*/ 27 w 97"/>
                <a:gd name="T55" fmla="*/ 75 h 373"/>
                <a:gd name="T56" fmla="*/ 0 w 97"/>
                <a:gd name="T57" fmla="*/ 67 h 373"/>
                <a:gd name="T58" fmla="*/ 0 w 97"/>
                <a:gd name="T59" fmla="*/ 75 h 373"/>
                <a:gd name="T60" fmla="*/ 3 w 97"/>
                <a:gd name="T61" fmla="*/ 91 h 373"/>
                <a:gd name="T62" fmla="*/ 15 w 97"/>
                <a:gd name="T63" fmla="*/ 109 h 373"/>
                <a:gd name="T64" fmla="*/ 46 w 97"/>
                <a:gd name="T65" fmla="*/ 118 h 373"/>
                <a:gd name="T66" fmla="*/ 46 w 97"/>
                <a:gd name="T67" fmla="*/ 207 h 373"/>
                <a:gd name="T68" fmla="*/ 43 w 97"/>
                <a:gd name="T69" fmla="*/ 195 h 373"/>
                <a:gd name="T70" fmla="*/ 34 w 97"/>
                <a:gd name="T71" fmla="*/ 182 h 373"/>
                <a:gd name="T72" fmla="*/ 12 w 97"/>
                <a:gd name="T73" fmla="*/ 175 h 373"/>
                <a:gd name="T74" fmla="*/ 11 w 97"/>
                <a:gd name="T75" fmla="*/ 182 h 373"/>
                <a:gd name="T76" fmla="*/ 14 w 97"/>
                <a:gd name="T77" fmla="*/ 197 h 373"/>
                <a:gd name="T78" fmla="*/ 30 w 97"/>
                <a:gd name="T79" fmla="*/ 211 h 373"/>
                <a:gd name="T80" fmla="*/ 46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1" y="373"/>
                  </a:moveTo>
                  <a:lnTo>
                    <a:pt x="51" y="237"/>
                  </a:lnTo>
                  <a:lnTo>
                    <a:pt x="54" y="237"/>
                  </a:lnTo>
                  <a:lnTo>
                    <a:pt x="60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1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5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2" y="197"/>
                  </a:lnTo>
                  <a:lnTo>
                    <a:pt x="64" y="205"/>
                  </a:lnTo>
                  <a:lnTo>
                    <a:pt x="55" y="215"/>
                  </a:lnTo>
                  <a:lnTo>
                    <a:pt x="51" y="232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60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1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5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2" y="109"/>
                  </a:lnTo>
                  <a:lnTo>
                    <a:pt x="64" y="116"/>
                  </a:lnTo>
                  <a:lnTo>
                    <a:pt x="55" y="126"/>
                  </a:lnTo>
                  <a:lnTo>
                    <a:pt x="51" y="141"/>
                  </a:lnTo>
                  <a:lnTo>
                    <a:pt x="51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6" y="23"/>
                  </a:lnTo>
                  <a:lnTo>
                    <a:pt x="41" y="15"/>
                  </a:lnTo>
                  <a:lnTo>
                    <a:pt x="33" y="6"/>
                  </a:lnTo>
                  <a:lnTo>
                    <a:pt x="22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8" y="9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4" y="43"/>
                  </a:lnTo>
                  <a:lnTo>
                    <a:pt x="46" y="46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06"/>
                  </a:lnTo>
                  <a:lnTo>
                    <a:pt x="43" y="98"/>
                  </a:lnTo>
                  <a:lnTo>
                    <a:pt x="41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7" y="100"/>
                  </a:lnTo>
                  <a:lnTo>
                    <a:pt x="15" y="109"/>
                  </a:lnTo>
                  <a:lnTo>
                    <a:pt x="28" y="114"/>
                  </a:lnTo>
                  <a:lnTo>
                    <a:pt x="46" y="118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39" y="188"/>
                  </a:lnTo>
                  <a:lnTo>
                    <a:pt x="34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4" y="197"/>
                  </a:lnTo>
                  <a:lnTo>
                    <a:pt x="19" y="205"/>
                  </a:lnTo>
                  <a:lnTo>
                    <a:pt x="30" y="211"/>
                  </a:lnTo>
                  <a:lnTo>
                    <a:pt x="46" y="215"/>
                  </a:lnTo>
                  <a:lnTo>
                    <a:pt x="46" y="373"/>
                  </a:lnTo>
                  <a:lnTo>
                    <a:pt x="51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099" name="Freeform 27" descr="Dark upward diagonal"/>
          <p:cNvSpPr>
            <a:spLocks/>
          </p:cNvSpPr>
          <p:nvPr/>
        </p:nvSpPr>
        <p:spPr bwMode="gray">
          <a:xfrm>
            <a:off x="114301" y="76201"/>
            <a:ext cx="11969751" cy="500063"/>
          </a:xfrm>
          <a:custGeom>
            <a:avLst/>
            <a:gdLst>
              <a:gd name="T0" fmla="*/ 0 w 5655"/>
              <a:gd name="T1" fmla="*/ 1 h 315"/>
              <a:gd name="T2" fmla="*/ 5546 w 5655"/>
              <a:gd name="T3" fmla="*/ 0 h 315"/>
              <a:gd name="T4" fmla="*/ 5655 w 5655"/>
              <a:gd name="T5" fmla="*/ 84 h 315"/>
              <a:gd name="T6" fmla="*/ 5649 w 5655"/>
              <a:gd name="T7" fmla="*/ 315 h 315"/>
              <a:gd name="T8" fmla="*/ 1 w 5655"/>
              <a:gd name="T9" fmla="*/ 314 h 315"/>
              <a:gd name="T10" fmla="*/ 0 w 5655"/>
              <a:gd name="T11" fmla="*/ 1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655" h="315">
                <a:moveTo>
                  <a:pt x="0" y="1"/>
                </a:moveTo>
                <a:lnTo>
                  <a:pt x="5546" y="0"/>
                </a:lnTo>
                <a:cubicBezTo>
                  <a:pt x="5652" y="0"/>
                  <a:pt x="5655" y="84"/>
                  <a:pt x="5655" y="84"/>
                </a:cubicBezTo>
                <a:lnTo>
                  <a:pt x="5649" y="315"/>
                </a:lnTo>
                <a:lnTo>
                  <a:pt x="1" y="314"/>
                </a:lnTo>
                <a:lnTo>
                  <a:pt x="0" y="1"/>
                </a:lnTo>
                <a:close/>
              </a:path>
            </a:pathLst>
          </a:custGeom>
          <a:pattFill prst="dkUpDiag">
            <a:fgClr>
              <a:schemeClr val="bg1">
                <a:alpha val="77000"/>
              </a:schemeClr>
            </a:fgClr>
            <a:bgClr>
              <a:schemeClr val="tx1">
                <a:alpha val="77000"/>
              </a:scheme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00" name="Rectangle 28"/>
          <p:cNvSpPr>
            <a:spLocks noChangeArrowheads="1"/>
          </p:cNvSpPr>
          <p:nvPr/>
        </p:nvSpPr>
        <p:spPr bwMode="gray">
          <a:xfrm>
            <a:off x="152401" y="6610351"/>
            <a:ext cx="11908367" cy="1635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146" name="Group 74"/>
          <p:cNvGrpSpPr>
            <a:grpSpLocks/>
          </p:cNvGrpSpPr>
          <p:nvPr/>
        </p:nvGrpSpPr>
        <p:grpSpPr bwMode="auto">
          <a:xfrm>
            <a:off x="114301" y="854075"/>
            <a:ext cx="11976100" cy="1131888"/>
            <a:chOff x="54" y="538"/>
            <a:chExt cx="5658" cy="713"/>
          </a:xfrm>
        </p:grpSpPr>
        <p:sp>
          <p:nvSpPr>
            <p:cNvPr id="3102" name="Freeform 30"/>
            <p:cNvSpPr>
              <a:spLocks/>
            </p:cNvSpPr>
            <p:nvPr userDrawn="1"/>
          </p:nvSpPr>
          <p:spPr bwMode="gray">
            <a:xfrm>
              <a:off x="54" y="736"/>
              <a:ext cx="5658" cy="515"/>
            </a:xfrm>
            <a:custGeom>
              <a:avLst/>
              <a:gdLst>
                <a:gd name="T0" fmla="*/ 0 w 5446"/>
                <a:gd name="T1" fmla="*/ 0 h 590"/>
                <a:gd name="T2" fmla="*/ 5446 w 5446"/>
                <a:gd name="T3" fmla="*/ 0 h 590"/>
                <a:gd name="T4" fmla="*/ 5446 w 5446"/>
                <a:gd name="T5" fmla="*/ 312 h 590"/>
                <a:gd name="T6" fmla="*/ 5446 w 5446"/>
                <a:gd name="T7" fmla="*/ 451 h 590"/>
                <a:gd name="T8" fmla="*/ 1512 w 5446"/>
                <a:gd name="T9" fmla="*/ 443 h 590"/>
                <a:gd name="T10" fmla="*/ 1288 w 5446"/>
                <a:gd name="T11" fmla="*/ 584 h 590"/>
                <a:gd name="T12" fmla="*/ 0 w 5446"/>
                <a:gd name="T13" fmla="*/ 590 h 590"/>
                <a:gd name="T14" fmla="*/ 0 w 5446"/>
                <a:gd name="T15" fmla="*/ 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46" h="590">
                  <a:moveTo>
                    <a:pt x="0" y="0"/>
                  </a:moveTo>
                  <a:lnTo>
                    <a:pt x="5446" y="0"/>
                  </a:lnTo>
                  <a:lnTo>
                    <a:pt x="5446" y="312"/>
                  </a:lnTo>
                  <a:lnTo>
                    <a:pt x="5446" y="451"/>
                  </a:lnTo>
                  <a:cubicBezTo>
                    <a:pt x="4790" y="473"/>
                    <a:pt x="2205" y="421"/>
                    <a:pt x="1512" y="443"/>
                  </a:cubicBezTo>
                  <a:lnTo>
                    <a:pt x="1288" y="584"/>
                  </a:lnTo>
                  <a:lnTo>
                    <a:pt x="0" y="5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03" name="Freeform 31"/>
            <p:cNvSpPr>
              <a:spLocks/>
            </p:cNvSpPr>
            <p:nvPr userDrawn="1"/>
          </p:nvSpPr>
          <p:spPr bwMode="gray">
            <a:xfrm>
              <a:off x="54" y="538"/>
              <a:ext cx="5658" cy="655"/>
            </a:xfrm>
            <a:custGeom>
              <a:avLst/>
              <a:gdLst>
                <a:gd name="T0" fmla="*/ 1 w 5658"/>
                <a:gd name="T1" fmla="*/ 0 h 655"/>
                <a:gd name="T2" fmla="*/ 5657 w 5658"/>
                <a:gd name="T3" fmla="*/ 0 h 655"/>
                <a:gd name="T4" fmla="*/ 5658 w 5658"/>
                <a:gd name="T5" fmla="*/ 534 h 655"/>
                <a:gd name="T6" fmla="*/ 1553 w 5658"/>
                <a:gd name="T7" fmla="*/ 528 h 655"/>
                <a:gd name="T8" fmla="*/ 1317 w 5658"/>
                <a:gd name="T9" fmla="*/ 651 h 655"/>
                <a:gd name="T10" fmla="*/ 0 w 5658"/>
                <a:gd name="T11" fmla="*/ 655 h 655"/>
                <a:gd name="T12" fmla="*/ 1 w 5658"/>
                <a:gd name="T13" fmla="*/ 0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8" h="655">
                  <a:moveTo>
                    <a:pt x="1" y="0"/>
                  </a:moveTo>
                  <a:lnTo>
                    <a:pt x="5657" y="0"/>
                  </a:lnTo>
                  <a:lnTo>
                    <a:pt x="5658" y="534"/>
                  </a:lnTo>
                  <a:lnTo>
                    <a:pt x="1553" y="528"/>
                  </a:lnTo>
                  <a:lnTo>
                    <a:pt x="1317" y="651"/>
                  </a:lnTo>
                  <a:lnTo>
                    <a:pt x="0" y="6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04" name="Freeform 32"/>
            <p:cNvSpPr>
              <a:spLocks/>
            </p:cNvSpPr>
            <p:nvPr userDrawn="1"/>
          </p:nvSpPr>
          <p:spPr bwMode="gray">
            <a:xfrm>
              <a:off x="54" y="1062"/>
              <a:ext cx="1496" cy="98"/>
            </a:xfrm>
            <a:custGeom>
              <a:avLst/>
              <a:gdLst>
                <a:gd name="T0" fmla="*/ 1440 w 1440"/>
                <a:gd name="T1" fmla="*/ 1 h 112"/>
                <a:gd name="T2" fmla="*/ 1261 w 1440"/>
                <a:gd name="T3" fmla="*/ 112 h 112"/>
                <a:gd name="T4" fmla="*/ 0 w 1440"/>
                <a:gd name="T5" fmla="*/ 110 h 112"/>
                <a:gd name="T6" fmla="*/ 0 w 1440"/>
                <a:gd name="T7" fmla="*/ 49 h 112"/>
                <a:gd name="T8" fmla="*/ 1069 w 1440"/>
                <a:gd name="T9" fmla="*/ 50 h 112"/>
                <a:gd name="T10" fmla="*/ 1142 w 1440"/>
                <a:gd name="T11" fmla="*/ 0 h 112"/>
                <a:gd name="T12" fmla="*/ 1440 w 1440"/>
                <a:gd name="T13" fmla="*/ 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0" h="112">
                  <a:moveTo>
                    <a:pt x="1440" y="1"/>
                  </a:moveTo>
                  <a:lnTo>
                    <a:pt x="1261" y="112"/>
                  </a:lnTo>
                  <a:lnTo>
                    <a:pt x="0" y="110"/>
                  </a:lnTo>
                  <a:lnTo>
                    <a:pt x="0" y="49"/>
                  </a:lnTo>
                  <a:lnTo>
                    <a:pt x="1069" y="50"/>
                  </a:lnTo>
                  <a:lnTo>
                    <a:pt x="1142" y="0"/>
                  </a:lnTo>
                  <a:lnTo>
                    <a:pt x="1440" y="1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105" name="Rectangle 33"/>
          <p:cNvSpPr>
            <a:spLocks noChangeArrowheads="1"/>
          </p:cNvSpPr>
          <p:nvPr/>
        </p:nvSpPr>
        <p:spPr bwMode="gray">
          <a:xfrm>
            <a:off x="114301" y="609600"/>
            <a:ext cx="11976100" cy="1857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10" name="Rectangle 38" descr="1"/>
          <p:cNvSpPr>
            <a:spLocks noChangeArrowheads="1"/>
          </p:cNvSpPr>
          <p:nvPr/>
        </p:nvSpPr>
        <p:spPr bwMode="gray">
          <a:xfrm>
            <a:off x="5422901" y="4497388"/>
            <a:ext cx="988484" cy="74295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12" name="Rectangle 40" descr="7"/>
          <p:cNvSpPr>
            <a:spLocks noChangeArrowheads="1"/>
          </p:cNvSpPr>
          <p:nvPr/>
        </p:nvSpPr>
        <p:spPr bwMode="gray">
          <a:xfrm>
            <a:off x="4366684" y="5314950"/>
            <a:ext cx="990600" cy="7429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14" name="Rectangle 42"/>
          <p:cNvSpPr>
            <a:spLocks noChangeArrowheads="1"/>
          </p:cNvSpPr>
          <p:nvPr/>
        </p:nvSpPr>
        <p:spPr bwMode="gray">
          <a:xfrm>
            <a:off x="4377267" y="4510089"/>
            <a:ext cx="988484" cy="744537"/>
          </a:xfrm>
          <a:prstGeom prst="rect">
            <a:avLst/>
          </a:prstGeom>
          <a:solidFill>
            <a:srgbClr val="D7D7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09" name="Rectangle 37" descr="6"/>
          <p:cNvSpPr>
            <a:spLocks noChangeArrowheads="1"/>
          </p:cNvSpPr>
          <p:nvPr/>
        </p:nvSpPr>
        <p:spPr bwMode="gray">
          <a:xfrm>
            <a:off x="2271184" y="5314950"/>
            <a:ext cx="990600" cy="74295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486401" y="6196014"/>
            <a:ext cx="6415617" cy="403225"/>
          </a:xfrm>
        </p:spPr>
        <p:txBody>
          <a:bodyPr/>
          <a:lstStyle>
            <a:lvl1pPr marL="0" indent="0" algn="r">
              <a:buFontTx/>
              <a:buNone/>
              <a:defRPr sz="1600" i="1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  <a:endParaRPr lang="en-US" noProof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09033" y="6445250"/>
            <a:ext cx="2940051" cy="3175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433233" y="6445250"/>
            <a:ext cx="3987800" cy="3175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600952" y="6445250"/>
            <a:ext cx="2940049" cy="317500"/>
          </a:xfrm>
        </p:spPr>
        <p:txBody>
          <a:bodyPr/>
          <a:lstStyle>
            <a:lvl1pPr>
              <a:defRPr/>
            </a:lvl1pPr>
          </a:lstStyle>
          <a:p>
            <a:fld id="{DDFF7BB0-1341-421B-B679-431E04FB335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117" name="Text Box 45"/>
          <p:cNvSpPr txBox="1">
            <a:spLocks noChangeArrowheads="1"/>
          </p:cNvSpPr>
          <p:nvPr/>
        </p:nvSpPr>
        <p:spPr bwMode="gray">
          <a:xfrm>
            <a:off x="215900" y="842964"/>
            <a:ext cx="131478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FFFF"/>
                </a:solidFill>
                <a:latin typeface="Arial Black" pitchFamily="34" charset="0"/>
              </a:rPr>
              <a:t>L/O/G/O</a:t>
            </a:r>
          </a:p>
        </p:txBody>
      </p:sp>
      <p:sp>
        <p:nvSpPr>
          <p:cNvPr id="3121" name="Rectangle 49"/>
          <p:cNvSpPr>
            <a:spLocks noChangeArrowheads="1"/>
          </p:cNvSpPr>
          <p:nvPr/>
        </p:nvSpPr>
        <p:spPr bwMode="gray">
          <a:xfrm>
            <a:off x="2271184" y="4511675"/>
            <a:ext cx="990600" cy="7429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22" name="Rectangle 50"/>
          <p:cNvSpPr>
            <a:spLocks noChangeArrowheads="1"/>
          </p:cNvSpPr>
          <p:nvPr/>
        </p:nvSpPr>
        <p:spPr bwMode="gray">
          <a:xfrm>
            <a:off x="171451" y="4511675"/>
            <a:ext cx="988483" cy="7429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24" name="Rectangle 52"/>
          <p:cNvSpPr>
            <a:spLocks noChangeArrowheads="1"/>
          </p:cNvSpPr>
          <p:nvPr/>
        </p:nvSpPr>
        <p:spPr bwMode="gray">
          <a:xfrm>
            <a:off x="3323167" y="5314950"/>
            <a:ext cx="990600" cy="7429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115" name="Picture 43" descr="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73567" y="2911475"/>
            <a:ext cx="1797051" cy="153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59200" y="2819401"/>
            <a:ext cx="8026400" cy="1470025"/>
          </a:xfrm>
        </p:spPr>
        <p:txBody>
          <a:bodyPr/>
          <a:lstStyle>
            <a:lvl1pPr algn="r">
              <a:defRPr sz="4800">
                <a:solidFill>
                  <a:srgbClr val="000000"/>
                </a:solidFill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en-US" noProof="0"/>
          </a:p>
        </p:txBody>
      </p:sp>
      <p:sp>
        <p:nvSpPr>
          <p:cNvPr id="3142" name="Rectangle 70" descr="2"/>
          <p:cNvSpPr>
            <a:spLocks noChangeArrowheads="1"/>
          </p:cNvSpPr>
          <p:nvPr/>
        </p:nvSpPr>
        <p:spPr bwMode="gray">
          <a:xfrm>
            <a:off x="2269067" y="3705225"/>
            <a:ext cx="992717" cy="74295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6" grpId="0" animBg="1"/>
      <p:bldP spid="3128" grpId="0" animBg="1"/>
      <p:bldP spid="3099" grpId="0" animBg="1"/>
      <p:bldP spid="3100" grpId="0" animBg="1"/>
      <p:bldP spid="3105" grpId="0" animBg="1"/>
      <p:bldP spid="3109" grpId="0" animBg="1"/>
      <p:bldP spid="3121" grpId="0" animBg="1"/>
      <p:bldP spid="3074" grpId="0"/>
      <p:bldP spid="314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55F979-74A8-47B9-81D4-CD6FF693EB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85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38126"/>
            <a:ext cx="2743200" cy="59340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38126"/>
            <a:ext cx="8026400" cy="59340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E40026-14A9-4E93-A296-5474364B1C3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98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38126"/>
            <a:ext cx="8636000" cy="8683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438276"/>
            <a:ext cx="5384800" cy="47339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438276"/>
            <a:ext cx="5384800" cy="47339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064001" y="6311901"/>
            <a:ext cx="2283884" cy="2905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6441017" y="6323013"/>
            <a:ext cx="3081867" cy="290512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489018" y="6323013"/>
            <a:ext cx="2154767" cy="290512"/>
          </a:xfrm>
        </p:spPr>
        <p:txBody>
          <a:bodyPr/>
          <a:lstStyle>
            <a:lvl1pPr>
              <a:defRPr/>
            </a:lvl1pPr>
          </a:lstStyle>
          <a:p>
            <a:fld id="{55B21FF2-5A16-42B2-B490-7722302F70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41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38126"/>
            <a:ext cx="8636000" cy="8683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438276"/>
            <a:ext cx="10972800" cy="4733925"/>
          </a:xfrm>
        </p:spPr>
        <p:txBody>
          <a:bodyPr/>
          <a:lstStyle/>
          <a:p>
            <a:r>
              <a:rPr lang="ru-RU"/>
              <a:t>Вставка таблицы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064001" y="6311901"/>
            <a:ext cx="2283884" cy="2905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441017" y="6323013"/>
            <a:ext cx="3081867" cy="290512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89018" y="6323013"/>
            <a:ext cx="2154767" cy="290512"/>
          </a:xfrm>
        </p:spPr>
        <p:txBody>
          <a:bodyPr/>
          <a:lstStyle>
            <a:lvl1pPr>
              <a:defRPr/>
            </a:lvl1pPr>
          </a:lstStyle>
          <a:p>
            <a:fld id="{A904643B-E87F-4EBB-B761-1CA544CC3C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025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38126"/>
            <a:ext cx="8636000" cy="8683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09600" y="1438276"/>
            <a:ext cx="10972800" cy="4733925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064001" y="6311901"/>
            <a:ext cx="2283884" cy="2905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441017" y="6323013"/>
            <a:ext cx="3081867" cy="290512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89018" y="6323013"/>
            <a:ext cx="2154767" cy="290512"/>
          </a:xfrm>
        </p:spPr>
        <p:txBody>
          <a:bodyPr/>
          <a:lstStyle>
            <a:lvl1pPr>
              <a:defRPr/>
            </a:lvl1pPr>
          </a:lstStyle>
          <a:p>
            <a:fld id="{13F2DDCE-961E-46AC-9C70-C2FE1AB4FC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49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38126"/>
            <a:ext cx="8636000" cy="8683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609600" y="1438276"/>
            <a:ext cx="10972800" cy="4733925"/>
          </a:xfrm>
        </p:spPr>
        <p:txBody>
          <a:bodyPr/>
          <a:lstStyle/>
          <a:p>
            <a:r>
              <a:rPr lang="ru-RU"/>
              <a:t>Вставка рисунка SmartArt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064001" y="6311901"/>
            <a:ext cx="2283884" cy="2905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441017" y="6323013"/>
            <a:ext cx="3081867" cy="290512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89018" y="6323013"/>
            <a:ext cx="2154767" cy="290512"/>
          </a:xfrm>
        </p:spPr>
        <p:txBody>
          <a:bodyPr/>
          <a:lstStyle>
            <a:lvl1pPr>
              <a:defRPr/>
            </a:lvl1pPr>
          </a:lstStyle>
          <a:p>
            <a:fld id="{75B89B2B-8344-401F-A777-2E69C3C342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78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8F6E0E-3162-4428-AB0D-A187E9598C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53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A3CFFF-B847-4BAE-BAB6-7AD368A856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42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438276"/>
            <a:ext cx="5384800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438276"/>
            <a:ext cx="5384800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70D1B2-1892-47B8-87C1-0419903AE6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41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491F4-DF47-467B-A735-A3D5712E91B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4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66AC2-5CF6-4CED-842A-0E6266AC98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19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21A2EC-8B33-46EA-9731-51F1659392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5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D11A3D-66DD-403A-A0C9-05783649BD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19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145C2D-B745-42F7-B7EE-B066766CD8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468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8737601" y="6013451"/>
            <a:ext cx="3189817" cy="563563"/>
            <a:chOff x="1566" y="164"/>
            <a:chExt cx="1455" cy="425"/>
          </a:xfrm>
        </p:grpSpPr>
        <p:sp>
          <p:nvSpPr>
            <p:cNvPr id="1032" name="Freeform 8"/>
            <p:cNvSpPr>
              <a:spLocks/>
            </p:cNvSpPr>
            <p:nvPr/>
          </p:nvSpPr>
          <p:spPr bwMode="gray">
            <a:xfrm>
              <a:off x="1892" y="468"/>
              <a:ext cx="39" cy="121"/>
            </a:xfrm>
            <a:custGeom>
              <a:avLst/>
              <a:gdLst>
                <a:gd name="T0" fmla="*/ 37 w 39"/>
                <a:gd name="T1" fmla="*/ 36 h 121"/>
                <a:gd name="T2" fmla="*/ 35 w 39"/>
                <a:gd name="T3" fmla="*/ 36 h 121"/>
                <a:gd name="T4" fmla="*/ 30 w 39"/>
                <a:gd name="T5" fmla="*/ 36 h 121"/>
                <a:gd name="T6" fmla="*/ 22 w 39"/>
                <a:gd name="T7" fmla="*/ 34 h 121"/>
                <a:gd name="T8" fmla="*/ 15 w 39"/>
                <a:gd name="T9" fmla="*/ 30 h 121"/>
                <a:gd name="T10" fmla="*/ 7 w 39"/>
                <a:gd name="T11" fmla="*/ 23 h 121"/>
                <a:gd name="T12" fmla="*/ 3 w 39"/>
                <a:gd name="T13" fmla="*/ 13 h 121"/>
                <a:gd name="T14" fmla="*/ 0 w 39"/>
                <a:gd name="T15" fmla="*/ 0 h 121"/>
                <a:gd name="T16" fmla="*/ 3 w 39"/>
                <a:gd name="T17" fmla="*/ 0 h 121"/>
                <a:gd name="T18" fmla="*/ 7 w 39"/>
                <a:gd name="T19" fmla="*/ 1 h 121"/>
                <a:gd name="T20" fmla="*/ 15 w 39"/>
                <a:gd name="T21" fmla="*/ 3 h 121"/>
                <a:gd name="T22" fmla="*/ 23 w 39"/>
                <a:gd name="T23" fmla="*/ 5 h 121"/>
                <a:gd name="T24" fmla="*/ 30 w 39"/>
                <a:gd name="T25" fmla="*/ 11 h 121"/>
                <a:gd name="T26" fmla="*/ 37 w 39"/>
                <a:gd name="T27" fmla="*/ 20 h 121"/>
                <a:gd name="T28" fmla="*/ 39 w 39"/>
                <a:gd name="T29" fmla="*/ 34 h 121"/>
                <a:gd name="T30" fmla="*/ 39 w 39"/>
                <a:gd name="T31" fmla="*/ 121 h 121"/>
                <a:gd name="T32" fmla="*/ 37 w 39"/>
                <a:gd name="T33" fmla="*/ 121 h 121"/>
                <a:gd name="T34" fmla="*/ 37 w 39"/>
                <a:gd name="T35" fmla="*/ 3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121">
                  <a:moveTo>
                    <a:pt x="37" y="36"/>
                  </a:moveTo>
                  <a:lnTo>
                    <a:pt x="35" y="36"/>
                  </a:lnTo>
                  <a:lnTo>
                    <a:pt x="30" y="36"/>
                  </a:lnTo>
                  <a:lnTo>
                    <a:pt x="22" y="34"/>
                  </a:lnTo>
                  <a:lnTo>
                    <a:pt x="15" y="30"/>
                  </a:lnTo>
                  <a:lnTo>
                    <a:pt x="7" y="23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0" y="11"/>
                  </a:lnTo>
                  <a:lnTo>
                    <a:pt x="37" y="20"/>
                  </a:lnTo>
                  <a:lnTo>
                    <a:pt x="39" y="34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36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gray">
            <a:xfrm>
              <a:off x="2271" y="450"/>
              <a:ext cx="45" cy="139"/>
            </a:xfrm>
            <a:custGeom>
              <a:avLst/>
              <a:gdLst>
                <a:gd name="T0" fmla="*/ 3 w 45"/>
                <a:gd name="T1" fmla="*/ 42 h 139"/>
                <a:gd name="T2" fmla="*/ 6 w 45"/>
                <a:gd name="T3" fmla="*/ 42 h 139"/>
                <a:gd name="T4" fmla="*/ 12 w 45"/>
                <a:gd name="T5" fmla="*/ 42 h 139"/>
                <a:gd name="T6" fmla="*/ 20 w 45"/>
                <a:gd name="T7" fmla="*/ 39 h 139"/>
                <a:gd name="T8" fmla="*/ 29 w 45"/>
                <a:gd name="T9" fmla="*/ 35 h 139"/>
                <a:gd name="T10" fmla="*/ 37 w 45"/>
                <a:gd name="T11" fmla="*/ 27 h 139"/>
                <a:gd name="T12" fmla="*/ 43 w 45"/>
                <a:gd name="T13" fmla="*/ 17 h 139"/>
                <a:gd name="T14" fmla="*/ 45 w 45"/>
                <a:gd name="T15" fmla="*/ 2 h 139"/>
                <a:gd name="T16" fmla="*/ 43 w 45"/>
                <a:gd name="T17" fmla="*/ 0 h 139"/>
                <a:gd name="T18" fmla="*/ 37 w 45"/>
                <a:gd name="T19" fmla="*/ 2 h 139"/>
                <a:gd name="T20" fmla="*/ 29 w 45"/>
                <a:gd name="T21" fmla="*/ 3 h 139"/>
                <a:gd name="T22" fmla="*/ 19 w 45"/>
                <a:gd name="T23" fmla="*/ 7 h 139"/>
                <a:gd name="T24" fmla="*/ 11 w 45"/>
                <a:gd name="T25" fmla="*/ 14 h 139"/>
                <a:gd name="T26" fmla="*/ 4 w 45"/>
                <a:gd name="T27" fmla="*/ 23 h 139"/>
                <a:gd name="T28" fmla="*/ 0 w 45"/>
                <a:gd name="T29" fmla="*/ 39 h 139"/>
                <a:gd name="T30" fmla="*/ 0 w 45"/>
                <a:gd name="T31" fmla="*/ 139 h 139"/>
                <a:gd name="T32" fmla="*/ 3 w 45"/>
                <a:gd name="T33" fmla="*/ 139 h 139"/>
                <a:gd name="T34" fmla="*/ 3 w 45"/>
                <a:gd name="T35" fmla="*/ 4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139">
                  <a:moveTo>
                    <a:pt x="3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20" y="39"/>
                  </a:lnTo>
                  <a:lnTo>
                    <a:pt x="29" y="35"/>
                  </a:lnTo>
                  <a:lnTo>
                    <a:pt x="37" y="27"/>
                  </a:lnTo>
                  <a:lnTo>
                    <a:pt x="43" y="17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9" y="3"/>
                  </a:lnTo>
                  <a:lnTo>
                    <a:pt x="19" y="7"/>
                  </a:lnTo>
                  <a:lnTo>
                    <a:pt x="11" y="14"/>
                  </a:lnTo>
                  <a:lnTo>
                    <a:pt x="4" y="23"/>
                  </a:lnTo>
                  <a:lnTo>
                    <a:pt x="0" y="39"/>
                  </a:lnTo>
                  <a:lnTo>
                    <a:pt x="0" y="139"/>
                  </a:lnTo>
                  <a:lnTo>
                    <a:pt x="3" y="139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gray">
            <a:xfrm>
              <a:off x="1765" y="378"/>
              <a:ext cx="146" cy="211"/>
            </a:xfrm>
            <a:custGeom>
              <a:avLst/>
              <a:gdLst>
                <a:gd name="T0" fmla="*/ 68 w 146"/>
                <a:gd name="T1" fmla="*/ 67 h 211"/>
                <a:gd name="T2" fmla="*/ 67 w 146"/>
                <a:gd name="T3" fmla="*/ 67 h 211"/>
                <a:gd name="T4" fmla="*/ 60 w 146"/>
                <a:gd name="T5" fmla="*/ 66 h 211"/>
                <a:gd name="T6" fmla="*/ 50 w 146"/>
                <a:gd name="T7" fmla="*/ 64 h 211"/>
                <a:gd name="T8" fmla="*/ 41 w 146"/>
                <a:gd name="T9" fmla="*/ 62 h 211"/>
                <a:gd name="T10" fmla="*/ 29 w 146"/>
                <a:gd name="T11" fmla="*/ 55 h 211"/>
                <a:gd name="T12" fmla="*/ 18 w 146"/>
                <a:gd name="T13" fmla="*/ 47 h 211"/>
                <a:gd name="T14" fmla="*/ 10 w 146"/>
                <a:gd name="T15" fmla="*/ 35 h 211"/>
                <a:gd name="T16" fmla="*/ 3 w 146"/>
                <a:gd name="T17" fmla="*/ 20 h 211"/>
                <a:gd name="T18" fmla="*/ 0 w 146"/>
                <a:gd name="T19" fmla="*/ 0 h 211"/>
                <a:gd name="T20" fmla="*/ 3 w 146"/>
                <a:gd name="T21" fmla="*/ 0 h 211"/>
                <a:gd name="T22" fmla="*/ 10 w 146"/>
                <a:gd name="T23" fmla="*/ 0 h 211"/>
                <a:gd name="T24" fmla="*/ 19 w 146"/>
                <a:gd name="T25" fmla="*/ 0 h 211"/>
                <a:gd name="T26" fmla="*/ 30 w 146"/>
                <a:gd name="T27" fmla="*/ 2 h 211"/>
                <a:gd name="T28" fmla="*/ 41 w 146"/>
                <a:gd name="T29" fmla="*/ 6 h 211"/>
                <a:gd name="T30" fmla="*/ 53 w 146"/>
                <a:gd name="T31" fmla="*/ 14 h 211"/>
                <a:gd name="T32" fmla="*/ 62 w 146"/>
                <a:gd name="T33" fmla="*/ 25 h 211"/>
                <a:gd name="T34" fmla="*/ 69 w 146"/>
                <a:gd name="T35" fmla="*/ 41 h 211"/>
                <a:gd name="T36" fmla="*/ 73 w 146"/>
                <a:gd name="T37" fmla="*/ 62 h 211"/>
                <a:gd name="T38" fmla="*/ 73 w 146"/>
                <a:gd name="T39" fmla="*/ 60 h 211"/>
                <a:gd name="T40" fmla="*/ 73 w 146"/>
                <a:gd name="T41" fmla="*/ 55 h 211"/>
                <a:gd name="T42" fmla="*/ 75 w 146"/>
                <a:gd name="T43" fmla="*/ 45 h 211"/>
                <a:gd name="T44" fmla="*/ 79 w 146"/>
                <a:gd name="T45" fmla="*/ 36 h 211"/>
                <a:gd name="T46" fmla="*/ 84 w 146"/>
                <a:gd name="T47" fmla="*/ 25 h 211"/>
                <a:gd name="T48" fmla="*/ 92 w 146"/>
                <a:gd name="T49" fmla="*/ 16 h 211"/>
                <a:gd name="T50" fmla="*/ 106 w 146"/>
                <a:gd name="T51" fmla="*/ 8 h 211"/>
                <a:gd name="T52" fmla="*/ 123 w 146"/>
                <a:gd name="T53" fmla="*/ 2 h 211"/>
                <a:gd name="T54" fmla="*/ 146 w 146"/>
                <a:gd name="T55" fmla="*/ 0 h 211"/>
                <a:gd name="T56" fmla="*/ 145 w 146"/>
                <a:gd name="T57" fmla="*/ 2 h 211"/>
                <a:gd name="T58" fmla="*/ 145 w 146"/>
                <a:gd name="T59" fmla="*/ 8 h 211"/>
                <a:gd name="T60" fmla="*/ 143 w 146"/>
                <a:gd name="T61" fmla="*/ 17 h 211"/>
                <a:gd name="T62" fmla="*/ 139 w 146"/>
                <a:gd name="T63" fmla="*/ 28 h 211"/>
                <a:gd name="T64" fmla="*/ 134 w 146"/>
                <a:gd name="T65" fmla="*/ 39 h 211"/>
                <a:gd name="T66" fmla="*/ 126 w 146"/>
                <a:gd name="T67" fmla="*/ 49 h 211"/>
                <a:gd name="T68" fmla="*/ 114 w 146"/>
                <a:gd name="T69" fmla="*/ 59 h 211"/>
                <a:gd name="T70" fmla="*/ 98 w 146"/>
                <a:gd name="T71" fmla="*/ 64 h 211"/>
                <a:gd name="T72" fmla="*/ 79 w 146"/>
                <a:gd name="T73" fmla="*/ 67 h 211"/>
                <a:gd name="T74" fmla="*/ 79 w 146"/>
                <a:gd name="T75" fmla="*/ 211 h 211"/>
                <a:gd name="T76" fmla="*/ 68 w 146"/>
                <a:gd name="T77" fmla="*/ 211 h 211"/>
                <a:gd name="T78" fmla="*/ 68 w 146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6" h="211">
                  <a:moveTo>
                    <a:pt x="68" y="67"/>
                  </a:moveTo>
                  <a:lnTo>
                    <a:pt x="67" y="67"/>
                  </a:lnTo>
                  <a:lnTo>
                    <a:pt x="60" y="66"/>
                  </a:lnTo>
                  <a:lnTo>
                    <a:pt x="50" y="64"/>
                  </a:lnTo>
                  <a:lnTo>
                    <a:pt x="41" y="62"/>
                  </a:lnTo>
                  <a:lnTo>
                    <a:pt x="29" y="55"/>
                  </a:lnTo>
                  <a:lnTo>
                    <a:pt x="18" y="47"/>
                  </a:lnTo>
                  <a:lnTo>
                    <a:pt x="10" y="35"/>
                  </a:lnTo>
                  <a:lnTo>
                    <a:pt x="3" y="2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41" y="6"/>
                  </a:lnTo>
                  <a:lnTo>
                    <a:pt x="53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5" y="45"/>
                  </a:lnTo>
                  <a:lnTo>
                    <a:pt x="79" y="36"/>
                  </a:lnTo>
                  <a:lnTo>
                    <a:pt x="84" y="25"/>
                  </a:lnTo>
                  <a:lnTo>
                    <a:pt x="92" y="16"/>
                  </a:lnTo>
                  <a:lnTo>
                    <a:pt x="106" y="8"/>
                  </a:lnTo>
                  <a:lnTo>
                    <a:pt x="123" y="2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5" y="8"/>
                  </a:lnTo>
                  <a:lnTo>
                    <a:pt x="143" y="17"/>
                  </a:lnTo>
                  <a:lnTo>
                    <a:pt x="139" y="28"/>
                  </a:lnTo>
                  <a:lnTo>
                    <a:pt x="134" y="39"/>
                  </a:lnTo>
                  <a:lnTo>
                    <a:pt x="126" y="49"/>
                  </a:lnTo>
                  <a:lnTo>
                    <a:pt x="114" y="59"/>
                  </a:lnTo>
                  <a:lnTo>
                    <a:pt x="98" y="64"/>
                  </a:lnTo>
                  <a:lnTo>
                    <a:pt x="79" y="67"/>
                  </a:lnTo>
                  <a:lnTo>
                    <a:pt x="79" y="211"/>
                  </a:lnTo>
                  <a:lnTo>
                    <a:pt x="68" y="211"/>
                  </a:lnTo>
                  <a:lnTo>
                    <a:pt x="68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gray">
            <a:xfrm>
              <a:off x="2792" y="378"/>
              <a:ext cx="144" cy="211"/>
            </a:xfrm>
            <a:custGeom>
              <a:avLst/>
              <a:gdLst>
                <a:gd name="T0" fmla="*/ 67 w 144"/>
                <a:gd name="T1" fmla="*/ 67 h 211"/>
                <a:gd name="T2" fmla="*/ 66 w 144"/>
                <a:gd name="T3" fmla="*/ 67 h 211"/>
                <a:gd name="T4" fmla="*/ 59 w 144"/>
                <a:gd name="T5" fmla="*/ 66 h 211"/>
                <a:gd name="T6" fmla="*/ 50 w 144"/>
                <a:gd name="T7" fmla="*/ 64 h 211"/>
                <a:gd name="T8" fmla="*/ 39 w 144"/>
                <a:gd name="T9" fmla="*/ 62 h 211"/>
                <a:gd name="T10" fmla="*/ 28 w 144"/>
                <a:gd name="T11" fmla="*/ 55 h 211"/>
                <a:gd name="T12" fmla="*/ 17 w 144"/>
                <a:gd name="T13" fmla="*/ 47 h 211"/>
                <a:gd name="T14" fmla="*/ 9 w 144"/>
                <a:gd name="T15" fmla="*/ 35 h 211"/>
                <a:gd name="T16" fmla="*/ 2 w 144"/>
                <a:gd name="T17" fmla="*/ 20 h 211"/>
                <a:gd name="T18" fmla="*/ 0 w 144"/>
                <a:gd name="T19" fmla="*/ 0 h 211"/>
                <a:gd name="T20" fmla="*/ 2 w 144"/>
                <a:gd name="T21" fmla="*/ 0 h 211"/>
                <a:gd name="T22" fmla="*/ 9 w 144"/>
                <a:gd name="T23" fmla="*/ 0 h 211"/>
                <a:gd name="T24" fmla="*/ 17 w 144"/>
                <a:gd name="T25" fmla="*/ 0 h 211"/>
                <a:gd name="T26" fmla="*/ 28 w 144"/>
                <a:gd name="T27" fmla="*/ 2 h 211"/>
                <a:gd name="T28" fmla="*/ 40 w 144"/>
                <a:gd name="T29" fmla="*/ 6 h 211"/>
                <a:gd name="T30" fmla="*/ 51 w 144"/>
                <a:gd name="T31" fmla="*/ 14 h 211"/>
                <a:gd name="T32" fmla="*/ 62 w 144"/>
                <a:gd name="T33" fmla="*/ 25 h 211"/>
                <a:gd name="T34" fmla="*/ 69 w 144"/>
                <a:gd name="T35" fmla="*/ 41 h 211"/>
                <a:gd name="T36" fmla="*/ 73 w 144"/>
                <a:gd name="T37" fmla="*/ 62 h 211"/>
                <a:gd name="T38" fmla="*/ 73 w 144"/>
                <a:gd name="T39" fmla="*/ 60 h 211"/>
                <a:gd name="T40" fmla="*/ 73 w 144"/>
                <a:gd name="T41" fmla="*/ 55 h 211"/>
                <a:gd name="T42" fmla="*/ 74 w 144"/>
                <a:gd name="T43" fmla="*/ 45 h 211"/>
                <a:gd name="T44" fmla="*/ 77 w 144"/>
                <a:gd name="T45" fmla="*/ 36 h 211"/>
                <a:gd name="T46" fmla="*/ 82 w 144"/>
                <a:gd name="T47" fmla="*/ 25 h 211"/>
                <a:gd name="T48" fmla="*/ 91 w 144"/>
                <a:gd name="T49" fmla="*/ 16 h 211"/>
                <a:gd name="T50" fmla="*/ 105 w 144"/>
                <a:gd name="T51" fmla="*/ 8 h 211"/>
                <a:gd name="T52" fmla="*/ 121 w 144"/>
                <a:gd name="T53" fmla="*/ 2 h 211"/>
                <a:gd name="T54" fmla="*/ 144 w 144"/>
                <a:gd name="T55" fmla="*/ 0 h 211"/>
                <a:gd name="T56" fmla="*/ 144 w 144"/>
                <a:gd name="T57" fmla="*/ 2 h 211"/>
                <a:gd name="T58" fmla="*/ 144 w 144"/>
                <a:gd name="T59" fmla="*/ 8 h 211"/>
                <a:gd name="T60" fmla="*/ 141 w 144"/>
                <a:gd name="T61" fmla="*/ 17 h 211"/>
                <a:gd name="T62" fmla="*/ 139 w 144"/>
                <a:gd name="T63" fmla="*/ 28 h 211"/>
                <a:gd name="T64" fmla="*/ 133 w 144"/>
                <a:gd name="T65" fmla="*/ 39 h 211"/>
                <a:gd name="T66" fmla="*/ 125 w 144"/>
                <a:gd name="T67" fmla="*/ 49 h 211"/>
                <a:gd name="T68" fmla="*/ 113 w 144"/>
                <a:gd name="T69" fmla="*/ 59 h 211"/>
                <a:gd name="T70" fmla="*/ 97 w 144"/>
                <a:gd name="T71" fmla="*/ 64 h 211"/>
                <a:gd name="T72" fmla="*/ 77 w 144"/>
                <a:gd name="T73" fmla="*/ 67 h 211"/>
                <a:gd name="T74" fmla="*/ 77 w 144"/>
                <a:gd name="T75" fmla="*/ 211 h 211"/>
                <a:gd name="T76" fmla="*/ 67 w 144"/>
                <a:gd name="T77" fmla="*/ 211 h 211"/>
                <a:gd name="T78" fmla="*/ 67 w 144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" h="211">
                  <a:moveTo>
                    <a:pt x="67" y="67"/>
                  </a:moveTo>
                  <a:lnTo>
                    <a:pt x="66" y="67"/>
                  </a:lnTo>
                  <a:lnTo>
                    <a:pt x="59" y="66"/>
                  </a:lnTo>
                  <a:lnTo>
                    <a:pt x="50" y="64"/>
                  </a:lnTo>
                  <a:lnTo>
                    <a:pt x="39" y="62"/>
                  </a:lnTo>
                  <a:lnTo>
                    <a:pt x="28" y="55"/>
                  </a:lnTo>
                  <a:lnTo>
                    <a:pt x="17" y="47"/>
                  </a:lnTo>
                  <a:lnTo>
                    <a:pt x="9" y="35"/>
                  </a:ln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8" y="2"/>
                  </a:lnTo>
                  <a:lnTo>
                    <a:pt x="40" y="6"/>
                  </a:lnTo>
                  <a:lnTo>
                    <a:pt x="51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4" y="45"/>
                  </a:lnTo>
                  <a:lnTo>
                    <a:pt x="77" y="36"/>
                  </a:lnTo>
                  <a:lnTo>
                    <a:pt x="82" y="25"/>
                  </a:lnTo>
                  <a:lnTo>
                    <a:pt x="91" y="16"/>
                  </a:lnTo>
                  <a:lnTo>
                    <a:pt x="105" y="8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4" y="8"/>
                  </a:lnTo>
                  <a:lnTo>
                    <a:pt x="141" y="17"/>
                  </a:lnTo>
                  <a:lnTo>
                    <a:pt x="139" y="28"/>
                  </a:lnTo>
                  <a:lnTo>
                    <a:pt x="133" y="39"/>
                  </a:lnTo>
                  <a:lnTo>
                    <a:pt x="125" y="49"/>
                  </a:lnTo>
                  <a:lnTo>
                    <a:pt x="113" y="59"/>
                  </a:lnTo>
                  <a:lnTo>
                    <a:pt x="97" y="64"/>
                  </a:lnTo>
                  <a:lnTo>
                    <a:pt x="77" y="67"/>
                  </a:lnTo>
                  <a:lnTo>
                    <a:pt x="77" y="211"/>
                  </a:lnTo>
                  <a:lnTo>
                    <a:pt x="67" y="211"/>
                  </a:lnTo>
                  <a:lnTo>
                    <a:pt x="67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gray">
            <a:xfrm>
              <a:off x="2631" y="457"/>
              <a:ext cx="89" cy="132"/>
            </a:xfrm>
            <a:custGeom>
              <a:avLst/>
              <a:gdLst>
                <a:gd name="T0" fmla="*/ 42 w 89"/>
                <a:gd name="T1" fmla="*/ 43 h 132"/>
                <a:gd name="T2" fmla="*/ 39 w 89"/>
                <a:gd name="T3" fmla="*/ 42 h 132"/>
                <a:gd name="T4" fmla="*/ 33 w 89"/>
                <a:gd name="T5" fmla="*/ 42 h 132"/>
                <a:gd name="T6" fmla="*/ 25 w 89"/>
                <a:gd name="T7" fmla="*/ 39 h 132"/>
                <a:gd name="T8" fmla="*/ 16 w 89"/>
                <a:gd name="T9" fmla="*/ 35 h 132"/>
                <a:gd name="T10" fmla="*/ 8 w 89"/>
                <a:gd name="T11" fmla="*/ 27 h 132"/>
                <a:gd name="T12" fmla="*/ 2 w 89"/>
                <a:gd name="T13" fmla="*/ 16 h 132"/>
                <a:gd name="T14" fmla="*/ 0 w 89"/>
                <a:gd name="T15" fmla="*/ 0 h 132"/>
                <a:gd name="T16" fmla="*/ 2 w 89"/>
                <a:gd name="T17" fmla="*/ 0 h 132"/>
                <a:gd name="T18" fmla="*/ 6 w 89"/>
                <a:gd name="T19" fmla="*/ 0 h 132"/>
                <a:gd name="T20" fmla="*/ 12 w 89"/>
                <a:gd name="T21" fmla="*/ 1 h 132"/>
                <a:gd name="T22" fmla="*/ 21 w 89"/>
                <a:gd name="T23" fmla="*/ 3 h 132"/>
                <a:gd name="T24" fmla="*/ 29 w 89"/>
                <a:gd name="T25" fmla="*/ 8 h 132"/>
                <a:gd name="T26" fmla="*/ 37 w 89"/>
                <a:gd name="T27" fmla="*/ 15 h 132"/>
                <a:gd name="T28" fmla="*/ 42 w 89"/>
                <a:gd name="T29" fmla="*/ 26 h 132"/>
                <a:gd name="T30" fmla="*/ 45 w 89"/>
                <a:gd name="T31" fmla="*/ 39 h 132"/>
                <a:gd name="T32" fmla="*/ 45 w 89"/>
                <a:gd name="T33" fmla="*/ 38 h 132"/>
                <a:gd name="T34" fmla="*/ 45 w 89"/>
                <a:gd name="T35" fmla="*/ 34 h 132"/>
                <a:gd name="T36" fmla="*/ 46 w 89"/>
                <a:gd name="T37" fmla="*/ 27 h 132"/>
                <a:gd name="T38" fmla="*/ 49 w 89"/>
                <a:gd name="T39" fmla="*/ 20 h 132"/>
                <a:gd name="T40" fmla="*/ 54 w 89"/>
                <a:gd name="T41" fmla="*/ 14 h 132"/>
                <a:gd name="T42" fmla="*/ 62 w 89"/>
                <a:gd name="T43" fmla="*/ 7 h 132"/>
                <a:gd name="T44" fmla="*/ 73 w 89"/>
                <a:gd name="T45" fmla="*/ 3 h 132"/>
                <a:gd name="T46" fmla="*/ 89 w 89"/>
                <a:gd name="T47" fmla="*/ 0 h 132"/>
                <a:gd name="T48" fmla="*/ 89 w 89"/>
                <a:gd name="T49" fmla="*/ 3 h 132"/>
                <a:gd name="T50" fmla="*/ 88 w 89"/>
                <a:gd name="T51" fmla="*/ 10 h 132"/>
                <a:gd name="T52" fmla="*/ 87 w 89"/>
                <a:gd name="T53" fmla="*/ 18 h 132"/>
                <a:gd name="T54" fmla="*/ 81 w 89"/>
                <a:gd name="T55" fmla="*/ 26 h 132"/>
                <a:gd name="T56" fmla="*/ 74 w 89"/>
                <a:gd name="T57" fmla="*/ 34 h 132"/>
                <a:gd name="T58" fmla="*/ 64 w 89"/>
                <a:gd name="T59" fmla="*/ 41 h 132"/>
                <a:gd name="T60" fmla="*/ 47 w 89"/>
                <a:gd name="T61" fmla="*/ 43 h 132"/>
                <a:gd name="T62" fmla="*/ 47 w 89"/>
                <a:gd name="T63" fmla="*/ 132 h 132"/>
                <a:gd name="T64" fmla="*/ 42 w 89"/>
                <a:gd name="T65" fmla="*/ 132 h 132"/>
                <a:gd name="T66" fmla="*/ 42 w 89"/>
                <a:gd name="T67" fmla="*/ 4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32">
                  <a:moveTo>
                    <a:pt x="42" y="43"/>
                  </a:moveTo>
                  <a:lnTo>
                    <a:pt x="39" y="42"/>
                  </a:lnTo>
                  <a:lnTo>
                    <a:pt x="33" y="42"/>
                  </a:lnTo>
                  <a:lnTo>
                    <a:pt x="25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21" y="3"/>
                  </a:lnTo>
                  <a:lnTo>
                    <a:pt x="29" y="8"/>
                  </a:lnTo>
                  <a:lnTo>
                    <a:pt x="37" y="15"/>
                  </a:lnTo>
                  <a:lnTo>
                    <a:pt x="42" y="26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7"/>
                  </a:lnTo>
                  <a:lnTo>
                    <a:pt x="49" y="20"/>
                  </a:lnTo>
                  <a:lnTo>
                    <a:pt x="54" y="14"/>
                  </a:lnTo>
                  <a:lnTo>
                    <a:pt x="62" y="7"/>
                  </a:lnTo>
                  <a:lnTo>
                    <a:pt x="73" y="3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88" y="10"/>
                  </a:lnTo>
                  <a:lnTo>
                    <a:pt x="87" y="18"/>
                  </a:lnTo>
                  <a:lnTo>
                    <a:pt x="81" y="26"/>
                  </a:lnTo>
                  <a:lnTo>
                    <a:pt x="74" y="34"/>
                  </a:lnTo>
                  <a:lnTo>
                    <a:pt x="64" y="41"/>
                  </a:lnTo>
                  <a:lnTo>
                    <a:pt x="47" y="43"/>
                  </a:lnTo>
                  <a:lnTo>
                    <a:pt x="47" y="132"/>
                  </a:lnTo>
                  <a:lnTo>
                    <a:pt x="42" y="132"/>
                  </a:lnTo>
                  <a:lnTo>
                    <a:pt x="42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gray">
            <a:xfrm>
              <a:off x="2430" y="403"/>
              <a:ext cx="88" cy="186"/>
            </a:xfrm>
            <a:custGeom>
              <a:avLst/>
              <a:gdLst>
                <a:gd name="T0" fmla="*/ 43 w 88"/>
                <a:gd name="T1" fmla="*/ 43 h 186"/>
                <a:gd name="T2" fmla="*/ 41 w 88"/>
                <a:gd name="T3" fmla="*/ 43 h 186"/>
                <a:gd name="T4" fmla="*/ 35 w 88"/>
                <a:gd name="T5" fmla="*/ 43 h 186"/>
                <a:gd name="T6" fmla="*/ 27 w 88"/>
                <a:gd name="T7" fmla="*/ 41 h 186"/>
                <a:gd name="T8" fmla="*/ 18 w 88"/>
                <a:gd name="T9" fmla="*/ 35 h 186"/>
                <a:gd name="T10" fmla="*/ 8 w 88"/>
                <a:gd name="T11" fmla="*/ 28 h 186"/>
                <a:gd name="T12" fmla="*/ 3 w 88"/>
                <a:gd name="T13" fmla="*/ 16 h 186"/>
                <a:gd name="T14" fmla="*/ 0 w 88"/>
                <a:gd name="T15" fmla="*/ 0 h 186"/>
                <a:gd name="T16" fmla="*/ 3 w 88"/>
                <a:gd name="T17" fmla="*/ 0 h 186"/>
                <a:gd name="T18" fmla="*/ 8 w 88"/>
                <a:gd name="T19" fmla="*/ 0 h 186"/>
                <a:gd name="T20" fmla="*/ 17 w 88"/>
                <a:gd name="T21" fmla="*/ 1 h 186"/>
                <a:gd name="T22" fmla="*/ 26 w 88"/>
                <a:gd name="T23" fmla="*/ 6 h 186"/>
                <a:gd name="T24" fmla="*/ 35 w 88"/>
                <a:gd name="T25" fmla="*/ 12 h 186"/>
                <a:gd name="T26" fmla="*/ 42 w 88"/>
                <a:gd name="T27" fmla="*/ 24 h 186"/>
                <a:gd name="T28" fmla="*/ 48 w 88"/>
                <a:gd name="T29" fmla="*/ 41 h 186"/>
                <a:gd name="T30" fmla="*/ 48 w 88"/>
                <a:gd name="T31" fmla="*/ 90 h 186"/>
                <a:gd name="T32" fmla="*/ 48 w 88"/>
                <a:gd name="T33" fmla="*/ 88 h 186"/>
                <a:gd name="T34" fmla="*/ 48 w 88"/>
                <a:gd name="T35" fmla="*/ 82 h 186"/>
                <a:gd name="T36" fmla="*/ 50 w 88"/>
                <a:gd name="T37" fmla="*/ 74 h 186"/>
                <a:gd name="T38" fmla="*/ 54 w 88"/>
                <a:gd name="T39" fmla="*/ 66 h 186"/>
                <a:gd name="T40" fmla="*/ 61 w 88"/>
                <a:gd name="T41" fmla="*/ 58 h 186"/>
                <a:gd name="T42" fmla="*/ 72 w 88"/>
                <a:gd name="T43" fmla="*/ 53 h 186"/>
                <a:gd name="T44" fmla="*/ 87 w 88"/>
                <a:gd name="T45" fmla="*/ 50 h 186"/>
                <a:gd name="T46" fmla="*/ 88 w 88"/>
                <a:gd name="T47" fmla="*/ 51 h 186"/>
                <a:gd name="T48" fmla="*/ 88 w 88"/>
                <a:gd name="T49" fmla="*/ 57 h 186"/>
                <a:gd name="T50" fmla="*/ 87 w 88"/>
                <a:gd name="T51" fmla="*/ 64 h 186"/>
                <a:gd name="T52" fmla="*/ 84 w 88"/>
                <a:gd name="T53" fmla="*/ 72 h 186"/>
                <a:gd name="T54" fmla="*/ 80 w 88"/>
                <a:gd name="T55" fmla="*/ 80 h 186"/>
                <a:gd name="T56" fmla="*/ 73 w 88"/>
                <a:gd name="T57" fmla="*/ 86 h 186"/>
                <a:gd name="T58" fmla="*/ 62 w 88"/>
                <a:gd name="T59" fmla="*/ 92 h 186"/>
                <a:gd name="T60" fmla="*/ 48 w 88"/>
                <a:gd name="T61" fmla="*/ 93 h 186"/>
                <a:gd name="T62" fmla="*/ 48 w 88"/>
                <a:gd name="T63" fmla="*/ 186 h 186"/>
                <a:gd name="T64" fmla="*/ 43 w 88"/>
                <a:gd name="T65" fmla="*/ 186 h 186"/>
                <a:gd name="T66" fmla="*/ 43 w 88"/>
                <a:gd name="T67" fmla="*/ 143 h 186"/>
                <a:gd name="T68" fmla="*/ 42 w 88"/>
                <a:gd name="T69" fmla="*/ 143 h 186"/>
                <a:gd name="T70" fmla="*/ 37 w 88"/>
                <a:gd name="T71" fmla="*/ 142 h 186"/>
                <a:gd name="T72" fmla="*/ 29 w 88"/>
                <a:gd name="T73" fmla="*/ 140 h 186"/>
                <a:gd name="T74" fmla="*/ 22 w 88"/>
                <a:gd name="T75" fmla="*/ 136 h 186"/>
                <a:gd name="T76" fmla="*/ 14 w 88"/>
                <a:gd name="T77" fmla="*/ 130 h 186"/>
                <a:gd name="T78" fmla="*/ 8 w 88"/>
                <a:gd name="T79" fmla="*/ 120 h 186"/>
                <a:gd name="T80" fmla="*/ 7 w 88"/>
                <a:gd name="T81" fmla="*/ 105 h 186"/>
                <a:gd name="T82" fmla="*/ 8 w 88"/>
                <a:gd name="T83" fmla="*/ 105 h 186"/>
                <a:gd name="T84" fmla="*/ 12 w 88"/>
                <a:gd name="T85" fmla="*/ 107 h 186"/>
                <a:gd name="T86" fmla="*/ 19 w 88"/>
                <a:gd name="T87" fmla="*/ 108 h 186"/>
                <a:gd name="T88" fmla="*/ 26 w 88"/>
                <a:gd name="T89" fmla="*/ 111 h 186"/>
                <a:gd name="T90" fmla="*/ 34 w 88"/>
                <a:gd name="T91" fmla="*/ 117 h 186"/>
                <a:gd name="T92" fmla="*/ 39 w 88"/>
                <a:gd name="T93" fmla="*/ 127 h 186"/>
                <a:gd name="T94" fmla="*/ 43 w 88"/>
                <a:gd name="T95" fmla="*/ 140 h 186"/>
                <a:gd name="T96" fmla="*/ 43 w 88"/>
                <a:gd name="T97" fmla="*/ 4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186">
                  <a:moveTo>
                    <a:pt x="43" y="43"/>
                  </a:moveTo>
                  <a:lnTo>
                    <a:pt x="41" y="43"/>
                  </a:lnTo>
                  <a:lnTo>
                    <a:pt x="35" y="43"/>
                  </a:lnTo>
                  <a:lnTo>
                    <a:pt x="27" y="41"/>
                  </a:lnTo>
                  <a:lnTo>
                    <a:pt x="18" y="35"/>
                  </a:lnTo>
                  <a:lnTo>
                    <a:pt x="8" y="28"/>
                  </a:lnTo>
                  <a:lnTo>
                    <a:pt x="3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6" y="6"/>
                  </a:lnTo>
                  <a:lnTo>
                    <a:pt x="35" y="12"/>
                  </a:lnTo>
                  <a:lnTo>
                    <a:pt x="42" y="24"/>
                  </a:lnTo>
                  <a:lnTo>
                    <a:pt x="48" y="41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50" y="74"/>
                  </a:lnTo>
                  <a:lnTo>
                    <a:pt x="54" y="66"/>
                  </a:lnTo>
                  <a:lnTo>
                    <a:pt x="61" y="58"/>
                  </a:lnTo>
                  <a:lnTo>
                    <a:pt x="72" y="53"/>
                  </a:lnTo>
                  <a:lnTo>
                    <a:pt x="87" y="50"/>
                  </a:lnTo>
                  <a:lnTo>
                    <a:pt x="88" y="51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80" y="80"/>
                  </a:lnTo>
                  <a:lnTo>
                    <a:pt x="73" y="86"/>
                  </a:lnTo>
                  <a:lnTo>
                    <a:pt x="62" y="92"/>
                  </a:lnTo>
                  <a:lnTo>
                    <a:pt x="48" y="93"/>
                  </a:lnTo>
                  <a:lnTo>
                    <a:pt x="48" y="186"/>
                  </a:lnTo>
                  <a:lnTo>
                    <a:pt x="43" y="186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7" y="142"/>
                  </a:lnTo>
                  <a:lnTo>
                    <a:pt x="29" y="140"/>
                  </a:lnTo>
                  <a:lnTo>
                    <a:pt x="22" y="136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2" y="107"/>
                  </a:lnTo>
                  <a:lnTo>
                    <a:pt x="19" y="108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39" y="127"/>
                  </a:lnTo>
                  <a:lnTo>
                    <a:pt x="43" y="140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gray">
            <a:xfrm>
              <a:off x="1914" y="233"/>
              <a:ext cx="166" cy="356"/>
            </a:xfrm>
            <a:custGeom>
              <a:avLst/>
              <a:gdLst>
                <a:gd name="T0" fmla="*/ 85 w 166"/>
                <a:gd name="T1" fmla="*/ 84 h 356"/>
                <a:gd name="T2" fmla="*/ 101 w 166"/>
                <a:gd name="T3" fmla="*/ 81 h 356"/>
                <a:gd name="T4" fmla="*/ 124 w 166"/>
                <a:gd name="T5" fmla="*/ 73 h 356"/>
                <a:gd name="T6" fmla="*/ 148 w 166"/>
                <a:gd name="T7" fmla="*/ 56 h 356"/>
                <a:gd name="T8" fmla="*/ 163 w 166"/>
                <a:gd name="T9" fmla="*/ 23 h 356"/>
                <a:gd name="T10" fmla="*/ 163 w 166"/>
                <a:gd name="T11" fmla="*/ 0 h 356"/>
                <a:gd name="T12" fmla="*/ 148 w 166"/>
                <a:gd name="T13" fmla="*/ 0 h 356"/>
                <a:gd name="T14" fmla="*/ 125 w 166"/>
                <a:gd name="T15" fmla="*/ 6 h 356"/>
                <a:gd name="T16" fmla="*/ 101 w 166"/>
                <a:gd name="T17" fmla="*/ 22 h 356"/>
                <a:gd name="T18" fmla="*/ 82 w 166"/>
                <a:gd name="T19" fmla="*/ 54 h 356"/>
                <a:gd name="T20" fmla="*/ 77 w 166"/>
                <a:gd name="T21" fmla="*/ 173 h 356"/>
                <a:gd name="T22" fmla="*/ 77 w 166"/>
                <a:gd name="T23" fmla="*/ 165 h 356"/>
                <a:gd name="T24" fmla="*/ 71 w 166"/>
                <a:gd name="T25" fmla="*/ 146 h 356"/>
                <a:gd name="T26" fmla="*/ 60 w 166"/>
                <a:gd name="T27" fmla="*/ 123 h 356"/>
                <a:gd name="T28" fmla="*/ 38 w 166"/>
                <a:gd name="T29" fmla="*/ 104 h 356"/>
                <a:gd name="T30" fmla="*/ 0 w 166"/>
                <a:gd name="T31" fmla="*/ 96 h 356"/>
                <a:gd name="T32" fmla="*/ 0 w 166"/>
                <a:gd name="T33" fmla="*/ 103 h 356"/>
                <a:gd name="T34" fmla="*/ 0 w 166"/>
                <a:gd name="T35" fmla="*/ 120 h 356"/>
                <a:gd name="T36" fmla="*/ 8 w 166"/>
                <a:gd name="T37" fmla="*/ 143 h 356"/>
                <a:gd name="T38" fmla="*/ 24 w 166"/>
                <a:gd name="T39" fmla="*/ 163 h 356"/>
                <a:gd name="T40" fmla="*/ 55 w 166"/>
                <a:gd name="T41" fmla="*/ 177 h 356"/>
                <a:gd name="T42" fmla="*/ 77 w 166"/>
                <a:gd name="T43" fmla="*/ 356 h 356"/>
                <a:gd name="T44" fmla="*/ 82 w 166"/>
                <a:gd name="T45" fmla="*/ 274 h 356"/>
                <a:gd name="T46" fmla="*/ 91 w 166"/>
                <a:gd name="T47" fmla="*/ 273 h 356"/>
                <a:gd name="T48" fmla="*/ 112 w 166"/>
                <a:gd name="T49" fmla="*/ 267 h 356"/>
                <a:gd name="T50" fmla="*/ 135 w 166"/>
                <a:gd name="T51" fmla="*/ 252 h 356"/>
                <a:gd name="T52" fmla="*/ 151 w 166"/>
                <a:gd name="T53" fmla="*/ 224 h 356"/>
                <a:gd name="T54" fmla="*/ 152 w 166"/>
                <a:gd name="T55" fmla="*/ 203 h 356"/>
                <a:gd name="T56" fmla="*/ 137 w 166"/>
                <a:gd name="T57" fmla="*/ 204 h 356"/>
                <a:gd name="T58" fmla="*/ 117 w 166"/>
                <a:gd name="T59" fmla="*/ 211 h 356"/>
                <a:gd name="T60" fmla="*/ 97 w 166"/>
                <a:gd name="T61" fmla="*/ 231 h 356"/>
                <a:gd name="T62" fmla="*/ 82 w 166"/>
                <a:gd name="T63" fmla="*/ 267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6" h="356">
                  <a:moveTo>
                    <a:pt x="82" y="84"/>
                  </a:moveTo>
                  <a:lnTo>
                    <a:pt x="85" y="84"/>
                  </a:lnTo>
                  <a:lnTo>
                    <a:pt x="91" y="84"/>
                  </a:lnTo>
                  <a:lnTo>
                    <a:pt x="101" y="81"/>
                  </a:lnTo>
                  <a:lnTo>
                    <a:pt x="112" y="78"/>
                  </a:lnTo>
                  <a:lnTo>
                    <a:pt x="124" y="73"/>
                  </a:lnTo>
                  <a:lnTo>
                    <a:pt x="136" y="66"/>
                  </a:lnTo>
                  <a:lnTo>
                    <a:pt x="148" y="56"/>
                  </a:lnTo>
                  <a:lnTo>
                    <a:pt x="156" y="42"/>
                  </a:lnTo>
                  <a:lnTo>
                    <a:pt x="163" y="2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48" y="0"/>
                  </a:lnTo>
                  <a:lnTo>
                    <a:pt x="137" y="3"/>
                  </a:lnTo>
                  <a:lnTo>
                    <a:pt x="125" y="6"/>
                  </a:lnTo>
                  <a:lnTo>
                    <a:pt x="113" y="12"/>
                  </a:lnTo>
                  <a:lnTo>
                    <a:pt x="101" y="22"/>
                  </a:lnTo>
                  <a:lnTo>
                    <a:pt x="90" y="35"/>
                  </a:lnTo>
                  <a:lnTo>
                    <a:pt x="82" y="54"/>
                  </a:lnTo>
                  <a:lnTo>
                    <a:pt x="77" y="78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7" y="165"/>
                  </a:lnTo>
                  <a:lnTo>
                    <a:pt x="74" y="157"/>
                  </a:lnTo>
                  <a:lnTo>
                    <a:pt x="71" y="146"/>
                  </a:lnTo>
                  <a:lnTo>
                    <a:pt x="67" y="134"/>
                  </a:lnTo>
                  <a:lnTo>
                    <a:pt x="60" y="123"/>
                  </a:lnTo>
                  <a:lnTo>
                    <a:pt x="50" y="112"/>
                  </a:lnTo>
                  <a:lnTo>
                    <a:pt x="38" y="104"/>
                  </a:lnTo>
                  <a:lnTo>
                    <a:pt x="20" y="97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8" y="143"/>
                  </a:lnTo>
                  <a:lnTo>
                    <a:pt x="15" y="154"/>
                  </a:lnTo>
                  <a:lnTo>
                    <a:pt x="24" y="163"/>
                  </a:lnTo>
                  <a:lnTo>
                    <a:pt x="38" y="171"/>
                  </a:lnTo>
                  <a:lnTo>
                    <a:pt x="55" y="177"/>
                  </a:lnTo>
                  <a:lnTo>
                    <a:pt x="77" y="178"/>
                  </a:lnTo>
                  <a:lnTo>
                    <a:pt x="77" y="356"/>
                  </a:lnTo>
                  <a:lnTo>
                    <a:pt x="82" y="356"/>
                  </a:lnTo>
                  <a:lnTo>
                    <a:pt x="82" y="274"/>
                  </a:lnTo>
                  <a:lnTo>
                    <a:pt x="85" y="273"/>
                  </a:lnTo>
                  <a:lnTo>
                    <a:pt x="91" y="273"/>
                  </a:lnTo>
                  <a:lnTo>
                    <a:pt x="101" y="271"/>
                  </a:lnTo>
                  <a:lnTo>
                    <a:pt x="112" y="267"/>
                  </a:lnTo>
                  <a:lnTo>
                    <a:pt x="124" y="262"/>
                  </a:lnTo>
                  <a:lnTo>
                    <a:pt x="135" y="252"/>
                  </a:lnTo>
                  <a:lnTo>
                    <a:pt x="144" y="240"/>
                  </a:lnTo>
                  <a:lnTo>
                    <a:pt x="151" y="224"/>
                  </a:lnTo>
                  <a:lnTo>
                    <a:pt x="154" y="203"/>
                  </a:lnTo>
                  <a:lnTo>
                    <a:pt x="152" y="203"/>
                  </a:lnTo>
                  <a:lnTo>
                    <a:pt x="145" y="203"/>
                  </a:lnTo>
                  <a:lnTo>
                    <a:pt x="137" y="204"/>
                  </a:lnTo>
                  <a:lnTo>
                    <a:pt x="128" y="207"/>
                  </a:lnTo>
                  <a:lnTo>
                    <a:pt x="117" y="211"/>
                  </a:lnTo>
                  <a:lnTo>
                    <a:pt x="106" y="219"/>
                  </a:lnTo>
                  <a:lnTo>
                    <a:pt x="97" y="231"/>
                  </a:lnTo>
                  <a:lnTo>
                    <a:pt x="89" y="247"/>
                  </a:lnTo>
                  <a:lnTo>
                    <a:pt x="82" y="267"/>
                  </a:lnTo>
                  <a:lnTo>
                    <a:pt x="82" y="84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gray">
            <a:xfrm>
              <a:off x="2514" y="379"/>
              <a:ext cx="92" cy="210"/>
            </a:xfrm>
            <a:custGeom>
              <a:avLst/>
              <a:gdLst>
                <a:gd name="T0" fmla="*/ 43 w 92"/>
                <a:gd name="T1" fmla="*/ 162 h 210"/>
                <a:gd name="T2" fmla="*/ 36 w 92"/>
                <a:gd name="T3" fmla="*/ 160 h 210"/>
                <a:gd name="T4" fmla="*/ 23 w 92"/>
                <a:gd name="T5" fmla="*/ 155 h 210"/>
                <a:gd name="T6" fmla="*/ 12 w 92"/>
                <a:gd name="T7" fmla="*/ 141 h 210"/>
                <a:gd name="T8" fmla="*/ 12 w 92"/>
                <a:gd name="T9" fmla="*/ 129 h 210"/>
                <a:gd name="T10" fmla="*/ 23 w 92"/>
                <a:gd name="T11" fmla="*/ 132 h 210"/>
                <a:gd name="T12" fmla="*/ 38 w 92"/>
                <a:gd name="T13" fmla="*/ 145 h 210"/>
                <a:gd name="T14" fmla="*/ 43 w 92"/>
                <a:gd name="T15" fmla="*/ 108 h 210"/>
                <a:gd name="T16" fmla="*/ 35 w 92"/>
                <a:gd name="T17" fmla="*/ 106 h 210"/>
                <a:gd name="T18" fmla="*/ 20 w 92"/>
                <a:gd name="T19" fmla="*/ 101 h 210"/>
                <a:gd name="T20" fmla="*/ 7 w 92"/>
                <a:gd name="T21" fmla="*/ 83 h 210"/>
                <a:gd name="T22" fmla="*/ 7 w 92"/>
                <a:gd name="T23" fmla="*/ 70 h 210"/>
                <a:gd name="T24" fmla="*/ 17 w 92"/>
                <a:gd name="T25" fmla="*/ 71 h 210"/>
                <a:gd name="T26" fmla="*/ 31 w 92"/>
                <a:gd name="T27" fmla="*/ 81 h 210"/>
                <a:gd name="T28" fmla="*/ 43 w 92"/>
                <a:gd name="T29" fmla="*/ 105 h 210"/>
                <a:gd name="T30" fmla="*/ 40 w 92"/>
                <a:gd name="T31" fmla="*/ 43 h 210"/>
                <a:gd name="T32" fmla="*/ 26 w 92"/>
                <a:gd name="T33" fmla="*/ 39 h 210"/>
                <a:gd name="T34" fmla="*/ 8 w 92"/>
                <a:gd name="T35" fmla="*/ 27 h 210"/>
                <a:gd name="T36" fmla="*/ 0 w 92"/>
                <a:gd name="T37" fmla="*/ 0 h 210"/>
                <a:gd name="T38" fmla="*/ 7 w 92"/>
                <a:gd name="T39" fmla="*/ 0 h 210"/>
                <a:gd name="T40" fmla="*/ 23 w 92"/>
                <a:gd name="T41" fmla="*/ 5 h 210"/>
                <a:gd name="T42" fmla="*/ 39 w 92"/>
                <a:gd name="T43" fmla="*/ 23 h 210"/>
                <a:gd name="T44" fmla="*/ 46 w 92"/>
                <a:gd name="T45" fmla="*/ 38 h 210"/>
                <a:gd name="T46" fmla="*/ 51 w 92"/>
                <a:gd name="T47" fmla="*/ 24 h 210"/>
                <a:gd name="T48" fmla="*/ 66 w 92"/>
                <a:gd name="T49" fmla="*/ 8 h 210"/>
                <a:gd name="T50" fmla="*/ 92 w 92"/>
                <a:gd name="T51" fmla="*/ 0 h 210"/>
                <a:gd name="T52" fmla="*/ 90 w 92"/>
                <a:gd name="T53" fmla="*/ 8 h 210"/>
                <a:gd name="T54" fmla="*/ 82 w 92"/>
                <a:gd name="T55" fmla="*/ 25 h 210"/>
                <a:gd name="T56" fmla="*/ 63 w 92"/>
                <a:gd name="T57" fmla="*/ 40 h 210"/>
                <a:gd name="T58" fmla="*/ 49 w 92"/>
                <a:gd name="T59" fmla="*/ 124 h 210"/>
                <a:gd name="T60" fmla="*/ 50 w 92"/>
                <a:gd name="T61" fmla="*/ 116 h 210"/>
                <a:gd name="T62" fmla="*/ 59 w 92"/>
                <a:gd name="T63" fmla="*/ 100 h 210"/>
                <a:gd name="T64" fmla="*/ 81 w 92"/>
                <a:gd name="T65" fmla="*/ 92 h 210"/>
                <a:gd name="T66" fmla="*/ 80 w 92"/>
                <a:gd name="T67" fmla="*/ 98 h 210"/>
                <a:gd name="T68" fmla="*/ 73 w 92"/>
                <a:gd name="T69" fmla="*/ 114 h 210"/>
                <a:gd name="T70" fmla="*/ 59 w 92"/>
                <a:gd name="T71" fmla="*/ 127 h 210"/>
                <a:gd name="T72" fmla="*/ 49 w 92"/>
                <a:gd name="T73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2" h="210">
                  <a:moveTo>
                    <a:pt x="43" y="210"/>
                  </a:moveTo>
                  <a:lnTo>
                    <a:pt x="43" y="162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0" y="159"/>
                  </a:lnTo>
                  <a:lnTo>
                    <a:pt x="23" y="155"/>
                  </a:lnTo>
                  <a:lnTo>
                    <a:pt x="16" y="150"/>
                  </a:lnTo>
                  <a:lnTo>
                    <a:pt x="12" y="141"/>
                  </a:lnTo>
                  <a:lnTo>
                    <a:pt x="11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3" y="132"/>
                  </a:lnTo>
                  <a:lnTo>
                    <a:pt x="31" y="137"/>
                  </a:lnTo>
                  <a:lnTo>
                    <a:pt x="38" y="145"/>
                  </a:lnTo>
                  <a:lnTo>
                    <a:pt x="43" y="159"/>
                  </a:lnTo>
                  <a:lnTo>
                    <a:pt x="43" y="108"/>
                  </a:lnTo>
                  <a:lnTo>
                    <a:pt x="40" y="108"/>
                  </a:lnTo>
                  <a:lnTo>
                    <a:pt x="35" y="106"/>
                  </a:lnTo>
                  <a:lnTo>
                    <a:pt x="28" y="105"/>
                  </a:lnTo>
                  <a:lnTo>
                    <a:pt x="20" y="101"/>
                  </a:lnTo>
                  <a:lnTo>
                    <a:pt x="12" y="94"/>
                  </a:lnTo>
                  <a:lnTo>
                    <a:pt x="7" y="8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11" y="70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31" y="81"/>
                  </a:lnTo>
                  <a:lnTo>
                    <a:pt x="38" y="90"/>
                  </a:lnTo>
                  <a:lnTo>
                    <a:pt x="43" y="105"/>
                  </a:lnTo>
                  <a:lnTo>
                    <a:pt x="43" y="43"/>
                  </a:lnTo>
                  <a:lnTo>
                    <a:pt x="40" y="43"/>
                  </a:lnTo>
                  <a:lnTo>
                    <a:pt x="34" y="4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3" y="5"/>
                  </a:lnTo>
                  <a:lnTo>
                    <a:pt x="31" y="12"/>
                  </a:lnTo>
                  <a:lnTo>
                    <a:pt x="39" y="23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51" y="24"/>
                  </a:lnTo>
                  <a:lnTo>
                    <a:pt x="58" y="15"/>
                  </a:lnTo>
                  <a:lnTo>
                    <a:pt x="66" y="8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0" y="8"/>
                  </a:lnTo>
                  <a:lnTo>
                    <a:pt x="88" y="16"/>
                  </a:lnTo>
                  <a:lnTo>
                    <a:pt x="82" y="25"/>
                  </a:lnTo>
                  <a:lnTo>
                    <a:pt x="74" y="34"/>
                  </a:lnTo>
                  <a:lnTo>
                    <a:pt x="63" y="40"/>
                  </a:lnTo>
                  <a:lnTo>
                    <a:pt x="49" y="43"/>
                  </a:lnTo>
                  <a:lnTo>
                    <a:pt x="49" y="124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3" y="108"/>
                  </a:lnTo>
                  <a:lnTo>
                    <a:pt x="59" y="100"/>
                  </a:lnTo>
                  <a:lnTo>
                    <a:pt x="67" y="94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0" y="98"/>
                  </a:lnTo>
                  <a:lnTo>
                    <a:pt x="77" y="106"/>
                  </a:lnTo>
                  <a:lnTo>
                    <a:pt x="73" y="114"/>
                  </a:lnTo>
                  <a:lnTo>
                    <a:pt x="67" y="121"/>
                  </a:lnTo>
                  <a:lnTo>
                    <a:pt x="59" y="127"/>
                  </a:lnTo>
                  <a:lnTo>
                    <a:pt x="49" y="129"/>
                  </a:lnTo>
                  <a:lnTo>
                    <a:pt x="49" y="210"/>
                  </a:lnTo>
                  <a:lnTo>
                    <a:pt x="43" y="210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gray">
            <a:xfrm>
              <a:off x="1566" y="297"/>
              <a:ext cx="128" cy="292"/>
            </a:xfrm>
            <a:custGeom>
              <a:avLst/>
              <a:gdLst>
                <a:gd name="T0" fmla="*/ 61 w 128"/>
                <a:gd name="T1" fmla="*/ 225 h 292"/>
                <a:gd name="T2" fmla="*/ 54 w 128"/>
                <a:gd name="T3" fmla="*/ 225 h 292"/>
                <a:gd name="T4" fmla="*/ 38 w 128"/>
                <a:gd name="T5" fmla="*/ 219 h 292"/>
                <a:gd name="T6" fmla="*/ 23 w 128"/>
                <a:gd name="T7" fmla="*/ 206 h 292"/>
                <a:gd name="T8" fmla="*/ 15 w 128"/>
                <a:gd name="T9" fmla="*/ 180 h 292"/>
                <a:gd name="T10" fmla="*/ 23 w 128"/>
                <a:gd name="T11" fmla="*/ 180 h 292"/>
                <a:gd name="T12" fmla="*/ 38 w 128"/>
                <a:gd name="T13" fmla="*/ 186 h 292"/>
                <a:gd name="T14" fmla="*/ 54 w 128"/>
                <a:gd name="T15" fmla="*/ 205 h 292"/>
                <a:gd name="T16" fmla="*/ 61 w 128"/>
                <a:gd name="T17" fmla="*/ 151 h 292"/>
                <a:gd name="T18" fmla="*/ 52 w 128"/>
                <a:gd name="T19" fmla="*/ 149 h 292"/>
                <a:gd name="T20" fmla="*/ 34 w 128"/>
                <a:gd name="T21" fmla="*/ 144 h 292"/>
                <a:gd name="T22" fmla="*/ 16 w 128"/>
                <a:gd name="T23" fmla="*/ 128 h 292"/>
                <a:gd name="T24" fmla="*/ 8 w 128"/>
                <a:gd name="T25" fmla="*/ 98 h 292"/>
                <a:gd name="T26" fmla="*/ 15 w 128"/>
                <a:gd name="T27" fmla="*/ 97 h 292"/>
                <a:gd name="T28" fmla="*/ 29 w 128"/>
                <a:gd name="T29" fmla="*/ 101 h 292"/>
                <a:gd name="T30" fmla="*/ 47 w 128"/>
                <a:gd name="T31" fmla="*/ 116 h 292"/>
                <a:gd name="T32" fmla="*/ 61 w 128"/>
                <a:gd name="T33" fmla="*/ 147 h 292"/>
                <a:gd name="T34" fmla="*/ 58 w 128"/>
                <a:gd name="T35" fmla="*/ 60 h 292"/>
                <a:gd name="T36" fmla="*/ 44 w 128"/>
                <a:gd name="T37" fmla="*/ 58 h 292"/>
                <a:gd name="T38" fmla="*/ 25 w 128"/>
                <a:gd name="T39" fmla="*/ 50 h 292"/>
                <a:gd name="T40" fmla="*/ 8 w 128"/>
                <a:gd name="T41" fmla="*/ 32 h 292"/>
                <a:gd name="T42" fmla="*/ 0 w 128"/>
                <a:gd name="T43" fmla="*/ 0 h 292"/>
                <a:gd name="T44" fmla="*/ 8 w 128"/>
                <a:gd name="T45" fmla="*/ 0 h 292"/>
                <a:gd name="T46" fmla="*/ 27 w 128"/>
                <a:gd name="T47" fmla="*/ 5 h 292"/>
                <a:gd name="T48" fmla="*/ 48 w 128"/>
                <a:gd name="T49" fmla="*/ 21 h 292"/>
                <a:gd name="T50" fmla="*/ 65 w 128"/>
                <a:gd name="T51" fmla="*/ 56 h 292"/>
                <a:gd name="T52" fmla="*/ 66 w 128"/>
                <a:gd name="T53" fmla="*/ 48 h 292"/>
                <a:gd name="T54" fmla="*/ 77 w 128"/>
                <a:gd name="T55" fmla="*/ 28 h 292"/>
                <a:gd name="T56" fmla="*/ 96 w 128"/>
                <a:gd name="T57" fmla="*/ 9 h 292"/>
                <a:gd name="T58" fmla="*/ 128 w 128"/>
                <a:gd name="T59" fmla="*/ 0 h 292"/>
                <a:gd name="T60" fmla="*/ 127 w 128"/>
                <a:gd name="T61" fmla="*/ 9 h 292"/>
                <a:gd name="T62" fmla="*/ 119 w 128"/>
                <a:gd name="T63" fmla="*/ 31 h 292"/>
                <a:gd name="T64" fmla="*/ 101 w 128"/>
                <a:gd name="T65" fmla="*/ 51 h 292"/>
                <a:gd name="T66" fmla="*/ 67 w 128"/>
                <a:gd name="T67" fmla="*/ 60 h 292"/>
                <a:gd name="T68" fmla="*/ 69 w 128"/>
                <a:gd name="T69" fmla="*/ 170 h 292"/>
                <a:gd name="T70" fmla="*/ 73 w 128"/>
                <a:gd name="T71" fmla="*/ 155 h 292"/>
                <a:gd name="T72" fmla="*/ 86 w 128"/>
                <a:gd name="T73" fmla="*/ 136 h 292"/>
                <a:gd name="T74" fmla="*/ 113 w 128"/>
                <a:gd name="T75" fmla="*/ 128 h 292"/>
                <a:gd name="T76" fmla="*/ 112 w 128"/>
                <a:gd name="T77" fmla="*/ 136 h 292"/>
                <a:gd name="T78" fmla="*/ 105 w 128"/>
                <a:gd name="T79" fmla="*/ 153 h 292"/>
                <a:gd name="T80" fmla="*/ 92 w 128"/>
                <a:gd name="T81" fmla="*/ 172 h 292"/>
                <a:gd name="T82" fmla="*/ 67 w 128"/>
                <a:gd name="T83" fmla="*/ 180 h 292"/>
                <a:gd name="T84" fmla="*/ 61 w 128"/>
                <a:gd name="T85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292">
                  <a:moveTo>
                    <a:pt x="61" y="292"/>
                  </a:moveTo>
                  <a:lnTo>
                    <a:pt x="61" y="225"/>
                  </a:lnTo>
                  <a:lnTo>
                    <a:pt x="58" y="225"/>
                  </a:lnTo>
                  <a:lnTo>
                    <a:pt x="54" y="225"/>
                  </a:lnTo>
                  <a:lnTo>
                    <a:pt x="46" y="222"/>
                  </a:lnTo>
                  <a:lnTo>
                    <a:pt x="38" y="219"/>
                  </a:lnTo>
                  <a:lnTo>
                    <a:pt x="29" y="214"/>
                  </a:lnTo>
                  <a:lnTo>
                    <a:pt x="23" y="206"/>
                  </a:lnTo>
                  <a:lnTo>
                    <a:pt x="17" y="195"/>
                  </a:lnTo>
                  <a:lnTo>
                    <a:pt x="15" y="180"/>
                  </a:lnTo>
                  <a:lnTo>
                    <a:pt x="17" y="180"/>
                  </a:lnTo>
                  <a:lnTo>
                    <a:pt x="23" y="180"/>
                  </a:lnTo>
                  <a:lnTo>
                    <a:pt x="29" y="182"/>
                  </a:lnTo>
                  <a:lnTo>
                    <a:pt x="38" y="186"/>
                  </a:lnTo>
                  <a:lnTo>
                    <a:pt x="47" y="194"/>
                  </a:lnTo>
                  <a:lnTo>
                    <a:pt x="54" y="205"/>
                  </a:lnTo>
                  <a:lnTo>
                    <a:pt x="61" y="221"/>
                  </a:lnTo>
                  <a:lnTo>
                    <a:pt x="61" y="151"/>
                  </a:lnTo>
                  <a:lnTo>
                    <a:pt x="58" y="149"/>
                  </a:lnTo>
                  <a:lnTo>
                    <a:pt x="52" y="149"/>
                  </a:lnTo>
                  <a:lnTo>
                    <a:pt x="44" y="147"/>
                  </a:lnTo>
                  <a:lnTo>
                    <a:pt x="34" y="144"/>
                  </a:lnTo>
                  <a:lnTo>
                    <a:pt x="24" y="137"/>
                  </a:lnTo>
                  <a:lnTo>
                    <a:pt x="16" y="128"/>
                  </a:lnTo>
                  <a:lnTo>
                    <a:pt x="11" y="114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5" y="97"/>
                  </a:lnTo>
                  <a:lnTo>
                    <a:pt x="21" y="98"/>
                  </a:lnTo>
                  <a:lnTo>
                    <a:pt x="29" y="101"/>
                  </a:lnTo>
                  <a:lnTo>
                    <a:pt x="39" y="106"/>
                  </a:lnTo>
                  <a:lnTo>
                    <a:pt x="47" y="116"/>
                  </a:lnTo>
                  <a:lnTo>
                    <a:pt x="55" y="128"/>
                  </a:lnTo>
                  <a:lnTo>
                    <a:pt x="61" y="147"/>
                  </a:lnTo>
                  <a:lnTo>
                    <a:pt x="61" y="60"/>
                  </a:lnTo>
                  <a:lnTo>
                    <a:pt x="58" y="60"/>
                  </a:lnTo>
                  <a:lnTo>
                    <a:pt x="52" y="59"/>
                  </a:lnTo>
                  <a:lnTo>
                    <a:pt x="44" y="58"/>
                  </a:lnTo>
                  <a:lnTo>
                    <a:pt x="35" y="55"/>
                  </a:lnTo>
                  <a:lnTo>
                    <a:pt x="25" y="50"/>
                  </a:lnTo>
                  <a:lnTo>
                    <a:pt x="16" y="43"/>
                  </a:lnTo>
                  <a:lnTo>
                    <a:pt x="8" y="32"/>
                  </a:lnTo>
                  <a:lnTo>
                    <a:pt x="3" y="1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7" y="5"/>
                  </a:lnTo>
                  <a:lnTo>
                    <a:pt x="38" y="10"/>
                  </a:lnTo>
                  <a:lnTo>
                    <a:pt x="48" y="21"/>
                  </a:lnTo>
                  <a:lnTo>
                    <a:pt x="56" y="3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48"/>
                  </a:lnTo>
                  <a:lnTo>
                    <a:pt x="70" y="39"/>
                  </a:lnTo>
                  <a:lnTo>
                    <a:pt x="77" y="28"/>
                  </a:lnTo>
                  <a:lnTo>
                    <a:pt x="85" y="19"/>
                  </a:lnTo>
                  <a:lnTo>
                    <a:pt x="96" y="9"/>
                  </a:lnTo>
                  <a:lnTo>
                    <a:pt x="110" y="2"/>
                  </a:lnTo>
                  <a:lnTo>
                    <a:pt x="128" y="0"/>
                  </a:lnTo>
                  <a:lnTo>
                    <a:pt x="128" y="2"/>
                  </a:lnTo>
                  <a:lnTo>
                    <a:pt x="127" y="9"/>
                  </a:lnTo>
                  <a:lnTo>
                    <a:pt x="124" y="19"/>
                  </a:lnTo>
                  <a:lnTo>
                    <a:pt x="119" y="31"/>
                  </a:lnTo>
                  <a:lnTo>
                    <a:pt x="112" y="41"/>
                  </a:lnTo>
                  <a:lnTo>
                    <a:pt x="101" y="51"/>
                  </a:lnTo>
                  <a:lnTo>
                    <a:pt x="86" y="58"/>
                  </a:lnTo>
                  <a:lnTo>
                    <a:pt x="67" y="60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0" y="164"/>
                  </a:lnTo>
                  <a:lnTo>
                    <a:pt x="73" y="155"/>
                  </a:lnTo>
                  <a:lnTo>
                    <a:pt x="78" y="145"/>
                  </a:lnTo>
                  <a:lnTo>
                    <a:pt x="86" y="136"/>
                  </a:lnTo>
                  <a:lnTo>
                    <a:pt x="97" y="130"/>
                  </a:lnTo>
                  <a:lnTo>
                    <a:pt x="113" y="128"/>
                  </a:lnTo>
                  <a:lnTo>
                    <a:pt x="113" y="130"/>
                  </a:lnTo>
                  <a:lnTo>
                    <a:pt x="112" y="136"/>
                  </a:lnTo>
                  <a:lnTo>
                    <a:pt x="109" y="144"/>
                  </a:lnTo>
                  <a:lnTo>
                    <a:pt x="105" y="153"/>
                  </a:lnTo>
                  <a:lnTo>
                    <a:pt x="100" y="163"/>
                  </a:lnTo>
                  <a:lnTo>
                    <a:pt x="92" y="172"/>
                  </a:lnTo>
                  <a:lnTo>
                    <a:pt x="82" y="178"/>
                  </a:lnTo>
                  <a:lnTo>
                    <a:pt x="67" y="180"/>
                  </a:lnTo>
                  <a:lnTo>
                    <a:pt x="67" y="292"/>
                  </a:lnTo>
                  <a:lnTo>
                    <a:pt x="61" y="29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gray">
            <a:xfrm>
              <a:off x="2596" y="332"/>
              <a:ext cx="68" cy="257"/>
            </a:xfrm>
            <a:custGeom>
              <a:avLst/>
              <a:gdLst>
                <a:gd name="T0" fmla="*/ 31 w 68"/>
                <a:gd name="T1" fmla="*/ 164 h 257"/>
                <a:gd name="T2" fmla="*/ 23 w 68"/>
                <a:gd name="T3" fmla="*/ 163 h 257"/>
                <a:gd name="T4" fmla="*/ 8 w 68"/>
                <a:gd name="T5" fmla="*/ 155 h 257"/>
                <a:gd name="T6" fmla="*/ 0 w 68"/>
                <a:gd name="T7" fmla="*/ 132 h 257"/>
                <a:gd name="T8" fmla="*/ 7 w 68"/>
                <a:gd name="T9" fmla="*/ 132 h 257"/>
                <a:gd name="T10" fmla="*/ 22 w 68"/>
                <a:gd name="T11" fmla="*/ 139 h 257"/>
                <a:gd name="T12" fmla="*/ 31 w 68"/>
                <a:gd name="T13" fmla="*/ 160 h 257"/>
                <a:gd name="T14" fmla="*/ 29 w 68"/>
                <a:gd name="T15" fmla="*/ 101 h 257"/>
                <a:gd name="T16" fmla="*/ 16 w 68"/>
                <a:gd name="T17" fmla="*/ 97 h 257"/>
                <a:gd name="T18" fmla="*/ 3 w 68"/>
                <a:gd name="T19" fmla="*/ 83 h 257"/>
                <a:gd name="T20" fmla="*/ 3 w 68"/>
                <a:gd name="T21" fmla="*/ 70 h 257"/>
                <a:gd name="T22" fmla="*/ 15 w 68"/>
                <a:gd name="T23" fmla="*/ 74 h 257"/>
                <a:gd name="T24" fmla="*/ 27 w 68"/>
                <a:gd name="T25" fmla="*/ 86 h 257"/>
                <a:gd name="T26" fmla="*/ 31 w 68"/>
                <a:gd name="T27" fmla="*/ 31 h 257"/>
                <a:gd name="T28" fmla="*/ 33 w 68"/>
                <a:gd name="T29" fmla="*/ 23 h 257"/>
                <a:gd name="T30" fmla="*/ 41 w 68"/>
                <a:gd name="T31" fmla="*/ 8 h 257"/>
                <a:gd name="T32" fmla="*/ 62 w 68"/>
                <a:gd name="T33" fmla="*/ 0 h 257"/>
                <a:gd name="T34" fmla="*/ 61 w 68"/>
                <a:gd name="T35" fmla="*/ 8 h 257"/>
                <a:gd name="T36" fmla="*/ 53 w 68"/>
                <a:gd name="T37" fmla="*/ 23 h 257"/>
                <a:gd name="T38" fmla="*/ 35 w 68"/>
                <a:gd name="T39" fmla="*/ 31 h 257"/>
                <a:gd name="T40" fmla="*/ 35 w 68"/>
                <a:gd name="T41" fmla="*/ 75 h 257"/>
                <a:gd name="T42" fmla="*/ 39 w 68"/>
                <a:gd name="T43" fmla="*/ 62 h 257"/>
                <a:gd name="T44" fmla="*/ 54 w 68"/>
                <a:gd name="T45" fmla="*/ 48 h 257"/>
                <a:gd name="T46" fmla="*/ 68 w 68"/>
                <a:gd name="T47" fmla="*/ 48 h 257"/>
                <a:gd name="T48" fmla="*/ 66 w 68"/>
                <a:gd name="T49" fmla="*/ 59 h 257"/>
                <a:gd name="T50" fmla="*/ 58 w 68"/>
                <a:gd name="T51" fmla="*/ 72 h 257"/>
                <a:gd name="T52" fmla="*/ 35 w 68"/>
                <a:gd name="T53" fmla="*/ 82 h 257"/>
                <a:gd name="T54" fmla="*/ 35 w 68"/>
                <a:gd name="T55" fmla="*/ 143 h 257"/>
                <a:gd name="T56" fmla="*/ 38 w 68"/>
                <a:gd name="T57" fmla="*/ 132 h 257"/>
                <a:gd name="T58" fmla="*/ 49 w 68"/>
                <a:gd name="T59" fmla="*/ 122 h 257"/>
                <a:gd name="T60" fmla="*/ 60 w 68"/>
                <a:gd name="T61" fmla="*/ 122 h 257"/>
                <a:gd name="T62" fmla="*/ 58 w 68"/>
                <a:gd name="T63" fmla="*/ 133 h 257"/>
                <a:gd name="T64" fmla="*/ 47 w 68"/>
                <a:gd name="T65" fmla="*/ 144 h 257"/>
                <a:gd name="T66" fmla="*/ 35 w 68"/>
                <a:gd name="T67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257">
                  <a:moveTo>
                    <a:pt x="31" y="257"/>
                  </a:moveTo>
                  <a:lnTo>
                    <a:pt x="31" y="164"/>
                  </a:lnTo>
                  <a:lnTo>
                    <a:pt x="29" y="163"/>
                  </a:lnTo>
                  <a:lnTo>
                    <a:pt x="23" y="163"/>
                  </a:lnTo>
                  <a:lnTo>
                    <a:pt x="16" y="160"/>
                  </a:lnTo>
                  <a:lnTo>
                    <a:pt x="8" y="155"/>
                  </a:lnTo>
                  <a:lnTo>
                    <a:pt x="3" y="145"/>
                  </a:lnTo>
                  <a:lnTo>
                    <a:pt x="0" y="132"/>
                  </a:lnTo>
                  <a:lnTo>
                    <a:pt x="3" y="132"/>
                  </a:lnTo>
                  <a:lnTo>
                    <a:pt x="7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27" y="147"/>
                  </a:lnTo>
                  <a:lnTo>
                    <a:pt x="31" y="160"/>
                  </a:lnTo>
                  <a:lnTo>
                    <a:pt x="31" y="101"/>
                  </a:lnTo>
                  <a:lnTo>
                    <a:pt x="29" y="101"/>
                  </a:lnTo>
                  <a:lnTo>
                    <a:pt x="23" y="99"/>
                  </a:lnTo>
                  <a:lnTo>
                    <a:pt x="16" y="97"/>
                  </a:lnTo>
                  <a:lnTo>
                    <a:pt x="8" y="91"/>
                  </a:lnTo>
                  <a:lnTo>
                    <a:pt x="3" y="83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7" y="71"/>
                  </a:lnTo>
                  <a:lnTo>
                    <a:pt x="15" y="74"/>
                  </a:lnTo>
                  <a:lnTo>
                    <a:pt x="22" y="78"/>
                  </a:lnTo>
                  <a:lnTo>
                    <a:pt x="27" y="86"/>
                  </a:lnTo>
                  <a:lnTo>
                    <a:pt x="31" y="97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3" y="23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1" y="8"/>
                  </a:lnTo>
                  <a:lnTo>
                    <a:pt x="58" y="15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35" y="31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7" y="70"/>
                  </a:lnTo>
                  <a:lnTo>
                    <a:pt x="39" y="62"/>
                  </a:lnTo>
                  <a:lnTo>
                    <a:pt x="45" y="55"/>
                  </a:lnTo>
                  <a:lnTo>
                    <a:pt x="54" y="48"/>
                  </a:lnTo>
                  <a:lnTo>
                    <a:pt x="66" y="47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9"/>
                  </a:lnTo>
                  <a:lnTo>
                    <a:pt x="64" y="66"/>
                  </a:lnTo>
                  <a:lnTo>
                    <a:pt x="58" y="72"/>
                  </a:lnTo>
                  <a:lnTo>
                    <a:pt x="50" y="78"/>
                  </a:lnTo>
                  <a:lnTo>
                    <a:pt x="35" y="82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7" y="139"/>
                  </a:lnTo>
                  <a:lnTo>
                    <a:pt x="38" y="132"/>
                  </a:lnTo>
                  <a:lnTo>
                    <a:pt x="42" y="126"/>
                  </a:lnTo>
                  <a:lnTo>
                    <a:pt x="49" y="122"/>
                  </a:lnTo>
                  <a:lnTo>
                    <a:pt x="58" y="121"/>
                  </a:lnTo>
                  <a:lnTo>
                    <a:pt x="60" y="122"/>
                  </a:lnTo>
                  <a:lnTo>
                    <a:pt x="60" y="126"/>
                  </a:lnTo>
                  <a:lnTo>
                    <a:pt x="58" y="133"/>
                  </a:lnTo>
                  <a:lnTo>
                    <a:pt x="56" y="139"/>
                  </a:lnTo>
                  <a:lnTo>
                    <a:pt x="47" y="144"/>
                  </a:lnTo>
                  <a:lnTo>
                    <a:pt x="35" y="148"/>
                  </a:lnTo>
                  <a:lnTo>
                    <a:pt x="35" y="257"/>
                  </a:lnTo>
                  <a:lnTo>
                    <a:pt x="31" y="25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gray">
            <a:xfrm>
              <a:off x="1672" y="164"/>
              <a:ext cx="111" cy="425"/>
            </a:xfrm>
            <a:custGeom>
              <a:avLst/>
              <a:gdLst>
                <a:gd name="T0" fmla="*/ 52 w 111"/>
                <a:gd name="T1" fmla="*/ 272 h 425"/>
                <a:gd name="T2" fmla="*/ 44 w 111"/>
                <a:gd name="T3" fmla="*/ 270 h 425"/>
                <a:gd name="T4" fmla="*/ 26 w 111"/>
                <a:gd name="T5" fmla="*/ 265 h 425"/>
                <a:gd name="T6" fmla="*/ 8 w 111"/>
                <a:gd name="T7" fmla="*/ 249 h 425"/>
                <a:gd name="T8" fmla="*/ 0 w 111"/>
                <a:gd name="T9" fmla="*/ 219 h 425"/>
                <a:gd name="T10" fmla="*/ 8 w 111"/>
                <a:gd name="T11" fmla="*/ 219 h 425"/>
                <a:gd name="T12" fmla="*/ 25 w 111"/>
                <a:gd name="T13" fmla="*/ 223 h 425"/>
                <a:gd name="T14" fmla="*/ 41 w 111"/>
                <a:gd name="T15" fmla="*/ 235 h 425"/>
                <a:gd name="T16" fmla="*/ 52 w 111"/>
                <a:gd name="T17" fmla="*/ 265 h 425"/>
                <a:gd name="T18" fmla="*/ 50 w 111"/>
                <a:gd name="T19" fmla="*/ 168 h 425"/>
                <a:gd name="T20" fmla="*/ 35 w 111"/>
                <a:gd name="T21" fmla="*/ 165 h 425"/>
                <a:gd name="T22" fmla="*/ 17 w 111"/>
                <a:gd name="T23" fmla="*/ 156 h 425"/>
                <a:gd name="T24" fmla="*/ 3 w 111"/>
                <a:gd name="T25" fmla="*/ 134 h 425"/>
                <a:gd name="T26" fmla="*/ 3 w 111"/>
                <a:gd name="T27" fmla="*/ 116 h 425"/>
                <a:gd name="T28" fmla="*/ 19 w 111"/>
                <a:gd name="T29" fmla="*/ 120 h 425"/>
                <a:gd name="T30" fmla="*/ 39 w 111"/>
                <a:gd name="T31" fmla="*/ 133 h 425"/>
                <a:gd name="T32" fmla="*/ 52 w 111"/>
                <a:gd name="T33" fmla="*/ 161 h 425"/>
                <a:gd name="T34" fmla="*/ 53 w 111"/>
                <a:gd name="T35" fmla="*/ 50 h 425"/>
                <a:gd name="T36" fmla="*/ 54 w 111"/>
                <a:gd name="T37" fmla="*/ 36 h 425"/>
                <a:gd name="T38" fmla="*/ 65 w 111"/>
                <a:gd name="T39" fmla="*/ 17 h 425"/>
                <a:gd name="T40" fmla="*/ 87 w 111"/>
                <a:gd name="T41" fmla="*/ 3 h 425"/>
                <a:gd name="T42" fmla="*/ 103 w 111"/>
                <a:gd name="T43" fmla="*/ 3 h 425"/>
                <a:gd name="T44" fmla="*/ 99 w 111"/>
                <a:gd name="T45" fmla="*/ 21 h 425"/>
                <a:gd name="T46" fmla="*/ 84 w 111"/>
                <a:gd name="T47" fmla="*/ 42 h 425"/>
                <a:gd name="T48" fmla="*/ 58 w 111"/>
                <a:gd name="T49" fmla="*/ 52 h 425"/>
                <a:gd name="T50" fmla="*/ 58 w 111"/>
                <a:gd name="T51" fmla="*/ 127 h 425"/>
                <a:gd name="T52" fmla="*/ 61 w 111"/>
                <a:gd name="T53" fmla="*/ 112 h 425"/>
                <a:gd name="T54" fmla="*/ 72 w 111"/>
                <a:gd name="T55" fmla="*/ 94 h 425"/>
                <a:gd name="T56" fmla="*/ 93 w 111"/>
                <a:gd name="T57" fmla="*/ 80 h 425"/>
                <a:gd name="T58" fmla="*/ 111 w 111"/>
                <a:gd name="T59" fmla="*/ 80 h 425"/>
                <a:gd name="T60" fmla="*/ 111 w 111"/>
                <a:gd name="T61" fmla="*/ 91 h 425"/>
                <a:gd name="T62" fmla="*/ 107 w 111"/>
                <a:gd name="T63" fmla="*/ 108 h 425"/>
                <a:gd name="T64" fmla="*/ 91 w 111"/>
                <a:gd name="T65" fmla="*/ 126 h 425"/>
                <a:gd name="T66" fmla="*/ 58 w 111"/>
                <a:gd name="T67" fmla="*/ 135 h 425"/>
                <a:gd name="T68" fmla="*/ 58 w 111"/>
                <a:gd name="T69" fmla="*/ 236 h 425"/>
                <a:gd name="T70" fmla="*/ 61 w 111"/>
                <a:gd name="T71" fmla="*/ 223 h 425"/>
                <a:gd name="T72" fmla="*/ 73 w 111"/>
                <a:gd name="T73" fmla="*/ 208 h 425"/>
                <a:gd name="T74" fmla="*/ 97 w 111"/>
                <a:gd name="T75" fmla="*/ 200 h 425"/>
                <a:gd name="T76" fmla="*/ 99 w 111"/>
                <a:gd name="T77" fmla="*/ 207 h 425"/>
                <a:gd name="T78" fmla="*/ 97 w 111"/>
                <a:gd name="T79" fmla="*/ 220 h 425"/>
                <a:gd name="T80" fmla="*/ 87 w 111"/>
                <a:gd name="T81" fmla="*/ 235 h 425"/>
                <a:gd name="T82" fmla="*/ 58 w 111"/>
                <a:gd name="T83" fmla="*/ 245 h 425"/>
                <a:gd name="T84" fmla="*/ 52 w 111"/>
                <a:gd name="T85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1" h="425">
                  <a:moveTo>
                    <a:pt x="52" y="425"/>
                  </a:moveTo>
                  <a:lnTo>
                    <a:pt x="52" y="272"/>
                  </a:lnTo>
                  <a:lnTo>
                    <a:pt x="50" y="270"/>
                  </a:lnTo>
                  <a:lnTo>
                    <a:pt x="44" y="270"/>
                  </a:lnTo>
                  <a:lnTo>
                    <a:pt x="35" y="269"/>
                  </a:lnTo>
                  <a:lnTo>
                    <a:pt x="26" y="265"/>
                  </a:lnTo>
                  <a:lnTo>
                    <a:pt x="17" y="258"/>
                  </a:lnTo>
                  <a:lnTo>
                    <a:pt x="8" y="249"/>
                  </a:lnTo>
                  <a:lnTo>
                    <a:pt x="3" y="236"/>
                  </a:lnTo>
                  <a:lnTo>
                    <a:pt x="0" y="219"/>
                  </a:lnTo>
                  <a:lnTo>
                    <a:pt x="3" y="219"/>
                  </a:lnTo>
                  <a:lnTo>
                    <a:pt x="8" y="219"/>
                  </a:lnTo>
                  <a:lnTo>
                    <a:pt x="15" y="220"/>
                  </a:lnTo>
                  <a:lnTo>
                    <a:pt x="25" y="223"/>
                  </a:lnTo>
                  <a:lnTo>
                    <a:pt x="33" y="227"/>
                  </a:lnTo>
                  <a:lnTo>
                    <a:pt x="41" y="235"/>
                  </a:lnTo>
                  <a:lnTo>
                    <a:pt x="48" y="247"/>
                  </a:lnTo>
                  <a:lnTo>
                    <a:pt x="52" y="265"/>
                  </a:lnTo>
                  <a:lnTo>
                    <a:pt x="52" y="168"/>
                  </a:lnTo>
                  <a:lnTo>
                    <a:pt x="50" y="168"/>
                  </a:lnTo>
                  <a:lnTo>
                    <a:pt x="44" y="168"/>
                  </a:lnTo>
                  <a:lnTo>
                    <a:pt x="35" y="165"/>
                  </a:lnTo>
                  <a:lnTo>
                    <a:pt x="26" y="16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3" y="13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8"/>
                  </a:lnTo>
                  <a:lnTo>
                    <a:pt x="19" y="120"/>
                  </a:lnTo>
                  <a:lnTo>
                    <a:pt x="29" y="125"/>
                  </a:lnTo>
                  <a:lnTo>
                    <a:pt x="39" y="133"/>
                  </a:lnTo>
                  <a:lnTo>
                    <a:pt x="48" y="145"/>
                  </a:lnTo>
                  <a:lnTo>
                    <a:pt x="52" y="161"/>
                  </a:lnTo>
                  <a:lnTo>
                    <a:pt x="52" y="52"/>
                  </a:lnTo>
                  <a:lnTo>
                    <a:pt x="53" y="50"/>
                  </a:lnTo>
                  <a:lnTo>
                    <a:pt x="53" y="44"/>
                  </a:lnTo>
                  <a:lnTo>
                    <a:pt x="54" y="36"/>
                  </a:lnTo>
                  <a:lnTo>
                    <a:pt x="58" y="26"/>
                  </a:lnTo>
                  <a:lnTo>
                    <a:pt x="65" y="17"/>
                  </a:lnTo>
                  <a:lnTo>
                    <a:pt x="75" y="9"/>
                  </a:lnTo>
                  <a:lnTo>
                    <a:pt x="87" y="3"/>
                  </a:lnTo>
                  <a:lnTo>
                    <a:pt x="104" y="0"/>
                  </a:lnTo>
                  <a:lnTo>
                    <a:pt x="103" y="3"/>
                  </a:lnTo>
                  <a:lnTo>
                    <a:pt x="102" y="11"/>
                  </a:lnTo>
                  <a:lnTo>
                    <a:pt x="99" y="21"/>
                  </a:lnTo>
                  <a:lnTo>
                    <a:pt x="92" y="32"/>
                  </a:lnTo>
                  <a:lnTo>
                    <a:pt x="84" y="42"/>
                  </a:lnTo>
                  <a:lnTo>
                    <a:pt x="73" y="49"/>
                  </a:lnTo>
                  <a:lnTo>
                    <a:pt x="58" y="52"/>
                  </a:lnTo>
                  <a:lnTo>
                    <a:pt x="58" y="130"/>
                  </a:lnTo>
                  <a:lnTo>
                    <a:pt x="58" y="127"/>
                  </a:lnTo>
                  <a:lnTo>
                    <a:pt x="60" y="122"/>
                  </a:lnTo>
                  <a:lnTo>
                    <a:pt x="61" y="112"/>
                  </a:lnTo>
                  <a:lnTo>
                    <a:pt x="65" y="103"/>
                  </a:lnTo>
                  <a:lnTo>
                    <a:pt x="72" y="94"/>
                  </a:lnTo>
                  <a:lnTo>
                    <a:pt x="80" y="85"/>
                  </a:lnTo>
                  <a:lnTo>
                    <a:pt x="93" y="80"/>
                  </a:lnTo>
                  <a:lnTo>
                    <a:pt x="110" y="77"/>
                  </a:lnTo>
                  <a:lnTo>
                    <a:pt x="111" y="80"/>
                  </a:lnTo>
                  <a:lnTo>
                    <a:pt x="111" y="84"/>
                  </a:lnTo>
                  <a:lnTo>
                    <a:pt x="111" y="91"/>
                  </a:lnTo>
                  <a:lnTo>
                    <a:pt x="110" y="100"/>
                  </a:lnTo>
                  <a:lnTo>
                    <a:pt x="107" y="108"/>
                  </a:lnTo>
                  <a:lnTo>
                    <a:pt x="100" y="118"/>
                  </a:lnTo>
                  <a:lnTo>
                    <a:pt x="91" y="126"/>
                  </a:lnTo>
                  <a:lnTo>
                    <a:pt x="77" y="133"/>
                  </a:lnTo>
                  <a:lnTo>
                    <a:pt x="58" y="135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60" y="231"/>
                  </a:lnTo>
                  <a:lnTo>
                    <a:pt x="61" y="223"/>
                  </a:lnTo>
                  <a:lnTo>
                    <a:pt x="66" y="215"/>
                  </a:lnTo>
                  <a:lnTo>
                    <a:pt x="73" y="208"/>
                  </a:lnTo>
                  <a:lnTo>
                    <a:pt x="83" y="203"/>
                  </a:lnTo>
                  <a:lnTo>
                    <a:pt x="97" y="200"/>
                  </a:lnTo>
                  <a:lnTo>
                    <a:pt x="97" y="201"/>
                  </a:lnTo>
                  <a:lnTo>
                    <a:pt x="99" y="207"/>
                  </a:lnTo>
                  <a:lnTo>
                    <a:pt x="99" y="212"/>
                  </a:lnTo>
                  <a:lnTo>
                    <a:pt x="97" y="220"/>
                  </a:lnTo>
                  <a:lnTo>
                    <a:pt x="93" y="228"/>
                  </a:lnTo>
                  <a:lnTo>
                    <a:pt x="87" y="235"/>
                  </a:lnTo>
                  <a:lnTo>
                    <a:pt x="75" y="242"/>
                  </a:lnTo>
                  <a:lnTo>
                    <a:pt x="58" y="245"/>
                  </a:lnTo>
                  <a:lnTo>
                    <a:pt x="58" y="425"/>
                  </a:lnTo>
                  <a:lnTo>
                    <a:pt x="52" y="425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gray">
            <a:xfrm>
              <a:off x="2065" y="361"/>
              <a:ext cx="100" cy="228"/>
            </a:xfrm>
            <a:custGeom>
              <a:avLst/>
              <a:gdLst>
                <a:gd name="T0" fmla="*/ 52 w 100"/>
                <a:gd name="T1" fmla="*/ 176 h 228"/>
                <a:gd name="T2" fmla="*/ 59 w 100"/>
                <a:gd name="T3" fmla="*/ 176 h 228"/>
                <a:gd name="T4" fmla="*/ 74 w 100"/>
                <a:gd name="T5" fmla="*/ 169 h 228"/>
                <a:gd name="T6" fmla="*/ 86 w 100"/>
                <a:gd name="T7" fmla="*/ 154 h 228"/>
                <a:gd name="T8" fmla="*/ 86 w 100"/>
                <a:gd name="T9" fmla="*/ 141 h 228"/>
                <a:gd name="T10" fmla="*/ 74 w 100"/>
                <a:gd name="T11" fmla="*/ 143 h 228"/>
                <a:gd name="T12" fmla="*/ 58 w 100"/>
                <a:gd name="T13" fmla="*/ 158 h 228"/>
                <a:gd name="T14" fmla="*/ 52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2 w 100"/>
                <a:gd name="T29" fmla="*/ 115 h 228"/>
                <a:gd name="T30" fmla="*/ 55 w 100"/>
                <a:gd name="T31" fmla="*/ 48 h 228"/>
                <a:gd name="T32" fmla="*/ 67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3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1 w 100"/>
                <a:gd name="T53" fmla="*/ 3 h 228"/>
                <a:gd name="T54" fmla="*/ 5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5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5 w 100"/>
                <a:gd name="T71" fmla="*/ 132 h 228"/>
                <a:gd name="T72" fmla="*/ 47 w 100"/>
                <a:gd name="T73" fmla="*/ 141 h 228"/>
                <a:gd name="T74" fmla="*/ 52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2" y="228"/>
                  </a:moveTo>
                  <a:lnTo>
                    <a:pt x="52" y="176"/>
                  </a:lnTo>
                  <a:lnTo>
                    <a:pt x="55" y="176"/>
                  </a:lnTo>
                  <a:lnTo>
                    <a:pt x="59" y="176"/>
                  </a:lnTo>
                  <a:lnTo>
                    <a:pt x="67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6" y="154"/>
                  </a:lnTo>
                  <a:lnTo>
                    <a:pt x="88" y="141"/>
                  </a:lnTo>
                  <a:lnTo>
                    <a:pt x="86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58" y="158"/>
                  </a:lnTo>
                  <a:lnTo>
                    <a:pt x="52" y="173"/>
                  </a:lnTo>
                  <a:lnTo>
                    <a:pt x="52" y="118"/>
                  </a:lnTo>
                  <a:lnTo>
                    <a:pt x="55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6" y="103"/>
                  </a:lnTo>
                  <a:lnTo>
                    <a:pt x="92" y="92"/>
                  </a:lnTo>
                  <a:lnTo>
                    <a:pt x="94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2" y="115"/>
                  </a:lnTo>
                  <a:lnTo>
                    <a:pt x="52" y="48"/>
                  </a:lnTo>
                  <a:lnTo>
                    <a:pt x="55" y="48"/>
                  </a:lnTo>
                  <a:lnTo>
                    <a:pt x="61" y="48"/>
                  </a:lnTo>
                  <a:lnTo>
                    <a:pt x="67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2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3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6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8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10"/>
                  </a:lnTo>
                  <a:lnTo>
                    <a:pt x="5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5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3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5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2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gray">
            <a:xfrm>
              <a:off x="2921" y="361"/>
              <a:ext cx="100" cy="228"/>
            </a:xfrm>
            <a:custGeom>
              <a:avLst/>
              <a:gdLst>
                <a:gd name="T0" fmla="*/ 53 w 100"/>
                <a:gd name="T1" fmla="*/ 176 h 228"/>
                <a:gd name="T2" fmla="*/ 60 w 100"/>
                <a:gd name="T3" fmla="*/ 176 h 228"/>
                <a:gd name="T4" fmla="*/ 74 w 100"/>
                <a:gd name="T5" fmla="*/ 169 h 228"/>
                <a:gd name="T6" fmla="*/ 87 w 100"/>
                <a:gd name="T7" fmla="*/ 154 h 228"/>
                <a:gd name="T8" fmla="*/ 87 w 100"/>
                <a:gd name="T9" fmla="*/ 141 h 228"/>
                <a:gd name="T10" fmla="*/ 74 w 100"/>
                <a:gd name="T11" fmla="*/ 143 h 228"/>
                <a:gd name="T12" fmla="*/ 60 w 100"/>
                <a:gd name="T13" fmla="*/ 158 h 228"/>
                <a:gd name="T14" fmla="*/ 53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3 w 100"/>
                <a:gd name="T29" fmla="*/ 115 h 228"/>
                <a:gd name="T30" fmla="*/ 56 w 100"/>
                <a:gd name="T31" fmla="*/ 48 h 228"/>
                <a:gd name="T32" fmla="*/ 68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4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2 w 100"/>
                <a:gd name="T53" fmla="*/ 3 h 228"/>
                <a:gd name="T54" fmla="*/ 6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6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6 w 100"/>
                <a:gd name="T71" fmla="*/ 132 h 228"/>
                <a:gd name="T72" fmla="*/ 47 w 100"/>
                <a:gd name="T73" fmla="*/ 141 h 228"/>
                <a:gd name="T74" fmla="*/ 53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3" y="228"/>
                  </a:moveTo>
                  <a:lnTo>
                    <a:pt x="53" y="176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8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7" y="154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60" y="158"/>
                  </a:lnTo>
                  <a:lnTo>
                    <a:pt x="53" y="173"/>
                  </a:lnTo>
                  <a:lnTo>
                    <a:pt x="53" y="118"/>
                  </a:lnTo>
                  <a:lnTo>
                    <a:pt x="56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7" y="103"/>
                  </a:lnTo>
                  <a:lnTo>
                    <a:pt x="92" y="92"/>
                  </a:lnTo>
                  <a:lnTo>
                    <a:pt x="95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3" y="115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61" y="48"/>
                  </a:lnTo>
                  <a:lnTo>
                    <a:pt x="68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3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4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7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9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6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6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4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6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3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gray">
            <a:xfrm>
              <a:off x="2273" y="187"/>
              <a:ext cx="175" cy="402"/>
            </a:xfrm>
            <a:custGeom>
              <a:avLst/>
              <a:gdLst>
                <a:gd name="T0" fmla="*/ 93 w 175"/>
                <a:gd name="T1" fmla="*/ 309 h 402"/>
                <a:gd name="T2" fmla="*/ 101 w 175"/>
                <a:gd name="T3" fmla="*/ 309 h 402"/>
                <a:gd name="T4" fmla="*/ 118 w 175"/>
                <a:gd name="T5" fmla="*/ 304 h 402"/>
                <a:gd name="T6" fmla="*/ 138 w 175"/>
                <a:gd name="T7" fmla="*/ 292 h 402"/>
                <a:gd name="T8" fmla="*/ 152 w 175"/>
                <a:gd name="T9" fmla="*/ 266 h 402"/>
                <a:gd name="T10" fmla="*/ 152 w 175"/>
                <a:gd name="T11" fmla="*/ 247 h 402"/>
                <a:gd name="T12" fmla="*/ 138 w 175"/>
                <a:gd name="T13" fmla="*/ 250 h 402"/>
                <a:gd name="T14" fmla="*/ 120 w 175"/>
                <a:gd name="T15" fmla="*/ 259 h 402"/>
                <a:gd name="T16" fmla="*/ 99 w 175"/>
                <a:gd name="T17" fmla="*/ 285 h 402"/>
                <a:gd name="T18" fmla="*/ 93 w 175"/>
                <a:gd name="T19" fmla="*/ 207 h 402"/>
                <a:gd name="T20" fmla="*/ 102 w 175"/>
                <a:gd name="T21" fmla="*/ 205 h 402"/>
                <a:gd name="T22" fmla="*/ 122 w 175"/>
                <a:gd name="T23" fmla="*/ 200 h 402"/>
                <a:gd name="T24" fmla="*/ 147 w 175"/>
                <a:gd name="T25" fmla="*/ 185 h 402"/>
                <a:gd name="T26" fmla="*/ 163 w 175"/>
                <a:gd name="T27" fmla="*/ 155 h 402"/>
                <a:gd name="T28" fmla="*/ 163 w 175"/>
                <a:gd name="T29" fmla="*/ 134 h 402"/>
                <a:gd name="T30" fmla="*/ 149 w 175"/>
                <a:gd name="T31" fmla="*/ 135 h 402"/>
                <a:gd name="T32" fmla="*/ 129 w 175"/>
                <a:gd name="T33" fmla="*/ 142 h 402"/>
                <a:gd name="T34" fmla="*/ 107 w 175"/>
                <a:gd name="T35" fmla="*/ 162 h 402"/>
                <a:gd name="T36" fmla="*/ 93 w 175"/>
                <a:gd name="T37" fmla="*/ 201 h 402"/>
                <a:gd name="T38" fmla="*/ 95 w 175"/>
                <a:gd name="T39" fmla="*/ 83 h 402"/>
                <a:gd name="T40" fmla="*/ 110 w 175"/>
                <a:gd name="T41" fmla="*/ 81 h 402"/>
                <a:gd name="T42" fmla="*/ 134 w 175"/>
                <a:gd name="T43" fmla="*/ 73 h 402"/>
                <a:gd name="T44" fmla="*/ 157 w 175"/>
                <a:gd name="T45" fmla="*/ 54 h 402"/>
                <a:gd name="T46" fmla="*/ 174 w 175"/>
                <a:gd name="T47" fmla="*/ 23 h 402"/>
                <a:gd name="T48" fmla="*/ 174 w 175"/>
                <a:gd name="T49" fmla="*/ 0 h 402"/>
                <a:gd name="T50" fmla="*/ 157 w 175"/>
                <a:gd name="T51" fmla="*/ 2 h 402"/>
                <a:gd name="T52" fmla="*/ 133 w 175"/>
                <a:gd name="T53" fmla="*/ 10 h 402"/>
                <a:gd name="T54" fmla="*/ 107 w 175"/>
                <a:gd name="T55" fmla="*/ 33 h 402"/>
                <a:gd name="T56" fmla="*/ 87 w 175"/>
                <a:gd name="T57" fmla="*/ 77 h 402"/>
                <a:gd name="T58" fmla="*/ 85 w 175"/>
                <a:gd name="T59" fmla="*/ 68 h 402"/>
                <a:gd name="T60" fmla="*/ 75 w 175"/>
                <a:gd name="T61" fmla="*/ 46 h 402"/>
                <a:gd name="T62" fmla="*/ 55 w 175"/>
                <a:gd name="T63" fmla="*/ 21 h 402"/>
                <a:gd name="T64" fmla="*/ 22 w 175"/>
                <a:gd name="T65" fmla="*/ 3 h 402"/>
                <a:gd name="T66" fmla="*/ 1 w 175"/>
                <a:gd name="T67" fmla="*/ 3 h 402"/>
                <a:gd name="T68" fmla="*/ 4 w 175"/>
                <a:gd name="T69" fmla="*/ 18 h 402"/>
                <a:gd name="T70" fmla="*/ 12 w 175"/>
                <a:gd name="T71" fmla="*/ 42 h 402"/>
                <a:gd name="T72" fmla="*/ 31 w 175"/>
                <a:gd name="T73" fmla="*/ 65 h 402"/>
                <a:gd name="T74" fmla="*/ 62 w 175"/>
                <a:gd name="T75" fmla="*/ 81 h 402"/>
                <a:gd name="T76" fmla="*/ 82 w 175"/>
                <a:gd name="T77" fmla="*/ 238 h 402"/>
                <a:gd name="T78" fmla="*/ 80 w 175"/>
                <a:gd name="T79" fmla="*/ 228 h 402"/>
                <a:gd name="T80" fmla="*/ 72 w 175"/>
                <a:gd name="T81" fmla="*/ 207 h 402"/>
                <a:gd name="T82" fmla="*/ 55 w 175"/>
                <a:gd name="T83" fmla="*/ 185 h 402"/>
                <a:gd name="T84" fmla="*/ 21 w 175"/>
                <a:gd name="T85" fmla="*/ 176 h 402"/>
                <a:gd name="T86" fmla="*/ 22 w 175"/>
                <a:gd name="T87" fmla="*/ 185 h 402"/>
                <a:gd name="T88" fmla="*/ 28 w 175"/>
                <a:gd name="T89" fmla="*/ 205 h 402"/>
                <a:gd name="T90" fmla="*/ 41 w 175"/>
                <a:gd name="T91" fmla="*/ 230 h 402"/>
                <a:gd name="T92" fmla="*/ 66 w 175"/>
                <a:gd name="T93" fmla="*/ 246 h 402"/>
                <a:gd name="T94" fmla="*/ 82 w 175"/>
                <a:gd name="T95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5" h="402">
                  <a:moveTo>
                    <a:pt x="93" y="402"/>
                  </a:moveTo>
                  <a:lnTo>
                    <a:pt x="93" y="309"/>
                  </a:lnTo>
                  <a:lnTo>
                    <a:pt x="95" y="309"/>
                  </a:lnTo>
                  <a:lnTo>
                    <a:pt x="101" y="309"/>
                  </a:lnTo>
                  <a:lnTo>
                    <a:pt x="109" y="308"/>
                  </a:lnTo>
                  <a:lnTo>
                    <a:pt x="118" y="304"/>
                  </a:lnTo>
                  <a:lnTo>
                    <a:pt x="129" y="298"/>
                  </a:lnTo>
                  <a:lnTo>
                    <a:pt x="138" y="292"/>
                  </a:lnTo>
                  <a:lnTo>
                    <a:pt x="147" y="281"/>
                  </a:lnTo>
                  <a:lnTo>
                    <a:pt x="152" y="266"/>
                  </a:lnTo>
                  <a:lnTo>
                    <a:pt x="155" y="247"/>
                  </a:lnTo>
                  <a:lnTo>
                    <a:pt x="152" y="247"/>
                  </a:lnTo>
                  <a:lnTo>
                    <a:pt x="147" y="249"/>
                  </a:lnTo>
                  <a:lnTo>
                    <a:pt x="138" y="250"/>
                  </a:lnTo>
                  <a:lnTo>
                    <a:pt x="129" y="253"/>
                  </a:lnTo>
                  <a:lnTo>
                    <a:pt x="120" y="259"/>
                  </a:lnTo>
                  <a:lnTo>
                    <a:pt x="109" y="270"/>
                  </a:lnTo>
                  <a:lnTo>
                    <a:pt x="99" y="285"/>
                  </a:lnTo>
                  <a:lnTo>
                    <a:pt x="93" y="304"/>
                  </a:lnTo>
                  <a:lnTo>
                    <a:pt x="93" y="207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11" y="204"/>
                  </a:lnTo>
                  <a:lnTo>
                    <a:pt x="122" y="200"/>
                  </a:lnTo>
                  <a:lnTo>
                    <a:pt x="134" y="195"/>
                  </a:lnTo>
                  <a:lnTo>
                    <a:pt x="147" y="185"/>
                  </a:lnTo>
                  <a:lnTo>
                    <a:pt x="156" y="173"/>
                  </a:lnTo>
                  <a:lnTo>
                    <a:pt x="163" y="155"/>
                  </a:lnTo>
                  <a:lnTo>
                    <a:pt x="165" y="134"/>
                  </a:lnTo>
                  <a:lnTo>
                    <a:pt x="163" y="134"/>
                  </a:lnTo>
                  <a:lnTo>
                    <a:pt x="157" y="134"/>
                  </a:lnTo>
                  <a:lnTo>
                    <a:pt x="149" y="135"/>
                  </a:lnTo>
                  <a:lnTo>
                    <a:pt x="140" y="137"/>
                  </a:lnTo>
                  <a:lnTo>
                    <a:pt x="129" y="142"/>
                  </a:lnTo>
                  <a:lnTo>
                    <a:pt x="118" y="150"/>
                  </a:lnTo>
                  <a:lnTo>
                    <a:pt x="107" y="162"/>
                  </a:lnTo>
                  <a:lnTo>
                    <a:pt x="99" y="178"/>
                  </a:lnTo>
                  <a:lnTo>
                    <a:pt x="93" y="201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101" y="83"/>
                  </a:lnTo>
                  <a:lnTo>
                    <a:pt x="110" y="81"/>
                  </a:lnTo>
                  <a:lnTo>
                    <a:pt x="122" y="77"/>
                  </a:lnTo>
                  <a:lnTo>
                    <a:pt x="134" y="73"/>
                  </a:lnTo>
                  <a:lnTo>
                    <a:pt x="147" y="65"/>
                  </a:lnTo>
                  <a:lnTo>
                    <a:pt x="157" y="54"/>
                  </a:lnTo>
                  <a:lnTo>
                    <a:pt x="167" y="41"/>
                  </a:lnTo>
                  <a:lnTo>
                    <a:pt x="174" y="23"/>
                  </a:lnTo>
                  <a:lnTo>
                    <a:pt x="175" y="0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57" y="2"/>
                  </a:lnTo>
                  <a:lnTo>
                    <a:pt x="145" y="4"/>
                  </a:lnTo>
                  <a:lnTo>
                    <a:pt x="133" y="10"/>
                  </a:lnTo>
                  <a:lnTo>
                    <a:pt x="120" y="19"/>
                  </a:lnTo>
                  <a:lnTo>
                    <a:pt x="107" y="33"/>
                  </a:lnTo>
                  <a:lnTo>
                    <a:pt x="97" y="52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5" y="68"/>
                  </a:lnTo>
                  <a:lnTo>
                    <a:pt x="80" y="58"/>
                  </a:lnTo>
                  <a:lnTo>
                    <a:pt x="75" y="46"/>
                  </a:lnTo>
                  <a:lnTo>
                    <a:pt x="66" y="33"/>
                  </a:lnTo>
                  <a:lnTo>
                    <a:pt x="55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20" y="54"/>
                  </a:lnTo>
                  <a:lnTo>
                    <a:pt x="31" y="65"/>
                  </a:lnTo>
                  <a:lnTo>
                    <a:pt x="44" y="75"/>
                  </a:lnTo>
                  <a:lnTo>
                    <a:pt x="62" y="81"/>
                  </a:lnTo>
                  <a:lnTo>
                    <a:pt x="82" y="83"/>
                  </a:lnTo>
                  <a:lnTo>
                    <a:pt x="82" y="238"/>
                  </a:lnTo>
                  <a:lnTo>
                    <a:pt x="82" y="235"/>
                  </a:lnTo>
                  <a:lnTo>
                    <a:pt x="80" y="228"/>
                  </a:lnTo>
                  <a:lnTo>
                    <a:pt x="78" y="217"/>
                  </a:lnTo>
                  <a:lnTo>
                    <a:pt x="72" y="207"/>
                  </a:lnTo>
                  <a:lnTo>
                    <a:pt x="66" y="196"/>
                  </a:lnTo>
                  <a:lnTo>
                    <a:pt x="55" y="185"/>
                  </a:lnTo>
                  <a:lnTo>
                    <a:pt x="40" y="178"/>
                  </a:lnTo>
                  <a:lnTo>
                    <a:pt x="21" y="176"/>
                  </a:lnTo>
                  <a:lnTo>
                    <a:pt x="21" y="178"/>
                  </a:lnTo>
                  <a:lnTo>
                    <a:pt x="22" y="185"/>
                  </a:lnTo>
                  <a:lnTo>
                    <a:pt x="24" y="195"/>
                  </a:lnTo>
                  <a:lnTo>
                    <a:pt x="28" y="205"/>
                  </a:lnTo>
                  <a:lnTo>
                    <a:pt x="33" y="217"/>
                  </a:lnTo>
                  <a:lnTo>
                    <a:pt x="41" y="230"/>
                  </a:lnTo>
                  <a:lnTo>
                    <a:pt x="52" y="239"/>
                  </a:lnTo>
                  <a:lnTo>
                    <a:pt x="66" y="246"/>
                  </a:lnTo>
                  <a:lnTo>
                    <a:pt x="82" y="247"/>
                  </a:lnTo>
                  <a:lnTo>
                    <a:pt x="82" y="402"/>
                  </a:lnTo>
                  <a:lnTo>
                    <a:pt x="93" y="40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gray">
            <a:xfrm>
              <a:off x="2161" y="216"/>
              <a:ext cx="97" cy="373"/>
            </a:xfrm>
            <a:custGeom>
              <a:avLst/>
              <a:gdLst>
                <a:gd name="T0" fmla="*/ 52 w 97"/>
                <a:gd name="T1" fmla="*/ 237 h 373"/>
                <a:gd name="T2" fmla="*/ 59 w 97"/>
                <a:gd name="T3" fmla="*/ 237 h 373"/>
                <a:gd name="T4" fmla="*/ 74 w 97"/>
                <a:gd name="T5" fmla="*/ 232 h 373"/>
                <a:gd name="T6" fmla="*/ 90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1 w 97"/>
                <a:gd name="T13" fmla="*/ 197 h 373"/>
                <a:gd name="T14" fmla="*/ 56 w 97"/>
                <a:gd name="T15" fmla="*/ 215 h 373"/>
                <a:gd name="T16" fmla="*/ 52 w 97"/>
                <a:gd name="T17" fmla="*/ 147 h 373"/>
                <a:gd name="T18" fmla="*/ 59 w 97"/>
                <a:gd name="T19" fmla="*/ 147 h 373"/>
                <a:gd name="T20" fmla="*/ 74 w 97"/>
                <a:gd name="T21" fmla="*/ 141 h 373"/>
                <a:gd name="T22" fmla="*/ 90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1 w 97"/>
                <a:gd name="T29" fmla="*/ 109 h 373"/>
                <a:gd name="T30" fmla="*/ 56 w 97"/>
                <a:gd name="T31" fmla="*/ 126 h 373"/>
                <a:gd name="T32" fmla="*/ 52 w 97"/>
                <a:gd name="T33" fmla="*/ 46 h 373"/>
                <a:gd name="T34" fmla="*/ 51 w 97"/>
                <a:gd name="T35" fmla="*/ 37 h 373"/>
                <a:gd name="T36" fmla="*/ 45 w 97"/>
                <a:gd name="T37" fmla="*/ 23 h 373"/>
                <a:gd name="T38" fmla="*/ 32 w 97"/>
                <a:gd name="T39" fmla="*/ 6 h 373"/>
                <a:gd name="T40" fmla="*/ 6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3 w 97"/>
                <a:gd name="T47" fmla="*/ 43 h 373"/>
                <a:gd name="T48" fmla="*/ 45 w 97"/>
                <a:gd name="T49" fmla="*/ 113 h 373"/>
                <a:gd name="T50" fmla="*/ 45 w 97"/>
                <a:gd name="T51" fmla="*/ 106 h 373"/>
                <a:gd name="T52" fmla="*/ 40 w 97"/>
                <a:gd name="T53" fmla="*/ 90 h 373"/>
                <a:gd name="T54" fmla="*/ 27 w 97"/>
                <a:gd name="T55" fmla="*/ 75 h 373"/>
                <a:gd name="T56" fmla="*/ 1 w 97"/>
                <a:gd name="T57" fmla="*/ 67 h 373"/>
                <a:gd name="T58" fmla="*/ 0 w 97"/>
                <a:gd name="T59" fmla="*/ 75 h 373"/>
                <a:gd name="T60" fmla="*/ 2 w 97"/>
                <a:gd name="T61" fmla="*/ 91 h 373"/>
                <a:gd name="T62" fmla="*/ 14 w 97"/>
                <a:gd name="T63" fmla="*/ 109 h 373"/>
                <a:gd name="T64" fmla="*/ 45 w 97"/>
                <a:gd name="T65" fmla="*/ 118 h 373"/>
                <a:gd name="T66" fmla="*/ 45 w 97"/>
                <a:gd name="T67" fmla="*/ 207 h 373"/>
                <a:gd name="T68" fmla="*/ 43 w 97"/>
                <a:gd name="T69" fmla="*/ 195 h 373"/>
                <a:gd name="T70" fmla="*/ 33 w 97"/>
                <a:gd name="T71" fmla="*/ 182 h 373"/>
                <a:gd name="T72" fmla="*/ 12 w 97"/>
                <a:gd name="T73" fmla="*/ 175 h 373"/>
                <a:gd name="T74" fmla="*/ 10 w 97"/>
                <a:gd name="T75" fmla="*/ 182 h 373"/>
                <a:gd name="T76" fmla="*/ 13 w 97"/>
                <a:gd name="T77" fmla="*/ 197 h 373"/>
                <a:gd name="T78" fmla="*/ 29 w 97"/>
                <a:gd name="T79" fmla="*/ 211 h 373"/>
                <a:gd name="T80" fmla="*/ 45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2" y="373"/>
                  </a:moveTo>
                  <a:lnTo>
                    <a:pt x="52" y="237"/>
                  </a:lnTo>
                  <a:lnTo>
                    <a:pt x="54" y="237"/>
                  </a:lnTo>
                  <a:lnTo>
                    <a:pt x="59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0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1" y="197"/>
                  </a:lnTo>
                  <a:lnTo>
                    <a:pt x="63" y="205"/>
                  </a:lnTo>
                  <a:lnTo>
                    <a:pt x="56" y="215"/>
                  </a:lnTo>
                  <a:lnTo>
                    <a:pt x="52" y="232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9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0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4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1" y="109"/>
                  </a:lnTo>
                  <a:lnTo>
                    <a:pt x="63" y="116"/>
                  </a:lnTo>
                  <a:lnTo>
                    <a:pt x="56" y="126"/>
                  </a:lnTo>
                  <a:lnTo>
                    <a:pt x="52" y="141"/>
                  </a:lnTo>
                  <a:lnTo>
                    <a:pt x="52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5" y="23"/>
                  </a:lnTo>
                  <a:lnTo>
                    <a:pt x="40" y="15"/>
                  </a:lnTo>
                  <a:lnTo>
                    <a:pt x="32" y="6"/>
                  </a:lnTo>
                  <a:lnTo>
                    <a:pt x="2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9"/>
                  </a:lnTo>
                  <a:lnTo>
                    <a:pt x="12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3" y="43"/>
                  </a:lnTo>
                  <a:lnTo>
                    <a:pt x="45" y="46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06"/>
                  </a:lnTo>
                  <a:lnTo>
                    <a:pt x="44" y="98"/>
                  </a:lnTo>
                  <a:lnTo>
                    <a:pt x="40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2" y="91"/>
                  </a:lnTo>
                  <a:lnTo>
                    <a:pt x="6" y="100"/>
                  </a:lnTo>
                  <a:lnTo>
                    <a:pt x="14" y="109"/>
                  </a:lnTo>
                  <a:lnTo>
                    <a:pt x="28" y="114"/>
                  </a:lnTo>
                  <a:lnTo>
                    <a:pt x="45" y="118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40" y="188"/>
                  </a:lnTo>
                  <a:lnTo>
                    <a:pt x="33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0" y="182"/>
                  </a:lnTo>
                  <a:lnTo>
                    <a:pt x="10" y="188"/>
                  </a:lnTo>
                  <a:lnTo>
                    <a:pt x="13" y="197"/>
                  </a:lnTo>
                  <a:lnTo>
                    <a:pt x="20" y="205"/>
                  </a:lnTo>
                  <a:lnTo>
                    <a:pt x="29" y="211"/>
                  </a:lnTo>
                  <a:lnTo>
                    <a:pt x="45" y="215"/>
                  </a:lnTo>
                  <a:lnTo>
                    <a:pt x="45" y="373"/>
                  </a:lnTo>
                  <a:lnTo>
                    <a:pt x="52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gray">
            <a:xfrm>
              <a:off x="2708" y="216"/>
              <a:ext cx="97" cy="373"/>
            </a:xfrm>
            <a:custGeom>
              <a:avLst/>
              <a:gdLst>
                <a:gd name="T0" fmla="*/ 51 w 97"/>
                <a:gd name="T1" fmla="*/ 237 h 373"/>
                <a:gd name="T2" fmla="*/ 60 w 97"/>
                <a:gd name="T3" fmla="*/ 237 h 373"/>
                <a:gd name="T4" fmla="*/ 74 w 97"/>
                <a:gd name="T5" fmla="*/ 232 h 373"/>
                <a:gd name="T6" fmla="*/ 91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2 w 97"/>
                <a:gd name="T13" fmla="*/ 197 h 373"/>
                <a:gd name="T14" fmla="*/ 55 w 97"/>
                <a:gd name="T15" fmla="*/ 215 h 373"/>
                <a:gd name="T16" fmla="*/ 51 w 97"/>
                <a:gd name="T17" fmla="*/ 147 h 373"/>
                <a:gd name="T18" fmla="*/ 60 w 97"/>
                <a:gd name="T19" fmla="*/ 147 h 373"/>
                <a:gd name="T20" fmla="*/ 74 w 97"/>
                <a:gd name="T21" fmla="*/ 141 h 373"/>
                <a:gd name="T22" fmla="*/ 91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2 w 97"/>
                <a:gd name="T29" fmla="*/ 109 h 373"/>
                <a:gd name="T30" fmla="*/ 55 w 97"/>
                <a:gd name="T31" fmla="*/ 126 h 373"/>
                <a:gd name="T32" fmla="*/ 51 w 97"/>
                <a:gd name="T33" fmla="*/ 46 h 373"/>
                <a:gd name="T34" fmla="*/ 51 w 97"/>
                <a:gd name="T35" fmla="*/ 37 h 373"/>
                <a:gd name="T36" fmla="*/ 46 w 97"/>
                <a:gd name="T37" fmla="*/ 23 h 373"/>
                <a:gd name="T38" fmla="*/ 33 w 97"/>
                <a:gd name="T39" fmla="*/ 6 h 373"/>
                <a:gd name="T40" fmla="*/ 7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4 w 97"/>
                <a:gd name="T47" fmla="*/ 43 h 373"/>
                <a:gd name="T48" fmla="*/ 46 w 97"/>
                <a:gd name="T49" fmla="*/ 113 h 373"/>
                <a:gd name="T50" fmla="*/ 46 w 97"/>
                <a:gd name="T51" fmla="*/ 106 h 373"/>
                <a:gd name="T52" fmla="*/ 41 w 97"/>
                <a:gd name="T53" fmla="*/ 90 h 373"/>
                <a:gd name="T54" fmla="*/ 27 w 97"/>
                <a:gd name="T55" fmla="*/ 75 h 373"/>
                <a:gd name="T56" fmla="*/ 0 w 97"/>
                <a:gd name="T57" fmla="*/ 67 h 373"/>
                <a:gd name="T58" fmla="*/ 0 w 97"/>
                <a:gd name="T59" fmla="*/ 75 h 373"/>
                <a:gd name="T60" fmla="*/ 3 w 97"/>
                <a:gd name="T61" fmla="*/ 91 h 373"/>
                <a:gd name="T62" fmla="*/ 15 w 97"/>
                <a:gd name="T63" fmla="*/ 109 h 373"/>
                <a:gd name="T64" fmla="*/ 46 w 97"/>
                <a:gd name="T65" fmla="*/ 118 h 373"/>
                <a:gd name="T66" fmla="*/ 46 w 97"/>
                <a:gd name="T67" fmla="*/ 207 h 373"/>
                <a:gd name="T68" fmla="*/ 43 w 97"/>
                <a:gd name="T69" fmla="*/ 195 h 373"/>
                <a:gd name="T70" fmla="*/ 34 w 97"/>
                <a:gd name="T71" fmla="*/ 182 h 373"/>
                <a:gd name="T72" fmla="*/ 12 w 97"/>
                <a:gd name="T73" fmla="*/ 175 h 373"/>
                <a:gd name="T74" fmla="*/ 11 w 97"/>
                <a:gd name="T75" fmla="*/ 182 h 373"/>
                <a:gd name="T76" fmla="*/ 14 w 97"/>
                <a:gd name="T77" fmla="*/ 197 h 373"/>
                <a:gd name="T78" fmla="*/ 30 w 97"/>
                <a:gd name="T79" fmla="*/ 211 h 373"/>
                <a:gd name="T80" fmla="*/ 46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1" y="373"/>
                  </a:moveTo>
                  <a:lnTo>
                    <a:pt x="51" y="237"/>
                  </a:lnTo>
                  <a:lnTo>
                    <a:pt x="54" y="237"/>
                  </a:lnTo>
                  <a:lnTo>
                    <a:pt x="60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1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5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2" y="197"/>
                  </a:lnTo>
                  <a:lnTo>
                    <a:pt x="64" y="205"/>
                  </a:lnTo>
                  <a:lnTo>
                    <a:pt x="55" y="215"/>
                  </a:lnTo>
                  <a:lnTo>
                    <a:pt x="51" y="232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60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1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5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2" y="109"/>
                  </a:lnTo>
                  <a:lnTo>
                    <a:pt x="64" y="116"/>
                  </a:lnTo>
                  <a:lnTo>
                    <a:pt x="55" y="126"/>
                  </a:lnTo>
                  <a:lnTo>
                    <a:pt x="51" y="141"/>
                  </a:lnTo>
                  <a:lnTo>
                    <a:pt x="51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6" y="23"/>
                  </a:lnTo>
                  <a:lnTo>
                    <a:pt x="41" y="15"/>
                  </a:lnTo>
                  <a:lnTo>
                    <a:pt x="33" y="6"/>
                  </a:lnTo>
                  <a:lnTo>
                    <a:pt x="22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8" y="9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4" y="43"/>
                  </a:lnTo>
                  <a:lnTo>
                    <a:pt x="46" y="46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06"/>
                  </a:lnTo>
                  <a:lnTo>
                    <a:pt x="43" y="98"/>
                  </a:lnTo>
                  <a:lnTo>
                    <a:pt x="41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7" y="100"/>
                  </a:lnTo>
                  <a:lnTo>
                    <a:pt x="15" y="109"/>
                  </a:lnTo>
                  <a:lnTo>
                    <a:pt x="28" y="114"/>
                  </a:lnTo>
                  <a:lnTo>
                    <a:pt x="46" y="118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39" y="188"/>
                  </a:lnTo>
                  <a:lnTo>
                    <a:pt x="34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4" y="197"/>
                  </a:lnTo>
                  <a:lnTo>
                    <a:pt x="19" y="205"/>
                  </a:lnTo>
                  <a:lnTo>
                    <a:pt x="30" y="211"/>
                  </a:lnTo>
                  <a:lnTo>
                    <a:pt x="46" y="215"/>
                  </a:lnTo>
                  <a:lnTo>
                    <a:pt x="46" y="373"/>
                  </a:lnTo>
                  <a:lnTo>
                    <a:pt x="51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49" name="Freeform 25"/>
          <p:cNvSpPr>
            <a:spLocks/>
          </p:cNvSpPr>
          <p:nvPr/>
        </p:nvSpPr>
        <p:spPr bwMode="gray">
          <a:xfrm>
            <a:off x="127001" y="6446839"/>
            <a:ext cx="11961284" cy="314325"/>
          </a:xfrm>
          <a:custGeom>
            <a:avLst/>
            <a:gdLst>
              <a:gd name="T0" fmla="*/ 4 w 5651"/>
              <a:gd name="T1" fmla="*/ 198 h 198"/>
              <a:gd name="T2" fmla="*/ 5651 w 5651"/>
              <a:gd name="T3" fmla="*/ 198 h 198"/>
              <a:gd name="T4" fmla="*/ 5646 w 5651"/>
              <a:gd name="T5" fmla="*/ 94 h 198"/>
              <a:gd name="T6" fmla="*/ 1491 w 5651"/>
              <a:gd name="T7" fmla="*/ 94 h 198"/>
              <a:gd name="T8" fmla="*/ 1343 w 5651"/>
              <a:gd name="T9" fmla="*/ 2 h 198"/>
              <a:gd name="T10" fmla="*/ 0 w 5651"/>
              <a:gd name="T11" fmla="*/ 0 h 198"/>
              <a:gd name="T12" fmla="*/ 4 w 5651"/>
              <a:gd name="T13" fmla="*/ 198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51" h="198">
                <a:moveTo>
                  <a:pt x="4" y="198"/>
                </a:moveTo>
                <a:lnTo>
                  <a:pt x="5651" y="198"/>
                </a:lnTo>
                <a:lnTo>
                  <a:pt x="5646" y="94"/>
                </a:lnTo>
                <a:lnTo>
                  <a:pt x="1491" y="94"/>
                </a:lnTo>
                <a:lnTo>
                  <a:pt x="1343" y="2"/>
                </a:lnTo>
                <a:lnTo>
                  <a:pt x="0" y="0"/>
                </a:lnTo>
                <a:lnTo>
                  <a:pt x="4" y="1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0" name="Freeform 26"/>
          <p:cNvSpPr>
            <a:spLocks/>
          </p:cNvSpPr>
          <p:nvPr/>
        </p:nvSpPr>
        <p:spPr bwMode="gray">
          <a:xfrm>
            <a:off x="127001" y="6491288"/>
            <a:ext cx="11967633" cy="279400"/>
          </a:xfrm>
          <a:custGeom>
            <a:avLst/>
            <a:gdLst>
              <a:gd name="T0" fmla="*/ 0 w 5650"/>
              <a:gd name="T1" fmla="*/ 176 h 176"/>
              <a:gd name="T2" fmla="*/ 5650 w 5650"/>
              <a:gd name="T3" fmla="*/ 169 h 176"/>
              <a:gd name="T4" fmla="*/ 5646 w 5650"/>
              <a:gd name="T5" fmla="*/ 95 h 176"/>
              <a:gd name="T6" fmla="*/ 1478 w 5650"/>
              <a:gd name="T7" fmla="*/ 95 h 176"/>
              <a:gd name="T8" fmla="*/ 1317 w 5650"/>
              <a:gd name="T9" fmla="*/ 3 h 176"/>
              <a:gd name="T10" fmla="*/ 0 w 5650"/>
              <a:gd name="T11" fmla="*/ 0 h 176"/>
              <a:gd name="T12" fmla="*/ 0 w 5650"/>
              <a:gd name="T13" fmla="*/ 1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50" h="176">
                <a:moveTo>
                  <a:pt x="0" y="176"/>
                </a:moveTo>
                <a:lnTo>
                  <a:pt x="5650" y="169"/>
                </a:lnTo>
                <a:lnTo>
                  <a:pt x="5646" y="95"/>
                </a:lnTo>
                <a:lnTo>
                  <a:pt x="1478" y="95"/>
                </a:lnTo>
                <a:lnTo>
                  <a:pt x="1317" y="3"/>
                </a:lnTo>
                <a:lnTo>
                  <a:pt x="0" y="0"/>
                </a:lnTo>
                <a:lnTo>
                  <a:pt x="0" y="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1" name="Freeform 27" descr="Dark upward diagonal"/>
          <p:cNvSpPr>
            <a:spLocks/>
          </p:cNvSpPr>
          <p:nvPr/>
        </p:nvSpPr>
        <p:spPr bwMode="gray">
          <a:xfrm>
            <a:off x="122768" y="98425"/>
            <a:ext cx="11942233" cy="179388"/>
          </a:xfrm>
          <a:custGeom>
            <a:avLst/>
            <a:gdLst>
              <a:gd name="T0" fmla="*/ 0 w 5639"/>
              <a:gd name="T1" fmla="*/ 0 h 113"/>
              <a:gd name="T2" fmla="*/ 5582 w 5639"/>
              <a:gd name="T3" fmla="*/ 0 h 113"/>
              <a:gd name="T4" fmla="*/ 5639 w 5639"/>
              <a:gd name="T5" fmla="*/ 45 h 113"/>
              <a:gd name="T6" fmla="*/ 5636 w 5639"/>
              <a:gd name="T7" fmla="*/ 113 h 113"/>
              <a:gd name="T8" fmla="*/ 0 w 5639"/>
              <a:gd name="T9" fmla="*/ 113 h 113"/>
              <a:gd name="T10" fmla="*/ 0 w 5639"/>
              <a:gd name="T11" fmla="*/ 0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639" h="113">
                <a:moveTo>
                  <a:pt x="0" y="0"/>
                </a:moveTo>
                <a:lnTo>
                  <a:pt x="5582" y="0"/>
                </a:lnTo>
                <a:cubicBezTo>
                  <a:pt x="5630" y="3"/>
                  <a:pt x="5639" y="45"/>
                  <a:pt x="5639" y="45"/>
                </a:cubicBezTo>
                <a:lnTo>
                  <a:pt x="5636" y="113"/>
                </a:lnTo>
                <a:lnTo>
                  <a:pt x="0" y="113"/>
                </a:lnTo>
                <a:lnTo>
                  <a:pt x="0" y="0"/>
                </a:lnTo>
                <a:close/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2" name="Freeform 28"/>
          <p:cNvSpPr>
            <a:spLocks/>
          </p:cNvSpPr>
          <p:nvPr/>
        </p:nvSpPr>
        <p:spPr bwMode="gray">
          <a:xfrm>
            <a:off x="122767" y="307976"/>
            <a:ext cx="11940117" cy="938213"/>
          </a:xfrm>
          <a:custGeom>
            <a:avLst/>
            <a:gdLst>
              <a:gd name="T0" fmla="*/ 5446 w 5446"/>
              <a:gd name="T1" fmla="*/ 0 h 531"/>
              <a:gd name="T2" fmla="*/ 0 w 5446"/>
              <a:gd name="T3" fmla="*/ 0 h 531"/>
              <a:gd name="T4" fmla="*/ 2 w 5446"/>
              <a:gd name="T5" fmla="*/ 470 h 531"/>
              <a:gd name="T6" fmla="*/ 4078 w 5446"/>
              <a:gd name="T7" fmla="*/ 474 h 531"/>
              <a:gd name="T8" fmla="*/ 4178 w 5446"/>
              <a:gd name="T9" fmla="*/ 527 h 531"/>
              <a:gd name="T10" fmla="*/ 5446 w 5446"/>
              <a:gd name="T11" fmla="*/ 531 h 531"/>
              <a:gd name="T12" fmla="*/ 5446 w 5446"/>
              <a:gd name="T13" fmla="*/ 0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3" name="Freeform 29"/>
          <p:cNvSpPr>
            <a:spLocks/>
          </p:cNvSpPr>
          <p:nvPr/>
        </p:nvSpPr>
        <p:spPr bwMode="gray">
          <a:xfrm>
            <a:off x="122767" y="306388"/>
            <a:ext cx="11940117" cy="836612"/>
          </a:xfrm>
          <a:custGeom>
            <a:avLst/>
            <a:gdLst>
              <a:gd name="T0" fmla="*/ 5446 w 5446"/>
              <a:gd name="T1" fmla="*/ 0 h 531"/>
              <a:gd name="T2" fmla="*/ 0 w 5446"/>
              <a:gd name="T3" fmla="*/ 0 h 531"/>
              <a:gd name="T4" fmla="*/ 2 w 5446"/>
              <a:gd name="T5" fmla="*/ 470 h 531"/>
              <a:gd name="T6" fmla="*/ 4078 w 5446"/>
              <a:gd name="T7" fmla="*/ 474 h 531"/>
              <a:gd name="T8" fmla="*/ 4178 w 5446"/>
              <a:gd name="T9" fmla="*/ 527 h 531"/>
              <a:gd name="T10" fmla="*/ 5446 w 5446"/>
              <a:gd name="T11" fmla="*/ 531 h 531"/>
              <a:gd name="T12" fmla="*/ 5446 w 5446"/>
              <a:gd name="T13" fmla="*/ 0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66667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 flipV="1">
            <a:off x="127001" y="6723063"/>
            <a:ext cx="11969751" cy="555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59" name="Freeform 35"/>
          <p:cNvSpPr>
            <a:spLocks/>
          </p:cNvSpPr>
          <p:nvPr/>
        </p:nvSpPr>
        <p:spPr bwMode="gray">
          <a:xfrm>
            <a:off x="9194801" y="1047750"/>
            <a:ext cx="2874433" cy="52388"/>
          </a:xfrm>
          <a:custGeom>
            <a:avLst/>
            <a:gdLst>
              <a:gd name="T0" fmla="*/ 0 w 1358"/>
              <a:gd name="T1" fmla="*/ 2 h 33"/>
              <a:gd name="T2" fmla="*/ 1358 w 1358"/>
              <a:gd name="T3" fmla="*/ 0 h 33"/>
              <a:gd name="T4" fmla="*/ 1356 w 1358"/>
              <a:gd name="T5" fmla="*/ 32 h 33"/>
              <a:gd name="T6" fmla="*/ 60 w 1358"/>
              <a:gd name="T7" fmla="*/ 33 h 33"/>
              <a:gd name="T8" fmla="*/ 0 w 1358"/>
              <a:gd name="T9" fmla="*/ 2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8" h="33">
                <a:moveTo>
                  <a:pt x="0" y="2"/>
                </a:moveTo>
                <a:lnTo>
                  <a:pt x="1358" y="0"/>
                </a:lnTo>
                <a:lnTo>
                  <a:pt x="1356" y="32"/>
                </a:lnTo>
                <a:lnTo>
                  <a:pt x="60" y="33"/>
                </a:lnTo>
                <a:lnTo>
                  <a:pt x="0" y="2"/>
                </a:lnTo>
                <a:close/>
              </a:path>
            </a:pathLst>
          </a:cu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609600" y="238126"/>
            <a:ext cx="86360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609600" y="1438276"/>
            <a:ext cx="10972800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064001" y="6311901"/>
            <a:ext cx="2283884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6441017" y="6323013"/>
            <a:ext cx="308186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9489018" y="6323013"/>
            <a:ext cx="2154767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fld id="{F3476994-525B-4996-AB03-3CD4138682A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61" name="Text Box 37"/>
          <p:cNvSpPr txBox="1">
            <a:spLocks noChangeArrowheads="1"/>
          </p:cNvSpPr>
          <p:nvPr/>
        </p:nvSpPr>
        <p:spPr bwMode="gray">
          <a:xfrm>
            <a:off x="192618" y="6454775"/>
            <a:ext cx="150874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100" i="1">
                <a:solidFill>
                  <a:srgbClr val="FFFFFF"/>
                </a:solidFill>
                <a:latin typeface="Times New Roman" pitchFamily="18" charset="0"/>
              </a:rPr>
              <a:t>www.themegallery.com</a:t>
            </a:r>
          </a:p>
        </p:txBody>
      </p:sp>
      <p:sp>
        <p:nvSpPr>
          <p:cNvPr id="1054" name="Rectangle 30" descr="7"/>
          <p:cNvSpPr>
            <a:spLocks noChangeArrowheads="1"/>
          </p:cNvSpPr>
          <p:nvPr/>
        </p:nvSpPr>
        <p:spPr bwMode="gray">
          <a:xfrm>
            <a:off x="10993967" y="415925"/>
            <a:ext cx="713317" cy="546100"/>
          </a:xfrm>
          <a:prstGeom prst="rect">
            <a:avLst/>
          </a:prstGeom>
          <a:blipFill dpi="0" rotWithShape="1">
            <a:blip r:embed="rId17"/>
            <a:srcRect/>
            <a:stretch>
              <a:fillRect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55" name="Rectangle 31" descr="4"/>
          <p:cNvSpPr>
            <a:spLocks noChangeArrowheads="1"/>
          </p:cNvSpPr>
          <p:nvPr/>
        </p:nvSpPr>
        <p:spPr bwMode="gray">
          <a:xfrm>
            <a:off x="10160000" y="415925"/>
            <a:ext cx="713317" cy="546100"/>
          </a:xfrm>
          <a:prstGeom prst="rect">
            <a:avLst/>
          </a:prstGeom>
          <a:blipFill dpi="0" rotWithShape="1">
            <a:blip r:embed="rId18"/>
            <a:srcRect/>
            <a:stretch>
              <a:fillRect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60" name="Rectangle 36"/>
          <p:cNvSpPr>
            <a:spLocks noChangeArrowheads="1"/>
          </p:cNvSpPr>
          <p:nvPr/>
        </p:nvSpPr>
        <p:spPr bwMode="gray">
          <a:xfrm>
            <a:off x="9334500" y="415925"/>
            <a:ext cx="713317" cy="5461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54" grpId="0" animBg="1"/>
      <p:bldP spid="1055" grpId="0" animBg="1"/>
      <p:bldP spid="1060" grpId="0" animBg="1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Sinh%2010%20CTGD%202018\Chuy&#234;n%20&#273;&#7873;\VTC14%20-%20R&#225;c%20th&#7843;i%20nh&#7921;a-%20Th&#7843;m%20h&#7885;a%20m&#244;i%20tr&#432;&#7901;ng%20(online-video-cutter.com).mp4" TargetMode="External"/><Relationship Id="rId1" Type="http://schemas.microsoft.com/office/2007/relationships/media" Target="file:///D:\Sinh%2010%20CTGD%202018\Chuy&#234;n%20&#273;&#7873;\VTC14%20-%20R&#225;c%20th&#7843;i%20nh&#7921;a-%20Th&#7843;m%20h&#7885;a%20m&#244;i%20tr&#432;&#7901;ng%20(online-video-cutter.com).mp4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B24%20-%20S9.ppt#-1,30,  &#272;&#7896;T BI&#7870;N &#272;A B&#7896;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3076" name="组合 2"/>
          <p:cNvGrpSpPr>
            <a:grpSpLocks/>
          </p:cNvGrpSpPr>
          <p:nvPr/>
        </p:nvGrpSpPr>
        <p:grpSpPr bwMode="auto">
          <a:xfrm>
            <a:off x="1524000" y="6308727"/>
            <a:ext cx="9151938" cy="49212"/>
            <a:chOff x="-1" y="5849480"/>
            <a:chExt cx="12203530" cy="325542"/>
          </a:xfrm>
        </p:grpSpPr>
        <p:sp>
          <p:nvSpPr>
            <p:cNvPr id="12" name="矩形 11"/>
            <p:cNvSpPr/>
            <p:nvPr/>
          </p:nvSpPr>
          <p:spPr>
            <a:xfrm>
              <a:off x="-1" y="5849480"/>
              <a:ext cx="12192945" cy="65532"/>
            </a:xfrm>
            <a:prstGeom prst="rect">
              <a:avLst/>
            </a:prstGeom>
            <a:solidFill>
              <a:srgbClr val="57C1B3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774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0584" y="5991113"/>
              <a:ext cx="12192945" cy="183909"/>
            </a:xfrm>
            <a:prstGeom prst="rect">
              <a:avLst/>
            </a:prstGeom>
            <a:solidFill>
              <a:srgbClr val="57C1B3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774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3077" name="组合 1"/>
          <p:cNvGrpSpPr>
            <a:grpSpLocks/>
          </p:cNvGrpSpPr>
          <p:nvPr/>
        </p:nvGrpSpPr>
        <p:grpSpPr bwMode="auto">
          <a:xfrm>
            <a:off x="1506538" y="422276"/>
            <a:ext cx="9144001" cy="187325"/>
            <a:chOff x="-22338" y="886998"/>
            <a:chExt cx="12192000" cy="249930"/>
          </a:xfrm>
        </p:grpSpPr>
        <p:sp>
          <p:nvSpPr>
            <p:cNvPr id="14" name="矩形 13"/>
            <p:cNvSpPr/>
            <p:nvPr/>
          </p:nvSpPr>
          <p:spPr>
            <a:xfrm flipV="1">
              <a:off x="-22338" y="886998"/>
              <a:ext cx="12192000" cy="46597"/>
            </a:xfrm>
            <a:prstGeom prst="rect">
              <a:avLst/>
            </a:prstGeom>
            <a:solidFill>
              <a:srgbClr val="57C1B3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774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22338" y="995019"/>
              <a:ext cx="12192000" cy="141909"/>
            </a:xfrm>
            <a:prstGeom prst="rect">
              <a:avLst/>
            </a:prstGeom>
            <a:solidFill>
              <a:srgbClr val="57C1B3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774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VTC14 - Rác thải nhựa- Thảm họa môi trường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30480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05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gray">
          <a:xfrm>
            <a:off x="609600" y="188640"/>
            <a:ext cx="109728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044025"/>
            <a:ext cx="656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572" y="1625639"/>
            <a:ext cx="7704856" cy="39604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59496" y="5652537"/>
            <a:ext cx="9433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Enzyme được ứng </a:t>
            </a:r>
            <a:r>
              <a:rPr lang="vi-VN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 </a:t>
            </a: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 </a:t>
            </a: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 thực phẩm 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78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gray">
          <a:xfrm>
            <a:off x="609600" y="188640"/>
            <a:ext cx="109728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418" y="1044025"/>
            <a:ext cx="6612702" cy="59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912388"/>
            <a:ext cx="5112568" cy="37466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1384" y="5661248"/>
            <a:ext cx="51125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C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lang="en-US" sz="3200" b="1" dirty="0" smtClean="0">
                <a:solidFill>
                  <a:srgbClr val="0C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C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mốc</a:t>
            </a:r>
            <a:r>
              <a:rPr lang="en-US" sz="3200" b="1" dirty="0" smtClean="0">
                <a:solidFill>
                  <a:srgbClr val="0C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C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Aspergillus</a:t>
            </a:r>
            <a:r>
              <a:rPr lang="en-US" sz="3200" b="1" dirty="0" smtClean="0">
                <a:solidFill>
                  <a:srgbClr val="0C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C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oryzae</a:t>
            </a:r>
            <a:endParaRPr lang="en-US" sz="3200" b="1" i="0" dirty="0">
              <a:solidFill>
                <a:srgbClr val="0C0D0D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048" y="1455948"/>
            <a:ext cx="5200216" cy="2909155"/>
          </a:xfrm>
          <a:prstGeom prst="rect">
            <a:avLst/>
          </a:prstGeom>
        </p:spPr>
      </p:pic>
      <p:cxnSp>
        <p:nvCxnSpPr>
          <p:cNvPr id="12" name="Curved Connector 11"/>
          <p:cNvCxnSpPr/>
          <p:nvPr/>
        </p:nvCxnSpPr>
        <p:spPr>
          <a:xfrm flipV="1">
            <a:off x="3575720" y="2641179"/>
            <a:ext cx="4104456" cy="1003845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474691" y="5394036"/>
            <a:ext cx="54695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bột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Down Arrow 15"/>
          <p:cNvSpPr/>
          <p:nvPr/>
        </p:nvSpPr>
        <p:spPr>
          <a:xfrm>
            <a:off x="9048328" y="4149080"/>
            <a:ext cx="144016" cy="11550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8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364" y="1503535"/>
            <a:ext cx="10982035" cy="1673773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enzyme amylase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Aspergillus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oryzae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Aspergillus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awamori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bánh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mì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bánh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mì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tăng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ngon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609600" y="188640"/>
            <a:ext cx="109728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418" y="1044025"/>
            <a:ext cx="6612702" cy="59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79" y="3356992"/>
            <a:ext cx="3521658" cy="2448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2344" y="3248337"/>
            <a:ext cx="2774954" cy="2701021"/>
          </a:xfrm>
          <a:prstGeom prst="rect">
            <a:avLst/>
          </a:prstGeom>
        </p:spPr>
      </p:pic>
      <p:sp>
        <p:nvSpPr>
          <p:cNvPr id="8" name="Plus 7"/>
          <p:cNvSpPr/>
          <p:nvPr/>
        </p:nvSpPr>
        <p:spPr>
          <a:xfrm>
            <a:off x="3935760" y="4365104"/>
            <a:ext cx="1074103" cy="72008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514" y="3248980"/>
            <a:ext cx="2664296" cy="2664296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8328248" y="4463401"/>
            <a:ext cx="49134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7680176" y="4463401"/>
            <a:ext cx="1080120" cy="6217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1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308" y="1589329"/>
            <a:ext cx="10945091" cy="1119591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pepsin, papain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bia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ngừa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bia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đục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609600" y="188640"/>
            <a:ext cx="10972800" cy="90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418" y="1044025"/>
            <a:ext cx="6612702" cy="59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764" y="2636912"/>
            <a:ext cx="5053740" cy="33542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2708919"/>
            <a:ext cx="4104456" cy="367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8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384" y="2114023"/>
            <a:ext cx="4536504" cy="3331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2155676"/>
            <a:ext cx="5208451" cy="32895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9416" y="5517232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mềm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thịt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5508521"/>
            <a:ext cx="609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glucose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khỏi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gray">
          <a:xfrm>
            <a:off x="609600" y="188640"/>
            <a:ext cx="10972800" cy="90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376" y="1182005"/>
            <a:ext cx="6612702" cy="59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69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9593" y="1612102"/>
            <a:ext cx="8292813" cy="4248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9456" y="5949280"/>
            <a:ext cx="921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Enzyme được sử dụng trong chuẩn đoán, làm thuốc điều trị </a:t>
            </a:r>
            <a:endParaRPr lang="en-US" sz="28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609600" y="188640"/>
            <a:ext cx="109728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044025"/>
            <a:ext cx="656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93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gray">
          <a:xfrm>
            <a:off x="609600" y="188640"/>
            <a:ext cx="109728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980728"/>
            <a:ext cx="656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9336" y="1476005"/>
            <a:ext cx="11881320" cy="1304923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enzyme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enzyme.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636912"/>
            <a:ext cx="4595568" cy="26642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1344" y="5355213"/>
            <a:ext cx="5184576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glucose oxidase </a:t>
            </a:r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hàm</a:t>
            </a:r>
            <a:r>
              <a:rPr lang="en-US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2645117"/>
            <a:ext cx="4762500" cy="23812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69890" y="5085184"/>
            <a:ext cx="5830766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dehydrogenase </a:t>
            </a:r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90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1" y="1459345"/>
            <a:ext cx="11665296" cy="153760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Enzyme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Taq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DNA polymerase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chiết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khuẩn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Thermus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aquaticus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kỹ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đoán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nghiên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cứu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609600" y="188640"/>
            <a:ext cx="109728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1044025"/>
            <a:ext cx="656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2924945"/>
            <a:ext cx="4350800" cy="2952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2924945"/>
            <a:ext cx="4219947" cy="28132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80176" y="5805264"/>
            <a:ext cx="3370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Taq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DNA polymerase </a:t>
            </a:r>
          </a:p>
        </p:txBody>
      </p:sp>
      <p:sp>
        <p:nvSpPr>
          <p:cNvPr id="9" name="Rectangle 8"/>
          <p:cNvSpPr/>
          <p:nvPr/>
        </p:nvSpPr>
        <p:spPr>
          <a:xfrm>
            <a:off x="323273" y="5939988"/>
            <a:ext cx="46205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khuẩn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Thermus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aquaticus</a:t>
            </a:r>
            <a:endParaRPr lang="en-US" sz="2800" b="1" dirty="0">
              <a:solidFill>
                <a:srgbClr val="333333"/>
              </a:solidFill>
            </a:endParaRPr>
          </a:p>
        </p:txBody>
      </p:sp>
      <p:cxnSp>
        <p:nvCxnSpPr>
          <p:cNvPr id="11" name="Elbow Connector 10"/>
          <p:cNvCxnSpPr/>
          <p:nvPr/>
        </p:nvCxnSpPr>
        <p:spPr>
          <a:xfrm flipV="1">
            <a:off x="3431704" y="4005064"/>
            <a:ext cx="3528392" cy="864096"/>
          </a:xfrm>
          <a:prstGeom prst="bent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87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gray">
          <a:xfrm>
            <a:off x="609600" y="188640"/>
            <a:ext cx="8942784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116033"/>
            <a:ext cx="656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368" y="2492896"/>
            <a:ext cx="3112627" cy="2448272"/>
          </a:xfrm>
          <a:prstGeom prst="rect">
            <a:avLst/>
          </a:prstGeom>
        </p:spPr>
      </p:pic>
      <p:cxnSp>
        <p:nvCxnSpPr>
          <p:cNvPr id="11" name="Curved Connector 10"/>
          <p:cNvCxnSpPr/>
          <p:nvPr/>
        </p:nvCxnSpPr>
        <p:spPr>
          <a:xfrm flipV="1">
            <a:off x="2855640" y="2132856"/>
            <a:ext cx="2592288" cy="1224136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75920" y="1772816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00328" y="3276273"/>
            <a:ext cx="3520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dinh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dưỡng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52728" y="4212377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Amino acid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05128" y="5076473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Hormone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19936" y="2556193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Curved Connector 18"/>
          <p:cNvCxnSpPr>
            <a:endCxn id="17" idx="1"/>
          </p:cNvCxnSpPr>
          <p:nvPr/>
        </p:nvCxnSpPr>
        <p:spPr>
          <a:xfrm flipV="1">
            <a:off x="2855640" y="2848581"/>
            <a:ext cx="2664296" cy="529677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>
            <a:endCxn id="14" idx="1"/>
          </p:cNvCxnSpPr>
          <p:nvPr/>
        </p:nvCxnSpPr>
        <p:spPr>
          <a:xfrm>
            <a:off x="2855640" y="3426822"/>
            <a:ext cx="2744688" cy="141839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/>
          <p:cNvCxnSpPr/>
          <p:nvPr/>
        </p:nvCxnSpPr>
        <p:spPr>
          <a:xfrm>
            <a:off x="2691052" y="3378258"/>
            <a:ext cx="3007861" cy="1126506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2982057" y="3433356"/>
            <a:ext cx="2965780" cy="1998802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67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gray">
          <a:xfrm>
            <a:off x="609600" y="188640"/>
            <a:ext cx="8942784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116033"/>
            <a:ext cx="656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759838"/>
            <a:ext cx="10972800" cy="1131144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gray">
          <a:xfrm>
            <a:off x="762000" y="3270907"/>
            <a:ext cx="10972800" cy="109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Do 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vi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cấy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giản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cấy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đạt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58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40" y="188640"/>
            <a:ext cx="7653064" cy="644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7920608" y="1556792"/>
            <a:ext cx="3864024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thải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nhựa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nghiêm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trọng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2" name="Oval Callout 1"/>
          <p:cNvSpPr/>
          <p:nvPr/>
        </p:nvSpPr>
        <p:spPr bwMode="auto">
          <a:xfrm>
            <a:off x="8040216" y="1412776"/>
            <a:ext cx="3744416" cy="3744416"/>
          </a:xfrm>
          <a:prstGeom prst="wedgeEllipseCallou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indent="-342900" algn="ctr">
              <a:spcBef>
                <a:spcPct val="20000"/>
              </a:spcBef>
            </a:pP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70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3" grpId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gray">
          <a:xfrm>
            <a:off x="609600" y="188640"/>
            <a:ext cx="8942784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655" y="1052736"/>
            <a:ext cx="6603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91127" y="1564603"/>
            <a:ext cx="10991273" cy="1360341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Công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enzyme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gene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tái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3" y="2913895"/>
            <a:ext cx="3168352" cy="18876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9336" y="5085184"/>
            <a:ext cx="3600400" cy="95410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Tẩy</a:t>
            </a:r>
            <a:r>
              <a:rPr lang="en-US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trắng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mềm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vải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220" y="2859826"/>
            <a:ext cx="3100900" cy="19416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07768" y="5138028"/>
            <a:ext cx="3456384" cy="52322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nghiệp thuộc </a:t>
            </a:r>
            <a:r>
              <a:rPr lang="vi-VN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263" y="2859826"/>
            <a:ext cx="3708479" cy="19633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60296" y="5085184"/>
            <a:ext cx="2304256" cy="52322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Giặt</a:t>
            </a:r>
            <a:r>
              <a:rPr lang="en-US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tẩy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38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 animBg="1"/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gray">
          <a:xfrm>
            <a:off x="609600" y="188640"/>
            <a:ext cx="8942784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052736"/>
            <a:ext cx="656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1891" y="1564603"/>
            <a:ext cx="11000509" cy="1360341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Công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enzyme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gene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tái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3432" y="5949280"/>
            <a:ext cx="3431550" cy="52322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 </a:t>
            </a:r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đoán</a:t>
            </a:r>
            <a:r>
              <a:rPr lang="en-US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48" y="2636912"/>
            <a:ext cx="4826310" cy="32175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76120" y="5858108"/>
            <a:ext cx="3456384" cy="52322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2692291"/>
            <a:ext cx="4738503" cy="316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9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gray">
          <a:xfrm>
            <a:off x="618836" y="188640"/>
            <a:ext cx="8933548" cy="89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116033"/>
            <a:ext cx="656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thành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tựu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2655" y="1759839"/>
            <a:ext cx="11009745" cy="1075726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Enzyme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thải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nhằm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cải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thiện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gray">
          <a:xfrm>
            <a:off x="628072" y="2852936"/>
            <a:ext cx="10940535" cy="1100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công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nghiệp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thuộc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da, enzyme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phân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giải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protein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sử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dụng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làm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mềm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da.</a:t>
            </a:r>
            <a:endParaRPr lang="en-US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gray">
          <a:xfrm>
            <a:off x="535709" y="4005063"/>
            <a:ext cx="10988475" cy="111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công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nghiệp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bột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giặt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chất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tẩy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rửa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bổ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sung enzyme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phân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giải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làm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sạch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vết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bẩn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 bwMode="gray">
          <a:xfrm>
            <a:off x="452582" y="5070012"/>
            <a:ext cx="10972010" cy="112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-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chăn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nuôi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chế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phẩm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cellulose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dùng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chế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biến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thức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ăn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gia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súc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gia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cầm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giúp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vật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nuôi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hấp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thu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thức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ăn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tốt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kern="0" dirty="0" err="1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hơn</a:t>
            </a:r>
            <a:r>
              <a:rPr lang="en-US" b="1" kern="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49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gray">
          <a:xfrm>
            <a:off x="618836" y="188640"/>
            <a:ext cx="8933548" cy="89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052736"/>
            <a:ext cx="656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thành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tựu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3352" y="1628800"/>
            <a:ext cx="11737303" cy="1075726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chiết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ngành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rãi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598" y="2564904"/>
            <a:ext cx="6389730" cy="403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1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2064" y="1736186"/>
            <a:ext cx="4983285" cy="31048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1116033"/>
            <a:ext cx="6566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thành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tựu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618836" y="188640"/>
            <a:ext cx="8933548" cy="89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1741548"/>
            <a:ext cx="5544616" cy="31188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16080" y="4973317"/>
            <a:ext cx="4603143" cy="52322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chăn</a:t>
            </a:r>
            <a:r>
              <a:rPr lang="en-US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nuôi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392" y="5013176"/>
            <a:ext cx="4603143" cy="52322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Enzyme </a:t>
            </a:r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28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53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52" y="1438277"/>
            <a:ext cx="11593288" cy="1424996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b="1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b="1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thành </a:t>
            </a:r>
            <a:r>
              <a:rPr lang="en-US" b="1" i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tựu</a:t>
            </a:r>
            <a:r>
              <a:rPr lang="en-US" b="1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b="1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b="1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i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b="1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nay, </a:t>
            </a:r>
            <a:r>
              <a:rPr lang="en-US" b="1" i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b="1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b="1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lai</a:t>
            </a:r>
            <a:r>
              <a:rPr 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263352" y="224018"/>
            <a:ext cx="11289456" cy="87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II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Triển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vọng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tương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lai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60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gray">
          <a:xfrm>
            <a:off x="263352" y="224018"/>
            <a:ext cx="11289456" cy="85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Hoàn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thành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phiếu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học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tập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(10p)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10" y="1052736"/>
            <a:ext cx="10458266" cy="54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3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gray">
          <a:xfrm>
            <a:off x="263352" y="224018"/>
            <a:ext cx="11289456" cy="87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II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Triển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vọng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tương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lai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3352" y="1268760"/>
            <a:ext cx="11593288" cy="109419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lai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hứa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hẹn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thành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ngành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cung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ngành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3907161" y="2780928"/>
            <a:ext cx="3196951" cy="58477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Straight Arrow Connector 4"/>
          <p:cNvCxnSpPr>
            <a:endCxn id="11" idx="0"/>
          </p:cNvCxnSpPr>
          <p:nvPr/>
        </p:nvCxnSpPr>
        <p:spPr>
          <a:xfrm flipH="1">
            <a:off x="1127448" y="3356992"/>
            <a:ext cx="4446748" cy="12492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9336" y="4606280"/>
            <a:ext cx="2016224" cy="52322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</a:t>
            </a:r>
            <a:r>
              <a:rPr lang="en-US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endParaRPr lang="en-US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7568" y="4606280"/>
            <a:ext cx="2082316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endParaRPr lang="en-US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27984" y="4606280"/>
            <a:ext cx="152400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0084" y="4606280"/>
            <a:ext cx="1446076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</a:t>
            </a:r>
            <a:r>
              <a:rPr lang="en-US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dược</a:t>
            </a:r>
            <a:endParaRPr lang="en-US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768408" y="4606280"/>
            <a:ext cx="2016224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en-US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lang="en-US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83153" y="4653136"/>
            <a:ext cx="2016224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2800" b="1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28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Straight Arrow Connector 17"/>
          <p:cNvCxnSpPr>
            <a:endCxn id="12" idx="0"/>
          </p:cNvCxnSpPr>
          <p:nvPr/>
        </p:nvCxnSpPr>
        <p:spPr>
          <a:xfrm flipH="1">
            <a:off x="3248726" y="3356992"/>
            <a:ext cx="2325470" cy="12492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3" idx="0"/>
          </p:cNvCxnSpPr>
          <p:nvPr/>
        </p:nvCxnSpPr>
        <p:spPr>
          <a:xfrm flipH="1">
            <a:off x="5189984" y="3356992"/>
            <a:ext cx="384212" cy="12492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4" idx="0"/>
          </p:cNvCxnSpPr>
          <p:nvPr/>
        </p:nvCxnSpPr>
        <p:spPr>
          <a:xfrm>
            <a:off x="5570984" y="3370159"/>
            <a:ext cx="1242138" cy="12361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17" idx="0"/>
          </p:cNvCxnSpPr>
          <p:nvPr/>
        </p:nvCxnSpPr>
        <p:spPr>
          <a:xfrm>
            <a:off x="5567899" y="3356992"/>
            <a:ext cx="3123366" cy="12961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15" idx="0"/>
          </p:cNvCxnSpPr>
          <p:nvPr/>
        </p:nvCxnSpPr>
        <p:spPr>
          <a:xfrm>
            <a:off x="5639780" y="3366321"/>
            <a:ext cx="5136740" cy="12399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12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52" y="1438277"/>
            <a:ext cx="11809312" cy="1198636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lai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263352" y="224018"/>
            <a:ext cx="11289456" cy="87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II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Triển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vọng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tương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lai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3472" y="2564904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3200" b="1" dirty="0" err="1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Cải</a:t>
            </a:r>
            <a:r>
              <a:rPr lang="en-US" sz="3200" b="1" dirty="0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b="1" dirty="0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3200" b="1" dirty="0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sz="3200" b="1" dirty="0" err="1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endParaRPr lang="en-US" sz="3200" b="1" dirty="0">
              <a:solidFill>
                <a:srgbClr val="66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3472" y="3420289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3200" b="1" dirty="0" err="1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kiếm</a:t>
            </a:r>
            <a:r>
              <a:rPr lang="en-US" sz="3200" b="1" dirty="0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b="1" dirty="0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b="1" dirty="0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3200" b="1" dirty="0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sz="3200" b="1" dirty="0" err="1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endParaRPr lang="en-US" sz="3200" b="1" dirty="0">
              <a:solidFill>
                <a:srgbClr val="66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3091" y="4293096"/>
            <a:ext cx="6963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3200" b="1" dirty="0" err="1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Cải</a:t>
            </a:r>
            <a:r>
              <a:rPr lang="en-US" sz="3200" b="1" dirty="0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b="1" dirty="0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3200" b="1" dirty="0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200" b="1" dirty="0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66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endParaRPr lang="en-US" sz="3200" b="1" dirty="0">
              <a:solidFill>
                <a:srgbClr val="66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44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gray">
          <a:xfrm>
            <a:off x="263352" y="224018"/>
            <a:ext cx="11289456" cy="87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II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Triển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vọng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tương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lai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8836" y="1268760"/>
            <a:ext cx="6917324" cy="59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Cải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8116" y="2128500"/>
            <a:ext cx="3219652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Plus 8"/>
          <p:cNvSpPr/>
          <p:nvPr/>
        </p:nvSpPr>
        <p:spPr>
          <a:xfrm>
            <a:off x="5320144" y="2204862"/>
            <a:ext cx="847863" cy="53833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481454" y="2128500"/>
            <a:ext cx="3511090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4473" y="3564305"/>
            <a:ext cx="4825783" cy="5920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Straight Connector 13"/>
          <p:cNvCxnSpPr>
            <a:stCxn id="4" idx="2"/>
          </p:cNvCxnSpPr>
          <p:nvPr/>
        </p:nvCxnSpPr>
        <p:spPr>
          <a:xfrm>
            <a:off x="2397942" y="2713275"/>
            <a:ext cx="0" cy="35132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397942" y="3068960"/>
            <a:ext cx="68664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264352" y="2713275"/>
            <a:ext cx="0" cy="3513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735960" y="3064603"/>
            <a:ext cx="0" cy="49970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48146" y="5200073"/>
            <a:ext cx="4809276" cy="1119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đột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trúc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96000" y="5229200"/>
            <a:ext cx="5976665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Straight Arrow Connector 23"/>
          <p:cNvCxnSpPr>
            <a:stCxn id="12" idx="2"/>
            <a:endCxn id="21" idx="0"/>
          </p:cNvCxnSpPr>
          <p:nvPr/>
        </p:nvCxnSpPr>
        <p:spPr>
          <a:xfrm flipH="1">
            <a:off x="3152784" y="4156364"/>
            <a:ext cx="2834581" cy="10437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2" idx="2"/>
            <a:endCxn id="22" idx="0"/>
          </p:cNvCxnSpPr>
          <p:nvPr/>
        </p:nvCxnSpPr>
        <p:spPr>
          <a:xfrm>
            <a:off x="5987365" y="4156364"/>
            <a:ext cx="3096968" cy="107283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893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2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2" action="ppaction://hlinkpres?slideindex=30&amp;slidetitle=  ĐỘT BIẾN ĐA BỘI"/>
          </p:cNvPr>
          <p:cNvSpPr>
            <a:spLocks noChangeArrowheads="1"/>
          </p:cNvSpPr>
          <p:nvPr/>
        </p:nvSpPr>
        <p:spPr bwMode="auto">
          <a:xfrm>
            <a:off x="1905000" y="304800"/>
            <a:ext cx="8388350" cy="3001818"/>
          </a:xfrm>
          <a:prstGeom prst="ellipse">
            <a:avLst/>
          </a:prstGeom>
          <a:solidFill>
            <a:srgbClr val="286E35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sz="54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CHUYÊN ĐỀ</a:t>
            </a:r>
            <a:r>
              <a:rPr lang="en-US" altLang="vi-VN" sz="54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II</a:t>
            </a:r>
            <a:r>
              <a:rPr lang="vi-VN" altLang="vi-VN" sz="54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54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NGHỆ ENZYME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54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 ỨNG DỤNG</a:t>
            </a:r>
            <a:endParaRPr lang="en-US" altLang="vi-VN" sz="5400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8FFF9"/>
              </a:clrFrom>
              <a:clrTo>
                <a:srgbClr val="F8F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1" t="32980" r="60722" b="51944"/>
          <a:stretch>
            <a:fillRect/>
          </a:stretch>
        </p:blipFill>
        <p:spPr bwMode="auto">
          <a:xfrm>
            <a:off x="990600" y="3810000"/>
            <a:ext cx="3429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4054764" y="4419599"/>
            <a:ext cx="3870036" cy="946727"/>
          </a:xfrm>
          <a:prstGeom prst="rect">
            <a:avLst/>
          </a:prstGeom>
          <a:solidFill>
            <a:srgbClr val="FFFF66"/>
          </a:solidFill>
          <a:ln w="9525" algn="ctr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vi-VN" b="1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NGHỆ ENZYME</a:t>
            </a:r>
          </a:p>
        </p:txBody>
      </p:sp>
      <p:pic>
        <p:nvPicPr>
          <p:cNvPr id="7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74" t="43796" r="43317" b="49895"/>
          <a:stretch>
            <a:fillRect/>
          </a:stretch>
        </p:blipFill>
        <p:spPr bwMode="auto">
          <a:xfrm>
            <a:off x="7772400" y="4781550"/>
            <a:ext cx="25908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1905000" y="4267200"/>
            <a:ext cx="26670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Enzyme</a:t>
            </a: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8153400" y="4572000"/>
            <a:ext cx="20574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 </a:t>
            </a:r>
            <a:r>
              <a:rPr lang="en-US" altLang="vi-VN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tựu</a:t>
            </a:r>
            <a:endParaRPr lang="en-US" altLang="vi-VN" b="1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116632"/>
            <a:ext cx="1600423" cy="142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gray">
          <a:xfrm>
            <a:off x="263352" y="224018"/>
            <a:ext cx="11289456" cy="87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II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Triển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vọng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tương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lai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036" y="1268760"/>
            <a:ext cx="6934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kiếm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853535"/>
            <a:ext cx="9937104" cy="32090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95600" y="4643844"/>
            <a:ext cx="864096" cy="369332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551384" y="5301208"/>
            <a:ext cx="72008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43472" y="5157192"/>
            <a:ext cx="10441160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79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gray">
          <a:xfrm>
            <a:off x="263352" y="224018"/>
            <a:ext cx="11289456" cy="87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II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Triển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vọng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tương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lai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5564" y="1268761"/>
            <a:ext cx="6952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kiếm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1344" y="1988840"/>
            <a:ext cx="12000656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kỹ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3D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tiễn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3" y="3066058"/>
            <a:ext cx="2210180" cy="33152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55127" y="4437112"/>
            <a:ext cx="4249185" cy="596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3D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4007768" y="4581128"/>
            <a:ext cx="504056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6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gray">
          <a:xfrm>
            <a:off x="277090" y="224019"/>
            <a:ext cx="11275717" cy="84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II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Triển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vọng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tương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lai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1268761"/>
            <a:ext cx="6943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kiếm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gene </a:t>
            </a:r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008" y="1988840"/>
            <a:ext cx="12072664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kỹ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3D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tử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tiễn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73382" y="3369292"/>
            <a:ext cx="9075146" cy="6023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Enzyme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thải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75520" y="4140369"/>
            <a:ext cx="90730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Enzyme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đoán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4909" y="4860449"/>
            <a:ext cx="97978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Enzyme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thuốc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chữa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73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gray">
          <a:xfrm>
            <a:off x="249382" y="224019"/>
            <a:ext cx="11303425" cy="84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II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Triển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vọng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nghệ enzyme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tương</a:t>
            </a:r>
            <a:r>
              <a:rPr lang="en-US" sz="4000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kern="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lai</a:t>
            </a:r>
            <a:endParaRPr lang="en-US" sz="4000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090" y="1268760"/>
            <a:ext cx="6907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Cải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8618" y="1995054"/>
            <a:ext cx="11814046" cy="15634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Áp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phối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kỹ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ưu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nay.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352" y="3947572"/>
            <a:ext cx="11809312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nghiên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cứu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Qua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đó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giải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quyết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vấn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đề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việc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làm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cải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thiện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chất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lượng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cuộc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sống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52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127" y="238126"/>
            <a:ext cx="8654473" cy="868363"/>
          </a:xfrm>
        </p:spPr>
        <p:txBody>
          <a:bodyPr/>
          <a:lstStyle/>
          <a:p>
            <a:pPr algn="ctr"/>
            <a:r>
              <a:rPr lang="en-US" dirty="0" err="1" smtClean="0"/>
              <a:t>Đáp</a:t>
            </a:r>
            <a:r>
              <a:rPr lang="en-US" dirty="0" smtClean="0"/>
              <a:t> </a:t>
            </a:r>
            <a:r>
              <a:rPr lang="en-US" dirty="0" err="1" smtClean="0"/>
              <a:t>án</a:t>
            </a:r>
            <a:r>
              <a:rPr lang="en-US" dirty="0" smtClean="0"/>
              <a:t> </a:t>
            </a:r>
            <a:r>
              <a:rPr lang="en-US" dirty="0" err="1" smtClean="0"/>
              <a:t>phiếu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tập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3432" y="903097"/>
            <a:ext cx="9937104" cy="576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0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6690" y="1459345"/>
            <a:ext cx="5615709" cy="3337807"/>
          </a:xfrm>
        </p:spPr>
        <p:txBody>
          <a:bodyPr/>
          <a:lstStyle/>
          <a:p>
            <a:pPr marL="0" indent="0">
              <a:buNone/>
            </a:pPr>
            <a:r>
              <a:rPr lang="en-GB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thành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tựu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lai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tiễn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thành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tựu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258618" y="224019"/>
            <a:ext cx="11294189" cy="875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LUYỆN TẬP</a:t>
            </a:r>
            <a:endParaRPr lang="en-US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248954"/>
            <a:ext cx="5112568" cy="51125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1384" y="3501008"/>
            <a:ext cx="1728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ENZYME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6264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618" y="1348509"/>
            <a:ext cx="10977533" cy="4744787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enzyme DNA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polimerase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DNA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PCR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buAutoNum type="alphaUcPeriod"/>
            </a:pP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	</a:t>
            </a:r>
            <a:endParaRPr lang="en-US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dược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thải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	</a:t>
            </a:r>
            <a:endParaRPr lang="en-US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rong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chăn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258618" y="224019"/>
            <a:ext cx="11294189" cy="875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LUYỆN TẬP</a:t>
            </a:r>
            <a:endParaRPr lang="en-US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Octagon 4"/>
          <p:cNvSpPr/>
          <p:nvPr/>
        </p:nvSpPr>
        <p:spPr>
          <a:xfrm>
            <a:off x="258618" y="2996952"/>
            <a:ext cx="436782" cy="504056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34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509" y="1339273"/>
            <a:ext cx="10984887" cy="4723587"/>
          </a:xfrm>
        </p:spPr>
        <p:txBody>
          <a:bodyPr/>
          <a:lstStyle/>
          <a:p>
            <a:pPr marL="0" indent="0">
              <a:buNone/>
            </a:pP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Câu 2: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khoa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thải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nhựa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enzyme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ột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virus.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hiều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khuẩn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ột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nấm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			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ột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tế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bào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cỏ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258618" y="260648"/>
            <a:ext cx="11294189" cy="875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LUYỆN TẬP</a:t>
            </a:r>
            <a:endParaRPr lang="en-US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Octagon 4"/>
          <p:cNvSpPr/>
          <p:nvPr/>
        </p:nvSpPr>
        <p:spPr>
          <a:xfrm>
            <a:off x="5735960" y="2996952"/>
            <a:ext cx="504056" cy="432048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44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145" y="1357745"/>
            <a:ext cx="10996007" cy="4735552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3: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dứa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mềm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thịt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Amilase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	  B.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Cellulase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	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Protease.	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Lipase.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286327" y="224018"/>
            <a:ext cx="11266480" cy="88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LUYỆN TẬP</a:t>
            </a:r>
            <a:endParaRPr lang="en-US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5" name="Octagon 4"/>
          <p:cNvSpPr/>
          <p:nvPr/>
        </p:nvSpPr>
        <p:spPr>
          <a:xfrm>
            <a:off x="5807968" y="2420888"/>
            <a:ext cx="436782" cy="504056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6274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308" y="1413164"/>
            <a:ext cx="10945091" cy="4759037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4: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hay Sai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tương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lai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ải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ải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trình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ìm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kiếm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ổng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thí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nghiệm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286327" y="224018"/>
            <a:ext cx="11266480" cy="88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LUYỆN TẬP</a:t>
            </a:r>
            <a:endParaRPr lang="en-US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Octagon 5"/>
          <p:cNvSpPr/>
          <p:nvPr/>
        </p:nvSpPr>
        <p:spPr>
          <a:xfrm>
            <a:off x="6888088" y="2564904"/>
            <a:ext cx="1152128" cy="452899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ctagon 6"/>
          <p:cNvSpPr/>
          <p:nvPr/>
        </p:nvSpPr>
        <p:spPr>
          <a:xfrm>
            <a:off x="7896200" y="3717032"/>
            <a:ext cx="1152128" cy="432048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ctagon 7"/>
          <p:cNvSpPr/>
          <p:nvPr/>
        </p:nvSpPr>
        <p:spPr>
          <a:xfrm>
            <a:off x="10272464" y="4293096"/>
            <a:ext cx="864096" cy="452899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ctagon 8"/>
          <p:cNvSpPr/>
          <p:nvPr/>
        </p:nvSpPr>
        <p:spPr>
          <a:xfrm>
            <a:off x="4367808" y="3140968"/>
            <a:ext cx="1152128" cy="415032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85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32656"/>
            <a:ext cx="9144000" cy="6264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231904" y="777478"/>
            <a:ext cx="173957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6</a:t>
            </a:r>
          </a:p>
        </p:txBody>
      </p:sp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1600200" y="1828800"/>
            <a:ext cx="92202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 TỰU CỦA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NGHỆ ENYME </a:t>
            </a:r>
            <a:r>
              <a:rPr lang="en-US" altLang="en-US" sz="5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 </a:t>
            </a:r>
            <a:r>
              <a:rPr lang="en-US" alt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alt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16632"/>
            <a:ext cx="1600423" cy="142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0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336" y="1052736"/>
            <a:ext cx="8040216" cy="5400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55709" y="1477819"/>
            <a:ext cx="37637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 nghệ thi công xử lý nước sông Tô Lịch là công nghệ Nhật Bản Nano-Bioreactor kết hợp giữa vật liệu xử lý nước thiên nhiên Bioreacto và máy sục khí nano công nghệ Nhật Bản, được biểu thị bằng sơ đồ</a:t>
            </a:r>
            <a:endParaRPr lang="en-US" sz="28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286327" y="240399"/>
            <a:ext cx="11266480" cy="88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VẬN DỤNG</a:t>
            </a:r>
            <a:endParaRPr lang="en-US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78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336" y="980728"/>
            <a:ext cx="8040216" cy="5400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84232" y="2098591"/>
            <a:ext cx="392367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VSV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sục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khí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lý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gray">
          <a:xfrm>
            <a:off x="286327" y="188640"/>
            <a:ext cx="11266480" cy="88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VẬN DỤNG</a:t>
            </a:r>
            <a:endParaRPr lang="en-US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94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gray">
          <a:xfrm>
            <a:off x="286327" y="224018"/>
            <a:ext cx="11266480" cy="88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VẬN DỤNG</a:t>
            </a:r>
            <a:endParaRPr lang="en-US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86" y="1628800"/>
            <a:ext cx="5655882" cy="33557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9335" y="5229200"/>
            <a:ext cx="61152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lang="en-US" sz="28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sông</a:t>
            </a:r>
            <a:r>
              <a:rPr lang="en-US" sz="28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Tô</a:t>
            </a:r>
            <a:r>
              <a:rPr lang="en-US" sz="28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Lịch</a:t>
            </a:r>
            <a:r>
              <a:rPr lang="en-US" sz="28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đoạn</a:t>
            </a:r>
            <a:r>
              <a:rPr lang="en-US" sz="28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thử</a:t>
            </a:r>
            <a:r>
              <a:rPr lang="en-US" sz="28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nghiệm</a:t>
            </a:r>
            <a:r>
              <a:rPr lang="en-US" sz="28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làm</a:t>
            </a:r>
            <a:r>
              <a:rPr lang="en-US" sz="28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sạch</a:t>
            </a:r>
            <a:r>
              <a:rPr lang="en-US" sz="28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US" sz="28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hết</a:t>
            </a:r>
            <a:r>
              <a:rPr lang="en-US" sz="28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nổi</a:t>
            </a:r>
            <a:r>
              <a:rPr lang="en-US" sz="28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váng</a:t>
            </a:r>
            <a:r>
              <a:rPr lang="en-US" sz="28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sz="28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bớt</a:t>
            </a:r>
            <a:r>
              <a:rPr lang="en-US" sz="28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mùi</a:t>
            </a:r>
            <a:r>
              <a:rPr lang="en-US" sz="28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 </a:t>
            </a:r>
            <a:endParaRPr lang="en-US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14473" y="1412776"/>
            <a:ext cx="5989310" cy="403187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kết quả test nhanh các mẫu nước sông Tô Lịch ở đoạn thử nghiệm làm sạch bằng công </a:t>
            </a:r>
            <a:r>
              <a:rPr lang="vi-VN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Nano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– Bioreactor, </a:t>
            </a:r>
            <a:r>
              <a:rPr lang="vi-VN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 </a:t>
            </a: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 cho thấy, chỉ số kiềm và </a:t>
            </a:r>
            <a:r>
              <a:rPr lang="en-US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oxy</a:t>
            </a:r>
            <a:r>
              <a:rPr lang="vi-VN" sz="3200" b="1" dirty="0" smtClean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 tan có chuyển biến tích cực. Người dân cũng ghi nhận nước sông đã bớt mùi hôi thối…</a:t>
            </a:r>
            <a:endParaRPr lang="en-US" sz="3200" b="1" dirty="0">
              <a:solidFill>
                <a:srgbClr val="3333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4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9997" y="1438276"/>
            <a:ext cx="5414392" cy="4733925"/>
          </a:xfrm>
        </p:spPr>
        <p:txBody>
          <a:bodyPr/>
          <a:lstStyle/>
          <a:p>
            <a:pPr marL="0" indent="0">
              <a:buNone/>
            </a:pPr>
            <a:r>
              <a:rPr lang="vi-VN" b="1" dirty="0"/>
              <a:t> 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ông 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nghệ này bảo tồn được vi sinh vật, phát triển được vi sinh vật có </a:t>
            </a:r>
            <a:r>
              <a:rPr lang="vi-VN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(Bacillus)</a:t>
            </a:r>
            <a:r>
              <a:rPr lang="vi-VN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phân hủy các vi sinh vật có </a:t>
            </a:r>
            <a:r>
              <a:rPr lang="vi-VN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Coliform,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Ecoli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b="1" dirty="0">
                <a:latin typeface="Calibri" panose="020F0502020204030204" pitchFamily="34" charset="0"/>
                <a:cs typeface="Calibri" panose="020F0502020204030204" pitchFamily="34" charset="0"/>
              </a:rPr>
              <a:t>công nghệ này còn bảo tồn được hệ thủy sinh.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27" y="1556792"/>
            <a:ext cx="6475413" cy="435856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gray">
          <a:xfrm>
            <a:off x="286327" y="224018"/>
            <a:ext cx="11266480" cy="88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kern="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VẬN DỤNG</a:t>
            </a:r>
            <a:endParaRPr lang="en-US" kern="0" dirty="0">
              <a:solidFill>
                <a:schemeClr val="accent5">
                  <a:lumMod val="20000"/>
                  <a:lumOff val="8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18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-10413"/>
            <a:ext cx="12072663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9"/>
          <p:cNvSpPr txBox="1">
            <a:spLocks noChangeArrowheads="1"/>
          </p:cNvSpPr>
          <p:nvPr/>
        </p:nvSpPr>
        <p:spPr bwMode="auto">
          <a:xfrm>
            <a:off x="936377" y="101600"/>
            <a:ext cx="100561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6</a:t>
            </a:r>
            <a:r>
              <a:rPr lang="en-US" alt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THÀNH TỰU CỦA CÔNG NGHỆ ENZYME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496291" y="1828800"/>
            <a:ext cx="2291485" cy="3112655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 TỰU CỦA CÔNG NGHỆ </a:t>
            </a:r>
            <a:r>
              <a:rPr lang="en-US" altLang="vi-VN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ENZYME</a:t>
            </a:r>
            <a:endParaRPr lang="vi-VN" sz="32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Arrow Connector 5"/>
          <p:cNvCxnSpPr>
            <a:cxnSpLocks/>
            <a:stCxn id="5" idx="3"/>
          </p:cNvCxnSpPr>
          <p:nvPr/>
        </p:nvCxnSpPr>
        <p:spPr>
          <a:xfrm flipV="1">
            <a:off x="3787776" y="1562100"/>
            <a:ext cx="990599" cy="182302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3810001" y="3560764"/>
            <a:ext cx="893763" cy="21161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4778376" y="856109"/>
            <a:ext cx="6934248" cy="105092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THÀNH TỰU CỦA CÔNG NGHỆ ENZYME</a:t>
            </a:r>
            <a:endParaRPr lang="vi-VN" sz="32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724400" y="5235576"/>
            <a:ext cx="6988224" cy="13176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II. TRIỂN VỌNG CỦA CÔNG NGHỆ ENZYME TRONG TƯƠNG LAI</a:t>
            </a:r>
            <a:endParaRPr lang="vi-VN" sz="32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23"/>
          <p:cNvGrpSpPr>
            <a:grpSpLocks/>
          </p:cNvGrpSpPr>
          <p:nvPr/>
        </p:nvGrpSpPr>
        <p:grpSpPr bwMode="auto">
          <a:xfrm>
            <a:off x="10254853" y="2438401"/>
            <a:ext cx="1601787" cy="2246313"/>
            <a:chOff x="7398543" y="3552497"/>
            <a:chExt cx="996052" cy="3153103"/>
          </a:xfrm>
        </p:grpSpPr>
        <p:sp>
          <p:nvSpPr>
            <p:cNvPr id="13" name="Rounded Rectangle 12"/>
            <p:cNvSpPr/>
            <p:nvPr/>
          </p:nvSpPr>
          <p:spPr>
            <a:xfrm>
              <a:off x="7398543" y="3552497"/>
              <a:ext cx="973347" cy="3153103"/>
            </a:xfrm>
            <a:prstGeom prst="roundRect">
              <a:avLst/>
            </a:prstGeom>
            <a:solidFill>
              <a:srgbClr val="FFCC99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vi-VN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16" name="Rectangle 20"/>
            <p:cNvSpPr>
              <a:spLocks noChangeArrowheads="1"/>
            </p:cNvSpPr>
            <p:nvPr/>
          </p:nvSpPr>
          <p:spPr bwMode="auto">
            <a:xfrm>
              <a:off x="7412908" y="3776941"/>
              <a:ext cx="981687" cy="1944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altLang="vi-VN" sz="2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altLang="vi-VN" sz="2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altLang="vi-VN" sz="2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altLang="vi-VN" sz="2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thành </a:t>
              </a:r>
              <a:r>
                <a:rPr lang="en-US" altLang="vi-VN" sz="2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tựu</a:t>
              </a:r>
              <a:r>
                <a:rPr lang="en-US" altLang="vi-VN" sz="2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khác</a:t>
              </a:r>
              <a:endParaRPr lang="vi-VN" alt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>
            <a:off x="5159896" y="1916832"/>
            <a:ext cx="6350" cy="506413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23"/>
          <p:cNvGrpSpPr>
            <a:grpSpLocks/>
          </p:cNvGrpSpPr>
          <p:nvPr/>
        </p:nvGrpSpPr>
        <p:grpSpPr bwMode="auto">
          <a:xfrm>
            <a:off x="4367808" y="2438401"/>
            <a:ext cx="1643063" cy="2281381"/>
            <a:chOff x="7411421" y="3552497"/>
            <a:chExt cx="936009" cy="3153103"/>
          </a:xfrm>
          <a:solidFill>
            <a:srgbClr val="FFCC99"/>
          </a:solidFill>
        </p:grpSpPr>
        <p:sp>
          <p:nvSpPr>
            <p:cNvPr id="17" name="Rounded Rectangle 16"/>
            <p:cNvSpPr/>
            <p:nvPr/>
          </p:nvSpPr>
          <p:spPr>
            <a:xfrm>
              <a:off x="7411421" y="3552497"/>
              <a:ext cx="914304" cy="3153103"/>
            </a:xfrm>
            <a:prstGeom prst="roundRect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vi-VN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14" name="Rectangle 20"/>
            <p:cNvSpPr>
              <a:spLocks noChangeArrowheads="1"/>
            </p:cNvSpPr>
            <p:nvPr/>
          </p:nvSpPr>
          <p:spPr bwMode="auto">
            <a:xfrm>
              <a:off x="7436414" y="3776941"/>
              <a:ext cx="911016" cy="19440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altLang="vi-VN" sz="2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altLang="vi-VN" sz="2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CN </a:t>
              </a:r>
              <a:r>
                <a:rPr lang="en-US" altLang="vi-VN" sz="2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lang="en-US" altLang="vi-VN" sz="2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endParaRPr lang="vi-VN" alt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 rot="5400000">
            <a:off x="10835952" y="2208214"/>
            <a:ext cx="455613" cy="158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3"/>
          <p:cNvGrpSpPr>
            <a:grpSpLocks/>
          </p:cNvGrpSpPr>
          <p:nvPr/>
        </p:nvGrpSpPr>
        <p:grpSpPr bwMode="auto">
          <a:xfrm>
            <a:off x="6384032" y="2478087"/>
            <a:ext cx="1589088" cy="2241695"/>
            <a:chOff x="7411612" y="3552497"/>
            <a:chExt cx="765744" cy="3153103"/>
          </a:xfrm>
          <a:solidFill>
            <a:srgbClr val="FFCC99"/>
          </a:solidFill>
        </p:grpSpPr>
        <p:sp>
          <p:nvSpPr>
            <p:cNvPr id="22" name="Rounded Rectangle 21"/>
            <p:cNvSpPr/>
            <p:nvPr/>
          </p:nvSpPr>
          <p:spPr>
            <a:xfrm>
              <a:off x="7411612" y="3552497"/>
              <a:ext cx="765744" cy="3153103"/>
            </a:xfrm>
            <a:prstGeom prst="roundRect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vi-VN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12" name="Rectangle 20"/>
            <p:cNvSpPr>
              <a:spLocks noChangeArrowheads="1"/>
            </p:cNvSpPr>
            <p:nvPr/>
          </p:nvSpPr>
          <p:spPr bwMode="auto">
            <a:xfrm>
              <a:off x="7411612" y="3766386"/>
              <a:ext cx="765744" cy="134981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vi-VN" sz="2800" b="1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altLang="vi-VN" sz="2800" b="1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altLang="vi-VN" sz="2800" b="1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y </a:t>
              </a:r>
              <a:r>
                <a:rPr lang="en-US" altLang="vi-VN" sz="2800" b="1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endParaRPr lang="vi-VN" alt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>
            <a:off x="7176120" y="1916832"/>
            <a:ext cx="6350" cy="506413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3"/>
          <p:cNvGrpSpPr>
            <a:grpSpLocks/>
          </p:cNvGrpSpPr>
          <p:nvPr/>
        </p:nvGrpSpPr>
        <p:grpSpPr bwMode="auto">
          <a:xfrm>
            <a:off x="8317790" y="2517776"/>
            <a:ext cx="1522626" cy="2166937"/>
            <a:chOff x="7411130" y="3552497"/>
            <a:chExt cx="766516" cy="3153712"/>
          </a:xfrm>
          <a:solidFill>
            <a:srgbClr val="FFCC99"/>
          </a:solidFill>
        </p:grpSpPr>
        <p:sp>
          <p:nvSpPr>
            <p:cNvPr id="26" name="Rounded Rectangle 25"/>
            <p:cNvSpPr/>
            <p:nvPr/>
          </p:nvSpPr>
          <p:spPr>
            <a:xfrm>
              <a:off x="7411130" y="3552497"/>
              <a:ext cx="766516" cy="3153712"/>
            </a:xfrm>
            <a:prstGeom prst="roundRect">
              <a:avLst/>
            </a:prstGeom>
            <a:grp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vi-VN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10" name="Rectangle 20"/>
            <p:cNvSpPr>
              <a:spLocks noChangeArrowheads="1"/>
            </p:cNvSpPr>
            <p:nvPr/>
          </p:nvSpPr>
          <p:spPr bwMode="auto">
            <a:xfrm>
              <a:off x="7411576" y="3710707"/>
              <a:ext cx="731896" cy="26427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en-US" altLang="vi-VN" sz="2800" b="1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SX </a:t>
              </a:r>
              <a:r>
                <a:rPr lang="en-US" altLang="vi-VN" sz="2800" b="1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altLang="vi-VN" sz="2800" b="1" dirty="0" smtClea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chế</a:t>
              </a:r>
              <a:r>
                <a:rPr lang="en-US" altLang="vi-VN" sz="2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altLang="vi-VN" sz="2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sinh</a:t>
              </a:r>
              <a:r>
                <a:rPr lang="en-US" altLang="vi-VN" sz="28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vi-VN" sz="28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endParaRPr lang="vi-VN" alt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8" name="Straight Arrow Connector 27"/>
          <p:cNvCxnSpPr/>
          <p:nvPr/>
        </p:nvCxnSpPr>
        <p:spPr>
          <a:xfrm>
            <a:off x="9113986" y="1981201"/>
            <a:ext cx="6350" cy="506413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42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1695"/>
            <a:ext cx="10972800" cy="868363"/>
          </a:xfrm>
        </p:spPr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</a:t>
            </a:r>
            <a:r>
              <a:rPr lang="vi-VN" sz="40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nghệ enzyme</a:t>
            </a:r>
            <a:endParaRPr lang="en-US" sz="4000" dirty="0"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368" y="2655530"/>
            <a:ext cx="4608512" cy="3391272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581891" y="1438276"/>
            <a:ext cx="4650013" cy="852342"/>
          </a:xfrm>
          <a:prstGeom prst="wedgeRoundRectCallout">
            <a:avLst>
              <a:gd name="adj1" fmla="val -18635"/>
              <a:gd name="adj2" fmla="val 952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vi-VN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nghệ enzyme là gì?</a:t>
            </a:r>
            <a:endParaRPr lang="en-US" sz="32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957454" y="1340768"/>
            <a:ext cx="5971193" cy="2651302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nghệ enzyme là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lĩnh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vực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nghệ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sinh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học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nhằm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sản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xuất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chế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phẩm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enzyme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bằng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phương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pháp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truyền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thống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cũng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như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hiện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đại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846618" y="4221088"/>
            <a:ext cx="6010022" cy="1883978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nghệ enzyme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ngày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càng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trở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nên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quan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trọng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đời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sống</a:t>
            </a:r>
            <a:r>
              <a:rPr 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con </a:t>
            </a:r>
            <a:r>
              <a:rPr 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100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151695"/>
            <a:ext cx="10972800" cy="868363"/>
          </a:xfrm>
        </p:spPr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vi-VN" sz="4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r>
              <a:rPr lang="en-US" sz="4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</a:t>
            </a:r>
            <a:r>
              <a:rPr lang="en-US" sz="40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tựu</a:t>
            </a:r>
            <a:r>
              <a:rPr lang="en-US" sz="4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4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công </a:t>
            </a:r>
            <a:r>
              <a:rPr lang="vi-VN" sz="4000" dirty="0">
                <a:solidFill>
                  <a:schemeClr val="accent5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nghệ enzyme</a:t>
            </a:r>
            <a:endParaRPr lang="en-US" sz="4000" dirty="0"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1218701"/>
            <a:ext cx="11103024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20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đạt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thành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tựu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lĩnh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Cho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1891" y="2844800"/>
            <a:ext cx="11202741" cy="1085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hằng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011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344" y="151662"/>
            <a:ext cx="9145016" cy="64456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45600" y="2060848"/>
            <a:ext cx="27550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90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HOẠT ĐỘNG NHÓM: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836" y="1431636"/>
            <a:ext cx="10963564" cy="474056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thành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tựu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thành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tựu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dược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thành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tựu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enzyme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 4: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thành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tựu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enzyme.</a:t>
            </a:r>
          </a:p>
        </p:txBody>
      </p:sp>
    </p:spTree>
    <p:extLst>
      <p:ext uri="{BB962C8B-B14F-4D97-AF65-F5344CB8AC3E}">
        <p14:creationId xmlns:p14="http://schemas.microsoft.com/office/powerpoint/2010/main" val="181295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74TGp_natural_light_ani">
  <a:themeElements>
    <a:clrScheme name="Default Design 3">
      <a:dk1>
        <a:srgbClr val="808080"/>
      </a:dk1>
      <a:lt1>
        <a:srgbClr val="DDE89A"/>
      </a:lt1>
      <a:dk2>
        <a:srgbClr val="329A2A"/>
      </a:dk2>
      <a:lt2>
        <a:srgbClr val="185E25"/>
      </a:lt2>
      <a:accent1>
        <a:srgbClr val="80CB35"/>
      </a:accent1>
      <a:accent2>
        <a:srgbClr val="518CD3"/>
      </a:accent2>
      <a:accent3>
        <a:srgbClr val="ADCAAC"/>
      </a:accent3>
      <a:accent4>
        <a:srgbClr val="BDC683"/>
      </a:accent4>
      <a:accent5>
        <a:srgbClr val="C0E2AE"/>
      </a:accent5>
      <a:accent6>
        <a:srgbClr val="497EBF"/>
      </a:accent6>
      <a:hlink>
        <a:srgbClr val="E15D7C"/>
      </a:hlink>
      <a:folHlink>
        <a:srgbClr val="DB915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808080"/>
        </a:dk1>
        <a:lt1>
          <a:srgbClr val="EADCC0"/>
        </a:lt1>
        <a:dk2>
          <a:srgbClr val="F97407"/>
        </a:dk2>
        <a:lt2>
          <a:srgbClr val="E65D00"/>
        </a:lt2>
        <a:accent1>
          <a:srgbClr val="FBCF2D"/>
        </a:accent1>
        <a:accent2>
          <a:srgbClr val="5C8CDA"/>
        </a:accent2>
        <a:accent3>
          <a:srgbClr val="FBBCAA"/>
        </a:accent3>
        <a:accent4>
          <a:srgbClr val="C8BCA4"/>
        </a:accent4>
        <a:accent5>
          <a:srgbClr val="FDE4AD"/>
        </a:accent5>
        <a:accent6>
          <a:srgbClr val="537EC5"/>
        </a:accent6>
        <a:hlink>
          <a:srgbClr val="87D242"/>
        </a:hlink>
        <a:folHlink>
          <a:srgbClr val="DA647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808080"/>
        </a:dk1>
        <a:lt1>
          <a:srgbClr val="9BD3E5"/>
        </a:lt1>
        <a:dk2>
          <a:srgbClr val="357DA9"/>
        </a:dk2>
        <a:lt2>
          <a:srgbClr val="101C56"/>
        </a:lt2>
        <a:accent1>
          <a:srgbClr val="58BECC"/>
        </a:accent1>
        <a:accent2>
          <a:srgbClr val="8A5BDF"/>
        </a:accent2>
        <a:accent3>
          <a:srgbClr val="AEBFD1"/>
        </a:accent3>
        <a:accent4>
          <a:srgbClr val="84B4C3"/>
        </a:accent4>
        <a:accent5>
          <a:srgbClr val="B4DBE2"/>
        </a:accent5>
        <a:accent6>
          <a:srgbClr val="7D52CA"/>
        </a:accent6>
        <a:hlink>
          <a:srgbClr val="6ECC4C"/>
        </a:hlink>
        <a:folHlink>
          <a:srgbClr val="DD693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808080"/>
        </a:dk1>
        <a:lt1>
          <a:srgbClr val="DDE89A"/>
        </a:lt1>
        <a:dk2>
          <a:srgbClr val="329A2A"/>
        </a:dk2>
        <a:lt2>
          <a:srgbClr val="185E25"/>
        </a:lt2>
        <a:accent1>
          <a:srgbClr val="80CB35"/>
        </a:accent1>
        <a:accent2>
          <a:srgbClr val="518CD3"/>
        </a:accent2>
        <a:accent3>
          <a:srgbClr val="ADCAAC"/>
        </a:accent3>
        <a:accent4>
          <a:srgbClr val="BDC683"/>
        </a:accent4>
        <a:accent5>
          <a:srgbClr val="C0E2AE"/>
        </a:accent5>
        <a:accent6>
          <a:srgbClr val="497EBF"/>
        </a:accent6>
        <a:hlink>
          <a:srgbClr val="E15D7C"/>
        </a:hlink>
        <a:folHlink>
          <a:srgbClr val="DB915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574TGp_natural_light_ani</Template>
  <TotalTime>2285</TotalTime>
  <Words>1799</Words>
  <PresentationFormat>Widescreen</PresentationFormat>
  <Paragraphs>180</Paragraphs>
  <Slides>43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宋体</vt:lpstr>
      <vt:lpstr>Arial</vt:lpstr>
      <vt:lpstr>Arial Black</vt:lpstr>
      <vt:lpstr>Calibri</vt:lpstr>
      <vt:lpstr>Times New Roman</vt:lpstr>
      <vt:lpstr>Wingdings</vt:lpstr>
      <vt:lpstr>等线</vt:lpstr>
      <vt:lpstr>574TGp_natural_light_ani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 Thành tựu của công nghệ enzyme</vt:lpstr>
      <vt:lpstr>I.  Thành tựu của công nghệ enzyme</vt:lpstr>
      <vt:lpstr>PowerPoint Presentation</vt:lpstr>
      <vt:lpstr>HOẠT ĐỘNG NHÓM: 7 Phút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Đáp án phiếu học tập số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2012-08-15T16:28:56Z</dcterms:created>
  <dcterms:modified xsi:type="dcterms:W3CDTF">2024-08-13T03:07:40Z</dcterms:modified>
</cp:coreProperties>
</file>