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9" r:id="rId3"/>
    <p:sldId id="273" r:id="rId4"/>
    <p:sldId id="278" r:id="rId5"/>
    <p:sldId id="279" r:id="rId6"/>
    <p:sldId id="292" r:id="rId7"/>
    <p:sldId id="2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81" autoAdjust="0"/>
  </p:normalViewPr>
  <p:slideViewPr>
    <p:cSldViewPr snapToGrid="0">
      <p:cViewPr varScale="1">
        <p:scale>
          <a:sx n="68" d="100"/>
          <a:sy n="68"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268850" y="211049"/>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272610" y="284508"/>
              <a:ext cx="6473678"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4: HAI MẶT PHẲNG SONG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SONG</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9172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❹</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HAI MẶT PHẲNG SONG SONG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8841223"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00FF"/>
                    </a:solidFill>
                    <a:ea typeface="Times New Roman" panose="02020603050405020304" pitchFamily="18" charset="0"/>
                  </a:rPr>
                  <a:t> </a:t>
                </a:r>
                <a:r>
                  <a:rPr lang="en-US"/>
                  <a:t>Hai 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và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được gọi là song song với nhau nếu chúng không có điểm chung, kí hiệu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hay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a:t>
                </a:r>
              </a:p>
              <a:p>
                <a:r>
                  <a:rPr lang="en-US"/>
                  <a:t>Nhận xét. Nếu hai 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và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song song với nhau và đường thẳng </a:t>
                </a:r>
                <a14:m>
                  <m:oMath xmlns:m="http://schemas.openxmlformats.org/officeDocument/2006/math">
                    <m:r>
                      <a:rPr lang="en-US" i="1">
                        <a:latin typeface="Cambria Math" panose="02040503050406030204" pitchFamily="18" charset="0"/>
                      </a:rPr>
                      <m:t>𝑑</m:t>
                    </m:r>
                  </m:oMath>
                </a14:m>
                <a:r>
                  <a:rPr lang="en-US"/>
                  <a:t> nằm trong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thì </a:t>
                </a:r>
                <a14:m>
                  <m:oMath xmlns:m="http://schemas.openxmlformats.org/officeDocument/2006/math">
                    <m:r>
                      <a:rPr lang="en-US" i="1">
                        <a:latin typeface="Cambria Math" panose="02040503050406030204" pitchFamily="18" charset="0"/>
                      </a:rPr>
                      <m:t>𝑑</m:t>
                    </m:r>
                  </m:oMath>
                </a14:m>
                <a:r>
                  <a:rPr lang="en-US"/>
                  <a:t> và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không có điểm chung, tức là </a:t>
                </a:r>
                <a14:m>
                  <m:oMath xmlns:m="http://schemas.openxmlformats.org/officeDocument/2006/math">
                    <m:r>
                      <a:rPr lang="en-US" i="1">
                        <a:latin typeface="Cambria Math" panose="02040503050406030204" pitchFamily="18" charset="0"/>
                      </a:rPr>
                      <m:t>𝑑</m:t>
                    </m:r>
                  </m:oMath>
                </a14:m>
                <a:r>
                  <a:rPr lang="en-US"/>
                  <a:t> song song với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a:t>
                </a:r>
              </a:p>
              <a:p>
                <a:r>
                  <a:rPr lang="en-US"/>
                  <a:t>Như vậy, nếu một đường thẳng nằm trong một rong hai mặt phẳng song song thi đường thằng đó song song với mặt phằng còn lại.|</a:t>
                </a:r>
              </a:p>
              <a:p>
                <a:endParaRPr lang="en-US"/>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8841223" cy="4962420"/>
              </a:xfrm>
              <a:prstGeom prst="rect">
                <a:avLst/>
              </a:prstGeom>
              <a:blipFill>
                <a:blip r:embed="rId2"/>
                <a:stretch>
                  <a:fillRect l="-1586" t="-2703" r="-2552"/>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2D7395-6A4C-4A3E-AFCA-85DDBB892A4A}"/>
              </a:ext>
            </a:extLst>
          </p:cNvPr>
          <p:cNvPicPr>
            <a:picLocks noChangeAspect="1"/>
          </p:cNvPicPr>
          <p:nvPr/>
        </p:nvPicPr>
        <p:blipFill>
          <a:blip r:embed="rId3">
            <a:clrChange>
              <a:clrFrom>
                <a:srgbClr val="E9E9E9"/>
              </a:clrFrom>
              <a:clrTo>
                <a:srgbClr val="E9E9E9">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9371326" y="2672862"/>
            <a:ext cx="2662811" cy="1894165"/>
          </a:xfrm>
          <a:prstGeom prst="rect">
            <a:avLst/>
          </a:prstGeom>
        </p:spPr>
      </p:pic>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a:t>
            </a:r>
            <a:r>
              <a:rPr lang="en-US" sz="3200" b="1">
                <a:solidFill>
                  <a:srgbClr val="000099"/>
                </a:solidFill>
                <a:effectLst/>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ĐIỀU KIỆN VÀ TÍNH CHẤT CỦA HAI MẶT PHẲNG SONG SONG</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612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a:t>Tính chất 1 : Nếu 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chứa hai đường thẳng cắt nhau và hai đường thẳng này song song với 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thì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và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𝛽</m:t>
                    </m:r>
                    <m:r>
                      <a:rPr lang="en-US">
                        <a:latin typeface="Cambria Math" panose="02040503050406030204" pitchFamily="18" charset="0"/>
                      </a:rPr>
                      <m:t>)</m:t>
                    </m:r>
                  </m:oMath>
                </a14:m>
                <a:r>
                  <a:rPr lang="en-US"/>
                  <a:t> song song với nhau.</a:t>
                </a:r>
              </a:p>
              <a:p>
                <a:r>
                  <a:rPr lang="en-US"/>
                  <a:t>Tính chất 2: Qua một điểm nằm ngoài một mặt phẳng cho trước có một và chi một mặt phẳng song song với mặt phẳng đã cho.</a:t>
                </a:r>
              </a:p>
              <a:p>
                <a:r>
                  <a:rPr lang="en-US"/>
                  <a:t>Tính chất 3: Cho hai mặt phẳng song song. </a:t>
                </a:r>
              </a:p>
              <a:p>
                <a:r>
                  <a:rPr lang="en-US"/>
                  <a:t>Nếu một mặt phẳng cắt mặt phẳng này thì cũng cắt mặt phẳng kia và hai giao tuyến song song với nhau.</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612324"/>
              </a:xfrm>
              <a:prstGeom prst="rect">
                <a:avLst/>
              </a:prstGeom>
              <a:blipFill>
                <a:blip r:embed="rId2"/>
                <a:stretch>
                  <a:fillRect l="-1220" t="-2906" r="-180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6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a:t>
            </a:r>
            <a:r>
              <a:rPr lang="en-US" sz="3200" b="1">
                <a:solidFill>
                  <a:srgbClr val="000099"/>
                </a:solidFill>
                <a:ea typeface="Calibri" panose="020F0502020204030204" pitchFamily="34" charset="0"/>
                <a:cs typeface="Times New Roman" panose="02020603050405020304" pitchFamily="18" charset="0"/>
              </a:rPr>
              <a:t>. ĐỊNH LÝ THALES TRONG KHÔNG GIAN</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b="1">
                    <a:solidFill>
                      <a:srgbClr val="0000FF"/>
                    </a:solidFill>
                    <a:latin typeface="Aarial"/>
                    <a:ea typeface="Times New Roman" panose="02020603050405020304" pitchFamily="18" charset="0"/>
                  </a:rPr>
                  <a:t> </a:t>
                </a:r>
                <a:r>
                  <a:rPr lang="en-US">
                    <a:ea typeface="Calibri" panose="020F0502020204030204" pitchFamily="34" charset="0"/>
                  </a:rPr>
                  <a:t>Ba mặt phẳng đôi một song song chắn trên hai cát tuyến phân biệt bất kì những đoạn thẳng tương ứng tỉ lệ.</a:t>
                </a:r>
              </a:p>
              <a:p>
                <a:pPr marL="0" algn="just">
                  <a:lnSpc>
                    <a:spcPct val="107000"/>
                  </a:lnSpc>
                  <a:spcBef>
                    <a:spcPts val="0"/>
                  </a:spcBef>
                  <a:spcAft>
                    <a:spcPts val="800"/>
                  </a:spcAft>
                </a:pPr>
                <a:r>
                  <a:rPr lang="en-US"/>
                  <a:t>Trong Hình 4.48 ta có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𝐴𝐵</m:t>
                        </m:r>
                      </m:num>
                      <m:den>
                        <m:r>
                          <a:rPr lang="en-US" i="1">
                            <a:latin typeface="Cambria Math" panose="02040503050406030204" pitchFamily="18" charset="0"/>
                          </a:rPr>
                          <m:t>𝐴𝐵</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𝐵𝐶</m:t>
                        </m:r>
                      </m:num>
                      <m:den>
                        <m:r>
                          <a:rPr lang="en-US" i="1">
                            <a:latin typeface="Cambria Math" panose="02040503050406030204" pitchFamily="18" charset="0"/>
                          </a:rPr>
                          <m:t>𝐵𝐶</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𝐴𝐶</m:t>
                        </m:r>
                      </m:num>
                      <m:den>
                        <m:r>
                          <a:rPr lang="en-US" i="1">
                            <a:latin typeface="Cambria Math" panose="02040503050406030204" pitchFamily="18" charset="0"/>
                          </a:rPr>
                          <m:t>𝐴𝐶</m:t>
                        </m:r>
                      </m:den>
                    </m:f>
                  </m:oMath>
                </a14:m>
                <a:r>
                  <a:rPr lang="en-US"/>
                  <a:t>.</a:t>
                </a:r>
              </a:p>
              <a:p>
                <a:pPr marL="0" marR="0" algn="just">
                  <a:lnSpc>
                    <a:spcPct val="107000"/>
                  </a:lnSpc>
                  <a:spcBef>
                    <a:spcPts val="0"/>
                  </a:spcBef>
                  <a:spcAft>
                    <a:spcPts val="800"/>
                  </a:spcAft>
                </a:pP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379" t="-1720"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D02ED02-9E21-49BB-B9DA-AD1F0386239A}"/>
              </a:ext>
            </a:extLst>
          </p:cNvPr>
          <p:cNvPicPr>
            <a:picLocks noChangeAspect="1"/>
          </p:cNvPicPr>
          <p:nvPr/>
        </p:nvPicPr>
        <p:blipFill>
          <a:blip r:embed="rId3">
            <a:clrChange>
              <a:clrFrom>
                <a:srgbClr val="FFFEFF"/>
              </a:clrFrom>
              <a:clrTo>
                <a:srgbClr val="FFFEFF">
                  <a:alpha val="0"/>
                </a:srgbClr>
              </a:clrTo>
            </a:clrChange>
          </a:blip>
          <a:stretch>
            <a:fillRect/>
          </a:stretch>
        </p:blipFill>
        <p:spPr>
          <a:xfrm>
            <a:off x="4994031" y="3697569"/>
            <a:ext cx="2400936" cy="2660497"/>
          </a:xfrm>
          <a:prstGeom prst="rect">
            <a:avLst/>
          </a:prstGeom>
        </p:spPr>
      </p:pic>
    </p:spTree>
    <p:extLst>
      <p:ext uri="{BB962C8B-B14F-4D97-AF65-F5344CB8AC3E}">
        <p14:creationId xmlns:p14="http://schemas.microsoft.com/office/powerpoint/2010/main" val="77039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a:solidFill>
                  <a:srgbClr val="000099"/>
                </a:solidFill>
                <a:ea typeface="Calibri" panose="020F0502020204030204" pitchFamily="34" charset="0"/>
                <a:cs typeface="Times New Roman" panose="02020603050405020304" pitchFamily="18" charset="0"/>
              </a:rPr>
              <a:t> 4. HÌNH LĂNG TRỤ VÀ HÌNH HỘP</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812377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2000"/>
                  </a:lnSpc>
                  <a:spcBef>
                    <a:spcPts val="300"/>
                  </a:spcBef>
                  <a:spcAft>
                    <a:spcPts val="300"/>
                  </a:spcAft>
                  <a:buClr>
                    <a:srgbClr val="0000FF"/>
                  </a:buClr>
                </a:pPr>
                <a:r>
                  <a:rPr lang="en-US" b="1" dirty="0">
                    <a:solidFill>
                      <a:srgbClr val="0000FF"/>
                    </a:solidFill>
                    <a:latin typeface="Aarial"/>
                    <a:ea typeface="Times New Roman" panose="02020603050405020304" pitchFamily="18" charset="0"/>
                  </a:rPr>
                  <a:t> </a:t>
                </a:r>
                <a:r>
                  <a:rPr lang="en-US" sz="2800">
                    <a:latin typeface="Chu Van An" panose="02020603050405020304" pitchFamily="18" charset="0"/>
                    <a:ea typeface="Calibri" panose="020F0502020204030204" pitchFamily="34" charset="0"/>
                  </a:rPr>
                  <a:t>Cho hai mặt phẳng </a:t>
                </a:r>
                <a14:m>
                  <m:oMath xmlns:m="http://schemas.openxmlformats.org/officeDocument/2006/math">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𝑃</m:t>
                    </m:r>
                    <m:r>
                      <a:rPr lang="en-US" sz="2800">
                        <a:latin typeface="Cambria Math" panose="02040503050406030204" pitchFamily="18" charset="0"/>
                        <a:ea typeface="Calibri" panose="020F0502020204030204" pitchFamily="34" charset="0"/>
                        <a:cs typeface="Chu Van An" panose="02020603050405020304" pitchFamily="18" charset="0"/>
                      </a:rPr>
                      <m:t>)</m:t>
                    </m:r>
                  </m:oMath>
                </a14:m>
                <a:r>
                  <a:rPr lang="en-US" sz="2800">
                    <a:latin typeface="Chu Van An" panose="02020603050405020304" pitchFamily="18" charset="0"/>
                    <a:ea typeface="Calibri" panose="020F0502020204030204" pitchFamily="34" charset="0"/>
                  </a:rPr>
                  <a:t> và </a:t>
                </a:r>
                <a14:m>
                  <m:oMath xmlns:m="http://schemas.openxmlformats.org/officeDocument/2006/math">
                    <m:d>
                      <m:dPr>
                        <m:ctrlPr>
                          <a:rPr lang="en-US" sz="2800" i="1">
                            <a:latin typeface="Cambria Math" panose="02040503050406030204" pitchFamily="18" charset="0"/>
                            <a:cs typeface="Chu Van An" panose="02020603050405020304" pitchFamily="18" charset="0"/>
                          </a:rPr>
                        </m:ctrlPr>
                      </m:dPr>
                      <m:e>
                        <m:sSup>
                          <m:sSupPr>
                            <m:ctrlPr>
                              <a:rPr lang="en-US" sz="2800" i="1">
                                <a:latin typeface="Cambria Math" panose="02040503050406030204" pitchFamily="18" charset="0"/>
                                <a:cs typeface="Chu Van An" panose="02020603050405020304" pitchFamily="18" charset="0"/>
                              </a:rPr>
                            </m:ctrlPr>
                          </m:sSupPr>
                          <m:e>
                            <m:r>
                              <a:rPr lang="en-US" sz="2800" i="1">
                                <a:latin typeface="Cambria Math" panose="02040503050406030204" pitchFamily="18" charset="0"/>
                                <a:ea typeface="Calibri" panose="020F0502020204030204" pitchFamily="34" charset="0"/>
                                <a:cs typeface="Chu Van An" panose="02020603050405020304" pitchFamily="18" charset="0"/>
                              </a:rPr>
                              <m:t>𝑃</m:t>
                            </m:r>
                          </m:e>
                          <m:sup>
                            <m:r>
                              <a:rPr lang="en-US" sz="2800" i="1">
                                <a:latin typeface="Cambria Math" panose="02040503050406030204" pitchFamily="18" charset="0"/>
                                <a:ea typeface="Calibri" panose="020F0502020204030204" pitchFamily="34" charset="0"/>
                                <a:cs typeface="Chu Van An" panose="02020603050405020304" pitchFamily="18" charset="0"/>
                              </a:rPr>
                              <m:t>′</m:t>
                            </m:r>
                          </m:sup>
                        </m:sSup>
                      </m:e>
                    </m:d>
                  </m:oMath>
                </a14:m>
                <a:r>
                  <a:rPr lang="en-US" sz="2800">
                    <a:latin typeface="Chu Van An" panose="02020603050405020304" pitchFamily="18" charset="0"/>
                    <a:ea typeface="Calibri" panose="020F0502020204030204" pitchFamily="34" charset="0"/>
                  </a:rPr>
                  <a:t> song song với nhau. Trên </a:t>
                </a:r>
                <a14:m>
                  <m:oMath xmlns:m="http://schemas.openxmlformats.org/officeDocument/2006/math">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𝑃</m:t>
                    </m:r>
                    <m:r>
                      <a:rPr lang="en-US" sz="2800">
                        <a:latin typeface="Cambria Math" panose="02040503050406030204" pitchFamily="18" charset="0"/>
                        <a:ea typeface="Calibri" panose="020F0502020204030204" pitchFamily="34" charset="0"/>
                        <a:cs typeface="Chu Van An" panose="02020603050405020304" pitchFamily="18" charset="0"/>
                      </a:rPr>
                      <m:t>)</m:t>
                    </m:r>
                  </m:oMath>
                </a14:m>
                <a:r>
                  <a:rPr lang="en-US" sz="2800">
                    <a:latin typeface="Chu Van An" panose="02020603050405020304" pitchFamily="18" charset="0"/>
                    <a:ea typeface="Calibri" panose="020F0502020204030204" pitchFamily="34" charset="0"/>
                  </a:rPr>
                  <a:t> cho đa giác lồi </a:t>
                </a:r>
                <a14:m>
                  <m:oMath xmlns:m="http://schemas.openxmlformats.org/officeDocument/2006/math">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oMath>
                </a14:m>
                <a:r>
                  <a:rPr lang="en-US" sz="2800">
                    <a:latin typeface="Chu Van An" panose="02020603050405020304" pitchFamily="18" charset="0"/>
                    <a:ea typeface="Calibri" panose="020F0502020204030204" pitchFamily="34" charset="0"/>
                  </a:rPr>
                  <a:t>. Qua các đỉnh của đa giác này, ta vẽ các đường thẳng song song với nhau và cắt </a:t>
                </a:r>
                <a14:m>
                  <m:oMath xmlns:m="http://schemas.openxmlformats.org/officeDocument/2006/math">
                    <m:d>
                      <m:dPr>
                        <m:ctrlPr>
                          <a:rPr lang="en-US" sz="2800" i="1">
                            <a:latin typeface="Cambria Math" panose="02040503050406030204" pitchFamily="18" charset="0"/>
                            <a:cs typeface="Chu Van An" panose="02020603050405020304" pitchFamily="18" charset="0"/>
                          </a:rPr>
                        </m:ctrlPr>
                      </m:dPr>
                      <m:e>
                        <m:sSup>
                          <m:sSupPr>
                            <m:ctrlPr>
                              <a:rPr lang="en-US" sz="2800" i="1">
                                <a:latin typeface="Cambria Math" panose="02040503050406030204" pitchFamily="18" charset="0"/>
                                <a:cs typeface="Chu Van An" panose="02020603050405020304" pitchFamily="18" charset="0"/>
                              </a:rPr>
                            </m:ctrlPr>
                          </m:sSupPr>
                          <m:e>
                            <m:r>
                              <a:rPr lang="en-US" sz="2800" i="1">
                                <a:latin typeface="Cambria Math" panose="02040503050406030204" pitchFamily="18" charset="0"/>
                                <a:ea typeface="Calibri" panose="020F0502020204030204" pitchFamily="34" charset="0"/>
                                <a:cs typeface="Chu Van An" panose="02020603050405020304" pitchFamily="18" charset="0"/>
                              </a:rPr>
                              <m:t>𝑃</m:t>
                            </m:r>
                          </m:e>
                          <m:sup>
                            <m:r>
                              <a:rPr lang="en-US" sz="2800" i="1">
                                <a:latin typeface="Cambria Math" panose="02040503050406030204" pitchFamily="18" charset="0"/>
                                <a:ea typeface="Calibri" panose="020F0502020204030204" pitchFamily="34" charset="0"/>
                                <a:cs typeface="Chu Van An" panose="02020603050405020304" pitchFamily="18" charset="0"/>
                              </a:rPr>
                              <m:t>′</m:t>
                            </m:r>
                          </m:sup>
                        </m:sSup>
                      </m:e>
                    </m:d>
                  </m:oMath>
                </a14:m>
                <a:r>
                  <a:rPr lang="en-US" sz="2800">
                    <a:latin typeface="Chu Van An" panose="02020603050405020304" pitchFamily="18" charset="0"/>
                    <a:ea typeface="Calibri" panose="020F0502020204030204" pitchFamily="34" charset="0"/>
                  </a:rPr>
                  <a:t> lần lượt tại </a:t>
                </a:r>
                <a14:m>
                  <m:oMath xmlns:m="http://schemas.openxmlformats.org/officeDocument/2006/math">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a:t>
                </a:r>
              </a:p>
              <a:p>
                <a:pPr>
                  <a:lnSpc>
                    <a:spcPct val="112000"/>
                  </a:lnSpc>
                  <a:spcBef>
                    <a:spcPts val="300"/>
                  </a:spcBef>
                  <a:spcAft>
                    <a:spcPts val="300"/>
                  </a:spcAft>
                  <a:buClr>
                    <a:srgbClr val="0000FF"/>
                  </a:buClr>
                </a:pPr>
                <a:r>
                  <a:rPr lang="en-US" sz="2800">
                    <a:latin typeface="Chu Van An" panose="02020603050405020304" pitchFamily="18" charset="0"/>
                    <a:ea typeface="Calibri" panose="020F0502020204030204" pitchFamily="34" charset="0"/>
                  </a:rPr>
                  <a:t>Hình tạo bởi các hình bình hành </a:t>
                </a:r>
                <a14:m>
                  <m:oMath xmlns:m="http://schemas.openxmlformats.org/officeDocument/2006/math">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3</m:t>
                        </m:r>
                      </m:sub>
                    </m:sSub>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3</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và hai đa giác </a:t>
                </a:r>
                <a14:m>
                  <m:oMath xmlns:m="http://schemas.openxmlformats.org/officeDocument/2006/math">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gọi là hình lăng trụ, kí hiệu </a:t>
                </a:r>
                <a14:m>
                  <m:oMath xmlns:m="http://schemas.openxmlformats.org/officeDocument/2006/math">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a:t>
                </a:r>
                <a:endParaRPr lang="en-US" sz="2800"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8123771" cy="4962420"/>
              </a:xfrm>
              <a:prstGeom prst="rect">
                <a:avLst/>
              </a:prstGeom>
              <a:blipFill>
                <a:blip r:embed="rId2"/>
                <a:stretch>
                  <a:fillRect l="-1727" t="-737" r="-255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DCBE360-C197-488D-818D-A41E7C5D0C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3866" y="1867486"/>
            <a:ext cx="2193765" cy="3123027"/>
          </a:xfrm>
          <a:prstGeom prst="rect">
            <a:avLst/>
          </a:prstGeom>
        </p:spPr>
      </p:pic>
    </p:spTree>
    <p:extLst>
      <p:ext uri="{BB962C8B-B14F-4D97-AF65-F5344CB8AC3E}">
        <p14:creationId xmlns:p14="http://schemas.microsoft.com/office/powerpoint/2010/main" val="145757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a:solidFill>
                  <a:srgbClr val="000099"/>
                </a:solidFill>
                <a:ea typeface="Calibri" panose="020F0502020204030204" pitchFamily="34" charset="0"/>
                <a:cs typeface="Times New Roman" panose="02020603050405020304" pitchFamily="18" charset="0"/>
              </a:rPr>
              <a:t> 4. HÌNH LĂNG TRỤ VÀ HÌNH HỘP</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79" y="1499781"/>
                <a:ext cx="11738347"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1200"/>
                  </a:spcAft>
                </a:pPr>
                <a:r>
                  <a:rPr lang="en-US" b="1" dirty="0">
                    <a:solidFill>
                      <a:srgbClr val="0000FF"/>
                    </a:solidFill>
                    <a:latin typeface="Aarial"/>
                    <a:ea typeface="Times New Roman" panose="02020603050405020304" pitchFamily="18" charset="0"/>
                  </a:rPr>
                  <a:t> </a:t>
                </a:r>
                <a:r>
                  <a:rPr lang="en-US" sz="2800">
                    <a:latin typeface="Chu Van An" panose="02020603050405020304" pitchFamily="18" charset="0"/>
                    <a:ea typeface="Calibri" panose="020F0502020204030204" pitchFamily="34" charset="0"/>
                  </a:rPr>
                  <a:t>Trong hình lăng trụ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ta gọi:</a:t>
                </a:r>
                <a:endParaRPr lang="en-US" sz="2800">
                  <a:latin typeface="Calibri" panose="020F0502020204030204" pitchFamily="34" charset="0"/>
                  <a:ea typeface="Calibri" panose="020F0502020204030204" pitchFamily="34" charset="0"/>
                </a:endParaRPr>
              </a:p>
              <a:p>
                <a:pPr marL="457200">
                  <a:lnSpc>
                    <a:spcPct val="107000"/>
                  </a:lnSpc>
                  <a:spcBef>
                    <a:spcPts val="0"/>
                  </a:spcBef>
                  <a:spcAft>
                    <a:spcPts val="600"/>
                  </a:spcAft>
                  <a:tabLst>
                    <a:tab pos="457200" algn="l"/>
                  </a:tabLst>
                </a:pPr>
                <a:r>
                  <a:rPr lang="en-US" sz="2800">
                    <a:latin typeface="Chu Van An" panose="02020603050405020304" pitchFamily="18" charset="0"/>
                    <a:ea typeface="Calibri" panose="020F0502020204030204" pitchFamily="34" charset="0"/>
                  </a:rPr>
                  <a:t>Hai đa giác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oMath>
                </a14:m>
                <a:r>
                  <a:rPr lang="en-US" sz="2800">
                    <a:latin typeface="Chu Van An" panose="02020603050405020304" pitchFamily="18" charset="0"/>
                    <a:ea typeface="Calibri" panose="020F0502020204030204" pitchFamily="34" charset="0"/>
                  </a:rPr>
                  <a:t> và </a:t>
                </a:r>
                <a14:m>
                  <m:oMath xmlns:m="http://schemas.openxmlformats.org/officeDocument/2006/math">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là hai mặt đáy nằm trên hai mặt phẳng song song;</a:t>
                </a:r>
                <a:endParaRPr lang="en-US" sz="2800">
                  <a:latin typeface="Calibri" panose="020F0502020204030204" pitchFamily="34" charset="0"/>
                  <a:ea typeface="Calibri" panose="020F0502020204030204" pitchFamily="34" charset="0"/>
                </a:endParaRPr>
              </a:p>
              <a:p>
                <a:pPr marL="457200">
                  <a:lnSpc>
                    <a:spcPct val="107000"/>
                  </a:lnSpc>
                  <a:spcBef>
                    <a:spcPts val="0"/>
                  </a:spcBef>
                  <a:spcAft>
                    <a:spcPts val="600"/>
                  </a:spcAft>
                  <a:tabLst>
                    <a:tab pos="457200" algn="l"/>
                  </a:tabLst>
                </a:pPr>
                <a:r>
                  <a:rPr lang="en-US" sz="2800">
                    <a:latin typeface="Chu Van An" panose="02020603050405020304" pitchFamily="18" charset="0"/>
                    <a:ea typeface="Calibri" panose="020F0502020204030204" pitchFamily="34" charset="0"/>
                  </a:rPr>
                  <a:t>Các điểm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là các đĩnh;</a:t>
                </a:r>
                <a:endParaRPr lang="en-US" sz="2800">
                  <a:latin typeface="Calibri" panose="020F0502020204030204" pitchFamily="34" charset="0"/>
                  <a:ea typeface="Calibri" panose="020F0502020204030204" pitchFamily="34" charset="0"/>
                </a:endParaRPr>
              </a:p>
              <a:p>
                <a:pPr marL="457200">
                  <a:lnSpc>
                    <a:spcPct val="107000"/>
                  </a:lnSpc>
                  <a:spcBef>
                    <a:spcPts val="0"/>
                  </a:spcBef>
                  <a:spcAft>
                    <a:spcPts val="600"/>
                  </a:spcAft>
                  <a:tabLst>
                    <a:tab pos="457200" algn="l"/>
                  </a:tabLst>
                </a:pPr>
                <a:r>
                  <a:rPr lang="en-US" sz="2800">
                    <a:latin typeface="Chu Van An" panose="02020603050405020304" pitchFamily="18" charset="0"/>
                    <a:ea typeface="Calibri" panose="020F0502020204030204" pitchFamily="34" charset="0"/>
                  </a:rPr>
                  <a:t>Các hình bình hành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3</m:t>
                        </m:r>
                      </m:sub>
                    </m:sSub>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3</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là các mặt bên;</a:t>
                </a:r>
                <a:endParaRPr lang="en-US" sz="2800">
                  <a:latin typeface="Calibri" panose="020F0502020204030204" pitchFamily="34" charset="0"/>
                  <a:ea typeface="Calibri" panose="020F0502020204030204" pitchFamily="34" charset="0"/>
                </a:endParaRPr>
              </a:p>
              <a:p>
                <a:pPr marL="457200">
                  <a:lnSpc>
                    <a:spcPct val="107000"/>
                  </a:lnSpc>
                  <a:spcBef>
                    <a:spcPts val="0"/>
                  </a:spcBef>
                  <a:spcAft>
                    <a:spcPts val="600"/>
                  </a:spcAft>
                  <a:tabLst>
                    <a:tab pos="457200" algn="l"/>
                  </a:tabLst>
                </a:pPr>
                <a:r>
                  <a:rPr lang="en-US" sz="2800">
                    <a:latin typeface="Chu Van An" panose="02020603050405020304" pitchFamily="18" charset="0"/>
                    <a:ea typeface="Calibri" panose="020F0502020204030204" pitchFamily="34" charset="0"/>
                  </a:rPr>
                  <a:t>Các đoạn thẳng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Sub>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1</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Sub>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a:latin typeface="Cambria Math" panose="02040503050406030204" pitchFamily="18" charset="0"/>
                            <a:ea typeface="Calibri" panose="020F0502020204030204" pitchFamily="34" charset="0"/>
                            <a:cs typeface="Chu Van An" panose="02020603050405020304" pitchFamily="18" charset="0"/>
                          </a:rPr>
                          <m:t>2</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r>
                      <a:rPr lang="en-US" sz="2800">
                        <a:latin typeface="Cambria Math" panose="02040503050406030204" pitchFamily="18" charset="0"/>
                        <a:ea typeface="Calibri" panose="020F0502020204030204" pitchFamily="34" charset="0"/>
                        <a:cs typeface="Chu Van An" panose="02020603050405020304" pitchFamily="18" charset="0"/>
                      </a:rPr>
                      <m:t>,…,</m:t>
                    </m:r>
                    <m:sSub>
                      <m:sSubPr>
                        <m:ctrlPr>
                          <a:rPr lang="en-US" sz="2800" i="1">
                            <a:latin typeface="Cambria Math" panose="02040503050406030204" pitchFamily="18" charset="0"/>
                            <a:ea typeface="Calibri" panose="020F0502020204030204" pitchFamily="34" charset="0"/>
                            <a:cs typeface="Chu Van An" panose="02020603050405020304" pitchFamily="18" charset="0"/>
                          </a:rPr>
                        </m:ctrlPr>
                      </m:sSub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Sub>
                    <m:sSubSup>
                      <m:sSubSupPr>
                        <m:ctrlPr>
                          <a:rPr lang="en-US" sz="2800" i="1">
                            <a:latin typeface="Cambria Math" panose="02040503050406030204" pitchFamily="18" charset="0"/>
                            <a:ea typeface="Calibri" panose="020F0502020204030204" pitchFamily="34" charset="0"/>
                            <a:cs typeface="Chu Van An" panose="02020603050405020304" pitchFamily="18" charset="0"/>
                          </a:rPr>
                        </m:ctrlPr>
                      </m:sSubSupPr>
                      <m:e>
                        <m:r>
                          <a:rPr lang="en-US" sz="2800" i="1">
                            <a:latin typeface="Cambria Math" panose="02040503050406030204" pitchFamily="18" charset="0"/>
                            <a:ea typeface="Calibri" panose="020F0502020204030204" pitchFamily="34" charset="0"/>
                            <a:cs typeface="Chu Van An" panose="02020603050405020304" pitchFamily="18" charset="0"/>
                          </a:rPr>
                          <m:t>𝐴</m:t>
                        </m:r>
                      </m:e>
                      <m:sub>
                        <m:r>
                          <a:rPr lang="en-US" sz="2800" i="1">
                            <a:latin typeface="Cambria Math" panose="02040503050406030204" pitchFamily="18" charset="0"/>
                            <a:ea typeface="Calibri" panose="020F0502020204030204" pitchFamily="34" charset="0"/>
                            <a:cs typeface="Chu Van An" panose="02020603050405020304" pitchFamily="18" charset="0"/>
                          </a:rPr>
                          <m:t>𝑛</m:t>
                        </m:r>
                      </m:sub>
                      <m:sup>
                        <m:r>
                          <a:rPr lang="en-US" sz="2800" i="1">
                            <a:latin typeface="Cambria Math" panose="02040503050406030204" pitchFamily="18" charset="0"/>
                            <a:ea typeface="Calibri" panose="020F0502020204030204" pitchFamily="34" charset="0"/>
                            <a:cs typeface="Chu Van An" panose="02020603050405020304" pitchFamily="18" charset="0"/>
                          </a:rPr>
                          <m:t>′</m:t>
                        </m:r>
                      </m:sup>
                    </m:sSubSup>
                  </m:oMath>
                </a14:m>
                <a:r>
                  <a:rPr lang="en-US" sz="2800">
                    <a:latin typeface="Chu Van An" panose="02020603050405020304" pitchFamily="18" charset="0"/>
                    <a:ea typeface="Calibri" panose="020F0502020204030204" pitchFamily="34" charset="0"/>
                  </a:rPr>
                  <a:t> là các cạnh bên. </a:t>
                </a:r>
              </a:p>
              <a:p>
                <a:pPr marL="457200">
                  <a:lnSpc>
                    <a:spcPct val="107000"/>
                  </a:lnSpc>
                  <a:spcBef>
                    <a:spcPts val="0"/>
                  </a:spcBef>
                  <a:spcAft>
                    <a:spcPts val="600"/>
                  </a:spcAft>
                  <a:tabLst>
                    <a:tab pos="457200" algn="l"/>
                  </a:tabLst>
                </a:pPr>
                <a:r>
                  <a:rPr lang="en-US" sz="2800">
                    <a:latin typeface="Chu Van An" panose="02020603050405020304" pitchFamily="18" charset="0"/>
                    <a:ea typeface="Calibri" panose="020F0502020204030204" pitchFamily="34" charset="0"/>
                  </a:rPr>
                  <a:t>Các cạnh bên song song vả bằng nhau.</a:t>
                </a:r>
                <a:endParaRPr lang="en-US" sz="2800">
                  <a:latin typeface="Calibri" panose="020F0502020204030204" pitchFamily="34" charset="0"/>
                  <a:ea typeface="Calibri" panose="020F0502020204030204" pitchFamily="34" charset="0"/>
                </a:endParaRPr>
              </a:p>
              <a:p>
                <a:pPr marL="457200">
                  <a:lnSpc>
                    <a:spcPct val="107000"/>
                  </a:lnSpc>
                  <a:spcBef>
                    <a:spcPts val="0"/>
                  </a:spcBef>
                  <a:spcAft>
                    <a:spcPts val="600"/>
                  </a:spcAft>
                  <a:tabLst>
                    <a:tab pos="457200" algn="l"/>
                  </a:tabLst>
                </a:pPr>
                <a:r>
                  <a:rPr lang="en-US" sz="2800">
                    <a:latin typeface="Chu Van An" panose="02020603050405020304" pitchFamily="18" charset="0"/>
                    <a:ea typeface="Calibri" panose="020F0502020204030204" pitchFamily="34" charset="0"/>
                  </a:rPr>
                  <a:t>Các cạnh của hai đa giác đáy là các cạnh đáy. Các cạnh đáy tương ứng song song và bằng nhau.</a:t>
                </a:r>
                <a:endParaRPr lang="en-US" sz="2800">
                  <a:latin typeface="Calibri" panose="020F0502020204030204" pitchFamily="34" charset="0"/>
                  <a:ea typeface="Calibri" panose="020F0502020204030204" pitchFamily="34" charset="0"/>
                </a:endParaRPr>
              </a:p>
              <a:p>
                <a:pPr indent="0">
                  <a:lnSpc>
                    <a:spcPct val="107000"/>
                  </a:lnSpc>
                  <a:spcBef>
                    <a:spcPts val="0"/>
                  </a:spcBef>
                  <a:spcAft>
                    <a:spcPts val="600"/>
                  </a:spcAft>
                  <a:buNone/>
                  <a:tabLst>
                    <a:tab pos="457200" algn="l"/>
                  </a:tabLst>
                </a:pPr>
                <a:endParaRPr lang="en-US" sz="280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79" y="1499781"/>
                <a:ext cx="11738347" cy="4962420"/>
              </a:xfrm>
              <a:prstGeom prst="rect">
                <a:avLst/>
              </a:prstGeom>
              <a:blipFill>
                <a:blip r:embed="rId2"/>
                <a:stretch>
                  <a:fillRect l="-1195" t="-1106"/>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64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a:solidFill>
                  <a:srgbClr val="000099"/>
                </a:solidFill>
                <a:ea typeface="Calibri" panose="020F0502020204030204" pitchFamily="34" charset="0"/>
                <a:cs typeface="Times New Roman" panose="02020603050405020304" pitchFamily="18" charset="0"/>
              </a:rPr>
              <a:t> 4. HÌNH LĂNG TRỤ VÀ HÌNH HỘP</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79" y="1499781"/>
            <a:ext cx="11738347"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07000"/>
              </a:lnSpc>
              <a:spcBef>
                <a:spcPts val="0"/>
              </a:spcBef>
              <a:spcAft>
                <a:spcPts val="600"/>
              </a:spcAft>
              <a:tabLst>
                <a:tab pos="457200" algn="l"/>
              </a:tabLst>
            </a:pPr>
            <a:r>
              <a:rPr lang="en-US" b="1">
                <a:solidFill>
                  <a:srgbClr val="0000FF"/>
                </a:solidFill>
                <a:latin typeface="Aarial"/>
                <a:ea typeface="Times New Roman" panose="02020603050405020304" pitchFamily="18" charset="0"/>
              </a:rPr>
              <a:t> </a:t>
            </a:r>
            <a:r>
              <a:rPr lang="en-US" sz="2800">
                <a:latin typeface="Chu Van An" panose="02020603050405020304" pitchFamily="18" charset="0"/>
                <a:ea typeface="Calibri" panose="020F0502020204030204" pitchFamily="34" charset="0"/>
              </a:rPr>
              <a:t>Chú ý: Hình lăng trụ có đáy là tam giác, tứ giác, ngũ giác, ... tương ứng được gọi là hình lăng trụ tam giác, hình lăng trụ tứ giác, hình lăng trụ ngũ giác, ...</a:t>
            </a:r>
            <a:endParaRPr lang="en-US" sz="2400">
              <a:latin typeface="Calibri" panose="020F0502020204030204" pitchFamily="34" charset="0"/>
              <a:ea typeface="Calibri" panose="020F0502020204030204" pitchFamily="34" charset="0"/>
            </a:endParaRPr>
          </a:p>
          <a:p>
            <a:pPr indent="0">
              <a:lnSpc>
                <a:spcPct val="107000"/>
              </a:lnSpc>
              <a:spcBef>
                <a:spcPts val="0"/>
              </a:spcBef>
              <a:spcAft>
                <a:spcPts val="600"/>
              </a:spcAft>
              <a:buNone/>
              <a:tabLst>
                <a:tab pos="457200" algn="l"/>
              </a:tabLst>
            </a:pP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441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686</Words>
  <PresentationFormat>Widescreen</PresentationFormat>
  <Paragraphs>39</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HGPSoeiKakugothicUB</vt:lpstr>
      <vt:lpstr>Yu Gothic</vt:lpstr>
      <vt:lpstr>Aarial</vt:lpstr>
      <vt:lpstr>Arial</vt:lpstr>
      <vt:lpstr>Baumans</vt:lpstr>
      <vt:lpstr>Calibri</vt:lpstr>
      <vt:lpstr>Calibri Light</vt:lpstr>
      <vt:lpstr>Cambria Math</vt:lpstr>
      <vt:lpstr>Chu Van An</vt:lpstr>
      <vt:lpstr>Georgia Pro Cond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2023-08-03T07:30:07Z</dcterms:modified>
</cp:coreProperties>
</file>