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2"/>
  </p:sldMasterIdLst>
  <p:notesMasterIdLst>
    <p:notesMasterId r:id="rId33"/>
  </p:notesMasterIdLst>
  <p:sldIdLst>
    <p:sldId id="301" r:id="rId3"/>
    <p:sldId id="257" r:id="rId4"/>
    <p:sldId id="284" r:id="rId5"/>
    <p:sldId id="371" r:id="rId6"/>
    <p:sldId id="370" r:id="rId7"/>
    <p:sldId id="359" r:id="rId8"/>
    <p:sldId id="270" r:id="rId9"/>
    <p:sldId id="289" r:id="rId10"/>
    <p:sldId id="374" r:id="rId11"/>
    <p:sldId id="344" r:id="rId12"/>
    <p:sldId id="372" r:id="rId13"/>
    <p:sldId id="346" r:id="rId14"/>
    <p:sldId id="375" r:id="rId15"/>
    <p:sldId id="379" r:id="rId16"/>
    <p:sldId id="396" r:id="rId17"/>
    <p:sldId id="397" r:id="rId18"/>
    <p:sldId id="361" r:id="rId19"/>
    <p:sldId id="376" r:id="rId20"/>
    <p:sldId id="360" r:id="rId21"/>
    <p:sldId id="362" r:id="rId22"/>
    <p:sldId id="363" r:id="rId23"/>
    <p:sldId id="366" r:id="rId24"/>
    <p:sldId id="367" r:id="rId25"/>
    <p:sldId id="369" r:id="rId26"/>
    <p:sldId id="294" r:id="rId27"/>
    <p:sldId id="373" r:id="rId28"/>
    <p:sldId id="378" r:id="rId29"/>
    <p:sldId id="269" r:id="rId30"/>
    <p:sldId id="295" r:id="rId31"/>
    <p:sldId id="303" r:id="rId3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7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27E"/>
    <a:srgbClr val="CDA851"/>
    <a:srgbClr val="E2D7C4"/>
    <a:srgbClr val="B75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15"/>
        <p:guide pos="3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rPr lang="en-US"/>
              <a:t>7/26/2022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rPr/>
              <a:t>‹#›</a:t>
            </a:fld>
            <a:endParaRPr lang="x-non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82240" y="-48141"/>
            <a:ext cx="1347536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5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49647" y="-17814"/>
            <a:ext cx="1347536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3.1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rPr lang="en-US"/>
              <a:t>7/26/2022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rPr/>
              <a:t>‹#›</a:t>
            </a:fld>
            <a:endParaRPr lang="x-non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82240" y="-48141"/>
            <a:ext cx="1347536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5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49647" y="-17814"/>
            <a:ext cx="1347536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5.3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eduhome.com.vn/DHALesson?idGrade=19&amp;idSubject=1&amp;idSeries=117&amp;idTheme=979&amp;IdLevel=1&amp;idThemeServer=62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2.png"/><Relationship Id="rId4" Type="http://schemas.openxmlformats.org/officeDocument/2006/relationships/image" Target="../media/image14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5: GENDER EQUALITY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3.1 – Listening &amp; Reading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44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075" y="1719517"/>
            <a:ext cx="1047305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a. Listen to a talk about Amelia Earhart. Where is this talk taking place? </a:t>
            </a:r>
          </a:p>
        </p:txBody>
      </p:sp>
      <p:pic>
        <p:nvPicPr>
          <p:cNvPr id="2" name="CD1-TRACK 5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44315" y="1076960"/>
            <a:ext cx="619125" cy="619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5233" y="559836"/>
            <a:ext cx="1791477" cy="369332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While-Listening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96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271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075" y="497205"/>
            <a:ext cx="10473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Listen again and check! </a:t>
            </a:r>
          </a:p>
        </p:txBody>
      </p:sp>
      <p:pic>
        <p:nvPicPr>
          <p:cNvPr id="2" name="CD1-TRACK 5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44315" y="1076960"/>
            <a:ext cx="619125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" y="1696085"/>
            <a:ext cx="7327265" cy="464947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861945" y="3872230"/>
            <a:ext cx="33108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8277225" y="2532380"/>
            <a:ext cx="3500755" cy="1793875"/>
          </a:xfrm>
          <a:prstGeom prst="wedgeRoundRectCallout">
            <a:avLst>
              <a:gd name="adj1" fmla="val -34128"/>
              <a:gd name="adj2" fmla="val 672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at the airport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000">
                <p:cTn id="1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1271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075" y="497205"/>
            <a:ext cx="1047305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b. Now, listen and fill in the blanks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46380" y="1102995"/>
            <a:ext cx="11699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1. Amelia Earthart was born __________________.</a:t>
            </a:r>
          </a:p>
        </p:txBody>
      </p:sp>
      <p:pic>
        <p:nvPicPr>
          <p:cNvPr id="2" name="CD1-TRACK 5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86625" y="523240"/>
            <a:ext cx="619125" cy="61912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6380" y="1638935"/>
            <a:ext cx="11699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2. When she ___________, she took her first flying lesson.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46380" y="2174875"/>
            <a:ext cx="1169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3. She set her first women’s record by flying as high as _______ feet.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46380" y="3357245"/>
            <a:ext cx="1169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4. In 1928, she became the first woman to fly across the ______________.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246380" y="4535170"/>
            <a:ext cx="11946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5. She wanted to be the first woman to fly ________________.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246380" y="5092065"/>
            <a:ext cx="1169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6. She is remembered for being one of the greatest ____________ of the 20</a:t>
            </a:r>
            <a:r>
              <a:rPr lang="en-US" sz="3600" baseline="30000"/>
              <a:t>th</a:t>
            </a:r>
            <a:r>
              <a:rPr lang="en-US" sz="3600"/>
              <a:t> century.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6121400" y="993775"/>
            <a:ext cx="3000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in 1897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2834005" y="1638935"/>
            <a:ext cx="3000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was 24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246380" y="2712085"/>
            <a:ext cx="3000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14,000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246380" y="3800475"/>
            <a:ext cx="3000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Atlantic Ocean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8282305" y="4406265"/>
            <a:ext cx="3910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around the world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473075" y="5629275"/>
            <a:ext cx="3000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female pilots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8" dur="1271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33" y="559836"/>
            <a:ext cx="1660849" cy="369332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Post-Listening</a:t>
            </a:r>
          </a:p>
        </p:txBody>
      </p:sp>
      <p:sp>
        <p:nvSpPr>
          <p:cNvPr id="4" name="Rectangle 2"/>
          <p:cNvSpPr/>
          <p:nvPr/>
        </p:nvSpPr>
        <p:spPr>
          <a:xfrm>
            <a:off x="537210" y="1187450"/>
            <a:ext cx="1119568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a. Now, imagine as if you would meet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sym typeface="+mn-ea"/>
              </a:rPr>
              <a:t>Amelia Earhart, make 3 questions that you want to ask her.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2"/>
          <p:cNvSpPr/>
          <p:nvPr/>
        </p:nvSpPr>
        <p:spPr>
          <a:xfrm>
            <a:off x="648335" y="2516505"/>
            <a:ext cx="1119568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b. Work in pairs. One will be an interviewer, and the other student will be Amelia Earhart. Ask her 3 questions that you have prepared. Then swap your roles.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33" y="559836"/>
            <a:ext cx="1912192" cy="369332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Listening Scripts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130" y="431165"/>
            <a:ext cx="9311005" cy="577723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416290" y="2050415"/>
            <a:ext cx="1494155" cy="497840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55820" y="4105275"/>
            <a:ext cx="1783715" cy="497840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61665" y="5518150"/>
            <a:ext cx="1492250" cy="497840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33" y="559836"/>
            <a:ext cx="1912192" cy="369332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Listening Scripts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80" y="1363345"/>
            <a:ext cx="9974580" cy="34905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267325" y="2644775"/>
            <a:ext cx="868680" cy="497840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94980" y="3180080"/>
            <a:ext cx="836930" cy="497840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54905" y="4324350"/>
            <a:ext cx="1750695" cy="497840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33" y="559836"/>
            <a:ext cx="1912192" cy="369332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Listening Scripts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426720"/>
            <a:ext cx="9258935" cy="58750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40100" y="495935"/>
            <a:ext cx="836295" cy="497840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29865" y="2564130"/>
            <a:ext cx="1404620" cy="497840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55565" y="4154170"/>
            <a:ext cx="1494155" cy="497840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79310" y="5182870"/>
            <a:ext cx="2136140" cy="497840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620" y="339725"/>
            <a:ext cx="10786745" cy="6069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2839" y="769044"/>
            <a:ext cx="4954940" cy="87901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33" y="559836"/>
            <a:ext cx="1455575" cy="369332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Pre-Reading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295" y="1164590"/>
            <a:ext cx="3656965" cy="452882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09600" y="2026920"/>
            <a:ext cx="6489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Do you know who this woman is?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41985" y="2716530"/>
            <a:ext cx="6489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What do you think her job was?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26110" y="3374390"/>
            <a:ext cx="64890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Write down three things you expect to read about her.</a:t>
            </a:r>
          </a:p>
        </p:txBody>
      </p:sp>
      <p:sp>
        <p:nvSpPr>
          <p:cNvPr id="8" name="Rectangle 2"/>
          <p:cNvSpPr/>
          <p:nvPr/>
        </p:nvSpPr>
        <p:spPr>
          <a:xfrm>
            <a:off x="473075" y="1214755"/>
            <a:ext cx="1047305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Answer the following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075" y="889091"/>
            <a:ext cx="1047305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a. Read the text about Helen Gibson.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Did she live a long life?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670" y="1164590"/>
            <a:ext cx="3656965" cy="4528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130" y="5796280"/>
            <a:ext cx="2238375" cy="533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41045" y="2061210"/>
            <a:ext cx="1724660" cy="810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Yes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90240" y="2044065"/>
            <a:ext cx="1724660" cy="810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No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35" y="3537585"/>
            <a:ext cx="3760470" cy="560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35" y="4425950"/>
            <a:ext cx="5476240" cy="506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563" y="559836"/>
            <a:ext cx="1744825" cy="369332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While- 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DA851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2954537" y="5396371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327" y="1484798"/>
            <a:ext cx="4194836" cy="743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023" y="2666380"/>
            <a:ext cx="4226230" cy="7497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248" y="3854109"/>
            <a:ext cx="3970078" cy="704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804" y="490818"/>
            <a:ext cx="4148001" cy="5876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075" y="497205"/>
            <a:ext cx="1047305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b. Now, read and answer the questions.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045" y="1811020"/>
            <a:ext cx="6123940" cy="678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0"/>
          <a:stretch>
            <a:fillRect/>
          </a:stretch>
        </p:blipFill>
        <p:spPr>
          <a:xfrm>
            <a:off x="614045" y="2814955"/>
            <a:ext cx="11068685" cy="58610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741045" y="3662680"/>
            <a:ext cx="9656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</a:rPr>
              <a:t>=&gt; She lived with her parents and four sisters.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075" y="497205"/>
            <a:ext cx="1047305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b. Now, read and answer the questions.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045" y="1948815"/>
            <a:ext cx="7334885" cy="55816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741045" y="3744595"/>
            <a:ext cx="9656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</a:rPr>
              <a:t>=&gt; in 1910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2947035"/>
            <a:ext cx="10490200" cy="621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075" y="497205"/>
            <a:ext cx="1047305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b. Now, read and answer the questions.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3" r="-211"/>
          <a:stretch>
            <a:fillRect/>
          </a:stretch>
        </p:blipFill>
        <p:spPr>
          <a:xfrm>
            <a:off x="614045" y="2052320"/>
            <a:ext cx="9197340" cy="54356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741045" y="4141470"/>
            <a:ext cx="9656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</a:rPr>
              <a:t>=&gt; Ranch Girls on a Rampage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174"/>
          <a:stretch>
            <a:fillRect/>
          </a:stretch>
        </p:blipFill>
        <p:spPr>
          <a:xfrm>
            <a:off x="741045" y="2849880"/>
            <a:ext cx="7818755" cy="555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45" y="3505835"/>
            <a:ext cx="5323205" cy="57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075" y="497205"/>
            <a:ext cx="1047305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b. Now, read and answer the questions.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1045" y="1948815"/>
            <a:ext cx="6127750" cy="52578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741045" y="3986530"/>
            <a:ext cx="9656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</a:rPr>
              <a:t>=&gt; She was 85.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874010"/>
            <a:ext cx="5846445" cy="541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481" y="1740709"/>
            <a:ext cx="1032699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Do you think you could be a stuntman or stuntwoman? Why (not)?</a:t>
            </a:r>
            <a:endParaRPr lang="en-US" sz="3600" b="1" i="1" dirty="0">
              <a:solidFill>
                <a:srgbClr val="000000"/>
              </a:solidFill>
            </a:endParaRP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730" y="612775"/>
            <a:ext cx="320103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332740" y="2939415"/>
            <a:ext cx="8346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/>
              <a:t>stuntman</a:t>
            </a:r>
            <a:r>
              <a:rPr lang="en-US" sz="3200"/>
              <a:t> (n)  /ˈstʌnt.mæn/ diễn viên đóng thế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2110740" y="3528695"/>
            <a:ext cx="9341485" cy="2148205"/>
          </a:xfrm>
          <a:prstGeom prst="cloudCallout">
            <a:avLst>
              <a:gd name="adj1" fmla="val -19160"/>
              <a:gd name="adj2" fmla="val 69386"/>
            </a:avLst>
          </a:prstGeom>
          <a:solidFill>
            <a:srgbClr val="EE42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Well, I think I couldn’t be a stuntwoman. It’s too dangerous.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563" y="559836"/>
            <a:ext cx="1744825" cy="369332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Post- 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2415" y="541020"/>
            <a:ext cx="3158490" cy="774700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Consolidation</a:t>
            </a:r>
            <a:endParaRPr lang="en-US" sz="36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075" y="481330"/>
            <a:ext cx="1047305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a. Now, close your books and write down 5 things you can remember about Helen Gibson. </a:t>
            </a:r>
          </a:p>
        </p:txBody>
      </p:sp>
      <p:sp>
        <p:nvSpPr>
          <p:cNvPr id="4" name="Rectangle 2"/>
          <p:cNvSpPr/>
          <p:nvPr/>
        </p:nvSpPr>
        <p:spPr>
          <a:xfrm>
            <a:off x="601345" y="2038350"/>
            <a:ext cx="1047305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b. Work in pairs. Take turns to tell your friends about what you have written.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566160" y="3397250"/>
            <a:ext cx="7379970" cy="17348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Did your partner remember correctly? Give him/her your correction.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 bldLvl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5520" y="699795"/>
            <a:ext cx="2141377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457200" y="3951514"/>
            <a:ext cx="186145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487" y="1657350"/>
            <a:ext cx="9257769" cy="410743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0560" y="44797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2480" y="1412240"/>
            <a:ext cx="860552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Gender equality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Listening</a:t>
            </a:r>
            <a:r>
              <a:rPr lang="en-US" sz="3600" dirty="0">
                <a:solidFill>
                  <a:srgbClr val="0070C0"/>
                </a:solidFill>
              </a:rPr>
              <a:t>: for main idea and specific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Reading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r>
              <a:rPr lang="en-US" sz="3600" dirty="0">
                <a:solidFill>
                  <a:srgbClr val="0098A2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+mn-ea"/>
              </a:rPr>
              <a:t>for main idea and specific information</a:t>
            </a:r>
            <a:endParaRPr lang="en-US" sz="2800" dirty="0">
              <a:solidFill>
                <a:srgbClr val="0098A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2132" y="541173"/>
            <a:ext cx="2667011" cy="774441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Consolidation</a:t>
            </a:r>
            <a:endParaRPr lang="en-US" sz="32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03297"/>
            <a:ext cx="117195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listening and reading exercises in </a:t>
            </a:r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</a:rPr>
              <a:t>WB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on page 30.</a:t>
            </a:r>
          </a:p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- Grammar on page 45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 the exercise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 Notebook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(page 30) </a:t>
            </a:r>
          </a:p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-Learn Smart World DHA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on 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657" y="0"/>
            <a:ext cx="11262343" cy="13069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802" y="2762319"/>
            <a:ext cx="11874137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listen for gist and specific information. </a:t>
            </a:r>
            <a:endParaRPr lang="en-US" sz="3600" dirty="0">
              <a:solidFill>
                <a:srgbClr val="002060"/>
              </a:solidFill>
              <a:ea typeface="Calibri" panose="020F0502020204030204" pitchFamily="34" charset="0"/>
              <a:cs typeface="JDCLK L+ Frutiger LT Std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 read about a famous woman for main ideas and specific details.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"/>
            <a:ext cx="1028786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0398" y="5458614"/>
            <a:ext cx="433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Have a nice day!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3190" y="974725"/>
            <a:ext cx="4057015" cy="1388745"/>
            <a:chOff x="-194" y="1535"/>
            <a:chExt cx="6389" cy="21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06"/>
              <a:ext cx="5224" cy="1489"/>
            </a:xfrm>
            <a:prstGeom prst="rect">
              <a:avLst/>
            </a:prstGeom>
          </p:spPr>
        </p:pic>
        <p:sp>
          <p:nvSpPr>
            <p:cNvPr id="2" name="Flowchart: Data 1"/>
            <p:cNvSpPr/>
            <p:nvPr/>
          </p:nvSpPr>
          <p:spPr>
            <a:xfrm rot="1140000">
              <a:off x="4577" y="2126"/>
              <a:ext cx="1618" cy="1596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Data 2"/>
            <p:cNvSpPr/>
            <p:nvPr/>
          </p:nvSpPr>
          <p:spPr>
            <a:xfrm rot="1560000">
              <a:off x="-194" y="1535"/>
              <a:ext cx="791" cy="1596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015" y="548640"/>
            <a:ext cx="8641715" cy="57600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val 33"/>
          <p:cNvSpPr>
            <a:spLocks noChangeArrowheads="1"/>
          </p:cNvSpPr>
          <p:nvPr/>
        </p:nvSpPr>
        <p:spPr bwMode="auto">
          <a:xfrm>
            <a:off x="9411970" y="45021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 dirty="0"/>
              <a:t>End</a:t>
            </a:r>
          </a:p>
        </p:txBody>
      </p:sp>
      <p:sp>
        <p:nvSpPr>
          <p:cNvPr id="114" name="Oval 32"/>
          <p:cNvSpPr>
            <a:spLocks noChangeArrowheads="1"/>
          </p:cNvSpPr>
          <p:nvPr/>
        </p:nvSpPr>
        <p:spPr bwMode="auto">
          <a:xfrm>
            <a:off x="9411970" y="45021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1</a:t>
            </a:r>
          </a:p>
        </p:txBody>
      </p:sp>
      <p:sp>
        <p:nvSpPr>
          <p:cNvPr id="115" name="Oval 31"/>
          <p:cNvSpPr>
            <a:spLocks noChangeArrowheads="1"/>
          </p:cNvSpPr>
          <p:nvPr/>
        </p:nvSpPr>
        <p:spPr bwMode="auto">
          <a:xfrm>
            <a:off x="9411970" y="44894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2</a:t>
            </a:r>
          </a:p>
        </p:txBody>
      </p:sp>
      <p:sp>
        <p:nvSpPr>
          <p:cNvPr id="116" name="Oval 30"/>
          <p:cNvSpPr>
            <a:spLocks noChangeArrowheads="1"/>
          </p:cNvSpPr>
          <p:nvPr/>
        </p:nvSpPr>
        <p:spPr bwMode="auto">
          <a:xfrm>
            <a:off x="9411970" y="45148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3</a:t>
            </a:r>
          </a:p>
        </p:txBody>
      </p:sp>
      <p:sp>
        <p:nvSpPr>
          <p:cNvPr id="117" name="Oval 29"/>
          <p:cNvSpPr>
            <a:spLocks noChangeArrowheads="1"/>
          </p:cNvSpPr>
          <p:nvPr/>
        </p:nvSpPr>
        <p:spPr bwMode="auto">
          <a:xfrm>
            <a:off x="9411970" y="449580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4</a:t>
            </a:r>
          </a:p>
        </p:txBody>
      </p:sp>
      <p:sp>
        <p:nvSpPr>
          <p:cNvPr id="118" name="Oval 28"/>
          <p:cNvSpPr>
            <a:spLocks noChangeArrowheads="1"/>
          </p:cNvSpPr>
          <p:nvPr/>
        </p:nvSpPr>
        <p:spPr bwMode="auto">
          <a:xfrm>
            <a:off x="9411970" y="448310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5</a:t>
            </a:r>
          </a:p>
        </p:txBody>
      </p:sp>
      <p:sp>
        <p:nvSpPr>
          <p:cNvPr id="119" name="Oval 27"/>
          <p:cNvSpPr>
            <a:spLocks noChangeArrowheads="1"/>
          </p:cNvSpPr>
          <p:nvPr/>
        </p:nvSpPr>
        <p:spPr bwMode="auto">
          <a:xfrm>
            <a:off x="9411970" y="45148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6</a:t>
            </a:r>
          </a:p>
        </p:txBody>
      </p:sp>
      <p:sp>
        <p:nvSpPr>
          <p:cNvPr id="120" name="Oval 26"/>
          <p:cNvSpPr>
            <a:spLocks noChangeArrowheads="1"/>
          </p:cNvSpPr>
          <p:nvPr/>
        </p:nvSpPr>
        <p:spPr bwMode="auto">
          <a:xfrm>
            <a:off x="9411970" y="45148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7</a:t>
            </a:r>
          </a:p>
        </p:txBody>
      </p:sp>
      <p:sp>
        <p:nvSpPr>
          <p:cNvPr id="121" name="Oval 25"/>
          <p:cNvSpPr>
            <a:spLocks noChangeArrowheads="1"/>
          </p:cNvSpPr>
          <p:nvPr/>
        </p:nvSpPr>
        <p:spPr bwMode="auto">
          <a:xfrm>
            <a:off x="9411970" y="4498975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8</a:t>
            </a:r>
          </a:p>
        </p:txBody>
      </p:sp>
      <p:sp>
        <p:nvSpPr>
          <p:cNvPr id="122" name="Oval 24"/>
          <p:cNvSpPr>
            <a:spLocks noChangeArrowheads="1"/>
          </p:cNvSpPr>
          <p:nvPr/>
        </p:nvSpPr>
        <p:spPr bwMode="auto">
          <a:xfrm>
            <a:off x="9411970" y="4486275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9</a:t>
            </a:r>
          </a:p>
        </p:txBody>
      </p:sp>
      <p:sp>
        <p:nvSpPr>
          <p:cNvPr id="123" name="Oval 23"/>
          <p:cNvSpPr>
            <a:spLocks noChangeArrowheads="1"/>
          </p:cNvSpPr>
          <p:nvPr/>
        </p:nvSpPr>
        <p:spPr bwMode="auto">
          <a:xfrm>
            <a:off x="9411970" y="45148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10</a:t>
            </a:r>
          </a:p>
        </p:txBody>
      </p:sp>
      <p:sp>
        <p:nvSpPr>
          <p:cNvPr id="124" name="Oval 22"/>
          <p:cNvSpPr>
            <a:spLocks noChangeArrowheads="1"/>
          </p:cNvSpPr>
          <p:nvPr/>
        </p:nvSpPr>
        <p:spPr bwMode="auto">
          <a:xfrm>
            <a:off x="9411970" y="45148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11</a:t>
            </a:r>
          </a:p>
        </p:txBody>
      </p:sp>
      <p:sp>
        <p:nvSpPr>
          <p:cNvPr id="125" name="Oval 21"/>
          <p:cNvSpPr>
            <a:spLocks noChangeArrowheads="1"/>
          </p:cNvSpPr>
          <p:nvPr/>
        </p:nvSpPr>
        <p:spPr bwMode="auto">
          <a:xfrm>
            <a:off x="9411970" y="45148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12</a:t>
            </a:r>
          </a:p>
        </p:txBody>
      </p:sp>
      <p:sp>
        <p:nvSpPr>
          <p:cNvPr id="126" name="Oval 20"/>
          <p:cNvSpPr>
            <a:spLocks noChangeArrowheads="1"/>
          </p:cNvSpPr>
          <p:nvPr/>
        </p:nvSpPr>
        <p:spPr bwMode="auto">
          <a:xfrm>
            <a:off x="9411970" y="4498975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13</a:t>
            </a:r>
          </a:p>
        </p:txBody>
      </p:sp>
      <p:sp>
        <p:nvSpPr>
          <p:cNvPr id="127" name="Oval 19"/>
          <p:cNvSpPr>
            <a:spLocks noChangeArrowheads="1"/>
          </p:cNvSpPr>
          <p:nvPr/>
        </p:nvSpPr>
        <p:spPr bwMode="auto">
          <a:xfrm>
            <a:off x="9411970" y="45148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14</a:t>
            </a:r>
          </a:p>
        </p:txBody>
      </p:sp>
      <p:sp>
        <p:nvSpPr>
          <p:cNvPr id="128" name="Oval 18"/>
          <p:cNvSpPr>
            <a:spLocks noChangeArrowheads="1"/>
          </p:cNvSpPr>
          <p:nvPr/>
        </p:nvSpPr>
        <p:spPr bwMode="auto">
          <a:xfrm>
            <a:off x="9411970" y="449580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15</a:t>
            </a:r>
          </a:p>
        </p:txBody>
      </p:sp>
      <p:sp>
        <p:nvSpPr>
          <p:cNvPr id="129" name="Oval 17"/>
          <p:cNvSpPr>
            <a:spLocks noChangeArrowheads="1"/>
          </p:cNvSpPr>
          <p:nvPr/>
        </p:nvSpPr>
        <p:spPr bwMode="auto">
          <a:xfrm>
            <a:off x="9411970" y="45021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16</a:t>
            </a:r>
          </a:p>
        </p:txBody>
      </p:sp>
      <p:sp>
        <p:nvSpPr>
          <p:cNvPr id="130" name="Oval 16"/>
          <p:cNvSpPr>
            <a:spLocks noChangeArrowheads="1"/>
          </p:cNvSpPr>
          <p:nvPr/>
        </p:nvSpPr>
        <p:spPr bwMode="auto">
          <a:xfrm>
            <a:off x="9411970" y="45148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17</a:t>
            </a:r>
          </a:p>
        </p:txBody>
      </p:sp>
      <p:sp>
        <p:nvSpPr>
          <p:cNvPr id="131" name="Oval 15"/>
          <p:cNvSpPr>
            <a:spLocks noChangeArrowheads="1"/>
          </p:cNvSpPr>
          <p:nvPr/>
        </p:nvSpPr>
        <p:spPr bwMode="auto">
          <a:xfrm>
            <a:off x="9411970" y="45148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18</a:t>
            </a:r>
          </a:p>
        </p:txBody>
      </p:sp>
      <p:sp>
        <p:nvSpPr>
          <p:cNvPr id="132" name="Oval 14"/>
          <p:cNvSpPr>
            <a:spLocks noChangeArrowheads="1"/>
          </p:cNvSpPr>
          <p:nvPr/>
        </p:nvSpPr>
        <p:spPr bwMode="auto">
          <a:xfrm>
            <a:off x="9411970" y="45021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19</a:t>
            </a:r>
          </a:p>
        </p:txBody>
      </p:sp>
      <p:sp>
        <p:nvSpPr>
          <p:cNvPr id="133" name="Oval 13"/>
          <p:cNvSpPr>
            <a:spLocks noChangeArrowheads="1"/>
          </p:cNvSpPr>
          <p:nvPr/>
        </p:nvSpPr>
        <p:spPr bwMode="auto">
          <a:xfrm>
            <a:off x="9411970" y="45021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20</a:t>
            </a:r>
          </a:p>
        </p:txBody>
      </p:sp>
      <p:sp>
        <p:nvSpPr>
          <p:cNvPr id="134" name="Oval 12"/>
          <p:cNvSpPr>
            <a:spLocks noChangeArrowheads="1"/>
          </p:cNvSpPr>
          <p:nvPr/>
        </p:nvSpPr>
        <p:spPr bwMode="auto">
          <a:xfrm>
            <a:off x="9411970" y="45021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21</a:t>
            </a:r>
          </a:p>
        </p:txBody>
      </p:sp>
      <p:sp>
        <p:nvSpPr>
          <p:cNvPr id="135" name="Oval 11"/>
          <p:cNvSpPr>
            <a:spLocks noChangeArrowheads="1"/>
          </p:cNvSpPr>
          <p:nvPr/>
        </p:nvSpPr>
        <p:spPr bwMode="auto">
          <a:xfrm>
            <a:off x="9411970" y="45021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22</a:t>
            </a:r>
          </a:p>
        </p:txBody>
      </p:sp>
      <p:sp>
        <p:nvSpPr>
          <p:cNvPr id="136" name="Oval 10"/>
          <p:cNvSpPr>
            <a:spLocks noChangeArrowheads="1"/>
          </p:cNvSpPr>
          <p:nvPr/>
        </p:nvSpPr>
        <p:spPr bwMode="auto">
          <a:xfrm>
            <a:off x="9411970" y="45021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23</a:t>
            </a:r>
          </a:p>
        </p:txBody>
      </p:sp>
      <p:sp>
        <p:nvSpPr>
          <p:cNvPr id="137" name="Oval 9"/>
          <p:cNvSpPr>
            <a:spLocks noChangeArrowheads="1"/>
          </p:cNvSpPr>
          <p:nvPr/>
        </p:nvSpPr>
        <p:spPr bwMode="auto">
          <a:xfrm>
            <a:off x="9411970" y="45021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24</a:t>
            </a:r>
          </a:p>
        </p:txBody>
      </p:sp>
      <p:sp>
        <p:nvSpPr>
          <p:cNvPr id="138" name="Oval 8"/>
          <p:cNvSpPr>
            <a:spLocks noChangeArrowheads="1"/>
          </p:cNvSpPr>
          <p:nvPr/>
        </p:nvSpPr>
        <p:spPr bwMode="auto">
          <a:xfrm>
            <a:off x="9411970" y="45021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25</a:t>
            </a:r>
          </a:p>
        </p:txBody>
      </p:sp>
      <p:sp>
        <p:nvSpPr>
          <p:cNvPr id="139" name="Oval 7"/>
          <p:cNvSpPr>
            <a:spLocks noChangeArrowheads="1"/>
          </p:cNvSpPr>
          <p:nvPr/>
        </p:nvSpPr>
        <p:spPr bwMode="auto">
          <a:xfrm>
            <a:off x="9411970" y="45021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26</a:t>
            </a:r>
          </a:p>
        </p:txBody>
      </p:sp>
      <p:sp>
        <p:nvSpPr>
          <p:cNvPr id="140" name="Oval 6"/>
          <p:cNvSpPr>
            <a:spLocks noChangeArrowheads="1"/>
          </p:cNvSpPr>
          <p:nvPr/>
        </p:nvSpPr>
        <p:spPr bwMode="auto">
          <a:xfrm>
            <a:off x="9411970" y="4498975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27</a:t>
            </a:r>
          </a:p>
        </p:txBody>
      </p:sp>
      <p:sp>
        <p:nvSpPr>
          <p:cNvPr id="141" name="Oval 5"/>
          <p:cNvSpPr>
            <a:spLocks noChangeArrowheads="1"/>
          </p:cNvSpPr>
          <p:nvPr/>
        </p:nvSpPr>
        <p:spPr bwMode="auto">
          <a:xfrm>
            <a:off x="9411970" y="4505325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28</a:t>
            </a:r>
          </a:p>
        </p:txBody>
      </p:sp>
      <p:sp>
        <p:nvSpPr>
          <p:cNvPr id="142" name="Oval 4"/>
          <p:cNvSpPr>
            <a:spLocks noChangeArrowheads="1"/>
          </p:cNvSpPr>
          <p:nvPr/>
        </p:nvSpPr>
        <p:spPr bwMode="auto">
          <a:xfrm>
            <a:off x="9411970" y="45021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29</a:t>
            </a:r>
          </a:p>
        </p:txBody>
      </p:sp>
      <p:sp>
        <p:nvSpPr>
          <p:cNvPr id="143" name="Oval 3"/>
          <p:cNvSpPr>
            <a:spLocks noChangeArrowheads="1"/>
          </p:cNvSpPr>
          <p:nvPr/>
        </p:nvSpPr>
        <p:spPr bwMode="auto">
          <a:xfrm>
            <a:off x="9411970" y="4502150"/>
            <a:ext cx="1459230" cy="1395730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GB" sz="4800"/>
              <a:t>30</a:t>
            </a:r>
          </a:p>
        </p:txBody>
      </p:sp>
      <p:sp>
        <p:nvSpPr>
          <p:cNvPr id="3" name="Rectangle 2"/>
          <p:cNvSpPr/>
          <p:nvPr/>
        </p:nvSpPr>
        <p:spPr>
          <a:xfrm>
            <a:off x="505460" y="1414082"/>
            <a:ext cx="1047305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Work with a partner.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You two will write down the names of famous women as quickly as you can. 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After 30 seconds, the pair with the most correct names will be the winner.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9000"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  <p:bldLst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  <p:bldP spid="129" grpId="0" bldLvl="0" animBg="1"/>
      <p:bldP spid="130" grpId="0" bldLvl="0" animBg="1"/>
      <p:bldP spid="131" grpId="0" bldLvl="0" animBg="1"/>
      <p:bldP spid="132" grpId="0" bldLvl="0" animBg="1"/>
      <p:bldP spid="133" grpId="0" bldLvl="0" animBg="1"/>
      <p:bldP spid="134" grpId="0" bldLvl="0" animBg="1"/>
      <p:bldP spid="135" grpId="0" bldLvl="0" animBg="1"/>
      <p:bldP spid="136" grpId="0" bldLvl="0" animBg="1"/>
      <p:bldP spid="137" grpId="0" bldLvl="0" animBg="1"/>
      <p:bldP spid="138" grpId="0" bldLvl="0" animBg="1"/>
      <p:bldP spid="139" grpId="0" bldLvl="0" animBg="1"/>
      <p:bldP spid="140" grpId="0" bldLvl="0" animBg="1"/>
      <p:bldP spid="141" grpId="0" bldLvl="0" animBg="1"/>
      <p:bldP spid="142" grpId="0" bldLvl="0" animBg="1"/>
      <p:bldP spid="14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832" y="1414431"/>
            <a:ext cx="284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805" y="454660"/>
            <a:ext cx="5412740" cy="95948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39420" y="3599815"/>
            <a:ext cx="2731770" cy="2762250"/>
            <a:chOff x="692" y="5669"/>
            <a:chExt cx="4302" cy="43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2" y="5669"/>
              <a:ext cx="4302" cy="4351"/>
            </a:xfrm>
            <a:prstGeom prst="rect">
              <a:avLst/>
            </a:prstGeom>
          </p:spPr>
        </p:pic>
        <p:sp>
          <p:nvSpPr>
            <p:cNvPr id="7" name="Rectangles 6"/>
            <p:cNvSpPr/>
            <p:nvPr/>
          </p:nvSpPr>
          <p:spPr>
            <a:xfrm>
              <a:off x="692" y="5669"/>
              <a:ext cx="1357" cy="763"/>
            </a:xfrm>
            <a:prstGeom prst="rect">
              <a:avLst/>
            </a:prstGeom>
            <a:solidFill>
              <a:srgbClr val="E2D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93110" y="3599815"/>
            <a:ext cx="2397125" cy="2747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2155" y="3599815"/>
            <a:ext cx="3060065" cy="2762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5"/>
          <a:stretch>
            <a:fillRect/>
          </a:stretch>
        </p:blipFill>
        <p:spPr>
          <a:xfrm>
            <a:off x="9012555" y="3595370"/>
            <a:ext cx="2675255" cy="2717800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3293110" y="1414145"/>
            <a:ext cx="1047305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sym typeface="+mn-ea"/>
              </a:rPr>
              <a:t>Can you match the names to the pictures? </a:t>
            </a:r>
            <a:endParaRPr lang="en-US" sz="36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3" t="-474" r="-288"/>
          <a:stretch>
            <a:fillRect/>
          </a:stretch>
        </p:blipFill>
        <p:spPr>
          <a:xfrm>
            <a:off x="1880870" y="2085340"/>
            <a:ext cx="8531860" cy="13252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832" y="1414431"/>
            <a:ext cx="269367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805" y="454660"/>
            <a:ext cx="5412740" cy="959485"/>
          </a:xfrm>
          <a:prstGeom prst="rect">
            <a:avLst/>
          </a:prstGeom>
        </p:spPr>
      </p:pic>
      <p:sp>
        <p:nvSpPr>
          <p:cNvPr id="2" name="Rectangle 2"/>
          <p:cNvSpPr/>
          <p:nvPr/>
        </p:nvSpPr>
        <p:spPr>
          <a:xfrm>
            <a:off x="3293110" y="1414145"/>
            <a:ext cx="1047305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sym typeface="+mn-ea"/>
              </a:rPr>
              <a:t>Can you match the names to the pictures? </a:t>
            </a:r>
            <a:endParaRPr lang="en-US" sz="36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420" y="2059305"/>
            <a:ext cx="4353560" cy="4724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39420" y="2531745"/>
            <a:ext cx="2731770" cy="2762250"/>
            <a:chOff x="692" y="5669"/>
            <a:chExt cx="4302" cy="43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2" y="5669"/>
              <a:ext cx="4302" cy="4351"/>
            </a:xfrm>
            <a:prstGeom prst="rect">
              <a:avLst/>
            </a:prstGeom>
          </p:spPr>
        </p:pic>
        <p:sp>
          <p:nvSpPr>
            <p:cNvPr id="7" name="Rectangles 6"/>
            <p:cNvSpPr/>
            <p:nvPr/>
          </p:nvSpPr>
          <p:spPr>
            <a:xfrm>
              <a:off x="692" y="5669"/>
              <a:ext cx="1357" cy="763"/>
            </a:xfrm>
            <a:prstGeom prst="rect">
              <a:avLst/>
            </a:prstGeom>
            <a:solidFill>
              <a:srgbClr val="E2D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0735" y="3615055"/>
            <a:ext cx="2397125" cy="2747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18835" y="2531745"/>
            <a:ext cx="3060065" cy="2762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5"/>
          <a:stretch>
            <a:fillRect/>
          </a:stretch>
        </p:blipFill>
        <p:spPr>
          <a:xfrm>
            <a:off x="9337675" y="3615055"/>
            <a:ext cx="2675255" cy="271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2800" y="5562600"/>
            <a:ext cx="3353435" cy="579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8810" y="5294630"/>
            <a:ext cx="3353435" cy="5791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65" y="3016250"/>
            <a:ext cx="3211195" cy="525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3954" y="-1074151"/>
            <a:ext cx="13879584" cy="8739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0056" y="430383"/>
            <a:ext cx="6551084" cy="11758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33" y="559836"/>
            <a:ext cx="1455575" cy="369332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Pre-Listening</a:t>
            </a:r>
          </a:p>
        </p:txBody>
      </p:sp>
      <p:sp>
        <p:nvSpPr>
          <p:cNvPr id="4" name="Rectangle 2"/>
          <p:cNvSpPr/>
          <p:nvPr/>
        </p:nvSpPr>
        <p:spPr>
          <a:xfrm>
            <a:off x="329565" y="918845"/>
            <a:ext cx="1143698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Match the words on the right with their corresponding meanings on the left</a:t>
            </a:r>
          </a:p>
        </p:txBody>
      </p:sp>
      <p:sp>
        <p:nvSpPr>
          <p:cNvPr id="5" name="Rectangle 2"/>
          <p:cNvSpPr/>
          <p:nvPr/>
        </p:nvSpPr>
        <p:spPr>
          <a:xfrm>
            <a:off x="345440" y="1984375"/>
            <a:ext cx="5171440" cy="530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</a:rPr>
              <a:t>1. pilot  /ˈpaɪ.lət/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</a:rPr>
              <a:t>2. record /rɪˈkɔːrd/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</a:rPr>
              <a:t>3. solo  /ˈsoʊ.loʊ/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</a:rPr>
              <a:t>4. navigator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</a:rPr>
              <a:t>/ˈnæv.ə.ɡeɪ.t̬ɚ/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</a:rPr>
              <a:t>5. disappear  /ˌdɪs.əˈpɪr/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</a:rPr>
              <a:t>6. mile /maɪl/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endParaRPr lang="en-US" sz="32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5666740" y="1734185"/>
            <a:ext cx="652526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A.</a:t>
            </a: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</a:rPr>
              <a:t> the best or fastest ever done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</a:rPr>
              <a:t>. a person in a vehivle who describes the direction in which the vehicle travels.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C.</a:t>
            </a: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</a:rPr>
              <a:t> to go to a place where someone or something cannot be seen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D.</a:t>
            </a: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</a:rPr>
              <a:t> a unit of 1.6 kilometers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E</a:t>
            </a: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</a:rPr>
              <a:t>. a person who flies an aircraft.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F.</a:t>
            </a: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</a:rPr>
              <a:t> alone; without other people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04870" y="2313305"/>
            <a:ext cx="2261870" cy="302704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31870" y="2117725"/>
            <a:ext cx="2134870" cy="94170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82010" y="3620135"/>
            <a:ext cx="2134870" cy="224980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34285" y="2625725"/>
            <a:ext cx="3132455" cy="150812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1"/>
          </p:cNvCxnSpPr>
          <p:nvPr/>
        </p:nvCxnSpPr>
        <p:spPr>
          <a:xfrm flipV="1">
            <a:off x="4574540" y="3996055"/>
            <a:ext cx="1092200" cy="134429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98470" y="5034280"/>
            <a:ext cx="2700020" cy="98361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794</Words>
  <Application>Microsoft Office PowerPoint</Application>
  <PresentationFormat>Màn hình rộng</PresentationFormat>
  <Paragraphs>137</Paragraphs>
  <Slides>30</Slides>
  <Notes>0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30</vt:i4>
      </vt:variant>
    </vt:vector>
  </HeadingPairs>
  <TitlesOfParts>
    <vt:vector size="34" baseType="lpstr">
      <vt:lpstr>Arial</vt:lpstr>
      <vt:lpstr>Calibri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229</cp:revision>
  <dcterms:created xsi:type="dcterms:W3CDTF">2022-02-12T14:14:00Z</dcterms:created>
  <dcterms:modified xsi:type="dcterms:W3CDTF">2022-07-26T03:56:17Z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54983C93D3AC4BC79672983DFA19F220</vt:lpwstr>
  </property>
  <property fmtid="{D5CDD505-2E9C-101B-9397-08002B2CF9AE}" pid="3" name="KSOProductBuildVer">
    <vt:lpwstr>1033-11.2.0.11156</vt:lpwstr>
  </property>
</Properties>
</file>