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348" r:id="rId3"/>
    <p:sldId id="302" r:id="rId4"/>
    <p:sldId id="292" r:id="rId5"/>
    <p:sldId id="410" r:id="rId6"/>
    <p:sldId id="411" r:id="rId7"/>
    <p:sldId id="412" r:id="rId8"/>
    <p:sldId id="406" r:id="rId9"/>
    <p:sldId id="389" r:id="rId10"/>
    <p:sldId id="388" r:id="rId11"/>
    <p:sldId id="336" r:id="rId12"/>
    <p:sldId id="390" r:id="rId13"/>
    <p:sldId id="407" r:id="rId14"/>
    <p:sldId id="393" r:id="rId15"/>
    <p:sldId id="408" r:id="rId16"/>
    <p:sldId id="396" r:id="rId17"/>
    <p:sldId id="335" r:id="rId18"/>
    <p:sldId id="414" r:id="rId19"/>
    <p:sldId id="315" r:id="rId20"/>
    <p:sldId id="413" r:id="rId21"/>
    <p:sldId id="415" r:id="rId22"/>
    <p:sldId id="331" r:id="rId23"/>
    <p:sldId id="405" r:id="rId24"/>
    <p:sldId id="329" r:id="rId25"/>
    <p:sldId id="34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94182" autoAdjust="0"/>
  </p:normalViewPr>
  <p:slideViewPr>
    <p:cSldViewPr snapToGrid="0">
      <p:cViewPr varScale="1">
        <p:scale>
          <a:sx n="79" d="100"/>
          <a:sy n="79" d="100"/>
        </p:scale>
        <p:origin x="101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49130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5: Around Town</a:t>
            </a: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duhome.com.vn/DHALesson?idGrade=9&amp;idSubject=1&amp;idSeries=32&amp;idTheme=399&amp;IdLevel=1&amp;idThemeServer=52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509937"/>
            <a:ext cx="62888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Around Town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2.2: Grammar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42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007" y="840580"/>
            <a:ext cx="6439481" cy="5176838"/>
          </a:xfrm>
          <a:prstGeom prst="rect">
            <a:avLst/>
          </a:prstGeom>
        </p:spPr>
      </p:pic>
      <p:pic>
        <p:nvPicPr>
          <p:cNvPr id="30" name="CD1-TRACK 6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9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840580"/>
            <a:ext cx="609600" cy="60960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4867019" y="3886200"/>
            <a:ext cx="2067181" cy="100099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714500"/>
            <a:ext cx="5146499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0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498764"/>
            <a:ext cx="10287000" cy="5888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0148" y="3794165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2079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How many sentences are there?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13569" y="2555195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are you going to do?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7410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There are 7.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01526"/>
            <a:ext cx="7092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Fill in the blanks with </a:t>
            </a:r>
            <a:r>
              <a:rPr lang="en-US" sz="3000" i="1" dirty="0">
                <a:solidFill>
                  <a:srgbClr val="FF0000"/>
                </a:solidFill>
                <a:sym typeface="Wingdings" panose="05000000000000000000" pitchFamily="2" charset="2"/>
              </a:rPr>
              <a:t>a, an,</a:t>
            </a:r>
          </a:p>
          <a:p>
            <a:r>
              <a:rPr lang="en-US" sz="3000" i="1" dirty="0">
                <a:solidFill>
                  <a:srgbClr val="FF0000"/>
                </a:solidFill>
                <a:sym typeface="Wingdings" panose="05000000000000000000" pitchFamily="2" charset="2"/>
              </a:rPr>
              <a:t>some, any</a:t>
            </a: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8695" y="860376"/>
            <a:ext cx="6493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Fill in the blanks. Use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a, an, some,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or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any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167745" y="1365912"/>
            <a:ext cx="484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83283" y="1365912"/>
            <a:ext cx="26990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67745" y="1530189"/>
            <a:ext cx="72498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242021"/>
                </a:solidFill>
                <a:latin typeface="+mj-lt"/>
              </a:rPr>
              <a:t>1. I'd like __________ chicken pasta.</a:t>
            </a:r>
          </a:p>
          <a:p>
            <a:r>
              <a:rPr lang="en-US" sz="2800">
                <a:solidFill>
                  <a:srgbClr val="242021"/>
                </a:solidFill>
                <a:latin typeface="+mj-lt"/>
              </a:rPr>
              <a:t>2. I'd like __________ hamburger.</a:t>
            </a:r>
          </a:p>
          <a:p>
            <a:r>
              <a:rPr lang="en-US" sz="2800">
                <a:solidFill>
                  <a:srgbClr val="242021"/>
                </a:solidFill>
                <a:latin typeface="+mj-lt"/>
              </a:rPr>
              <a:t>3. I'd like __________ orange juice.</a:t>
            </a:r>
          </a:p>
          <a:p>
            <a:r>
              <a:rPr lang="en-US" sz="2800">
                <a:solidFill>
                  <a:srgbClr val="242021"/>
                </a:solidFill>
                <a:latin typeface="+mj-lt"/>
              </a:rPr>
              <a:t>4. I'd like __________ cheese sandwich.</a:t>
            </a:r>
          </a:p>
          <a:p>
            <a:r>
              <a:rPr lang="en-US" sz="2800">
                <a:solidFill>
                  <a:srgbClr val="242021"/>
                </a:solidFill>
                <a:latin typeface="+mj-lt"/>
              </a:rPr>
              <a:t>5. I'd like __________ cola.</a:t>
            </a:r>
          </a:p>
          <a:p>
            <a:r>
              <a:rPr lang="en-US" sz="2800">
                <a:solidFill>
                  <a:srgbClr val="242021"/>
                </a:solidFill>
                <a:latin typeface="+mj-lt"/>
              </a:rPr>
              <a:t>6. I'd like __________ egg sandwich.</a:t>
            </a:r>
          </a:p>
          <a:p>
            <a:r>
              <a:rPr lang="en-US" sz="2800">
                <a:solidFill>
                  <a:srgbClr val="242021"/>
                </a:solidFill>
                <a:latin typeface="+mj-lt"/>
              </a:rPr>
              <a:t>7. We don't have __________ fries left.</a:t>
            </a:r>
            <a:r>
              <a:rPr lang="en-US" sz="2800">
                <a:latin typeface="+mj-lt"/>
              </a:rPr>
              <a:t> </a:t>
            </a:r>
            <a:br>
              <a:rPr lang="en-US" sz="2800">
                <a:latin typeface="+mj-lt"/>
              </a:rPr>
            </a:b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1017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1298" y="381179"/>
            <a:ext cx="8191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Fill in the blanks. Use </a:t>
            </a:r>
            <a:r>
              <a:rPr lang="en-US" sz="3600" b="1" i="1" dirty="0">
                <a:solidFill>
                  <a:srgbClr val="0070C0"/>
                </a:solidFill>
                <a:latin typeface="+mj-lt"/>
              </a:rPr>
              <a:t>a, an, some,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 or </a:t>
            </a:r>
            <a:r>
              <a:rPr lang="en-US" sz="3600" b="1" i="1" dirty="0">
                <a:solidFill>
                  <a:srgbClr val="0070C0"/>
                </a:solidFill>
                <a:latin typeface="+mj-lt"/>
              </a:rPr>
              <a:t>any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.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127887" y="965137"/>
            <a:ext cx="5297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45033" y="996733"/>
            <a:ext cx="34991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3345" y="1282539"/>
            <a:ext cx="117486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1. I'd like __________ chicken pasta.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2. I'd like __________ hamburger.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3. I'd like __________ orange juice.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4. I'd like __________ cheese sandwich.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5. I'd like __________ cola.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6. I'd like _________ egg sandwich.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7. We don't have __________ fries left.</a:t>
            </a:r>
            <a:r>
              <a:rPr lang="en-US" sz="3600" dirty="0">
                <a:latin typeface="+mj-lt"/>
              </a:rPr>
              <a:t> </a:t>
            </a: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57964" y="1807733"/>
            <a:ext cx="2290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62262" y="1264679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some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643437" y="2379233"/>
            <a:ext cx="21574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41517" y="1842873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3437" y="2931683"/>
            <a:ext cx="21574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62262" y="2406346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some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1930" y="3506220"/>
            <a:ext cx="31480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160566" y="2965282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643437" y="4074683"/>
            <a:ext cx="8048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60755" y="3528755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some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422086" y="4537068"/>
            <a:ext cx="2405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27887" y="4047159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</a:t>
            </a: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6078220" y="5125846"/>
            <a:ext cx="854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251291" y="4624805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any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071" y="2449123"/>
            <a:ext cx="3656181" cy="17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357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6" grpId="0"/>
      <p:bldP spid="29" grpId="0"/>
      <p:bldP spid="32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42050"/>
            <a:ext cx="520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Who are there in the dialogue?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31554"/>
            <a:ext cx="70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What are you going to do?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99227" y="842050"/>
            <a:ext cx="70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sym typeface="Wingdings" panose="05000000000000000000" pitchFamily="2" charset="2"/>
              </a:rPr>
              <a:t> Alice and Nick.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9227" y="1404847"/>
            <a:ext cx="93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>
                <a:solidFill>
                  <a:srgbClr val="FF0000"/>
                </a:solidFill>
              </a:rPr>
              <a:t>Look at them and complete the dialogue.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323747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50503"/>
            <a:ext cx="11287125" cy="414337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50136" y="2428876"/>
            <a:ext cx="549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374936" y="2428876"/>
            <a:ext cx="2297202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805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6357"/>
            <a:ext cx="94159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Waiter: </a:t>
            </a:r>
            <a:r>
              <a:rPr lang="en-US" sz="3400" dirty="0">
                <a:solidFill>
                  <a:srgbClr val="242021"/>
                </a:solidFill>
              </a:rPr>
              <a:t>What would you like to eat?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Nick: </a:t>
            </a:r>
            <a:r>
              <a:rPr lang="en-US" sz="3400" dirty="0">
                <a:solidFill>
                  <a:srgbClr val="242021"/>
                </a:solidFill>
              </a:rPr>
              <a:t>I'd like (1) ___________ please.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Alice: </a:t>
            </a:r>
            <a:r>
              <a:rPr lang="en-US" sz="3400" dirty="0">
                <a:solidFill>
                  <a:srgbClr val="242021"/>
                </a:solidFill>
              </a:rPr>
              <a:t>And I'd like (2) ___________.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Waiter: </a:t>
            </a:r>
            <a:r>
              <a:rPr lang="en-US" sz="3400" dirty="0">
                <a:solidFill>
                  <a:srgbClr val="242021"/>
                </a:solidFill>
              </a:rPr>
              <a:t>OK. What would you like to drink?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Nick: </a:t>
            </a:r>
            <a:r>
              <a:rPr lang="en-US" sz="3400" dirty="0">
                <a:solidFill>
                  <a:srgbClr val="242021"/>
                </a:solidFill>
              </a:rPr>
              <a:t>(3) _____________________.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Alice: </a:t>
            </a:r>
            <a:r>
              <a:rPr lang="en-US" sz="3400" dirty="0">
                <a:solidFill>
                  <a:srgbClr val="242021"/>
                </a:solidFill>
              </a:rPr>
              <a:t>(4) ____________________________.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i="1" dirty="0">
                <a:solidFill>
                  <a:srgbClr val="242021"/>
                </a:solidFill>
              </a:rPr>
              <a:t>(Later...)</a:t>
            </a:r>
            <a:br>
              <a:rPr lang="en-US" sz="3400" i="1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Waiter: </a:t>
            </a:r>
            <a:r>
              <a:rPr lang="en-US" sz="3400" dirty="0">
                <a:solidFill>
                  <a:srgbClr val="242021"/>
                </a:solidFill>
              </a:rPr>
              <a:t>Would (5) ___________________?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Nick: </a:t>
            </a:r>
            <a:r>
              <a:rPr lang="en-US" sz="3400" dirty="0">
                <a:solidFill>
                  <a:srgbClr val="242021"/>
                </a:solidFill>
              </a:rPr>
              <a:t>I'd like a cupcake, please.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Waiter: </a:t>
            </a:r>
            <a:r>
              <a:rPr lang="en-US" sz="3400" dirty="0">
                <a:solidFill>
                  <a:srgbClr val="242021"/>
                </a:solidFill>
              </a:rPr>
              <a:t>I'm sorry. We don't have any cupcakes left.</a:t>
            </a:r>
            <a:r>
              <a:rPr lang="en-US" sz="3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1481" y="1533833"/>
            <a:ext cx="3972139" cy="3303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1504" y="271766"/>
            <a:ext cx="898329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>
                <a:solidFill>
                  <a:srgbClr val="0070C0"/>
                </a:solidFill>
              </a:rPr>
              <a:t>Look at Alice and Nick and complete the dialogue.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5269" y="1369186"/>
            <a:ext cx="3130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an omelet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6456" y="1929110"/>
            <a:ext cx="3130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some pasta</a:t>
            </a:r>
            <a:endParaRPr lang="en-US" sz="3400" dirty="0">
              <a:solidFill>
                <a:srgbClr val="FF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4321" y="2970901"/>
            <a:ext cx="47328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I’d like some cola, please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1504" y="3472457"/>
            <a:ext cx="62899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I’d like some orange juice, please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8285" y="4509271"/>
            <a:ext cx="62899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you like some dessert</a:t>
            </a:r>
          </a:p>
        </p:txBody>
      </p:sp>
    </p:spTree>
    <p:extLst>
      <p:ext uri="{BB962C8B-B14F-4D97-AF65-F5344CB8AC3E}">
        <p14:creationId xmlns:p14="http://schemas.microsoft.com/office/powerpoint/2010/main" val="40421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7543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</a:t>
            </a:r>
            <a:r>
              <a:rPr lang="en-US">
                <a:solidFill>
                  <a:schemeClr val="bg1"/>
                </a:solidFill>
              </a:rPr>
              <a:t>page 29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57" y="1239803"/>
            <a:ext cx="121339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1. some/a milk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2. an/some fish soup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3. a/any cheese sandwich</a:t>
            </a:r>
          </a:p>
          <a:p>
            <a:r>
              <a:rPr lang="en-US" sz="3600" dirty="0">
                <a:solidFill>
                  <a:srgbClr val="000000"/>
                </a:solidFill>
              </a:rPr>
              <a:t>4. some/a fries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5. an/any egg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6. some/a cheesecake</a:t>
            </a:r>
          </a:p>
          <a:p>
            <a:r>
              <a:rPr lang="en-US" sz="3600" dirty="0">
                <a:solidFill>
                  <a:srgbClr val="000000"/>
                </a:solidFill>
              </a:rPr>
              <a:t>7. a/some hamburger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8. some/a soda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9. a/any salad</a:t>
            </a:r>
          </a:p>
        </p:txBody>
      </p:sp>
      <p:sp>
        <p:nvSpPr>
          <p:cNvPr id="18" name="Oval 17"/>
          <p:cNvSpPr/>
          <p:nvPr/>
        </p:nvSpPr>
        <p:spPr>
          <a:xfrm>
            <a:off x="516604" y="1335988"/>
            <a:ext cx="1109504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46016" y="1874293"/>
            <a:ext cx="1109504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5808" y="2504327"/>
            <a:ext cx="348592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9911" y="2981342"/>
            <a:ext cx="1038780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551" y="497287"/>
            <a:ext cx="9496737" cy="68277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50556" y="1086263"/>
            <a:ext cx="5931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24559" y="1060048"/>
            <a:ext cx="7002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64761" y="3501960"/>
            <a:ext cx="581255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1424" y="4013140"/>
            <a:ext cx="1067267" cy="6267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4031" y="4626696"/>
            <a:ext cx="370369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9911" y="5160545"/>
            <a:ext cx="1038780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14400" y="5739330"/>
            <a:ext cx="821730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19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5" grpId="0" animBg="1"/>
      <p:bldP spid="20" grpId="0" animBg="1"/>
      <p:bldP spid="21" grpId="0" animBg="1"/>
      <p:bldP spid="23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32" y="401783"/>
            <a:ext cx="9101967" cy="6040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5492" y="2798057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382" y="1333410"/>
            <a:ext cx="10515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A: </a:t>
            </a:r>
            <a:r>
              <a:rPr lang="en-US" sz="3400" dirty="0">
                <a:solidFill>
                  <a:srgbClr val="242021"/>
                </a:solidFill>
              </a:rPr>
              <a:t>What would you like to eat?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B: </a:t>
            </a:r>
            <a:r>
              <a:rPr lang="en-US" sz="3400" dirty="0">
                <a:solidFill>
                  <a:srgbClr val="242021"/>
                </a:solidFill>
              </a:rPr>
              <a:t>I'd like an omelet, please.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C: </a:t>
            </a:r>
            <a:r>
              <a:rPr lang="en-US" sz="3400" dirty="0">
                <a:solidFill>
                  <a:srgbClr val="242021"/>
                </a:solidFill>
              </a:rPr>
              <a:t>And I'd like some pasta.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A: </a:t>
            </a:r>
            <a:r>
              <a:rPr lang="en-US" sz="3400" dirty="0">
                <a:solidFill>
                  <a:srgbClr val="242021"/>
                </a:solidFill>
              </a:rPr>
              <a:t>OK. What would you like to drink?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B: </a:t>
            </a:r>
            <a:r>
              <a:rPr lang="en-US" sz="3400" dirty="0">
                <a:solidFill>
                  <a:srgbClr val="242021"/>
                </a:solidFill>
              </a:rPr>
              <a:t>I’d like some cola, please.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C: </a:t>
            </a:r>
            <a:r>
              <a:rPr lang="en-US" sz="3400" dirty="0">
                <a:solidFill>
                  <a:srgbClr val="242021"/>
                </a:solidFill>
              </a:rPr>
              <a:t>I’d like some orange juice, please.</a:t>
            </a:r>
            <a:br>
              <a:rPr lang="en-US" sz="3400" i="1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A: </a:t>
            </a:r>
            <a:r>
              <a:rPr lang="en-US" sz="3400" dirty="0">
                <a:solidFill>
                  <a:srgbClr val="242021"/>
                </a:solidFill>
              </a:rPr>
              <a:t>Would you like some dessert?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B: </a:t>
            </a:r>
            <a:r>
              <a:rPr lang="en-US" sz="3400" dirty="0">
                <a:solidFill>
                  <a:srgbClr val="242021"/>
                </a:solidFill>
              </a:rPr>
              <a:t>I'd like a cupcake, please.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A: </a:t>
            </a:r>
            <a:r>
              <a:rPr lang="en-US" sz="3400" dirty="0">
                <a:solidFill>
                  <a:srgbClr val="242021"/>
                </a:solidFill>
              </a:rPr>
              <a:t>I'm sorry. We don't have any cupcakes left.</a:t>
            </a:r>
            <a:r>
              <a:rPr lang="en-US" sz="34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2628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36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87079"/>
            <a:ext cx="947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Now, practice the conversation with your partner.</a:t>
            </a:r>
            <a:endParaRPr lang="en-US" dirty="0"/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50" y="406563"/>
            <a:ext cx="1453168" cy="92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87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538" y="447010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8750" y="442496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92835" y="502204"/>
            <a:ext cx="330517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the picture below to play the games.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301" y="1651207"/>
            <a:ext cx="9708376" cy="42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68470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41" y="447909"/>
            <a:ext cx="2791985" cy="178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7110" y="447909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459" y="2476321"/>
            <a:ext cx="11546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latin typeface="+mj-lt"/>
              </a:rPr>
              <a:t>Where do you often eat out?</a:t>
            </a:r>
          </a:p>
          <a:p>
            <a:r>
              <a:rPr lang="en-US" sz="3600" i="1" dirty="0">
                <a:latin typeface="+mj-lt"/>
              </a:rPr>
              <a:t>Who do you go with?</a:t>
            </a:r>
          </a:p>
          <a:p>
            <a:r>
              <a:rPr lang="en-US" sz="3600" i="1" dirty="0">
                <a:latin typeface="+mj-lt"/>
              </a:rPr>
              <a:t>What are your favorite kinds of food? Why? </a:t>
            </a: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8502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132" y="2267154"/>
            <a:ext cx="116531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Practice and use </a:t>
            </a:r>
            <a:r>
              <a:rPr lang="en-US" sz="3600" i="1" dirty="0">
                <a:solidFill>
                  <a:srgbClr val="0070C0"/>
                </a:solidFill>
              </a:rPr>
              <a:t>a, an, some, any </a:t>
            </a:r>
            <a:r>
              <a:rPr lang="en-US" sz="3600" dirty="0">
                <a:solidFill>
                  <a:srgbClr val="0070C0"/>
                </a:solidFill>
              </a:rPr>
              <a:t>correctly.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Speaking:</a:t>
            </a:r>
            <a:r>
              <a:rPr lang="en-US" sz="3600" dirty="0">
                <a:solidFill>
                  <a:srgbClr val="0070C0"/>
                </a:solidFill>
              </a:rPr>
              <a:t> Ask and answer when eating out.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871870" y="931075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10776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8355" y="37409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10414" y="1125763"/>
            <a:ext cx="10725150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</a:t>
            </a:r>
            <a:r>
              <a:rPr lang="en-US" sz="3600" i="1">
                <a:solidFill>
                  <a:srgbClr val="0070C0"/>
                </a:solidFill>
              </a:rPr>
              <a:t>by heart </a:t>
            </a:r>
            <a:r>
              <a:rPr lang="en-US" sz="3600" i="1" dirty="0">
                <a:solidFill>
                  <a:srgbClr val="0070C0"/>
                </a:solidFill>
              </a:rPr>
              <a:t>the use of countable and uncountable nouns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Workbook</a:t>
            </a:r>
            <a:r>
              <a:rPr lang="en-US" sz="3600" i="1" dirty="0">
                <a:solidFill>
                  <a:srgbClr val="0070C0"/>
                </a:solidFill>
              </a:rPr>
              <a:t> (page 29).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29.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43 -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5500656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use </a:t>
            </a:r>
            <a:r>
              <a:rPr lang="en-US" sz="3600" i="1" dirty="0">
                <a:solidFill>
                  <a:srgbClr val="0070C0"/>
                </a:solidFill>
              </a:rPr>
              <a:t>a, an, some, any</a:t>
            </a:r>
            <a:r>
              <a:rPr lang="en-US" sz="3600" dirty="0">
                <a:solidFill>
                  <a:srgbClr val="0070C0"/>
                </a:solidFill>
              </a:rPr>
              <a:t> correctly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ask and give directions.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9093" y="1414802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JUMBLED WORDS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819" y="2303468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Rearrange the letters to make meaningful words.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74284" y="3007468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aa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ts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ha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urgr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jucie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cu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ca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snadwcih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3600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84" y="311803"/>
            <a:ext cx="1474417" cy="9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574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146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JUMBLED WORDS</a:t>
            </a:r>
            <a:endParaRPr lang="en-US" sz="48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3279" y="1706218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Rearrange the letters to make meaningful words.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560065" y="3692983"/>
            <a:ext cx="1619062" cy="5264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8826" y="32483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20780" y="2785571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pasta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hamburger    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juice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cupcake        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sandwich   </a:t>
            </a:r>
            <a:r>
              <a:rPr lang="en-US" sz="3600" i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endParaRPr lang="en-US" sz="360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1605" y="2785571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aa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ts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ha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urgr    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jucie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cu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ca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snadwcih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3600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203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3" y="443345"/>
            <a:ext cx="9621983" cy="5920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1124" y="3906987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76284" y="4576470"/>
            <a:ext cx="4515716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Countable and uncountable nouns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8449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9711" y="1856510"/>
            <a:ext cx="10678389" cy="3077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I'd like </a:t>
            </a:r>
            <a:r>
              <a:rPr lang="en-US" sz="3600" i="1" u="sng" dirty="0"/>
              <a:t>a</a:t>
            </a:r>
            <a:r>
              <a:rPr lang="en-US" sz="3600" dirty="0"/>
              <a:t> cookie.</a:t>
            </a:r>
          </a:p>
          <a:p>
            <a:r>
              <a:rPr lang="en-US" sz="3600" dirty="0"/>
              <a:t>2. I'd like </a:t>
            </a:r>
            <a:r>
              <a:rPr lang="en-US" sz="3600" i="1" u="sng" dirty="0"/>
              <a:t>an </a:t>
            </a:r>
            <a:r>
              <a:rPr lang="en-US" sz="3600" dirty="0"/>
              <a:t>apple.</a:t>
            </a:r>
          </a:p>
          <a:p>
            <a:r>
              <a:rPr lang="en-US" sz="3600" dirty="0"/>
              <a:t>3. I'd like </a:t>
            </a:r>
            <a:r>
              <a:rPr lang="en-US" sz="3600" i="1" u="sng" dirty="0"/>
              <a:t>some</a:t>
            </a:r>
            <a:r>
              <a:rPr lang="en-US" sz="3600" i="1" dirty="0"/>
              <a:t> </a:t>
            </a:r>
            <a:r>
              <a:rPr lang="en-US" sz="3600" dirty="0"/>
              <a:t>milk.</a:t>
            </a:r>
          </a:p>
          <a:p>
            <a:r>
              <a:rPr lang="en-US" sz="3600" dirty="0"/>
              <a:t>4. I'm sorry. We don't have </a:t>
            </a:r>
            <a:r>
              <a:rPr lang="en-US" sz="3600" i="1" u="sng" dirty="0"/>
              <a:t>any</a:t>
            </a:r>
            <a:r>
              <a:rPr lang="en-US" sz="3600" dirty="0"/>
              <a:t> milk left.</a:t>
            </a:r>
          </a:p>
          <a:p>
            <a:r>
              <a:rPr lang="en-US" sz="3600" dirty="0"/>
              <a:t>5. Do you have </a:t>
            </a:r>
            <a:r>
              <a:rPr lang="en-US" sz="3600" i="1" u="sng" dirty="0"/>
              <a:t>any</a:t>
            </a:r>
            <a:r>
              <a:rPr lang="en-US" sz="3600" dirty="0"/>
              <a:t> chocolate cake?</a:t>
            </a:r>
          </a:p>
        </p:txBody>
      </p:sp>
    </p:spTree>
    <p:extLst>
      <p:ext uri="{BB962C8B-B14F-4D97-AF65-F5344CB8AC3E}">
        <p14:creationId xmlns:p14="http://schemas.microsoft.com/office/powerpoint/2010/main" val="24616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8320" y="32307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3840" y="764808"/>
            <a:ext cx="11629390" cy="54917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/>
              <a:t>1. What do we call </a:t>
            </a:r>
            <a:r>
              <a:rPr lang="en-US" sz="3400" i="1" dirty="0"/>
              <a:t>a/an</a:t>
            </a:r>
            <a:r>
              <a:rPr lang="en-US" sz="3400" dirty="0"/>
              <a:t> in sentence 1, 2? 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400" dirty="0">
                <a:solidFill>
                  <a:srgbClr val="FF0000"/>
                </a:solidFill>
                <a:sym typeface="Wingdings" panose="05000000000000000000" pitchFamily="2" charset="2"/>
              </a:rPr>
              <a:t>Articles. </a:t>
            </a:r>
          </a:p>
          <a:p>
            <a:r>
              <a:rPr lang="en-US" sz="3400" dirty="0"/>
              <a:t>2. When do we use </a:t>
            </a:r>
            <a:r>
              <a:rPr lang="en-US" sz="3400" dirty="0">
                <a:solidFill>
                  <a:srgbClr val="FF0000"/>
                </a:solidFill>
                <a:sym typeface="Wingdings" panose="05000000000000000000" pitchFamily="2" charset="2"/>
              </a:rPr>
              <a:t>a/an</a:t>
            </a:r>
            <a:r>
              <a:rPr lang="en-US" sz="3400" dirty="0"/>
              <a:t>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400" dirty="0">
                <a:solidFill>
                  <a:srgbClr val="FF0000"/>
                </a:solidFill>
              </a:rPr>
              <a:t>Use </a:t>
            </a:r>
            <a:r>
              <a:rPr lang="en-US" sz="3400" i="1" dirty="0">
                <a:solidFill>
                  <a:srgbClr val="FF0000"/>
                </a:solidFill>
              </a:rPr>
              <a:t>a</a:t>
            </a:r>
            <a:r>
              <a:rPr lang="en-US" sz="3400" dirty="0">
                <a:solidFill>
                  <a:srgbClr val="FF0000"/>
                </a:solidFill>
              </a:rPr>
              <a:t> before singular nouns beginning with consonant sounds and </a:t>
            </a:r>
            <a:r>
              <a:rPr lang="en-US" sz="3400" i="1" dirty="0">
                <a:solidFill>
                  <a:srgbClr val="FF0000"/>
                </a:solidFill>
              </a:rPr>
              <a:t>an</a:t>
            </a:r>
            <a:r>
              <a:rPr lang="en-US" sz="3400" dirty="0">
                <a:solidFill>
                  <a:srgbClr val="FF0000"/>
                </a:solidFill>
              </a:rPr>
              <a:t> before vowel sounds.</a:t>
            </a:r>
          </a:p>
          <a:p>
            <a:r>
              <a:rPr lang="en-US" sz="3400" dirty="0"/>
              <a:t>3. How about </a:t>
            </a:r>
            <a:r>
              <a:rPr lang="en-US" sz="3400" i="1" dirty="0">
                <a:solidFill>
                  <a:srgbClr val="FF0000"/>
                </a:solidFill>
              </a:rPr>
              <a:t>some, any</a:t>
            </a:r>
            <a:r>
              <a:rPr lang="en-US" sz="3400" i="1" dirty="0"/>
              <a:t> </a:t>
            </a:r>
            <a:r>
              <a:rPr lang="en-US" sz="3400" dirty="0"/>
              <a:t>in sentence 3, 4, 5?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400" dirty="0">
                <a:solidFill>
                  <a:srgbClr val="FF0000"/>
                </a:solidFill>
              </a:rPr>
              <a:t>Indefinite pronouns.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400" dirty="0"/>
              <a:t>When do we use </a:t>
            </a:r>
            <a:r>
              <a:rPr lang="en-US" sz="3400" dirty="0">
                <a:solidFill>
                  <a:srgbClr val="FF0000"/>
                </a:solidFill>
              </a:rPr>
              <a:t>indefinite pronouns</a:t>
            </a:r>
            <a:r>
              <a:rPr lang="en-US" sz="3400" dirty="0"/>
              <a:t> for?</a:t>
            </a:r>
          </a:p>
          <a:p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243840" y="5208637"/>
            <a:ext cx="11629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>
                <a:solidFill>
                  <a:srgbClr val="FF0000"/>
                </a:solidFill>
              </a:rPr>
              <a:t>Use </a:t>
            </a:r>
            <a:r>
              <a:rPr lang="en-US" sz="3600" i="1">
                <a:solidFill>
                  <a:srgbClr val="FF0000"/>
                </a:solidFill>
              </a:rPr>
              <a:t>some</a:t>
            </a:r>
            <a:r>
              <a:rPr lang="en-US" sz="3600">
                <a:solidFill>
                  <a:srgbClr val="FF0000"/>
                </a:solidFill>
              </a:rPr>
              <a:t> with uncountable nouns and plural countable nouns; </a:t>
            </a:r>
            <a:r>
              <a:rPr lang="en-US" sz="3600" i="1">
                <a:solidFill>
                  <a:srgbClr val="FF0000"/>
                </a:solidFill>
              </a:rPr>
              <a:t>any</a:t>
            </a:r>
            <a:r>
              <a:rPr lang="en-US" sz="3600">
                <a:solidFill>
                  <a:srgbClr val="FF0000"/>
                </a:solidFill>
              </a:rPr>
              <a:t> for questions and negative answers.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6869</TotalTime>
  <Words>905</Words>
  <Application>Microsoft Office PowerPoint</Application>
  <PresentationFormat>Widescreen</PresentationFormat>
  <Paragraphs>129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vaxalin@outlook.com.vn</cp:lastModifiedBy>
  <cp:revision>226</cp:revision>
  <dcterms:created xsi:type="dcterms:W3CDTF">2020-12-08T03:17:05Z</dcterms:created>
  <dcterms:modified xsi:type="dcterms:W3CDTF">2023-07-29T04:37:55Z</dcterms:modified>
</cp:coreProperties>
</file>