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 id="2147483999" r:id="rId2"/>
  </p:sldMasterIdLst>
  <p:notesMasterIdLst>
    <p:notesMasterId r:id="rId22"/>
  </p:notesMasterIdLst>
  <p:handoutMasterIdLst>
    <p:handoutMasterId r:id="rId23"/>
  </p:handoutMasterIdLst>
  <p:sldIdLst>
    <p:sldId id="3288" r:id="rId3"/>
    <p:sldId id="3397" r:id="rId4"/>
    <p:sldId id="3318" r:id="rId5"/>
    <p:sldId id="3422" r:id="rId6"/>
    <p:sldId id="3389" r:id="rId7"/>
    <p:sldId id="3417" r:id="rId8"/>
    <p:sldId id="3418" r:id="rId9"/>
    <p:sldId id="3373" r:id="rId10"/>
    <p:sldId id="339" r:id="rId11"/>
    <p:sldId id="3371" r:id="rId12"/>
    <p:sldId id="3423" r:id="rId13"/>
    <p:sldId id="3392" r:id="rId14"/>
    <p:sldId id="3390" r:id="rId15"/>
    <p:sldId id="3420" r:id="rId16"/>
    <p:sldId id="3421" r:id="rId17"/>
    <p:sldId id="3419" r:id="rId18"/>
    <p:sldId id="3393" r:id="rId19"/>
    <p:sldId id="3395" r:id="rId20"/>
    <p:sldId id="3414" r:id="rId21"/>
  </p:sldIdLst>
  <p:sldSz cx="12193588" cy="6858000"/>
  <p:notesSz cx="6858000" cy="9144000"/>
  <p:custDataLst>
    <p:tags r:id="rId24"/>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06559" indent="-17308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16128" indent="-349186"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825699" indent="-525284"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435268" indent="-701381"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167358"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600830"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034301"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467773"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467" userDrawn="1">
          <p15:clr>
            <a:srgbClr val="A4A3A4"/>
          </p15:clr>
        </p15:guide>
        <p15:guide id="2" pos="5400" userDrawn="1">
          <p15:clr>
            <a:srgbClr val="A4A3A4"/>
          </p15:clr>
        </p15:guide>
        <p15:guide id="5" orient="horz" pos="5576" userDrawn="1">
          <p15:clr>
            <a:srgbClr val="A4A3A4"/>
          </p15:clr>
        </p15:guide>
        <p15:guide id="6" pos="10117" userDrawn="1">
          <p15:clr>
            <a:srgbClr val="A4A3A4"/>
          </p15:clr>
        </p15:guide>
        <p15:guide id="7" pos="501" userDrawn="1">
          <p15:clr>
            <a:srgbClr val="A4A3A4"/>
          </p15:clr>
        </p15:guide>
        <p15:guide id="8" pos="1800" userDrawn="1">
          <p15:clr>
            <a:srgbClr val="A4A3A4"/>
          </p15:clr>
        </p15:guide>
        <p15:guide id="9" orient="horz" pos="285" userDrawn="1">
          <p15:clr>
            <a:srgbClr val="A4A3A4"/>
          </p15:clr>
        </p15:guide>
        <p15:guide id="10" orient="horz" pos="3967" userDrawn="1">
          <p15:clr>
            <a:srgbClr val="A4A3A4"/>
          </p15:clr>
        </p15:guide>
        <p15:guide id="11" pos="3841" userDrawn="1">
          <p15:clr>
            <a:srgbClr val="A4A3A4"/>
          </p15:clr>
        </p15:guide>
        <p15:guide id="12" pos="7196" userDrawn="1">
          <p15:clr>
            <a:srgbClr val="A4A3A4"/>
          </p15:clr>
        </p15:guide>
        <p15:guide id="13" pos="356" userDrawn="1">
          <p15:clr>
            <a:srgbClr val="A4A3A4"/>
          </p15:clr>
        </p15:guide>
        <p15:guide id="14" pos="12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9274"/>
    <a:srgbClr val="004236"/>
    <a:srgbClr val="AE1233"/>
    <a:srgbClr val="9F7B63"/>
    <a:srgbClr val="F48E77"/>
    <a:srgbClr val="A1BD70"/>
    <a:srgbClr val="889EB6"/>
    <a:srgbClr val="60AEA9"/>
    <a:srgbClr val="84004C"/>
    <a:srgbClr val="8B2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85" autoAdjust="0"/>
    <p:restoredTop sz="95666" autoAdjust="0"/>
  </p:normalViewPr>
  <p:slideViewPr>
    <p:cSldViewPr>
      <p:cViewPr varScale="1">
        <p:scale>
          <a:sx n="74" d="100"/>
          <a:sy n="74" d="100"/>
        </p:scale>
        <p:origin x="60" y="168"/>
      </p:cViewPr>
      <p:guideLst>
        <p:guide orient="horz" pos="467"/>
        <p:guide pos="5400"/>
        <p:guide orient="horz" pos="5576"/>
        <p:guide pos="10117"/>
        <p:guide pos="501"/>
        <p:guide pos="1800"/>
        <p:guide orient="horz" pos="285"/>
        <p:guide orient="horz" pos="3967"/>
        <p:guide pos="3841"/>
        <p:guide pos="7196"/>
        <p:guide pos="356"/>
        <p:guide pos="128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Times New Roman" panose="02020603050405020304" pitchFamily="18"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latin typeface="Times New Roman" panose="02020603050405020304" pitchFamily="18" charset="0"/>
              </a:rPr>
              <a:pPr/>
              <a:t>2022/9/2</a:t>
            </a:fld>
            <a:endParaRPr lang="zh-CN" altLang="en-US" dirty="0">
              <a:latin typeface="Times New Roman" panose="02020603050405020304" pitchFamily="18"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Times New Roman" panose="02020603050405020304" pitchFamily="18"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latin typeface="Times New Roman" panose="02020603050405020304" pitchFamily="18" charset="0"/>
              </a:rPr>
              <a:pPr/>
              <a:t>‹#›</a:t>
            </a:fld>
            <a:endParaRPr lang="zh-CN" altLang="en-US" dirty="0">
              <a:latin typeface="Times New Roman" panose="02020603050405020304" pitchFamily="18" charset="0"/>
            </a:endParaRPr>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anose="02020603050405020304" pitchFamily="18" charset="0"/>
              </a:defRPr>
            </a:lvl1pPr>
          </a:lstStyle>
          <a:p>
            <a:pPr>
              <a:defRPr/>
            </a:pPr>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panose="02020603050405020304" pitchFamily="18" charset="0"/>
              </a:defRPr>
            </a:lvl1pPr>
          </a:lstStyle>
          <a:p>
            <a:pPr>
              <a:defRPr/>
            </a:pPr>
            <a:fld id="{06024D97-E667-405D-B634-E583E2108D71}" type="datetimeFigureOut">
              <a:rPr lang="zh-CN" altLang="en-US" smtClean="0"/>
              <a:pPr>
                <a:defRPr/>
              </a:pPr>
              <a:t>2022/9/2</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418F03C3-53C1-4F10-8DAF-D1F318E96C6E}" type="slidenum">
              <a:rPr lang="zh-CN" altLang="en-US" smtClean="0"/>
              <a:pPr/>
              <a:t>‹#›</a:t>
            </a:fld>
            <a:endParaRPr lang="zh-CN" altLang="en-US" dirty="0"/>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31967"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865439"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29891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732382"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166878" algn="l" defTabSz="866751" rtl="0" eaLnBrk="1" latinLnBrk="0" hangingPunct="1">
      <a:defRPr sz="1200" kern="1200">
        <a:solidFill>
          <a:schemeClr val="tx1"/>
        </a:solidFill>
        <a:latin typeface="+mn-lt"/>
        <a:ea typeface="+mn-ea"/>
        <a:cs typeface="+mn-cs"/>
      </a:defRPr>
    </a:lvl6pPr>
    <a:lvl7pPr marL="2600253" algn="l" defTabSz="866751" rtl="0" eaLnBrk="1" latinLnBrk="0" hangingPunct="1">
      <a:defRPr sz="1200" kern="1200">
        <a:solidFill>
          <a:schemeClr val="tx1"/>
        </a:solidFill>
        <a:latin typeface="+mn-lt"/>
        <a:ea typeface="+mn-ea"/>
        <a:cs typeface="+mn-cs"/>
      </a:defRPr>
    </a:lvl7pPr>
    <a:lvl8pPr marL="3033630" algn="l" defTabSz="866751" rtl="0" eaLnBrk="1" latinLnBrk="0" hangingPunct="1">
      <a:defRPr sz="1200" kern="1200">
        <a:solidFill>
          <a:schemeClr val="tx1"/>
        </a:solidFill>
        <a:latin typeface="+mn-lt"/>
        <a:ea typeface="+mn-ea"/>
        <a:cs typeface="+mn-cs"/>
      </a:defRPr>
    </a:lvl8pPr>
    <a:lvl9pPr marL="3467004" algn="l" defTabSz="8667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3211981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418F03C3-53C1-4F10-8DAF-D1F318E96C6E}" type="slidenum">
              <a:rPr lang="zh-CN" altLang="en-US"/>
              <a:pPr/>
              <a:t>13</a:t>
            </a:fld>
            <a:endParaRPr lang="zh-CN" altLang="en-US"/>
          </a:p>
        </p:txBody>
      </p:sp>
    </p:spTree>
    <p:extLst>
      <p:ext uri="{BB962C8B-B14F-4D97-AF65-F5344CB8AC3E}">
        <p14:creationId xmlns:p14="http://schemas.microsoft.com/office/powerpoint/2010/main" val="1216019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15</a:t>
            </a:fld>
            <a:endParaRPr lang="zh-CN" altLang="en-US"/>
          </a:p>
        </p:txBody>
      </p:sp>
    </p:spTree>
    <p:extLst>
      <p:ext uri="{BB962C8B-B14F-4D97-AF65-F5344CB8AC3E}">
        <p14:creationId xmlns:p14="http://schemas.microsoft.com/office/powerpoint/2010/main" val="3011866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418F03C3-53C1-4F10-8DAF-D1F318E96C6E}" type="slidenum">
              <a:rPr lang="zh-CN" altLang="en-US"/>
              <a:pPr/>
              <a:t>16</a:t>
            </a:fld>
            <a:endParaRPr lang="zh-CN" altLang="en-US"/>
          </a:p>
        </p:txBody>
      </p:sp>
    </p:spTree>
    <p:extLst>
      <p:ext uri="{BB962C8B-B14F-4D97-AF65-F5344CB8AC3E}">
        <p14:creationId xmlns:p14="http://schemas.microsoft.com/office/powerpoint/2010/main" val="3612649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Link tải clip: </a:t>
            </a:r>
            <a:r>
              <a:rPr lang="en-US"/>
              <a:t>https://www.youtube.com/watch?v=w1OPU4FUCoo</a:t>
            </a:r>
            <a:endParaRPr lang="en-VN"/>
          </a:p>
        </p:txBody>
      </p:sp>
      <p:sp>
        <p:nvSpPr>
          <p:cNvPr id="4" name="Slide Number Placeholder 3"/>
          <p:cNvSpPr>
            <a:spLocks noGrp="1"/>
          </p:cNvSpPr>
          <p:nvPr>
            <p:ph type="sldNum" sz="quarter" idx="5"/>
          </p:nvPr>
        </p:nvSpPr>
        <p:spPr/>
        <p:txBody>
          <a:bodyPr/>
          <a:lstStyle/>
          <a:p>
            <a:fld id="{418F03C3-53C1-4F10-8DAF-D1F318E96C6E}" type="slidenum">
              <a:rPr lang="zh-CN" altLang="en-US"/>
              <a:pPr/>
              <a:t>17</a:t>
            </a:fld>
            <a:endParaRPr lang="zh-CN" altLang="en-US"/>
          </a:p>
        </p:txBody>
      </p:sp>
    </p:spTree>
    <p:extLst>
      <p:ext uri="{BB962C8B-B14F-4D97-AF65-F5344CB8AC3E}">
        <p14:creationId xmlns:p14="http://schemas.microsoft.com/office/powerpoint/2010/main" val="645876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127372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3</a:t>
            </a:fld>
            <a:endParaRPr lang="zh-CN" altLang="en-US"/>
          </a:p>
        </p:txBody>
      </p:sp>
    </p:spTree>
    <p:extLst>
      <p:ext uri="{BB962C8B-B14F-4D97-AF65-F5344CB8AC3E}">
        <p14:creationId xmlns:p14="http://schemas.microsoft.com/office/powerpoint/2010/main" val="208893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4</a:t>
            </a:fld>
            <a:endParaRPr lang="zh-CN" altLang="en-US"/>
          </a:p>
        </p:txBody>
      </p:sp>
    </p:spTree>
    <p:extLst>
      <p:ext uri="{BB962C8B-B14F-4D97-AF65-F5344CB8AC3E}">
        <p14:creationId xmlns:p14="http://schemas.microsoft.com/office/powerpoint/2010/main" val="367389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Động cơ của Minh và Hương là tốt những do thiếu kn. </a:t>
            </a:r>
            <a:r>
              <a:rPr lang="en-US"/>
              <a:t>C</a:t>
            </a:r>
            <a:r>
              <a:rPr lang="en-VN"/>
              <a:t>ó thể gây ra đau dạ dày lúc đói và uống kháng sinh khi chưa rõ bệnh thì sẽ dẫn đến nhờn kháng sinh và dẫn đến những tác hại khó lường khác&gt;</a:t>
            </a:r>
          </a:p>
        </p:txBody>
      </p:sp>
      <p:sp>
        <p:nvSpPr>
          <p:cNvPr id="4" name="Slide Number Placeholder 3"/>
          <p:cNvSpPr>
            <a:spLocks noGrp="1"/>
          </p:cNvSpPr>
          <p:nvPr>
            <p:ph type="sldNum" sz="quarter" idx="5"/>
          </p:nvPr>
        </p:nvSpPr>
        <p:spPr/>
        <p:txBody>
          <a:bodyPr/>
          <a:lstStyle/>
          <a:p>
            <a:fld id="{418F03C3-53C1-4F10-8DAF-D1F318E96C6E}" type="slidenum">
              <a:rPr lang="zh-CN" altLang="en-US"/>
              <a:pPr/>
              <a:t>5</a:t>
            </a:fld>
            <a:endParaRPr lang="zh-CN" altLang="en-US"/>
          </a:p>
        </p:txBody>
      </p:sp>
    </p:spTree>
    <p:extLst>
      <p:ext uri="{BB962C8B-B14F-4D97-AF65-F5344CB8AC3E}">
        <p14:creationId xmlns:p14="http://schemas.microsoft.com/office/powerpoint/2010/main" val="234736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GV phát phiếu học tập cho học sinh thực hiện những kĩ năng của bản thân khi người thân bị ốm, bị mệt</a:t>
            </a:r>
          </a:p>
        </p:txBody>
      </p:sp>
      <p:sp>
        <p:nvSpPr>
          <p:cNvPr id="4" name="Slide Number Placeholder 3"/>
          <p:cNvSpPr>
            <a:spLocks noGrp="1"/>
          </p:cNvSpPr>
          <p:nvPr>
            <p:ph type="sldNum" sz="quarter" idx="5"/>
          </p:nvPr>
        </p:nvSpPr>
        <p:spPr/>
        <p:txBody>
          <a:bodyPr/>
          <a:lstStyle/>
          <a:p>
            <a:fld id="{418F03C3-53C1-4F10-8DAF-D1F318E96C6E}" type="slidenum">
              <a:rPr lang="zh-CN" altLang="en-US"/>
              <a:pPr/>
              <a:t>6</a:t>
            </a:fld>
            <a:endParaRPr lang="zh-CN" altLang="en-US"/>
          </a:p>
        </p:txBody>
      </p:sp>
    </p:spTree>
    <p:extLst>
      <p:ext uri="{BB962C8B-B14F-4D97-AF65-F5344CB8AC3E}">
        <p14:creationId xmlns:p14="http://schemas.microsoft.com/office/powerpoint/2010/main" val="117434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8</a:t>
            </a:fld>
            <a:endParaRPr lang="zh-CN" altLang="en-US"/>
          </a:p>
        </p:txBody>
      </p:sp>
    </p:spTree>
    <p:extLst>
      <p:ext uri="{BB962C8B-B14F-4D97-AF65-F5344CB8AC3E}">
        <p14:creationId xmlns:p14="http://schemas.microsoft.com/office/powerpoint/2010/main" val="3305723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36025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2367697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12</a:t>
            </a:fld>
            <a:endParaRPr lang="zh-CN" altLang="en-US"/>
          </a:p>
        </p:txBody>
      </p:sp>
    </p:spTree>
    <p:extLst>
      <p:ext uri="{BB962C8B-B14F-4D97-AF65-F5344CB8AC3E}">
        <p14:creationId xmlns:p14="http://schemas.microsoft.com/office/powerpoint/2010/main" val="3183358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D5F6264-6436-4F62-BBD6-102663E971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2022/9/2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309" y="1825625"/>
            <a:ext cx="518227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3004" y="1825625"/>
            <a:ext cx="518227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30590486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97" y="365126"/>
            <a:ext cx="10516970" cy="1325563"/>
          </a:xfrm>
        </p:spPr>
        <p:txBody>
          <a:bodyPr/>
          <a:lstStyle/>
          <a:p>
            <a:r>
              <a:rPr lang="en-US" dirty="0"/>
              <a:t>Click to edit Master title style</a:t>
            </a:r>
          </a:p>
        </p:txBody>
      </p:sp>
      <p:sp>
        <p:nvSpPr>
          <p:cNvPr id="3" name="Text Placeholder 2"/>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898" y="2505075"/>
            <a:ext cx="515845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3004" y="2505075"/>
            <a:ext cx="518386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414893887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64823254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874188645"/>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22451028"/>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863" y="987426"/>
            <a:ext cx="617300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429531269"/>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072266147"/>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37" y="365125"/>
            <a:ext cx="2629242"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309" y="365125"/>
            <a:ext cx="7735307"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4466047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2022/9/2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pic>
        <p:nvPicPr>
          <p:cNvPr id="5" name="图片 4">
            <a:extLst>
              <a:ext uri="{FF2B5EF4-FFF2-40B4-BE49-F238E27FC236}">
                <a16:creationId xmlns:a16="http://schemas.microsoft.com/office/drawing/2014/main" id="{A655CAEC-A6FC-440C-A6AA-A0EE1153F1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extLst>
      <p:ext uri="{BB962C8B-B14F-4D97-AF65-F5344CB8AC3E}">
        <p14:creationId xmlns:p14="http://schemas.microsoft.com/office/powerpoint/2010/main" val="1519611883"/>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4E6DEAE-00B4-4C07-BC10-E63E1F340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2022/9/2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4538554-67FA-4D2B-BCE8-54D06CAA91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2022/9/2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4C44189-7F30-47C1-8C11-A62F9F948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2022/9/2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2022/9/2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933288649"/>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2022/9/2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pic>
        <p:nvPicPr>
          <p:cNvPr id="5" name="图片 4">
            <a:extLst>
              <a:ext uri="{FF2B5EF4-FFF2-40B4-BE49-F238E27FC236}">
                <a16:creationId xmlns:a16="http://schemas.microsoft.com/office/drawing/2014/main" id="{A655CAEC-A6FC-440C-A6AA-A0EE1153F1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361683346"/>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41446355"/>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8" y="1709739"/>
            <a:ext cx="1051697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96160588"/>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99" y="365781"/>
            <a:ext cx="10516593" cy="1324635"/>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99" y="1825891"/>
            <a:ext cx="10516593" cy="4351728"/>
          </a:xfrm>
          <a:prstGeom prst="rect">
            <a:avLst/>
          </a:prstGeom>
        </p:spPr>
        <p:txBody>
          <a:bodyPr vert="horz" lIns="65032" tIns="32516" rIns="65032" bIns="32516"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499" y="6356747"/>
            <a:ext cx="2742805" cy="364274"/>
          </a:xfrm>
          <a:prstGeom prst="rect">
            <a:avLst/>
          </a:prstGeom>
        </p:spPr>
        <p:txBody>
          <a:bodyPr vert="horz" lIns="65032" tIns="32516" rIns="65032" bIns="32516" rtlCol="0" anchor="ctr"/>
          <a:lstStyle>
            <a:lvl1pPr algn="l">
              <a:defRPr sz="1200">
                <a:solidFill>
                  <a:schemeClr val="tx1">
                    <a:tint val="75000"/>
                  </a:schemeClr>
                </a:solidFill>
                <a:latin typeface="Times New Roman" panose="02020603050405020304" pitchFamily="18" charset="0"/>
              </a:defRPr>
            </a:lvl1pPr>
          </a:lstStyle>
          <a:p>
            <a:fld id="{43A93E93-166D-47F5-9EF1-ACEABE24AEEA}" type="datetimeFigureOut">
              <a:rPr lang="zh-CN" altLang="en-US" smtClean="0"/>
              <a:pPr/>
              <a:t>2022/9/2</a:t>
            </a:fld>
            <a:endParaRPr lang="zh-CN" altLang="en-US" dirty="0"/>
          </a:p>
        </p:txBody>
      </p:sp>
      <p:sp>
        <p:nvSpPr>
          <p:cNvPr id="5" name="页脚占位符 4"/>
          <p:cNvSpPr>
            <a:spLocks noGrp="1"/>
          </p:cNvSpPr>
          <p:nvPr>
            <p:ph type="ftr" sz="quarter" idx="3"/>
          </p:nvPr>
        </p:nvSpPr>
        <p:spPr>
          <a:xfrm>
            <a:off x="4038939" y="6356747"/>
            <a:ext cx="4115712" cy="364274"/>
          </a:xfrm>
          <a:prstGeom prst="rect">
            <a:avLst/>
          </a:prstGeom>
        </p:spPr>
        <p:txBody>
          <a:bodyPr vert="horz" lIns="65032" tIns="32516" rIns="65032" bIns="32516" rtlCol="0" anchor="ctr"/>
          <a:lstStyle>
            <a:lvl1pPr algn="ctr">
              <a:defRPr sz="1200">
                <a:solidFill>
                  <a:schemeClr val="tx1">
                    <a:tint val="75000"/>
                  </a:schemeClr>
                </a:solidFill>
                <a:latin typeface="Times New Roman" panose="02020603050405020304" pitchFamily="18" charset="0"/>
              </a:defRPr>
            </a:lvl1pPr>
          </a:lstStyle>
          <a:p>
            <a:endParaRPr lang="zh-CN" altLang="en-US" dirty="0"/>
          </a:p>
        </p:txBody>
      </p:sp>
      <p:sp>
        <p:nvSpPr>
          <p:cNvPr id="6" name="灯片编号占位符 5"/>
          <p:cNvSpPr>
            <a:spLocks noGrp="1"/>
          </p:cNvSpPr>
          <p:nvPr>
            <p:ph type="sldNum" sz="quarter" idx="4"/>
          </p:nvPr>
        </p:nvSpPr>
        <p:spPr>
          <a:xfrm>
            <a:off x="8612288" y="6356747"/>
            <a:ext cx="2742805" cy="364274"/>
          </a:xfrm>
          <a:prstGeom prst="rect">
            <a:avLst/>
          </a:prstGeom>
        </p:spPr>
        <p:txBody>
          <a:bodyPr vert="horz" lIns="65032" tIns="32516" rIns="65032" bIns="32516" rtlCol="0" anchor="ctr"/>
          <a:lstStyle>
            <a:lvl1pPr algn="r">
              <a:defRPr sz="1200">
                <a:solidFill>
                  <a:schemeClr val="tx1">
                    <a:tint val="75000"/>
                  </a:schemeClr>
                </a:solidFill>
                <a:latin typeface="Times New Roman" panose="02020603050405020304" pitchFamily="18" charset="0"/>
              </a:defRPr>
            </a:lvl1pPr>
          </a:lstStyle>
          <a:p>
            <a:fld id="{118D5ACA-62CA-46DB-AD6B-12EDD6D51A23}" type="slidenum">
              <a:rPr lang="zh-CN" altLang="en-US" smtClean="0"/>
              <a:pPr/>
              <a:t>‹#›</a:t>
            </a:fld>
            <a:endParaRPr lang="zh-CN" altLang="en-US" dirty="0"/>
          </a:p>
        </p:txBody>
      </p:sp>
      <p:pic>
        <p:nvPicPr>
          <p:cNvPr id="7" name="图片 3">
            <a:extLst>
              <a:ext uri="{FF2B5EF4-FFF2-40B4-BE49-F238E27FC236}">
                <a16:creationId xmlns:a16="http://schemas.microsoft.com/office/drawing/2014/main" id="{76749797-ABF5-637F-D635-CB67ED70737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1" r:id="rId5"/>
    <p:sldLayoutId id="2147483982" r:id="rId6"/>
  </p:sldLayoutIdLst>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xStyles>
    <p:titleStyle>
      <a:lvl1pPr algn="l" defTabSz="866813" rtl="0" eaLnBrk="1" latinLnBrk="0" hangingPunct="1">
        <a:lnSpc>
          <a:spcPct val="90000"/>
        </a:lnSpc>
        <a:spcBef>
          <a:spcPct val="0"/>
        </a:spcBef>
        <a:buNone/>
        <a:defRPr sz="4132" kern="1200">
          <a:solidFill>
            <a:schemeClr val="tx1"/>
          </a:solidFill>
          <a:latin typeface="+mj-lt"/>
          <a:ea typeface="+mj-ea"/>
          <a:cs typeface="+mj-cs"/>
        </a:defRPr>
      </a:lvl1pPr>
    </p:titleStyle>
    <p:bodyStyle>
      <a:lvl1pPr marL="216703" indent="-216703" algn="l" defTabSz="866813" rtl="0" eaLnBrk="1" latinLnBrk="0" hangingPunct="1">
        <a:lnSpc>
          <a:spcPct val="90000"/>
        </a:lnSpc>
        <a:spcBef>
          <a:spcPts val="948"/>
        </a:spcBef>
        <a:buFont typeface="Arial" panose="020B0604020202020204" pitchFamily="34" charset="0"/>
        <a:buChar char="•"/>
        <a:defRPr sz="2666" kern="1200">
          <a:solidFill>
            <a:schemeClr val="tx1"/>
          </a:solidFill>
          <a:latin typeface="Times New Roman" panose="02020603050405020304" pitchFamily="18" charset="0"/>
          <a:ea typeface="+mn-ea"/>
          <a:cs typeface="+mn-cs"/>
        </a:defRPr>
      </a:lvl1pPr>
      <a:lvl2pPr marL="650110" indent="-216703" algn="l" defTabSz="866813" rtl="0" eaLnBrk="1" latinLnBrk="0" hangingPunct="1">
        <a:lnSpc>
          <a:spcPct val="90000"/>
        </a:lnSpc>
        <a:spcBef>
          <a:spcPts val="475"/>
        </a:spcBef>
        <a:buFont typeface="Arial" panose="020B0604020202020204" pitchFamily="34" charset="0"/>
        <a:buChar char="•"/>
        <a:defRPr sz="2266" kern="1200">
          <a:solidFill>
            <a:schemeClr val="tx1"/>
          </a:solidFill>
          <a:latin typeface="Times New Roman" panose="02020603050405020304" pitchFamily="18" charset="0"/>
          <a:ea typeface="+mn-ea"/>
          <a:cs typeface="+mn-cs"/>
        </a:defRPr>
      </a:lvl2pPr>
      <a:lvl3pPr marL="1083517" indent="-216703" algn="l" defTabSz="866813" rtl="0" eaLnBrk="1" latinLnBrk="0" hangingPunct="1">
        <a:lnSpc>
          <a:spcPct val="90000"/>
        </a:lnSpc>
        <a:spcBef>
          <a:spcPts val="475"/>
        </a:spcBef>
        <a:buFont typeface="Arial" panose="020B0604020202020204" pitchFamily="34" charset="0"/>
        <a:buChar char="•"/>
        <a:defRPr sz="1866" kern="1200">
          <a:solidFill>
            <a:schemeClr val="tx1"/>
          </a:solidFill>
          <a:latin typeface="Times New Roman" panose="02020603050405020304" pitchFamily="18" charset="0"/>
          <a:ea typeface="+mn-ea"/>
          <a:cs typeface="+mn-cs"/>
        </a:defRPr>
      </a:lvl3pPr>
      <a:lvl4pPr marL="151692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Times New Roman" panose="02020603050405020304" pitchFamily="18" charset="0"/>
          <a:ea typeface="+mn-ea"/>
          <a:cs typeface="+mn-cs"/>
        </a:defRPr>
      </a:lvl4pPr>
      <a:lvl5pPr marL="195033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Times New Roman" panose="02020603050405020304" pitchFamily="18" charset="0"/>
          <a:ea typeface="+mn-ea"/>
          <a:cs typeface="+mn-cs"/>
        </a:defRPr>
      </a:lvl5pPr>
      <a:lvl6pPr marL="2383737"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6pPr>
      <a:lvl7pPr marL="281714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7pPr>
      <a:lvl8pPr marL="325055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8pPr>
      <a:lvl9pPr marL="3683956"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9pPr>
    </p:bodyStyle>
    <p:otherStyle>
      <a:defPPr>
        <a:defRPr lang="zh-CN"/>
      </a:defPPr>
      <a:lvl1pPr marL="0" algn="l" defTabSz="866813" rtl="0" eaLnBrk="1" latinLnBrk="0" hangingPunct="1">
        <a:defRPr sz="1733" kern="1200">
          <a:solidFill>
            <a:schemeClr val="tx1"/>
          </a:solidFill>
          <a:latin typeface="+mn-lt"/>
          <a:ea typeface="+mn-ea"/>
          <a:cs typeface="+mn-cs"/>
        </a:defRPr>
      </a:lvl1pPr>
      <a:lvl2pPr marL="433407" algn="l" defTabSz="866813" rtl="0" eaLnBrk="1" latinLnBrk="0" hangingPunct="1">
        <a:defRPr sz="1733" kern="1200">
          <a:solidFill>
            <a:schemeClr val="tx1"/>
          </a:solidFill>
          <a:latin typeface="+mn-lt"/>
          <a:ea typeface="+mn-ea"/>
          <a:cs typeface="+mn-cs"/>
        </a:defRPr>
      </a:lvl2pPr>
      <a:lvl3pPr marL="866813" algn="l" defTabSz="866813" rtl="0" eaLnBrk="1" latinLnBrk="0" hangingPunct="1">
        <a:defRPr sz="1733" kern="1200">
          <a:solidFill>
            <a:schemeClr val="tx1"/>
          </a:solidFill>
          <a:latin typeface="+mn-lt"/>
          <a:ea typeface="+mn-ea"/>
          <a:cs typeface="+mn-cs"/>
        </a:defRPr>
      </a:lvl3pPr>
      <a:lvl4pPr marL="1300220" algn="l" defTabSz="866813" rtl="0" eaLnBrk="1" latinLnBrk="0" hangingPunct="1">
        <a:defRPr sz="1733" kern="1200">
          <a:solidFill>
            <a:schemeClr val="tx1"/>
          </a:solidFill>
          <a:latin typeface="+mn-lt"/>
          <a:ea typeface="+mn-ea"/>
          <a:cs typeface="+mn-cs"/>
        </a:defRPr>
      </a:lvl4pPr>
      <a:lvl5pPr marL="1733627" algn="l" defTabSz="866813" rtl="0" eaLnBrk="1" latinLnBrk="0" hangingPunct="1">
        <a:defRPr sz="1733" kern="1200">
          <a:solidFill>
            <a:schemeClr val="tx1"/>
          </a:solidFill>
          <a:latin typeface="+mn-lt"/>
          <a:ea typeface="+mn-ea"/>
          <a:cs typeface="+mn-cs"/>
        </a:defRPr>
      </a:lvl5pPr>
      <a:lvl6pPr marL="2167033" algn="l" defTabSz="866813" rtl="0" eaLnBrk="1" latinLnBrk="0" hangingPunct="1">
        <a:defRPr sz="1733" kern="1200">
          <a:solidFill>
            <a:schemeClr val="tx1"/>
          </a:solidFill>
          <a:latin typeface="+mn-lt"/>
          <a:ea typeface="+mn-ea"/>
          <a:cs typeface="+mn-cs"/>
        </a:defRPr>
      </a:lvl6pPr>
      <a:lvl7pPr marL="2600440" algn="l" defTabSz="866813" rtl="0" eaLnBrk="1" latinLnBrk="0" hangingPunct="1">
        <a:defRPr sz="1733" kern="1200">
          <a:solidFill>
            <a:schemeClr val="tx1"/>
          </a:solidFill>
          <a:latin typeface="+mn-lt"/>
          <a:ea typeface="+mn-ea"/>
          <a:cs typeface="+mn-cs"/>
        </a:defRPr>
      </a:lvl7pPr>
      <a:lvl8pPr marL="3033846" algn="l" defTabSz="866813" rtl="0" eaLnBrk="1" latinLnBrk="0" hangingPunct="1">
        <a:defRPr sz="1733" kern="1200">
          <a:solidFill>
            <a:schemeClr val="tx1"/>
          </a:solidFill>
          <a:latin typeface="+mn-lt"/>
          <a:ea typeface="+mn-ea"/>
          <a:cs typeface="+mn-cs"/>
        </a:defRPr>
      </a:lvl8pPr>
      <a:lvl9pPr marL="3467253" algn="l" defTabSz="866813" rtl="0" eaLnBrk="1" latinLnBrk="0" hangingPunct="1">
        <a:defRPr sz="1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43A93E93-166D-47F5-9EF1-ACEABE24AEEA}" type="datetimeFigureOut">
              <a:rPr lang="zh-CN" altLang="en-US" smtClean="0"/>
              <a:pPr/>
              <a:t>2022/9/2</a:t>
            </a:fld>
            <a:endParaRPr lang="zh-CN" altLang="en-US" dirty="0"/>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zh-CN" altLang="en-US" dirty="0"/>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118D5ACA-62CA-46DB-AD6B-12EDD6D51A23}" type="slidenum">
              <a:rPr lang="zh-CN" altLang="en-US" smtClean="0"/>
              <a:pPr/>
              <a:t>‹#›</a:t>
            </a:fld>
            <a:endParaRPr lang="zh-CN" altLang="en-US" dirty="0"/>
          </a:p>
        </p:txBody>
      </p:sp>
      <p:pic>
        <p:nvPicPr>
          <p:cNvPr id="7" name="图片 3">
            <a:extLst>
              <a:ext uri="{FF2B5EF4-FFF2-40B4-BE49-F238E27FC236}">
                <a16:creationId xmlns:a16="http://schemas.microsoft.com/office/drawing/2014/main" id="{1489EA8D-A699-049D-62DD-62ED493C55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extLst>
      <p:ext uri="{BB962C8B-B14F-4D97-AF65-F5344CB8AC3E}">
        <p14:creationId xmlns:p14="http://schemas.microsoft.com/office/powerpoint/2010/main" val="2205573737"/>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Lst>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jp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jp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00DFA4-385D-40AA-8681-BA6070F1A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 y="21982"/>
            <a:ext cx="12181174" cy="6858001"/>
          </a:xfrm>
          <a:prstGeom prst="rect">
            <a:avLst/>
          </a:prstGeom>
        </p:spPr>
      </p:pic>
      <p:sp>
        <p:nvSpPr>
          <p:cNvPr id="24" name="矩形 23"/>
          <p:cNvSpPr/>
          <p:nvPr/>
        </p:nvSpPr>
        <p:spPr>
          <a:xfrm>
            <a:off x="1877728" y="2200051"/>
            <a:ext cx="8438132" cy="1764187"/>
          </a:xfrm>
          <a:prstGeom prst="rect">
            <a:avLst/>
          </a:prstGeom>
        </p:spPr>
        <p:txBody>
          <a:bodyPr wrap="square" lIns="121906" tIns="60953" rIns="121906" bIns="60953">
            <a:spAutoFit/>
          </a:bodyPr>
          <a:lstStyle/>
          <a:p>
            <a:pPr algn="ctr" fontAlgn="auto">
              <a:spcBef>
                <a:spcPts val="0"/>
              </a:spcBef>
              <a:spcAft>
                <a:spcPts val="0"/>
              </a:spcAft>
              <a:defRPr/>
            </a:pPr>
            <a:r>
              <a:rPr lang="en-US" altLang="zh-CN" sz="5332" b="1" spc="400" dirty="0" smtClean="0">
                <a:solidFill>
                  <a:schemeClr val="tx1">
                    <a:lumMod val="75000"/>
                    <a:lumOff val="25000"/>
                  </a:schemeClr>
                </a:solidFill>
                <a:latin typeface="+mn-lt"/>
                <a:ea typeface="微软雅黑" pitchFamily="34" charset="-122"/>
                <a:cs typeface="+mn-ea"/>
                <a:sym typeface="+mn-lt"/>
              </a:rPr>
              <a:t>CHỦ ĐỀ 5:</a:t>
            </a:r>
          </a:p>
          <a:p>
            <a:pPr algn="ctr" fontAlgn="auto">
              <a:spcBef>
                <a:spcPts val="0"/>
              </a:spcBef>
              <a:spcAft>
                <a:spcPts val="0"/>
              </a:spcAft>
              <a:defRPr/>
            </a:pPr>
            <a:r>
              <a:rPr lang="vi-VN" altLang="zh-CN" sz="5332" b="1" spc="400" dirty="0" smtClean="0">
                <a:solidFill>
                  <a:schemeClr val="tx1">
                    <a:lumMod val="75000"/>
                    <a:lumOff val="25000"/>
                  </a:schemeClr>
                </a:solidFill>
                <a:latin typeface="+mn-lt"/>
                <a:ea typeface="微软雅黑" pitchFamily="34" charset="-122"/>
                <a:cs typeface="+mn-ea"/>
                <a:sym typeface="+mn-lt"/>
              </a:rPr>
              <a:t>EM VỚI</a:t>
            </a:r>
            <a:r>
              <a:rPr lang="en-US" altLang="zh-CN" sz="5332" b="1" spc="400" dirty="0" smtClean="0">
                <a:solidFill>
                  <a:schemeClr val="tx1">
                    <a:lumMod val="75000"/>
                    <a:lumOff val="25000"/>
                  </a:schemeClr>
                </a:solidFill>
                <a:latin typeface="+mn-lt"/>
                <a:ea typeface="微软雅黑" pitchFamily="34" charset="-122"/>
                <a:cs typeface="+mn-ea"/>
                <a:sym typeface="+mn-lt"/>
              </a:rPr>
              <a:t> </a:t>
            </a:r>
            <a:r>
              <a:rPr lang="vi-VN" altLang="zh-CN" sz="5332" b="1" spc="400" dirty="0" smtClean="0">
                <a:solidFill>
                  <a:schemeClr val="tx1">
                    <a:lumMod val="75000"/>
                    <a:lumOff val="25000"/>
                  </a:schemeClr>
                </a:solidFill>
                <a:latin typeface="+mn-lt"/>
                <a:ea typeface="微软雅黑" pitchFamily="34" charset="-122"/>
                <a:cs typeface="+mn-ea"/>
                <a:sym typeface="+mn-lt"/>
              </a:rPr>
              <a:t>GIA </a:t>
            </a:r>
            <a:r>
              <a:rPr lang="vi-VN" altLang="zh-CN" sz="5332" b="1" spc="400" dirty="0">
                <a:solidFill>
                  <a:schemeClr val="tx1">
                    <a:lumMod val="75000"/>
                    <a:lumOff val="25000"/>
                  </a:schemeClr>
                </a:solidFill>
                <a:latin typeface="+mn-lt"/>
                <a:ea typeface="微软雅黑" pitchFamily="34" charset="-122"/>
                <a:cs typeface="+mn-ea"/>
                <a:sym typeface="+mn-lt"/>
              </a:rPr>
              <a:t>ĐÌNH</a:t>
            </a:r>
            <a:endParaRPr lang="zh-CN" altLang="en-US" sz="5332" b="1" spc="400" dirty="0">
              <a:solidFill>
                <a:schemeClr val="tx1">
                  <a:lumMod val="75000"/>
                  <a:lumOff val="25000"/>
                </a:schemeClr>
              </a:solidFill>
              <a:latin typeface="+mn-lt"/>
              <a:ea typeface="微软雅黑" pitchFamily="34" charset="-122"/>
              <a:cs typeface="+mn-ea"/>
              <a:sym typeface="+mn-lt"/>
            </a:endParaRPr>
          </a:p>
        </p:txBody>
      </p:sp>
      <p:cxnSp>
        <p:nvCxnSpPr>
          <p:cNvPr id="26" name="直接连接符 25">
            <a:extLst>
              <a:ext uri="{FF2B5EF4-FFF2-40B4-BE49-F238E27FC236}">
                <a16:creationId xmlns:a16="http://schemas.microsoft.com/office/drawing/2014/main" id="{F599728D-24B5-4FA0-8D0B-6D961CE162D1}"/>
              </a:ext>
            </a:extLst>
          </p:cNvPr>
          <p:cNvCxnSpPr/>
          <p:nvPr/>
        </p:nvCxnSpPr>
        <p:spPr>
          <a:xfrm>
            <a:off x="3360490" y="3964238"/>
            <a:ext cx="552000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328406" y="4149080"/>
            <a:ext cx="1584176"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mn-lt"/>
              </a:rPr>
              <a:t>TIẾT 1</a:t>
            </a:r>
            <a:endParaRPr lang="en-US" sz="28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266612953"/>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2000"/>
                            </p:stCondLst>
                            <p:childTnLst>
                              <p:par>
                                <p:cTn id="19" presetID="6" presetClass="entr" presetSubtype="16"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7"/>
          <p:cNvSpPr>
            <a:spLocks noChangeShapeType="1"/>
          </p:cNvSpPr>
          <p:nvPr/>
        </p:nvSpPr>
        <p:spPr bwMode="auto">
          <a:xfrm>
            <a:off x="6101005" y="1556792"/>
            <a:ext cx="0" cy="1155546"/>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0" name="Oval 8"/>
          <p:cNvSpPr>
            <a:spLocks noChangeArrowheads="1"/>
          </p:cNvSpPr>
          <p:nvPr/>
        </p:nvSpPr>
        <p:spPr bwMode="auto">
          <a:xfrm>
            <a:off x="5955955" y="2703409"/>
            <a:ext cx="284837" cy="284876"/>
          </a:xfrm>
          <a:prstGeom prst="ellipse">
            <a:avLst/>
          </a:prstGeom>
          <a:solidFill>
            <a:schemeClr val="accent4"/>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1" name="Oval 9"/>
          <p:cNvSpPr>
            <a:spLocks noChangeArrowheads="1"/>
          </p:cNvSpPr>
          <p:nvPr/>
        </p:nvSpPr>
        <p:spPr bwMode="auto">
          <a:xfrm>
            <a:off x="8307486" y="2703409"/>
            <a:ext cx="287511" cy="284876"/>
          </a:xfrm>
          <a:prstGeom prst="ellipse">
            <a:avLst/>
          </a:prstGeom>
          <a:solidFill>
            <a:schemeClr val="accent3"/>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2" name="Oval 10"/>
          <p:cNvSpPr>
            <a:spLocks noChangeArrowheads="1"/>
          </p:cNvSpPr>
          <p:nvPr/>
        </p:nvSpPr>
        <p:spPr bwMode="auto">
          <a:xfrm>
            <a:off x="10661833" y="2703409"/>
            <a:ext cx="283502" cy="284876"/>
          </a:xfrm>
          <a:prstGeom prst="ellipse">
            <a:avLst/>
          </a:prstGeom>
          <a:solidFill>
            <a:schemeClr val="accent2"/>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3" name="Oval 11"/>
          <p:cNvSpPr>
            <a:spLocks noChangeArrowheads="1"/>
          </p:cNvSpPr>
          <p:nvPr/>
        </p:nvSpPr>
        <p:spPr bwMode="auto">
          <a:xfrm>
            <a:off x="3602035" y="2703409"/>
            <a:ext cx="284837" cy="284876"/>
          </a:xfrm>
          <a:prstGeom prst="ellipse">
            <a:avLst/>
          </a:prstGeom>
          <a:solidFill>
            <a:schemeClr val="accent3"/>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4" name="Oval 12"/>
          <p:cNvSpPr>
            <a:spLocks noChangeArrowheads="1"/>
          </p:cNvSpPr>
          <p:nvPr/>
        </p:nvSpPr>
        <p:spPr bwMode="auto">
          <a:xfrm>
            <a:off x="1248113" y="2703409"/>
            <a:ext cx="284837" cy="284876"/>
          </a:xfrm>
          <a:prstGeom prst="ellipse">
            <a:avLst/>
          </a:prstGeom>
          <a:solidFill>
            <a:schemeClr val="accent2"/>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5" name="Freeform 13"/>
          <p:cNvSpPr>
            <a:spLocks/>
          </p:cNvSpPr>
          <p:nvPr/>
        </p:nvSpPr>
        <p:spPr bwMode="auto">
          <a:xfrm>
            <a:off x="1390006" y="1829365"/>
            <a:ext cx="4710999" cy="882970"/>
          </a:xfrm>
          <a:custGeom>
            <a:avLst/>
            <a:gdLst>
              <a:gd name="T0" fmla="*/ 0 w 1895"/>
              <a:gd name="T1" fmla="*/ 355 h 355"/>
              <a:gd name="T2" fmla="*/ 0 w 1895"/>
              <a:gd name="T3" fmla="*/ 119 h 355"/>
              <a:gd name="T4" fmla="*/ 67 w 1895"/>
              <a:gd name="T5" fmla="*/ 54 h 355"/>
              <a:gd name="T6" fmla="*/ 1826 w 1895"/>
              <a:gd name="T7" fmla="*/ 54 h 355"/>
              <a:gd name="T8" fmla="*/ 1895 w 1895"/>
              <a:gd name="T9" fmla="*/ 0 h 355"/>
            </a:gdLst>
            <a:ahLst/>
            <a:cxnLst>
              <a:cxn ang="0">
                <a:pos x="T0" y="T1"/>
              </a:cxn>
              <a:cxn ang="0">
                <a:pos x="T2" y="T3"/>
              </a:cxn>
              <a:cxn ang="0">
                <a:pos x="T4" y="T5"/>
              </a:cxn>
              <a:cxn ang="0">
                <a:pos x="T6" y="T7"/>
              </a:cxn>
              <a:cxn ang="0">
                <a:pos x="T8" y="T9"/>
              </a:cxn>
            </a:cxnLst>
            <a:rect l="0" t="0" r="r" b="b"/>
            <a:pathLst>
              <a:path w="1895" h="355">
                <a:moveTo>
                  <a:pt x="0" y="355"/>
                </a:moveTo>
                <a:cubicBezTo>
                  <a:pt x="0" y="119"/>
                  <a:pt x="0" y="119"/>
                  <a:pt x="0" y="119"/>
                </a:cubicBezTo>
                <a:cubicBezTo>
                  <a:pt x="0" y="119"/>
                  <a:pt x="1" y="55"/>
                  <a:pt x="67" y="54"/>
                </a:cubicBezTo>
                <a:cubicBezTo>
                  <a:pt x="1826" y="54"/>
                  <a:pt x="1826" y="54"/>
                  <a:pt x="1826" y="54"/>
                </a:cubicBezTo>
                <a:cubicBezTo>
                  <a:pt x="1856" y="54"/>
                  <a:pt x="1884" y="26"/>
                  <a:pt x="1895" y="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6" name="Freeform 14"/>
          <p:cNvSpPr>
            <a:spLocks/>
          </p:cNvSpPr>
          <p:nvPr/>
        </p:nvSpPr>
        <p:spPr bwMode="auto">
          <a:xfrm>
            <a:off x="3743927" y="2122986"/>
            <a:ext cx="2357078" cy="589349"/>
          </a:xfrm>
          <a:custGeom>
            <a:avLst/>
            <a:gdLst>
              <a:gd name="T0" fmla="*/ 0 w 948"/>
              <a:gd name="T1" fmla="*/ 237 h 237"/>
              <a:gd name="T2" fmla="*/ 0 w 948"/>
              <a:gd name="T3" fmla="*/ 119 h 237"/>
              <a:gd name="T4" fmla="*/ 66 w 948"/>
              <a:gd name="T5" fmla="*/ 54 h 237"/>
              <a:gd name="T6" fmla="*/ 877 w 948"/>
              <a:gd name="T7" fmla="*/ 54 h 237"/>
              <a:gd name="T8" fmla="*/ 948 w 948"/>
              <a:gd name="T9" fmla="*/ 0 h 237"/>
            </a:gdLst>
            <a:ahLst/>
            <a:cxnLst>
              <a:cxn ang="0">
                <a:pos x="T0" y="T1"/>
              </a:cxn>
              <a:cxn ang="0">
                <a:pos x="T2" y="T3"/>
              </a:cxn>
              <a:cxn ang="0">
                <a:pos x="T4" y="T5"/>
              </a:cxn>
              <a:cxn ang="0">
                <a:pos x="T6" y="T7"/>
              </a:cxn>
              <a:cxn ang="0">
                <a:pos x="T8" y="T9"/>
              </a:cxn>
            </a:cxnLst>
            <a:rect l="0" t="0" r="r" b="b"/>
            <a:pathLst>
              <a:path w="948" h="237">
                <a:moveTo>
                  <a:pt x="0" y="237"/>
                </a:moveTo>
                <a:cubicBezTo>
                  <a:pt x="0" y="119"/>
                  <a:pt x="0" y="119"/>
                  <a:pt x="0" y="119"/>
                </a:cubicBezTo>
                <a:cubicBezTo>
                  <a:pt x="0" y="119"/>
                  <a:pt x="1" y="55"/>
                  <a:pt x="66" y="54"/>
                </a:cubicBezTo>
                <a:cubicBezTo>
                  <a:pt x="877" y="54"/>
                  <a:pt x="877" y="54"/>
                  <a:pt x="877" y="54"/>
                </a:cubicBezTo>
                <a:cubicBezTo>
                  <a:pt x="909" y="54"/>
                  <a:pt x="937" y="28"/>
                  <a:pt x="948" y="0"/>
                </a:cubicBez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7" name="Freeform 15"/>
          <p:cNvSpPr>
            <a:spLocks/>
          </p:cNvSpPr>
          <p:nvPr/>
        </p:nvSpPr>
        <p:spPr bwMode="auto">
          <a:xfrm>
            <a:off x="6101005" y="1829365"/>
            <a:ext cx="4707842" cy="882970"/>
          </a:xfrm>
          <a:custGeom>
            <a:avLst/>
            <a:gdLst>
              <a:gd name="T0" fmla="*/ 1894 w 1894"/>
              <a:gd name="T1" fmla="*/ 355 h 355"/>
              <a:gd name="T2" fmla="*/ 1894 w 1894"/>
              <a:gd name="T3" fmla="*/ 119 h 355"/>
              <a:gd name="T4" fmla="*/ 1828 w 1894"/>
              <a:gd name="T5" fmla="*/ 54 h 355"/>
              <a:gd name="T6" fmla="*/ 68 w 1894"/>
              <a:gd name="T7" fmla="*/ 54 h 355"/>
              <a:gd name="T8" fmla="*/ 0 w 1894"/>
              <a:gd name="T9" fmla="*/ 0 h 355"/>
            </a:gdLst>
            <a:ahLst/>
            <a:cxnLst>
              <a:cxn ang="0">
                <a:pos x="T0" y="T1"/>
              </a:cxn>
              <a:cxn ang="0">
                <a:pos x="T2" y="T3"/>
              </a:cxn>
              <a:cxn ang="0">
                <a:pos x="T4" y="T5"/>
              </a:cxn>
              <a:cxn ang="0">
                <a:pos x="T6" y="T7"/>
              </a:cxn>
              <a:cxn ang="0">
                <a:pos x="T8" y="T9"/>
              </a:cxn>
            </a:cxnLst>
            <a:rect l="0" t="0" r="r" b="b"/>
            <a:pathLst>
              <a:path w="1894" h="355">
                <a:moveTo>
                  <a:pt x="1894" y="355"/>
                </a:moveTo>
                <a:cubicBezTo>
                  <a:pt x="1894" y="119"/>
                  <a:pt x="1894" y="119"/>
                  <a:pt x="1894" y="119"/>
                </a:cubicBezTo>
                <a:cubicBezTo>
                  <a:pt x="1894" y="119"/>
                  <a:pt x="1893" y="55"/>
                  <a:pt x="1828" y="54"/>
                </a:cubicBezTo>
                <a:cubicBezTo>
                  <a:pt x="68" y="54"/>
                  <a:pt x="68" y="54"/>
                  <a:pt x="68" y="54"/>
                </a:cubicBezTo>
                <a:cubicBezTo>
                  <a:pt x="38" y="54"/>
                  <a:pt x="10" y="26"/>
                  <a:pt x="0" y="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8" name="Freeform 16"/>
          <p:cNvSpPr>
            <a:spLocks/>
          </p:cNvSpPr>
          <p:nvPr/>
        </p:nvSpPr>
        <p:spPr bwMode="auto">
          <a:xfrm>
            <a:off x="6101005" y="2122986"/>
            <a:ext cx="2353921" cy="589349"/>
          </a:xfrm>
          <a:custGeom>
            <a:avLst/>
            <a:gdLst>
              <a:gd name="T0" fmla="*/ 947 w 947"/>
              <a:gd name="T1" fmla="*/ 237 h 237"/>
              <a:gd name="T2" fmla="*/ 947 w 947"/>
              <a:gd name="T3" fmla="*/ 119 h 237"/>
              <a:gd name="T4" fmla="*/ 881 w 947"/>
              <a:gd name="T5" fmla="*/ 54 h 237"/>
              <a:gd name="T6" fmla="*/ 70 w 947"/>
              <a:gd name="T7" fmla="*/ 54 h 237"/>
              <a:gd name="T8" fmla="*/ 0 w 947"/>
              <a:gd name="T9" fmla="*/ 0 h 237"/>
            </a:gdLst>
            <a:ahLst/>
            <a:cxnLst>
              <a:cxn ang="0">
                <a:pos x="T0" y="T1"/>
              </a:cxn>
              <a:cxn ang="0">
                <a:pos x="T2" y="T3"/>
              </a:cxn>
              <a:cxn ang="0">
                <a:pos x="T4" y="T5"/>
              </a:cxn>
              <a:cxn ang="0">
                <a:pos x="T6" y="T7"/>
              </a:cxn>
              <a:cxn ang="0">
                <a:pos x="T8" y="T9"/>
              </a:cxn>
            </a:cxnLst>
            <a:rect l="0" t="0" r="r" b="b"/>
            <a:pathLst>
              <a:path w="947" h="237">
                <a:moveTo>
                  <a:pt x="947" y="237"/>
                </a:moveTo>
                <a:cubicBezTo>
                  <a:pt x="947" y="119"/>
                  <a:pt x="947" y="119"/>
                  <a:pt x="947" y="119"/>
                </a:cubicBezTo>
                <a:cubicBezTo>
                  <a:pt x="947" y="119"/>
                  <a:pt x="946" y="55"/>
                  <a:pt x="881" y="54"/>
                </a:cubicBezTo>
                <a:cubicBezTo>
                  <a:pt x="70" y="54"/>
                  <a:pt x="70" y="54"/>
                  <a:pt x="70" y="54"/>
                </a:cubicBezTo>
                <a:cubicBezTo>
                  <a:pt x="38" y="54"/>
                  <a:pt x="11" y="28"/>
                  <a:pt x="0" y="0"/>
                </a:cubicBez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4" name="Freeform 6"/>
          <p:cNvSpPr>
            <a:spLocks/>
          </p:cNvSpPr>
          <p:nvPr/>
        </p:nvSpPr>
        <p:spPr bwMode="auto">
          <a:xfrm>
            <a:off x="5278811" y="165645"/>
            <a:ext cx="1635967" cy="1671891"/>
          </a:xfrm>
          <a:custGeom>
            <a:avLst/>
            <a:gdLst>
              <a:gd name="T0" fmla="*/ 214 w 427"/>
              <a:gd name="T1" fmla="*/ 0 h 543"/>
              <a:gd name="T2" fmla="*/ 427 w 427"/>
              <a:gd name="T3" fmla="*/ 213 h 543"/>
              <a:gd name="T4" fmla="*/ 326 w 427"/>
              <a:gd name="T5" fmla="*/ 394 h 543"/>
              <a:gd name="T6" fmla="*/ 268 w 427"/>
              <a:gd name="T7" fmla="*/ 444 h 543"/>
              <a:gd name="T8" fmla="*/ 214 w 427"/>
              <a:gd name="T9" fmla="*/ 543 h 543"/>
              <a:gd name="T10" fmla="*/ 159 w 427"/>
              <a:gd name="T11" fmla="*/ 444 h 543"/>
              <a:gd name="T12" fmla="*/ 100 w 427"/>
              <a:gd name="T13" fmla="*/ 393 h 543"/>
              <a:gd name="T14" fmla="*/ 88 w 427"/>
              <a:gd name="T15" fmla="*/ 385 h 543"/>
              <a:gd name="T16" fmla="*/ 88 w 427"/>
              <a:gd name="T17" fmla="*/ 385 h 543"/>
              <a:gd name="T18" fmla="*/ 88 w 427"/>
              <a:gd name="T19" fmla="*/ 385 h 543"/>
              <a:gd name="T20" fmla="*/ 0 w 427"/>
              <a:gd name="T21" fmla="*/ 213 h 543"/>
              <a:gd name="T22" fmla="*/ 214 w 427"/>
              <a:gd name="T23"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543">
                <a:moveTo>
                  <a:pt x="214" y="0"/>
                </a:moveTo>
                <a:cubicBezTo>
                  <a:pt x="331" y="0"/>
                  <a:pt x="427" y="95"/>
                  <a:pt x="427" y="213"/>
                </a:cubicBezTo>
                <a:cubicBezTo>
                  <a:pt x="427" y="290"/>
                  <a:pt x="386" y="357"/>
                  <a:pt x="326" y="394"/>
                </a:cubicBezTo>
                <a:cubicBezTo>
                  <a:pt x="312" y="404"/>
                  <a:pt x="289" y="422"/>
                  <a:pt x="268" y="444"/>
                </a:cubicBezTo>
                <a:cubicBezTo>
                  <a:pt x="234" y="479"/>
                  <a:pt x="214" y="543"/>
                  <a:pt x="214" y="543"/>
                </a:cubicBezTo>
                <a:cubicBezTo>
                  <a:pt x="214" y="543"/>
                  <a:pt x="193" y="479"/>
                  <a:pt x="159" y="444"/>
                </a:cubicBezTo>
                <a:cubicBezTo>
                  <a:pt x="137" y="421"/>
                  <a:pt x="114" y="403"/>
                  <a:pt x="100" y="393"/>
                </a:cubicBezTo>
                <a:cubicBezTo>
                  <a:pt x="96" y="391"/>
                  <a:pt x="92" y="388"/>
                  <a:pt x="88" y="385"/>
                </a:cubicBezTo>
                <a:cubicBezTo>
                  <a:pt x="88" y="385"/>
                  <a:pt x="88" y="385"/>
                  <a:pt x="88" y="385"/>
                </a:cubicBezTo>
                <a:cubicBezTo>
                  <a:pt x="88" y="385"/>
                  <a:pt x="88" y="385"/>
                  <a:pt x="88" y="385"/>
                </a:cubicBezTo>
                <a:cubicBezTo>
                  <a:pt x="35" y="346"/>
                  <a:pt x="0" y="284"/>
                  <a:pt x="0" y="213"/>
                </a:cubicBezTo>
                <a:cubicBezTo>
                  <a:pt x="0" y="95"/>
                  <a:pt x="96" y="0"/>
                  <a:pt x="214" y="0"/>
                </a:cubicBezTo>
                <a:close/>
              </a:path>
            </a:pathLst>
          </a:custGeom>
          <a:solidFill>
            <a:schemeClr val="accent1"/>
          </a:solidFill>
          <a:ln w="5" cap="flat">
            <a:noFill/>
            <a:prstDash val="solid"/>
            <a:miter lim="800000"/>
            <a:headEnd/>
            <a:tailEnd/>
          </a:ln>
        </p:spPr>
        <p:txBody>
          <a:bodyPr vert="horz" wrap="square" lIns="91430" tIns="287968" rIns="91430" bIns="45715" numCol="1" anchor="t" anchorCtr="0" compatLnSpc="1">
            <a:prstTxWarp prst="textNoShape">
              <a:avLst/>
            </a:prstTxWarp>
          </a:bodyPr>
          <a:lstStyle/>
          <a:p>
            <a:pPr lvl="0" algn="ctr"/>
            <a:r>
              <a:rPr lang="vi-VN" altLang="zh-CN" sz="2800" kern="0" dirty="0">
                <a:solidFill>
                  <a:prstClr val="white"/>
                </a:solidFill>
                <a:latin typeface="+mn-lt"/>
                <a:ea typeface="微软雅黑" pitchFamily="34" charset="-122"/>
              </a:rPr>
              <a:t>BIỂU HIỆN</a:t>
            </a:r>
            <a:endParaRPr lang="zh-CN" altLang="en-US" sz="2800" kern="0" dirty="0">
              <a:solidFill>
                <a:prstClr val="white"/>
              </a:solidFill>
              <a:latin typeface="+mn-lt"/>
              <a:ea typeface="微软雅黑" pitchFamily="34" charset="-122"/>
            </a:endParaRPr>
          </a:p>
        </p:txBody>
      </p:sp>
      <p:sp>
        <p:nvSpPr>
          <p:cNvPr id="32" name="矩形 31"/>
          <p:cNvSpPr/>
          <p:nvPr/>
        </p:nvSpPr>
        <p:spPr>
          <a:xfrm>
            <a:off x="619383" y="3001826"/>
            <a:ext cx="1635968" cy="779558"/>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LO LẮNG, BUỒN BÃ</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矩形 35"/>
          <p:cNvSpPr/>
          <p:nvPr/>
        </p:nvSpPr>
        <p:spPr>
          <a:xfrm>
            <a:off x="2925943" y="3001826"/>
            <a:ext cx="1635968" cy="779558"/>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MỆT MỎI, STRESS</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矩形 37"/>
          <p:cNvSpPr/>
          <p:nvPr/>
        </p:nvSpPr>
        <p:spPr>
          <a:xfrm>
            <a:off x="5278811" y="3001826"/>
            <a:ext cx="1635968" cy="779558"/>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MẤT ĂN </a:t>
            </a:r>
          </a:p>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MẤT NGỦ</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矩形 39"/>
          <p:cNvSpPr/>
          <p:nvPr/>
        </p:nvSpPr>
        <p:spPr>
          <a:xfrm>
            <a:off x="7633258" y="2837710"/>
            <a:ext cx="1635968" cy="1107790"/>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KHÓ CHỊU, BỰC BỘI</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p:cNvSpPr/>
          <p:nvPr/>
        </p:nvSpPr>
        <p:spPr>
          <a:xfrm>
            <a:off x="9987705" y="2902351"/>
            <a:ext cx="1635968" cy="1436020"/>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ĐAU ĐẦU, BUỒN NÔN, </a:t>
            </a:r>
          </a:p>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矩形 29">
            <a:extLst>
              <a:ext uri="{FF2B5EF4-FFF2-40B4-BE49-F238E27FC236}">
                <a16:creationId xmlns:a16="http://schemas.microsoft.com/office/drawing/2014/main" id="{CCF2D2CD-475B-47A4-8A4D-FDF7CA7E314F}"/>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pic>
        <p:nvPicPr>
          <p:cNvPr id="15" name="Picture 14">
            <a:extLst>
              <a:ext uri="{FF2B5EF4-FFF2-40B4-BE49-F238E27FC236}">
                <a16:creationId xmlns:a16="http://schemas.microsoft.com/office/drawing/2014/main" id="{6B2AD2E9-9AC7-426F-0FA7-3E22525FA986}"/>
              </a:ext>
            </a:extLst>
          </p:cNvPr>
          <p:cNvPicPr>
            <a:picLocks noChangeAspect="1"/>
          </p:cNvPicPr>
          <p:nvPr/>
        </p:nvPicPr>
        <p:blipFill>
          <a:blip r:embed="rId3"/>
          <a:stretch>
            <a:fillRect/>
          </a:stretch>
        </p:blipFill>
        <p:spPr>
          <a:xfrm>
            <a:off x="2385431" y="3965367"/>
            <a:ext cx="7472195" cy="2848009"/>
          </a:xfrm>
          <a:prstGeom prst="rect">
            <a:avLst/>
          </a:prstGeom>
        </p:spPr>
      </p:pic>
    </p:spTree>
    <p:extLst>
      <p:ext uri="{BB962C8B-B14F-4D97-AF65-F5344CB8AC3E}">
        <p14:creationId xmlns:p14="http://schemas.microsoft.com/office/powerpoint/2010/main" val="1485002965"/>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par>
                          <p:cTn id="26" fill="hold">
                            <p:stCondLst>
                              <p:cond delay="1500"/>
                            </p:stCondLst>
                            <p:childTnLst>
                              <p:par>
                                <p:cTn id="27" presetID="23" presetClass="entr" presetSubtype="28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strVal val="4/3*#ppt_w"/>
                                          </p:val>
                                        </p:tav>
                                        <p:tav tm="100000">
                                          <p:val>
                                            <p:strVal val="#ppt_w"/>
                                          </p:val>
                                        </p:tav>
                                      </p:tavLst>
                                    </p:anim>
                                    <p:anim calcmode="lin" valueType="num">
                                      <p:cBhvr>
                                        <p:cTn id="30" dur="500" fill="hold"/>
                                        <p:tgtEl>
                                          <p:spTgt spid="20"/>
                                        </p:tgtEl>
                                        <p:attrNameLst>
                                          <p:attrName>ppt_h</p:attrName>
                                        </p:attrNameLst>
                                      </p:cBhvr>
                                      <p:tavLst>
                                        <p:tav tm="0">
                                          <p:val>
                                            <p:strVal val="4/3*#ppt_h"/>
                                          </p:val>
                                        </p:tav>
                                        <p:tav tm="100000">
                                          <p:val>
                                            <p:strVal val="#ppt_h"/>
                                          </p:val>
                                        </p:tav>
                                      </p:tavLst>
                                    </p:anim>
                                  </p:childTnLst>
                                </p:cTn>
                              </p:par>
                              <p:par>
                                <p:cTn id="31" presetID="23" presetClass="entr" presetSubtype="288" fill="hold" grpId="0" nodeType="withEffect">
                                  <p:stCondLst>
                                    <p:cond delay="20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strVal val="4/3*#ppt_w"/>
                                          </p:val>
                                        </p:tav>
                                        <p:tav tm="100000">
                                          <p:val>
                                            <p:strVal val="#ppt_w"/>
                                          </p:val>
                                        </p:tav>
                                      </p:tavLst>
                                    </p:anim>
                                    <p:anim calcmode="lin" valueType="num">
                                      <p:cBhvr>
                                        <p:cTn id="34" dur="500" fill="hold"/>
                                        <p:tgtEl>
                                          <p:spTgt spid="23"/>
                                        </p:tgtEl>
                                        <p:attrNameLst>
                                          <p:attrName>ppt_h</p:attrName>
                                        </p:attrNameLst>
                                      </p:cBhvr>
                                      <p:tavLst>
                                        <p:tav tm="0">
                                          <p:val>
                                            <p:strVal val="4/3*#ppt_h"/>
                                          </p:val>
                                        </p:tav>
                                        <p:tav tm="100000">
                                          <p:val>
                                            <p:strVal val="#ppt_h"/>
                                          </p:val>
                                        </p:tav>
                                      </p:tavLst>
                                    </p:anim>
                                  </p:childTnLst>
                                </p:cTn>
                              </p:par>
                              <p:par>
                                <p:cTn id="35" presetID="23" presetClass="entr" presetSubtype="288" fill="hold" grpId="0" nodeType="withEffect">
                                  <p:stCondLst>
                                    <p:cond delay="20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strVal val="4/3*#ppt_w"/>
                                          </p:val>
                                        </p:tav>
                                        <p:tav tm="100000">
                                          <p:val>
                                            <p:strVal val="#ppt_w"/>
                                          </p:val>
                                        </p:tav>
                                      </p:tavLst>
                                    </p:anim>
                                    <p:anim calcmode="lin" valueType="num">
                                      <p:cBhvr>
                                        <p:cTn id="38" dur="500" fill="hold"/>
                                        <p:tgtEl>
                                          <p:spTgt spid="21"/>
                                        </p:tgtEl>
                                        <p:attrNameLst>
                                          <p:attrName>ppt_h</p:attrName>
                                        </p:attrNameLst>
                                      </p:cBhvr>
                                      <p:tavLst>
                                        <p:tav tm="0">
                                          <p:val>
                                            <p:strVal val="4/3*#ppt_h"/>
                                          </p:val>
                                        </p:tav>
                                        <p:tav tm="100000">
                                          <p:val>
                                            <p:strVal val="#ppt_h"/>
                                          </p:val>
                                        </p:tav>
                                      </p:tavLst>
                                    </p:anim>
                                  </p:childTnLst>
                                </p:cTn>
                              </p:par>
                              <p:par>
                                <p:cTn id="39" presetID="23" presetClass="entr" presetSubtype="288" fill="hold" grpId="0" nodeType="withEffect">
                                  <p:stCondLst>
                                    <p:cond delay="40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strVal val="4/3*#ppt_w"/>
                                          </p:val>
                                        </p:tav>
                                        <p:tav tm="100000">
                                          <p:val>
                                            <p:strVal val="#ppt_w"/>
                                          </p:val>
                                        </p:tav>
                                      </p:tavLst>
                                    </p:anim>
                                    <p:anim calcmode="lin" valueType="num">
                                      <p:cBhvr>
                                        <p:cTn id="42" dur="500" fill="hold"/>
                                        <p:tgtEl>
                                          <p:spTgt spid="24"/>
                                        </p:tgtEl>
                                        <p:attrNameLst>
                                          <p:attrName>ppt_h</p:attrName>
                                        </p:attrNameLst>
                                      </p:cBhvr>
                                      <p:tavLst>
                                        <p:tav tm="0">
                                          <p:val>
                                            <p:strVal val="4/3*#ppt_h"/>
                                          </p:val>
                                        </p:tav>
                                        <p:tav tm="100000">
                                          <p:val>
                                            <p:strVal val="#ppt_h"/>
                                          </p:val>
                                        </p:tav>
                                      </p:tavLst>
                                    </p:anim>
                                  </p:childTnLst>
                                </p:cTn>
                              </p:par>
                              <p:par>
                                <p:cTn id="43" presetID="23" presetClass="entr" presetSubtype="288" fill="hold" grpId="0" nodeType="withEffect">
                                  <p:stCondLst>
                                    <p:cond delay="40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4/3*#ppt_w"/>
                                          </p:val>
                                        </p:tav>
                                        <p:tav tm="100000">
                                          <p:val>
                                            <p:strVal val="#ppt_w"/>
                                          </p:val>
                                        </p:tav>
                                      </p:tavLst>
                                    </p:anim>
                                    <p:anim calcmode="lin" valueType="num">
                                      <p:cBhvr>
                                        <p:cTn id="46" dur="500" fill="hold"/>
                                        <p:tgtEl>
                                          <p:spTgt spid="22"/>
                                        </p:tgtEl>
                                        <p:attrNameLst>
                                          <p:attrName>ppt_h</p:attrName>
                                        </p:attrNameLst>
                                      </p:cBhvr>
                                      <p:tavLst>
                                        <p:tav tm="0">
                                          <p:val>
                                            <p:strVal val="4/3*#ppt_h"/>
                                          </p:val>
                                        </p:tav>
                                        <p:tav tm="100000">
                                          <p:val>
                                            <p:strVal val="#ppt_h"/>
                                          </p:val>
                                        </p:tav>
                                      </p:tavLst>
                                    </p:anim>
                                  </p:childTnLst>
                                </p:cTn>
                              </p:par>
                            </p:childTnLst>
                          </p:cTn>
                        </p:par>
                        <p:par>
                          <p:cTn id="47" fill="hold">
                            <p:stCondLst>
                              <p:cond delay="2400"/>
                            </p:stCondLst>
                            <p:childTnLst>
                              <p:par>
                                <p:cTn id="48" presetID="10" presetClass="entr" presetSubtype="0"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par>
                          <p:cTn id="51" fill="hold">
                            <p:stCondLst>
                              <p:cond delay="2900"/>
                            </p:stCondLst>
                            <p:childTnLst>
                              <p:par>
                                <p:cTn id="52" presetID="10"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par>
                          <p:cTn id="55" fill="hold">
                            <p:stCondLst>
                              <p:cond delay="3400"/>
                            </p:stCondLst>
                            <p:childTnLst>
                              <p:par>
                                <p:cTn id="56" presetID="10" presetClass="entr" presetSubtype="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par>
                          <p:cTn id="59" fill="hold">
                            <p:stCondLst>
                              <p:cond delay="3900"/>
                            </p:stCondLst>
                            <p:childTnLst>
                              <p:par>
                                <p:cTn id="60" presetID="10" presetClass="entr" presetSubtype="0"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par>
                          <p:cTn id="63" fill="hold">
                            <p:stCondLst>
                              <p:cond delay="4400"/>
                            </p:stCondLst>
                            <p:childTnLst>
                              <p:par>
                                <p:cTn id="64" presetID="10" presetClass="entr" presetSubtype="0"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2" grpId="0" animBg="1"/>
      <p:bldP spid="23" grpId="0" animBg="1"/>
      <p:bldP spid="24" grpId="0" animBg="1"/>
      <p:bldP spid="25" grpId="0" animBg="1"/>
      <p:bldP spid="26" grpId="0" animBg="1"/>
      <p:bldP spid="27" grpId="0" animBg="1"/>
      <p:bldP spid="28" grpId="0" animBg="1"/>
      <p:bldP spid="4" grpId="0" animBg="1"/>
      <p:bldP spid="32" grpId="0"/>
      <p:bldP spid="36" grpId="0"/>
      <p:bldP spid="38" grpId="0"/>
      <p:bldP spid="40"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170" y="188640"/>
            <a:ext cx="11305256" cy="954107"/>
          </a:xfrm>
          <a:prstGeom prst="rect">
            <a:avLst/>
          </a:prstGeom>
        </p:spPr>
        <p:txBody>
          <a:bodyPr wrap="square">
            <a:spAutoFit/>
          </a:bodyPr>
          <a:lstStyle/>
          <a:p>
            <a:pPr algn="just">
              <a:spcAft>
                <a:spcPts val="0"/>
              </a:spcAft>
            </a:pPr>
            <a:r>
              <a:rPr lang="en-US" sz="2800" b="1" dirty="0">
                <a:solidFill>
                  <a:srgbClr val="006600"/>
                </a:solidFill>
                <a:latin typeface="+mn-lt"/>
                <a:ea typeface="Calibri" panose="020F0502020204030204" pitchFamily="34" charset="0"/>
                <a:cs typeface="Times New Roman" panose="02020603050405020304" pitchFamily="18" charset="0"/>
              </a:rPr>
              <a:t>1.</a:t>
            </a:r>
            <a:r>
              <a:rPr lang="en-US" sz="2800" dirty="0">
                <a:solidFill>
                  <a:srgbClr val="006600"/>
                </a:solidFill>
                <a:latin typeface="+mn-lt"/>
                <a:ea typeface="Calibri" panose="020F0502020204030204" pitchFamily="34" charset="0"/>
                <a:cs typeface="Times New Roman" panose="02020603050405020304" pitchFamily="18" charset="0"/>
              </a:rPr>
              <a:t> </a:t>
            </a:r>
            <a:r>
              <a:rPr lang="en-US" sz="2800" b="1" dirty="0">
                <a:solidFill>
                  <a:srgbClr val="006600"/>
                </a:solidFill>
                <a:latin typeface="+mn-lt"/>
                <a:ea typeface="Calibri" panose="020F0502020204030204" pitchFamily="34" charset="0"/>
                <a:cs typeface="Times New Roman" panose="02020603050405020304" pitchFamily="18" charset="0"/>
              </a:rPr>
              <a:t>Chia sẻ </a:t>
            </a:r>
            <a:r>
              <a:rPr lang="en-US" sz="2800" b="1" dirty="0" err="1">
                <a:solidFill>
                  <a:srgbClr val="006600"/>
                </a:solidFill>
                <a:latin typeface="+mn-lt"/>
                <a:ea typeface="Calibri" panose="020F0502020204030204" pitchFamily="34" charset="0"/>
                <a:cs typeface="Times New Roman" panose="02020603050405020304" pitchFamily="18" charset="0"/>
              </a:rPr>
              <a:t>vê</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ki</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năng</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chăm</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sóc</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người</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thân</a:t>
            </a:r>
            <a:r>
              <a:rPr lang="en-US" sz="2800" b="1" dirty="0">
                <a:solidFill>
                  <a:srgbClr val="006600"/>
                </a:solidFill>
                <a:latin typeface="+mn-lt"/>
                <a:ea typeface="Calibri" panose="020F0502020204030204" pitchFamily="34" charset="0"/>
                <a:cs typeface="Times New Roman" panose="02020603050405020304" pitchFamily="18" charset="0"/>
              </a:rPr>
              <a:t> bị </a:t>
            </a:r>
            <a:r>
              <a:rPr lang="en-US" sz="2800" b="1" dirty="0" err="1">
                <a:solidFill>
                  <a:srgbClr val="006600"/>
                </a:solidFill>
                <a:latin typeface="+mn-lt"/>
                <a:ea typeface="Calibri" panose="020F0502020204030204" pitchFamily="34" charset="0"/>
                <a:cs typeface="Times New Roman" panose="02020603050405020304" pitchFamily="18" charset="0"/>
              </a:rPr>
              <a:t>mệt</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ốm</a:t>
            </a:r>
            <a:endParaRPr lang="en-US" sz="2800" dirty="0">
              <a:latin typeface="+mn-lt"/>
              <a:ea typeface="Calibri" panose="020F0502020204030204" pitchFamily="34" charset="0"/>
              <a:cs typeface="Times New Roman" panose="02020603050405020304" pitchFamily="18" charset="0"/>
            </a:endParaRPr>
          </a:p>
          <a:p>
            <a:pPr algn="just">
              <a:spcAft>
                <a:spcPts val="0"/>
              </a:spcAft>
            </a:pPr>
            <a:r>
              <a:rPr lang="en-US" sz="2800" i="1" dirty="0">
                <a:latin typeface="+mn-lt"/>
                <a:ea typeface="Calibri" panose="020F0502020204030204" pitchFamily="34" charset="0"/>
                <a:cs typeface="Times New Roman" panose="02020603050405020304" pitchFamily="18" charset="0"/>
              </a:rPr>
              <a:t> </a:t>
            </a:r>
            <a:r>
              <a:rPr lang="en-US" sz="2800" dirty="0" smtClean="0">
                <a:latin typeface="+mn-lt"/>
                <a:ea typeface="Calibri" panose="020F0502020204030204" pitchFamily="34" charset="0"/>
                <a:cs typeface="Times New Roman" panose="02020603050405020304" pitchFamily="18" charset="0"/>
              </a:rPr>
              <a:t> </a:t>
            </a:r>
            <a:endParaRPr lang="en-US" sz="2800" dirty="0">
              <a:latin typeface="+mn-lt"/>
              <a:ea typeface="Calibri" panose="020F0502020204030204" pitchFamily="34" charset="0"/>
              <a:cs typeface="Times New Roman" panose="02020603050405020304" pitchFamily="18" charset="0"/>
            </a:endParaRPr>
          </a:p>
        </p:txBody>
      </p:sp>
      <p:sp>
        <p:nvSpPr>
          <p:cNvPr id="3" name="Rectangle 2"/>
          <p:cNvSpPr/>
          <p:nvPr/>
        </p:nvSpPr>
        <p:spPr>
          <a:xfrm>
            <a:off x="498704" y="980728"/>
            <a:ext cx="11286722" cy="2677656"/>
          </a:xfrm>
          <a:prstGeom prst="rect">
            <a:avLst/>
          </a:prstGeom>
        </p:spPr>
        <p:txBody>
          <a:bodyPr wrap="square">
            <a:spAutoFit/>
          </a:bodyPr>
          <a:lstStyle/>
          <a:p>
            <a:pPr algn="just">
              <a:spcAft>
                <a:spcPts val="0"/>
              </a:spcAft>
            </a:pPr>
            <a:r>
              <a:rPr lang="en-US" sz="2800" b="1" dirty="0" smtClean="0">
                <a:solidFill>
                  <a:srgbClr val="006600"/>
                </a:solidFill>
                <a:latin typeface="+mn-lt"/>
                <a:ea typeface="Calibri" panose="020F0502020204030204" pitchFamily="34" charset="0"/>
                <a:cs typeface="Times New Roman" panose="02020603050405020304" pitchFamily="18" charset="0"/>
              </a:rPr>
              <a:t> </a:t>
            </a:r>
            <a:r>
              <a:rPr lang="en-US" sz="2800" i="1" dirty="0" smtClean="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Trong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mỗi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gia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đình</a:t>
            </a:r>
            <a:r>
              <a:rPr lang="en-US" sz="2800" dirty="0" smtClean="0">
                <a:latin typeface="+mn-lt"/>
                <a:ea typeface="Calibri" panose="020F0502020204030204" pitchFamily="34" charset="0"/>
                <a:cs typeface="Times New Roman" panose="02020603050405020304" pitchFamily="18" charset="0"/>
              </a:rPr>
              <a:t>, </a:t>
            </a:r>
            <a:r>
              <a:rPr lang="en-US" sz="2800" dirty="0" err="1" smtClean="0">
                <a:latin typeface="+mn-lt"/>
                <a:ea typeface="Calibri" panose="020F0502020204030204" pitchFamily="34" charset="0"/>
                <a:cs typeface="Times New Roman" panose="02020603050405020304" pitchFamily="18" charset="0"/>
              </a:rPr>
              <a:t>không</a:t>
            </a:r>
            <a:r>
              <a:rPr lang="en-US" sz="2800" dirty="0" smtClean="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tránh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khỏi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những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lúc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có</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thân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bị</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mệt</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hoặc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ốm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Là</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con </a:t>
            </a:r>
            <a:r>
              <a:rPr lang="en-US" sz="2800" dirty="0" err="1">
                <a:latin typeface="+mn-lt"/>
                <a:ea typeface="Calibri" panose="020F0502020204030204" pitchFamily="34" charset="0"/>
                <a:cs typeface="Times New Roman" panose="02020603050405020304" pitchFamily="18" charset="0"/>
              </a:rPr>
              <a:t>trong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gia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mỗi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chúng</a:t>
            </a:r>
            <a:r>
              <a:rPr lang="en-US" sz="2800" dirty="0">
                <a:latin typeface="+mn-lt"/>
                <a:ea typeface="Calibri" panose="020F0502020204030204" pitchFamily="34" charset="0"/>
                <a:cs typeface="Times New Roman" panose="02020603050405020304" pitchFamily="18" charset="0"/>
              </a:rPr>
              <a:t> ta </a:t>
            </a:r>
            <a:r>
              <a:rPr lang="en-US" sz="2800" dirty="0" err="1">
                <a:latin typeface="+mn-lt"/>
                <a:ea typeface="Calibri" panose="020F0502020204030204" pitchFamily="34" charset="0"/>
                <a:cs typeface="Times New Roman" panose="02020603050405020304" pitchFamily="18" charset="0"/>
              </a:rPr>
              <a:t>cần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phải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thể</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hiện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yêu</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thương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và</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trách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nhiệm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của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đối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với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thân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bị</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mệt</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ốm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bằng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những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việc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làm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cụ</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thể</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phù</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hợp</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với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khả</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năng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của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Điều</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này</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đòi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hỏi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chúng</a:t>
            </a:r>
            <a:r>
              <a:rPr lang="en-US" sz="2800" dirty="0">
                <a:latin typeface="+mn-lt"/>
                <a:ea typeface="Calibri" panose="020F0502020204030204" pitchFamily="34" charset="0"/>
                <a:cs typeface="Times New Roman" panose="02020603050405020304" pitchFamily="18" charset="0"/>
              </a:rPr>
              <a:t> ta </a:t>
            </a:r>
            <a:r>
              <a:rPr lang="en-US" sz="2800" dirty="0" err="1">
                <a:latin typeface="+mn-lt"/>
                <a:ea typeface="Calibri" panose="020F0502020204030204" pitchFamily="34" charset="0"/>
                <a:cs typeface="Times New Roman" panose="02020603050405020304" pitchFamily="18" charset="0"/>
              </a:rPr>
              <a:t>phải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học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và</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rèn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luyện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để</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có</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được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những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kĩ</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năng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chăm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sóc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thân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bị</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mệt</a:t>
            </a:r>
            <a:r>
              <a:rPr lang="en-US" sz="2800" dirty="0">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51244756"/>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940480" y="3429000"/>
            <a:ext cx="10454443" cy="1034001"/>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en-US" altLang="zh-CN" sz="3733" dirty="0" smtClean="0">
                <a:solidFill>
                  <a:schemeClr val="tx1">
                    <a:lumMod val="65000"/>
                    <a:lumOff val="35000"/>
                  </a:schemeClr>
                </a:solidFill>
                <a:latin typeface="+mn-lt"/>
                <a:ea typeface="微软雅黑" panose="020B0503020204020204" pitchFamily="34" charset="-122"/>
                <a:sym typeface="Arial" panose="020B0604020202020204" pitchFamily="34" charset="0"/>
              </a:rPr>
              <a:t>XÁC ĐỊNH </a:t>
            </a:r>
            <a:r>
              <a:rPr lang="vi-VN" altLang="zh-CN" sz="3733" dirty="0" smtClean="0">
                <a:solidFill>
                  <a:schemeClr val="tx1">
                    <a:lumMod val="65000"/>
                    <a:lumOff val="35000"/>
                  </a:schemeClr>
                </a:solidFill>
                <a:latin typeface="+mn-lt"/>
                <a:ea typeface="微软雅黑" panose="020B0503020204020204" pitchFamily="34" charset="-122"/>
                <a:sym typeface="Arial" panose="020B0604020202020204" pitchFamily="34" charset="0"/>
              </a:rPr>
              <a:t>VIỆC </a:t>
            </a:r>
            <a:r>
              <a:rPr lang="vi-VN" altLang="zh-CN" sz="3733" dirty="0">
                <a:solidFill>
                  <a:schemeClr val="tx1">
                    <a:lumMod val="65000"/>
                    <a:lumOff val="35000"/>
                  </a:schemeClr>
                </a:solidFill>
                <a:latin typeface="+mn-lt"/>
                <a:ea typeface="微软雅黑" panose="020B0503020204020204" pitchFamily="34" charset="-122"/>
                <a:sym typeface="Arial" panose="020B0604020202020204" pitchFamily="34" charset="0"/>
              </a:rPr>
              <a:t>NÊN/KHÔNG NÊN KHI CHĂM SÓC NGƯỜI THÂN KHI BỊ MỆT, ỐM</a:t>
            </a:r>
            <a:endParaRPr lang="en-US" altLang="zh-CN" sz="3733"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5447842" y="1797322"/>
            <a:ext cx="1585055" cy="14397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Times New Roman" panose="02020603050405020304" pitchFamily="18" charset="0"/>
              </a:rPr>
              <a:t>HĐ 2</a:t>
            </a:r>
            <a:endParaRPr lang="zh-CN" altLang="en-US" sz="320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57598088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2">
            <a:extLst>
              <a:ext uri="{FF2B5EF4-FFF2-40B4-BE49-F238E27FC236}">
                <a16:creationId xmlns:a16="http://schemas.microsoft.com/office/drawing/2014/main" id="{5599DA8E-5412-CDB9-0C7F-ED314752387A}"/>
              </a:ext>
            </a:extLst>
          </p:cNvPr>
          <p:cNvSpPr txBox="1"/>
          <p:nvPr/>
        </p:nvSpPr>
        <p:spPr>
          <a:xfrm>
            <a:off x="630560" y="6977"/>
            <a:ext cx="3505951" cy="1622321"/>
          </a:xfrm>
          <a:prstGeom prst="rect">
            <a:avLst/>
          </a:prstGeom>
        </p:spPr>
        <p:txBody>
          <a:bodyPr vert="horz" lIns="91440" tIns="45720" rIns="91440" bIns="45720" rtlCol="0" anchor="ctr">
            <a:normAutofit fontScale="92500"/>
          </a:bodyPr>
          <a:lstStyle/>
          <a:p>
            <a:pPr>
              <a:lnSpc>
                <a:spcPct val="90000"/>
              </a:lnSpc>
              <a:spcAft>
                <a:spcPts val="600"/>
              </a:spcAft>
            </a:pPr>
            <a:r>
              <a:rPr lang="en-US" altLang="zh-CN" sz="4400" kern="1200" dirty="0">
                <a:solidFill>
                  <a:schemeClr val="tx1"/>
                </a:solidFill>
                <a:latin typeface="+mj-lt"/>
                <a:ea typeface="+mj-ea"/>
                <a:cs typeface="+mj-cs"/>
                <a:sym typeface="Arial" panose="020B0604020202020204" pitchFamily="34" charset="0"/>
              </a:rPr>
              <a:t>TRÒ </a:t>
            </a:r>
            <a:r>
              <a:rPr lang="en-US" altLang="zh-CN" sz="4400" kern="1200" dirty="0">
                <a:solidFill>
                  <a:schemeClr val="tx1"/>
                </a:solidFill>
                <a:latin typeface="+mn-lt"/>
                <a:ea typeface="+mj-ea"/>
                <a:cs typeface="+mj-cs"/>
                <a:sym typeface="Arial" panose="020B0604020202020204" pitchFamily="34" charset="0"/>
              </a:rPr>
              <a:t>CHƠI</a:t>
            </a:r>
            <a:r>
              <a:rPr lang="en-US" altLang="zh-CN" sz="4400" kern="1200" dirty="0">
                <a:solidFill>
                  <a:schemeClr val="tx1"/>
                </a:solidFill>
                <a:latin typeface="+mj-lt"/>
                <a:ea typeface="+mj-ea"/>
                <a:cs typeface="+mj-cs"/>
                <a:sym typeface="Arial" panose="020B0604020202020204" pitchFamily="34" charset="0"/>
              </a:rPr>
              <a:t> AI NHANH HƠN</a:t>
            </a:r>
          </a:p>
        </p:txBody>
      </p:sp>
      <p:sp>
        <p:nvSpPr>
          <p:cNvPr id="3" name="Rectangle 2">
            <a:extLst>
              <a:ext uri="{FF2B5EF4-FFF2-40B4-BE49-F238E27FC236}">
                <a16:creationId xmlns:a16="http://schemas.microsoft.com/office/drawing/2014/main" id="{F68C1177-6B8E-4A7B-87E3-A0A1D83608E6}"/>
              </a:ext>
            </a:extLst>
          </p:cNvPr>
          <p:cNvSpPr/>
          <p:nvPr/>
        </p:nvSpPr>
        <p:spPr>
          <a:xfrm>
            <a:off x="484278" y="1629298"/>
            <a:ext cx="3973502" cy="44639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lnSpcReduction="10000"/>
          </a:bodyPr>
          <a:lstStyle/>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CHIA LỚP THÀNH 2 NHÓM</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NHIỆM VỤ: XÁC ĐỊNH NHỮNG VIỆC NÊN VÀ KHÔNG NÊN KHI CHĂM SÓC NGƯỜI THÂN LÚC MỆT, ỐM</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THỜI GIAN: </a:t>
            </a:r>
            <a:endParaRPr lang="en-US" sz="2400" dirty="0" smtClean="0">
              <a:solidFill>
                <a:schemeClr val="tx1"/>
              </a:solidFill>
              <a:cs typeface="Calibri Light" panose="020F0302020204030204" pitchFamily="34" charset="0"/>
            </a:endParaRPr>
          </a:p>
          <a:p>
            <a:pPr algn="just">
              <a:lnSpc>
                <a:spcPct val="90000"/>
              </a:lnSpc>
              <a:spcAft>
                <a:spcPts val="600"/>
              </a:spcAft>
            </a:pPr>
            <a:r>
              <a:rPr lang="en-US" sz="2400" dirty="0" smtClean="0">
                <a:solidFill>
                  <a:schemeClr val="tx1"/>
                </a:solidFill>
                <a:cs typeface="Calibri Light" panose="020F0302020204030204" pitchFamily="34" charset="0"/>
              </a:rPr>
              <a:t>5 </a:t>
            </a:r>
            <a:r>
              <a:rPr lang="en-US" sz="2400" dirty="0">
                <a:solidFill>
                  <a:schemeClr val="tx1"/>
                </a:solidFill>
                <a:cs typeface="Calibri Light" panose="020F0302020204030204" pitchFamily="34" charset="0"/>
              </a:rPr>
              <a:t>PHÚT THẢO LUẬN </a:t>
            </a:r>
            <a:endParaRPr lang="en-US" sz="2400" dirty="0" smtClean="0">
              <a:solidFill>
                <a:schemeClr val="tx1"/>
              </a:solidFill>
              <a:cs typeface="Calibri Light" panose="020F0302020204030204" pitchFamily="34" charset="0"/>
            </a:endParaRPr>
          </a:p>
          <a:p>
            <a:pPr algn="just">
              <a:lnSpc>
                <a:spcPct val="90000"/>
              </a:lnSpc>
              <a:spcAft>
                <a:spcPts val="600"/>
              </a:spcAft>
            </a:pPr>
            <a:r>
              <a:rPr lang="en-US" sz="2400" dirty="0" smtClean="0">
                <a:solidFill>
                  <a:schemeClr val="tx1"/>
                </a:solidFill>
                <a:cs typeface="Calibri Light" panose="020F0302020204030204" pitchFamily="34" charset="0"/>
              </a:rPr>
              <a:t>5 </a:t>
            </a:r>
            <a:r>
              <a:rPr lang="en-US" sz="2400" dirty="0">
                <a:solidFill>
                  <a:schemeClr val="tx1"/>
                </a:solidFill>
                <a:cs typeface="Calibri Light" panose="020F0302020204030204" pitchFamily="34" charset="0"/>
              </a:rPr>
              <a:t>PHÚT TRÌNH BÀY</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AI NHANH HƠN + CHÍNH XÁC THÌ LÀ ĐỘI CHIẾN THẮNG</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660" y="0"/>
            <a:ext cx="7553927"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4355" y="557784"/>
            <a:ext cx="658495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矩形 25">
            <a:extLst>
              <a:ext uri="{FF2B5EF4-FFF2-40B4-BE49-F238E27FC236}">
                <a16:creationId xmlns:a16="http://schemas.microsoft.com/office/drawing/2014/main" id="{F57F3BD6-C0E4-1CA5-975A-39F1F0BEE653}"/>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pic>
        <p:nvPicPr>
          <p:cNvPr id="6" name="Picture 5">
            <a:extLst>
              <a:ext uri="{FF2B5EF4-FFF2-40B4-BE49-F238E27FC236}">
                <a16:creationId xmlns:a16="http://schemas.microsoft.com/office/drawing/2014/main" id="{F508AE55-9AFC-F9D8-889E-35D736518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576" y="1410092"/>
            <a:ext cx="6051854" cy="4034569"/>
          </a:xfrm>
          <a:prstGeom prst="rect">
            <a:avLst/>
          </a:prstGeom>
        </p:spPr>
      </p:pic>
    </p:spTree>
    <p:extLst>
      <p:ext uri="{BB962C8B-B14F-4D97-AF65-F5344CB8AC3E}">
        <p14:creationId xmlns:p14="http://schemas.microsoft.com/office/powerpoint/2010/main" val="1115309519"/>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DCBB569-109F-67AA-FA81-415CCFE998F2}"/>
              </a:ext>
            </a:extLst>
          </p:cNvPr>
          <p:cNvGraphicFramePr>
            <a:graphicFrameLocks noGrp="1"/>
          </p:cNvGraphicFramePr>
          <p:nvPr>
            <p:extLst>
              <p:ext uri="{D42A27DB-BD31-4B8C-83A1-F6EECF244321}">
                <p14:modId xmlns:p14="http://schemas.microsoft.com/office/powerpoint/2010/main" val="4078434973"/>
              </p:ext>
            </p:extLst>
          </p:nvPr>
        </p:nvGraphicFramePr>
        <p:xfrm>
          <a:off x="1624992" y="1727424"/>
          <a:ext cx="8817058" cy="4437880"/>
        </p:xfrm>
        <a:graphic>
          <a:graphicData uri="http://schemas.openxmlformats.org/drawingml/2006/table">
            <a:tbl>
              <a:tblPr firstRow="1" bandRow="1">
                <a:tableStyleId>{16D9F66E-5EB9-4882-86FB-DCBF35E3C3E4}</a:tableStyleId>
              </a:tblPr>
              <a:tblGrid>
                <a:gridCol w="4408529">
                  <a:extLst>
                    <a:ext uri="{9D8B030D-6E8A-4147-A177-3AD203B41FA5}">
                      <a16:colId xmlns:a16="http://schemas.microsoft.com/office/drawing/2014/main" val="3823864212"/>
                    </a:ext>
                  </a:extLst>
                </a:gridCol>
                <a:gridCol w="4408529">
                  <a:extLst>
                    <a:ext uri="{9D8B030D-6E8A-4147-A177-3AD203B41FA5}">
                      <a16:colId xmlns:a16="http://schemas.microsoft.com/office/drawing/2014/main" val="3960798758"/>
                    </a:ext>
                  </a:extLst>
                </a:gridCol>
              </a:tblGrid>
              <a:tr h="887576">
                <a:tc>
                  <a:txBody>
                    <a:bodyPr/>
                    <a:lstStyle/>
                    <a:p>
                      <a:pPr algn="ctr"/>
                      <a:r>
                        <a:rPr lang="en-VN" sz="3200" dirty="0">
                          <a:solidFill>
                            <a:schemeClr val="accent6">
                              <a:lumMod val="50000"/>
                            </a:schemeClr>
                          </a:solidFill>
                          <a:latin typeface="Times New Roman" panose="02020603050405020304" pitchFamily="18" charset="0"/>
                        </a:rPr>
                        <a:t>NÊN</a:t>
                      </a:r>
                    </a:p>
                  </a:txBody>
                  <a:tcPr anchor="ctr"/>
                </a:tc>
                <a:tc>
                  <a:txBody>
                    <a:bodyPr/>
                    <a:lstStyle/>
                    <a:p>
                      <a:pPr algn="ctr"/>
                      <a:r>
                        <a:rPr lang="en-VN" sz="3200" dirty="0">
                          <a:solidFill>
                            <a:schemeClr val="accent6">
                              <a:lumMod val="50000"/>
                            </a:schemeClr>
                          </a:solidFill>
                          <a:latin typeface="Times New Roman" panose="02020603050405020304" pitchFamily="18" charset="0"/>
                        </a:rPr>
                        <a:t>KHÔNG NÊN</a:t>
                      </a:r>
                    </a:p>
                  </a:txBody>
                  <a:tcPr anchor="ctr"/>
                </a:tc>
                <a:extLst>
                  <a:ext uri="{0D108BD9-81ED-4DB2-BD59-A6C34878D82A}">
                    <a16:rowId xmlns:a16="http://schemas.microsoft.com/office/drawing/2014/main" val="762493416"/>
                  </a:ext>
                </a:extLst>
              </a:tr>
              <a:tr h="887576">
                <a:tc>
                  <a:txBody>
                    <a:bodyPr/>
                    <a:lstStyle/>
                    <a:p>
                      <a:pPr algn="just"/>
                      <a:r>
                        <a:rPr lang="en-VN" sz="2400" dirty="0">
                          <a:latin typeface="Times New Roman" panose="02020603050405020304" pitchFamily="18" charset="0"/>
                        </a:rPr>
                        <a:t>- Quan tâm, động viên người thân</a:t>
                      </a:r>
                    </a:p>
                  </a:txBody>
                  <a:tcPr anchor="ctr"/>
                </a:tc>
                <a:tc>
                  <a:txBody>
                    <a:bodyPr/>
                    <a:lstStyle/>
                    <a:p>
                      <a:pPr algn="just"/>
                      <a:r>
                        <a:rPr lang="en-VN" sz="2400" dirty="0">
                          <a:latin typeface="Times New Roman" panose="02020603050405020304" pitchFamily="18" charset="0"/>
                        </a:rPr>
                        <a:t>- Trách móc khi người thân bực bội, khó chịu</a:t>
                      </a:r>
                    </a:p>
                  </a:txBody>
                  <a:tcPr anchor="ctr"/>
                </a:tc>
                <a:extLst>
                  <a:ext uri="{0D108BD9-81ED-4DB2-BD59-A6C34878D82A}">
                    <a16:rowId xmlns:a16="http://schemas.microsoft.com/office/drawing/2014/main" val="3337191091"/>
                  </a:ext>
                </a:extLst>
              </a:tr>
              <a:tr h="887576">
                <a:tc>
                  <a:txBody>
                    <a:bodyPr/>
                    <a:lstStyle/>
                    <a:p>
                      <a:pPr algn="just"/>
                      <a:r>
                        <a:rPr lang="en-VN" sz="2400" dirty="0">
                          <a:latin typeface="Times New Roman" panose="02020603050405020304" pitchFamily="18" charset="0"/>
                        </a:rPr>
                        <a:t>- Nhắc nhở người thân ăn uống đúng giờ, nghỉ ngơi đúng lúc</a:t>
                      </a:r>
                    </a:p>
                  </a:txBody>
                  <a:tcPr anchor="ctr"/>
                </a:tc>
                <a:tc>
                  <a:txBody>
                    <a:bodyPr/>
                    <a:lstStyle/>
                    <a:p>
                      <a:pPr algn="just"/>
                      <a:r>
                        <a:rPr lang="en-VN" sz="2400" dirty="0">
                          <a:latin typeface="Times New Roman" panose="02020603050405020304" pitchFamily="18" charset="0"/>
                        </a:rPr>
                        <a:t>- Không nên làm phiền thời gian nghỉ ngơi của người thân</a:t>
                      </a:r>
                    </a:p>
                  </a:txBody>
                  <a:tcPr anchor="ctr"/>
                </a:tc>
                <a:extLst>
                  <a:ext uri="{0D108BD9-81ED-4DB2-BD59-A6C34878D82A}">
                    <a16:rowId xmlns:a16="http://schemas.microsoft.com/office/drawing/2014/main" val="1893656052"/>
                  </a:ext>
                </a:extLst>
              </a:tr>
              <a:tr h="887576">
                <a:tc>
                  <a:txBody>
                    <a:bodyPr/>
                    <a:lstStyle/>
                    <a:p>
                      <a:pPr algn="just"/>
                      <a:r>
                        <a:rPr lang="en-VN" sz="2400" dirty="0">
                          <a:latin typeface="Times New Roman" panose="02020603050405020304" pitchFamily="18" charset="0"/>
                        </a:rPr>
                        <a:t>- Giúp người thân làm bớt công việc nhà</a:t>
                      </a:r>
                    </a:p>
                  </a:txBody>
                  <a:tcPr anchor="ctr"/>
                </a:tc>
                <a:tc>
                  <a:txBody>
                    <a:bodyPr/>
                    <a:lstStyle/>
                    <a:p>
                      <a:pPr algn="just"/>
                      <a:r>
                        <a:rPr lang="en-VN" sz="2400" dirty="0">
                          <a:latin typeface="Times New Roman" panose="02020603050405020304" pitchFamily="18" charset="0"/>
                        </a:rPr>
                        <a:t>- Trông chờ, ỷ lại vào người thân</a:t>
                      </a:r>
                    </a:p>
                  </a:txBody>
                  <a:tcPr anchor="ctr"/>
                </a:tc>
                <a:extLst>
                  <a:ext uri="{0D108BD9-81ED-4DB2-BD59-A6C34878D82A}">
                    <a16:rowId xmlns:a16="http://schemas.microsoft.com/office/drawing/2014/main" val="3245069751"/>
                  </a:ext>
                </a:extLst>
              </a:tr>
              <a:tr h="887576">
                <a:tc>
                  <a:txBody>
                    <a:bodyPr/>
                    <a:lstStyle/>
                    <a:p>
                      <a:pPr algn="just"/>
                      <a:r>
                        <a:rPr lang="en-VN" sz="2400" dirty="0">
                          <a:latin typeface="Times New Roman" panose="02020603050405020304" pitchFamily="18" charset="0"/>
                        </a:rPr>
                        <a:t>- Bồi bổ sức khoẻ cho người thân</a:t>
                      </a:r>
                    </a:p>
                  </a:txBody>
                  <a:tcPr anchor="ctr"/>
                </a:tc>
                <a:tc>
                  <a:txBody>
                    <a:bodyPr/>
                    <a:lstStyle/>
                    <a:p>
                      <a:pPr algn="just"/>
                      <a:r>
                        <a:rPr lang="en-VN" sz="2400" dirty="0">
                          <a:latin typeface="Times New Roman" panose="02020603050405020304" pitchFamily="18" charset="0"/>
                        </a:rPr>
                        <a:t>- Cho ăn uống vô tội vạ gây bệnh nặng hơn,…</a:t>
                      </a:r>
                    </a:p>
                  </a:txBody>
                  <a:tcPr anchor="ctr"/>
                </a:tc>
                <a:extLst>
                  <a:ext uri="{0D108BD9-81ED-4DB2-BD59-A6C34878D82A}">
                    <a16:rowId xmlns:a16="http://schemas.microsoft.com/office/drawing/2014/main" val="2560334877"/>
                  </a:ext>
                </a:extLst>
              </a:tr>
            </a:tbl>
          </a:graphicData>
        </a:graphic>
      </p:graphicFrame>
      <p:sp>
        <p:nvSpPr>
          <p:cNvPr id="4" name="TextBox 3">
            <a:extLst>
              <a:ext uri="{FF2B5EF4-FFF2-40B4-BE49-F238E27FC236}">
                <a16:creationId xmlns:a16="http://schemas.microsoft.com/office/drawing/2014/main" id="{14764CD2-1FF3-7FD8-D067-7F46642FCCE1}"/>
              </a:ext>
            </a:extLst>
          </p:cNvPr>
          <p:cNvSpPr txBox="1"/>
          <p:nvPr/>
        </p:nvSpPr>
        <p:spPr>
          <a:xfrm>
            <a:off x="1740310" y="692696"/>
            <a:ext cx="8712968" cy="830997"/>
          </a:xfrm>
          <a:prstGeom prst="rect">
            <a:avLst/>
          </a:prstGeom>
          <a:noFill/>
        </p:spPr>
        <p:txBody>
          <a:bodyPr wrap="square" rtlCol="0">
            <a:spAutoFit/>
          </a:bodyPr>
          <a:lstStyle/>
          <a:p>
            <a:pPr algn="ctr"/>
            <a:r>
              <a:rPr lang="en-VN" sz="2400" b="1" dirty="0">
                <a:latin typeface="Times New Roman" panose="02020603050405020304" pitchFamily="18" charset="0"/>
                <a:cs typeface="Times New Roman" panose="02020603050405020304" pitchFamily="18" charset="0"/>
              </a:rPr>
              <a:t>NHỮNG VIỆC NÊN VÀ KHÔNG NÊN KHI CHĂM SÓC NGƯỜI THÂN KHI BỊ MỆT, ỐM</a:t>
            </a:r>
          </a:p>
        </p:txBody>
      </p:sp>
      <p:pic>
        <p:nvPicPr>
          <p:cNvPr id="6" name="Picture 5" descr="A picture containing text&#10;&#10;Description automatically generated">
            <a:extLst>
              <a:ext uri="{FF2B5EF4-FFF2-40B4-BE49-F238E27FC236}">
                <a16:creationId xmlns:a16="http://schemas.microsoft.com/office/drawing/2014/main" id="{8E324617-2453-D752-CD95-B17015CF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4706" y="1727424"/>
            <a:ext cx="1390671" cy="897525"/>
          </a:xfrm>
          <a:prstGeom prst="rect">
            <a:avLst/>
          </a:prstGeom>
        </p:spPr>
      </p:pic>
    </p:spTree>
    <p:extLst>
      <p:ext uri="{BB962C8B-B14F-4D97-AF65-F5344CB8AC3E}">
        <p14:creationId xmlns:p14="http://schemas.microsoft.com/office/powerpoint/2010/main" val="2243150157"/>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940480" y="2972446"/>
            <a:ext cx="10454443" cy="609398"/>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4400" dirty="0">
                <a:solidFill>
                  <a:schemeClr val="tx1">
                    <a:lumMod val="65000"/>
                    <a:lumOff val="35000"/>
                  </a:schemeClr>
                </a:solidFill>
                <a:latin typeface="+mn-lt"/>
                <a:ea typeface="微软雅黑" panose="020B0503020204020204" pitchFamily="34" charset="-122"/>
                <a:sym typeface="Arial" panose="020B0604020202020204" pitchFamily="34" charset="0"/>
              </a:rPr>
              <a:t>LUYỆN TẬP – VẬN DỤNG</a:t>
            </a:r>
            <a:endParaRPr lang="en-US" altLang="zh-CN" sz="4400"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5232258" y="1340768"/>
            <a:ext cx="1729071" cy="14397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latin typeface="Times New Roman" panose="02020603050405020304" pitchFamily="18" charset="0"/>
              </a:rPr>
              <a:t>HĐ 3</a:t>
            </a:r>
            <a:endParaRPr lang="zh-CN" altLang="en-US" sz="360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87230165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2">
            <a:extLst>
              <a:ext uri="{FF2B5EF4-FFF2-40B4-BE49-F238E27FC236}">
                <a16:creationId xmlns:a16="http://schemas.microsoft.com/office/drawing/2014/main" id="{5599DA8E-5412-CDB9-0C7F-ED314752387A}"/>
              </a:ext>
            </a:extLst>
          </p:cNvPr>
          <p:cNvSpPr txBox="1"/>
          <p:nvPr/>
        </p:nvSpPr>
        <p:spPr>
          <a:xfrm>
            <a:off x="630560" y="6977"/>
            <a:ext cx="3505951" cy="1622321"/>
          </a:xfrm>
          <a:prstGeom prst="rect">
            <a:avLst/>
          </a:prstGeom>
        </p:spPr>
        <p:txBody>
          <a:bodyPr vert="horz" lIns="91440" tIns="45720" rIns="91440" bIns="45720" rtlCol="0" anchor="ctr">
            <a:normAutofit fontScale="92500"/>
          </a:bodyPr>
          <a:lstStyle/>
          <a:p>
            <a:pPr>
              <a:lnSpc>
                <a:spcPct val="90000"/>
              </a:lnSpc>
              <a:spcAft>
                <a:spcPts val="600"/>
              </a:spcAft>
            </a:pPr>
            <a:r>
              <a:rPr lang="en-US" altLang="zh-CN" sz="4400" kern="1200">
                <a:solidFill>
                  <a:schemeClr val="tx1"/>
                </a:solidFill>
                <a:latin typeface="+mn-lt"/>
                <a:ea typeface="+mj-ea"/>
                <a:cs typeface="+mj-cs"/>
                <a:sym typeface="Arial" panose="020B0604020202020204" pitchFamily="34" charset="0"/>
              </a:rPr>
              <a:t>TRÒ CHƠI AI NHANH HƠN</a:t>
            </a:r>
          </a:p>
        </p:txBody>
      </p:sp>
      <p:sp>
        <p:nvSpPr>
          <p:cNvPr id="3" name="Rectangle 2">
            <a:extLst>
              <a:ext uri="{FF2B5EF4-FFF2-40B4-BE49-F238E27FC236}">
                <a16:creationId xmlns:a16="http://schemas.microsoft.com/office/drawing/2014/main" id="{F68C1177-6B8E-4A7B-87E3-A0A1D83608E6}"/>
              </a:ext>
            </a:extLst>
          </p:cNvPr>
          <p:cNvSpPr/>
          <p:nvPr/>
        </p:nvSpPr>
        <p:spPr>
          <a:xfrm>
            <a:off x="484278" y="1629298"/>
            <a:ext cx="3872752" cy="403244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92500" lnSpcReduction="10000"/>
          </a:bodyPr>
          <a:lstStyle/>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CHIA LỚP THÀNH 4 NHÓM (PHÁT MỖI NHÓM 1 TỜ GIẤY ROKI) </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NHIỆM VỤ: LIỆT KÊ QUY TRÌNH CHĂM SÓC NGƯỜI BỊ COVID 19 TẠI NHÀ</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THỜI GIAN: </a:t>
            </a:r>
            <a:endParaRPr lang="en-US" sz="2400" dirty="0" smtClean="0">
              <a:solidFill>
                <a:schemeClr val="tx1"/>
              </a:solidFill>
              <a:cs typeface="Calibri Light" panose="020F0302020204030204" pitchFamily="34" charset="0"/>
            </a:endParaRPr>
          </a:p>
          <a:p>
            <a:pPr algn="just">
              <a:lnSpc>
                <a:spcPct val="90000"/>
              </a:lnSpc>
              <a:spcAft>
                <a:spcPts val="600"/>
              </a:spcAft>
            </a:pPr>
            <a:r>
              <a:rPr lang="en-US" sz="2400" dirty="0" smtClean="0">
                <a:solidFill>
                  <a:schemeClr val="tx1"/>
                </a:solidFill>
                <a:cs typeface="Calibri Light" panose="020F0302020204030204" pitchFamily="34" charset="0"/>
              </a:rPr>
              <a:t>5 </a:t>
            </a:r>
            <a:r>
              <a:rPr lang="en-US" sz="2400" dirty="0">
                <a:solidFill>
                  <a:schemeClr val="tx1"/>
                </a:solidFill>
                <a:cs typeface="Calibri Light" panose="020F0302020204030204" pitchFamily="34" charset="0"/>
              </a:rPr>
              <a:t>PHÚT THẢO LUẬN </a:t>
            </a:r>
            <a:endParaRPr lang="en-US" sz="2400" dirty="0" smtClean="0">
              <a:solidFill>
                <a:schemeClr val="tx1"/>
              </a:solidFill>
              <a:cs typeface="Calibri Light" panose="020F0302020204030204" pitchFamily="34" charset="0"/>
            </a:endParaRPr>
          </a:p>
          <a:p>
            <a:pPr algn="just">
              <a:lnSpc>
                <a:spcPct val="90000"/>
              </a:lnSpc>
              <a:spcAft>
                <a:spcPts val="600"/>
              </a:spcAft>
            </a:pPr>
            <a:r>
              <a:rPr lang="en-US" sz="2400" dirty="0" smtClean="0">
                <a:solidFill>
                  <a:schemeClr val="tx1"/>
                </a:solidFill>
                <a:cs typeface="Calibri Light" panose="020F0302020204030204" pitchFamily="34" charset="0"/>
              </a:rPr>
              <a:t>5 </a:t>
            </a:r>
            <a:r>
              <a:rPr lang="en-US" sz="2400" dirty="0">
                <a:solidFill>
                  <a:schemeClr val="tx1"/>
                </a:solidFill>
                <a:cs typeface="Calibri Light" panose="020F0302020204030204" pitchFamily="34" charset="0"/>
              </a:rPr>
              <a:t>PHÚT TRÌNH BÀY</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AI NHANH HƠN + CHÍNH XÁC THÌ LÀ ĐỘI CHIẾN THẮNG</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660" y="0"/>
            <a:ext cx="7553927"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4355" y="557784"/>
            <a:ext cx="658495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AE7ED247-8C65-5B6D-DCA8-186D059A9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565" y="1576192"/>
            <a:ext cx="6020115" cy="3702369"/>
          </a:xfrm>
          <a:prstGeom prst="rect">
            <a:avLst/>
          </a:prstGeom>
          <a:effectLst/>
        </p:spPr>
      </p:pic>
      <p:sp>
        <p:nvSpPr>
          <p:cNvPr id="5" name="矩形 25">
            <a:extLst>
              <a:ext uri="{FF2B5EF4-FFF2-40B4-BE49-F238E27FC236}">
                <a16:creationId xmlns:a16="http://schemas.microsoft.com/office/drawing/2014/main" id="{F57F3BD6-C0E4-1CA5-975A-39F1F0BEE653}"/>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Tree>
    <p:extLst>
      <p:ext uri="{BB962C8B-B14F-4D97-AF65-F5344CB8AC3E}">
        <p14:creationId xmlns:p14="http://schemas.microsoft.com/office/powerpoint/2010/main" val="3222566921"/>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358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4" y="480060"/>
            <a:ext cx="11239439"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2" name="Báº£n ghi chÃ©p vá» CÃ¡ch chÄm sÃ³c cÃ¡c triá»u chá»©ng COVID-19 táº¡i nhÃ  (Vietnamese).mp4" descr="Báº£n ghi chÃ©p vá» CÃ¡ch chÄm sÃ³c cÃ¡c triá»u chá»©ng COVID-19 táº¡i nhÃ  (Vietnamese).mp4">
            <a:hlinkClick r:id="" action="ppaction://media"/>
            <a:extLst>
              <a:ext uri="{FF2B5EF4-FFF2-40B4-BE49-F238E27FC236}">
                <a16:creationId xmlns:a16="http://schemas.microsoft.com/office/drawing/2014/main" id="{DC815907-2DB8-7C31-9083-2B4E23A386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4732" y="643467"/>
            <a:ext cx="9904122" cy="5571066"/>
          </a:xfrm>
          <a:prstGeom prst="rect">
            <a:avLst/>
          </a:prstGeom>
        </p:spPr>
      </p:pic>
    </p:spTree>
    <p:extLst>
      <p:ext uri="{BB962C8B-B14F-4D97-AF65-F5344CB8AC3E}">
        <p14:creationId xmlns:p14="http://schemas.microsoft.com/office/powerpoint/2010/main" val="314644619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02AD1A5-88D2-45F4-ECD9-B318135FA16F}"/>
              </a:ext>
            </a:extLst>
          </p:cNvPr>
          <p:cNvSpPr/>
          <p:nvPr/>
        </p:nvSpPr>
        <p:spPr>
          <a:xfrm>
            <a:off x="7540378" y="1705576"/>
            <a:ext cx="3926692" cy="3843736"/>
          </a:xfrm>
          <a:prstGeom prst="roundRect">
            <a:avLst/>
          </a:prstGeom>
          <a:solidFill>
            <a:schemeClr val="accent6">
              <a:lumMod val="20000"/>
              <a:lumOff val="80000"/>
            </a:schemeClr>
          </a:solidFill>
          <a:ln>
            <a:solidFill>
              <a:srgbClr val="5DA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lumMod val="65000"/>
                    <a:lumOff val="35000"/>
                  </a:schemeClr>
                </a:solidFill>
                <a:cs typeface="Calibri Light" panose="020F0302020204030204" pitchFamily="34" charset="0"/>
              </a:rPr>
              <a:t>QUAY CLIP VỀ HÀNH ĐỘNG PHỤ GIÚP BỐ MẸ LÀM VIỆC NHÀ KHI BỐ MẸ MỆT (HOẶC CHĂM SÓC ÔNG BÀ LỚN TUỔI) VÀ NÊU CẢM NGHĨ KHI EM THỰC HIỆN NHỮNG VIỆC ĐÓ</a:t>
            </a:r>
            <a:endParaRPr lang="en-VN" sz="2400" dirty="0">
              <a:solidFill>
                <a:schemeClr val="tx1">
                  <a:lumMod val="65000"/>
                  <a:lumOff val="35000"/>
                </a:schemeClr>
              </a:solidFill>
              <a:cs typeface="Calibri Light" panose="020F0302020204030204" pitchFamily="34" charset="0"/>
            </a:endParaRPr>
          </a:p>
        </p:txBody>
      </p:sp>
      <p:pic>
        <p:nvPicPr>
          <p:cNvPr id="3" name="Picture 2" descr="A group of people sitting around a table&#10;&#10;Description automatically generated with medium confidence">
            <a:extLst>
              <a:ext uri="{FF2B5EF4-FFF2-40B4-BE49-F238E27FC236}">
                <a16:creationId xmlns:a16="http://schemas.microsoft.com/office/drawing/2014/main" id="{97E474F8-F71F-0C0D-330C-6ABB50105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494" y="1914513"/>
            <a:ext cx="5676836" cy="3497024"/>
          </a:xfrm>
          <a:prstGeom prst="rect">
            <a:avLst/>
          </a:prstGeom>
        </p:spPr>
      </p:pic>
      <p:sp>
        <p:nvSpPr>
          <p:cNvPr id="4" name="文本框 32">
            <a:extLst>
              <a:ext uri="{FF2B5EF4-FFF2-40B4-BE49-F238E27FC236}">
                <a16:creationId xmlns:a16="http://schemas.microsoft.com/office/drawing/2014/main" id="{BA619436-47B5-0F0D-55B3-E5797CFDFB81}"/>
              </a:ext>
            </a:extLst>
          </p:cNvPr>
          <p:cNvSpPr txBox="1"/>
          <p:nvPr/>
        </p:nvSpPr>
        <p:spPr>
          <a:xfrm>
            <a:off x="247486" y="269071"/>
            <a:ext cx="2938643" cy="461643"/>
          </a:xfrm>
          <a:prstGeom prst="rect">
            <a:avLst/>
          </a:prstGeom>
          <a:noFill/>
        </p:spPr>
        <p:txBody>
          <a:bodyPr wrap="none" lIns="91417" tIns="45709" rIns="91417" bIns="45709">
            <a:spAutoFit/>
          </a:bodyPr>
          <a:lstStyle/>
          <a:p>
            <a:r>
              <a:rPr lang="vi-VN" altLang="zh-CN" sz="2400" dirty="0">
                <a:latin typeface="+mn-lt"/>
                <a:ea typeface="微软雅黑" panose="020B0503020204020204" pitchFamily="34" charset="-122"/>
                <a:sym typeface="Arial" panose="020B0604020202020204" pitchFamily="34" charset="0"/>
              </a:rPr>
              <a:t>NHIỆM VỤ VỀ NHÀ</a:t>
            </a:r>
            <a:endParaRPr lang="en-US" altLang="zh-CN" sz="2400" dirty="0">
              <a:latin typeface="+mn-lt"/>
              <a:ea typeface="微软雅黑" panose="020B0503020204020204" pitchFamily="34" charset="-122"/>
              <a:sym typeface="Arial" panose="020B0604020202020204" pitchFamily="34" charset="0"/>
            </a:endParaRPr>
          </a:p>
        </p:txBody>
      </p:sp>
      <p:sp>
        <p:nvSpPr>
          <p:cNvPr id="5" name="矩形 25">
            <a:extLst>
              <a:ext uri="{FF2B5EF4-FFF2-40B4-BE49-F238E27FC236}">
                <a16:creationId xmlns:a16="http://schemas.microsoft.com/office/drawing/2014/main" id="{4E674D4C-5218-67A3-A940-A6564D0AC978}"/>
              </a:ext>
            </a:extLst>
          </p:cNvPr>
          <p:cNvSpPr/>
          <p:nvPr/>
        </p:nvSpPr>
        <p:spPr>
          <a:xfrm>
            <a:off x="0" y="269071"/>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Tree>
    <p:extLst>
      <p:ext uri="{BB962C8B-B14F-4D97-AF65-F5344CB8AC3E}">
        <p14:creationId xmlns:p14="http://schemas.microsoft.com/office/powerpoint/2010/main" val="212813996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00DFA4-385D-40AA-8681-BA6070F1A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 y="21982"/>
            <a:ext cx="12181174" cy="6858001"/>
          </a:xfrm>
          <a:prstGeom prst="rect">
            <a:avLst/>
          </a:prstGeom>
        </p:spPr>
      </p:pic>
      <p:sp>
        <p:nvSpPr>
          <p:cNvPr id="24" name="矩形 23"/>
          <p:cNvSpPr/>
          <p:nvPr/>
        </p:nvSpPr>
        <p:spPr>
          <a:xfrm>
            <a:off x="1877728" y="2399796"/>
            <a:ext cx="8438132" cy="943642"/>
          </a:xfrm>
          <a:prstGeom prst="rect">
            <a:avLst/>
          </a:prstGeom>
        </p:spPr>
        <p:txBody>
          <a:bodyPr wrap="square" lIns="121906" tIns="60953" rIns="121906" bIns="60953">
            <a:spAutoFit/>
          </a:bodyPr>
          <a:lstStyle/>
          <a:p>
            <a:pPr algn="ctr" fontAlgn="auto">
              <a:spcBef>
                <a:spcPts val="0"/>
              </a:spcBef>
              <a:spcAft>
                <a:spcPts val="0"/>
              </a:spcAft>
              <a:defRPr/>
            </a:pPr>
            <a:r>
              <a:rPr lang="vi-VN" altLang="zh-CN" sz="5332" b="1" spc="400" dirty="0">
                <a:solidFill>
                  <a:schemeClr val="tx1">
                    <a:lumMod val="75000"/>
                    <a:lumOff val="25000"/>
                  </a:schemeClr>
                </a:solidFill>
                <a:latin typeface="+mn-lt"/>
                <a:ea typeface="微软雅黑" pitchFamily="34" charset="-122"/>
                <a:cs typeface="+mn-ea"/>
                <a:sym typeface="+mn-lt"/>
              </a:rPr>
              <a:t>THANKYOU!</a:t>
            </a:r>
            <a:endParaRPr lang="zh-CN" altLang="en-US" sz="5332" b="1" spc="400" dirty="0">
              <a:solidFill>
                <a:schemeClr val="tx1">
                  <a:lumMod val="75000"/>
                  <a:lumOff val="25000"/>
                </a:schemeClr>
              </a:solidFill>
              <a:latin typeface="+mn-lt"/>
              <a:ea typeface="微软雅黑" pitchFamily="34" charset="-122"/>
              <a:cs typeface="+mn-ea"/>
              <a:sym typeface="+mn-lt"/>
            </a:endParaRPr>
          </a:p>
        </p:txBody>
      </p:sp>
      <p:cxnSp>
        <p:nvCxnSpPr>
          <p:cNvPr id="26" name="直接连接符 25">
            <a:extLst>
              <a:ext uri="{FF2B5EF4-FFF2-40B4-BE49-F238E27FC236}">
                <a16:creationId xmlns:a16="http://schemas.microsoft.com/office/drawing/2014/main" id="{F599728D-24B5-4FA0-8D0B-6D961CE162D1}"/>
              </a:ext>
            </a:extLst>
          </p:cNvPr>
          <p:cNvCxnSpPr/>
          <p:nvPr/>
        </p:nvCxnSpPr>
        <p:spPr>
          <a:xfrm>
            <a:off x="3505341" y="3491073"/>
            <a:ext cx="552000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TextBox 33">
            <a:extLst>
              <a:ext uri="{FF2B5EF4-FFF2-40B4-BE49-F238E27FC236}">
                <a16:creationId xmlns:a16="http://schemas.microsoft.com/office/drawing/2014/main" id="{AB1F61E1-408D-4142-9C0F-126EAD3B89E8}"/>
              </a:ext>
            </a:extLst>
          </p:cNvPr>
          <p:cNvSpPr txBox="1"/>
          <p:nvPr/>
        </p:nvSpPr>
        <p:spPr>
          <a:xfrm>
            <a:off x="2088881" y="3789040"/>
            <a:ext cx="8352928" cy="420564"/>
          </a:xfrm>
          <a:prstGeom prst="rect">
            <a:avLst/>
          </a:prstGeom>
          <a:noFill/>
        </p:spPr>
        <p:txBody>
          <a:bodyPr wrap="square" rtlCol="0">
            <a:spAutoFit/>
          </a:bodyPr>
          <a:lstStyle/>
          <a:p>
            <a:r>
              <a:rPr lang="vi-VN" altLang="zh-CN"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GVTH</a:t>
            </a:r>
            <a:r>
              <a:rPr lang="zh-CN" altLang="en-US" sz="2133" dirty="0" smtClean="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133" dirty="0" smtClean="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BÌNH LÊ</a:t>
            </a:r>
            <a:r>
              <a:rPr lang="zh-CN" altLang="en-US" sz="2133" dirty="0" smtClean="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vi-VN" altLang="zh-CN"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EMAIL</a:t>
            </a:r>
            <a:r>
              <a:rPr lang="zh-CN" altLang="en-US" sz="2133" dirty="0" smtClean="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133" dirty="0" smtClean="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levanbinh72qn1@gmail.com</a:t>
            </a:r>
            <a:endParaRPr lang="zh-CN" altLang="en-US"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26653327"/>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5FE96AB-2AD8-CA42-F7A7-39E50A034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 y="21982"/>
            <a:ext cx="12181174" cy="6858001"/>
          </a:xfrm>
          <a:prstGeom prst="rect">
            <a:avLst/>
          </a:prstGeom>
        </p:spPr>
      </p:pic>
      <p:sp>
        <p:nvSpPr>
          <p:cNvPr id="3" name="文本框 3">
            <a:extLst>
              <a:ext uri="{FF2B5EF4-FFF2-40B4-BE49-F238E27FC236}">
                <a16:creationId xmlns:a16="http://schemas.microsoft.com/office/drawing/2014/main" id="{B8798E6C-2A87-5175-56AF-71AAE05197FE}"/>
              </a:ext>
            </a:extLst>
          </p:cNvPr>
          <p:cNvSpPr txBox="1"/>
          <p:nvPr/>
        </p:nvSpPr>
        <p:spPr>
          <a:xfrm>
            <a:off x="3072458" y="908720"/>
            <a:ext cx="7056784" cy="707886"/>
          </a:xfrm>
          <a:prstGeom prst="rect">
            <a:avLst/>
          </a:prstGeom>
          <a:solidFill>
            <a:schemeClr val="accent6">
              <a:lumMod val="20000"/>
              <a:lumOff val="80000"/>
            </a:schemeClr>
          </a:solidFill>
          <a:ln w="12700">
            <a:noFill/>
          </a:ln>
        </p:spPr>
        <p:txBody>
          <a:bodyPr wrap="square" rtlCol="0">
            <a:spAutoFit/>
          </a:bodyPr>
          <a:lstStyle/>
          <a:p>
            <a:pPr algn="ctr"/>
            <a:r>
              <a:rPr kumimoji="1" lang="vi-VN" altLang="zh-CN" sz="4000" b="1" spc="600" dirty="0">
                <a:solidFill>
                  <a:srgbClr val="004236"/>
                </a:solidFill>
                <a:latin typeface="Times New Roman" panose="02020603050405020304" pitchFamily="18" charset="0"/>
                <a:ea typeface="微软雅黑" panose="020B0503020204020204" pitchFamily="34" charset="-122"/>
                <a:cs typeface="Times New Roman" panose="02020603050405020304" pitchFamily="18" charset="0"/>
              </a:rPr>
              <a:t>BÀN TAY DIỆU KỲ</a:t>
            </a:r>
            <a:endParaRPr kumimoji="1" lang="zh-CN" altLang="en-US" sz="4000" b="1" spc="600" dirty="0">
              <a:solidFill>
                <a:srgbClr val="00423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15">
            <a:extLst>
              <a:ext uri="{FF2B5EF4-FFF2-40B4-BE49-F238E27FC236}">
                <a16:creationId xmlns:a16="http://schemas.microsoft.com/office/drawing/2014/main" id="{08680A14-E31D-5183-02AB-F901810E2947}"/>
              </a:ext>
            </a:extLst>
          </p:cNvPr>
          <p:cNvSpPr txBox="1"/>
          <p:nvPr/>
        </p:nvSpPr>
        <p:spPr>
          <a:xfrm>
            <a:off x="2488621" y="1795418"/>
            <a:ext cx="7216346" cy="3160224"/>
          </a:xfrm>
          <a:prstGeom prst="rect">
            <a:avLst/>
          </a:prstGeom>
          <a:noFill/>
        </p:spPr>
        <p:txBody>
          <a:bodyPr wrap="square" rtlCol="0">
            <a:spAutoFit/>
          </a:bodyPr>
          <a:lstStyle/>
          <a:p>
            <a:pPr algn="just">
              <a:lnSpc>
                <a:spcPct val="120000"/>
              </a:lnSpc>
            </a:pPr>
            <a:r>
              <a:rPr lang="en-US" altLang="zh-CN" sz="2800" dirty="0">
                <a:solidFill>
                  <a:srgbClr val="004236"/>
                </a:solidFill>
                <a:latin typeface="+mn-lt"/>
                <a:ea typeface="微软雅黑" panose="020B0503020204020204" pitchFamily="34" charset="-122"/>
                <a:cs typeface="Calibri Light" panose="020F0302020204030204" pitchFamily="34" charset="0"/>
              </a:rPr>
              <a:t>- Chia lớp làm 3 đội. </a:t>
            </a:r>
          </a:p>
          <a:p>
            <a:pPr algn="just">
              <a:lnSpc>
                <a:spcPct val="120000"/>
              </a:lnSpc>
            </a:pPr>
            <a:r>
              <a:rPr lang="en-US" altLang="zh-CN" sz="2800" dirty="0">
                <a:solidFill>
                  <a:srgbClr val="004236"/>
                </a:solidFill>
                <a:latin typeface="+mn-lt"/>
                <a:ea typeface="微软雅黑" panose="020B0503020204020204" pitchFamily="34" charset="-122"/>
                <a:cs typeface="Calibri Light" panose="020F0302020204030204" pitchFamily="34" charset="0"/>
              </a:rPr>
              <a:t>- NV của đội: Thi nhau kể những hành động thể hiện sự yêu thương chăm sóc lẫn nhau của các thành viên trong gia đình.</a:t>
            </a:r>
          </a:p>
          <a:p>
            <a:pPr algn="just">
              <a:lnSpc>
                <a:spcPct val="120000"/>
              </a:lnSpc>
            </a:pPr>
            <a:r>
              <a:rPr lang="en-US" altLang="zh-CN" sz="2800" dirty="0">
                <a:solidFill>
                  <a:srgbClr val="004236"/>
                </a:solidFill>
                <a:latin typeface="+mn-lt"/>
                <a:ea typeface="微软雅黑" panose="020B0503020204020204" pitchFamily="34" charset="-122"/>
                <a:cs typeface="Calibri Light" panose="020F0302020204030204" pitchFamily="34" charset="0"/>
              </a:rPr>
              <a:t>- Đội nào trả lời chính xác nhiều đáp án nhất thì cả đội sẽ đươc cộng 1 điểm cộng.</a:t>
            </a:r>
          </a:p>
        </p:txBody>
      </p:sp>
    </p:spTree>
    <p:extLst>
      <p:ext uri="{BB962C8B-B14F-4D97-AF65-F5344CB8AC3E}">
        <p14:creationId xmlns:p14="http://schemas.microsoft.com/office/powerpoint/2010/main" val="261952368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869572" y="2276872"/>
            <a:ext cx="10454443" cy="997196"/>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3600" b="1" dirty="0" smtClean="0">
                <a:solidFill>
                  <a:schemeClr val="tx1">
                    <a:lumMod val="65000"/>
                    <a:lumOff val="35000"/>
                  </a:schemeClr>
                </a:solidFill>
                <a:latin typeface="+mn-lt"/>
                <a:ea typeface="微软雅黑" panose="020B0503020204020204" pitchFamily="34" charset="-122"/>
                <a:sym typeface="Arial" panose="020B0604020202020204" pitchFamily="34" charset="0"/>
              </a:rPr>
              <a:t>KĨ </a:t>
            </a:r>
            <a:r>
              <a:rPr lang="vi-VN" altLang="zh-CN" sz="3600" b="1" dirty="0">
                <a:solidFill>
                  <a:schemeClr val="tx1">
                    <a:lumMod val="65000"/>
                    <a:lumOff val="35000"/>
                  </a:schemeClr>
                </a:solidFill>
                <a:latin typeface="+mn-lt"/>
                <a:ea typeface="微软雅黑" panose="020B0503020204020204" pitchFamily="34" charset="-122"/>
                <a:sym typeface="Arial" panose="020B0604020202020204" pitchFamily="34" charset="0"/>
              </a:rPr>
              <a:t>NĂNG CHĂM SÓC KHI </a:t>
            </a:r>
          </a:p>
          <a:p>
            <a:r>
              <a:rPr lang="vi-VN" altLang="zh-CN" sz="3600" b="1" dirty="0">
                <a:solidFill>
                  <a:schemeClr val="tx1">
                    <a:lumMod val="65000"/>
                    <a:lumOff val="35000"/>
                  </a:schemeClr>
                </a:solidFill>
                <a:latin typeface="+mn-lt"/>
                <a:ea typeface="微软雅黑" panose="020B0503020204020204" pitchFamily="34" charset="-122"/>
                <a:sym typeface="Arial" panose="020B0604020202020204" pitchFamily="34" charset="0"/>
              </a:rPr>
              <a:t>NGƯỜI THÂN KHI BỊ MỆT, ỐM</a:t>
            </a:r>
            <a:endParaRPr lang="en-US" altLang="zh-CN" sz="3600" b="1"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Rectangle 1"/>
          <p:cNvSpPr/>
          <p:nvPr/>
        </p:nvSpPr>
        <p:spPr>
          <a:xfrm>
            <a:off x="696194" y="764704"/>
            <a:ext cx="2400016" cy="523220"/>
          </a:xfrm>
          <a:prstGeom prst="rect">
            <a:avLst/>
          </a:prstGeom>
        </p:spPr>
        <p:txBody>
          <a:bodyPr wrap="none">
            <a:spAutoFit/>
          </a:bodyPr>
          <a:lstStyle/>
          <a:p>
            <a:r>
              <a:rPr lang="vi-VN" altLang="zh-CN" sz="2800" b="1" dirty="0">
                <a:solidFill>
                  <a:schemeClr val="tx1">
                    <a:lumMod val="65000"/>
                    <a:lumOff val="35000"/>
                  </a:schemeClr>
                </a:solidFill>
                <a:effectLst>
                  <a:outerShdw blurRad="38100" dist="38100" dir="2700000" algn="tl">
                    <a:srgbClr val="000000">
                      <a:alpha val="43137"/>
                    </a:srgbClr>
                  </a:outerShdw>
                </a:effectLst>
                <a:latin typeface="+mn-lt"/>
                <a:ea typeface="微软雅黑" panose="020B0503020204020204" pitchFamily="34" charset="-122"/>
                <a:sym typeface="Arial" panose="020B0604020202020204" pitchFamily="34" charset="0"/>
              </a:rPr>
              <a:t>NỘI DUNG 1:</a:t>
            </a:r>
          </a:p>
        </p:txBody>
      </p:sp>
    </p:spTree>
    <p:custDataLst>
      <p:tags r:id="rId1"/>
    </p:custDataLst>
    <p:extLst>
      <p:ext uri="{BB962C8B-B14F-4D97-AF65-F5344CB8AC3E}">
        <p14:creationId xmlns:p14="http://schemas.microsoft.com/office/powerpoint/2010/main" val="3776452827"/>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940480" y="3429000"/>
            <a:ext cx="10454443" cy="1034001"/>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en-US" altLang="zh-CN" sz="3733" b="1" dirty="0" smtClean="0">
                <a:solidFill>
                  <a:schemeClr val="tx1">
                    <a:lumMod val="65000"/>
                    <a:lumOff val="35000"/>
                  </a:schemeClr>
                </a:solidFill>
                <a:latin typeface="+mn-lt"/>
                <a:ea typeface="微软雅黑" panose="020B0503020204020204" pitchFamily="34" charset="-122"/>
                <a:sym typeface="Arial" panose="020B0604020202020204" pitchFamily="34" charset="0"/>
              </a:rPr>
              <a:t>CHIA SẺ VỀ </a:t>
            </a:r>
            <a:r>
              <a:rPr lang="vi-VN" altLang="zh-CN" sz="3733" b="1" dirty="0" smtClean="0">
                <a:solidFill>
                  <a:schemeClr val="tx1">
                    <a:lumMod val="65000"/>
                    <a:lumOff val="35000"/>
                  </a:schemeClr>
                </a:solidFill>
                <a:latin typeface="+mn-lt"/>
                <a:ea typeface="微软雅黑" panose="020B0503020204020204" pitchFamily="34" charset="-122"/>
                <a:sym typeface="Arial" panose="020B0604020202020204" pitchFamily="34" charset="0"/>
              </a:rPr>
              <a:t>KĨ </a:t>
            </a:r>
            <a:r>
              <a:rPr lang="vi-VN"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rPr>
              <a:t>NĂNG CHĂM SÓC KHI </a:t>
            </a:r>
          </a:p>
          <a:p>
            <a:r>
              <a:rPr lang="vi-VN"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rPr>
              <a:t>NGƯỜI THÂN BỊ </a:t>
            </a:r>
            <a:r>
              <a:rPr lang="en-US" altLang="zh-CN" sz="3733" b="1" dirty="0" smtClean="0">
                <a:solidFill>
                  <a:schemeClr val="tx1">
                    <a:lumMod val="65000"/>
                    <a:lumOff val="35000"/>
                  </a:schemeClr>
                </a:solidFill>
                <a:latin typeface="+mn-lt"/>
                <a:ea typeface="微软雅黑" panose="020B0503020204020204" pitchFamily="34" charset="-122"/>
                <a:sym typeface="Arial" panose="020B0604020202020204" pitchFamily="34" charset="0"/>
              </a:rPr>
              <a:t>MỆT, </a:t>
            </a:r>
            <a:r>
              <a:rPr lang="vi-VN" altLang="zh-CN" sz="3733" b="1" dirty="0" smtClean="0">
                <a:solidFill>
                  <a:schemeClr val="tx1">
                    <a:lumMod val="65000"/>
                    <a:lumOff val="35000"/>
                  </a:schemeClr>
                </a:solidFill>
                <a:latin typeface="+mn-lt"/>
                <a:ea typeface="微软雅黑" panose="020B0503020204020204" pitchFamily="34" charset="-122"/>
                <a:sym typeface="Arial" panose="020B0604020202020204" pitchFamily="34" charset="0"/>
              </a:rPr>
              <a:t>ỐM</a:t>
            </a:r>
            <a:endParaRPr lang="en-US"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5447843" y="1797322"/>
            <a:ext cx="1439716" cy="14397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Times New Roman" panose="02020603050405020304" pitchFamily="18" charset="0"/>
              </a:rPr>
              <a:t>HĐ1</a:t>
            </a:r>
            <a:endParaRPr lang="zh-CN" altLang="en-US" sz="320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34794955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A597D97-203B-498B-95D3-E90DC961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53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7" name="Picture 6" descr="Text&#10;&#10;Description automatically generated">
            <a:extLst>
              <a:ext uri="{FF2B5EF4-FFF2-40B4-BE49-F238E27FC236}">
                <a16:creationId xmlns:a16="http://schemas.microsoft.com/office/drawing/2014/main" id="{DC7C1FFA-6B1B-0C0E-D7C7-0734B16212D3}"/>
              </a:ext>
            </a:extLst>
          </p:cNvPr>
          <p:cNvPicPr>
            <a:picLocks noChangeAspect="1"/>
          </p:cNvPicPr>
          <p:nvPr/>
        </p:nvPicPr>
        <p:blipFill rotWithShape="1">
          <a:blip r:embed="rId3">
            <a:extLst>
              <a:ext uri="{28A0092B-C50C-407E-A947-70E740481C1C}">
                <a14:useLocalDpi xmlns:a14="http://schemas.microsoft.com/office/drawing/2010/main" val="0"/>
              </a:ext>
            </a:extLst>
          </a:blip>
          <a:srcRect l="25500" r="24132" b="-1"/>
          <a:stretch/>
        </p:blipFill>
        <p:spPr>
          <a:xfrm>
            <a:off x="4257806" y="45730"/>
            <a:ext cx="7925832" cy="3383270"/>
          </a:xfrm>
          <a:prstGeom prst="rect">
            <a:avLst/>
          </a:prstGeom>
        </p:spPr>
      </p:pic>
      <p:pic>
        <p:nvPicPr>
          <p:cNvPr id="4" name="Picture 3" descr="A picture containing beverage&#10;&#10;Description automatically generated">
            <a:extLst>
              <a:ext uri="{FF2B5EF4-FFF2-40B4-BE49-F238E27FC236}">
                <a16:creationId xmlns:a16="http://schemas.microsoft.com/office/drawing/2014/main" id="{81EF1070-E11D-D656-013C-95BFC0D7AA14}"/>
              </a:ext>
            </a:extLst>
          </p:cNvPr>
          <p:cNvPicPr>
            <a:picLocks noChangeAspect="1"/>
          </p:cNvPicPr>
          <p:nvPr/>
        </p:nvPicPr>
        <p:blipFill rotWithShape="1">
          <a:blip r:embed="rId4">
            <a:extLst>
              <a:ext uri="{28A0092B-C50C-407E-A947-70E740481C1C}">
                <a14:useLocalDpi xmlns:a14="http://schemas.microsoft.com/office/drawing/2010/main" val="0"/>
              </a:ext>
            </a:extLst>
          </a:blip>
          <a:srcRect t="18972" b="13955"/>
          <a:stretch/>
        </p:blipFill>
        <p:spPr>
          <a:xfrm>
            <a:off x="4651521" y="3474720"/>
            <a:ext cx="7556816" cy="3383280"/>
          </a:xfrm>
          <a:prstGeom prst="rect">
            <a:avLst/>
          </a:prstGeom>
        </p:spPr>
      </p:pic>
      <p:sp useBgFill="1">
        <p:nvSpPr>
          <p:cNvPr id="32" name="Freeform: Shape 31">
            <a:extLst>
              <a:ext uri="{FF2B5EF4-FFF2-40B4-BE49-F238E27FC236}">
                <a16:creationId xmlns:a16="http://schemas.microsoft.com/office/drawing/2014/main" id="{6A6EF10E-DF41-4BD3-8EB4-6F646531DC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5085"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Times New Roman" panose="02020603050405020304" pitchFamily="18" charset="0"/>
            </a:endParaRPr>
          </a:p>
        </p:txBody>
      </p:sp>
      <p:sp>
        <p:nvSpPr>
          <p:cNvPr id="6" name="TextBox 5">
            <a:extLst>
              <a:ext uri="{FF2B5EF4-FFF2-40B4-BE49-F238E27FC236}">
                <a16:creationId xmlns:a16="http://schemas.microsoft.com/office/drawing/2014/main" id="{B35C61A0-56D9-E124-21D6-3B091938CC61}"/>
              </a:ext>
            </a:extLst>
          </p:cNvPr>
          <p:cNvSpPr txBox="1"/>
          <p:nvPr/>
        </p:nvSpPr>
        <p:spPr>
          <a:xfrm>
            <a:off x="247549" y="1052736"/>
            <a:ext cx="4415399" cy="4288574"/>
          </a:xfrm>
          <a:prstGeom prst="rect">
            <a:avLst/>
          </a:prstGeom>
        </p:spPr>
        <p:txBody>
          <a:bodyPr vert="horz" lIns="91440" tIns="45720" rIns="91440" bIns="45720" rtlCol="0" anchor="b">
            <a:noAutofit/>
          </a:bodyPr>
          <a:lstStyle/>
          <a:p>
            <a:pPr algn="just">
              <a:lnSpc>
                <a:spcPct val="90000"/>
              </a:lnSpc>
              <a:spcAft>
                <a:spcPts val="600"/>
              </a:spcAft>
            </a:pPr>
            <a:r>
              <a:rPr lang="en-US" sz="3200" kern="1200" dirty="0" err="1">
                <a:solidFill>
                  <a:schemeClr val="tx1"/>
                </a:solidFill>
                <a:latin typeface="+mn-lt"/>
                <a:ea typeface="+mj-ea"/>
                <a:cs typeface="+mj-cs"/>
              </a:rPr>
              <a:t>Đọc</a:t>
            </a:r>
            <a:r>
              <a:rPr lang="en-US" sz="3200" kern="1200" dirty="0">
                <a:solidFill>
                  <a:schemeClr val="tx1"/>
                </a:solidFill>
                <a:latin typeface="+mn-lt"/>
                <a:ea typeface="+mj-ea"/>
                <a:cs typeface="+mj-cs"/>
              </a:rPr>
              <a:t> </a:t>
            </a:r>
            <a:r>
              <a:rPr lang="en-US" sz="3200" kern="1200" dirty="0" err="1">
                <a:solidFill>
                  <a:schemeClr val="tx1"/>
                </a:solidFill>
                <a:latin typeface="+mn-lt"/>
                <a:ea typeface="+mj-ea"/>
                <a:cs typeface="+mj-cs"/>
              </a:rPr>
              <a:t>tình</a:t>
            </a:r>
            <a:r>
              <a:rPr lang="en-US" sz="3200" kern="1200" dirty="0">
                <a:solidFill>
                  <a:schemeClr val="tx1"/>
                </a:solidFill>
                <a:latin typeface="+mn-lt"/>
                <a:ea typeface="+mj-ea"/>
                <a:cs typeface="+mj-cs"/>
              </a:rPr>
              <a:t> </a:t>
            </a:r>
            <a:r>
              <a:rPr lang="en-US" sz="3200" kern="1200" dirty="0" err="1">
                <a:solidFill>
                  <a:schemeClr val="tx1"/>
                </a:solidFill>
                <a:latin typeface="+mn-lt"/>
                <a:ea typeface="+mj-ea"/>
                <a:cs typeface="+mj-cs"/>
              </a:rPr>
              <a:t>huống</a:t>
            </a:r>
            <a:r>
              <a:rPr lang="en-US" sz="3200" kern="1200" dirty="0">
                <a:solidFill>
                  <a:schemeClr val="tx1"/>
                </a:solidFill>
                <a:latin typeface="+mn-lt"/>
                <a:ea typeface="+mj-ea"/>
                <a:cs typeface="+mj-cs"/>
              </a:rPr>
              <a:t> SGK </a:t>
            </a:r>
            <a:r>
              <a:rPr lang="en-US" sz="3200" kern="1200" dirty="0" err="1">
                <a:solidFill>
                  <a:schemeClr val="tx1"/>
                </a:solidFill>
                <a:latin typeface="+mn-lt"/>
                <a:ea typeface="+mj-ea"/>
                <a:cs typeface="+mj-cs"/>
              </a:rPr>
              <a:t>tr</a:t>
            </a:r>
            <a:r>
              <a:rPr lang="en-US" sz="3200" kern="1200" dirty="0">
                <a:solidFill>
                  <a:schemeClr val="tx1"/>
                </a:solidFill>
                <a:latin typeface="+mn-lt"/>
                <a:ea typeface="+mj-ea"/>
                <a:cs typeface="+mj-cs"/>
              </a:rPr>
              <a:t> 34:</a:t>
            </a:r>
          </a:p>
          <a:p>
            <a:pPr algn="just">
              <a:lnSpc>
                <a:spcPct val="90000"/>
              </a:lnSpc>
              <a:spcAft>
                <a:spcPts val="600"/>
              </a:spcAft>
            </a:pPr>
            <a:r>
              <a:rPr lang="en-US" sz="3200" dirty="0" err="1">
                <a:latin typeface="+mn-lt"/>
                <a:ea typeface="+mj-ea"/>
                <a:cs typeface="+mj-cs"/>
              </a:rPr>
              <a:t>Em</a:t>
            </a:r>
            <a:r>
              <a:rPr lang="en-US" sz="3200" dirty="0">
                <a:latin typeface="+mn-lt"/>
                <a:ea typeface="+mj-ea"/>
                <a:cs typeface="+mj-cs"/>
              </a:rPr>
              <a:t> </a:t>
            </a:r>
            <a:r>
              <a:rPr lang="en-US" sz="3200" dirty="0" err="1">
                <a:latin typeface="+mn-lt"/>
                <a:ea typeface="+mj-ea"/>
                <a:cs typeface="+mj-cs"/>
              </a:rPr>
              <a:t>có</a:t>
            </a:r>
            <a:r>
              <a:rPr lang="en-US" sz="3200" dirty="0">
                <a:latin typeface="+mn-lt"/>
                <a:ea typeface="+mj-ea"/>
                <a:cs typeface="+mj-cs"/>
              </a:rPr>
              <a:t> NX </a:t>
            </a:r>
            <a:r>
              <a:rPr lang="en-US" sz="3200" dirty="0" err="1">
                <a:latin typeface="+mn-lt"/>
                <a:ea typeface="+mj-ea"/>
                <a:cs typeface="+mj-cs"/>
              </a:rPr>
              <a:t>gì</a:t>
            </a:r>
            <a:r>
              <a:rPr lang="en-US" sz="3200" dirty="0">
                <a:latin typeface="+mn-lt"/>
                <a:ea typeface="+mj-ea"/>
                <a:cs typeface="+mj-cs"/>
              </a:rPr>
              <a:t> </a:t>
            </a:r>
            <a:r>
              <a:rPr lang="en-US" sz="3200" dirty="0" err="1">
                <a:latin typeface="+mn-lt"/>
                <a:ea typeface="+mj-ea"/>
                <a:cs typeface="+mj-cs"/>
              </a:rPr>
              <a:t>về</a:t>
            </a:r>
            <a:r>
              <a:rPr lang="en-US" sz="3200" dirty="0">
                <a:latin typeface="+mn-lt"/>
                <a:ea typeface="+mj-ea"/>
                <a:cs typeface="+mj-cs"/>
              </a:rPr>
              <a:t> </a:t>
            </a:r>
            <a:r>
              <a:rPr lang="en-US" sz="3200" dirty="0" err="1">
                <a:latin typeface="+mn-lt"/>
                <a:ea typeface="+mj-ea"/>
                <a:cs typeface="+mj-cs"/>
              </a:rPr>
              <a:t>kĩ</a:t>
            </a:r>
            <a:r>
              <a:rPr lang="en-US" sz="3200" dirty="0">
                <a:latin typeface="+mn-lt"/>
                <a:ea typeface="+mj-ea"/>
                <a:cs typeface="+mj-cs"/>
              </a:rPr>
              <a:t> </a:t>
            </a:r>
            <a:r>
              <a:rPr lang="en-US" sz="3200" dirty="0" err="1">
                <a:latin typeface="+mn-lt"/>
                <a:ea typeface="+mj-ea"/>
                <a:cs typeface="+mj-cs"/>
              </a:rPr>
              <a:t>năng</a:t>
            </a:r>
            <a:r>
              <a:rPr lang="en-US" sz="3200" dirty="0">
                <a:latin typeface="+mn-lt"/>
                <a:ea typeface="+mj-ea"/>
                <a:cs typeface="+mj-cs"/>
              </a:rPr>
              <a:t> </a:t>
            </a:r>
            <a:r>
              <a:rPr lang="en-US" sz="3200" dirty="0" err="1">
                <a:latin typeface="+mn-lt"/>
                <a:ea typeface="+mj-ea"/>
                <a:cs typeface="+mj-cs"/>
              </a:rPr>
              <a:t>chăm</a:t>
            </a:r>
            <a:r>
              <a:rPr lang="en-US" sz="3200" dirty="0">
                <a:latin typeface="+mn-lt"/>
                <a:ea typeface="+mj-ea"/>
                <a:cs typeface="+mj-cs"/>
              </a:rPr>
              <a:t> </a:t>
            </a:r>
            <a:r>
              <a:rPr lang="en-US" sz="3200" dirty="0" err="1">
                <a:latin typeface="+mn-lt"/>
                <a:ea typeface="+mj-ea"/>
                <a:cs typeface="+mj-cs"/>
              </a:rPr>
              <a:t>sóc</a:t>
            </a:r>
            <a:r>
              <a:rPr lang="en-US" sz="3200" dirty="0">
                <a:latin typeface="+mn-lt"/>
                <a:ea typeface="+mj-ea"/>
                <a:cs typeface="+mj-cs"/>
              </a:rPr>
              <a:t> </a:t>
            </a:r>
            <a:r>
              <a:rPr lang="en-US" sz="3200" dirty="0" err="1">
                <a:latin typeface="+mn-lt"/>
                <a:ea typeface="+mj-ea"/>
                <a:cs typeface="+mj-cs"/>
              </a:rPr>
              <a:t>người</a:t>
            </a:r>
            <a:r>
              <a:rPr lang="en-US" sz="3200" dirty="0">
                <a:latin typeface="+mn-lt"/>
                <a:ea typeface="+mj-ea"/>
                <a:cs typeface="+mj-cs"/>
              </a:rPr>
              <a:t> </a:t>
            </a:r>
            <a:r>
              <a:rPr lang="en-US" sz="3200" dirty="0" err="1">
                <a:latin typeface="+mn-lt"/>
                <a:ea typeface="+mj-ea"/>
                <a:cs typeface="+mj-cs"/>
              </a:rPr>
              <a:t>thân</a:t>
            </a:r>
            <a:r>
              <a:rPr lang="en-US" sz="3200" dirty="0">
                <a:latin typeface="+mn-lt"/>
                <a:ea typeface="+mj-ea"/>
                <a:cs typeface="+mj-cs"/>
              </a:rPr>
              <a:t> </a:t>
            </a:r>
            <a:r>
              <a:rPr lang="en-US" sz="3200" dirty="0" err="1">
                <a:latin typeface="+mn-lt"/>
                <a:ea typeface="+mj-ea"/>
                <a:cs typeface="+mj-cs"/>
              </a:rPr>
              <a:t>khi</a:t>
            </a:r>
            <a:r>
              <a:rPr lang="en-US" sz="3200" dirty="0">
                <a:latin typeface="+mn-lt"/>
                <a:ea typeface="+mj-ea"/>
                <a:cs typeface="+mj-cs"/>
              </a:rPr>
              <a:t> </a:t>
            </a:r>
            <a:r>
              <a:rPr lang="en-US" sz="3200" dirty="0" err="1">
                <a:latin typeface="+mn-lt"/>
                <a:ea typeface="+mj-ea"/>
                <a:cs typeface="+mj-cs"/>
              </a:rPr>
              <a:t>bị</a:t>
            </a:r>
            <a:r>
              <a:rPr lang="en-US" sz="3200" dirty="0">
                <a:latin typeface="+mn-lt"/>
                <a:ea typeface="+mj-ea"/>
                <a:cs typeface="+mj-cs"/>
              </a:rPr>
              <a:t> </a:t>
            </a:r>
            <a:r>
              <a:rPr lang="en-US" sz="3200" dirty="0" err="1">
                <a:latin typeface="+mn-lt"/>
                <a:ea typeface="+mj-ea"/>
                <a:cs typeface="+mj-cs"/>
              </a:rPr>
              <a:t>mệt</a:t>
            </a:r>
            <a:r>
              <a:rPr lang="en-US" sz="3200" dirty="0">
                <a:latin typeface="+mn-lt"/>
                <a:ea typeface="+mj-ea"/>
                <a:cs typeface="+mj-cs"/>
              </a:rPr>
              <a:t>, </a:t>
            </a:r>
            <a:r>
              <a:rPr lang="en-US" sz="3200" dirty="0" err="1">
                <a:latin typeface="+mn-lt"/>
                <a:ea typeface="+mj-ea"/>
                <a:cs typeface="+mj-cs"/>
              </a:rPr>
              <a:t>ốm</a:t>
            </a:r>
            <a:r>
              <a:rPr lang="en-US" sz="3200" dirty="0">
                <a:latin typeface="+mn-lt"/>
                <a:ea typeface="+mj-ea"/>
                <a:cs typeface="+mj-cs"/>
              </a:rPr>
              <a:t> </a:t>
            </a:r>
            <a:r>
              <a:rPr lang="en-US" sz="3200" dirty="0" err="1">
                <a:latin typeface="+mn-lt"/>
                <a:ea typeface="+mj-ea"/>
                <a:cs typeface="+mj-cs"/>
              </a:rPr>
              <a:t>của</a:t>
            </a:r>
            <a:r>
              <a:rPr lang="en-US" sz="3200" dirty="0">
                <a:latin typeface="+mn-lt"/>
                <a:ea typeface="+mj-ea"/>
                <a:cs typeface="+mj-cs"/>
              </a:rPr>
              <a:t> </a:t>
            </a:r>
            <a:r>
              <a:rPr lang="en-US" sz="3200" dirty="0" err="1">
                <a:latin typeface="+mn-lt"/>
                <a:ea typeface="+mj-ea"/>
                <a:cs typeface="+mj-cs"/>
              </a:rPr>
              <a:t>các</a:t>
            </a:r>
            <a:r>
              <a:rPr lang="en-US" sz="3200" dirty="0">
                <a:latin typeface="+mn-lt"/>
                <a:ea typeface="+mj-ea"/>
                <a:cs typeface="+mj-cs"/>
              </a:rPr>
              <a:t> </a:t>
            </a:r>
            <a:r>
              <a:rPr lang="en-US" sz="3200" dirty="0" err="1">
                <a:latin typeface="+mn-lt"/>
                <a:ea typeface="+mj-ea"/>
                <a:cs typeface="+mj-cs"/>
              </a:rPr>
              <a:t>bạn</a:t>
            </a:r>
            <a:r>
              <a:rPr lang="en-US" sz="3200" dirty="0">
                <a:latin typeface="+mn-lt"/>
                <a:ea typeface="+mj-ea"/>
                <a:cs typeface="+mj-cs"/>
              </a:rPr>
              <a:t> </a:t>
            </a:r>
            <a:r>
              <a:rPr lang="en-US" sz="3200" dirty="0" err="1">
                <a:latin typeface="+mn-lt"/>
                <a:ea typeface="+mj-ea"/>
                <a:cs typeface="+mj-cs"/>
              </a:rPr>
              <a:t>trong</a:t>
            </a:r>
            <a:r>
              <a:rPr lang="en-US" sz="3200" dirty="0">
                <a:latin typeface="+mn-lt"/>
                <a:ea typeface="+mj-ea"/>
                <a:cs typeface="+mj-cs"/>
              </a:rPr>
              <a:t> </a:t>
            </a:r>
            <a:r>
              <a:rPr lang="en-US" sz="3200" dirty="0" err="1">
                <a:latin typeface="+mn-lt"/>
                <a:ea typeface="+mj-ea"/>
                <a:cs typeface="+mj-cs"/>
              </a:rPr>
              <a:t>các</a:t>
            </a:r>
            <a:r>
              <a:rPr lang="en-US" sz="3200" dirty="0">
                <a:latin typeface="+mn-lt"/>
                <a:ea typeface="+mj-ea"/>
                <a:cs typeface="+mj-cs"/>
              </a:rPr>
              <a:t> </a:t>
            </a:r>
            <a:r>
              <a:rPr lang="en-US" sz="3200" dirty="0" err="1">
                <a:latin typeface="+mn-lt"/>
                <a:ea typeface="+mj-ea"/>
                <a:cs typeface="+mj-cs"/>
              </a:rPr>
              <a:t>tình</a:t>
            </a:r>
            <a:r>
              <a:rPr lang="en-US" sz="3200" dirty="0">
                <a:latin typeface="+mn-lt"/>
                <a:ea typeface="+mj-ea"/>
                <a:cs typeface="+mj-cs"/>
              </a:rPr>
              <a:t> </a:t>
            </a:r>
            <a:r>
              <a:rPr lang="en-US" sz="3200" dirty="0" err="1">
                <a:latin typeface="+mn-lt"/>
                <a:ea typeface="+mj-ea"/>
                <a:cs typeface="+mj-cs"/>
              </a:rPr>
              <a:t>huống</a:t>
            </a:r>
            <a:r>
              <a:rPr lang="en-US" sz="3200" dirty="0">
                <a:latin typeface="+mn-lt"/>
                <a:ea typeface="+mj-ea"/>
                <a:cs typeface="+mj-cs"/>
              </a:rPr>
              <a:t> </a:t>
            </a:r>
            <a:r>
              <a:rPr lang="en-US" sz="3200" dirty="0" err="1">
                <a:latin typeface="+mn-lt"/>
                <a:ea typeface="+mj-ea"/>
                <a:cs typeface="+mj-cs"/>
              </a:rPr>
              <a:t>trên</a:t>
            </a:r>
            <a:r>
              <a:rPr lang="en-US" sz="3200" dirty="0">
                <a:latin typeface="+mn-lt"/>
                <a:ea typeface="+mj-ea"/>
                <a:cs typeface="+mj-cs"/>
              </a:rPr>
              <a:t>? </a:t>
            </a:r>
            <a:r>
              <a:rPr lang="en-US" sz="3200" dirty="0" err="1">
                <a:latin typeface="+mn-lt"/>
                <a:ea typeface="+mj-ea"/>
                <a:cs typeface="+mj-cs"/>
              </a:rPr>
              <a:t>Em</a:t>
            </a:r>
            <a:r>
              <a:rPr lang="en-US" sz="3200" dirty="0">
                <a:latin typeface="+mn-lt"/>
                <a:ea typeface="+mj-ea"/>
                <a:cs typeface="+mj-cs"/>
              </a:rPr>
              <a:t> </a:t>
            </a:r>
            <a:r>
              <a:rPr lang="en-US" sz="3200" dirty="0" err="1">
                <a:latin typeface="+mn-lt"/>
                <a:ea typeface="+mj-ea"/>
                <a:cs typeface="+mj-cs"/>
              </a:rPr>
              <a:t>có</a:t>
            </a:r>
            <a:r>
              <a:rPr lang="en-US" sz="3200" dirty="0">
                <a:latin typeface="+mn-lt"/>
                <a:ea typeface="+mj-ea"/>
                <a:cs typeface="+mj-cs"/>
              </a:rPr>
              <a:t> </a:t>
            </a:r>
            <a:r>
              <a:rPr lang="en-US" sz="3200" dirty="0" err="1">
                <a:latin typeface="+mn-lt"/>
                <a:ea typeface="+mj-ea"/>
                <a:cs typeface="+mj-cs"/>
              </a:rPr>
              <a:t>cách</a:t>
            </a:r>
            <a:r>
              <a:rPr lang="en-US" sz="3200" dirty="0">
                <a:latin typeface="+mn-lt"/>
                <a:ea typeface="+mj-ea"/>
                <a:cs typeface="+mj-cs"/>
              </a:rPr>
              <a:t> </a:t>
            </a:r>
            <a:r>
              <a:rPr lang="en-US" sz="3200" dirty="0" err="1">
                <a:latin typeface="+mn-lt"/>
                <a:ea typeface="+mj-ea"/>
                <a:cs typeface="+mj-cs"/>
              </a:rPr>
              <a:t>chăm</a:t>
            </a:r>
            <a:r>
              <a:rPr lang="en-US" sz="3200" dirty="0">
                <a:latin typeface="+mn-lt"/>
                <a:ea typeface="+mj-ea"/>
                <a:cs typeface="+mj-cs"/>
              </a:rPr>
              <a:t> </a:t>
            </a:r>
            <a:r>
              <a:rPr lang="en-US" sz="3200" dirty="0" err="1">
                <a:latin typeface="+mn-lt"/>
                <a:ea typeface="+mj-ea"/>
                <a:cs typeface="+mj-cs"/>
              </a:rPr>
              <a:t>sóc</a:t>
            </a:r>
            <a:r>
              <a:rPr lang="en-US" sz="3200" dirty="0">
                <a:latin typeface="+mn-lt"/>
                <a:ea typeface="+mj-ea"/>
                <a:cs typeface="+mj-cs"/>
              </a:rPr>
              <a:t> </a:t>
            </a:r>
            <a:r>
              <a:rPr lang="en-US" sz="3200" dirty="0" err="1">
                <a:latin typeface="+mn-lt"/>
                <a:ea typeface="+mj-ea"/>
                <a:cs typeface="+mj-cs"/>
              </a:rPr>
              <a:t>nào</a:t>
            </a:r>
            <a:r>
              <a:rPr lang="en-US" sz="3200" dirty="0">
                <a:latin typeface="+mn-lt"/>
                <a:ea typeface="+mj-ea"/>
                <a:cs typeface="+mj-cs"/>
              </a:rPr>
              <a:t> </a:t>
            </a:r>
            <a:r>
              <a:rPr lang="en-US" sz="3200" dirty="0" err="1">
                <a:latin typeface="+mn-lt"/>
                <a:ea typeface="+mj-ea"/>
                <a:cs typeface="+mj-cs"/>
              </a:rPr>
              <a:t>khác</a:t>
            </a:r>
            <a:r>
              <a:rPr lang="en-US" sz="3200" dirty="0">
                <a:latin typeface="+mn-lt"/>
                <a:ea typeface="+mj-ea"/>
                <a:cs typeface="+mj-cs"/>
              </a:rPr>
              <a:t>?</a:t>
            </a:r>
            <a:endParaRPr lang="en-US" sz="3200" kern="1200" dirty="0">
              <a:solidFill>
                <a:schemeClr val="tx1"/>
              </a:solidFill>
              <a:latin typeface="+mn-lt"/>
              <a:ea typeface="+mj-ea"/>
              <a:cs typeface="+mj-cs"/>
            </a:endParaRPr>
          </a:p>
        </p:txBody>
      </p:sp>
    </p:spTree>
    <p:extLst>
      <p:ext uri="{BB962C8B-B14F-4D97-AF65-F5344CB8AC3E}">
        <p14:creationId xmlns:p14="http://schemas.microsoft.com/office/powerpoint/2010/main" val="2831036691"/>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455DA51-19C6-A433-8A64-CF5F97911925}"/>
              </a:ext>
            </a:extLst>
          </p:cNvPr>
          <p:cNvGraphicFramePr>
            <a:graphicFrameLocks noGrp="1"/>
          </p:cNvGraphicFramePr>
          <p:nvPr>
            <p:extLst>
              <p:ext uri="{D42A27DB-BD31-4B8C-83A1-F6EECF244321}">
                <p14:modId xmlns:p14="http://schemas.microsoft.com/office/powerpoint/2010/main" val="1218411768"/>
              </p:ext>
            </p:extLst>
          </p:nvPr>
        </p:nvGraphicFramePr>
        <p:xfrm>
          <a:off x="1688265" y="1628800"/>
          <a:ext cx="8817058" cy="4495184"/>
        </p:xfrm>
        <a:graphic>
          <a:graphicData uri="http://schemas.openxmlformats.org/drawingml/2006/table">
            <a:tbl>
              <a:tblPr firstRow="1" bandRow="1">
                <a:tableStyleId>{16D9F66E-5EB9-4882-86FB-DCBF35E3C3E4}</a:tableStyleId>
              </a:tblPr>
              <a:tblGrid>
                <a:gridCol w="4408529">
                  <a:extLst>
                    <a:ext uri="{9D8B030D-6E8A-4147-A177-3AD203B41FA5}">
                      <a16:colId xmlns:a16="http://schemas.microsoft.com/office/drawing/2014/main" val="3823864212"/>
                    </a:ext>
                  </a:extLst>
                </a:gridCol>
                <a:gridCol w="4408529">
                  <a:extLst>
                    <a:ext uri="{9D8B030D-6E8A-4147-A177-3AD203B41FA5}">
                      <a16:colId xmlns:a16="http://schemas.microsoft.com/office/drawing/2014/main" val="3960798758"/>
                    </a:ext>
                  </a:extLst>
                </a:gridCol>
              </a:tblGrid>
              <a:tr h="887576">
                <a:tc>
                  <a:txBody>
                    <a:bodyPr/>
                    <a:lstStyle/>
                    <a:p>
                      <a:pPr algn="ctr"/>
                      <a:r>
                        <a:rPr lang="en-VN" sz="2800" dirty="0">
                          <a:solidFill>
                            <a:schemeClr val="accent6">
                              <a:lumMod val="50000"/>
                            </a:schemeClr>
                          </a:solidFill>
                          <a:latin typeface="Times New Roman" panose="02020603050405020304" pitchFamily="18" charset="0"/>
                        </a:rPr>
                        <a:t>CHĂM SÓC NGƯỜI THÂN KHI BỊ MỆT</a:t>
                      </a:r>
                    </a:p>
                  </a:txBody>
                  <a:tcPr anchor="ctr"/>
                </a:tc>
                <a:tc>
                  <a:txBody>
                    <a:bodyPr/>
                    <a:lstStyle/>
                    <a:p>
                      <a:pPr algn="ctr"/>
                      <a:r>
                        <a:rPr lang="en-VN" sz="2800" dirty="0">
                          <a:solidFill>
                            <a:schemeClr val="accent6">
                              <a:lumMod val="50000"/>
                            </a:schemeClr>
                          </a:solidFill>
                          <a:latin typeface="Times New Roman" panose="02020603050405020304" pitchFamily="18" charset="0"/>
                        </a:rPr>
                        <a:t>CHĂM SÓC NGƯỜI THÂN KHI BỊ ỐM</a:t>
                      </a:r>
                    </a:p>
                  </a:txBody>
                  <a:tcPr anchor="ctr"/>
                </a:tc>
                <a:extLst>
                  <a:ext uri="{0D108BD9-81ED-4DB2-BD59-A6C34878D82A}">
                    <a16:rowId xmlns:a16="http://schemas.microsoft.com/office/drawing/2014/main" val="762493416"/>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3337191091"/>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1893656052"/>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3245069751"/>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2560334877"/>
                  </a:ext>
                </a:extLst>
              </a:tr>
            </a:tbl>
          </a:graphicData>
        </a:graphic>
      </p:graphicFrame>
      <p:sp>
        <p:nvSpPr>
          <p:cNvPr id="3" name="TextBox 2">
            <a:extLst>
              <a:ext uri="{FF2B5EF4-FFF2-40B4-BE49-F238E27FC236}">
                <a16:creationId xmlns:a16="http://schemas.microsoft.com/office/drawing/2014/main" id="{DC1D1B41-B15C-88EA-DB23-33D895B216D5}"/>
              </a:ext>
            </a:extLst>
          </p:cNvPr>
          <p:cNvSpPr txBox="1"/>
          <p:nvPr/>
        </p:nvSpPr>
        <p:spPr>
          <a:xfrm>
            <a:off x="3792538" y="404664"/>
            <a:ext cx="4756559" cy="830997"/>
          </a:xfrm>
          <a:prstGeom prst="rect">
            <a:avLst/>
          </a:prstGeom>
          <a:noFill/>
        </p:spPr>
        <p:txBody>
          <a:bodyPr wrap="none" rtlCol="0">
            <a:spAutoFit/>
          </a:bodyPr>
          <a:lstStyle/>
          <a:p>
            <a:r>
              <a:rPr lang="en-VN" sz="4800" dirty="0">
                <a:latin typeface="+mn-lt"/>
              </a:rPr>
              <a:t>PHIẾU HỌC TẬP</a:t>
            </a:r>
          </a:p>
        </p:txBody>
      </p:sp>
    </p:spTree>
    <p:extLst>
      <p:ext uri="{BB962C8B-B14F-4D97-AF65-F5344CB8AC3E}">
        <p14:creationId xmlns:p14="http://schemas.microsoft.com/office/powerpoint/2010/main" val="3442300849"/>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3ABE264E-D2A9-EA7C-66C5-A02E46B3C4FC}"/>
              </a:ext>
            </a:extLst>
          </p:cNvPr>
          <p:cNvPicPr>
            <a:picLocks noChangeAspect="1"/>
          </p:cNvPicPr>
          <p:nvPr/>
        </p:nvPicPr>
        <p:blipFill rotWithShape="1">
          <a:blip r:embed="rId2">
            <a:extLst>
              <a:ext uri="{28A0092B-C50C-407E-A947-70E740481C1C}">
                <a14:useLocalDpi xmlns:a14="http://schemas.microsoft.com/office/drawing/2010/main" val="0"/>
              </a:ext>
            </a:extLst>
          </a:blip>
          <a:srcRect t="30518" b="13239"/>
          <a:stretch/>
        </p:blipFill>
        <p:spPr>
          <a:xfrm>
            <a:off x="21" y="10"/>
            <a:ext cx="12193567"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9596" y="2277613"/>
            <a:ext cx="4703991"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latin typeface="Times New Roman" panose="02020603050405020304" pitchFamily="18" charset="0"/>
            </a:endParaRPr>
          </a:p>
        </p:txBody>
      </p:sp>
      <p:sp>
        <p:nvSpPr>
          <p:cNvPr id="2" name="TextBox 1">
            <a:extLst>
              <a:ext uri="{FF2B5EF4-FFF2-40B4-BE49-F238E27FC236}">
                <a16:creationId xmlns:a16="http://schemas.microsoft.com/office/drawing/2014/main" id="{FFCA733B-21B3-DDE3-29A7-D3C4B4476574}"/>
              </a:ext>
            </a:extLst>
          </p:cNvPr>
          <p:cNvSpPr txBox="1"/>
          <p:nvPr/>
        </p:nvSpPr>
        <p:spPr>
          <a:xfrm>
            <a:off x="6853273" y="2996952"/>
            <a:ext cx="5256584" cy="1834056"/>
          </a:xfrm>
          <a:prstGeom prst="rect">
            <a:avLst/>
          </a:prstGeom>
        </p:spPr>
        <p:txBody>
          <a:bodyPr vert="horz" lIns="91440" tIns="45720" rIns="91440" bIns="45720" rtlCol="0" anchor="b">
            <a:normAutofit/>
          </a:bodyPr>
          <a:lstStyle/>
          <a:p>
            <a:pPr algn="ctr">
              <a:lnSpc>
                <a:spcPct val="90000"/>
              </a:lnSpc>
              <a:spcAft>
                <a:spcPts val="600"/>
              </a:spcAft>
            </a:pPr>
            <a:r>
              <a:rPr lang="en-US" sz="3600" dirty="0">
                <a:latin typeface="+mn-lt"/>
                <a:ea typeface="+mj-ea"/>
                <a:cs typeface="+mj-cs"/>
              </a:rPr>
              <a:t>Theo </a:t>
            </a:r>
            <a:r>
              <a:rPr lang="en-US" sz="3600" dirty="0" err="1">
                <a:latin typeface="+mn-lt"/>
                <a:ea typeface="+mj-ea"/>
                <a:cs typeface="+mj-cs"/>
              </a:rPr>
              <a:t>em</a:t>
            </a:r>
            <a:r>
              <a:rPr lang="en-US" sz="3600" dirty="0">
                <a:latin typeface="+mn-lt"/>
                <a:ea typeface="+mj-ea"/>
                <a:cs typeface="+mj-cs"/>
              </a:rPr>
              <a:t> </a:t>
            </a:r>
            <a:r>
              <a:rPr lang="en-US" sz="3600" dirty="0" err="1">
                <a:latin typeface="+mn-lt"/>
                <a:ea typeface="+mj-ea"/>
                <a:cs typeface="+mj-cs"/>
              </a:rPr>
              <a:t>khi</a:t>
            </a:r>
            <a:r>
              <a:rPr lang="en-US" sz="3600" dirty="0">
                <a:latin typeface="+mn-lt"/>
                <a:ea typeface="+mj-ea"/>
                <a:cs typeface="+mj-cs"/>
              </a:rPr>
              <a:t> </a:t>
            </a:r>
            <a:r>
              <a:rPr lang="en-US" sz="3600" dirty="0" err="1">
                <a:latin typeface="+mn-lt"/>
                <a:ea typeface="+mj-ea"/>
                <a:cs typeface="+mj-cs"/>
              </a:rPr>
              <a:t>người</a:t>
            </a:r>
            <a:r>
              <a:rPr lang="en-US" sz="3600" dirty="0">
                <a:latin typeface="+mn-lt"/>
                <a:ea typeface="+mj-ea"/>
                <a:cs typeface="+mj-cs"/>
              </a:rPr>
              <a:t> </a:t>
            </a:r>
            <a:r>
              <a:rPr lang="en-US" sz="3600" dirty="0" err="1">
                <a:latin typeface="+mn-lt"/>
                <a:ea typeface="+mj-ea"/>
                <a:cs typeface="+mj-cs"/>
              </a:rPr>
              <a:t>thân</a:t>
            </a:r>
            <a:r>
              <a:rPr lang="en-US" sz="3600" dirty="0">
                <a:latin typeface="+mn-lt"/>
                <a:ea typeface="+mj-ea"/>
                <a:cs typeface="+mj-cs"/>
              </a:rPr>
              <a:t> </a:t>
            </a:r>
            <a:r>
              <a:rPr lang="en-US" sz="3600" dirty="0" err="1">
                <a:latin typeface="+mn-lt"/>
                <a:ea typeface="+mj-ea"/>
                <a:cs typeface="+mj-cs"/>
              </a:rPr>
              <a:t>bị</a:t>
            </a:r>
            <a:r>
              <a:rPr lang="en-US" sz="3600" dirty="0">
                <a:latin typeface="+mn-lt"/>
                <a:ea typeface="+mj-ea"/>
                <a:cs typeface="+mj-cs"/>
              </a:rPr>
              <a:t> </a:t>
            </a:r>
            <a:r>
              <a:rPr lang="en-US" sz="3600" dirty="0" err="1">
                <a:latin typeface="+mn-lt"/>
                <a:ea typeface="+mj-ea"/>
                <a:cs typeface="+mj-cs"/>
              </a:rPr>
              <a:t>mệt</a:t>
            </a:r>
            <a:r>
              <a:rPr lang="en-US" sz="3600" dirty="0">
                <a:latin typeface="+mn-lt"/>
                <a:ea typeface="+mj-ea"/>
                <a:cs typeface="+mj-cs"/>
              </a:rPr>
              <a:t>, </a:t>
            </a:r>
            <a:r>
              <a:rPr lang="en-US" sz="3600" dirty="0" err="1">
                <a:latin typeface="+mn-lt"/>
                <a:ea typeface="+mj-ea"/>
                <a:cs typeface="+mj-cs"/>
              </a:rPr>
              <a:t>bị</a:t>
            </a:r>
            <a:r>
              <a:rPr lang="en-US" sz="3600" dirty="0">
                <a:latin typeface="+mn-lt"/>
                <a:ea typeface="+mj-ea"/>
                <a:cs typeface="+mj-cs"/>
              </a:rPr>
              <a:t> </a:t>
            </a:r>
            <a:r>
              <a:rPr lang="en-US" sz="3600" dirty="0" err="1">
                <a:latin typeface="+mn-lt"/>
                <a:ea typeface="+mj-ea"/>
                <a:cs typeface="+mj-cs"/>
              </a:rPr>
              <a:t>ốm</a:t>
            </a:r>
            <a:r>
              <a:rPr lang="en-US" sz="3600" dirty="0">
                <a:latin typeface="+mn-lt"/>
                <a:ea typeface="+mj-ea"/>
                <a:cs typeface="+mj-cs"/>
              </a:rPr>
              <a:t> </a:t>
            </a:r>
            <a:r>
              <a:rPr lang="en-US" sz="3600" dirty="0" err="1">
                <a:latin typeface="+mn-lt"/>
                <a:ea typeface="+mj-ea"/>
                <a:cs typeface="+mj-cs"/>
              </a:rPr>
              <a:t>thì</a:t>
            </a:r>
            <a:r>
              <a:rPr lang="en-US" sz="3600" dirty="0">
                <a:latin typeface="+mn-lt"/>
                <a:ea typeface="+mj-ea"/>
                <a:cs typeface="+mj-cs"/>
              </a:rPr>
              <a:t> </a:t>
            </a:r>
            <a:r>
              <a:rPr lang="en-US" sz="3600" dirty="0" err="1">
                <a:latin typeface="+mn-lt"/>
                <a:ea typeface="+mj-ea"/>
                <a:cs typeface="+mj-cs"/>
              </a:rPr>
              <a:t>họ</a:t>
            </a:r>
            <a:r>
              <a:rPr lang="en-US" sz="3600" dirty="0">
                <a:latin typeface="+mn-lt"/>
                <a:ea typeface="+mj-ea"/>
                <a:cs typeface="+mj-cs"/>
              </a:rPr>
              <a:t> </a:t>
            </a:r>
            <a:r>
              <a:rPr lang="en-US" sz="3600" dirty="0" err="1">
                <a:latin typeface="+mn-lt"/>
                <a:ea typeface="+mj-ea"/>
                <a:cs typeface="+mj-cs"/>
              </a:rPr>
              <a:t>sẽ</a:t>
            </a:r>
            <a:r>
              <a:rPr lang="en-US" sz="3600" dirty="0">
                <a:latin typeface="+mn-lt"/>
                <a:ea typeface="+mj-ea"/>
                <a:cs typeface="+mj-cs"/>
              </a:rPr>
              <a:t> </a:t>
            </a:r>
            <a:r>
              <a:rPr lang="en-US" sz="3600" dirty="0" err="1">
                <a:latin typeface="+mn-lt"/>
                <a:ea typeface="+mj-ea"/>
                <a:cs typeface="+mj-cs"/>
              </a:rPr>
              <a:t>mong</a:t>
            </a:r>
            <a:r>
              <a:rPr lang="en-US" sz="3600" dirty="0">
                <a:latin typeface="+mn-lt"/>
                <a:ea typeface="+mj-ea"/>
                <a:cs typeface="+mj-cs"/>
              </a:rPr>
              <a:t> </a:t>
            </a:r>
            <a:r>
              <a:rPr lang="en-US" sz="3600" dirty="0" err="1">
                <a:latin typeface="+mn-lt"/>
                <a:ea typeface="+mj-ea"/>
                <a:cs typeface="+mj-cs"/>
              </a:rPr>
              <a:t>muốn</a:t>
            </a:r>
            <a:r>
              <a:rPr lang="en-US" sz="3600" dirty="0">
                <a:latin typeface="+mn-lt"/>
                <a:ea typeface="+mj-ea"/>
                <a:cs typeface="+mj-cs"/>
              </a:rPr>
              <a:t> </a:t>
            </a:r>
            <a:r>
              <a:rPr lang="en-US" sz="3600" dirty="0" err="1">
                <a:latin typeface="+mn-lt"/>
                <a:ea typeface="+mj-ea"/>
                <a:cs typeface="+mj-cs"/>
              </a:rPr>
              <a:t>điều</a:t>
            </a:r>
            <a:r>
              <a:rPr lang="en-US" sz="3600" dirty="0">
                <a:latin typeface="+mn-lt"/>
                <a:ea typeface="+mj-ea"/>
                <a:cs typeface="+mj-cs"/>
              </a:rPr>
              <a:t> </a:t>
            </a:r>
            <a:r>
              <a:rPr lang="en-US" sz="3600" dirty="0" err="1">
                <a:latin typeface="+mn-lt"/>
                <a:ea typeface="+mj-ea"/>
                <a:cs typeface="+mj-cs"/>
              </a:rPr>
              <a:t>gì</a:t>
            </a:r>
            <a:r>
              <a:rPr lang="en-US" sz="3600" dirty="0">
                <a:latin typeface="+mn-lt"/>
                <a:ea typeface="+mj-ea"/>
                <a:cs typeface="+mj-cs"/>
              </a:rPr>
              <a:t>?</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1565" y="5123793"/>
            <a:ext cx="935542"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58517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215372" y="1300721"/>
            <a:ext cx="1835713" cy="400087"/>
          </a:xfrm>
          <a:prstGeom prst="rect">
            <a:avLst/>
          </a:prstGeom>
          <a:noFill/>
        </p:spPr>
        <p:txBody>
          <a:bodyPr wrap="none" lIns="91417" tIns="45709" rIns="91417" bIns="45709">
            <a:spAutoFit/>
          </a:bodyPr>
          <a:lstStyle/>
          <a:p>
            <a:r>
              <a:rPr lang="vi-VN" altLang="zh-CN" sz="2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MONG MUỐN</a:t>
            </a:r>
            <a:endParaRPr lang="en-US" altLang="zh-CN" sz="2000" dirty="0">
              <a:solidFill>
                <a:schemeClr val="tx1">
                  <a:lumMod val="65000"/>
                  <a:lumOff val="35000"/>
                </a:schemeClr>
              </a:solidFill>
              <a:latin typeface="Times New Roman" panose="02020603050405020304" pitchFamily="18" charset="0"/>
              <a:ea typeface="微软雅黑" panose="020B0503020204020204" pitchFamily="34" charset="-122"/>
              <a:sym typeface="Arial" panose="020B0604020202020204" pitchFamily="34" charset="0"/>
            </a:endParaRPr>
          </a:p>
        </p:txBody>
      </p:sp>
      <p:sp>
        <p:nvSpPr>
          <p:cNvPr id="7" name="矩形 6"/>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
        <p:nvSpPr>
          <p:cNvPr id="2" name="Rectangle 1">
            <a:extLst>
              <a:ext uri="{FF2B5EF4-FFF2-40B4-BE49-F238E27FC236}">
                <a16:creationId xmlns:a16="http://schemas.microsoft.com/office/drawing/2014/main" id="{16926948-E501-FBC9-1F91-3B841B0F1EA6}"/>
              </a:ext>
            </a:extLst>
          </p:cNvPr>
          <p:cNvSpPr/>
          <p:nvPr/>
        </p:nvSpPr>
        <p:spPr>
          <a:xfrm>
            <a:off x="7374260" y="83671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chăm sóc</a:t>
            </a:r>
          </a:p>
        </p:txBody>
      </p:sp>
      <p:sp>
        <p:nvSpPr>
          <p:cNvPr id="3" name="Rectangle 2">
            <a:extLst>
              <a:ext uri="{FF2B5EF4-FFF2-40B4-BE49-F238E27FC236}">
                <a16:creationId xmlns:a16="http://schemas.microsoft.com/office/drawing/2014/main" id="{C20DFDFC-2691-99B4-9D63-5F13944202A7}"/>
              </a:ext>
            </a:extLst>
          </p:cNvPr>
          <p:cNvSpPr/>
          <p:nvPr/>
        </p:nvSpPr>
        <p:spPr>
          <a:xfrm>
            <a:off x="7374260" y="185493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động viên</a:t>
            </a:r>
          </a:p>
        </p:txBody>
      </p:sp>
      <p:sp>
        <p:nvSpPr>
          <p:cNvPr id="4" name="Rectangle 3">
            <a:extLst>
              <a:ext uri="{FF2B5EF4-FFF2-40B4-BE49-F238E27FC236}">
                <a16:creationId xmlns:a16="http://schemas.microsoft.com/office/drawing/2014/main" id="{C19F12F8-777F-6D7C-F33C-1BDAFC36A9CB}"/>
              </a:ext>
            </a:extLst>
          </p:cNvPr>
          <p:cNvSpPr/>
          <p:nvPr/>
        </p:nvSpPr>
        <p:spPr>
          <a:xfrm>
            <a:off x="7392938" y="287315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giúp đỡ từ bác sĩ</a:t>
            </a:r>
          </a:p>
        </p:txBody>
      </p:sp>
      <p:sp>
        <p:nvSpPr>
          <p:cNvPr id="5" name="Rectangle 4">
            <a:extLst>
              <a:ext uri="{FF2B5EF4-FFF2-40B4-BE49-F238E27FC236}">
                <a16:creationId xmlns:a16="http://schemas.microsoft.com/office/drawing/2014/main" id="{A39FCD5F-398C-A37A-F593-53840D18FC71}"/>
              </a:ext>
            </a:extLst>
          </p:cNvPr>
          <p:cNvSpPr/>
          <p:nvPr/>
        </p:nvSpPr>
        <p:spPr>
          <a:xfrm>
            <a:off x="7392938" y="389137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nghỉ ngơi, </a:t>
            </a:r>
          </a:p>
          <a:p>
            <a:pPr algn="ctr"/>
            <a:r>
              <a:rPr lang="en-VN" sz="2400" dirty="0">
                <a:solidFill>
                  <a:schemeClr val="tx1">
                    <a:lumMod val="65000"/>
                    <a:lumOff val="35000"/>
                  </a:schemeClr>
                </a:solidFill>
                <a:latin typeface="Times New Roman" panose="02020603050405020304" pitchFamily="18" charset="0"/>
              </a:rPr>
              <a:t>tịnh dưỡng</a:t>
            </a:r>
          </a:p>
        </p:txBody>
      </p:sp>
      <p:pic>
        <p:nvPicPr>
          <p:cNvPr id="9" name="Picture 8" descr="A doctor attending to a patient&#10;&#10;Description automatically generated with medium confidence">
            <a:extLst>
              <a:ext uri="{FF2B5EF4-FFF2-40B4-BE49-F238E27FC236}">
                <a16:creationId xmlns:a16="http://schemas.microsoft.com/office/drawing/2014/main" id="{D29D87D7-3BCA-608E-5F2D-B9B9199C8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353" y="707250"/>
            <a:ext cx="4739190" cy="3159460"/>
          </a:xfrm>
          <a:prstGeom prst="rect">
            <a:avLst/>
          </a:prstGeom>
        </p:spPr>
      </p:pic>
      <p:pic>
        <p:nvPicPr>
          <p:cNvPr id="11" name="Picture 10" descr="A doctor talking to a patient&#10;&#10;Description automatically generated with low confidence">
            <a:extLst>
              <a:ext uri="{FF2B5EF4-FFF2-40B4-BE49-F238E27FC236}">
                <a16:creationId xmlns:a16="http://schemas.microsoft.com/office/drawing/2014/main" id="{9319DBF0-7416-9A15-73D9-9358BA167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72" y="3246375"/>
            <a:ext cx="4079894" cy="3064298"/>
          </a:xfrm>
          <a:prstGeom prst="rect">
            <a:avLst/>
          </a:prstGeom>
        </p:spPr>
      </p:pic>
      <p:sp>
        <p:nvSpPr>
          <p:cNvPr id="12" name="Rectangle 11">
            <a:extLst>
              <a:ext uri="{FF2B5EF4-FFF2-40B4-BE49-F238E27FC236}">
                <a16:creationId xmlns:a16="http://schemas.microsoft.com/office/drawing/2014/main" id="{7FB87E95-7199-0E8C-EA6C-A6C4383345AF}"/>
              </a:ext>
            </a:extLst>
          </p:cNvPr>
          <p:cNvSpPr/>
          <p:nvPr/>
        </p:nvSpPr>
        <p:spPr>
          <a:xfrm>
            <a:off x="7374260" y="490959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san sẻ công việc, …</a:t>
            </a:r>
          </a:p>
        </p:txBody>
      </p:sp>
    </p:spTree>
    <p:extLst>
      <p:ext uri="{BB962C8B-B14F-4D97-AF65-F5344CB8AC3E}">
        <p14:creationId xmlns:p14="http://schemas.microsoft.com/office/powerpoint/2010/main" val="2724165271"/>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536B98D3-86C4-4209-A741-17425264C6C2}"/>
              </a:ext>
            </a:extLst>
          </p:cNvPr>
          <p:cNvSpPr/>
          <p:nvPr/>
        </p:nvSpPr>
        <p:spPr>
          <a:xfrm>
            <a:off x="6528842" y="1628800"/>
            <a:ext cx="5328592" cy="42325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4236"/>
                </a:solidFill>
                <a:latin typeface="Times New Roman" panose="02020603050405020304" pitchFamily="18" charset="0"/>
                <a:cs typeface="Times New Roman" panose="02020603050405020304" pitchFamily="18" charset="0"/>
              </a:rPr>
              <a:t>Khi được quan tâm, chăm sóc, các thành viên trong gia đình sẽ cảm thấy vui vẻ, hạnh phúc và có thêm động lực để vượt qua khó khăn,...</a:t>
            </a:r>
            <a:endParaRPr lang="en-VN" sz="2800" dirty="0">
              <a:solidFill>
                <a:srgbClr val="004236"/>
              </a:solidFill>
              <a:latin typeface="Times New Roman" panose="02020603050405020304" pitchFamily="18" charset="0"/>
              <a:cs typeface="Times New Roman" panose="02020603050405020304" pitchFamily="18" charset="0"/>
            </a:endParaRPr>
          </a:p>
          <a:p>
            <a:pPr algn="just"/>
            <a:r>
              <a:rPr lang="vi-VN" sz="2800" dirty="0">
                <a:solidFill>
                  <a:srgbClr val="004236"/>
                </a:solidFill>
                <a:latin typeface="Times New Roman" panose="02020603050405020304" pitchFamily="18" charset="0"/>
                <a:cs typeface="Times New Roman" panose="02020603050405020304" pitchFamily="18" charset="0"/>
              </a:rPr>
              <a:t>Bản thân chúng ta cảm thấy vui vẻ, thoải mái và thấy mình có ích khi biết quan tâm, chăm sóc các thành viên trong gia đình.</a:t>
            </a:r>
            <a:endParaRPr lang="en-VN" sz="2800" dirty="0">
              <a:solidFill>
                <a:srgbClr val="004236"/>
              </a:solidFill>
              <a:latin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94309A1C-E25A-604A-B840-BE444197C641}"/>
              </a:ext>
            </a:extLst>
          </p:cNvPr>
          <p:cNvPicPr>
            <a:picLocks noChangeAspect="1"/>
          </p:cNvPicPr>
          <p:nvPr/>
        </p:nvPicPr>
        <p:blipFill rotWithShape="1">
          <a:blip r:embed="rId3">
            <a:extLst>
              <a:ext uri="{28A0092B-C50C-407E-A947-70E740481C1C}">
                <a14:useLocalDpi xmlns:a14="http://schemas.microsoft.com/office/drawing/2010/main" val="0"/>
              </a:ext>
            </a:extLst>
          </a:blip>
          <a:srcRect b="11587"/>
          <a:stretch/>
        </p:blipFill>
        <p:spPr>
          <a:xfrm>
            <a:off x="846901" y="1827011"/>
            <a:ext cx="5301831" cy="3458341"/>
          </a:xfrm>
          <a:prstGeom prst="rect">
            <a:avLst/>
          </a:prstGeom>
        </p:spPr>
      </p:pic>
      <p:sp>
        <p:nvSpPr>
          <p:cNvPr id="2" name="文本框 32">
            <a:extLst>
              <a:ext uri="{FF2B5EF4-FFF2-40B4-BE49-F238E27FC236}">
                <a16:creationId xmlns:a16="http://schemas.microsoft.com/office/drawing/2014/main" id="{37672138-CCCA-0BBA-ACBE-8A5B5FF258E1}"/>
              </a:ext>
            </a:extLst>
          </p:cNvPr>
          <p:cNvSpPr txBox="1"/>
          <p:nvPr/>
        </p:nvSpPr>
        <p:spPr>
          <a:xfrm>
            <a:off x="2258421" y="818138"/>
            <a:ext cx="1295501" cy="400087"/>
          </a:xfrm>
          <a:prstGeom prst="rect">
            <a:avLst/>
          </a:prstGeom>
          <a:noFill/>
        </p:spPr>
        <p:txBody>
          <a:bodyPr wrap="none" lIns="91417" tIns="45709" rIns="91417" bIns="45709">
            <a:spAutoFit/>
          </a:bodyPr>
          <a:lstStyle/>
          <a:p>
            <a:r>
              <a:rPr lang="vi-VN" altLang="zh-CN" sz="2000" b="1" dirty="0">
                <a:solidFill>
                  <a:schemeClr val="tx1">
                    <a:lumMod val="65000"/>
                    <a:lumOff val="35000"/>
                  </a:schemeClr>
                </a:solidFill>
                <a:latin typeface="+mn-lt"/>
                <a:ea typeface="微软雅黑" panose="020B0503020204020204" pitchFamily="34" charset="-122"/>
                <a:sym typeface="Arial" panose="020B0604020202020204" pitchFamily="34" charset="0"/>
              </a:rPr>
              <a:t>Ý NGHĨA</a:t>
            </a:r>
            <a:endParaRPr lang="en-US" altLang="zh-CN" sz="2000" b="1"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3" name="矩形 6">
            <a:extLst>
              <a:ext uri="{FF2B5EF4-FFF2-40B4-BE49-F238E27FC236}">
                <a16:creationId xmlns:a16="http://schemas.microsoft.com/office/drawing/2014/main" id="{4DF74873-4984-0D1A-A565-308A8CB2364A}"/>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Tree>
    <p:extLst>
      <p:ext uri="{BB962C8B-B14F-4D97-AF65-F5344CB8AC3E}">
        <p14:creationId xmlns:p14="http://schemas.microsoft.com/office/powerpoint/2010/main" val="3568279633"/>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3FDE6F3-C2C1-497D-9AC0-D418F52504A2"/>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PRESENTATION_TITLE" val="多彩卡通幼儿园儿童小学生教育PPT课件"/>
</p:tagLst>
</file>

<file path=ppt/tags/tag2.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4.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6.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8.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heme/theme1.xml><?xml version="1.0" encoding="utf-8"?>
<a:theme xmlns:a="http://schemas.openxmlformats.org/drawingml/2006/main" name="1_自定义设计方案">
  <a:themeElements>
    <a:clrScheme name="自定义 1093">
      <a:dk1>
        <a:sysClr val="windowText" lastClr="000000"/>
      </a:dk1>
      <a:lt1>
        <a:sysClr val="window" lastClr="FFFFFF"/>
      </a:lt1>
      <a:dk2>
        <a:srgbClr val="5A6378"/>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782</Words>
  <PresentationFormat>Custom</PresentationFormat>
  <Paragraphs>90</Paragraphs>
  <Slides>19</Slides>
  <Notes>14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微软雅黑</vt:lpstr>
      <vt:lpstr>宋体</vt:lpstr>
      <vt:lpstr>Arial</vt:lpstr>
      <vt:lpstr>Calibri</vt:lpstr>
      <vt:lpstr>Calibri Light</vt:lpstr>
      <vt:lpstr>Times New Roman</vt:lpstr>
      <vt:lpstr>1_自定义设计方案</vt:lpstr>
      <vt:lpstr>2_自定义设计方案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2016-10-17T14:00:15Z</dcterms:created>
  <dcterms:modified xsi:type="dcterms:W3CDTF">2022-09-02T14:08:08Z</dcterms:modified>
</cp:coreProperties>
</file>