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97" r:id="rId2"/>
    <p:sldId id="272" r:id="rId3"/>
    <p:sldId id="277" r:id="rId4"/>
    <p:sldId id="278" r:id="rId5"/>
    <p:sldId id="279" r:id="rId6"/>
    <p:sldId id="280" r:id="rId7"/>
    <p:sldId id="281" r:id="rId8"/>
    <p:sldId id="284" r:id="rId9"/>
    <p:sldId id="285" r:id="rId10"/>
    <p:sldId id="286" r:id="rId11"/>
    <p:sldId id="287" r:id="rId12"/>
    <p:sldId id="288" r:id="rId13"/>
    <p:sldId id="289" r:id="rId14"/>
    <p:sldId id="290" r:id="rId15"/>
    <p:sldId id="291" r:id="rId16"/>
    <p:sldId id="292" r:id="rId17"/>
    <p:sldId id="294" r:id="rId18"/>
    <p:sldId id="296" r:id="rId19"/>
    <p:sldId id="295" r:id="rId20"/>
  </p:sldIdLst>
  <p:sldSz cx="12192000" cy="6858000"/>
  <p:notesSz cx="6858000" cy="9144000"/>
  <p:embeddedFontLs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00"/>
    <a:srgbClr val="CC00FF"/>
    <a:srgbClr val="00FF00"/>
    <a:srgbClr val="FF00FF"/>
    <a:srgbClr val="CCFF99"/>
    <a:srgbClr val="FFFFFF"/>
    <a:srgbClr val="8D410D"/>
    <a:srgbClr val="96571E"/>
    <a:srgbClr val="6038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5" autoAdjust="0"/>
    <p:restoredTop sz="94364" autoAdjust="0"/>
  </p:normalViewPr>
  <p:slideViewPr>
    <p:cSldViewPr snapToGrid="0">
      <p:cViewPr varScale="1">
        <p:scale>
          <a:sx n="73" d="100"/>
          <a:sy n="73" d="100"/>
        </p:scale>
        <p:origin x="43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62038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0947660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4120869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9321994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5510493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363335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878069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31/7/2022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004680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629980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31/7/2022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57866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38317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5698548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287274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734814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16690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1858284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948144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6933241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9448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6881770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0713562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4300817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31/7/2022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extLst>
      <p:ext uri="{BB962C8B-B14F-4D97-AF65-F5344CB8AC3E}">
        <p14:creationId xmlns:p14="http://schemas.microsoft.com/office/powerpoint/2010/main" val="193591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61" r:id="rId12"/>
    <p:sldLayoutId id="2147483660"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gif"/><Relationship Id="rId18" Type="http://schemas.openxmlformats.org/officeDocument/2006/relationships/slide" Target="slide3.xml"/><Relationship Id="rId26" Type="http://schemas.openxmlformats.org/officeDocument/2006/relationships/image" Target="../media/image17.png"/><Relationship Id="rId3" Type="http://schemas.openxmlformats.org/officeDocument/2006/relationships/slideLayout" Target="../slideLayouts/slideLayout2.xml"/><Relationship Id="rId21" Type="http://schemas.openxmlformats.org/officeDocument/2006/relationships/image" Target="../media/image14.png"/><Relationship Id="rId7" Type="http://schemas.openxmlformats.org/officeDocument/2006/relationships/image" Target="../media/image3.png"/><Relationship Id="rId12" Type="http://schemas.openxmlformats.org/officeDocument/2006/relationships/image" Target="../media/image8.gif"/><Relationship Id="rId17" Type="http://schemas.openxmlformats.org/officeDocument/2006/relationships/image" Target="../media/image12.png"/><Relationship Id="rId25" Type="http://schemas.openxmlformats.org/officeDocument/2006/relationships/image" Target="../media/image16.png"/><Relationship Id="rId2" Type="http://schemas.openxmlformats.org/officeDocument/2006/relationships/audio" Target="../media/media1.wma"/><Relationship Id="rId16" Type="http://schemas.openxmlformats.org/officeDocument/2006/relationships/image" Target="../media/image11.png"/><Relationship Id="rId20" Type="http://schemas.openxmlformats.org/officeDocument/2006/relationships/slide" Target="slide4.xml"/><Relationship Id="rId1" Type="http://schemas.microsoft.com/office/2007/relationships/media" Target="../media/media1.wma"/><Relationship Id="rId6" Type="http://schemas.openxmlformats.org/officeDocument/2006/relationships/image" Target="../media/image2.jpg"/><Relationship Id="rId11" Type="http://schemas.openxmlformats.org/officeDocument/2006/relationships/image" Target="../media/image7.gif"/><Relationship Id="rId24" Type="http://schemas.openxmlformats.org/officeDocument/2006/relationships/slide" Target="slide7.xml"/><Relationship Id="rId5" Type="http://schemas.openxmlformats.org/officeDocument/2006/relationships/image" Target="../media/image1.png"/><Relationship Id="rId15" Type="http://schemas.openxmlformats.org/officeDocument/2006/relationships/slide" Target="slide8.xml"/><Relationship Id="rId23" Type="http://schemas.openxmlformats.org/officeDocument/2006/relationships/image" Target="../media/image15.png"/><Relationship Id="rId10" Type="http://schemas.openxmlformats.org/officeDocument/2006/relationships/image" Target="../media/image6.png"/><Relationship Id="rId19"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5.png"/><Relationship Id="rId14" Type="http://schemas.openxmlformats.org/officeDocument/2006/relationships/image" Target="../media/image10.gif"/><Relationship Id="rId22"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536" y="901337"/>
            <a:ext cx="10515600" cy="1884589"/>
          </a:xfrm>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BÀI 6: GIỚI THIỆU VỀ </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LIÊN KẾT HÓA HỌC (T4)</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2268765" y="3113361"/>
            <a:ext cx="8468904" cy="1500187"/>
          </a:xfrm>
        </p:spPr>
        <p:txBody>
          <a:bodyPr>
            <a:normAutofit/>
          </a:bodyPr>
          <a:lstStyle/>
          <a:p>
            <a:pPr algn="ctr">
              <a:lnSpc>
                <a:spcPct val="150000"/>
              </a:lnSpc>
            </a:pPr>
            <a:r>
              <a:rPr lang="en-US" sz="4400" b="1" dirty="0" smtClean="0">
                <a:solidFill>
                  <a:srgbClr val="002060"/>
                </a:solidFill>
                <a:latin typeface="Times New Roman" panose="02020603050405020304" pitchFamily="18" charset="0"/>
                <a:cs typeface="Times New Roman" panose="02020603050405020304" pitchFamily="18" charset="0"/>
              </a:rPr>
              <a:t>LUYỆN TẬP</a:t>
            </a:r>
            <a:endParaRPr lang="en-US"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286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dirty="0">
                <a:solidFill>
                  <a:srgbClr val="FF0000"/>
                </a:solidFill>
                <a:latin typeface="Times New Roman" panose="02020603050405020304" pitchFamily="18" charset="0"/>
                <a:ea typeface="Calibri" panose="020F0502020204030204" pitchFamily="34" charset="0"/>
              </a:rPr>
              <a:t>Calcium chloride (CaCl</a:t>
            </a:r>
            <a:r>
              <a:rPr lang="en-US" baseline="-25000" dirty="0">
                <a:solidFill>
                  <a:srgbClr val="FF0000"/>
                </a:solidFill>
                <a:latin typeface="Times New Roman" panose="02020603050405020304" pitchFamily="18" charset="0"/>
                <a:ea typeface="Calibri" panose="020F0502020204030204" pitchFamily="34" charset="0"/>
              </a:rPr>
              <a:t>2</a:t>
            </a:r>
            <a:r>
              <a:rPr lang="en-US" dirty="0" smtClean="0">
                <a:solidFill>
                  <a:srgbClr val="FF0000"/>
                </a:solidFill>
                <a:latin typeface="Times New Roman" panose="02020603050405020304" pitchFamily="18" charset="0"/>
                <a:ea typeface="Calibri" panose="020F0502020204030204" pitchFamily="34" charset="0"/>
              </a:rPr>
              <a:t>)</a:t>
            </a:r>
            <a:endParaRPr lang="en-US" dirty="0">
              <a:solidFill>
                <a:srgbClr val="FF0000"/>
              </a:solidFill>
            </a:endParaRPr>
          </a:p>
        </p:txBody>
      </p:sp>
      <p:pic>
        <p:nvPicPr>
          <p:cNvPr id="5" name="Shape 286"/>
          <p:cNvPicPr/>
          <p:nvPr/>
        </p:nvPicPr>
        <p:blipFill>
          <a:blip r:embed="rId2"/>
          <a:stretch/>
        </p:blipFill>
        <p:spPr>
          <a:xfrm>
            <a:off x="7540034" y="2315439"/>
            <a:ext cx="3524205" cy="1732824"/>
          </a:xfrm>
          <a:prstGeom prst="rect">
            <a:avLst/>
          </a:prstGeom>
        </p:spPr>
      </p:pic>
      <p:pic>
        <p:nvPicPr>
          <p:cNvPr id="6" name="Shape 282"/>
          <p:cNvPicPr/>
          <p:nvPr/>
        </p:nvPicPr>
        <p:blipFill>
          <a:blip r:embed="rId3"/>
          <a:stretch/>
        </p:blipFill>
        <p:spPr>
          <a:xfrm>
            <a:off x="838200" y="2020780"/>
            <a:ext cx="6701835" cy="2148251"/>
          </a:xfrm>
          <a:prstGeom prst="rect">
            <a:avLst/>
          </a:prstGeom>
        </p:spPr>
      </p:pic>
      <p:sp>
        <p:nvSpPr>
          <p:cNvPr id="7" name="Rectangle 6"/>
          <p:cNvSpPr/>
          <p:nvPr/>
        </p:nvSpPr>
        <p:spPr>
          <a:xfrm>
            <a:off x="1157604" y="4484492"/>
            <a:ext cx="9632316" cy="618580"/>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rPr>
              <a:t>Cl           Ca         </a:t>
            </a:r>
            <a:r>
              <a:rPr lang="en-US" sz="2800" dirty="0" smtClean="0">
                <a:effectLst/>
                <a:latin typeface="Times New Roman" panose="02020603050405020304" pitchFamily="18" charset="0"/>
                <a:ea typeface="Calibri" panose="020F0502020204030204" pitchFamily="34" charset="0"/>
              </a:rPr>
              <a:t>   Cl                      </a:t>
            </a:r>
            <a:r>
              <a:rPr lang="en-US" sz="2800" dirty="0" err="1" smtClean="0">
                <a:effectLst/>
                <a:latin typeface="Times New Roman" panose="02020603050405020304" pitchFamily="18" charset="0"/>
                <a:ea typeface="Calibri" panose="020F0502020204030204" pitchFamily="34" charset="0"/>
              </a:rPr>
              <a:t>Cl</a:t>
            </a:r>
            <a:r>
              <a:rPr lang="en-US" sz="2800" baseline="30000" dirty="0" smtClean="0">
                <a:effectLst/>
                <a:latin typeface="Times New Roman" panose="02020603050405020304" pitchFamily="18" charset="0"/>
                <a:ea typeface="Calibri" panose="020F0502020204030204" pitchFamily="34" charset="0"/>
              </a:rPr>
              <a:t>-</a:t>
            </a:r>
            <a:r>
              <a:rPr lang="en-US" sz="2800" dirty="0" smtClean="0">
                <a:effectLst/>
                <a:latin typeface="Times New Roman" panose="02020603050405020304" pitchFamily="18" charset="0"/>
                <a:ea typeface="Calibri" panose="020F0502020204030204" pitchFamily="34" charset="0"/>
              </a:rPr>
              <a:t>                Ca</a:t>
            </a:r>
            <a:r>
              <a:rPr lang="en-US" sz="2800" baseline="30000" dirty="0" smtClean="0">
                <a:effectLst/>
                <a:latin typeface="Times New Roman" panose="02020603050405020304" pitchFamily="18" charset="0"/>
                <a:ea typeface="Calibri" panose="020F0502020204030204" pitchFamily="34" charset="0"/>
              </a:rPr>
              <a:t>2</a:t>
            </a:r>
            <a:r>
              <a:rPr lang="en-US" sz="2800" baseline="30000" dirty="0">
                <a:effectLst/>
                <a:latin typeface="Times New Roman" panose="02020603050405020304" pitchFamily="18" charset="0"/>
                <a:ea typeface="Calibri" panose="020F0502020204030204" pitchFamily="34" charset="0"/>
              </a:rPr>
              <a:t>+</a:t>
            </a:r>
            <a:r>
              <a:rPr lang="en-US" sz="2800" dirty="0">
                <a:effectLst/>
                <a:latin typeface="Times New Roman" panose="02020603050405020304" pitchFamily="18" charset="0"/>
                <a:ea typeface="Calibri" panose="020F0502020204030204" pitchFamily="34" charset="0"/>
              </a:rPr>
              <a:t>   </a:t>
            </a:r>
            <a:r>
              <a:rPr lang="en-US" sz="2800" dirty="0" smtClean="0">
                <a:effectLst/>
                <a:latin typeface="Times New Roman" panose="02020603050405020304" pitchFamily="18" charset="0"/>
                <a:ea typeface="Calibri" panose="020F0502020204030204" pitchFamily="34" charset="0"/>
              </a:rPr>
              <a:t>           Cl</a:t>
            </a:r>
            <a:r>
              <a:rPr lang="en-US" sz="2800" baseline="30000" dirty="0" smtClean="0">
                <a:effectLst/>
                <a:latin typeface="Times New Roman" panose="02020603050405020304" pitchFamily="18" charset="0"/>
                <a:ea typeface="Calibri" panose="020F0502020204030204" pitchFamily="34" charset="0"/>
              </a:rPr>
              <a:t>-</a:t>
            </a:r>
            <a:endParaRPr lang="en-US" sz="2800" dirty="0">
              <a:effectLst/>
              <a:latin typeface="Calibri" panose="020F0502020204030204" pitchFamily="34" charset="0"/>
              <a:ea typeface="Calibri" panose="020F0502020204030204" pitchFamily="34" charset="0"/>
            </a:endParaRPr>
          </a:p>
        </p:txBody>
      </p:sp>
      <p:sp>
        <p:nvSpPr>
          <p:cNvPr id="8" name="TextBox 7"/>
          <p:cNvSpPr txBox="1"/>
          <p:nvPr/>
        </p:nvSpPr>
        <p:spPr>
          <a:xfrm>
            <a:off x="10019212" y="2142179"/>
            <a:ext cx="574765" cy="369332"/>
          </a:xfrm>
          <a:prstGeom prst="rect">
            <a:avLst/>
          </a:prstGeom>
          <a:noFill/>
        </p:spPr>
        <p:txBody>
          <a:bodyPr wrap="square" rtlCol="0">
            <a:spAutoFit/>
          </a:bodyPr>
          <a:lstStyle/>
          <a:p>
            <a:r>
              <a:rPr lang="en-US" dirty="0"/>
              <a:t>_</a:t>
            </a:r>
          </a:p>
        </p:txBody>
      </p:sp>
    </p:spTree>
    <p:extLst>
      <p:ext uri="{BB962C8B-B14F-4D97-AF65-F5344CB8AC3E}">
        <p14:creationId xmlns:p14="http://schemas.microsoft.com/office/powerpoint/2010/main" val="3604876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dirty="0">
                <a:solidFill>
                  <a:srgbClr val="FF0000"/>
                </a:solidFill>
                <a:latin typeface="Times New Roman" panose="02020603050405020304" pitchFamily="18" charset="0"/>
                <a:ea typeface="Calibri" panose="020F0502020204030204" pitchFamily="34" charset="0"/>
              </a:rPr>
              <a:t>Nitrogen (N</a:t>
            </a:r>
            <a:r>
              <a:rPr lang="en-US" baseline="-25000" dirty="0">
                <a:solidFill>
                  <a:srgbClr val="FF0000"/>
                </a:solidFill>
                <a:latin typeface="Times New Roman" panose="02020603050405020304" pitchFamily="18" charset="0"/>
                <a:ea typeface="Calibri" panose="020F0502020204030204" pitchFamily="34" charset="0"/>
              </a:rPr>
              <a:t>2</a:t>
            </a:r>
            <a:r>
              <a:rPr lang="en-US" dirty="0" smtClean="0">
                <a:solidFill>
                  <a:srgbClr val="FF0000"/>
                </a:solidFill>
                <a:latin typeface="Times New Roman" panose="02020603050405020304" pitchFamily="18" charset="0"/>
                <a:ea typeface="Calibri" panose="020F0502020204030204" pitchFamily="34" charset="0"/>
              </a:rPr>
              <a:t>)</a:t>
            </a:r>
            <a:endParaRPr lang="en-US" dirty="0">
              <a:solidFill>
                <a:srgbClr val="FF0000"/>
              </a:solidFill>
            </a:endParaRPr>
          </a:p>
        </p:txBody>
      </p:sp>
      <p:pic>
        <p:nvPicPr>
          <p:cNvPr id="4" name="Content Placeholder 3" descr="C:\Users\Admin\Desktop\Nguyên tử\N, Mg - Copy.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7830" y="2011521"/>
            <a:ext cx="9861096" cy="2534353"/>
          </a:xfrm>
          <a:prstGeom prst="rect">
            <a:avLst/>
          </a:prstGeom>
          <a:noFill/>
          <a:ln>
            <a:noFill/>
          </a:ln>
        </p:spPr>
      </p:pic>
    </p:spTree>
    <p:extLst>
      <p:ext uri="{BB962C8B-B14F-4D97-AF65-F5344CB8AC3E}">
        <p14:creationId xmlns:p14="http://schemas.microsoft.com/office/powerpoint/2010/main" val="1682121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dirty="0" err="1">
                <a:solidFill>
                  <a:srgbClr val="FF0000"/>
                </a:solidFill>
                <a:latin typeface="Times New Roman" panose="02020603050405020304" pitchFamily="18" charset="0"/>
                <a:ea typeface="Calibri" panose="020F0502020204030204" pitchFamily="34" charset="0"/>
              </a:rPr>
              <a:t>Metan</a:t>
            </a:r>
            <a:r>
              <a:rPr lang="en-US" dirty="0">
                <a:solidFill>
                  <a:srgbClr val="FF0000"/>
                </a:solidFill>
                <a:latin typeface="Times New Roman" panose="02020603050405020304" pitchFamily="18" charset="0"/>
                <a:ea typeface="Calibri" panose="020F0502020204030204" pitchFamily="34" charset="0"/>
              </a:rPr>
              <a:t> (CH</a:t>
            </a:r>
            <a:r>
              <a:rPr lang="en-US" baseline="-25000" dirty="0">
                <a:solidFill>
                  <a:srgbClr val="FF0000"/>
                </a:solidFill>
                <a:latin typeface="Times New Roman" panose="02020603050405020304" pitchFamily="18" charset="0"/>
                <a:ea typeface="Calibri" panose="020F0502020204030204" pitchFamily="34" charset="0"/>
              </a:rPr>
              <a:t>4</a:t>
            </a:r>
            <a:r>
              <a:rPr lang="en-US" dirty="0" smtClean="0">
                <a:solidFill>
                  <a:srgbClr val="FF0000"/>
                </a:solidFill>
                <a:latin typeface="Times New Roman" panose="02020603050405020304" pitchFamily="18" charset="0"/>
                <a:ea typeface="Calibri" panose="020F0502020204030204" pitchFamily="34" charset="0"/>
              </a:rPr>
              <a:t>)</a:t>
            </a:r>
            <a:endParaRPr lang="en-US" dirty="0">
              <a:solidFill>
                <a:srgbClr val="FF0000"/>
              </a:solidFill>
            </a:endParaRPr>
          </a:p>
        </p:txBody>
      </p:sp>
      <p:pic>
        <p:nvPicPr>
          <p:cNvPr id="4" name="Shape 318"/>
          <p:cNvPicPr>
            <a:picLocks noGrp="1"/>
          </p:cNvPicPr>
          <p:nvPr>
            <p:ph idx="1"/>
          </p:nvPr>
        </p:nvPicPr>
        <p:blipFill>
          <a:blip r:embed="rId2"/>
          <a:stretch/>
        </p:blipFill>
        <p:spPr>
          <a:xfrm>
            <a:off x="2246811" y="1894115"/>
            <a:ext cx="7524206" cy="3487782"/>
          </a:xfrm>
          <a:prstGeom prst="rect">
            <a:avLst/>
          </a:prstGeom>
        </p:spPr>
      </p:pic>
    </p:spTree>
    <p:extLst>
      <p:ext uri="{BB962C8B-B14F-4D97-AF65-F5344CB8AC3E}">
        <p14:creationId xmlns:p14="http://schemas.microsoft.com/office/powerpoint/2010/main" val="3777182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75657" y="797542"/>
            <a:ext cx="10045337" cy="4792081"/>
          </a:xfrm>
          <a:prstGeom prst="rect">
            <a:avLst/>
          </a:prstGeom>
        </p:spPr>
        <p:txBody>
          <a:bodyPr wrap="square">
            <a:spAutoFit/>
          </a:bodyPr>
          <a:lstStyle/>
          <a:p>
            <a:pPr algn="just">
              <a:lnSpc>
                <a:spcPct val="115000"/>
              </a:lnSpc>
              <a:spcBef>
                <a:spcPts val="1200"/>
              </a:spcBef>
              <a:tabLst>
                <a:tab pos="2329180" algn="l"/>
              </a:tabLst>
            </a:pPr>
            <a:r>
              <a:rPr lang="en-US" sz="3600" b="1" dirty="0" err="1">
                <a:latin typeface="Times New Roman" panose="02020603050405020304" pitchFamily="18" charset="0"/>
                <a:ea typeface="Calibri" panose="020F0502020204030204" pitchFamily="34" charset="0"/>
              </a:rPr>
              <a:t>Vòng</a:t>
            </a:r>
            <a:r>
              <a:rPr lang="en-US" sz="3600" b="1" dirty="0">
                <a:latin typeface="Times New Roman" panose="02020603050405020304" pitchFamily="18" charset="0"/>
                <a:ea typeface="Calibri" panose="020F0502020204030204" pitchFamily="34" charset="0"/>
              </a:rPr>
              <a:t> 3: </a:t>
            </a:r>
            <a:r>
              <a:rPr lang="en-US" sz="3600" b="1" dirty="0" err="1">
                <a:latin typeface="Times New Roman" panose="02020603050405020304" pitchFamily="18" charset="0"/>
                <a:ea typeface="Calibri" panose="020F0502020204030204" pitchFamily="34" charset="0"/>
              </a:rPr>
              <a:t>Đại</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diện</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các</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nhóm</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bốc</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thăm</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chọn</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câu</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hỏi</a:t>
            </a:r>
            <a:endParaRPr lang="en-US" sz="3600" dirty="0">
              <a:latin typeface="Calibri" panose="020F0502020204030204" pitchFamily="34" charset="0"/>
              <a:ea typeface="Calibri" panose="020F0502020204030204" pitchFamily="34" charset="0"/>
            </a:endParaRPr>
          </a:p>
          <a:p>
            <a:pPr marL="342900" marR="0" lvl="0" indent="-342900" algn="just">
              <a:lnSpc>
                <a:spcPct val="200000"/>
              </a:lnSpc>
              <a:spcBef>
                <a:spcPts val="1200"/>
              </a:spcBef>
              <a:spcAft>
                <a:spcPts val="0"/>
              </a:spcAft>
              <a:buFont typeface="+mj-lt"/>
              <a:buAutoNum type="arabicPeriod"/>
              <a:tabLst>
                <a:tab pos="2329180" algn="l"/>
              </a:tabLst>
            </a:pP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Calcium chloride</a:t>
            </a:r>
          </a:p>
          <a:p>
            <a:pPr marL="342900" marR="0" lvl="0" indent="-342900" algn="just">
              <a:lnSpc>
                <a:spcPct val="200000"/>
              </a:lnSpc>
              <a:spcBef>
                <a:spcPts val="1200"/>
              </a:spcBef>
              <a:spcAft>
                <a:spcPts val="0"/>
              </a:spcAft>
              <a:buFont typeface="+mj-lt"/>
              <a:buAutoNum type="arabicPeriod"/>
              <a:tabLst>
                <a:tab pos="2329180" algn="l"/>
              </a:tabLst>
            </a:pP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Metan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200000"/>
              </a:lnSpc>
              <a:spcBef>
                <a:spcPts val="1200"/>
              </a:spcBef>
              <a:spcAft>
                <a:spcPts val="0"/>
              </a:spcAft>
              <a:buFont typeface="+mj-lt"/>
              <a:buAutoNum type="arabicPeriod"/>
              <a:tabLst>
                <a:tab pos="2329180" algn="l"/>
              </a:tabLst>
            </a:pP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chlorine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200000"/>
              </a:lnSpc>
              <a:spcBef>
                <a:spcPts val="1200"/>
              </a:spcBef>
              <a:spcAft>
                <a:spcPts val="0"/>
              </a:spcAft>
              <a:buFont typeface="+mj-lt"/>
              <a:buAutoNum type="arabicPeriod"/>
              <a:tabLst>
                <a:tab pos="2329180" algn="l"/>
              </a:tabLst>
            </a:pP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carbon dioxide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8831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458" y="522514"/>
            <a:ext cx="10554788" cy="6008915"/>
          </a:xfrm>
        </p:spPr>
      </p:pic>
    </p:spTree>
    <p:extLst>
      <p:ext uri="{BB962C8B-B14F-4D97-AF65-F5344CB8AC3E}">
        <p14:creationId xmlns:p14="http://schemas.microsoft.com/office/powerpoint/2010/main" val="1162676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68027" y="250121"/>
            <a:ext cx="5668539"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Calcium chloride</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502" y="1058091"/>
            <a:ext cx="3545039" cy="24578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1" y="1058091"/>
            <a:ext cx="3807843" cy="24578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026" y="1058091"/>
            <a:ext cx="3856543" cy="2457847"/>
          </a:xfrm>
          <a:prstGeom prst="rect">
            <a:avLst/>
          </a:prstGeom>
        </p:spPr>
      </p:pic>
      <p:sp>
        <p:nvSpPr>
          <p:cNvPr id="10" name="Rectangle 9"/>
          <p:cNvSpPr/>
          <p:nvPr/>
        </p:nvSpPr>
        <p:spPr>
          <a:xfrm>
            <a:off x="8347502" y="3719463"/>
            <a:ext cx="3529577" cy="24177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solidFill>
                  <a:srgbClr val="313131"/>
                </a:solidFill>
                <a:latin typeface="Times New Roman" panose="02020603050405020304" pitchFamily="18" charset="0"/>
                <a:cs typeface="Times New Roman" panose="02020603050405020304" pitchFamily="18" charset="0"/>
              </a:rPr>
              <a:t>Y tế</a:t>
            </a:r>
          </a:p>
          <a:p>
            <a:r>
              <a:rPr lang="vi-VN" sz="2200" dirty="0" smtClean="0">
                <a:solidFill>
                  <a:srgbClr val="313131"/>
                </a:solidFill>
                <a:latin typeface="Times New Roman" panose="02020603050405020304" pitchFamily="18" charset="0"/>
                <a:cs typeface="Times New Roman" panose="02020603050405020304" pitchFamily="18" charset="0"/>
              </a:rPr>
              <a:t>C</a:t>
            </a:r>
            <a:r>
              <a:rPr lang="en-US" sz="2200" dirty="0" err="1" smtClean="0">
                <a:solidFill>
                  <a:srgbClr val="313131"/>
                </a:solidFill>
                <a:latin typeface="Times New Roman" panose="02020603050405020304" pitchFamily="18" charset="0"/>
                <a:cs typeface="Times New Roman" panose="02020603050405020304" pitchFamily="18" charset="0"/>
              </a:rPr>
              <a:t>hế</a:t>
            </a:r>
            <a:r>
              <a:rPr lang="en-US" sz="2200" dirty="0" smtClean="0">
                <a:solidFill>
                  <a:srgbClr val="313131"/>
                </a:solidFill>
                <a:latin typeface="Times New Roman" panose="02020603050405020304" pitchFamily="18" charset="0"/>
                <a:cs typeface="Times New Roman" panose="02020603050405020304" pitchFamily="18" charset="0"/>
              </a:rPr>
              <a:t> </a:t>
            </a:r>
            <a:r>
              <a:rPr lang="en-US" sz="2200" dirty="0" err="1">
                <a:solidFill>
                  <a:srgbClr val="313131"/>
                </a:solidFill>
                <a:latin typeface="Times New Roman" panose="02020603050405020304" pitchFamily="18" charset="0"/>
                <a:cs typeface="Times New Roman" panose="02020603050405020304" pitchFamily="18" charset="0"/>
              </a:rPr>
              <a:t>tạo</a:t>
            </a:r>
            <a:r>
              <a:rPr lang="en-US" sz="2200" dirty="0">
                <a:solidFill>
                  <a:srgbClr val="313131"/>
                </a:solidFill>
                <a:latin typeface="Times New Roman" panose="02020603050405020304" pitchFamily="18" charset="0"/>
                <a:cs typeface="Times New Roman" panose="02020603050405020304" pitchFamily="18" charset="0"/>
              </a:rPr>
              <a:t> </a:t>
            </a:r>
            <a:r>
              <a:rPr lang="en-US" sz="2200" dirty="0" err="1">
                <a:solidFill>
                  <a:srgbClr val="313131"/>
                </a:solidFill>
                <a:latin typeface="Times New Roman" panose="02020603050405020304" pitchFamily="18" charset="0"/>
                <a:cs typeface="Times New Roman" panose="02020603050405020304" pitchFamily="18" charset="0"/>
              </a:rPr>
              <a:t>các</a:t>
            </a:r>
            <a:r>
              <a:rPr lang="en-US" sz="2200" dirty="0">
                <a:solidFill>
                  <a:srgbClr val="313131"/>
                </a:solidFill>
                <a:latin typeface="Times New Roman" panose="02020603050405020304" pitchFamily="18" charset="0"/>
                <a:cs typeface="Times New Roman" panose="02020603050405020304" pitchFamily="18" charset="0"/>
              </a:rPr>
              <a:t> </a:t>
            </a:r>
            <a:r>
              <a:rPr lang="en-US" sz="2200" dirty="0" err="1">
                <a:solidFill>
                  <a:srgbClr val="313131"/>
                </a:solidFill>
                <a:latin typeface="Times New Roman" panose="02020603050405020304" pitchFamily="18" charset="0"/>
                <a:cs typeface="Times New Roman" panose="02020603050405020304" pitchFamily="18" charset="0"/>
              </a:rPr>
              <a:t>loại</a:t>
            </a:r>
            <a:r>
              <a:rPr lang="en-US" sz="2200" dirty="0">
                <a:solidFill>
                  <a:srgbClr val="313131"/>
                </a:solidFill>
                <a:latin typeface="Times New Roman" panose="02020603050405020304" pitchFamily="18" charset="0"/>
                <a:cs typeface="Times New Roman" panose="02020603050405020304" pitchFamily="18" charset="0"/>
              </a:rPr>
              <a:t> </a:t>
            </a:r>
            <a:r>
              <a:rPr lang="en-US" sz="2200" dirty="0" err="1">
                <a:solidFill>
                  <a:srgbClr val="313131"/>
                </a:solidFill>
                <a:latin typeface="Times New Roman" panose="02020603050405020304" pitchFamily="18" charset="0"/>
                <a:cs typeface="Times New Roman" panose="02020603050405020304" pitchFamily="18" charset="0"/>
              </a:rPr>
              <a:t>thuốc</a:t>
            </a:r>
            <a:r>
              <a:rPr lang="en-US" sz="2200" dirty="0">
                <a:solidFill>
                  <a:srgbClr val="313131"/>
                </a:solidFill>
                <a:latin typeface="Times New Roman" panose="02020603050405020304" pitchFamily="18" charset="0"/>
                <a:cs typeface="Times New Roman" panose="02020603050405020304" pitchFamily="18" charset="0"/>
              </a:rPr>
              <a:t> </a:t>
            </a:r>
            <a:r>
              <a:rPr lang="en-US" sz="2200" dirty="0" err="1">
                <a:solidFill>
                  <a:srgbClr val="313131"/>
                </a:solidFill>
                <a:latin typeface="Times New Roman" panose="02020603050405020304" pitchFamily="18" charset="0"/>
                <a:cs typeface="Times New Roman" panose="02020603050405020304" pitchFamily="18" charset="0"/>
              </a:rPr>
              <a:t>tiêm</a:t>
            </a:r>
            <a:r>
              <a:rPr lang="en-US" sz="2200" dirty="0">
                <a:solidFill>
                  <a:srgbClr val="313131"/>
                </a:solidFill>
                <a:latin typeface="Times New Roman" panose="02020603050405020304" pitchFamily="18" charset="0"/>
                <a:cs typeface="Times New Roman" panose="02020603050405020304" pitchFamily="18" charset="0"/>
              </a:rPr>
              <a:t>, </a:t>
            </a:r>
            <a:r>
              <a:rPr lang="en-US" sz="2200" dirty="0" err="1">
                <a:solidFill>
                  <a:srgbClr val="313131"/>
                </a:solidFill>
                <a:latin typeface="Times New Roman" panose="02020603050405020304" pitchFamily="18" charset="0"/>
                <a:cs typeface="Times New Roman" panose="02020603050405020304" pitchFamily="18" charset="0"/>
              </a:rPr>
              <a:t>thuốc</a:t>
            </a:r>
            <a:r>
              <a:rPr lang="en-US" sz="2200" dirty="0">
                <a:solidFill>
                  <a:srgbClr val="313131"/>
                </a:solidFill>
                <a:latin typeface="Times New Roman" panose="02020603050405020304" pitchFamily="18" charset="0"/>
                <a:cs typeface="Times New Roman" panose="02020603050405020304" pitchFamily="18" charset="0"/>
              </a:rPr>
              <a:t> </a:t>
            </a:r>
            <a:r>
              <a:rPr lang="en-US" sz="2200" dirty="0" err="1">
                <a:solidFill>
                  <a:srgbClr val="313131"/>
                </a:solidFill>
                <a:latin typeface="Times New Roman" panose="02020603050405020304" pitchFamily="18" charset="0"/>
                <a:cs typeface="Times New Roman" panose="02020603050405020304" pitchFamily="18" charset="0"/>
              </a:rPr>
              <a:t>bôi</a:t>
            </a:r>
            <a:r>
              <a:rPr lang="en-US" sz="2200" dirty="0">
                <a:solidFill>
                  <a:srgbClr val="313131"/>
                </a:solidFill>
                <a:latin typeface="Times New Roman" panose="02020603050405020304" pitchFamily="18" charset="0"/>
                <a:cs typeface="Times New Roman" panose="02020603050405020304" pitchFamily="18" charset="0"/>
              </a:rPr>
              <a:t> </a:t>
            </a:r>
            <a:r>
              <a:rPr lang="en-US" sz="2200" dirty="0" err="1">
                <a:solidFill>
                  <a:srgbClr val="313131"/>
                </a:solidFill>
                <a:latin typeface="Times New Roman" panose="02020603050405020304" pitchFamily="18" charset="0"/>
                <a:cs typeface="Times New Roman" panose="02020603050405020304" pitchFamily="18" charset="0"/>
              </a:rPr>
              <a:t>trị</a:t>
            </a:r>
            <a:r>
              <a:rPr lang="en-US" sz="2200" dirty="0">
                <a:solidFill>
                  <a:srgbClr val="313131"/>
                </a:solidFill>
                <a:latin typeface="Times New Roman" panose="02020603050405020304" pitchFamily="18" charset="0"/>
                <a:cs typeface="Times New Roman" panose="02020603050405020304" pitchFamily="18" charset="0"/>
              </a:rPr>
              <a:t> </a:t>
            </a:r>
            <a:r>
              <a:rPr lang="en-US" sz="2200" dirty="0" err="1">
                <a:solidFill>
                  <a:srgbClr val="313131"/>
                </a:solidFill>
                <a:latin typeface="Times New Roman" panose="02020603050405020304" pitchFamily="18" charset="0"/>
                <a:cs typeface="Times New Roman" panose="02020603050405020304" pitchFamily="18" charset="0"/>
              </a:rPr>
              <a:t>côn</a:t>
            </a:r>
            <a:r>
              <a:rPr lang="en-US" sz="2200" dirty="0">
                <a:solidFill>
                  <a:srgbClr val="313131"/>
                </a:solidFill>
                <a:latin typeface="Times New Roman" panose="02020603050405020304" pitchFamily="18" charset="0"/>
                <a:cs typeface="Times New Roman" panose="02020603050405020304" pitchFamily="18" charset="0"/>
              </a:rPr>
              <a:t> </a:t>
            </a:r>
            <a:r>
              <a:rPr lang="en-US" sz="2200" dirty="0" err="1">
                <a:solidFill>
                  <a:srgbClr val="313131"/>
                </a:solidFill>
                <a:latin typeface="Times New Roman" panose="02020603050405020304" pitchFamily="18" charset="0"/>
                <a:cs typeface="Times New Roman" panose="02020603050405020304" pitchFamily="18" charset="0"/>
              </a:rPr>
              <a:t>trùng</a:t>
            </a:r>
            <a:r>
              <a:rPr lang="en-US" sz="2200" dirty="0">
                <a:solidFill>
                  <a:srgbClr val="313131"/>
                </a:solidFill>
                <a:latin typeface="Times New Roman" panose="02020603050405020304" pitchFamily="18" charset="0"/>
                <a:cs typeface="Times New Roman" panose="02020603050405020304" pitchFamily="18" charset="0"/>
              </a:rPr>
              <a:t> </a:t>
            </a:r>
            <a:r>
              <a:rPr lang="en-US" sz="2200" dirty="0" err="1">
                <a:solidFill>
                  <a:srgbClr val="313131"/>
                </a:solidFill>
                <a:latin typeface="Times New Roman" panose="02020603050405020304" pitchFamily="18" charset="0"/>
                <a:cs typeface="Times New Roman" panose="02020603050405020304" pitchFamily="18" charset="0"/>
              </a:rPr>
              <a:t>hoặc</a:t>
            </a:r>
            <a:r>
              <a:rPr lang="en-US" sz="2200" dirty="0">
                <a:solidFill>
                  <a:srgbClr val="313131"/>
                </a:solidFill>
                <a:latin typeface="Times New Roman" panose="02020603050405020304" pitchFamily="18" charset="0"/>
                <a:cs typeface="Times New Roman" panose="02020603050405020304" pitchFamily="18" charset="0"/>
              </a:rPr>
              <a:t> </a:t>
            </a:r>
            <a:r>
              <a:rPr lang="en-US" sz="2200" dirty="0" err="1">
                <a:solidFill>
                  <a:srgbClr val="313131"/>
                </a:solidFill>
                <a:latin typeface="Times New Roman" panose="02020603050405020304" pitchFamily="18" charset="0"/>
                <a:cs typeface="Times New Roman" panose="02020603050405020304" pitchFamily="18" charset="0"/>
              </a:rPr>
              <a:t>thuốc</a:t>
            </a:r>
            <a:r>
              <a:rPr lang="en-US" sz="2200" dirty="0">
                <a:solidFill>
                  <a:srgbClr val="313131"/>
                </a:solidFill>
                <a:latin typeface="Times New Roman" panose="02020603050405020304" pitchFamily="18" charset="0"/>
                <a:cs typeface="Times New Roman" panose="02020603050405020304" pitchFamily="18" charset="0"/>
              </a:rPr>
              <a:t> </a:t>
            </a:r>
            <a:r>
              <a:rPr lang="en-US" sz="2200" dirty="0" err="1">
                <a:solidFill>
                  <a:srgbClr val="313131"/>
                </a:solidFill>
                <a:latin typeface="Times New Roman" panose="02020603050405020304" pitchFamily="18" charset="0"/>
                <a:cs typeface="Times New Roman" panose="02020603050405020304" pitchFamily="18" charset="0"/>
              </a:rPr>
              <a:t>giảm</a:t>
            </a:r>
            <a:r>
              <a:rPr lang="en-US" sz="2200" dirty="0">
                <a:solidFill>
                  <a:srgbClr val="313131"/>
                </a:solidFill>
                <a:latin typeface="Times New Roman" panose="02020603050405020304" pitchFamily="18" charset="0"/>
                <a:cs typeface="Times New Roman" panose="02020603050405020304" pitchFamily="18" charset="0"/>
              </a:rPr>
              <a:t> </a:t>
            </a:r>
            <a:r>
              <a:rPr lang="en-US" sz="2200" dirty="0" err="1" smtClean="0">
                <a:solidFill>
                  <a:srgbClr val="313131"/>
                </a:solidFill>
                <a:latin typeface="Times New Roman" panose="02020603050405020304" pitchFamily="18" charset="0"/>
                <a:cs typeface="Times New Roman" panose="02020603050405020304" pitchFamily="18" charset="0"/>
              </a:rPr>
              <a:t>đau</a:t>
            </a:r>
            <a:r>
              <a:rPr lang="vi-VN" sz="2200" dirty="0" smtClean="0">
                <a:solidFill>
                  <a:srgbClr val="313131"/>
                </a:solidFill>
                <a:latin typeface="Times New Roman" panose="02020603050405020304" pitchFamily="18" charset="0"/>
                <a:cs typeface="Times New Roman" panose="02020603050405020304" pitchFamily="18" charset="0"/>
              </a:rPr>
              <a:t>, đ</a:t>
            </a:r>
            <a:r>
              <a:rPr lang="vi-VN" sz="2200" dirty="0" smtClean="0">
                <a:solidFill>
                  <a:schemeClr val="tx1"/>
                </a:solidFill>
                <a:latin typeface="Times New Roman" panose="02020603050405020304" pitchFamily="18" charset="0"/>
                <a:cs typeface="Times New Roman" panose="02020603050405020304" pitchFamily="18" charset="0"/>
              </a:rPr>
              <a:t>ược </a:t>
            </a:r>
            <a:r>
              <a:rPr lang="vi-VN" sz="2200" dirty="0">
                <a:solidFill>
                  <a:schemeClr val="tx1"/>
                </a:solidFill>
                <a:latin typeface="Times New Roman" panose="02020603050405020304" pitchFamily="18" charset="0"/>
                <a:cs typeface="Times New Roman" panose="02020603050405020304" pitchFamily="18" charset="0"/>
              </a:rPr>
              <a:t>dùng như một thuốc tim tĩnh mạch để điều trị giảm canxi máu.</a:t>
            </a: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927639" y="3719463"/>
            <a:ext cx="4349316" cy="241776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solidFill>
                  <a:schemeClr val="tx1"/>
                </a:solidFill>
                <a:latin typeface="Times New Roman" panose="02020603050405020304" pitchFamily="18" charset="0"/>
                <a:cs typeface="Times New Roman" panose="02020603050405020304" pitchFamily="18" charset="0"/>
              </a:rPr>
              <a:t>Công nghiệp</a:t>
            </a:r>
          </a:p>
          <a:p>
            <a:r>
              <a:rPr lang="vi-VN" sz="2200" dirty="0" smtClean="0">
                <a:solidFill>
                  <a:schemeClr val="tx1"/>
                </a:solidFill>
                <a:latin typeface="Times New Roman" panose="02020603050405020304" pitchFamily="18" charset="0"/>
                <a:cs typeface="Times New Roman" panose="02020603050405020304" pitchFamily="18" charset="0"/>
              </a:rPr>
              <a:t>L</a:t>
            </a:r>
            <a:r>
              <a:rPr lang="en-US" sz="2200" dirty="0" err="1" smtClean="0">
                <a:solidFill>
                  <a:schemeClr val="tx1"/>
                </a:solidFill>
                <a:latin typeface="Times New Roman" panose="02020603050405020304" pitchFamily="18" charset="0"/>
                <a:cs typeface="Times New Roman" panose="02020603050405020304" pitchFamily="18" charset="0"/>
              </a:rPr>
              <a:t>àm</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khô</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chế</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biến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phẩm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đóng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hộp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loại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bột</a:t>
            </a:r>
            <a:r>
              <a:rPr lang="vi-VN"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làm</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tăng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thời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đông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bê</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tông</a:t>
            </a:r>
            <a:r>
              <a:rPr lang="vi-VN"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là</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chất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phụ</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trọng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tải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nhiệt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làm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khô</a:t>
            </a:r>
            <a:r>
              <a:rPr lang="vi-VN" sz="2200" dirty="0" smtClean="0">
                <a:solidFill>
                  <a:schemeClr val="tx1"/>
                </a:solidFill>
                <a:latin typeface="Times New Roman" panose="02020603050405020304" pitchFamily="18" charset="0"/>
                <a:cs typeface="Times New Roman" panose="02020603050405020304" pitchFamily="18" charset="0"/>
              </a:rPr>
              <a:t>...</a:t>
            </a: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0" y="3719462"/>
            <a:ext cx="3807843" cy="241776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solidFill>
                  <a:schemeClr val="tx1"/>
                </a:solidFill>
                <a:latin typeface="Times New Roman" panose="02020603050405020304" pitchFamily="18" charset="0"/>
                <a:cs typeface="Times New Roman" panose="02020603050405020304" pitchFamily="18" charset="0"/>
              </a:rPr>
              <a:t>C</a:t>
            </a:r>
            <a:r>
              <a:rPr lang="en-US" sz="2200" b="1" dirty="0" err="1" smtClean="0">
                <a:solidFill>
                  <a:schemeClr val="tx1"/>
                </a:solidFill>
                <a:latin typeface="Times New Roman" panose="02020603050405020304" pitchFamily="18" charset="0"/>
                <a:cs typeface="Times New Roman" panose="02020603050405020304" pitchFamily="18" charset="0"/>
              </a:rPr>
              <a:t>hế</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biến</a:t>
            </a:r>
            <a:r>
              <a:rPr lang="vi-VN" sz="2200" b="1" dirty="0" smtClean="0">
                <a:solidFill>
                  <a:schemeClr val="tx1"/>
                </a:solidFill>
                <a:latin typeface="Times New Roman" panose="02020603050405020304" pitchFamily="18" charset="0"/>
                <a:cs typeface="Times New Roman" panose="02020603050405020304" pitchFamily="18" charset="0"/>
              </a:rPr>
              <a:t> thực phẩm</a:t>
            </a:r>
          </a:p>
          <a:p>
            <a:r>
              <a:rPr lang="en-US" sz="2200" dirty="0" err="1" smtClean="0">
                <a:solidFill>
                  <a:schemeClr val="tx1"/>
                </a:solidFill>
                <a:latin typeface="Times New Roman" panose="02020603050405020304" pitchFamily="18" charset="0"/>
                <a:cs typeface="Times New Roman" panose="02020603050405020304" pitchFamily="18" charset="0"/>
              </a:rPr>
              <a:t>ứng</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dụng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lên</a:t>
            </a:r>
            <a:r>
              <a:rPr lang="en-US" sz="2200" dirty="0">
                <a:solidFill>
                  <a:schemeClr val="tx1"/>
                </a:solidFill>
                <a:latin typeface="Times New Roman" panose="02020603050405020304" pitchFamily="18" charset="0"/>
                <a:cs typeface="Times New Roman" panose="02020603050405020304" pitchFamily="18" charset="0"/>
              </a:rPr>
              <a:t> men </a:t>
            </a:r>
            <a:r>
              <a:rPr lang="en-US" sz="2200" dirty="0" err="1">
                <a:solidFill>
                  <a:schemeClr val="tx1"/>
                </a:solidFill>
                <a:latin typeface="Times New Roman" panose="02020603050405020304" pitchFamily="18" charset="0"/>
                <a:cs typeface="Times New Roman" panose="02020603050405020304" pitchFamily="18" charset="0"/>
              </a:rPr>
              <a:t>thực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phẩm</a:t>
            </a:r>
            <a:r>
              <a:rPr lang="vi-VN" sz="2200" dirty="0" smtClean="0">
                <a:solidFill>
                  <a:schemeClr val="tx1"/>
                </a:solidFill>
                <a:latin typeface="Times New Roman" panose="02020603050405020304" pitchFamily="18" charset="0"/>
                <a:cs typeface="Times New Roman" panose="02020603050405020304" pitchFamily="18" charset="0"/>
              </a:rPr>
              <a:t>, </a:t>
            </a:r>
            <a:r>
              <a:rPr lang="vi-VN" sz="2200" dirty="0">
                <a:solidFill>
                  <a:schemeClr val="tx1"/>
                </a:solidFill>
                <a:latin typeface="Times New Roman" panose="02020603050405020304" pitchFamily="18" charset="0"/>
                <a:cs typeface="Times New Roman" panose="02020603050405020304" pitchFamily="18" charset="0"/>
              </a:rPr>
              <a:t>các loại đồ uống bổ sung điện giải, nước uống thể thao</a:t>
            </a:r>
            <a:endParaRPr lang="en-US"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1819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446" y="940526"/>
            <a:ext cx="11456124" cy="5669280"/>
          </a:xfrm>
        </p:spPr>
      </p:pic>
      <p:sp>
        <p:nvSpPr>
          <p:cNvPr id="9" name="Rectangle 8"/>
          <p:cNvSpPr/>
          <p:nvPr/>
        </p:nvSpPr>
        <p:spPr>
          <a:xfrm>
            <a:off x="3312949" y="135374"/>
            <a:ext cx="4642618"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khí</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chloride</a:t>
            </a:r>
            <a:endParaRPr lang="en-US" sz="3600" dirty="0"/>
          </a:p>
        </p:txBody>
      </p:sp>
    </p:spTree>
    <p:extLst>
      <p:ext uri="{BB962C8B-B14F-4D97-AF65-F5344CB8AC3E}">
        <p14:creationId xmlns:p14="http://schemas.microsoft.com/office/powerpoint/2010/main" val="3029659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95847" y="2281564"/>
            <a:ext cx="1920968" cy="1569660"/>
          </a:xfrm>
          <a:prstGeom prst="rect">
            <a:avLst/>
          </a:prstGeom>
          <a:solidFill>
            <a:schemeClr val="accent5">
              <a:lumMod val="40000"/>
              <a:lumOff val="60000"/>
            </a:schemeClr>
          </a:solidFill>
        </p:spPr>
        <p:txBody>
          <a:bodyPr wrap="square">
            <a:spAutoFit/>
          </a:bodyPr>
          <a:lstStyle/>
          <a:p>
            <a:pPr algn="ct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Ứng</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carbon dioxide</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AutoShape 2" descr="C:\Users\Admin\Desktop\N%C6%AF%E1%BB%9AC U%E1%BB%90NG C%C3%93 G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20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93" y="160337"/>
            <a:ext cx="3525909" cy="2274693"/>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9210" y="146382"/>
            <a:ext cx="4405993" cy="2273627"/>
          </a:xfrm>
          <a:prstGeom prst="rect">
            <a:avLst/>
          </a:prstGeom>
        </p:spPr>
      </p:pic>
      <p:sp>
        <p:nvSpPr>
          <p:cNvPr id="17" name="AutoShape 2" descr="C:\Users\Admin\Desktop\N%C6%AF%E1%BB%9AC U%E1%BB%90NG C%C3%93 G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20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35" y="3715933"/>
            <a:ext cx="4076792" cy="2636243"/>
          </a:xfrm>
          <a:prstGeom prst="rect">
            <a:avLst/>
          </a:prstGeom>
        </p:spPr>
      </p:pic>
      <p:sp>
        <p:nvSpPr>
          <p:cNvPr id="21" name="TextBox 20"/>
          <p:cNvSpPr txBox="1"/>
          <p:nvPr/>
        </p:nvSpPr>
        <p:spPr>
          <a:xfrm>
            <a:off x="239773" y="6234340"/>
            <a:ext cx="3219151" cy="430887"/>
          </a:xfrm>
          <a:prstGeom prst="rect">
            <a:avLst/>
          </a:prstGeom>
          <a:noFill/>
        </p:spPr>
        <p:txBody>
          <a:bodyPr wrap="none" rtlCol="0">
            <a:spAutoFit/>
          </a:bodyPr>
          <a:lstStyle/>
          <a:p>
            <a:r>
              <a:rPr lang="en-US" sz="2200" dirty="0" err="1" smtClean="0">
                <a:latin typeface="Times New Roman" panose="02020603050405020304" pitchFamily="18" charset="0"/>
                <a:cs typeface="Times New Roman" panose="02020603050405020304" pitchFamily="18" charset="0"/>
              </a:rPr>
              <a:t>Sản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nước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uống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gas</a:t>
            </a:r>
            <a:endParaRPr lang="en-US" sz="22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239773" y="2484432"/>
            <a:ext cx="3519520" cy="769441"/>
          </a:xfrm>
          <a:prstGeom prst="rect">
            <a:avLst/>
          </a:prstGeom>
          <a:noFill/>
        </p:spPr>
        <p:txBody>
          <a:bodyPr wrap="square" rtlCol="0">
            <a:spAutoFit/>
          </a:bodyPr>
          <a:lstStyle/>
          <a:p>
            <a:r>
              <a:rPr lang="en-US" sz="2200" dirty="0" err="1" smtClean="0">
                <a:latin typeface="Times New Roman" panose="02020603050405020304" pitchFamily="18" charset="0"/>
                <a:cs typeface="Times New Roman" panose="02020603050405020304" pitchFamily="18" charset="0"/>
              </a:rPr>
              <a:t>Làm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khói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trang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khấu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vũ</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trường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đám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cưới</a:t>
            </a:r>
            <a:endParaRPr lang="en-US" sz="22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7985302" y="2501208"/>
            <a:ext cx="3528430" cy="430887"/>
          </a:xfrm>
          <a:prstGeom prst="rect">
            <a:avLst/>
          </a:prstGeom>
          <a:noFill/>
        </p:spPr>
        <p:txBody>
          <a:bodyPr wrap="square" rtlCol="0">
            <a:spAutoFit/>
          </a:bodyPr>
          <a:lstStyle/>
          <a:p>
            <a:r>
              <a:rPr lang="en-US" sz="2200" dirty="0" err="1" smtClean="0">
                <a:latin typeface="Times New Roman" panose="02020603050405020304" pitchFamily="18" charset="0"/>
                <a:cs typeface="Times New Roman" panose="02020603050405020304" pitchFamily="18" charset="0"/>
              </a:rPr>
              <a:t>Sử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cứu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hỏa</a:t>
            </a:r>
            <a:endParaRPr lang="en-US" sz="2200" dirty="0">
              <a:latin typeface="Times New Roman" panose="02020603050405020304" pitchFamily="18" charset="0"/>
              <a:cs typeface="Times New Roman" panose="02020603050405020304" pitchFamily="18" charset="0"/>
            </a:endParaRPr>
          </a:p>
        </p:txBody>
      </p:sp>
      <p:sp>
        <p:nvSpPr>
          <p:cNvPr id="25" name="AutoShape 7" descr="da-kho-03.jpg.webp (600×375)"/>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200">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6520" y="3754220"/>
            <a:ext cx="4381325" cy="2480121"/>
          </a:xfrm>
          <a:prstGeom prst="rect">
            <a:avLst/>
          </a:prstGeom>
        </p:spPr>
      </p:pic>
      <p:sp>
        <p:nvSpPr>
          <p:cNvPr id="28" name="TextBox 27"/>
          <p:cNvSpPr txBox="1"/>
          <p:nvPr/>
        </p:nvSpPr>
        <p:spPr>
          <a:xfrm>
            <a:off x="8831218" y="6224634"/>
            <a:ext cx="2664823" cy="430887"/>
          </a:xfrm>
          <a:prstGeom prst="rect">
            <a:avLst/>
          </a:prstGeom>
          <a:noFill/>
        </p:spPr>
        <p:txBody>
          <a:bodyPr wrap="square" rtlCol="0">
            <a:spAutoFit/>
          </a:bodyPr>
          <a:lstStyle/>
          <a:p>
            <a:r>
              <a:rPr lang="en-US" sz="2200" dirty="0" err="1" smtClean="0">
                <a:latin typeface="Times New Roman" panose="02020603050405020304" pitchFamily="18" charset="0"/>
                <a:cs typeface="Times New Roman" panose="02020603050405020304" pitchFamily="18" charset="0"/>
              </a:rPr>
              <a:t>Bảo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quản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thực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phẩm</a:t>
            </a:r>
            <a:endParaRPr lang="en-US" sz="2200" dirty="0">
              <a:latin typeface="Times New Roman" panose="02020603050405020304" pitchFamily="18" charset="0"/>
              <a:cs typeface="Times New Roman" panose="02020603050405020304" pitchFamily="18" charset="0"/>
            </a:endParaRPr>
          </a:p>
        </p:txBody>
      </p:sp>
      <p:cxnSp>
        <p:nvCxnSpPr>
          <p:cNvPr id="30" name="Straight Arrow Connector 29"/>
          <p:cNvCxnSpPr/>
          <p:nvPr/>
        </p:nvCxnSpPr>
        <p:spPr>
          <a:xfrm flipV="1">
            <a:off x="6919504" y="2367190"/>
            <a:ext cx="627017" cy="427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4" name="Straight Arrow Connector 1023"/>
          <p:cNvCxnSpPr/>
          <p:nvPr/>
        </p:nvCxnSpPr>
        <p:spPr>
          <a:xfrm flipH="1" flipV="1">
            <a:off x="4102891" y="2393486"/>
            <a:ext cx="626336" cy="215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6" name="Straight Arrow Connector 1025"/>
          <p:cNvCxnSpPr/>
          <p:nvPr/>
        </p:nvCxnSpPr>
        <p:spPr>
          <a:xfrm flipH="1">
            <a:off x="4120467" y="3586476"/>
            <a:ext cx="758098" cy="529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0" name="Straight Arrow Connector 1029"/>
          <p:cNvCxnSpPr/>
          <p:nvPr/>
        </p:nvCxnSpPr>
        <p:spPr>
          <a:xfrm>
            <a:off x="6815908" y="3851224"/>
            <a:ext cx="590732" cy="355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509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63495" y="370505"/>
            <a:ext cx="2933816" cy="707886"/>
          </a:xfrm>
          <a:prstGeom prst="rect">
            <a:avLst/>
          </a:prstGeom>
        </p:spPr>
        <p:txBody>
          <a:bodyPr wrap="none">
            <a:spAutoFit/>
          </a:bodyPr>
          <a:lstStyle/>
          <a:p>
            <a:r>
              <a:rPr lang="vi-VN" sz="4000" b="1" dirty="0" smtClean="0">
                <a:solidFill>
                  <a:srgbClr val="FF0000"/>
                </a:solidFill>
                <a:latin typeface="Times New Roman" panose="02020603050405020304" pitchFamily="18" charset="0"/>
                <a:ea typeface="Calibri" panose="020F0502020204030204" pitchFamily="34" charset="0"/>
              </a:rPr>
              <a:t>VẬN </a:t>
            </a:r>
            <a:r>
              <a:rPr lang="vi-VN" sz="4000" b="1" dirty="0">
                <a:solidFill>
                  <a:srgbClr val="FF0000"/>
                </a:solidFill>
                <a:latin typeface="Times New Roman" panose="02020603050405020304" pitchFamily="18" charset="0"/>
                <a:ea typeface="Calibri" panose="020F0502020204030204" pitchFamily="34" charset="0"/>
              </a:rPr>
              <a:t>DỤNG</a:t>
            </a:r>
            <a:endParaRPr lang="en-US" sz="4000" dirty="0">
              <a:solidFill>
                <a:srgbClr val="FF0000"/>
              </a:solidFill>
            </a:endParaRPr>
          </a:p>
        </p:txBody>
      </p:sp>
      <p:grpSp>
        <p:nvGrpSpPr>
          <p:cNvPr id="6" name="Group 5"/>
          <p:cNvGrpSpPr/>
          <p:nvPr/>
        </p:nvGrpSpPr>
        <p:grpSpPr>
          <a:xfrm>
            <a:off x="613953" y="1954665"/>
            <a:ext cx="5290457" cy="3230785"/>
            <a:chOff x="0" y="0"/>
            <a:chExt cx="3084429" cy="807720"/>
          </a:xfrm>
        </p:grpSpPr>
        <p:pic>
          <p:nvPicPr>
            <p:cNvPr id="7" name="Shape 337"/>
            <p:cNvPicPr/>
            <p:nvPr/>
          </p:nvPicPr>
          <p:blipFill>
            <a:blip r:embed="rId2"/>
            <a:stretch/>
          </p:blipFill>
          <p:spPr>
            <a:xfrm>
              <a:off x="0" y="0"/>
              <a:ext cx="882015" cy="807720"/>
            </a:xfrm>
            <a:prstGeom prst="rect">
              <a:avLst/>
            </a:prstGeom>
          </p:spPr>
        </p:pic>
        <p:pic>
          <p:nvPicPr>
            <p:cNvPr id="8" name="Shape 339"/>
            <p:cNvPicPr/>
            <p:nvPr/>
          </p:nvPicPr>
          <p:blipFill>
            <a:blip r:embed="rId3"/>
            <a:stretch/>
          </p:blipFill>
          <p:spPr>
            <a:xfrm>
              <a:off x="1195137" y="72189"/>
              <a:ext cx="986790" cy="706120"/>
            </a:xfrm>
            <a:prstGeom prst="rect">
              <a:avLst/>
            </a:prstGeom>
          </p:spPr>
        </p:pic>
        <p:pic>
          <p:nvPicPr>
            <p:cNvPr id="9" name="Shape 341"/>
            <p:cNvPicPr/>
            <p:nvPr/>
          </p:nvPicPr>
          <p:blipFill>
            <a:blip r:embed="rId4"/>
            <a:stretch/>
          </p:blipFill>
          <p:spPr>
            <a:xfrm>
              <a:off x="2430379" y="72189"/>
              <a:ext cx="654050" cy="716280"/>
            </a:xfrm>
            <a:prstGeom prst="rect">
              <a:avLst/>
            </a:prstGeom>
          </p:spPr>
        </p:pic>
      </p:grpSp>
      <p:sp>
        <p:nvSpPr>
          <p:cNvPr id="11" name="Rectangle 10"/>
          <p:cNvSpPr/>
          <p:nvPr/>
        </p:nvSpPr>
        <p:spPr>
          <a:xfrm>
            <a:off x="6216604" y="1769130"/>
            <a:ext cx="4779363" cy="3416320"/>
          </a:xfrm>
          <a:prstGeom prst="rect">
            <a:avLst/>
          </a:prstGeom>
          <a:solidFill>
            <a:schemeClr val="accent5">
              <a:lumMod val="40000"/>
              <a:lumOff val="60000"/>
            </a:schemeClr>
          </a:solidFill>
        </p:spPr>
        <p:txBody>
          <a:bodyPr wrap="square">
            <a:spAutoFit/>
          </a:bodyPr>
          <a:lstStyle/>
          <a:p>
            <a:r>
              <a:rPr lang="vi-VN" sz="2400" dirty="0">
                <a:latin typeface="+mj-lt"/>
                <a:ea typeface="Calibri" panose="020F0502020204030204" pitchFamily="34" charset="0"/>
              </a:rPr>
              <a:t>Khi cơ thể bị mất nước do tiêu chảy, nôn mửa, ... người ta thường cho bệnh nhân uống dung dịch oresol. Tìm hiểu qua sách báo và internet, hãy cho biết thành phẩn của oresol có các loại chất nào (chất ion, chất cộng hoá trị). Trong trường hợp không có oresol thì có thể thay thế bằng cách nào khác không? Giải thích.</a:t>
            </a:r>
            <a:endParaRPr lang="en-US" sz="2400" dirty="0">
              <a:latin typeface="+mj-lt"/>
            </a:endParaRPr>
          </a:p>
        </p:txBody>
      </p:sp>
    </p:spTree>
    <p:extLst>
      <p:ext uri="{BB962C8B-B14F-4D97-AF65-F5344CB8AC3E}">
        <p14:creationId xmlns:p14="http://schemas.microsoft.com/office/powerpoint/2010/main" val="601045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86" y="0"/>
            <a:ext cx="10515600" cy="1018534"/>
          </a:xfrm>
        </p:spPr>
        <p:txBody>
          <a:bodyPr>
            <a:norm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HƯỚNG DẪN VỀ NHÀ</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33251" y="822591"/>
            <a:ext cx="11480075" cy="5410712"/>
          </a:xfrm>
          <a:prstGeom prst="rect">
            <a:avLst/>
          </a:prstGeom>
        </p:spPr>
        <p:txBody>
          <a:bodyPr wrap="square">
            <a:spAutoFit/>
          </a:bodyPr>
          <a:lstStyle/>
          <a:p>
            <a:pPr algn="just">
              <a:lnSpc>
                <a:spcPct val="115000"/>
              </a:lnSpc>
              <a:spcBef>
                <a:spcPts val="600"/>
              </a:spcBef>
              <a:spcAft>
                <a:spcPts val="600"/>
              </a:spcAft>
              <a:tabLst>
                <a:tab pos="5324475" algn="l"/>
              </a:tabLst>
            </a:pP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gn="just">
              <a:spcBef>
                <a:spcPts val="600"/>
              </a:spcBef>
              <a:spcAft>
                <a:spcPts val="600"/>
              </a:spcAft>
              <a:tabLst>
                <a:tab pos="5324475"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xếp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vỏ</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hiếm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minh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He, Ne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tabLst>
                <a:tab pos="5324475"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ion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ion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tabLst>
                <a:tab pos="5324475" algn="l"/>
              </a:tabLst>
            </a:pP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ion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endPar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tabLst>
                <a:tab pos="5324475" algn="l"/>
              </a:tabLst>
            </a:pP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vận</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tabLst>
                <a:tab pos="5324475" algn="l"/>
              </a:tabLst>
            </a:pP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mới</a:t>
            </a:r>
            <a:endPar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tabLst>
                <a:tab pos="5324475"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7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1</a:t>
            </a:r>
            <a:r>
              <a:rPr lang="vi-VN" sz="2400" spc="-17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nguyên</a:t>
            </a:r>
            <a:r>
              <a:rPr lang="vi-VN" sz="2400" spc="-17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tử</a:t>
            </a:r>
            <a:r>
              <a:rPr lang="vi-VN" sz="2400" spc="-17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carbon</a:t>
            </a:r>
            <a:r>
              <a:rPr lang="vi-VN" sz="2400" spc="-17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liên</a:t>
            </a:r>
            <a:r>
              <a:rPr lang="vi-VN" sz="2400" spc="-17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kết</a:t>
            </a:r>
            <a:r>
              <a:rPr lang="vi-VN" sz="2400" spc="-17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với</a:t>
            </a:r>
            <a:r>
              <a:rPr lang="vi-VN" sz="2400" spc="-17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4</a:t>
            </a:r>
            <a:r>
              <a:rPr lang="vi-VN" sz="2400" spc="-34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nguyên</a:t>
            </a:r>
            <a:r>
              <a:rPr lang="vi-VN" sz="2400" spc="-9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tử</a:t>
            </a:r>
            <a:r>
              <a:rPr lang="vi-VN" sz="2400" spc="-9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hydrogen</a:t>
            </a:r>
            <a:r>
              <a:rPr lang="vi-VN" sz="2400" spc="-8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hoặc</a:t>
            </a:r>
            <a:r>
              <a:rPr lang="vi-VN" sz="2400" spc="-9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chỉ</a:t>
            </a:r>
            <a:r>
              <a:rPr lang="vi-VN" sz="2400" spc="-8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liên</a:t>
            </a:r>
            <a:r>
              <a:rPr lang="vi-VN" sz="2400" spc="-9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kết</a:t>
            </a:r>
            <a:r>
              <a:rPr lang="vi-VN" sz="2400" spc="-8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với</a:t>
            </a:r>
            <a:r>
              <a:rPr lang="vi-VN" sz="2400" spc="-9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2</a:t>
            </a:r>
            <a:r>
              <a:rPr lang="vi-VN" sz="2400" spc="-8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nguyên</a:t>
            </a:r>
            <a:r>
              <a:rPr lang="vi-VN" sz="2400" spc="-34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tử</a:t>
            </a:r>
            <a:r>
              <a:rPr lang="vi-VN" sz="2400" spc="-7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oxygen;</a:t>
            </a:r>
            <a:r>
              <a:rPr lang="vi-VN" sz="2400" spc="-7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1</a:t>
            </a:r>
            <a:r>
              <a:rPr lang="vi-VN" sz="2400" spc="-7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nguyên</a:t>
            </a:r>
            <a:r>
              <a:rPr lang="vi-VN" sz="2400" spc="-7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tử</a:t>
            </a:r>
            <a:r>
              <a:rPr lang="vi-VN" sz="2400" spc="-7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oxygen</a:t>
            </a:r>
            <a:r>
              <a:rPr lang="vi-VN" sz="2400" spc="-7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liên</a:t>
            </a:r>
            <a:r>
              <a:rPr lang="vi-VN" sz="2400" spc="-7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kết</a:t>
            </a:r>
            <a:r>
              <a:rPr lang="vi-VN" sz="2400" spc="-7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được</a:t>
            </a:r>
            <a:r>
              <a:rPr lang="vi-VN" sz="2400" spc="-7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với</a:t>
            </a:r>
            <a:r>
              <a:rPr lang="vi-VN" sz="2400" spc="-7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2</a:t>
            </a:r>
            <a:r>
              <a:rPr lang="vi-VN" sz="2400" spc="-34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nguyên</a:t>
            </a:r>
            <a:r>
              <a:rPr lang="vi-VN" sz="2400" spc="-6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tử</a:t>
            </a:r>
            <a:r>
              <a:rPr lang="vi-VN" sz="2400" spc="-6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hydrogen;</a:t>
            </a:r>
            <a:r>
              <a:rPr lang="vi-VN" sz="2400" spc="-6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a:t>
            </a:r>
            <a:r>
              <a:rPr lang="vi-VN" sz="2400" spc="-6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Các</a:t>
            </a:r>
            <a:r>
              <a:rPr lang="vi-VN" sz="2400" spc="-6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nguyên</a:t>
            </a:r>
            <a:r>
              <a:rPr lang="vi-VN" sz="2400" spc="-6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tử</a:t>
            </a:r>
            <a:r>
              <a:rPr lang="vi-VN" sz="2400" spc="-6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liên</a:t>
            </a:r>
            <a:r>
              <a:rPr lang="vi-VN" sz="2400" spc="-6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kết</a:t>
            </a:r>
            <a:r>
              <a:rPr lang="vi-VN" sz="2400" spc="-6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với</a:t>
            </a:r>
            <a:r>
              <a:rPr lang="vi-VN" sz="2400" spc="-34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nhau theo nguyên tắc nào? Bằng cách nào để lập </a:t>
            </a:r>
            <a:r>
              <a:rPr lang="vi-VN" sz="2400" spc="-345" dirty="0">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latin typeface="Times New Roman" panose="02020603050405020304" pitchFamily="18" charset="0"/>
                <a:ea typeface="Calibri" panose="020F0502020204030204" pitchFamily="34" charset="0"/>
                <a:cs typeface="Times New Roman" panose="02020603050405020304" pitchFamily="18" charset="0"/>
              </a:rPr>
              <a:t>được</a:t>
            </a:r>
            <a:r>
              <a:rPr lang="vi-VN" sz="2400" spc="-130" dirty="0">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latin typeface="Times New Roman" panose="02020603050405020304" pitchFamily="18" charset="0"/>
                <a:ea typeface="Calibri" panose="020F0502020204030204" pitchFamily="34" charset="0"/>
                <a:cs typeface="Times New Roman" panose="02020603050405020304" pitchFamily="18" charset="0"/>
              </a:rPr>
              <a:t>công</a:t>
            </a:r>
            <a:r>
              <a:rPr lang="vi-VN" sz="2400" spc="-12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thức</a:t>
            </a:r>
            <a:r>
              <a:rPr lang="vi-VN" sz="2400" spc="-12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hoá</a:t>
            </a:r>
            <a:r>
              <a:rPr lang="vi-VN" sz="2400" spc="-12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học</a:t>
            </a:r>
            <a:r>
              <a:rPr lang="vi-VN" sz="2400" spc="-12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của</a:t>
            </a:r>
            <a:r>
              <a:rPr lang="vi-VN" sz="2400" spc="-13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các</a:t>
            </a:r>
            <a:r>
              <a:rPr lang="vi-VN" sz="2400" spc="-125"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chất?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8953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 y="428"/>
            <a:ext cx="12180952" cy="685714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2130" y="1101452"/>
            <a:ext cx="4601946" cy="4665786"/>
          </a:xfrm>
          <a:prstGeom prst="rect">
            <a:avLst/>
          </a:prstGeom>
        </p:spPr>
      </p:pic>
      <p:pic>
        <p:nvPicPr>
          <p:cNvPr id="124" name="den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58199" y="739513"/>
            <a:ext cx="2651990" cy="2651990"/>
          </a:xfrm>
          <a:prstGeom prst="rect">
            <a:avLst/>
          </a:prstGeom>
        </p:spPr>
      </p:pic>
      <p:pic>
        <p:nvPicPr>
          <p:cNvPr id="125" name="den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4326" y="1090663"/>
            <a:ext cx="2639810" cy="2639810"/>
          </a:xfrm>
          <a:prstGeom prst="rect">
            <a:avLst/>
          </a:prstGeom>
        </p:spPr>
      </p:pic>
      <p:pic>
        <p:nvPicPr>
          <p:cNvPr id="127" name="den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05959" y="3020060"/>
            <a:ext cx="2651990" cy="2651990"/>
          </a:xfrm>
          <a:prstGeom prst="rect">
            <a:avLst/>
          </a:prstGeom>
        </p:spPr>
      </p:pic>
      <p:pic>
        <p:nvPicPr>
          <p:cNvPr id="128" name="den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00992" y="3371485"/>
            <a:ext cx="2639810" cy="2639810"/>
          </a:xfrm>
          <a:prstGeom prst="rect">
            <a:avLst/>
          </a:prstGeom>
        </p:spPr>
      </p:pic>
      <p:pic>
        <p:nvPicPr>
          <p:cNvPr id="146" name="Picture 14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888250" y="1738168"/>
            <a:ext cx="1127571" cy="1127571"/>
          </a:xfrm>
          <a:prstGeom prst="rect">
            <a:avLst/>
          </a:prstGeom>
        </p:spPr>
      </p:pic>
      <p:pic>
        <p:nvPicPr>
          <p:cNvPr id="150" name="Picture 149"/>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237939" y="5085116"/>
            <a:ext cx="647700" cy="904875"/>
          </a:xfrm>
          <a:prstGeom prst="rect">
            <a:avLst/>
          </a:prstGeom>
        </p:spPr>
      </p:pic>
      <p:pic>
        <p:nvPicPr>
          <p:cNvPr id="159" name="Picture 158">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1003419" y="5852160"/>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2703" y="-671549"/>
            <a:ext cx="609600" cy="609600"/>
          </a:xfrm>
          <a:prstGeom prst="rect">
            <a:avLst/>
          </a:prstGeom>
        </p:spPr>
      </p:pic>
      <p:pic>
        <p:nvPicPr>
          <p:cNvPr id="139" name="mau1">
            <a:hlinkClick r:id="rId18" action="ppaction://hlinksldjump"/>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658199" y="739513"/>
            <a:ext cx="2651990" cy="2651990"/>
          </a:xfrm>
          <a:prstGeom prst="rect">
            <a:avLst/>
          </a:prstGeom>
        </p:spPr>
      </p:pic>
      <p:pic>
        <p:nvPicPr>
          <p:cNvPr id="140" name="mau2">
            <a:hlinkClick r:id="rId20" action="ppaction://hlinksldjump"/>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954326" y="1090663"/>
            <a:ext cx="2633741" cy="2639810"/>
          </a:xfrm>
          <a:prstGeom prst="rect">
            <a:avLst/>
          </a:prstGeom>
        </p:spPr>
      </p:pic>
      <p:pic>
        <p:nvPicPr>
          <p:cNvPr id="142" name="mau4">
            <a:hlinkClick r:id="rId22" action="ppaction://hlinksldjump"/>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4305959" y="3036297"/>
            <a:ext cx="2651990" cy="2651990"/>
          </a:xfrm>
          <a:prstGeom prst="rect">
            <a:avLst/>
          </a:prstGeom>
        </p:spPr>
      </p:pic>
      <p:pic>
        <p:nvPicPr>
          <p:cNvPr id="143" name="mau5">
            <a:hlinkClick r:id="rId24" action="ppaction://hlinksldjump"/>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599635" y="3368403"/>
            <a:ext cx="2633741" cy="2639810"/>
          </a:xfrm>
          <a:prstGeom prst="rect">
            <a:avLst/>
          </a:prstGeom>
        </p:spPr>
      </p:pic>
      <p:pic>
        <p:nvPicPr>
          <p:cNvPr id="25" name="Picture 24"/>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895316" y="-939369"/>
            <a:ext cx="1761897" cy="5768902"/>
          </a:xfrm>
          <a:prstGeom prst="rect">
            <a:avLst/>
          </a:prstGeom>
        </p:spPr>
      </p:pic>
      <p:sp>
        <p:nvSpPr>
          <p:cNvPr id="2" name="Oval 1"/>
          <p:cNvSpPr/>
          <p:nvPr/>
        </p:nvSpPr>
        <p:spPr>
          <a:xfrm>
            <a:off x="5656217" y="4130588"/>
            <a:ext cx="496389" cy="5328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3</a:t>
            </a:r>
            <a:endParaRPr lang="en-US" sz="4000" dirty="0">
              <a:latin typeface="Times New Roman" panose="02020603050405020304" pitchFamily="18" charset="0"/>
              <a:cs typeface="Times New Roman" panose="02020603050405020304" pitchFamily="18" charset="0"/>
            </a:endParaRPr>
          </a:p>
        </p:txBody>
      </p:sp>
      <p:sp>
        <p:nvSpPr>
          <p:cNvPr id="20" name="Oval 19"/>
          <p:cNvSpPr/>
          <p:nvPr/>
        </p:nvSpPr>
        <p:spPr>
          <a:xfrm>
            <a:off x="7934396" y="4155456"/>
            <a:ext cx="496389" cy="5328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4</a:t>
            </a:r>
            <a:endParaRPr lang="en-US" sz="4000" dirty="0">
              <a:latin typeface="Times New Roman" panose="02020603050405020304" pitchFamily="18" charset="0"/>
              <a:cs typeface="Times New Roman" panose="02020603050405020304" pitchFamily="18" charset="0"/>
            </a:endParaRPr>
          </a:p>
        </p:txBody>
      </p:sp>
      <p:sp>
        <p:nvSpPr>
          <p:cNvPr id="21" name="Oval 20"/>
          <p:cNvSpPr/>
          <p:nvPr/>
        </p:nvSpPr>
        <p:spPr>
          <a:xfrm>
            <a:off x="8012667" y="1851240"/>
            <a:ext cx="496389" cy="5328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2</a:t>
            </a:r>
            <a:endParaRPr lang="en-US" sz="4000" dirty="0">
              <a:latin typeface="Times New Roman" panose="02020603050405020304" pitchFamily="18" charset="0"/>
              <a:cs typeface="Times New Roman" panose="02020603050405020304" pitchFamily="18" charset="0"/>
            </a:endParaRPr>
          </a:p>
        </p:txBody>
      </p:sp>
      <p:sp>
        <p:nvSpPr>
          <p:cNvPr id="22" name="Oval 21"/>
          <p:cNvSpPr/>
          <p:nvPr/>
        </p:nvSpPr>
        <p:spPr>
          <a:xfrm>
            <a:off x="5755459" y="1851240"/>
            <a:ext cx="496389" cy="5328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1</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69817" y="41454"/>
            <a:ext cx="11935329" cy="646331"/>
          </a:xfrm>
          <a:prstGeom prst="rect">
            <a:avLst/>
          </a:prstGeom>
          <a:noFill/>
        </p:spPr>
        <p:txBody>
          <a:bodyPr wrap="square" rtlCol="0">
            <a:spAutoFit/>
          </a:bodyPr>
          <a:lstStyle/>
          <a:p>
            <a:pPr algn="ctr"/>
            <a:r>
              <a:rPr lang="en-US" sz="3600" dirty="0" smtClean="0">
                <a:solidFill>
                  <a:srgbClr val="FF0000"/>
                </a:solidFill>
                <a:latin typeface="Times New Roman" panose="02020603050405020304" pitchFamily="18" charset="0"/>
                <a:cs typeface="Times New Roman" panose="02020603050405020304" pitchFamily="18" charset="0"/>
              </a:rPr>
              <a:t>VÒNG 1: KHỞI ĐỘNG</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8" fill="hold"/>
                                        <p:tgtEl>
                                          <p:spTgt spid="4"/>
                                        </p:tgtEl>
                                      </p:cBhvr>
                                    </p:cmd>
                                  </p:childTnLst>
                                </p:cTn>
                              </p:par>
                              <p:par>
                                <p:cTn id="7" presetID="32" presetClass="emph" presetSubtype="0" repeatCount="indefinite" fill="hold" nodeType="withEffect">
                                  <p:stCondLst>
                                    <p:cond delay="0"/>
                                  </p:stCondLst>
                                  <p:childTnLst>
                                    <p:animRot by="120000">
                                      <p:cBhvr>
                                        <p:cTn id="8" dur="275" fill="hold">
                                          <p:stCondLst>
                                            <p:cond delay="0"/>
                                          </p:stCondLst>
                                        </p:cTn>
                                        <p:tgtEl>
                                          <p:spTgt spid="25"/>
                                        </p:tgtEl>
                                        <p:attrNameLst>
                                          <p:attrName>r</p:attrName>
                                        </p:attrNameLst>
                                      </p:cBhvr>
                                    </p:animRot>
                                    <p:animRot by="-240000">
                                      <p:cBhvr>
                                        <p:cTn id="9" dur="550" fill="hold">
                                          <p:stCondLst>
                                            <p:cond delay="550"/>
                                          </p:stCondLst>
                                        </p:cTn>
                                        <p:tgtEl>
                                          <p:spTgt spid="25"/>
                                        </p:tgtEl>
                                        <p:attrNameLst>
                                          <p:attrName>r</p:attrName>
                                        </p:attrNameLst>
                                      </p:cBhvr>
                                    </p:animRot>
                                    <p:animRot by="240000">
                                      <p:cBhvr>
                                        <p:cTn id="10" dur="550" fill="hold">
                                          <p:stCondLst>
                                            <p:cond delay="1100"/>
                                          </p:stCondLst>
                                        </p:cTn>
                                        <p:tgtEl>
                                          <p:spTgt spid="25"/>
                                        </p:tgtEl>
                                        <p:attrNameLst>
                                          <p:attrName>r</p:attrName>
                                        </p:attrNameLst>
                                      </p:cBhvr>
                                    </p:animRot>
                                    <p:animRot by="-240000">
                                      <p:cBhvr>
                                        <p:cTn id="11" dur="550" fill="hold">
                                          <p:stCondLst>
                                            <p:cond delay="1650"/>
                                          </p:stCondLst>
                                        </p:cTn>
                                        <p:tgtEl>
                                          <p:spTgt spid="25"/>
                                        </p:tgtEl>
                                        <p:attrNameLst>
                                          <p:attrName>r</p:attrName>
                                        </p:attrNameLst>
                                      </p:cBhvr>
                                    </p:animRot>
                                    <p:animRot by="120000">
                                      <p:cBhvr>
                                        <p:cTn id="12" dur="550" fill="hold">
                                          <p:stCondLst>
                                            <p:cond delay="22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7"/>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7"/>
                                        </p:tgtEl>
                                      </p:cBhvr>
                                    </p:animEffect>
                                    <p:set>
                                      <p:cBhvr>
                                        <p:cTn id="30"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1" restart="whenNotActive" fill="hold" evtFilter="cancelBubble" nodeType="interactiveSeq">
                <p:stCondLst>
                  <p:cond evt="onClick" delay="0">
                    <p:tgtEl>
                      <p:spTgt spid="128"/>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8"/>
                                        </p:tgtEl>
                                      </p:cBhvr>
                                    </p:animEffect>
                                    <p:set>
                                      <p:cBhvr>
                                        <p:cTn id="36"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37" restart="whenNotActive" fill="hold" evtFilter="cancelBubble" nodeType="interactiveSeq">
                <p:stCondLst>
                  <p:cond evt="onClick" delay="0">
                    <p:tgtEl>
                      <p:spTgt spid="139"/>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9"/>
                                        </p:tgtEl>
                                      </p:cBhvr>
                                    </p:animEffect>
                                    <p:set>
                                      <p:cBhvr>
                                        <p:cTn id="42"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43" restart="whenNotActive" fill="hold" evtFilter="cancelBubble" nodeType="interactiveSeq">
                <p:stCondLst>
                  <p:cond evt="onClick" delay="0">
                    <p:tgtEl>
                      <p:spTgt spid="140"/>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40"/>
                                        </p:tgtEl>
                                      </p:cBhvr>
                                    </p:animEffect>
                                    <p:set>
                                      <p:cBhvr>
                                        <p:cTn id="48"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49" restart="whenNotActive" fill="hold" evtFilter="cancelBubble" nodeType="interactiveSeq">
                <p:stCondLst>
                  <p:cond evt="onClick" delay="0">
                    <p:tgtEl>
                      <p:spTgt spid="142"/>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42"/>
                                        </p:tgtEl>
                                      </p:cBhvr>
                                    </p:animEffect>
                                    <p:set>
                                      <p:cBhvr>
                                        <p:cTn id="54"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55" restart="whenNotActive" fill="hold" evtFilter="cancelBubble" nodeType="interactiveSeq">
                <p:stCondLst>
                  <p:cond evt="onClick" delay="0">
                    <p:tgtEl>
                      <p:spTgt spid="143"/>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3"/>
                                        </p:tgtEl>
                                      </p:cBhvr>
                                    </p:animEffect>
                                    <p:set>
                                      <p:cBhvr>
                                        <p:cTn id="60"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audio>
              <p:cMediaNode vol="80000">
                <p:cTn id="61"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593522"/>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rPr>
              <a:t>Câu</a:t>
            </a:r>
            <a:r>
              <a:rPr lang="en-US" sz="3600" b="1" dirty="0">
                <a:solidFill>
                  <a:schemeClr val="bg1"/>
                </a:solidFill>
              </a:rPr>
              <a:t> </a:t>
            </a:r>
            <a:r>
              <a:rPr lang="en-US" sz="3600" b="1" dirty="0" err="1">
                <a:solidFill>
                  <a:schemeClr val="bg1"/>
                </a:solidFill>
              </a:rPr>
              <a:t>hỏi</a:t>
            </a:r>
            <a:r>
              <a:rPr lang="en-US" sz="3600" b="1" dirty="0">
                <a:solidFill>
                  <a:schemeClr val="bg1"/>
                </a:solidFill>
              </a:rPr>
              <a:t> 1: </a:t>
            </a:r>
          </a:p>
          <a:p>
            <a:pPr algn="ctr"/>
            <a:r>
              <a:rPr lang="en-US" sz="3200" dirty="0">
                <a:latin typeface="Times New Roman" panose="02020603050405020304" pitchFamily="18" charset="0"/>
                <a:ea typeface="Calibri" panose="020F0502020204030204" pitchFamily="34" charset="0"/>
              </a:rPr>
              <a:t>Ở </a:t>
            </a:r>
            <a:r>
              <a:rPr lang="en-US" sz="3200" dirty="0" err="1">
                <a:latin typeface="Times New Roman" panose="02020603050405020304" pitchFamily="18" charset="0"/>
                <a:ea typeface="Calibri" panose="020F0502020204030204" pitchFamily="34" charset="0"/>
              </a:rPr>
              <a:t>điều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kiện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thường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nguyên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tử</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khí</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hiếm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thường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trơ</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bền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chỉ</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tồn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độc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lập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Vỏ</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nguyên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tử</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khí</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hiếm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đều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..(1)… electron ở </a:t>
            </a:r>
            <a:r>
              <a:rPr lang="en-US" sz="3200" dirty="0" err="1">
                <a:latin typeface="Times New Roman" panose="02020603050405020304" pitchFamily="18" charset="0"/>
                <a:ea typeface="Calibri" panose="020F0502020204030204" pitchFamily="34" charset="0"/>
              </a:rPr>
              <a:t>lớp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ngoài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cùng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riêng</a:t>
            </a:r>
            <a:r>
              <a:rPr lang="en-US" sz="3200" dirty="0">
                <a:latin typeface="Times New Roman" panose="02020603050405020304" pitchFamily="18" charset="0"/>
                <a:ea typeface="Calibri" panose="020F0502020204030204" pitchFamily="34" charset="0"/>
              </a:rPr>
              <a:t>….(2)… ở </a:t>
            </a:r>
            <a:r>
              <a:rPr lang="en-US" sz="3200" dirty="0" err="1">
                <a:latin typeface="Times New Roman" panose="02020603050405020304" pitchFamily="18" charset="0"/>
                <a:ea typeface="Calibri" panose="020F0502020204030204" pitchFamily="34" charset="0"/>
              </a:rPr>
              <a:t>lớp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ngoài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cùng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chỉ</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2 electron.</a:t>
            </a:r>
            <a:r>
              <a:rPr lang="en-US" sz="3200" b="1" dirty="0">
                <a:solidFill>
                  <a:schemeClr val="bg1"/>
                </a:solidFill>
              </a:rPr>
              <a:t> </a:t>
            </a:r>
          </a:p>
        </p:txBody>
      </p:sp>
      <p:sp>
        <p:nvSpPr>
          <p:cNvPr id="50" name="Snip Diagonal Corner Rectangle 49"/>
          <p:cNvSpPr/>
          <p:nvPr/>
        </p:nvSpPr>
        <p:spPr>
          <a:xfrm>
            <a:off x="834572" y="3160262"/>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dirty="0" err="1">
                <a:solidFill>
                  <a:schemeClr val="bg1"/>
                </a:solidFill>
              </a:rPr>
              <a:t>Đáp</a:t>
            </a:r>
            <a:r>
              <a:rPr lang="en-US" sz="3600" b="1" dirty="0">
                <a:solidFill>
                  <a:schemeClr val="bg1"/>
                </a:solidFill>
              </a:rPr>
              <a:t> </a:t>
            </a:r>
            <a:r>
              <a:rPr lang="en-US" sz="3600" b="1" dirty="0" err="1">
                <a:solidFill>
                  <a:schemeClr val="bg1"/>
                </a:solidFill>
              </a:rPr>
              <a:t>án</a:t>
            </a:r>
            <a:r>
              <a:rPr lang="en-US" sz="3600" b="1" dirty="0">
                <a:solidFill>
                  <a:schemeClr val="bg1"/>
                </a:solidFill>
              </a:rPr>
              <a:t> 1</a:t>
            </a:r>
          </a:p>
          <a:p>
            <a:pPr algn="ctr" fontAlgn="t">
              <a:lnSpc>
                <a:spcPct val="150000"/>
              </a:lnSpc>
            </a:pPr>
            <a:r>
              <a:rPr lang="en-US" sz="3200" b="1" dirty="0">
                <a:latin typeface="Times New Roman" panose="02020603050405020304" pitchFamily="18" charset="0"/>
                <a:cs typeface="Times New Roman" panose="02020603050405020304" pitchFamily="18" charset="0"/>
              </a:rPr>
              <a:t>1. 8            2.helium</a:t>
            </a:r>
            <a:endParaRPr lang="en-US" sz="3600" b="1" dirty="0">
              <a:solidFill>
                <a:schemeClr val="bg1"/>
              </a:solidFill>
            </a:endParaRPr>
          </a:p>
        </p:txBody>
      </p:sp>
      <p:pic>
        <p:nvPicPr>
          <p:cNvPr id="46" name="Picture 45">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660742" cy="2880905"/>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prstClr val="white"/>
                </a:solidFill>
              </a:rPr>
              <a:t>Câu</a:t>
            </a:r>
            <a:r>
              <a:rPr lang="en-US" sz="3600" b="1" dirty="0">
                <a:solidFill>
                  <a:prstClr val="white"/>
                </a:solidFill>
              </a:rPr>
              <a:t> </a:t>
            </a:r>
            <a:r>
              <a:rPr lang="en-US" sz="3600" b="1" dirty="0" err="1">
                <a:solidFill>
                  <a:prstClr val="white"/>
                </a:solidFill>
              </a:rPr>
              <a:t>hỏi</a:t>
            </a:r>
            <a:r>
              <a:rPr lang="en-US" sz="3600" b="1" dirty="0">
                <a:solidFill>
                  <a:prstClr val="white"/>
                </a:solidFill>
              </a:rPr>
              <a:t> 2: </a:t>
            </a:r>
          </a:p>
          <a:p>
            <a:pPr lvl="0">
              <a:defRPr/>
            </a:pPr>
            <a:r>
              <a:rPr lang="en-US" sz="3000" dirty="0" err="1">
                <a:latin typeface="Times New Roman" panose="02020603050405020304" pitchFamily="18" charset="0"/>
                <a:ea typeface="Calibri" panose="020F0502020204030204" pitchFamily="34" charset="0"/>
              </a:rPr>
              <a:t>Để</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có</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lớp</a:t>
            </a:r>
            <a:r>
              <a:rPr lang="en-US" sz="3000" dirty="0">
                <a:latin typeface="Times New Roman" panose="02020603050405020304" pitchFamily="18" charset="0"/>
                <a:ea typeface="Calibri" panose="020F0502020204030204" pitchFamily="34" charset="0"/>
              </a:rPr>
              <a:t> electron </a:t>
            </a:r>
            <a:r>
              <a:rPr lang="en-US" sz="3000" dirty="0" err="1">
                <a:latin typeface="Times New Roman" panose="02020603050405020304" pitchFamily="18" charset="0"/>
                <a:ea typeface="Calibri" panose="020F0502020204030204" pitchFamily="34" charset="0"/>
              </a:rPr>
              <a:t>ngoài</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cùng</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bền</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vững</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giống</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khí</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hiếm</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các</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nguyên</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tử</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kim</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loại</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thường</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có</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khuynh</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hướng</a:t>
            </a:r>
            <a:r>
              <a:rPr lang="en-US" sz="3000" dirty="0">
                <a:latin typeface="Times New Roman" panose="02020603050405020304" pitchFamily="18" charset="0"/>
                <a:ea typeface="Calibri" panose="020F0502020204030204" pitchFamily="34" charset="0"/>
              </a:rPr>
              <a:t> ...(3)….electron ở </a:t>
            </a:r>
            <a:r>
              <a:rPr lang="en-US" sz="3000" dirty="0" err="1">
                <a:latin typeface="Times New Roman" panose="02020603050405020304" pitchFamily="18" charset="0"/>
                <a:ea typeface="Calibri" panose="020F0502020204030204" pitchFamily="34" charset="0"/>
              </a:rPr>
              <a:t>lớp</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ngoài</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cùng</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để</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trở</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thành</a:t>
            </a:r>
            <a:r>
              <a:rPr lang="en-US" sz="3000" dirty="0">
                <a:latin typeface="Times New Roman" panose="02020603050405020304" pitchFamily="18" charset="0"/>
                <a:ea typeface="Calibri" panose="020F0502020204030204" pitchFamily="34" charset="0"/>
              </a:rPr>
              <a:t> …(4)…..; </a:t>
            </a:r>
            <a:r>
              <a:rPr lang="en-US" sz="3000" dirty="0" err="1">
                <a:latin typeface="Times New Roman" panose="02020603050405020304" pitchFamily="18" charset="0"/>
                <a:ea typeface="Calibri" panose="020F0502020204030204" pitchFamily="34" charset="0"/>
              </a:rPr>
              <a:t>các</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nguyên</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tử</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của</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nguyên</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tố</a:t>
            </a:r>
            <a:r>
              <a:rPr lang="en-US" sz="3000" dirty="0">
                <a:latin typeface="Times New Roman" panose="02020603050405020304" pitchFamily="18" charset="0"/>
                <a:ea typeface="Calibri" panose="020F0502020204030204" pitchFamily="34" charset="0"/>
              </a:rPr>
              <a:t> phi </a:t>
            </a:r>
            <a:r>
              <a:rPr lang="en-US" sz="3000" dirty="0" err="1">
                <a:latin typeface="Times New Roman" panose="02020603050405020304" pitchFamily="18" charset="0"/>
                <a:ea typeface="Calibri" panose="020F0502020204030204" pitchFamily="34" charset="0"/>
              </a:rPr>
              <a:t>kim</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thường</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có</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khuynh</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hướng</a:t>
            </a:r>
            <a:r>
              <a:rPr lang="en-US" sz="3000" dirty="0">
                <a:latin typeface="Times New Roman" panose="02020603050405020304" pitchFamily="18" charset="0"/>
                <a:ea typeface="Calibri" panose="020F0502020204030204" pitchFamily="34" charset="0"/>
              </a:rPr>
              <a:t>...(5) …</a:t>
            </a:r>
            <a:r>
              <a:rPr lang="en-US" sz="3000" dirty="0" err="1">
                <a:latin typeface="Times New Roman" panose="02020603050405020304" pitchFamily="18" charset="0"/>
                <a:ea typeface="Calibri" panose="020F0502020204030204" pitchFamily="34" charset="0"/>
              </a:rPr>
              <a:t>để</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trở</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thành</a:t>
            </a:r>
            <a:r>
              <a:rPr lang="en-US" sz="3000" dirty="0">
                <a:latin typeface="Times New Roman" panose="02020603050405020304" pitchFamily="18" charset="0"/>
                <a:ea typeface="Calibri" panose="020F0502020204030204" pitchFamily="34" charset="0"/>
              </a:rPr>
              <a:t> ion </a:t>
            </a:r>
            <a:r>
              <a:rPr lang="en-US" sz="3000" dirty="0" err="1">
                <a:latin typeface="Times New Roman" panose="02020603050405020304" pitchFamily="18" charset="0"/>
                <a:ea typeface="Calibri" panose="020F0502020204030204" pitchFamily="34" charset="0"/>
              </a:rPr>
              <a:t>âm</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hoặc</a:t>
            </a:r>
            <a:r>
              <a:rPr lang="en-US" sz="3000" dirty="0">
                <a:latin typeface="Times New Roman" panose="02020603050405020304" pitchFamily="18" charset="0"/>
                <a:ea typeface="Calibri" panose="020F0502020204030204" pitchFamily="34" charset="0"/>
              </a:rPr>
              <a:t> …(6)….electron</a:t>
            </a:r>
            <a:r>
              <a:rPr lang="en-US" sz="3000" b="1" dirty="0">
                <a:solidFill>
                  <a:prstClr val="white"/>
                </a:solidFill>
              </a:rPr>
              <a:t> </a:t>
            </a:r>
          </a:p>
        </p:txBody>
      </p:sp>
      <p:sp>
        <p:nvSpPr>
          <p:cNvPr id="50" name="Snip Diagonal Corner Rectangle 49"/>
          <p:cNvSpPr/>
          <p:nvPr/>
        </p:nvSpPr>
        <p:spPr>
          <a:xfrm>
            <a:off x="834572" y="3485766"/>
            <a:ext cx="10660742"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3600" b="1" dirty="0" err="1">
                <a:solidFill>
                  <a:prstClr val="white"/>
                </a:solidFill>
              </a:rPr>
              <a:t>Đáp</a:t>
            </a:r>
            <a:r>
              <a:rPr lang="en-US" sz="3600" b="1" dirty="0">
                <a:solidFill>
                  <a:prstClr val="white"/>
                </a:solidFill>
              </a:rPr>
              <a:t> </a:t>
            </a:r>
            <a:r>
              <a:rPr lang="en-US" sz="3600" b="1" dirty="0" err="1">
                <a:solidFill>
                  <a:prstClr val="white"/>
                </a:solidFill>
              </a:rPr>
              <a:t>án</a:t>
            </a:r>
            <a:r>
              <a:rPr lang="en-US" sz="3600" b="1" dirty="0">
                <a:solidFill>
                  <a:prstClr val="white"/>
                </a:solidFill>
              </a:rPr>
              <a:t> 2</a:t>
            </a:r>
          </a:p>
          <a:p>
            <a:pPr algn="ctr" fontAlgn="t"/>
            <a:r>
              <a:rPr lang="en-US" sz="3200" b="1" dirty="0">
                <a:latin typeface="Times New Roman" panose="02020603050405020304" pitchFamily="18" charset="0"/>
                <a:cs typeface="Times New Roman" panose="02020603050405020304" pitchFamily="18" charset="0"/>
              </a:rPr>
              <a:t>3. </a:t>
            </a:r>
            <a:r>
              <a:rPr lang="en-US" sz="3200" b="1" dirty="0" err="1">
                <a:latin typeface="Times New Roman" panose="02020603050405020304" pitchFamily="18" charset="0"/>
                <a:cs typeface="Times New Roman" panose="02020603050405020304" pitchFamily="18" charset="0"/>
              </a:rPr>
              <a:t>nhường</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4. ion </a:t>
            </a:r>
            <a:r>
              <a:rPr lang="en-US" sz="3200" b="1" dirty="0" err="1">
                <a:latin typeface="Times New Roman" panose="02020603050405020304" pitchFamily="18" charset="0"/>
                <a:cs typeface="Times New Roman" panose="02020603050405020304" pitchFamily="18" charset="0"/>
              </a:rPr>
              <a:t>dương</a:t>
            </a:r>
            <a:r>
              <a:rPr lang="en-US" sz="3200" b="1" dirty="0">
                <a:latin typeface="Times New Roman" panose="02020603050405020304" pitchFamily="18" charset="0"/>
                <a:cs typeface="Times New Roman" panose="02020603050405020304" pitchFamily="18" charset="0"/>
              </a:rPr>
              <a:t>       </a:t>
            </a:r>
          </a:p>
          <a:p>
            <a:pPr algn="ctr" fontAlgn="t"/>
            <a:r>
              <a:rPr lang="en-US" sz="3200" b="1" dirty="0" smtClean="0">
                <a:latin typeface="Times New Roman" panose="02020603050405020304" pitchFamily="18" charset="0"/>
                <a:cs typeface="Times New Roman" panose="02020603050405020304" pitchFamily="18" charset="0"/>
              </a:rPr>
              <a:t>5</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e          6</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Góp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chung</a:t>
            </a: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lvl="0" algn="ctr">
              <a:defRPr/>
            </a:pPr>
            <a:endParaRPr lang="en-US" sz="3200" b="1" dirty="0">
              <a:solidFill>
                <a:prstClr val="white"/>
              </a:solidFill>
              <a:latin typeface="Times New Roman" panose="02020603050405020304" pitchFamily="18" charset="0"/>
              <a:cs typeface="Times New Roman" panose="02020603050405020304" pitchFamily="18" charset="0"/>
            </a:endParaRPr>
          </a:p>
        </p:txBody>
      </p:sp>
      <p:pic>
        <p:nvPicPr>
          <p:cNvPr id="46" name="Picture 45">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dirty="0" err="1" smtClean="0">
                <a:latin typeface="Times New Roman" panose="02020603050405020304" pitchFamily="18" charset="0"/>
                <a:ea typeface="Calibri" panose="020F0502020204030204" pitchFamily="34" charset="0"/>
              </a:rPr>
              <a:t>Câu</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hỏi</a:t>
            </a:r>
            <a:r>
              <a:rPr lang="en-US" sz="3200" dirty="0" smtClean="0">
                <a:latin typeface="Times New Roman" panose="02020603050405020304" pitchFamily="18" charset="0"/>
                <a:ea typeface="Calibri" panose="020F0502020204030204" pitchFamily="34" charset="0"/>
              </a:rPr>
              <a:t> 3</a:t>
            </a:r>
          </a:p>
          <a:p>
            <a:pPr algn="ctr">
              <a:defRPr/>
            </a:pPr>
            <a:r>
              <a:rPr lang="en-US" sz="3200" dirty="0" smtClean="0">
                <a:latin typeface="Times New Roman" panose="02020603050405020304" pitchFamily="18" charset="0"/>
                <a:ea typeface="Calibri" panose="020F0502020204030204" pitchFamily="34" charset="0"/>
              </a:rPr>
              <a:t>Ion </a:t>
            </a:r>
            <a:r>
              <a:rPr lang="en-US" sz="3200" dirty="0" err="1">
                <a:latin typeface="Times New Roman" panose="02020603050405020304" pitchFamily="18" charset="0"/>
                <a:ea typeface="Calibri" panose="020F0502020204030204" pitchFamily="34" charset="0"/>
              </a:rPr>
              <a:t>dương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và</a:t>
            </a:r>
            <a:r>
              <a:rPr lang="en-US" sz="3200" dirty="0">
                <a:latin typeface="Times New Roman" panose="02020603050405020304" pitchFamily="18" charset="0"/>
                <a:ea typeface="Calibri" panose="020F0502020204030204" pitchFamily="34" charset="0"/>
              </a:rPr>
              <a:t> ion </a:t>
            </a:r>
            <a:r>
              <a:rPr lang="en-US" sz="3200" dirty="0" err="1">
                <a:latin typeface="Times New Roman" panose="02020603050405020304" pitchFamily="18" charset="0"/>
                <a:ea typeface="Calibri" panose="020F0502020204030204" pitchFamily="34" charset="0"/>
              </a:rPr>
              <a:t>âm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mang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điện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tích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dấu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nên</a:t>
            </a:r>
            <a:r>
              <a:rPr lang="en-US" sz="3200" dirty="0">
                <a:latin typeface="Times New Roman" panose="02020603050405020304" pitchFamily="18" charset="0"/>
                <a:ea typeface="Calibri" panose="020F0502020204030204" pitchFamily="34" charset="0"/>
              </a:rPr>
              <a:t> ..(7)….</a:t>
            </a:r>
            <a:r>
              <a:rPr lang="en-US" sz="3200" dirty="0" err="1">
                <a:latin typeface="Times New Roman" panose="02020603050405020304" pitchFamily="18" charset="0"/>
                <a:ea typeface="Calibri" panose="020F0502020204030204" pitchFamily="34" charset="0"/>
              </a:rPr>
              <a:t>tạo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thành</a:t>
            </a:r>
            <a:r>
              <a:rPr lang="en-US" sz="3200" dirty="0">
                <a:latin typeface="Times New Roman" panose="02020603050405020304" pitchFamily="18" charset="0"/>
                <a:ea typeface="Calibri" panose="020F0502020204030204" pitchFamily="34" charset="0"/>
              </a:rPr>
              <a:t> …(8)…</a:t>
            </a:r>
            <a:endParaRPr lang="en-US" sz="3200" dirty="0">
              <a:latin typeface="Calibri" panose="020F0502020204030204" pitchFamily="34" charset="0"/>
              <a:ea typeface="Calibri" panose="020F0502020204030204" pitchFamily="34" charset="0"/>
            </a:endParaRPr>
          </a:p>
        </p:txBody>
      </p:sp>
      <p:sp>
        <p:nvSpPr>
          <p:cNvPr id="50" name="Snip Diagonal Corner Rectangle 49"/>
          <p:cNvSpPr/>
          <p:nvPr/>
        </p:nvSpPr>
        <p:spPr>
          <a:xfrm>
            <a:off x="829227" y="2832623"/>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prstClr val="white"/>
                </a:solidFill>
              </a:rPr>
              <a:t>Đáp</a:t>
            </a:r>
            <a:r>
              <a:rPr lang="en-US" sz="3600" b="1" dirty="0">
                <a:solidFill>
                  <a:prstClr val="white"/>
                </a:solidFill>
              </a:rPr>
              <a:t> </a:t>
            </a:r>
            <a:r>
              <a:rPr lang="en-US" sz="3600" b="1" dirty="0" err="1">
                <a:solidFill>
                  <a:prstClr val="white"/>
                </a:solidFill>
              </a:rPr>
              <a:t>án</a:t>
            </a:r>
            <a:r>
              <a:rPr lang="en-US" sz="3600" b="1" dirty="0">
                <a:solidFill>
                  <a:prstClr val="white"/>
                </a:solidFill>
              </a:rPr>
              <a:t> 3</a:t>
            </a:r>
          </a:p>
          <a:p>
            <a:pPr algn="ctr" fontAlgn="t"/>
            <a:r>
              <a:rPr lang="en-US" sz="3200" b="1" dirty="0">
                <a:latin typeface="Times New Roman" panose="02020603050405020304" pitchFamily="18" charset="0"/>
                <a:cs typeface="Times New Roman" panose="02020603050405020304" pitchFamily="18" charset="0"/>
              </a:rPr>
              <a:t>7. </a:t>
            </a:r>
            <a:r>
              <a:rPr lang="en-US" sz="3200" b="1" dirty="0" err="1">
                <a:latin typeface="Times New Roman" panose="02020603050405020304" pitchFamily="18" charset="0"/>
                <a:cs typeface="Times New Roman" panose="02020603050405020304" pitchFamily="18" charset="0"/>
              </a:rPr>
              <a:t>hút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b="1" dirty="0">
                <a:latin typeface="Times New Roman" panose="02020603050405020304" pitchFamily="18" charset="0"/>
                <a:cs typeface="Times New Roman" panose="02020603050405020304" pitchFamily="18" charset="0"/>
              </a:rPr>
              <a:t>            8. </a:t>
            </a:r>
            <a:r>
              <a:rPr lang="en-US" sz="3200" b="1" dirty="0" err="1">
                <a:latin typeface="Times New Roman" panose="02020603050405020304" pitchFamily="18" charset="0"/>
                <a:cs typeface="Times New Roman" panose="02020603050405020304" pitchFamily="18" charset="0"/>
              </a:rPr>
              <a:t>Liên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ion</a:t>
            </a:r>
            <a:endParaRPr lang="en-US" sz="3200" b="1" dirty="0">
              <a:solidFill>
                <a:prstClr val="white"/>
              </a:solidFill>
              <a:latin typeface="Times New Roman" panose="02020603050405020304" pitchFamily="18" charset="0"/>
              <a:cs typeface="Times New Roman" panose="02020603050405020304" pitchFamily="18" charset="0"/>
            </a:endParaRPr>
          </a:p>
        </p:txBody>
      </p:sp>
      <p:pic>
        <p:nvPicPr>
          <p:cNvPr id="46" name="Picture 45">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461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dirty="0" err="1">
                <a:latin typeface="Times New Roman" panose="02020603050405020304" pitchFamily="18" charset="0"/>
                <a:ea typeface="Calibri" panose="020F0502020204030204" pitchFamily="34" charset="0"/>
              </a:rPr>
              <a:t>Câu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hỏi</a:t>
            </a:r>
            <a:r>
              <a:rPr lang="en-US" sz="3200" dirty="0">
                <a:latin typeface="Times New Roman" panose="02020603050405020304" pitchFamily="18" charset="0"/>
                <a:ea typeface="Calibri" panose="020F0502020204030204" pitchFamily="34" charset="0"/>
              </a:rPr>
              <a:t> 3</a:t>
            </a:r>
          </a:p>
          <a:p>
            <a:pPr algn="ctr">
              <a:defRPr/>
            </a:pPr>
            <a:r>
              <a:rPr lang="en-US" sz="3200" dirty="0">
                <a:latin typeface="Times New Roman" panose="02020603050405020304" pitchFamily="18" charset="0"/>
                <a:ea typeface="Calibri" panose="020F0502020204030204" pitchFamily="34" charset="0"/>
              </a:rPr>
              <a:t>Ion </a:t>
            </a:r>
            <a:r>
              <a:rPr lang="en-US" sz="3200" dirty="0" err="1">
                <a:latin typeface="Times New Roman" panose="02020603050405020304" pitchFamily="18" charset="0"/>
                <a:ea typeface="Calibri" panose="020F0502020204030204" pitchFamily="34" charset="0"/>
              </a:rPr>
              <a:t>dương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và</a:t>
            </a:r>
            <a:r>
              <a:rPr lang="en-US" sz="3200" dirty="0">
                <a:latin typeface="Times New Roman" panose="02020603050405020304" pitchFamily="18" charset="0"/>
                <a:ea typeface="Calibri" panose="020F0502020204030204" pitchFamily="34" charset="0"/>
              </a:rPr>
              <a:t> ion </a:t>
            </a:r>
            <a:r>
              <a:rPr lang="en-US" sz="3200" dirty="0" err="1">
                <a:latin typeface="Times New Roman" panose="02020603050405020304" pitchFamily="18" charset="0"/>
                <a:ea typeface="Calibri" panose="020F0502020204030204" pitchFamily="34" charset="0"/>
              </a:rPr>
              <a:t>âm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mang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điện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tích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dấu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nên</a:t>
            </a:r>
            <a:r>
              <a:rPr lang="en-US" sz="3200" dirty="0">
                <a:latin typeface="Times New Roman" panose="02020603050405020304" pitchFamily="18" charset="0"/>
                <a:ea typeface="Calibri" panose="020F0502020204030204" pitchFamily="34" charset="0"/>
              </a:rPr>
              <a:t> ..(7)….</a:t>
            </a:r>
            <a:r>
              <a:rPr lang="en-US" sz="3200" dirty="0" err="1">
                <a:latin typeface="Times New Roman" panose="02020603050405020304" pitchFamily="18" charset="0"/>
                <a:ea typeface="Calibri" panose="020F0502020204030204" pitchFamily="34" charset="0"/>
              </a:rPr>
              <a:t>tạo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thành</a:t>
            </a:r>
            <a:r>
              <a:rPr lang="en-US" sz="3200" dirty="0">
                <a:latin typeface="Times New Roman" panose="02020603050405020304" pitchFamily="18" charset="0"/>
                <a:ea typeface="Calibri" panose="020F0502020204030204" pitchFamily="34" charset="0"/>
              </a:rPr>
              <a:t> …(8)…</a:t>
            </a:r>
            <a:endParaRPr lang="en-US" sz="3200" dirty="0">
              <a:latin typeface="Calibri" panose="020F0502020204030204" pitchFamily="34" charset="0"/>
              <a:ea typeface="Calibri" panose="020F0502020204030204" pitchFamily="34" charset="0"/>
            </a:endParaRPr>
          </a:p>
        </p:txBody>
      </p:sp>
      <p:sp>
        <p:nvSpPr>
          <p:cNvPr id="50" name="Snip Diagonal Corner Rectangle 49"/>
          <p:cNvSpPr/>
          <p:nvPr/>
        </p:nvSpPr>
        <p:spPr>
          <a:xfrm>
            <a:off x="829227" y="2832623"/>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prstClr val="white"/>
                </a:solidFill>
              </a:rPr>
              <a:t>Đáp</a:t>
            </a:r>
            <a:r>
              <a:rPr lang="en-US" sz="3600" b="1" dirty="0">
                <a:solidFill>
                  <a:prstClr val="white"/>
                </a:solidFill>
              </a:rPr>
              <a:t> </a:t>
            </a:r>
            <a:r>
              <a:rPr lang="en-US" sz="3600" b="1" dirty="0" err="1">
                <a:solidFill>
                  <a:prstClr val="white"/>
                </a:solidFill>
              </a:rPr>
              <a:t>án</a:t>
            </a:r>
            <a:r>
              <a:rPr lang="en-US" sz="3600" b="1" dirty="0">
                <a:solidFill>
                  <a:prstClr val="white"/>
                </a:solidFill>
              </a:rPr>
              <a:t> 3</a:t>
            </a:r>
          </a:p>
          <a:p>
            <a:pPr algn="ctr" fontAlgn="t"/>
            <a:r>
              <a:rPr lang="en-US" sz="3200" b="1" dirty="0">
                <a:latin typeface="Times New Roman" panose="02020603050405020304" pitchFamily="18" charset="0"/>
                <a:cs typeface="Times New Roman" panose="02020603050405020304" pitchFamily="18" charset="0"/>
              </a:rPr>
              <a:t>7. </a:t>
            </a:r>
            <a:r>
              <a:rPr lang="en-US" sz="3200" b="1" dirty="0" err="1">
                <a:latin typeface="Times New Roman" panose="02020603050405020304" pitchFamily="18" charset="0"/>
                <a:cs typeface="Times New Roman" panose="02020603050405020304" pitchFamily="18" charset="0"/>
              </a:rPr>
              <a:t>hút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b="1" dirty="0">
                <a:latin typeface="Times New Roman" panose="02020603050405020304" pitchFamily="18" charset="0"/>
                <a:cs typeface="Times New Roman" panose="02020603050405020304" pitchFamily="18" charset="0"/>
              </a:rPr>
              <a:t>            8. </a:t>
            </a:r>
            <a:r>
              <a:rPr lang="en-US" sz="3200" b="1" dirty="0" err="1">
                <a:latin typeface="Times New Roman" panose="02020603050405020304" pitchFamily="18" charset="0"/>
                <a:cs typeface="Times New Roman" panose="02020603050405020304" pitchFamily="18" charset="0"/>
              </a:rPr>
              <a:t>Liên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ion</a:t>
            </a:r>
            <a:endParaRPr lang="en-US" sz="3200" b="1" dirty="0">
              <a:solidFill>
                <a:prstClr val="white"/>
              </a:solidFill>
              <a:latin typeface="Times New Roman" panose="02020603050405020304" pitchFamily="18" charset="0"/>
              <a:cs typeface="Times New Roman" panose="02020603050405020304" pitchFamily="18" charset="0"/>
            </a:endParaRPr>
          </a:p>
        </p:txBody>
      </p:sp>
      <p:pic>
        <p:nvPicPr>
          <p:cNvPr id="46" name="Picture 45">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1919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white"/>
                </a:solidFill>
                <a:effectLst/>
                <a:uLnTx/>
                <a:uFillTx/>
                <a:latin typeface="Calibri" panose="020F0502020204030204"/>
                <a:ea typeface="+mn-ea"/>
                <a:cs typeface="+mn-cs"/>
              </a:rPr>
              <a:t>hỏi</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3200" b="1" dirty="0">
                <a:solidFill>
                  <a:prstClr val="white"/>
                </a:solidFill>
              </a:rPr>
              <a:t>4 </a:t>
            </a:r>
            <a:endParaRPr lang="en-US" sz="3200" b="1" dirty="0" smtClean="0">
              <a:solidFill>
                <a:prstClr val="white"/>
              </a:solidFill>
            </a:endParaRPr>
          </a:p>
          <a:p>
            <a:pPr algn="ctr">
              <a:defRPr/>
            </a:pPr>
            <a:r>
              <a:rPr lang="en-US" sz="3200" dirty="0" err="1" smtClean="0">
                <a:latin typeface="Times New Roman" panose="02020603050405020304" pitchFamily="18" charset="0"/>
                <a:ea typeface="Calibri" panose="020F0502020204030204" pitchFamily="34" charset="0"/>
              </a:rPr>
              <a:t>Liên</a:t>
            </a:r>
            <a:r>
              <a:rPr lang="en-US" sz="3200" dirty="0" smtClean="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cộng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hóa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trị</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được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hình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thành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bởi</a:t>
            </a:r>
            <a:r>
              <a:rPr lang="en-US" sz="3200" dirty="0">
                <a:latin typeface="Times New Roman" panose="02020603050405020304" pitchFamily="18" charset="0"/>
                <a:ea typeface="Calibri" panose="020F0502020204030204" pitchFamily="34" charset="0"/>
              </a:rPr>
              <a:t> …(9)… electron </a:t>
            </a:r>
            <a:r>
              <a:rPr lang="en-US" sz="3200" dirty="0" err="1">
                <a:latin typeface="Times New Roman" panose="02020603050405020304" pitchFamily="18" charset="0"/>
                <a:ea typeface="Calibri" panose="020F0502020204030204" pitchFamily="34" charset="0"/>
              </a:rPr>
              <a:t>giữa</a:t>
            </a:r>
            <a:r>
              <a:rPr lang="en-US" sz="3200" dirty="0">
                <a:latin typeface="Times New Roman" panose="02020603050405020304" pitchFamily="18" charset="0"/>
                <a:ea typeface="Calibri" panose="020F0502020204030204" pitchFamily="34" charset="0"/>
              </a:rPr>
              <a:t> 2 </a:t>
            </a:r>
            <a:r>
              <a:rPr lang="en-US" sz="3200" dirty="0" err="1">
                <a:latin typeface="Times New Roman" panose="02020603050405020304" pitchFamily="18" charset="0"/>
                <a:ea typeface="Calibri" panose="020F0502020204030204" pitchFamily="34" charset="0"/>
              </a:rPr>
              <a:t>nguyên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tử</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nguyên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tố</a:t>
            </a:r>
            <a:r>
              <a:rPr lang="en-US" sz="3200" dirty="0">
                <a:latin typeface="Times New Roman" panose="02020603050405020304" pitchFamily="18" charset="0"/>
                <a:ea typeface="Calibri" panose="020F0502020204030204" pitchFamily="34" charset="0"/>
              </a:rPr>
              <a:t> ...(10)…</a:t>
            </a:r>
            <a:endParaRPr lang="en-US" sz="32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Snip Diagonal Corner Rectangle 49"/>
          <p:cNvSpPr/>
          <p:nvPr/>
        </p:nvSpPr>
        <p:spPr>
          <a:xfrm>
            <a:off x="829227" y="2832623"/>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prstClr val="white"/>
                </a:solidFill>
              </a:rPr>
              <a:t>Đáp</a:t>
            </a:r>
            <a:r>
              <a:rPr lang="en-US" sz="3600" b="1" dirty="0">
                <a:solidFill>
                  <a:prstClr val="white"/>
                </a:solidFill>
              </a:rPr>
              <a:t> </a:t>
            </a:r>
            <a:r>
              <a:rPr lang="en-US" sz="3600" b="1" dirty="0" err="1">
                <a:solidFill>
                  <a:prstClr val="white"/>
                </a:solidFill>
              </a:rPr>
              <a:t>án</a:t>
            </a:r>
            <a:r>
              <a:rPr lang="en-US" sz="3600" b="1" dirty="0">
                <a:solidFill>
                  <a:prstClr val="white"/>
                </a:solidFill>
              </a:rPr>
              <a:t> </a:t>
            </a:r>
            <a:r>
              <a:rPr lang="en-US" sz="3600" b="1" dirty="0" smtClean="0">
                <a:solidFill>
                  <a:prstClr val="white"/>
                </a:solidFill>
              </a:rPr>
              <a:t>4: </a:t>
            </a:r>
            <a:endParaRPr lang="en-US" sz="3600" b="1" dirty="0">
              <a:solidFill>
                <a:prstClr val="white"/>
              </a:solidFill>
            </a:endParaRPr>
          </a:p>
          <a:p>
            <a:pPr algn="ctr" fontAlgn="t"/>
            <a:r>
              <a:rPr lang="en-US" sz="3200" b="1" dirty="0">
                <a:latin typeface="Times New Roman" panose="02020603050405020304" pitchFamily="18" charset="0"/>
                <a:cs typeface="Times New Roman" panose="02020603050405020304" pitchFamily="18" charset="0"/>
              </a:rPr>
              <a:t>9.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góp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chung</a:t>
            </a:r>
            <a:r>
              <a:rPr lang="en-US" sz="3200" b="1" dirty="0">
                <a:latin typeface="Times New Roman" panose="02020603050405020304" pitchFamily="18" charset="0"/>
                <a:cs typeface="Times New Roman" panose="02020603050405020304" pitchFamily="18" charset="0"/>
              </a:rPr>
              <a:t>              10. phi </a:t>
            </a:r>
            <a:r>
              <a:rPr lang="en-US" sz="3200" b="1" dirty="0" err="1">
                <a:latin typeface="Times New Roman" panose="02020603050405020304" pitchFamily="18" charset="0"/>
                <a:cs typeface="Times New Roman" panose="02020603050405020304" pitchFamily="18" charset="0"/>
              </a:rPr>
              <a:t>kim</a:t>
            </a:r>
            <a:endParaRPr lang="en-US" sz="3200" dirty="0">
              <a:latin typeface="Times New Roman" panose="02020603050405020304" pitchFamily="18" charset="0"/>
              <a:cs typeface="Times New Roman" panose="02020603050405020304" pitchFamily="18" charset="0"/>
            </a:endParaRPr>
          </a:p>
        </p:txBody>
      </p:sp>
      <p:pic>
        <p:nvPicPr>
          <p:cNvPr id="46" name="Picture 45">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3207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0343" y="612882"/>
            <a:ext cx="10175966" cy="4801314"/>
          </a:xfrm>
          <a:prstGeom prst="rect">
            <a:avLst/>
          </a:prstGeom>
        </p:spPr>
        <p:txBody>
          <a:bodyPr wrap="square">
            <a:spAutoFit/>
          </a:bodyPr>
          <a:lstStyle/>
          <a:p>
            <a:pPr algn="just">
              <a:lnSpc>
                <a:spcPct val="115000"/>
              </a:lnSpc>
              <a:tabLst>
                <a:tab pos="2329180" algn="l"/>
              </a:tabLst>
            </a:pPr>
            <a:r>
              <a:rPr lang="en-US" sz="3600" b="1" dirty="0" err="1">
                <a:solidFill>
                  <a:srgbClr val="FF0000"/>
                </a:solidFill>
                <a:latin typeface="Times New Roman" panose="02020603050405020304" pitchFamily="18" charset="0"/>
                <a:ea typeface="Calibri" panose="020F0502020204030204" pitchFamily="34" charset="0"/>
              </a:rPr>
              <a:t>Vòng</a:t>
            </a:r>
            <a:r>
              <a:rPr lang="en-US" sz="3600" b="1" dirty="0">
                <a:solidFill>
                  <a:srgbClr val="FF0000"/>
                </a:solidFill>
                <a:latin typeface="Times New Roman" panose="02020603050405020304" pitchFamily="18" charset="0"/>
                <a:ea typeface="Calibri" panose="020F0502020204030204" pitchFamily="34" charset="0"/>
              </a:rPr>
              <a:t> 2: </a:t>
            </a:r>
            <a:r>
              <a:rPr lang="en-US" sz="3600" b="1" dirty="0" err="1">
                <a:solidFill>
                  <a:srgbClr val="FF0000"/>
                </a:solidFill>
                <a:latin typeface="Times New Roman" panose="02020603050405020304" pitchFamily="18" charset="0"/>
                <a:ea typeface="Calibri" panose="020F0502020204030204" pitchFamily="34" charset="0"/>
              </a:rPr>
              <a:t>Đại</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diện</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các</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nhóm</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bốc</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thăm</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chọn</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câu</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hỏi</a:t>
            </a:r>
            <a:endParaRPr lang="en-US" sz="3600" dirty="0">
              <a:solidFill>
                <a:srgbClr val="FF0000"/>
              </a:solidFill>
              <a:latin typeface="Calibri" panose="020F0502020204030204" pitchFamily="34" charset="0"/>
              <a:ea typeface="Calibri" panose="020F0502020204030204" pitchFamily="34" charset="0"/>
            </a:endParaRPr>
          </a:p>
          <a:p>
            <a:pPr indent="457200" algn="just">
              <a:lnSpc>
                <a:spcPct val="115000"/>
              </a:lnSpc>
              <a:tabLst>
                <a:tab pos="2329180" algn="l"/>
              </a:tabLst>
            </a:pPr>
            <a:r>
              <a:rPr lang="en-US" sz="2800" dirty="0" smtClean="0">
                <a:latin typeface="Times New Roman" panose="02020603050405020304" pitchFamily="18" charset="0"/>
                <a:ea typeface="Calibri" panose="020F0502020204030204" pitchFamily="34" charset="0"/>
              </a:rPr>
              <a:t>             </a:t>
            </a:r>
          </a:p>
          <a:p>
            <a:pPr indent="457200" algn="ctr">
              <a:lnSpc>
                <a:spcPct val="115000"/>
              </a:lnSpc>
              <a:tabLst>
                <a:tab pos="2329180" algn="l"/>
              </a:tabLst>
            </a:pPr>
            <a:r>
              <a:rPr lang="en-US" sz="2800" dirty="0" err="1" smtClean="0">
                <a:latin typeface="Times New Roman" panose="02020603050405020304" pitchFamily="18" charset="0"/>
                <a:ea typeface="Calibri" panose="020F0502020204030204" pitchFamily="34" charset="0"/>
              </a:rPr>
              <a:t>Vẽ</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đồ</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thành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liên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phân</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tử</a:t>
            </a:r>
            <a:endParaRPr lang="en-US" sz="2800" dirty="0" smtClean="0">
              <a:latin typeface="Times New Roman" panose="02020603050405020304" pitchFamily="18" charset="0"/>
              <a:ea typeface="Calibri" panose="020F0502020204030204" pitchFamily="34" charset="0"/>
            </a:endParaRPr>
          </a:p>
          <a:p>
            <a:pPr indent="457200" algn="just">
              <a:lnSpc>
                <a:spcPct val="115000"/>
              </a:lnSpc>
              <a:tabLst>
                <a:tab pos="2329180" algn="l"/>
              </a:tabLst>
            </a:pPr>
            <a:endParaRPr lang="en-US" sz="2800" dirty="0">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mj-lt"/>
              <a:buAutoNum type="arabicPeriod"/>
              <a:tabLst>
                <a:tab pos="2329180" algn="l"/>
              </a:tabLst>
            </a:pPr>
            <a:r>
              <a:rPr lang="en-US" sz="2800" dirty="0">
                <a:latin typeface="Times New Roman" panose="02020603050405020304" pitchFamily="18" charset="0"/>
                <a:ea typeface="Calibri" panose="020F0502020204030204" pitchFamily="34" charset="0"/>
              </a:rPr>
              <a:t>Potassium chloride (</a:t>
            </a:r>
            <a:r>
              <a:rPr lang="en-US" sz="2800" dirty="0" err="1">
                <a:latin typeface="Times New Roman" panose="02020603050405020304" pitchFamily="18" charset="0"/>
                <a:ea typeface="Calibri" panose="020F0502020204030204" pitchFamily="34" charset="0"/>
              </a:rPr>
              <a:t>KCl</a:t>
            </a:r>
            <a:r>
              <a:rPr lang="en-US" sz="2800" dirty="0">
                <a:latin typeface="Times New Roman" panose="02020603050405020304" pitchFamily="18" charset="0"/>
                <a:ea typeface="Calibri" panose="020F0502020204030204" pitchFamily="34" charset="0"/>
              </a:rPr>
              <a:t>)</a:t>
            </a:r>
            <a:endParaRPr lang="en-US" sz="2800" dirty="0">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mj-lt"/>
              <a:buAutoNum type="arabicPeriod"/>
              <a:tabLst>
                <a:tab pos="2329180" algn="l"/>
              </a:tabLst>
            </a:pPr>
            <a:r>
              <a:rPr lang="en-US" sz="2800" dirty="0">
                <a:latin typeface="Times New Roman" panose="02020603050405020304" pitchFamily="18" charset="0"/>
                <a:ea typeface="Calibri" panose="020F0502020204030204" pitchFamily="34" charset="0"/>
              </a:rPr>
              <a:t>Calcium chloride (</a:t>
            </a:r>
            <a:r>
              <a:rPr lang="en-US" sz="2800" dirty="0" smtClean="0">
                <a:latin typeface="Times New Roman" panose="02020603050405020304" pitchFamily="18" charset="0"/>
                <a:ea typeface="Calibri" panose="020F0502020204030204" pitchFamily="34" charset="0"/>
              </a:rPr>
              <a:t>CaCl</a:t>
            </a:r>
            <a:r>
              <a:rPr lang="en-US" sz="2800" baseline="-25000" dirty="0" smtClean="0">
                <a:latin typeface="Times New Roman" panose="02020603050405020304" pitchFamily="18" charset="0"/>
                <a:ea typeface="Calibri" panose="020F0502020204030204" pitchFamily="34" charset="0"/>
              </a:rPr>
              <a:t>2</a:t>
            </a:r>
            <a:r>
              <a:rPr lang="en-US" sz="2800" dirty="0" smtClean="0">
                <a:latin typeface="Times New Roman" panose="02020603050405020304" pitchFamily="18" charset="0"/>
                <a:ea typeface="Calibri" panose="020F0502020204030204" pitchFamily="34" charset="0"/>
              </a:rPr>
              <a:t>)</a:t>
            </a:r>
            <a:endParaRPr lang="en-US" sz="2800" dirty="0">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mj-lt"/>
              <a:buAutoNum type="arabicPeriod"/>
              <a:tabLst>
                <a:tab pos="2329180" algn="l"/>
              </a:tabLst>
            </a:pPr>
            <a:r>
              <a:rPr lang="en-US" sz="2800" dirty="0">
                <a:latin typeface="Times New Roman" panose="02020603050405020304" pitchFamily="18" charset="0"/>
                <a:ea typeface="Calibri" panose="020F0502020204030204" pitchFamily="34" charset="0"/>
              </a:rPr>
              <a:t>Nitrogen (</a:t>
            </a:r>
            <a:r>
              <a:rPr lang="en-US" sz="2800" dirty="0" smtClean="0">
                <a:latin typeface="Times New Roman" panose="02020603050405020304" pitchFamily="18" charset="0"/>
                <a:ea typeface="Calibri" panose="020F0502020204030204" pitchFamily="34" charset="0"/>
              </a:rPr>
              <a:t>N</a:t>
            </a:r>
            <a:r>
              <a:rPr lang="en-US" sz="2800" baseline="-25000" dirty="0" smtClean="0">
                <a:latin typeface="Times New Roman" panose="02020603050405020304" pitchFamily="18" charset="0"/>
                <a:ea typeface="Calibri" panose="020F0502020204030204" pitchFamily="34" charset="0"/>
              </a:rPr>
              <a:t>2</a:t>
            </a:r>
            <a:r>
              <a:rPr lang="en-US" sz="2800" dirty="0" smtClean="0">
                <a:latin typeface="Times New Roman" panose="02020603050405020304" pitchFamily="18" charset="0"/>
                <a:ea typeface="Calibri" panose="020F0502020204030204" pitchFamily="34" charset="0"/>
              </a:rPr>
              <a:t>)</a:t>
            </a:r>
          </a:p>
          <a:p>
            <a:pPr marL="342900" marR="0" lvl="0" indent="-342900">
              <a:lnSpc>
                <a:spcPct val="150000"/>
              </a:lnSpc>
              <a:spcBef>
                <a:spcPts val="0"/>
              </a:spcBef>
              <a:spcAft>
                <a:spcPts val="0"/>
              </a:spcAft>
              <a:buFont typeface="+mj-lt"/>
              <a:buAutoNum type="arabicPeriod"/>
              <a:tabLst>
                <a:tab pos="2329180" algn="l"/>
              </a:tabLst>
            </a:pPr>
            <a:r>
              <a:rPr lang="en-US" sz="2800" dirty="0" err="1" smtClean="0">
                <a:latin typeface="Times New Roman" panose="02020603050405020304" pitchFamily="18" charset="0"/>
                <a:ea typeface="Calibri" panose="020F0502020204030204" pitchFamily="34" charset="0"/>
              </a:rPr>
              <a:t>Metan</a:t>
            </a:r>
            <a:r>
              <a:rPr lang="en-US" sz="2800" dirty="0" smtClean="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(CH</a:t>
            </a:r>
            <a:r>
              <a:rPr lang="en-US" sz="2800" baseline="-25000" dirty="0">
                <a:latin typeface="Times New Roman" panose="02020603050405020304" pitchFamily="18" charset="0"/>
                <a:ea typeface="Calibri" panose="020F0502020204030204" pitchFamily="34" charset="0"/>
              </a:rPr>
              <a:t>4</a:t>
            </a:r>
            <a:r>
              <a:rPr lang="en-US" sz="2800" dirty="0">
                <a:latin typeface="Times New Roman" panose="02020603050405020304" pitchFamily="18" charset="0"/>
                <a:ea typeface="Calibri" panose="020F0502020204030204" pitchFamily="34" charset="0"/>
              </a:rPr>
              <a:t>)</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91039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817"/>
            <a:ext cx="10515600" cy="1332412"/>
          </a:xfrm>
        </p:spPr>
        <p:txBody>
          <a:bodyPr>
            <a:normAutofit/>
          </a:bodyPr>
          <a:lstStyle/>
          <a:p>
            <a:pPr lvl="0" algn="ctr"/>
            <a:r>
              <a:rPr lang="en-US" dirty="0">
                <a:solidFill>
                  <a:srgbClr val="FF0000"/>
                </a:solidFill>
                <a:latin typeface="Times New Roman" panose="02020603050405020304" pitchFamily="18" charset="0"/>
                <a:ea typeface="Calibri" panose="020F0502020204030204" pitchFamily="34" charset="0"/>
              </a:rPr>
              <a:t>Potassium chloride (</a:t>
            </a:r>
            <a:r>
              <a:rPr lang="en-US" dirty="0" err="1">
                <a:solidFill>
                  <a:srgbClr val="FF0000"/>
                </a:solidFill>
                <a:latin typeface="Times New Roman" panose="02020603050405020304" pitchFamily="18" charset="0"/>
                <a:ea typeface="Calibri" panose="020F0502020204030204" pitchFamily="34" charset="0"/>
              </a:rPr>
              <a:t>KCl</a:t>
            </a:r>
            <a:r>
              <a:rPr lang="en-US" dirty="0" smtClean="0">
                <a:solidFill>
                  <a:srgbClr val="FF0000"/>
                </a:solidFill>
                <a:latin typeface="Times New Roman" panose="02020603050405020304" pitchFamily="18" charset="0"/>
                <a:ea typeface="Calibri" panose="020F0502020204030204" pitchFamily="34" charset="0"/>
              </a:rPr>
              <a:t>)</a:t>
            </a:r>
            <a:endParaRPr lang="en-US" dirty="0">
              <a:solidFill>
                <a:srgbClr val="FF0000"/>
              </a:solidFill>
            </a:endParaRPr>
          </a:p>
        </p:txBody>
      </p:sp>
      <p:pic>
        <p:nvPicPr>
          <p:cNvPr id="4" name="Content Placeholder 3" descr="C:\Users\Admin\Desktop\KCl.png"/>
          <p:cNvPicPr>
            <a:picLocks noGrp="1"/>
          </p:cNvPicPr>
          <p:nvPr>
            <p:ph idx="1"/>
          </p:nvPr>
        </p:nvPicPr>
        <p:blipFill rotWithShape="1">
          <a:blip r:embed="rId2" cstate="print">
            <a:extLst>
              <a:ext uri="{28A0092B-C50C-407E-A947-70E740481C1C}">
                <a14:useLocalDpi xmlns:a14="http://schemas.microsoft.com/office/drawing/2010/main" val="0"/>
              </a:ext>
            </a:extLst>
          </a:blip>
          <a:srcRect b="-321"/>
          <a:stretch/>
        </p:blipFill>
        <p:spPr bwMode="auto">
          <a:xfrm>
            <a:off x="838200" y="1903190"/>
            <a:ext cx="10515600" cy="3332607"/>
          </a:xfrm>
          <a:prstGeom prst="rect">
            <a:avLst/>
          </a:prstGeom>
          <a:noFill/>
          <a:ln>
            <a:noFill/>
          </a:ln>
        </p:spPr>
      </p:pic>
    </p:spTree>
    <p:extLst>
      <p:ext uri="{BB962C8B-B14F-4D97-AF65-F5344CB8AC3E}">
        <p14:creationId xmlns:p14="http://schemas.microsoft.com/office/powerpoint/2010/main" val="40078285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72&quot;/&gt;&lt;/object&gt;&lt;object type=&quot;3&quot; unique_id=&quot;10004&quot;&gt;&lt;property id=&quot;20148&quot; value=&quot;5&quot;/&gt;&lt;property id=&quot;20300&quot; value=&quot;Slide 2&quot;/&gt;&lt;property id=&quot;20307&quot; value=&quot;277&quot;/&gt;&lt;/object&gt;&lt;object type=&quot;3&quot; unique_id=&quot;10005&quot;&gt;&lt;property id=&quot;20148&quot; value=&quot;5&quot;/&gt;&lt;property id=&quot;20300&quot; value=&quot;Slide 3&quot;/&gt;&lt;property id=&quot;20307&quot; value=&quot;278&quot;/&gt;&lt;/object&gt;&lt;object type=&quot;3&quot; unique_id=&quot;10006&quot;&gt;&lt;property id=&quot;20148&quot; value=&quot;5&quot;/&gt;&lt;property id=&quot;20300&quot; value=&quot;Slide 4&quot;/&gt;&lt;property id=&quot;20307&quot; value=&quot;279&quot;/&gt;&lt;/object&gt;&lt;object type=&quot;3&quot; unique_id=&quot;10007&quot;&gt;&lt;property id=&quot;20148&quot; value=&quot;5&quot;/&gt;&lt;property id=&quot;20300&quot; value=&quot;Slide 5&quot;/&gt;&lt;property id=&quot;20307&quot; value=&quot;280&quot;/&gt;&lt;/object&gt;&lt;object type=&quot;3&quot; unique_id=&quot;10008&quot;&gt;&lt;property id=&quot;20148&quot; value=&quot;5&quot;/&gt;&lt;property id=&quot;20300&quot; value=&quot;Slide 6&quot;/&gt;&lt;property id=&quot;20307&quot; value=&quot;281&quot;/&gt;&lt;/object&gt;&lt;object type=&quot;3&quot; unique_id=&quot;10009&quot;&gt;&lt;property id=&quot;20148&quot; value=&quot;5&quot;/&gt;&lt;property id=&quot;20300&quot; value=&quot;Slide 7&quot;/&gt;&lt;property id=&quot;20307&quot; value=&quot;282&quot;/&gt;&lt;/object&gt;&lt;object type=&quot;3&quot; unique_id=&quot;10010&quot;&gt;&lt;property id=&quot;20148&quot; value=&quot;5&quot;/&gt;&lt;property id=&quot;20300&quot; value=&quot;Slide 8 - &amp;quot;Làm tiếp nội dung bài học vào đây bạn nhé!&amp;quot;&quot;/&gt;&lt;property id=&quot;20307&quot; value=&quot;283&quot;/&gt;&lt;/object&gt;&lt;/object&gt;&lt;object type=&quot;8&quot; unique_id=&quot;10020&quot;&gt;&lt;/object&gt;&lt;/object&gt;&lt;/database&gt;"/>
  <p:tag name="MMPROD_NEXTUNIQUEID" val="10009"/>
  <p:tag name="SECTOMILLISECCONVERTED" val="1"/>
  <p:tag name="INKNOELEADERBOARD" val="-12404626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776</Words>
  <Application>Microsoft Office PowerPoint</Application>
  <PresentationFormat>Widescreen</PresentationFormat>
  <Paragraphs>70</Paragraphs>
  <Slides>19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Times New Roman</vt:lpstr>
      <vt:lpstr>Calibri Light</vt:lpstr>
      <vt:lpstr>Calibri</vt:lpstr>
      <vt:lpstr>Office Theme</vt:lpstr>
      <vt:lpstr>BÀI 6: GIỚI THIỆU VỀ  LIÊN KẾT HÓA HỌC (T4)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Potassium chloride (KCl)</vt:lpstr>
      <vt:lpstr>Calcium chloride (CaCl2)</vt:lpstr>
      <vt:lpstr>Nitrogen (N2)</vt:lpstr>
      <vt:lpstr>Metan (CH4)</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2021-08-13T05:03:45Z</dcterms:created>
  <dcterms:modified xsi:type="dcterms:W3CDTF">2022-07-31T02:31:55Z</dcterms:modified>
</cp:coreProperties>
</file>