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5" r:id="rId11"/>
    <p:sldId id="265" r:id="rId12"/>
    <p:sldId id="296" r:id="rId13"/>
    <p:sldId id="297" r:id="rId14"/>
    <p:sldId id="266" r:id="rId15"/>
  </p:sldIdLst>
  <p:sldSz cx="9144000" cy="5143500" type="screen16x9"/>
  <p:notesSz cx="6858000" cy="9144000"/>
  <p:embeddedFontLst>
    <p:embeddedFont>
      <p:font typeface="Patrick Hand SC" panose="020B0604020202020204" charset="0"/>
      <p:regular r:id="rId17"/>
    </p:embeddedFont>
    <p:embeddedFont>
      <p:font typeface="Sniglet" panose="020B0604020202020204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7FE69DF-D11E-49BA-B546-6195E4E87960}">
  <a:tblStyle styleId="{F7FE69DF-D11E-49BA-B546-6195E4E87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D46E14-F3A6-45BD-AA53-69B63E3B44A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43683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69647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476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4245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9613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1871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7141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8272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4402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8868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5069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3805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7517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2446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6669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15525" y="1991825"/>
            <a:ext cx="5585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 b="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821550" y="1507150"/>
            <a:ext cx="5500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821550" y="2535254"/>
            <a:ext cx="55008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441675" y="1628400"/>
            <a:ext cx="6260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 algn="ctr" rtl="0">
              <a:spcBef>
                <a:spcPts val="600"/>
              </a:spcBef>
              <a:spcAft>
                <a:spcPts val="0"/>
              </a:spcAft>
              <a:buSzPts val="2600"/>
              <a:buChar char="+"/>
              <a:defRPr sz="2600"/>
            </a:lvl1pPr>
            <a:lvl2pPr marL="914400" lvl="1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2pPr>
            <a:lvl3pPr marL="1371600" lvl="2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3pPr>
            <a:lvl4pPr marL="1828800" lvl="3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4pPr>
            <a:lvl5pPr marL="2286000" lvl="4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5pPr>
            <a:lvl6pPr marL="2743200" lvl="5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6pPr>
            <a:lvl7pPr marL="3200400" lvl="6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7pPr>
            <a:lvl8pPr marL="3657600" lvl="7" indent="-39370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8pPr>
            <a:lvl9pPr marL="4114800" lvl="8" indent="-39370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2600"/>
            </a:lvl9pPr>
          </a:lstStyle>
          <a:p>
            <a:endParaRPr/>
          </a:p>
        </p:txBody>
      </p:sp>
      <p:sp>
        <p:nvSpPr>
          <p:cNvPr id="17" name="Google Shape;17;p4"/>
          <p:cNvSpPr txBox="1"/>
          <p:nvPr/>
        </p:nvSpPr>
        <p:spPr>
          <a:xfrm>
            <a:off x="3593400" y="9337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96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+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049500" y="1459650"/>
            <a:ext cx="3417900" cy="27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+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4676725" y="1459650"/>
            <a:ext cx="3393600" cy="27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+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+"/>
              <a:defRPr sz="20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081850" y="1435525"/>
            <a:ext cx="22293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3425300" y="1435525"/>
            <a:ext cx="22293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5768751" y="1435525"/>
            <a:ext cx="2229300" cy="284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+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16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LANK_1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49500" y="1437426"/>
            <a:ext cx="7020900" cy="27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1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  <p:sldLayoutId id="2147483657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ctrTitle"/>
          </p:nvPr>
        </p:nvSpPr>
        <p:spPr>
          <a:xfrm>
            <a:off x="1130157" y="1539762"/>
            <a:ext cx="6924782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 smtClean="0"/>
              <a:t>CHÀO MỪNG CÁC THẦY CÔ DỰ TẬP HUẤN XÂY DỰNG KẾ HOẠCH DẠY HỌC </a:t>
            </a:r>
            <a:br>
              <a:rPr lang="en" sz="3600" dirty="0" smtClean="0"/>
            </a:br>
            <a:r>
              <a:rPr lang="en" sz="3600" dirty="0" smtClean="0"/>
              <a:t>MÔN KHOA HỌC </a:t>
            </a:r>
            <a:r>
              <a:rPr lang="en" sz="3600" dirty="0" smtClean="0"/>
              <a:t>TỰ </a:t>
            </a:r>
            <a:r>
              <a:rPr lang="en" sz="3600" dirty="0" smtClean="0"/>
              <a:t>NHIÊN 8</a:t>
            </a:r>
            <a:endParaRPr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626778" y="3893906"/>
            <a:ext cx="4592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HẢI DƯƠNG, NGÀY 5 THÁNG 7 NĂM 2023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9061" y="657546"/>
            <a:ext cx="7284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SỞ GIÁO DỤC VÀ ĐÀO TẠO HẢI DƯƠNG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V</a:t>
            </a:r>
            <a:r>
              <a:rPr lang="en" sz="3600" dirty="0" smtClean="0">
                <a:solidFill>
                  <a:srgbClr val="FF0000"/>
                </a:solidFill>
              </a:rPr>
              <a:t>í dụ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" name="Google Shape;107;p19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294544" y="1684962"/>
            <a:ext cx="6441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Mẫu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kế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hoạch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bài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dạy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(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dự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thảo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)</a:t>
            </a:r>
            <a:endParaRPr lang="en-US" sz="3200" b="1" dirty="0">
              <a:solidFill>
                <a:schemeClr val="accent1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Gợi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ý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thực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hiện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mẫu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KHBD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khi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phân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chia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số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tiết</a:t>
            </a:r>
            <a:endParaRPr lang="en-US" sz="3200" b="1" dirty="0" smtClean="0">
              <a:solidFill>
                <a:schemeClr val="accent1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  <p:extLst>
      <p:ext uri="{BB962C8B-B14F-4D97-AF65-F5344CB8AC3E}">
        <p14:creationId xmlns:p14="http://schemas.microsoft.com/office/powerpoint/2010/main" val="347279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6" name="Google Shape;63;p14"/>
          <p:cNvSpPr txBox="1">
            <a:spLocks/>
          </p:cNvSpPr>
          <p:nvPr/>
        </p:nvSpPr>
        <p:spPr>
          <a:xfrm>
            <a:off x="1399929" y="898786"/>
            <a:ext cx="5976300" cy="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en-US" sz="4000" dirty="0" smtClean="0">
                <a:solidFill>
                  <a:srgbClr val="FF0000"/>
                </a:solidFill>
              </a:rPr>
              <a:t>3.  </a:t>
            </a:r>
            <a:r>
              <a:rPr lang="en-US" sz="4000" dirty="0" err="1" smtClean="0">
                <a:solidFill>
                  <a:srgbClr val="FF0000"/>
                </a:solidFill>
              </a:rPr>
              <a:t>Phân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tích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khbd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của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viên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và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thảo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luận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Google Shape;65;p14"/>
          <p:cNvSpPr/>
          <p:nvPr/>
        </p:nvSpPr>
        <p:spPr>
          <a:xfrm flipH="1">
            <a:off x="1082114" y="898786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6" name="Google Shape;63;p14"/>
          <p:cNvSpPr txBox="1">
            <a:spLocks/>
          </p:cNvSpPr>
          <p:nvPr/>
        </p:nvSpPr>
        <p:spPr>
          <a:xfrm>
            <a:off x="1399929" y="898786"/>
            <a:ext cx="5976300" cy="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en-US" sz="4000" dirty="0" smtClean="0">
                <a:solidFill>
                  <a:srgbClr val="FF0000"/>
                </a:solidFill>
              </a:rPr>
              <a:t>4.  </a:t>
            </a:r>
            <a:r>
              <a:rPr lang="en-US" sz="4000" dirty="0" err="1" smtClean="0">
                <a:solidFill>
                  <a:srgbClr val="FF0000"/>
                </a:solidFill>
              </a:rPr>
              <a:t>Báo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cáo</a:t>
            </a:r>
            <a:r>
              <a:rPr lang="en-US" sz="4000" dirty="0" smtClean="0">
                <a:solidFill>
                  <a:srgbClr val="FF0000"/>
                </a:solidFill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</a:rPr>
              <a:t>thảo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luận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Google Shape;65;p14"/>
          <p:cNvSpPr/>
          <p:nvPr/>
        </p:nvSpPr>
        <p:spPr>
          <a:xfrm flipH="1">
            <a:off x="1082114" y="898786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64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6" name="Google Shape;63;p14"/>
          <p:cNvSpPr txBox="1">
            <a:spLocks/>
          </p:cNvSpPr>
          <p:nvPr/>
        </p:nvSpPr>
        <p:spPr>
          <a:xfrm>
            <a:off x="1399929" y="898786"/>
            <a:ext cx="5976300" cy="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en-US" sz="4000" dirty="0" smtClean="0">
                <a:solidFill>
                  <a:srgbClr val="FF0000"/>
                </a:solidFill>
              </a:rPr>
              <a:t>5.   Chia </a:t>
            </a:r>
            <a:r>
              <a:rPr lang="en-US" sz="4000" dirty="0" err="1" smtClean="0">
                <a:solidFill>
                  <a:srgbClr val="FF0000"/>
                </a:solidFill>
              </a:rPr>
              <a:t>sẻ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Google Shape;65;p14"/>
          <p:cNvSpPr/>
          <p:nvPr/>
        </p:nvSpPr>
        <p:spPr>
          <a:xfrm flipH="1">
            <a:off x="1082114" y="898786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02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>
            <a:spLocks noGrp="1"/>
          </p:cNvSpPr>
          <p:nvPr>
            <p:ph type="title" idx="4294967295"/>
          </p:nvPr>
        </p:nvSpPr>
        <p:spPr>
          <a:xfrm>
            <a:off x="523661" y="1686283"/>
            <a:ext cx="7791600" cy="59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dirty="0" err="1" smtClean="0">
                <a:solidFill>
                  <a:schemeClr val="tx2">
                    <a:lumMod val="10000"/>
                  </a:schemeClr>
                </a:solidFill>
              </a:rPr>
              <a:t>Trân</a:t>
            </a:r>
            <a:r>
              <a:rPr lang="en-US" sz="4000" b="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b="0" dirty="0" err="1" smtClean="0">
                <a:solidFill>
                  <a:schemeClr val="tx2">
                    <a:lumMod val="10000"/>
                  </a:schemeClr>
                </a:solidFill>
              </a:rPr>
              <a:t>trọng</a:t>
            </a:r>
            <a:r>
              <a:rPr lang="en-US" sz="4000" b="0" dirty="0" smtClean="0">
                <a:solidFill>
                  <a:schemeClr val="tx2">
                    <a:lumMod val="10000"/>
                  </a:schemeClr>
                </a:solidFill>
              </a:rPr>
              <a:t> c</a:t>
            </a:r>
            <a:r>
              <a:rPr lang="en" sz="4000" b="0" dirty="0" smtClean="0">
                <a:solidFill>
                  <a:schemeClr val="tx2">
                    <a:lumMod val="10000"/>
                  </a:schemeClr>
                </a:solidFill>
              </a:rPr>
              <a:t>ảm ơn các thầy cô !</a:t>
            </a:r>
            <a:endParaRPr sz="4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30" name="Google Shape;130;p22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636999" y="796175"/>
            <a:ext cx="778781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2800" dirty="0" err="1"/>
              <a:t>Phần</a:t>
            </a:r>
            <a:r>
              <a:rPr lang="en-US" sz="2800" dirty="0"/>
              <a:t> 1: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Hướng</a:t>
            </a:r>
            <a:r>
              <a:rPr lang="vi-VN" sz="2800" dirty="0" smtClean="0"/>
              <a:t> </a:t>
            </a:r>
            <a:r>
              <a:rPr lang="vi-VN" sz="2800" dirty="0"/>
              <a:t>dẫn xây dựng kế hoạch giáo dục, kế hoạch bài dạy</a:t>
            </a:r>
            <a:endParaRPr lang="en-US" sz="2800" dirty="0"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91802" y="1801125"/>
            <a:ext cx="7006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X</a:t>
            </a:r>
            <a:r>
              <a:rPr lang="vi-VN" sz="2400" b="1" dirty="0" smtClean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ây </a:t>
            </a:r>
            <a:r>
              <a:rPr lang="vi-VN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dựng kế hoạch giáo dục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X</a:t>
            </a:r>
            <a:r>
              <a:rPr lang="vi-VN" sz="2400" b="1" dirty="0" smtClean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ây </a:t>
            </a:r>
            <a:r>
              <a:rPr lang="vi-VN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dựng kế hoạch bài dạy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.</a:t>
            </a:r>
          </a:p>
          <a:p>
            <a:pPr marL="514350" indent="-514350">
              <a:buFont typeface="Arial"/>
              <a:buAutoNum type="arabicPeriod"/>
            </a:pPr>
            <a:r>
              <a:rPr lang="vi-VN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Phân tích kế hoạch bài dạy của học viên, thảo luận </a:t>
            </a:r>
            <a:endParaRPr lang="en-US" sz="2400" b="1" dirty="0">
              <a:solidFill>
                <a:srgbClr val="FF0000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marL="514350" indent="-514350">
              <a:buFont typeface="Arial"/>
              <a:buAutoNum type="arabicPeriod"/>
            </a:pPr>
            <a:r>
              <a:rPr lang="vi-VN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Bá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o </a:t>
            </a: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cáo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thảo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luận</a:t>
            </a:r>
            <a:endParaRPr lang="en-US" sz="2400" b="1" dirty="0">
              <a:solidFill>
                <a:srgbClr val="FF0000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marL="514350" indent="-514350">
              <a:buFont typeface="Arial"/>
              <a:buAutoNum type="arabicPeriod"/>
            </a:pP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Trao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đổi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sẻ</a:t>
            </a:r>
            <a:endParaRPr lang="en-US" sz="2400" b="1" dirty="0">
              <a:solidFill>
                <a:srgbClr val="FF0000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endParaRPr lang="en-US" sz="2800" b="1" dirty="0">
              <a:solidFill>
                <a:schemeClr val="accent1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2093925" y="1100975"/>
            <a:ext cx="59763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514350">
              <a:buAutoNum type="arabicPeriod"/>
            </a:pPr>
            <a:r>
              <a:rPr lang="en-US" sz="4000" dirty="0">
                <a:solidFill>
                  <a:srgbClr val="FF0000"/>
                </a:solidFill>
              </a:rPr>
              <a:t>X</a:t>
            </a:r>
            <a:r>
              <a:rPr lang="vi-VN" sz="4000" dirty="0">
                <a:solidFill>
                  <a:srgbClr val="FF0000"/>
                </a:solidFill>
              </a:rPr>
              <a:t>ây dựng kế hoạch giáo dục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914400" y="1894625"/>
            <a:ext cx="7325474" cy="21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571500" algn="ctr" rtl="0"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Căn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cứ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chương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trình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giáo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dục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phổ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thông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môn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KHTN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vi-VN" sz="2000" i="1" dirty="0" smtClean="0"/>
              <a:t>(</a:t>
            </a:r>
            <a:r>
              <a:rPr lang="vi-VN" sz="2000" i="1" dirty="0" smtClean="0">
                <a:solidFill>
                  <a:schemeClr val="tx1"/>
                </a:solidFill>
              </a:rPr>
              <a:t>Ban </a:t>
            </a:r>
            <a:r>
              <a:rPr lang="vi-VN" sz="2000" i="1" dirty="0">
                <a:solidFill>
                  <a:schemeClr val="tx1"/>
                </a:solidFill>
              </a:rPr>
              <a:t>hành kèm theo Thông tư </a:t>
            </a:r>
            <a:r>
              <a:rPr lang="vi-VN" sz="2000" i="1" dirty="0" smtClean="0">
                <a:solidFill>
                  <a:schemeClr val="tx1"/>
                </a:solidFill>
              </a:rPr>
              <a:t>số 32/2018/TT-BGDĐT</a:t>
            </a:r>
            <a:r>
              <a:rPr lang="en-US" sz="2000" i="1" dirty="0" smtClean="0">
                <a:solidFill>
                  <a:schemeClr val="tx1"/>
                </a:solidFill>
              </a:rPr>
              <a:t> </a:t>
            </a:r>
            <a:r>
              <a:rPr lang="vi-VN" sz="2000" i="1" dirty="0" smtClean="0">
                <a:solidFill>
                  <a:schemeClr val="tx1"/>
                </a:solidFill>
              </a:rPr>
              <a:t>ngày </a:t>
            </a:r>
            <a:r>
              <a:rPr lang="vi-VN" sz="2000" i="1" dirty="0">
                <a:solidFill>
                  <a:schemeClr val="tx1"/>
                </a:solidFill>
              </a:rPr>
              <a:t>26 tháng 12 năm 2018 của Bộ trưởng Bộ Giáo dục và Đào tạo)</a:t>
            </a:r>
            <a:r>
              <a:rPr lang="vi-VN" sz="2000" dirty="0">
                <a:solidFill>
                  <a:schemeClr val="tx1"/>
                </a:solidFill>
              </a:rPr>
              <a:t> </a:t>
            </a:r>
            <a:br>
              <a:rPr lang="vi-VN" sz="2000" dirty="0">
                <a:solidFill>
                  <a:schemeClr val="tx1"/>
                </a:solidFill>
              </a:rPr>
            </a:br>
            <a:endParaRPr sz="2800" dirty="0">
              <a:solidFill>
                <a:schemeClr val="tx1"/>
              </a:solidFill>
            </a:endParaRPr>
          </a:p>
        </p:txBody>
      </p:sp>
      <p:sp>
        <p:nvSpPr>
          <p:cNvPr id="65" name="Google Shape;65;p14"/>
          <p:cNvSpPr/>
          <p:nvPr/>
        </p:nvSpPr>
        <p:spPr>
          <a:xfrm flipH="1">
            <a:off x="1719112" y="1100975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ctrTitle"/>
          </p:nvPr>
        </p:nvSpPr>
        <p:spPr>
          <a:xfrm>
            <a:off x="1171254" y="1092415"/>
            <a:ext cx="7294652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z="4000" dirty="0" smtClean="0">
                <a:solidFill>
                  <a:schemeClr val="tx1">
                    <a:lumMod val="50000"/>
                  </a:schemeClr>
                </a:solidFill>
              </a:rPr>
              <a:t>- Tỉ </a:t>
            </a:r>
            <a:r>
              <a:rPr lang="en" sz="4000" dirty="0">
                <a:solidFill>
                  <a:schemeClr val="tx1">
                    <a:lumMod val="50000"/>
                  </a:schemeClr>
                </a:solidFill>
              </a:rPr>
              <a:t>lệ </a:t>
            </a:r>
            <a:r>
              <a:rPr lang="en" sz="4000" dirty="0" smtClean="0">
                <a:solidFill>
                  <a:schemeClr val="tx1">
                    <a:lumMod val="50000"/>
                  </a:schemeClr>
                </a:solidFill>
              </a:rPr>
              <a:t>% của các chủ đề</a:t>
            </a:r>
            <a:endParaRPr sz="4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1583128" y="669023"/>
            <a:ext cx="717689" cy="628875"/>
          </a:xfrm>
          <a:custGeom>
            <a:avLst/>
            <a:gdLst/>
            <a:ahLst/>
            <a:cxnLst/>
            <a:rect l="l" t="t" r="r" b="b"/>
            <a:pathLst>
              <a:path w="17495" h="15330" extrusionOk="0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1441675" y="1857000"/>
            <a:ext cx="6260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- Trình  tự các bài được biên soạn trong sách giáo khoa KHTN 8</a:t>
            </a:r>
            <a:endParaRPr dirty="0"/>
          </a:p>
        </p:txBody>
      </p:sp>
      <p:sp>
        <p:nvSpPr>
          <p:cNvPr id="80" name="Google Shape;80;p16"/>
          <p:cNvSpPr/>
          <p:nvPr/>
        </p:nvSpPr>
        <p:spPr>
          <a:xfrm>
            <a:off x="4110026" y="990111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9500" y="796175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/>
              <a:t>Khi xây dựng KHDH cần lưu ý để phân chia thời gian cho mỗi bài học sao cho phù hợp và đảm bảo đúng đủ yêu cầu cần đạt cho mỗi bài học</a:t>
            </a:r>
            <a:endParaRPr sz="2400" dirty="0"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1049500" y="1972638"/>
            <a:ext cx="7020900" cy="21716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vi-VN" b="1" dirty="0"/>
              <a:t>Bảng 2.1. </a:t>
            </a:r>
            <a:r>
              <a:rPr lang="vi-VN" dirty="0"/>
              <a:t>Gợi ý phân phối chương trình trong SGK Khoa học tự nhiên lớp 8 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11</a:t>
            </a:r>
          </a:p>
          <a:p>
            <a:pPr lvl="0"/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gợi</a:t>
            </a:r>
            <a:r>
              <a:rPr lang="en-US" dirty="0" smtClean="0"/>
              <a:t> ý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mẫu</a:t>
            </a:r>
            <a:r>
              <a:rPr lang="en-US" dirty="0" smtClean="0"/>
              <a:t> (Pl 1,2,3)</a:t>
            </a:r>
          </a:p>
          <a:p>
            <a:pPr lvl="0"/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KHBD </a:t>
            </a:r>
            <a:r>
              <a:rPr lang="en-US" dirty="0" err="1" smtClean="0"/>
              <a:t>liền</a:t>
            </a:r>
            <a:r>
              <a:rPr lang="en-US" dirty="0" smtClean="0"/>
              <a:t> </a:t>
            </a:r>
            <a:r>
              <a:rPr lang="en-US" dirty="0" err="1" smtClean="0"/>
              <a:t>mạch</a:t>
            </a:r>
            <a:r>
              <a:rPr lang="en-US" dirty="0" smtClean="0"/>
              <a:t> logic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dirty="0"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" name="Right Arrow 1"/>
          <p:cNvSpPr/>
          <p:nvPr/>
        </p:nvSpPr>
        <p:spPr>
          <a:xfrm>
            <a:off x="965771" y="1171254"/>
            <a:ext cx="1869896" cy="282539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KHGD CỦA TỔ</a:t>
            </a:r>
            <a:endParaRPr lang="en-US" sz="2400" b="1" dirty="0">
              <a:solidFill>
                <a:schemeClr val="tx1">
                  <a:lumMod val="50000"/>
                </a:schemeClr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640512" y="1171254"/>
            <a:ext cx="2178122" cy="282539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Patrick Hand SC"/>
                <a:ea typeface="Patrick Hand SC"/>
                <a:cs typeface="Patrick Hand SC"/>
              </a:rPr>
              <a:t>KHGD CỦA GIÁO VIÊN</a:t>
            </a:r>
            <a:endParaRPr lang="en-US" sz="2000" b="1" dirty="0">
              <a:solidFill>
                <a:schemeClr val="tx1">
                  <a:lumMod val="50000"/>
                </a:schemeClr>
              </a:solidFill>
              <a:latin typeface="Patrick Hand SC"/>
              <a:ea typeface="Patrick Hand SC"/>
              <a:cs typeface="Patrick Hand SC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195263" y="1171254"/>
            <a:ext cx="2260315" cy="282539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Patrick Hand SC"/>
                <a:ea typeface="Patrick Hand SC"/>
                <a:cs typeface="Patrick Hand SC"/>
              </a:rPr>
              <a:t>KH TỔ CHỨC CÁC HOẠT ĐỘNG GIÁO DỤC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dirty="0" err="1" smtClean="0">
                <a:solidFill>
                  <a:srgbClr val="002060"/>
                </a:solidFill>
              </a:rPr>
              <a:t>Bài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học</a:t>
            </a:r>
            <a:r>
              <a:rPr lang="en-US" dirty="0" smtClean="0">
                <a:solidFill>
                  <a:srgbClr val="002060"/>
                </a:solidFill>
              </a:rPr>
              <a:t> Stem)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1049500" y="734531"/>
            <a:ext cx="7020900" cy="7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V</a:t>
            </a:r>
            <a:r>
              <a:rPr lang="en" sz="3600" dirty="0" smtClean="0">
                <a:solidFill>
                  <a:srgbClr val="FF0000"/>
                </a:solidFill>
              </a:rPr>
              <a:t>í dụ</a:t>
            </a:r>
            <a:endParaRPr sz="3600" dirty="0">
              <a:solidFill>
                <a:srgbClr val="FF0000"/>
              </a:solidFill>
            </a:endParaRPr>
          </a:p>
        </p:txBody>
      </p:sp>
      <p:sp>
        <p:nvSpPr>
          <p:cNvPr id="107" name="Google Shape;107;p19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294544" y="1376740"/>
            <a:ext cx="69247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-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Mẫu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kế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hoạch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dạy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môn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học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thuộc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tổ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,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giáo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viên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(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dự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thảo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)</a:t>
            </a:r>
            <a:endParaRPr lang="en-US" sz="3200" b="1" dirty="0">
              <a:solidFill>
                <a:schemeClr val="accent1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-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Mẫu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kế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hoạch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giáo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dục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của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tổ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chuyên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môn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(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dự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thảo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)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-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Gợi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ý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thực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hiện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mẫu</a:t>
            </a:r>
            <a:r>
              <a:rPr lang="en-US" sz="3200" b="1" dirty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KHGD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cụ</a:t>
            </a:r>
            <a:r>
              <a:rPr lang="en-US" sz="3200" b="1" dirty="0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thể</a:t>
            </a:r>
            <a:endParaRPr lang="en-US" sz="3200" b="1" dirty="0">
              <a:solidFill>
                <a:schemeClr val="accent1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  <a:p>
            <a:endParaRPr lang="en-US" sz="3200" b="1" dirty="0">
              <a:solidFill>
                <a:schemeClr val="accent1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1081850" y="2547991"/>
            <a:ext cx="2229300" cy="17345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800" b="1" dirty="0" err="1">
                <a:solidFill>
                  <a:srgbClr val="002060"/>
                </a:solidFill>
              </a:rPr>
              <a:t>Mục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tiêu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yêu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cầu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cần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đạt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về</a:t>
            </a:r>
            <a:r>
              <a:rPr lang="en-US" sz="1800" b="1" dirty="0">
                <a:solidFill>
                  <a:srgbClr val="002060"/>
                </a:solidFill>
              </a:rPr>
              <a:t> PC, NL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br>
              <a:rPr lang="en-US" sz="1800" b="1" dirty="0">
                <a:solidFill>
                  <a:srgbClr val="002060"/>
                </a:solidFill>
              </a:rPr>
            </a:br>
            <a:endParaRPr sz="1800" b="1" dirty="0">
              <a:solidFill>
                <a:srgbClr val="002060"/>
              </a:solidFill>
            </a:endParaRPr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2"/>
          </p:nvPr>
        </p:nvSpPr>
        <p:spPr>
          <a:xfrm>
            <a:off x="3425300" y="2547991"/>
            <a:ext cx="2229300" cy="17345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vi-VN" sz="1800" b="1" dirty="0">
                <a:solidFill>
                  <a:srgbClr val="002060"/>
                </a:solidFill>
              </a:rPr>
              <a:t>Nội dung dạy học, phương pháp, phương tiện, học liệu, thiết bị dạy học</a:t>
            </a:r>
            <a:r>
              <a:rPr lang="vi-VN" sz="1800" dirty="0">
                <a:solidFill>
                  <a:srgbClr val="002060"/>
                </a:solidFill>
              </a:rPr>
              <a:t>.</a:t>
            </a:r>
            <a:r>
              <a:rPr lang="vi-VN" sz="1800" dirty="0">
                <a:solidFill>
                  <a:srgbClr val="002060"/>
                </a:solidFill>
              </a:rPr>
              <a:t> </a:t>
            </a:r>
            <a:br>
              <a:rPr lang="vi-VN" sz="1800" dirty="0">
                <a:solidFill>
                  <a:srgbClr val="002060"/>
                </a:solidFill>
              </a:rPr>
            </a:br>
            <a:endParaRPr sz="1800" dirty="0">
              <a:solidFill>
                <a:srgbClr val="002060"/>
              </a:solidFill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3"/>
          </p:nvPr>
        </p:nvSpPr>
        <p:spPr>
          <a:xfrm>
            <a:off x="5768751" y="2547991"/>
            <a:ext cx="2229300" cy="17345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en-US" sz="1800" b="1" dirty="0" err="1">
                <a:solidFill>
                  <a:srgbClr val="002060"/>
                </a:solidFill>
              </a:rPr>
              <a:t>Thiết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kế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hoạt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động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học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tập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br>
              <a:rPr lang="en-US" sz="1800" b="1" dirty="0">
                <a:solidFill>
                  <a:srgbClr val="002060"/>
                </a:solidFill>
              </a:rPr>
            </a:br>
            <a:endParaRPr sz="1800" b="1" dirty="0">
              <a:solidFill>
                <a:srgbClr val="002060"/>
              </a:solidFill>
            </a:endParaRPr>
          </a:p>
        </p:txBody>
      </p:sp>
      <p:sp>
        <p:nvSpPr>
          <p:cNvPr id="116" name="Google Shape;116;p20"/>
          <p:cNvSpPr txBox="1">
            <a:spLocks noGrp="1"/>
          </p:cNvSpPr>
          <p:nvPr>
            <p:ph type="sldNum" idx="12"/>
          </p:nvPr>
        </p:nvSpPr>
        <p:spPr>
          <a:xfrm>
            <a:off x="8595300" y="4839750"/>
            <a:ext cx="548700" cy="3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7" name="Google Shape;63;p14"/>
          <p:cNvSpPr txBox="1">
            <a:spLocks/>
          </p:cNvSpPr>
          <p:nvPr/>
        </p:nvSpPr>
        <p:spPr>
          <a:xfrm>
            <a:off x="2006104" y="740700"/>
            <a:ext cx="5976300" cy="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trick Hand SC"/>
              <a:buNone/>
              <a:defRPr sz="3000" b="1" i="0" u="none" strike="noStrike" cap="none">
                <a:solidFill>
                  <a:schemeClr val="accent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r>
              <a:rPr lang="en-US" sz="4000" dirty="0" smtClean="0">
                <a:solidFill>
                  <a:srgbClr val="FF0000"/>
                </a:solidFill>
              </a:rPr>
              <a:t>2. X</a:t>
            </a:r>
            <a:r>
              <a:rPr lang="vi-VN" sz="4000" dirty="0" smtClean="0">
                <a:solidFill>
                  <a:srgbClr val="FF0000"/>
                </a:solidFill>
              </a:rPr>
              <a:t>ây dựng kế hoạch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dạy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Google Shape;65;p14"/>
          <p:cNvSpPr/>
          <p:nvPr/>
        </p:nvSpPr>
        <p:spPr>
          <a:xfrm flipH="1">
            <a:off x="1734505" y="740700"/>
            <a:ext cx="923990" cy="851362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rgbClr val="2A95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A95B7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06104" y="1716994"/>
            <a:ext cx="52806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QUY TRÌNH THIẾT KẾ </a:t>
            </a:r>
            <a:r>
              <a:rPr lang="en-US" sz="2400" b="1" dirty="0" err="1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KẾ</a:t>
            </a:r>
            <a: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 HOẠCH BÀI DẠY </a:t>
            </a:r>
            <a:br>
              <a:rPr lang="en-US" sz="2400" b="1" dirty="0">
                <a:solidFill>
                  <a:srgbClr val="FF0000"/>
                </a:solidFill>
                <a:latin typeface="Patrick Hand SC"/>
                <a:ea typeface="Patrick Hand SC"/>
                <a:cs typeface="Patrick Hand SC"/>
                <a:sym typeface="Patrick Hand SC"/>
              </a:rPr>
            </a:br>
            <a:endParaRPr lang="en-US" sz="2400" b="1" dirty="0">
              <a:solidFill>
                <a:srgbClr val="FF0000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  <p:bldP spid="114" grpId="0" build="p"/>
      <p:bldP spid="115" grpId="0" build="p"/>
      <p:bldP spid="4" grpId="0"/>
    </p:bldLst>
  </p:timing>
</p:sld>
</file>

<file path=ppt/theme/theme1.xml><?xml version="1.0" encoding="utf-8"?>
<a:theme xmlns:a="http://schemas.openxmlformats.org/drawingml/2006/main" name="Seyton template">
  <a:themeElements>
    <a:clrScheme name="Custom 347">
      <a:dk1>
        <a:srgbClr val="434343"/>
      </a:dk1>
      <a:lt1>
        <a:srgbClr val="FFFFFF"/>
      </a:lt1>
      <a:dk2>
        <a:srgbClr val="7B8486"/>
      </a:dk2>
      <a:lt2>
        <a:srgbClr val="E3E9EB"/>
      </a:lt2>
      <a:accent1>
        <a:srgbClr val="2A95B7"/>
      </a:accent1>
      <a:accent2>
        <a:srgbClr val="80D5CC"/>
      </a:accent2>
      <a:accent3>
        <a:srgbClr val="E9CB74"/>
      </a:accent3>
      <a:accent4>
        <a:srgbClr val="D19E9E"/>
      </a:accent4>
      <a:accent5>
        <a:srgbClr val="E47474"/>
      </a:accent5>
      <a:accent6>
        <a:srgbClr val="9DAFB4"/>
      </a:accent6>
      <a:hlink>
        <a:srgbClr val="43434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392</Words>
  <PresentationFormat>On-screen Show (16:9)</PresentationFormat>
  <Paragraphs>50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Patrick Hand SC</vt:lpstr>
      <vt:lpstr>Sniglet</vt:lpstr>
      <vt:lpstr>Seyton template</vt:lpstr>
      <vt:lpstr>CHÀO MỪNG CÁC THẦY CÔ DỰ TẬP HUẤN XÂY DỰNG KẾ HOẠCH DẠY HỌC  MÔN KHOA HỌC TỰ NHIÊN 8</vt:lpstr>
      <vt:lpstr>Phần 1:  Hướng dẫn xây dựng kế hoạch giáo dục, kế hoạch bài dạy</vt:lpstr>
      <vt:lpstr>Xây dựng kế hoạch giáo dục.</vt:lpstr>
      <vt:lpstr>- Tỉ lệ % của các chủ đề</vt:lpstr>
      <vt:lpstr>PowerPoint Presentation</vt:lpstr>
      <vt:lpstr>Khi xây dựng KHDH cần lưu ý để phân chia thời gian cho mỗi bài học sao cho phù hợp và đảm bảo đúng đủ yêu cầu cần đạt cho mỗi bài học</vt:lpstr>
      <vt:lpstr>PowerPoint Presentation</vt:lpstr>
      <vt:lpstr>Ví dụ</vt:lpstr>
      <vt:lpstr>PowerPoint Presentation</vt:lpstr>
      <vt:lpstr>Ví dụ</vt:lpstr>
      <vt:lpstr>PowerPoint Presentation</vt:lpstr>
      <vt:lpstr>PowerPoint Presentation</vt:lpstr>
      <vt:lpstr>PowerPoint Presentation</vt:lpstr>
      <vt:lpstr>Trân trọng cảm ơn các thầy cô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modified xsi:type="dcterms:W3CDTF">2023-07-04T16:50:09Z</dcterms:modified>
</cp:coreProperties>
</file>