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6"/>
  </p:notesMasterIdLst>
  <p:sldIdLst>
    <p:sldId id="271" r:id="rId2"/>
    <p:sldId id="276" r:id="rId3"/>
    <p:sldId id="278" r:id="rId4"/>
    <p:sldId id="279" r:id="rId5"/>
    <p:sldId id="317" r:id="rId6"/>
    <p:sldId id="274" r:id="rId7"/>
    <p:sldId id="318" r:id="rId8"/>
    <p:sldId id="319" r:id="rId9"/>
    <p:sldId id="320" r:id="rId10"/>
    <p:sldId id="354" r:id="rId11"/>
    <p:sldId id="339" r:id="rId12"/>
    <p:sldId id="324" r:id="rId13"/>
    <p:sldId id="325" r:id="rId14"/>
    <p:sldId id="326" r:id="rId15"/>
    <p:sldId id="327" r:id="rId16"/>
    <p:sldId id="355" r:id="rId17"/>
    <p:sldId id="340" r:id="rId18"/>
    <p:sldId id="358" r:id="rId19"/>
    <p:sldId id="342" r:id="rId20"/>
    <p:sldId id="343" r:id="rId21"/>
    <p:sldId id="329" r:id="rId22"/>
    <p:sldId id="347" r:id="rId23"/>
    <p:sldId id="348" r:id="rId24"/>
    <p:sldId id="349" r:id="rId25"/>
    <p:sldId id="351" r:id="rId26"/>
    <p:sldId id="352" r:id="rId27"/>
    <p:sldId id="353" r:id="rId28"/>
    <p:sldId id="356" r:id="rId29"/>
    <p:sldId id="344" r:id="rId30"/>
    <p:sldId id="345" r:id="rId31"/>
    <p:sldId id="357" r:id="rId32"/>
    <p:sldId id="292" r:id="rId33"/>
    <p:sldId id="293" r:id="rId34"/>
    <p:sldId id="272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D1E8"/>
    <a:srgbClr val="D5B5F5"/>
    <a:srgbClr val="FCC197"/>
    <a:srgbClr val="F26532"/>
    <a:srgbClr val="048DA4"/>
    <a:srgbClr val="006673"/>
    <a:srgbClr val="A3DBE1"/>
    <a:srgbClr val="E26714"/>
    <a:srgbClr val="EE8640"/>
    <a:srgbClr val="0578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5" autoAdjust="0"/>
    <p:restoredTop sz="94187" autoAdjust="0"/>
  </p:normalViewPr>
  <p:slideViewPr>
    <p:cSldViewPr snapToGrid="0" showGuides="1">
      <p:cViewPr varScale="1">
        <p:scale>
          <a:sx n="52" d="100"/>
          <a:sy n="52" d="100"/>
        </p:scale>
        <p:origin x="1152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691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80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2575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5668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5435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2112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0375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8549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310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159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633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106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339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073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246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491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095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572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879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288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131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5.jpe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7.jpe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8.jpe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3" Type="http://schemas.openxmlformats.org/officeDocument/2006/relationships/slide" Target="slide22.xml"/><Relationship Id="rId7" Type="http://schemas.openxmlformats.org/officeDocument/2006/relationships/slide" Target="slide2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4.xml"/><Relationship Id="rId5" Type="http://schemas.openxmlformats.org/officeDocument/2006/relationships/slide" Target="slide25.xml"/><Relationship Id="rId4" Type="http://schemas.openxmlformats.org/officeDocument/2006/relationships/image" Target="../media/image19.png"/><Relationship Id="rId9" Type="http://schemas.openxmlformats.org/officeDocument/2006/relationships/slide" Target="slide2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3" y="6858"/>
            <a:ext cx="12179808" cy="685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3</a:t>
            </a:r>
          </a:p>
        </p:txBody>
      </p:sp>
      <p:sp>
        <p:nvSpPr>
          <p:cNvPr id="2" name="Rectangle 1"/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6318" y="361347"/>
            <a:ext cx="16401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READING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512318" y="1008523"/>
            <a:ext cx="4602525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Guessing game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526769" y="2031398"/>
            <a:ext cx="4599373" cy="80526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Task 1: Look at the photos and answer the questions. 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1457720" y="944078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3076118" y="1804769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6673"/>
                </a:solidFill>
              </a:rPr>
              <a:t>PRE-READING</a:t>
            </a:r>
          </a:p>
        </p:txBody>
      </p:sp>
      <p:cxnSp>
        <p:nvCxnSpPr>
          <p:cNvPr id="43" name="Curved Connector 42"/>
          <p:cNvCxnSpPr/>
          <p:nvPr/>
        </p:nvCxnSpPr>
        <p:spPr>
          <a:xfrm>
            <a:off x="3364904" y="1186763"/>
            <a:ext cx="844528" cy="61800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65442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986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PRE-READING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08" b="60819"/>
          <a:stretch/>
        </p:blipFill>
        <p:spPr>
          <a:xfrm>
            <a:off x="4102769" y="888397"/>
            <a:ext cx="7944373" cy="595932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650975" y="1787069"/>
            <a:ext cx="408373" cy="372862"/>
          </a:xfrm>
          <a:prstGeom prst="rect">
            <a:avLst/>
          </a:prstGeom>
          <a:solidFill>
            <a:srgbClr val="FCC1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6" name="Rectangle 5"/>
          <p:cNvSpPr/>
          <p:nvPr/>
        </p:nvSpPr>
        <p:spPr>
          <a:xfrm>
            <a:off x="6593824" y="5747990"/>
            <a:ext cx="408373" cy="372862"/>
          </a:xfrm>
          <a:prstGeom prst="rect">
            <a:avLst/>
          </a:prstGeom>
          <a:solidFill>
            <a:srgbClr val="FCC1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981" y="1079183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26532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D392C4-B589-43D3-9879-DB9AB2245213}"/>
              </a:ext>
            </a:extLst>
          </p:cNvPr>
          <p:cNvSpPr txBox="1"/>
          <p:nvPr/>
        </p:nvSpPr>
        <p:spPr>
          <a:xfrm>
            <a:off x="435750" y="1079544"/>
            <a:ext cx="352216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26532"/>
                </a:solidFill>
                <a:latin typeface="UTMAvoBold"/>
              </a:rPr>
              <a:t>Look at the photos and answer the questions.</a:t>
            </a:r>
            <a:endParaRPr lang="en-GB" sz="2000" b="1" dirty="0">
              <a:solidFill>
                <a:srgbClr val="F26532"/>
              </a:solidFill>
              <a:latin typeface="UTMAvoBold"/>
            </a:endParaRPr>
          </a:p>
        </p:txBody>
      </p:sp>
    </p:spTree>
    <p:extLst>
      <p:ext uri="{BB962C8B-B14F-4D97-AF65-F5344CB8AC3E}">
        <p14:creationId xmlns:p14="http://schemas.microsoft.com/office/powerpoint/2010/main" val="4365282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370"/>
            <a:ext cx="12192000" cy="8802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806003" y="83603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PRE-READING</a:t>
            </a:r>
          </a:p>
        </p:txBody>
      </p:sp>
      <p:sp>
        <p:nvSpPr>
          <p:cNvPr id="7" name="Google Shape;1881;p31"/>
          <p:cNvSpPr txBox="1">
            <a:spLocks/>
          </p:cNvSpPr>
          <p:nvPr/>
        </p:nvSpPr>
        <p:spPr>
          <a:xfrm>
            <a:off x="145441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>
                <a:solidFill>
                  <a:srgbClr val="F26532"/>
                </a:solidFill>
              </a:rPr>
              <a:t>distraction (n)</a:t>
            </a:r>
            <a:endParaRPr lang="en-US" sz="4800" dirty="0"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83578" y="4319374"/>
            <a:ext cx="527064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something that prevents someone from giving their attention to something else</a:t>
            </a:r>
          </a:p>
        </p:txBody>
      </p:sp>
      <p:sp>
        <p:nvSpPr>
          <p:cNvPr id="2" name="Rectangle 1"/>
          <p:cNvSpPr/>
          <p:nvPr/>
        </p:nvSpPr>
        <p:spPr>
          <a:xfrm>
            <a:off x="2892576" y="2771761"/>
            <a:ext cx="22021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048DA4"/>
                </a:solidFill>
              </a:rPr>
              <a:t>/</a:t>
            </a:r>
            <a:r>
              <a:rPr lang="en-US" sz="2800" b="1" dirty="0" err="1">
                <a:solidFill>
                  <a:srgbClr val="048DA4"/>
                </a:solidFill>
              </a:rPr>
              <a:t>dɪˈstrækʃən</a:t>
            </a:r>
            <a:r>
              <a:rPr lang="en-US" sz="2800" b="1" dirty="0">
                <a:solidFill>
                  <a:srgbClr val="048DA4"/>
                </a:solidFill>
              </a:rPr>
              <a:t>/</a:t>
            </a:r>
          </a:p>
        </p:txBody>
      </p:sp>
      <p:pic>
        <p:nvPicPr>
          <p:cNvPr id="1026" name="Picture 2" descr="student teams achievement division stad&#10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0905" y="2246724"/>
            <a:ext cx="3645863" cy="3091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distraction__gb_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866776" y="349279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792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1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80278"/>
          </a:xfrm>
          <a:prstGeom prst="rect">
            <a:avLst/>
          </a:prstGeom>
        </p:spPr>
      </p:pic>
      <p:sp>
        <p:nvSpPr>
          <p:cNvPr id="7" name="Google Shape;1881;p31"/>
          <p:cNvSpPr txBox="1">
            <a:spLocks/>
          </p:cNvSpPr>
          <p:nvPr/>
        </p:nvSpPr>
        <p:spPr>
          <a:xfrm>
            <a:off x="1392767" y="1723229"/>
            <a:ext cx="5231128" cy="1048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>
                <a:solidFill>
                  <a:srgbClr val="F26532"/>
                </a:solidFill>
              </a:rPr>
              <a:t>strategy (n)</a:t>
            </a:r>
            <a:endParaRPr lang="en-US" sz="4800" dirty="0"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83976" y="4319374"/>
            <a:ext cx="51652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a way of doing something or dealing with something</a:t>
            </a:r>
          </a:p>
        </p:txBody>
      </p:sp>
      <p:sp>
        <p:nvSpPr>
          <p:cNvPr id="2" name="Rectangle 1"/>
          <p:cNvSpPr/>
          <p:nvPr/>
        </p:nvSpPr>
        <p:spPr>
          <a:xfrm>
            <a:off x="2989977" y="2771761"/>
            <a:ext cx="20073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048DA4"/>
                </a:solidFill>
              </a:rPr>
              <a:t>/ˈ</a:t>
            </a:r>
            <a:r>
              <a:rPr lang="en-US" sz="2800" b="1" dirty="0" err="1">
                <a:solidFill>
                  <a:srgbClr val="048DA4"/>
                </a:solidFill>
              </a:rPr>
              <a:t>strætədʒi</a:t>
            </a:r>
            <a:r>
              <a:rPr lang="en-US" sz="2800" b="1" dirty="0">
                <a:solidFill>
                  <a:srgbClr val="048DA4"/>
                </a:solidFill>
              </a:rPr>
              <a:t>/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806003" y="83603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PRE-READING</a:t>
            </a:r>
          </a:p>
        </p:txBody>
      </p:sp>
      <p:pic>
        <p:nvPicPr>
          <p:cNvPr id="3074" name="Picture 2" descr="Setting the Table for Strategy Conversations | CYGNUS Blo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015" y="2354300"/>
            <a:ext cx="3875968" cy="2296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strategy__gb_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805131" y="350273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11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1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1454412" y="1723229"/>
            <a:ext cx="5231128" cy="1048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>
                <a:solidFill>
                  <a:srgbClr val="F26532"/>
                </a:solidFill>
              </a:rPr>
              <a:t>(to) exchange (v)</a:t>
            </a:r>
            <a:endParaRPr lang="en-US" sz="4800" dirty="0"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83976" y="4319374"/>
            <a:ext cx="51652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to give something to someone and receive something from that person</a:t>
            </a:r>
          </a:p>
        </p:txBody>
      </p:sp>
      <p:sp>
        <p:nvSpPr>
          <p:cNvPr id="2" name="Rectangle 1"/>
          <p:cNvSpPr/>
          <p:nvPr/>
        </p:nvSpPr>
        <p:spPr>
          <a:xfrm>
            <a:off x="2951409" y="2771761"/>
            <a:ext cx="20844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048DA4"/>
                </a:solidFill>
              </a:rPr>
              <a:t>/</a:t>
            </a:r>
            <a:r>
              <a:rPr lang="en-US" sz="2800" b="1" dirty="0" err="1">
                <a:solidFill>
                  <a:srgbClr val="048DA4"/>
                </a:solidFill>
              </a:rPr>
              <a:t>ɪksˈtʃeɪndʒ</a:t>
            </a:r>
            <a:r>
              <a:rPr lang="en-US" sz="2800" b="1" dirty="0">
                <a:solidFill>
                  <a:srgbClr val="048DA4"/>
                </a:solidFill>
              </a:rPr>
              <a:t>/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8027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806003" y="83603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PRE-READING</a:t>
            </a:r>
          </a:p>
        </p:txBody>
      </p:sp>
      <p:pic>
        <p:nvPicPr>
          <p:cNvPr id="2050" name="Picture 2" descr="Currency exchange concept Royalty Free Vector Image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47"/>
          <a:stretch/>
        </p:blipFill>
        <p:spPr bwMode="auto">
          <a:xfrm>
            <a:off x="7840644" y="2035557"/>
            <a:ext cx="3326846" cy="3285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exchange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790449" y="359295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671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22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1224836"/>
              </p:ext>
            </p:extLst>
          </p:nvPr>
        </p:nvGraphicFramePr>
        <p:xfrm>
          <a:off x="1458927" y="1583700"/>
          <a:ext cx="9852918" cy="4669194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8231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216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081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0913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latin typeface="+mn-lt"/>
                        </a:rPr>
                        <a:t>New words</a:t>
                      </a:r>
                      <a:endParaRPr lang="en-US" sz="2500" b="1" dirty="0">
                        <a:solidFill>
                          <a:srgbClr val="F26532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latin typeface="+mn-lt"/>
                        </a:rPr>
                        <a:t>Pronunciation</a:t>
                      </a:r>
                      <a:endParaRPr lang="en-US" sz="2500" b="1" dirty="0">
                        <a:solidFill>
                          <a:srgbClr val="F26532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latin typeface="+mn-lt"/>
                        </a:rPr>
                        <a:t>Meaning</a:t>
                      </a:r>
                      <a:endParaRPr lang="en-US" sz="2500" b="1" dirty="0">
                        <a:solidFill>
                          <a:srgbClr val="F26532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62439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2400" b="1" dirty="0">
                          <a:solidFill>
                            <a:srgbClr val="F26532"/>
                          </a:solidFill>
                        </a:rPr>
                        <a:t>distraction (n)</a:t>
                      </a:r>
                      <a:endParaRPr lang="en-US" sz="2400" dirty="0">
                        <a:cs typeface="Calibri" panose="020F0502020204030204" pitchFamily="34" charset="0"/>
                      </a:endParaRPr>
                    </a:p>
                    <a:p>
                      <a:pPr algn="ctr"/>
                      <a:endParaRPr lang="en-US" sz="2400" b="0" dirty="0">
                        <a:solidFill>
                          <a:srgbClr val="2C524E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48DA4"/>
                          </a:solidFill>
                        </a:rPr>
                        <a:t>/</a:t>
                      </a:r>
                      <a:r>
                        <a:rPr lang="en-US" sz="2000" b="1" dirty="0" err="1">
                          <a:solidFill>
                            <a:srgbClr val="048DA4"/>
                          </a:solidFill>
                        </a:rPr>
                        <a:t>dɪˈstrækʃən</a:t>
                      </a:r>
                      <a:r>
                        <a:rPr lang="en-US" sz="2000" b="1" dirty="0">
                          <a:solidFill>
                            <a:srgbClr val="048DA4"/>
                          </a:solidFill>
                        </a:rPr>
                        <a:t>/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something that prevents someone from giving their attention to something else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3963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2400" b="1" dirty="0">
                          <a:solidFill>
                            <a:srgbClr val="F26532"/>
                          </a:solidFill>
                        </a:rPr>
                        <a:t>strategy (n)</a:t>
                      </a:r>
                      <a:endParaRPr lang="en-US" sz="2400" dirty="0"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48DA4"/>
                          </a:solidFill>
                        </a:rPr>
                        <a:t>/ˈ</a:t>
                      </a:r>
                      <a:r>
                        <a:rPr lang="en-US" sz="2000" b="1" dirty="0" err="1">
                          <a:solidFill>
                            <a:srgbClr val="048DA4"/>
                          </a:solidFill>
                        </a:rPr>
                        <a:t>strætədʒi</a:t>
                      </a:r>
                      <a:r>
                        <a:rPr lang="en-US" sz="2000" b="1" dirty="0">
                          <a:solidFill>
                            <a:srgbClr val="048DA4"/>
                          </a:solidFill>
                        </a:rPr>
                        <a:t>/</a:t>
                      </a:r>
                    </a:p>
                    <a:p>
                      <a:pPr algn="ctr"/>
                      <a:endParaRPr lang="en-US" sz="2000" b="0" dirty="0">
                        <a:solidFill>
                          <a:srgbClr val="2C524E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a way of doing something or dealing with something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41879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2400" b="1" dirty="0">
                          <a:solidFill>
                            <a:srgbClr val="F26532"/>
                          </a:solidFill>
                        </a:rPr>
                        <a:t>(to) exchange (v)</a:t>
                      </a:r>
                      <a:endParaRPr lang="en-US" sz="2400" dirty="0"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48DA4"/>
                          </a:solidFill>
                        </a:rPr>
                        <a:t>/</a:t>
                      </a:r>
                      <a:r>
                        <a:rPr lang="en-US" sz="2000" b="1" dirty="0" err="1">
                          <a:solidFill>
                            <a:srgbClr val="048DA4"/>
                          </a:solidFill>
                        </a:rPr>
                        <a:t>ɪksˈtʃeɪndʒ</a:t>
                      </a:r>
                      <a:r>
                        <a:rPr lang="en-US" sz="2000" b="1" dirty="0">
                          <a:solidFill>
                            <a:srgbClr val="048DA4"/>
                          </a:solidFill>
                        </a:rPr>
                        <a:t>/</a:t>
                      </a:r>
                    </a:p>
                    <a:p>
                      <a:pPr algn="ctr"/>
                      <a:endParaRPr lang="en-US" sz="2000" b="0" dirty="0">
                        <a:solidFill>
                          <a:srgbClr val="2C524E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to give something to someone and receive something from that person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802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806003" y="83603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PRE-READING</a:t>
            </a:r>
          </a:p>
        </p:txBody>
      </p:sp>
    </p:spTree>
    <p:extLst>
      <p:ext uri="{BB962C8B-B14F-4D97-AF65-F5344CB8AC3E}">
        <p14:creationId xmlns:p14="http://schemas.microsoft.com/office/powerpoint/2010/main" val="41818253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3</a:t>
            </a:r>
          </a:p>
        </p:txBody>
      </p:sp>
      <p:sp>
        <p:nvSpPr>
          <p:cNvPr id="2" name="Rectangle 1"/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6318" y="361347"/>
            <a:ext cx="16401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READING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512318" y="1008523"/>
            <a:ext cx="4602525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Guessing game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526769" y="2031398"/>
            <a:ext cx="4599373" cy="80526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Task 1: Look at the photos and answer the questions.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512318" y="3148325"/>
            <a:ext cx="4602526" cy="11332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2: Read the texts. Choose the correct answer.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3: Decide who mentions the following by putting a tick in the correct box.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1457720" y="944078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3076118" y="1804769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6673"/>
                </a:solidFill>
              </a:rPr>
              <a:t>PRE-READING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1421976" y="3095382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6673"/>
                </a:solidFill>
              </a:rPr>
              <a:t>WHILE-READING</a:t>
            </a:r>
          </a:p>
        </p:txBody>
      </p:sp>
      <p:cxnSp>
        <p:nvCxnSpPr>
          <p:cNvPr id="43" name="Curved Connector 42"/>
          <p:cNvCxnSpPr/>
          <p:nvPr/>
        </p:nvCxnSpPr>
        <p:spPr>
          <a:xfrm>
            <a:off x="3364904" y="1186763"/>
            <a:ext cx="844528" cy="61800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4" name="Curved Connector 43"/>
          <p:cNvCxnSpPr/>
          <p:nvPr/>
        </p:nvCxnSpPr>
        <p:spPr>
          <a:xfrm rot="10800000" flipV="1">
            <a:off x="2456356" y="2105069"/>
            <a:ext cx="604052" cy="990313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91447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9867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WHILE-READING</a:t>
            </a:r>
          </a:p>
        </p:txBody>
      </p:sp>
      <p:sp>
        <p:nvSpPr>
          <p:cNvPr id="8" name="Rectangle 7"/>
          <p:cNvSpPr/>
          <p:nvPr/>
        </p:nvSpPr>
        <p:spPr>
          <a:xfrm>
            <a:off x="1219199" y="1115629"/>
            <a:ext cx="10144217" cy="993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 i="1" dirty="0">
                <a:ea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n-US" sz="28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ill in the blanks with suitable words or phrases to complete the steps of finding the main idea of a passage.</a:t>
            </a:r>
            <a:endParaRPr lang="en-US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154097" y="2446785"/>
          <a:ext cx="10116654" cy="5183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1166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835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    repetition             identify               first and last             summarize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48D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2238053" y="3258674"/>
            <a:ext cx="8373438" cy="280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How to find the main idea of a passage?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(1) _____________ the topic.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(2) _____________ the passage in your own words.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Check the (3) _________________ sentences.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Look for (4) _______________ of ideas.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93208" y="3852810"/>
            <a:ext cx="2455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Identify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43198" y="4396578"/>
            <a:ext cx="2455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Summarize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74049" y="4949378"/>
            <a:ext cx="2455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first and last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36034" y="5503547"/>
            <a:ext cx="2455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repetition </a:t>
            </a:r>
          </a:p>
        </p:txBody>
      </p:sp>
    </p:spTree>
    <p:extLst>
      <p:ext uri="{BB962C8B-B14F-4D97-AF65-F5344CB8AC3E}">
        <p14:creationId xmlns:p14="http://schemas.microsoft.com/office/powerpoint/2010/main" val="747331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3781887" y="1156128"/>
            <a:ext cx="6738151" cy="4604491"/>
          </a:xfrm>
          <a:prstGeom prst="rect">
            <a:avLst/>
          </a:prstGeom>
          <a:solidFill>
            <a:srgbClr val="FCC1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986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WHILE-READING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3781887" y="898672"/>
            <a:ext cx="6738151" cy="257456"/>
          </a:xfrm>
          <a:prstGeom prst="rect">
            <a:avLst/>
          </a:prstGeom>
          <a:solidFill>
            <a:srgbClr val="FCC1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tx1"/>
                </a:solidFill>
              </a:rPr>
              <a:t> Kim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60776" y="122294"/>
            <a:ext cx="76056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UTMAvoBold"/>
              </a:rPr>
              <a:t>Task 2. Read the texts. What are the two students talking about? Choose the correct answer.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2862" y="1074198"/>
            <a:ext cx="3240350" cy="923330"/>
          </a:xfrm>
          <a:prstGeom prst="rect">
            <a:avLst/>
          </a:prstGeom>
          <a:solidFill>
            <a:srgbClr val="006673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UTMAvoBold"/>
              </a:rPr>
              <a:t>A. Ways of helping students</a:t>
            </a:r>
          </a:p>
          <a:p>
            <a:r>
              <a:rPr lang="en-US" b="1" dirty="0">
                <a:solidFill>
                  <a:schemeClr val="bg1"/>
                </a:solidFill>
                <a:latin typeface="UTMAvoBold"/>
              </a:rPr>
              <a:t>B. Ways of learning</a:t>
            </a:r>
          </a:p>
          <a:p>
            <a:r>
              <a:rPr lang="en-US" b="1" dirty="0">
                <a:solidFill>
                  <a:schemeClr val="bg1"/>
                </a:solidFill>
                <a:latin typeface="UTMAvoBold"/>
              </a:rPr>
              <a:t>C. How to enjoy learning</a:t>
            </a:r>
          </a:p>
        </p:txBody>
      </p:sp>
      <p:sp>
        <p:nvSpPr>
          <p:cNvPr id="11" name="Oval 10"/>
          <p:cNvSpPr/>
          <p:nvPr/>
        </p:nvSpPr>
        <p:spPr>
          <a:xfrm>
            <a:off x="372861" y="1407560"/>
            <a:ext cx="356603" cy="256853"/>
          </a:xfrm>
          <a:prstGeom prst="ellipse">
            <a:avLst/>
          </a:prstGeom>
          <a:noFill/>
          <a:ln w="412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890862" y="1226941"/>
            <a:ext cx="61005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 think face-to-face learning is better than online learning because I can communicate with teachers and other classmates</a:t>
            </a:r>
            <a:br>
              <a:rPr lang="en-US" dirty="0"/>
            </a:br>
            <a:r>
              <a:rPr lang="en-US" dirty="0"/>
              <a:t>immediately and directly when I have questions. </a:t>
            </a:r>
            <a:br>
              <a:rPr lang="en-US" dirty="0"/>
            </a:b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347991" y="2067300"/>
            <a:ext cx="394624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class, I can work in groups and discuss with friends. This helps me understand the lessons better. When I have a problem, I can ask for answers or help immediately. I can’t do this in online classes. I have to email my teachers and wait for their reply.</a:t>
            </a:r>
            <a:br>
              <a:rPr lang="en-US" dirty="0"/>
            </a:br>
            <a:r>
              <a:rPr lang="en-US" dirty="0"/>
              <a:t>Learning in a traditional classroom also has fewer distractions than learning online. My teachers have many strategies to keep us focused on the lessons. I really enjoy my lessons and learn a lot.</a:t>
            </a:r>
          </a:p>
        </p:txBody>
      </p:sp>
      <p:sp>
        <p:nvSpPr>
          <p:cNvPr id="37" name="Rectangle 36"/>
          <p:cNvSpPr/>
          <p:nvPr/>
        </p:nvSpPr>
        <p:spPr>
          <a:xfrm>
            <a:off x="3868867" y="1222006"/>
            <a:ext cx="6564189" cy="904601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Connector 45"/>
          <p:cNvCxnSpPr/>
          <p:nvPr/>
        </p:nvCxnSpPr>
        <p:spPr>
          <a:xfrm>
            <a:off x="4523840" y="1513521"/>
            <a:ext cx="2058523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7854942" y="1513521"/>
            <a:ext cx="1392413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6379314" y="3744674"/>
            <a:ext cx="695483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9247355" y="3453624"/>
            <a:ext cx="60371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6427130" y="4286290"/>
            <a:ext cx="325447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9063119" y="4550045"/>
            <a:ext cx="78795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6440236" y="4830822"/>
            <a:ext cx="634561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187355" y="2192485"/>
            <a:ext cx="5160636" cy="4426679"/>
          </a:xfrm>
          <a:prstGeom prst="rect">
            <a:avLst/>
          </a:prstGeom>
          <a:solidFill>
            <a:srgbClr val="D3D1E8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282890" y="2265528"/>
            <a:ext cx="494048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Laura</a:t>
            </a:r>
          </a:p>
          <a:p>
            <a:br>
              <a:rPr lang="en-US" b="1" dirty="0"/>
            </a:br>
            <a:r>
              <a:rPr lang="en-US" dirty="0"/>
              <a:t>I think online learning has more advantages than disadvantages. My school is trying to change from face-to-face to blended learning, so sometimes we have online classes. I don’t have to go to school, but I don’t feel I’m missing any lessons by taking online classes. Furthermore, I think I learn online as much as I learn in a traditional class. I can’t talk to my teacher and classmates, but I can email them at any time. I also have an online discussion</a:t>
            </a:r>
            <a:br>
              <a:rPr lang="en-US" dirty="0"/>
            </a:br>
            <a:r>
              <a:rPr lang="en-US" dirty="0"/>
              <a:t>board where I can exchange comments and ideas about my projects with my classmates. The only disadvantage is I really need to have a fast Internet connection. 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282889" y="2819550"/>
            <a:ext cx="4839295" cy="60087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2002605" y="3083448"/>
            <a:ext cx="1392413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1412339" y="3618601"/>
            <a:ext cx="100331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2814883" y="3618601"/>
            <a:ext cx="148704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1306398" y="4436416"/>
            <a:ext cx="1392413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1885539" y="3903518"/>
            <a:ext cx="124324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1312829" y="5610285"/>
            <a:ext cx="4910550" cy="90256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Connector 44"/>
          <p:cNvCxnSpPr/>
          <p:nvPr/>
        </p:nvCxnSpPr>
        <p:spPr>
          <a:xfrm>
            <a:off x="2498449" y="4723454"/>
            <a:ext cx="246933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9148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7" grpId="0" animBg="1"/>
      <p:bldP spid="32" grpId="0" animBg="1"/>
      <p:bldP spid="4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9867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WHILE-READING</a:t>
            </a:r>
          </a:p>
        </p:txBody>
      </p:sp>
      <p:sp>
        <p:nvSpPr>
          <p:cNvPr id="6" name="Rectangle 5"/>
          <p:cNvSpPr/>
          <p:nvPr/>
        </p:nvSpPr>
        <p:spPr>
          <a:xfrm>
            <a:off x="1503620" y="1180565"/>
            <a:ext cx="9184758" cy="595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Reorder the steps of reading for specific information:</a:t>
            </a:r>
            <a:endParaRPr lang="en-US" sz="32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11965" y="2488038"/>
            <a:ext cx="9872870" cy="30114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Read the passage and scan for key words or synonyms/paraphrased expressions.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Compare and decide answers.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Underline key words in the questions.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4. Read the instructions.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162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25168" y="2805341"/>
            <a:ext cx="4506662" cy="627454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93475" y="381699"/>
            <a:ext cx="11825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5601C0-0307-40CF-BC94-87B6505FAC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81"/>
          <a:stretch/>
        </p:blipFill>
        <p:spPr>
          <a:xfrm>
            <a:off x="0" y="0"/>
            <a:ext cx="12192000" cy="218829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5DF77EB-655D-46EF-9E8B-FA2AF8707694}"/>
              </a:ext>
            </a:extLst>
          </p:cNvPr>
          <p:cNvSpPr txBox="1"/>
          <p:nvPr/>
        </p:nvSpPr>
        <p:spPr>
          <a:xfrm>
            <a:off x="1027615" y="401650"/>
            <a:ext cx="147885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3244105" y="716817"/>
            <a:ext cx="5785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NEW WAYS TO LEARN</a:t>
            </a:r>
            <a:endParaRPr lang="en-US" sz="3600" dirty="0">
              <a:solidFill>
                <a:schemeClr val="bg1"/>
              </a:solidFill>
              <a:latin typeface="UTM Facebook K&amp;T" pitchFamily="18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B47DCBC-9091-47D9-B368-F9923F624982}"/>
              </a:ext>
            </a:extLst>
          </p:cNvPr>
          <p:cNvSpPr txBox="1"/>
          <p:nvPr/>
        </p:nvSpPr>
        <p:spPr>
          <a:xfrm>
            <a:off x="5426503" y="2790736"/>
            <a:ext cx="4103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UTM Facebook K&amp;T" pitchFamily="18" charset="0"/>
              </a:rPr>
              <a:t>READING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167671" y="2805341"/>
            <a:ext cx="2878040" cy="627454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2027861" y="2823227"/>
            <a:ext cx="32082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48DA4"/>
                </a:solidFill>
                <a:latin typeface="Bookman Old Style" pitchFamily="18" charset="0"/>
              </a:rPr>
              <a:t>LESSON 3</a:t>
            </a:r>
          </a:p>
        </p:txBody>
      </p:sp>
    </p:spTree>
    <p:extLst>
      <p:ext uri="{BB962C8B-B14F-4D97-AF65-F5344CB8AC3E}">
        <p14:creationId xmlns:p14="http://schemas.microsoft.com/office/powerpoint/2010/main" val="3234267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WHILE-READING</a:t>
            </a:r>
          </a:p>
        </p:txBody>
      </p:sp>
      <p:sp>
        <p:nvSpPr>
          <p:cNvPr id="6" name="Rectangle 5"/>
          <p:cNvSpPr/>
          <p:nvPr/>
        </p:nvSpPr>
        <p:spPr>
          <a:xfrm>
            <a:off x="1503620" y="1180565"/>
            <a:ext cx="10084043" cy="6192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Reorder the steps of reading for specific information: (key)</a:t>
            </a:r>
            <a:endParaRPr lang="en-US" sz="32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89867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62417" y="154296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WHILE-READING</a:t>
            </a:r>
          </a:p>
        </p:txBody>
      </p:sp>
      <p:sp>
        <p:nvSpPr>
          <p:cNvPr id="10" name="Flowchart: Manual Operation 9"/>
          <p:cNvSpPr/>
          <p:nvPr/>
        </p:nvSpPr>
        <p:spPr>
          <a:xfrm>
            <a:off x="1908313" y="1942698"/>
            <a:ext cx="9124121" cy="901148"/>
          </a:xfrm>
          <a:prstGeom prst="flowChartManualOperation">
            <a:avLst/>
          </a:prstGeom>
          <a:solidFill>
            <a:srgbClr val="FCC1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Read the instructions.</a:t>
            </a:r>
            <a:endParaRPr lang="en-US" sz="2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Flowchart: Manual Operation 10"/>
          <p:cNvSpPr/>
          <p:nvPr/>
        </p:nvSpPr>
        <p:spPr>
          <a:xfrm>
            <a:off x="1908313" y="3111348"/>
            <a:ext cx="9124121" cy="924672"/>
          </a:xfrm>
          <a:prstGeom prst="flowChartManualOperation">
            <a:avLst/>
          </a:prstGeom>
          <a:solidFill>
            <a:srgbClr val="FCC1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Underline key words in the questions.</a:t>
            </a:r>
            <a:endParaRPr lang="en-US" sz="2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Flowchart: Manual Operation 11"/>
          <p:cNvSpPr/>
          <p:nvPr/>
        </p:nvSpPr>
        <p:spPr>
          <a:xfrm>
            <a:off x="1983580" y="4306502"/>
            <a:ext cx="9124121" cy="1269294"/>
          </a:xfrm>
          <a:prstGeom prst="flowChartManualOperation">
            <a:avLst/>
          </a:prstGeom>
          <a:solidFill>
            <a:srgbClr val="FCC1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Read the passage and scan for key words or synonyms/paraphrased expressions.</a:t>
            </a:r>
            <a:endParaRPr lang="en-US" sz="2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Flowchart: Manual Operation 12"/>
          <p:cNvSpPr/>
          <p:nvPr/>
        </p:nvSpPr>
        <p:spPr>
          <a:xfrm>
            <a:off x="1908313" y="5833026"/>
            <a:ext cx="9124121" cy="901148"/>
          </a:xfrm>
          <a:prstGeom prst="flowChartManualOperation">
            <a:avLst/>
          </a:prstGeom>
          <a:solidFill>
            <a:srgbClr val="FCC1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Compare and decide answers.</a:t>
            </a:r>
            <a:endParaRPr lang="en-US" sz="2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057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986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WHILE-READING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BD392C4-B589-43D3-9879-DB9AB2245213}"/>
              </a:ext>
            </a:extLst>
          </p:cNvPr>
          <p:cNvSpPr txBox="1"/>
          <p:nvPr/>
        </p:nvSpPr>
        <p:spPr>
          <a:xfrm>
            <a:off x="1466118" y="1138534"/>
            <a:ext cx="946573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26532"/>
                </a:solidFill>
                <a:latin typeface="UTMAvoBold"/>
              </a:rPr>
              <a:t>Decide who mentions the following by putting a tick in the correct box.</a:t>
            </a:r>
            <a:endParaRPr lang="en-GB" sz="2400" b="1" dirty="0">
              <a:solidFill>
                <a:srgbClr val="F26532"/>
              </a:solidFill>
              <a:latin typeface="UTMAvoBold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16297" y="1138534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26532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16297" y="2352782"/>
            <a:ext cx="92578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This person ….</a:t>
            </a:r>
          </a:p>
          <a:p>
            <a:r>
              <a:rPr lang="en-US" sz="2400" dirty="0"/>
              <a:t>1. thinks that online learning isn’t as good as face-to-face learning.</a:t>
            </a:r>
          </a:p>
          <a:p>
            <a:r>
              <a:rPr lang="en-US" sz="2400" dirty="0"/>
              <a:t>2. gains the same knowledge in both ways of learning.</a:t>
            </a:r>
          </a:p>
          <a:p>
            <a:r>
              <a:rPr lang="en-US" sz="2400" dirty="0"/>
              <a:t>3. has more direct conversations and discussions.</a:t>
            </a:r>
          </a:p>
          <a:p>
            <a:r>
              <a:rPr lang="en-US" sz="2400" dirty="0"/>
              <a:t>4. uses emails to contact classmates</a:t>
            </a:r>
          </a:p>
          <a:p>
            <a:r>
              <a:rPr lang="en-US" sz="2400" dirty="0"/>
              <a:t>5. can pay more attention in class.</a:t>
            </a:r>
          </a:p>
          <a:p>
            <a:r>
              <a:rPr lang="en-US" sz="2400" dirty="0"/>
              <a:t>6. needs to have access to high-speed Internet.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9264445"/>
              </p:ext>
            </p:extLst>
          </p:nvPr>
        </p:nvGraphicFramePr>
        <p:xfrm>
          <a:off x="10161142" y="2380259"/>
          <a:ext cx="1828800" cy="2682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Kim</a:t>
                      </a:r>
                    </a:p>
                  </a:txBody>
                  <a:tcPr>
                    <a:solidFill>
                      <a:srgbClr val="FCC19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Laura</a:t>
                      </a:r>
                    </a:p>
                  </a:txBody>
                  <a:tcPr>
                    <a:solidFill>
                      <a:srgbClr val="FCC1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CC19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CC1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CC19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CC1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CC19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CC1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CC19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CC1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CC19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CC1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CC19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CC1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7" name="Picture 1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383" y="2784296"/>
            <a:ext cx="467474" cy="467474"/>
          </a:xfrm>
          <a:prstGeom prst="rect">
            <a:avLst/>
          </a:prstGeom>
        </p:spPr>
      </p:pic>
      <p:pic>
        <p:nvPicPr>
          <p:cNvPr id="18" name="Picture 17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2222" y="3881918"/>
            <a:ext cx="467474" cy="467474"/>
          </a:xfrm>
          <a:prstGeom prst="rect">
            <a:avLst/>
          </a:prstGeom>
        </p:spPr>
      </p:pic>
      <p:pic>
        <p:nvPicPr>
          <p:cNvPr id="19" name="Picture 18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1977" y="3556570"/>
            <a:ext cx="467474" cy="467474"/>
          </a:xfrm>
          <a:prstGeom prst="rect">
            <a:avLst/>
          </a:prstGeom>
        </p:spPr>
      </p:pic>
      <p:pic>
        <p:nvPicPr>
          <p:cNvPr id="20" name="Picture 19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3146" y="3170433"/>
            <a:ext cx="467474" cy="467474"/>
          </a:xfrm>
          <a:prstGeom prst="rect">
            <a:avLst/>
          </a:prstGeom>
        </p:spPr>
      </p:pic>
      <p:pic>
        <p:nvPicPr>
          <p:cNvPr id="21" name="Picture 20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9914" y="4214319"/>
            <a:ext cx="467474" cy="467474"/>
          </a:xfrm>
          <a:prstGeom prst="rect">
            <a:avLst/>
          </a:prstGeom>
        </p:spPr>
      </p:pic>
      <p:pic>
        <p:nvPicPr>
          <p:cNvPr id="22" name="Picture 21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670" y="4654192"/>
            <a:ext cx="467474" cy="467474"/>
          </a:xfrm>
          <a:prstGeom prst="rect">
            <a:avLst/>
          </a:prstGeom>
        </p:spPr>
      </p:pic>
      <p:sp>
        <p:nvSpPr>
          <p:cNvPr id="14" name="Right Arrow 13">
            <a:hlinkClick r:id="rId9" action="ppaction://hlinksldjump"/>
          </p:cNvPr>
          <p:cNvSpPr/>
          <p:nvPr/>
        </p:nvSpPr>
        <p:spPr>
          <a:xfrm>
            <a:off x="11578975" y="6369978"/>
            <a:ext cx="369870" cy="3801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112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3781887" y="1156128"/>
            <a:ext cx="6738151" cy="4604491"/>
          </a:xfrm>
          <a:prstGeom prst="rect">
            <a:avLst/>
          </a:prstGeom>
          <a:solidFill>
            <a:srgbClr val="FCC1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986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WHILE-READING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3781887" y="898672"/>
            <a:ext cx="6738151" cy="257456"/>
          </a:xfrm>
          <a:prstGeom prst="rect">
            <a:avLst/>
          </a:prstGeom>
          <a:solidFill>
            <a:srgbClr val="FCC1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tx1"/>
                </a:solidFill>
              </a:rPr>
              <a:t> Kim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90862" y="1226941"/>
            <a:ext cx="61005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 think face-to-face learning is better than online learning because I can communicate with teachers and other classmates</a:t>
            </a:r>
            <a:br>
              <a:rPr lang="en-US" dirty="0"/>
            </a:br>
            <a:r>
              <a:rPr lang="en-US" dirty="0"/>
              <a:t>immediately and directly when I have questions. </a:t>
            </a:r>
            <a:br>
              <a:rPr lang="en-US" dirty="0"/>
            </a:b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347991" y="2067300"/>
            <a:ext cx="394624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class, I can work in groups and discuss with friends. This helps me understand the lessons better. When I have a problem, I can ask for answers or help immediately. I can’t do this in online classes. I have to email my teachers and wait for their reply.</a:t>
            </a:r>
            <a:br>
              <a:rPr lang="en-US" dirty="0"/>
            </a:br>
            <a:r>
              <a:rPr lang="en-US" dirty="0"/>
              <a:t>Learning in a traditional classroom also has fewer distractions than learning online. My teachers have many strategies to keep us focused on the lessons. I really enjoy my lessons and learn a lot.</a:t>
            </a:r>
          </a:p>
        </p:txBody>
      </p:sp>
      <p:sp>
        <p:nvSpPr>
          <p:cNvPr id="28" name="TextBox 27">
            <a:hlinkClick r:id="rId3" action="ppaction://hlinksldjump"/>
          </p:cNvPr>
          <p:cNvSpPr txBox="1"/>
          <p:nvPr/>
        </p:nvSpPr>
        <p:spPr>
          <a:xfrm>
            <a:off x="520822" y="1136065"/>
            <a:ext cx="31782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UTMAvoBold"/>
              </a:rPr>
              <a:t>1. This person thinks that online learning isn’t as good as face-to-face learning.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3890862" y="1549495"/>
            <a:ext cx="5486998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1187355" y="2192485"/>
            <a:ext cx="5160636" cy="4426679"/>
          </a:xfrm>
          <a:prstGeom prst="rect">
            <a:avLst/>
          </a:prstGeom>
          <a:solidFill>
            <a:srgbClr val="D3D1E8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282890" y="2265528"/>
            <a:ext cx="494048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Laura</a:t>
            </a:r>
          </a:p>
          <a:p>
            <a:br>
              <a:rPr lang="en-US" b="1" dirty="0"/>
            </a:br>
            <a:r>
              <a:rPr lang="en-US" dirty="0"/>
              <a:t>I think online learning has more advantages than disadvantages. My school is trying to change from face-to-face to blended learning, so sometimes we have online classes. I don’t have to go to school, but I don’t feel I’m missing any lessons by taking online classes. Furthermore, I think I learn online as much as I learn in a traditional class. I can’t talk to my teacher and classmates, but I can email them at any time. I also have an online discussion</a:t>
            </a:r>
            <a:br>
              <a:rPr lang="en-US" dirty="0"/>
            </a:br>
            <a:r>
              <a:rPr lang="en-US" dirty="0"/>
              <a:t>board where I can exchange comments and ideas about my projects with my classmates. The only disadvantage is I really need to have a fast Internet connection. </a:t>
            </a:r>
          </a:p>
        </p:txBody>
      </p:sp>
    </p:spTree>
    <p:extLst>
      <p:ext uri="{BB962C8B-B14F-4D97-AF65-F5344CB8AC3E}">
        <p14:creationId xmlns:p14="http://schemas.microsoft.com/office/powerpoint/2010/main" val="19530766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3781887" y="1156128"/>
            <a:ext cx="6738151" cy="4604491"/>
          </a:xfrm>
          <a:prstGeom prst="rect">
            <a:avLst/>
          </a:prstGeom>
          <a:solidFill>
            <a:srgbClr val="FCC1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986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WHILE-READING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3781887" y="898672"/>
            <a:ext cx="6738151" cy="257456"/>
          </a:xfrm>
          <a:prstGeom prst="rect">
            <a:avLst/>
          </a:prstGeom>
          <a:solidFill>
            <a:srgbClr val="FCC1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tx1"/>
                </a:solidFill>
              </a:rPr>
              <a:t> Kim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90862" y="1226941"/>
            <a:ext cx="61005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 think face-to-face learning is better than online learning because I can communicate with teachers and other classmates</a:t>
            </a:r>
            <a:br>
              <a:rPr lang="en-US" dirty="0"/>
            </a:br>
            <a:r>
              <a:rPr lang="en-US" dirty="0"/>
              <a:t>immediately and directly when I have questions. </a:t>
            </a:r>
            <a:br>
              <a:rPr lang="en-US" dirty="0"/>
            </a:b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347991" y="2067300"/>
            <a:ext cx="394624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class, I can work in groups and discuss with friends. This helps me understand the lessons better. When I have a problem, I can ask for answers or help immediately. I can’t do this in online classes. I have to email my teachers and wait for their reply.</a:t>
            </a:r>
            <a:br>
              <a:rPr lang="en-US" dirty="0"/>
            </a:br>
            <a:r>
              <a:rPr lang="en-US" dirty="0"/>
              <a:t>Learning in a traditional classroom also has fewer distractions than learning online. My teachers have many strategies to keep us focused on the lessons. I really enjoy my lessons and learn a lot.</a:t>
            </a:r>
          </a:p>
        </p:txBody>
      </p:sp>
      <p:sp>
        <p:nvSpPr>
          <p:cNvPr id="28" name="TextBox 27">
            <a:hlinkClick r:id="rId3" action="ppaction://hlinksldjump"/>
          </p:cNvPr>
          <p:cNvSpPr txBox="1"/>
          <p:nvPr/>
        </p:nvSpPr>
        <p:spPr>
          <a:xfrm>
            <a:off x="520822" y="1136065"/>
            <a:ext cx="31782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UTMAvoBold"/>
              </a:rPr>
              <a:t>2. This person gains the same knowledge in both ways of learning.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187355" y="2192485"/>
            <a:ext cx="5160636" cy="4426679"/>
          </a:xfrm>
          <a:prstGeom prst="rect">
            <a:avLst/>
          </a:prstGeom>
          <a:solidFill>
            <a:srgbClr val="D3D1E8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282890" y="2265528"/>
            <a:ext cx="494048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Laura</a:t>
            </a:r>
          </a:p>
          <a:p>
            <a:br>
              <a:rPr lang="en-US" b="1" dirty="0"/>
            </a:br>
            <a:r>
              <a:rPr lang="en-US" dirty="0"/>
              <a:t>I think online learning has more advantages than disadvantages. My school is trying to change from face-to-face to blended learning, so sometimes we have online classes. I don’t have to go to school, but I don’t feel I’m missing any lessons by taking online classes. Furthermore, I think I learn online as much as I learn in a traditional class. I can’t talk to my teacher and classmates, but I can email them at any time. I also have an online discussion</a:t>
            </a:r>
            <a:br>
              <a:rPr lang="en-US" dirty="0"/>
            </a:br>
            <a:r>
              <a:rPr lang="en-US" dirty="0"/>
              <a:t>board where I can exchange comments and ideas about my projects with my classmates. The only disadvantage is I really need to have a fast Internet connection. 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282890" y="4758864"/>
            <a:ext cx="3684895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026090" y="4472261"/>
            <a:ext cx="1924334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81381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3781887" y="1156128"/>
            <a:ext cx="6738151" cy="4604491"/>
          </a:xfrm>
          <a:prstGeom prst="rect">
            <a:avLst/>
          </a:prstGeom>
          <a:solidFill>
            <a:srgbClr val="FCC1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986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WHILE-READING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3781887" y="898672"/>
            <a:ext cx="6738151" cy="257456"/>
          </a:xfrm>
          <a:prstGeom prst="rect">
            <a:avLst/>
          </a:prstGeom>
          <a:solidFill>
            <a:srgbClr val="FCC1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tx1"/>
                </a:solidFill>
              </a:rPr>
              <a:t> Kim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90862" y="1226941"/>
            <a:ext cx="61005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 think face-to-face learning is better than online learning because I can communicate with teachers and other classmates</a:t>
            </a:r>
            <a:br>
              <a:rPr lang="en-US" dirty="0"/>
            </a:br>
            <a:r>
              <a:rPr lang="en-US" dirty="0"/>
              <a:t>immediately and directly when I have questions. </a:t>
            </a:r>
            <a:br>
              <a:rPr lang="en-US" dirty="0"/>
            </a:b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347991" y="2067300"/>
            <a:ext cx="394624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class, I can work in groups and discuss with friends. This helps me understand the lessons better. When I have a problem, I can ask for answers or help immediately. I can’t do this in online classes. I have to email my teachers and wait for their reply.</a:t>
            </a:r>
            <a:br>
              <a:rPr lang="en-US" dirty="0"/>
            </a:br>
            <a:r>
              <a:rPr lang="en-US" dirty="0"/>
              <a:t>Learning in a traditional classroom also has fewer distractions than learning online. My teachers have many strategies to keep us focused on the lessons. I really enjoy my lessons and learn a lot.</a:t>
            </a:r>
          </a:p>
        </p:txBody>
      </p:sp>
      <p:sp>
        <p:nvSpPr>
          <p:cNvPr id="28" name="TextBox 27">
            <a:hlinkClick r:id="rId3" action="ppaction://hlinksldjump"/>
          </p:cNvPr>
          <p:cNvSpPr txBox="1"/>
          <p:nvPr/>
        </p:nvSpPr>
        <p:spPr>
          <a:xfrm>
            <a:off x="520822" y="1136065"/>
            <a:ext cx="31782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UTMAvoBold"/>
              </a:rPr>
              <a:t>3. This person has more direct conversations and discussions.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4757396" y="1813249"/>
            <a:ext cx="5109936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893975" y="2067300"/>
            <a:ext cx="4635876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1187355" y="2192485"/>
            <a:ext cx="5160636" cy="4426679"/>
          </a:xfrm>
          <a:prstGeom prst="rect">
            <a:avLst/>
          </a:prstGeom>
          <a:solidFill>
            <a:srgbClr val="D3D1E8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282890" y="2265528"/>
            <a:ext cx="494048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Laura</a:t>
            </a:r>
          </a:p>
          <a:p>
            <a:br>
              <a:rPr lang="en-US" b="1" dirty="0"/>
            </a:br>
            <a:r>
              <a:rPr lang="en-US" dirty="0"/>
              <a:t>I think online learning has more advantages than disadvantages. My school is trying to change from face-to-face to blended learning, so sometimes we have online classes. I don’t have to go to school, but I don’t feel I’m missing any lessons by taking online classes. Furthermore, I think I learn online as much as I learn in a traditional class. I can’t talk to my teacher and classmates, but I can email them at any time. I also have an online discussion</a:t>
            </a:r>
            <a:br>
              <a:rPr lang="en-US" dirty="0"/>
            </a:br>
            <a:r>
              <a:rPr lang="en-US" dirty="0"/>
              <a:t>board where I can exchange comments and ideas about my projects with my classmates. The only disadvantage is I really need to have a fast Internet connection. </a:t>
            </a:r>
          </a:p>
        </p:txBody>
      </p:sp>
    </p:spTree>
    <p:extLst>
      <p:ext uri="{BB962C8B-B14F-4D97-AF65-F5344CB8AC3E}">
        <p14:creationId xmlns:p14="http://schemas.microsoft.com/office/powerpoint/2010/main" val="3186202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3781887" y="1156128"/>
            <a:ext cx="6738151" cy="4604491"/>
          </a:xfrm>
          <a:prstGeom prst="rect">
            <a:avLst/>
          </a:prstGeom>
          <a:solidFill>
            <a:srgbClr val="FCC1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986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WHILE-READING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3781887" y="898672"/>
            <a:ext cx="6738151" cy="257456"/>
          </a:xfrm>
          <a:prstGeom prst="rect">
            <a:avLst/>
          </a:prstGeom>
          <a:solidFill>
            <a:srgbClr val="FCC1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tx1"/>
                </a:solidFill>
              </a:rPr>
              <a:t> Kim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90862" y="1226941"/>
            <a:ext cx="61005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 think face-to-face learning is better than online learning because I can communicate with teachers and other classmates</a:t>
            </a:r>
            <a:br>
              <a:rPr lang="en-US" dirty="0"/>
            </a:br>
            <a:r>
              <a:rPr lang="en-US" dirty="0"/>
              <a:t>immediately and directly when I have questions. </a:t>
            </a:r>
            <a:br>
              <a:rPr lang="en-US" dirty="0"/>
            </a:b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347991" y="2067300"/>
            <a:ext cx="394624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class, I can work in groups and discuss with friends. This helps me understand the lessons better. When I have a problem, I can ask for answers or help immediately. I can’t do this in online classes. I have to email my teachers and wait for their reply.</a:t>
            </a:r>
            <a:br>
              <a:rPr lang="en-US" dirty="0"/>
            </a:br>
            <a:r>
              <a:rPr lang="en-US" dirty="0"/>
              <a:t>Learning in a traditional classroom also has fewer distractions than learning online. My teachers have many strategies to keep us focused on the lessons. I really enjoy my lessons and learn a lot.</a:t>
            </a:r>
          </a:p>
        </p:txBody>
      </p:sp>
      <p:sp>
        <p:nvSpPr>
          <p:cNvPr id="13" name="TextBox 12">
            <a:hlinkClick r:id="rId3" action="ppaction://hlinksldjump"/>
          </p:cNvPr>
          <p:cNvSpPr txBox="1"/>
          <p:nvPr/>
        </p:nvSpPr>
        <p:spPr>
          <a:xfrm>
            <a:off x="596620" y="1156128"/>
            <a:ext cx="3178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UTMAvoBold"/>
              </a:rPr>
              <a:t>4. This person uses emails to contact classmates.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87355" y="2192485"/>
            <a:ext cx="5160636" cy="4426679"/>
          </a:xfrm>
          <a:prstGeom prst="rect">
            <a:avLst/>
          </a:prstGeom>
          <a:solidFill>
            <a:srgbClr val="D3D1E8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282890" y="2265528"/>
            <a:ext cx="494048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Laura</a:t>
            </a:r>
          </a:p>
          <a:p>
            <a:br>
              <a:rPr lang="en-US" b="1" dirty="0"/>
            </a:br>
            <a:r>
              <a:rPr lang="en-US" dirty="0"/>
              <a:t>I think online learning has more advantages than disadvantages. My school is trying to change from face-to-face to blended learning, so sometimes we have online classes. I don’t have to go to school, but I don’t feel I’m missing any lessons by taking online classes. Furthermore, I think I learn online as much as I learn in a traditional class. I can’t talk to my teacher and classmates, but I can email them at any time. I also have an online discussion</a:t>
            </a:r>
            <a:br>
              <a:rPr lang="en-US" dirty="0"/>
            </a:br>
            <a:r>
              <a:rPr lang="en-US" dirty="0"/>
              <a:t>board where I can exchange comments and ideas about my projects with my classmates. The only disadvantage is I really need to have a fast Internet connection. 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4983580" y="4778622"/>
            <a:ext cx="1035083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391865" y="5037188"/>
            <a:ext cx="4217365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391865" y="5299511"/>
            <a:ext cx="1610642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57412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3781887" y="1156128"/>
            <a:ext cx="6738151" cy="4604491"/>
          </a:xfrm>
          <a:prstGeom prst="rect">
            <a:avLst/>
          </a:prstGeom>
          <a:solidFill>
            <a:srgbClr val="FCC1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986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WHILE-READING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3781887" y="898672"/>
            <a:ext cx="6738151" cy="257456"/>
          </a:xfrm>
          <a:prstGeom prst="rect">
            <a:avLst/>
          </a:prstGeom>
          <a:solidFill>
            <a:srgbClr val="FCC1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tx1"/>
                </a:solidFill>
              </a:rPr>
              <a:t> Kim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90862" y="1226941"/>
            <a:ext cx="61005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 think face-to-face learning is better than online learning because I can communicate with teachers and other classmates</a:t>
            </a:r>
            <a:br>
              <a:rPr lang="en-US" dirty="0"/>
            </a:br>
            <a:r>
              <a:rPr lang="en-US" dirty="0"/>
              <a:t>immediately and directly when I have questions. </a:t>
            </a:r>
            <a:br>
              <a:rPr lang="en-US" dirty="0"/>
            </a:b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347991" y="2067300"/>
            <a:ext cx="394624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class, I can work in groups and discuss with friends. This helps me understand the lessons better. When I have a problem, I can ask for answers or help immediately. I can’t do this in online classes. I have to email my teachers and wait for their reply.</a:t>
            </a:r>
            <a:br>
              <a:rPr lang="en-US" dirty="0"/>
            </a:br>
            <a:r>
              <a:rPr lang="en-US" dirty="0"/>
              <a:t>Learning in a traditional classroom also has fewer distractions than learning online. My teachers have many strategies to keep us focused on the lessons. I really enjoy my lessons and learn a lot.</a:t>
            </a:r>
          </a:p>
        </p:txBody>
      </p:sp>
      <p:sp>
        <p:nvSpPr>
          <p:cNvPr id="12" name="TextBox 11">
            <a:hlinkClick r:id="rId3" action="ppaction://hlinksldjump"/>
          </p:cNvPr>
          <p:cNvSpPr txBox="1"/>
          <p:nvPr/>
        </p:nvSpPr>
        <p:spPr>
          <a:xfrm>
            <a:off x="596620" y="1156128"/>
            <a:ext cx="3178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UTMAvoBold"/>
              </a:rPr>
              <a:t>5. This person can pay more attention in class.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6485140" y="5124441"/>
            <a:ext cx="3339101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125640" y="4864495"/>
            <a:ext cx="2182133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485140" y="5371736"/>
            <a:ext cx="640500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1187355" y="2192485"/>
            <a:ext cx="5160636" cy="4426679"/>
          </a:xfrm>
          <a:prstGeom prst="rect">
            <a:avLst/>
          </a:prstGeom>
          <a:solidFill>
            <a:srgbClr val="D3D1E8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282890" y="2265528"/>
            <a:ext cx="494048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Laura</a:t>
            </a:r>
          </a:p>
          <a:p>
            <a:br>
              <a:rPr lang="en-US" b="1" dirty="0"/>
            </a:br>
            <a:r>
              <a:rPr lang="en-US" dirty="0"/>
              <a:t>I think online learning has more advantages than disadvantages. My school is trying to change from face-to-face to blended learning, so sometimes we have online classes. I don’t have to go to school, but I don’t feel I’m missing any lessons by taking online classes. Furthermore, I think I learn online as much as I learn in a traditional class. I can’t talk to my teacher and classmates, but I can email them at any time. I also have an online discussion</a:t>
            </a:r>
            <a:br>
              <a:rPr lang="en-US" dirty="0"/>
            </a:br>
            <a:r>
              <a:rPr lang="en-US" dirty="0"/>
              <a:t>board where I can exchange comments and ideas about my projects with my classmates. The only disadvantage is I really need to have a fast Internet connection. </a:t>
            </a:r>
          </a:p>
        </p:txBody>
      </p:sp>
    </p:spTree>
    <p:extLst>
      <p:ext uri="{BB962C8B-B14F-4D97-AF65-F5344CB8AC3E}">
        <p14:creationId xmlns:p14="http://schemas.microsoft.com/office/powerpoint/2010/main" val="39392074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3781887" y="1156128"/>
            <a:ext cx="6738151" cy="4604491"/>
          </a:xfrm>
          <a:prstGeom prst="rect">
            <a:avLst/>
          </a:prstGeom>
          <a:solidFill>
            <a:srgbClr val="FCC1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986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WHILE-READING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3781887" y="898672"/>
            <a:ext cx="6738151" cy="257456"/>
          </a:xfrm>
          <a:prstGeom prst="rect">
            <a:avLst/>
          </a:prstGeom>
          <a:solidFill>
            <a:srgbClr val="FCC1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tx1"/>
                </a:solidFill>
              </a:rPr>
              <a:t> Kim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90862" y="1226941"/>
            <a:ext cx="61005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 think face-to-face learning is better than online learning because I can communicate with teachers and other classmates</a:t>
            </a:r>
            <a:br>
              <a:rPr lang="en-US" dirty="0"/>
            </a:br>
            <a:r>
              <a:rPr lang="en-US" dirty="0"/>
              <a:t>immediately and directly when I have questions. </a:t>
            </a:r>
            <a:br>
              <a:rPr lang="en-US" dirty="0"/>
            </a:b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347991" y="2067300"/>
            <a:ext cx="394624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class, I can work in groups and discuss with friends. This helps me understand the lessons better. When I have a problem, I can ask for answers or help immediately. I can’t do this in online classes. I have to email my teachers and wait for their reply.</a:t>
            </a:r>
            <a:br>
              <a:rPr lang="en-US" dirty="0"/>
            </a:br>
            <a:r>
              <a:rPr lang="en-US" dirty="0"/>
              <a:t>Learning in a traditional classroom also has fewer distractions than learning online. My teachers have many strategies to keep us focused on the lessons. I really enjoy my lessons and learn a lot.</a:t>
            </a:r>
          </a:p>
        </p:txBody>
      </p:sp>
      <p:sp>
        <p:nvSpPr>
          <p:cNvPr id="13" name="TextBox 12">
            <a:hlinkClick r:id="rId3" action="ppaction://hlinksldjump"/>
          </p:cNvPr>
          <p:cNvSpPr txBox="1"/>
          <p:nvPr/>
        </p:nvSpPr>
        <p:spPr>
          <a:xfrm>
            <a:off x="596620" y="1156128"/>
            <a:ext cx="31782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UTMAvoBold"/>
              </a:rPr>
              <a:t>6. This person needs to have access to high-speed Internet.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187355" y="2192485"/>
            <a:ext cx="5160636" cy="4426679"/>
          </a:xfrm>
          <a:prstGeom prst="rect">
            <a:avLst/>
          </a:prstGeom>
          <a:solidFill>
            <a:srgbClr val="D3D1E8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282890" y="2265528"/>
            <a:ext cx="494048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Laura</a:t>
            </a:r>
          </a:p>
          <a:p>
            <a:br>
              <a:rPr lang="en-US" b="1" dirty="0"/>
            </a:br>
            <a:r>
              <a:rPr lang="en-US" dirty="0"/>
              <a:t>I think online learning has more advantages than disadvantages. My school is trying to change from face-to-face to blended learning, so sometimes we have online classes. I don’t have to go to school, but I don’t feel I’m missing any lessons by taking online classes. Furthermore, I think I learn online as much as I learn in a traditional class. I can’t talk to my teacher and classmates, but I can email them at any time. I also have an online discussion</a:t>
            </a:r>
            <a:br>
              <a:rPr lang="en-US" dirty="0"/>
            </a:br>
            <a:r>
              <a:rPr lang="en-US" dirty="0"/>
              <a:t>board where I can exchange comments and ideas about my projects with my classmates. The only disadvantage is I really need to have a fast Internet connection. 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5014018" y="5862046"/>
            <a:ext cx="854519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1383714" y="6127845"/>
            <a:ext cx="4716835" cy="653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383714" y="6382936"/>
            <a:ext cx="1031940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59356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3</a:t>
            </a:r>
          </a:p>
        </p:txBody>
      </p:sp>
      <p:sp>
        <p:nvSpPr>
          <p:cNvPr id="2" name="Rectangle 1"/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6318" y="361347"/>
            <a:ext cx="16401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READING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512318" y="1008523"/>
            <a:ext cx="4602525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Guessing game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526769" y="2031398"/>
            <a:ext cx="4599373" cy="80526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Task 1: Look at the photos and answer the questions.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512318" y="3148325"/>
            <a:ext cx="4602526" cy="11332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2: Read the texts. Choose the correct answer.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3: Decide who mentions the following by putting a tick in the correct box.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1457720" y="944078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3076118" y="1804769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6673"/>
                </a:solidFill>
              </a:rPr>
              <a:t>PRE-READING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1421976" y="3095382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6673"/>
                </a:solidFill>
              </a:rPr>
              <a:t>WHILE-READING</a:t>
            </a:r>
          </a:p>
        </p:txBody>
      </p:sp>
      <p:cxnSp>
        <p:nvCxnSpPr>
          <p:cNvPr id="43" name="Curved Connector 42"/>
          <p:cNvCxnSpPr/>
          <p:nvPr/>
        </p:nvCxnSpPr>
        <p:spPr>
          <a:xfrm>
            <a:off x="3364904" y="1186763"/>
            <a:ext cx="844528" cy="61800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4" name="Curved Connector 43"/>
          <p:cNvCxnSpPr/>
          <p:nvPr/>
        </p:nvCxnSpPr>
        <p:spPr>
          <a:xfrm rot="10800000" flipV="1">
            <a:off x="2456356" y="2105069"/>
            <a:ext cx="604052" cy="990313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5" name="Curved Connector 44"/>
          <p:cNvCxnSpPr/>
          <p:nvPr/>
        </p:nvCxnSpPr>
        <p:spPr>
          <a:xfrm>
            <a:off x="3372709" y="3482174"/>
            <a:ext cx="513299" cy="1136511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Rounded Rectangle 45"/>
          <p:cNvSpPr/>
          <p:nvPr/>
        </p:nvSpPr>
        <p:spPr>
          <a:xfrm>
            <a:off x="2959984" y="4618685"/>
            <a:ext cx="2183000" cy="6661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6673"/>
                </a:solidFill>
              </a:rPr>
              <a:t>POST-READING</a:t>
            </a:r>
          </a:p>
        </p:txBody>
      </p:sp>
      <p:sp>
        <p:nvSpPr>
          <p:cNvPr id="49" name="Rectangle 48"/>
          <p:cNvSpPr/>
          <p:nvPr/>
        </p:nvSpPr>
        <p:spPr>
          <a:xfrm>
            <a:off x="6549303" y="4574325"/>
            <a:ext cx="4602526" cy="6722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Discussion</a:t>
            </a:r>
            <a:endParaRPr lang="en-GB" dirty="0">
              <a:solidFill>
                <a:srgbClr val="0066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7935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D8C56F8-D453-4A83-912E-1743E8F3CBDF}"/>
              </a:ext>
            </a:extLst>
          </p:cNvPr>
          <p:cNvSpPr txBox="1"/>
          <p:nvPr/>
        </p:nvSpPr>
        <p:spPr>
          <a:xfrm>
            <a:off x="967409" y="1694689"/>
            <a:ext cx="1046921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You are students who are taking part in a forum about educational innovations. The topic of the forum this year is: face-to-face learning or online learning? Raise your voice and express your personal viewpoint.</a:t>
            </a:r>
            <a:endParaRPr lang="en-US" sz="28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24000" y="1129606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Discussion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POST-READING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9" t="45773" r="52213" b="37079"/>
          <a:stretch/>
        </p:blipFill>
        <p:spPr>
          <a:xfrm>
            <a:off x="565854" y="3251101"/>
            <a:ext cx="5331511" cy="306641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98" t="73064" r="7398" b="6712"/>
          <a:stretch/>
        </p:blipFill>
        <p:spPr>
          <a:xfrm>
            <a:off x="6955604" y="3251101"/>
            <a:ext cx="4582274" cy="304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2885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93475" y="381699"/>
            <a:ext cx="11825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DF77EB-655D-46EF-9E8B-FA2AF8707694}"/>
              </a:ext>
            </a:extLst>
          </p:cNvPr>
          <p:cNvSpPr txBox="1"/>
          <p:nvPr/>
        </p:nvSpPr>
        <p:spPr>
          <a:xfrm>
            <a:off x="2167672" y="347869"/>
            <a:ext cx="1267591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3843380" y="627920"/>
            <a:ext cx="4958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Family Life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119197" y="265737"/>
            <a:ext cx="6513725" cy="1548490"/>
            <a:chOff x="144635" y="1191561"/>
            <a:chExt cx="5167790" cy="1145834"/>
          </a:xfrm>
        </p:grpSpPr>
        <p:sp>
          <p:nvSpPr>
            <p:cNvPr id="14" name="Rounded Rectangle 13"/>
            <p:cNvSpPr/>
            <p:nvPr/>
          </p:nvSpPr>
          <p:spPr>
            <a:xfrm>
              <a:off x="479471" y="1496280"/>
              <a:ext cx="4832954" cy="647205"/>
            </a:xfrm>
            <a:prstGeom prst="roundRect">
              <a:avLst>
                <a:gd name="adj" fmla="val 42661"/>
              </a:avLst>
            </a:prstGeom>
            <a:solidFill>
              <a:srgbClr val="F265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276664" y="1519800"/>
              <a:ext cx="3741812" cy="569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UTM Facebook K&amp;T" panose="02040603050506020204" pitchFamily="18" charset="0"/>
                </a:rPr>
                <a:t>OBJECTIVES</a:t>
              </a:r>
            </a:p>
          </p:txBody>
        </p:sp>
        <p:pic>
          <p:nvPicPr>
            <p:cNvPr id="18" name="Picture 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4635" y="1191561"/>
              <a:ext cx="1096339" cy="11458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TextBox 3"/>
          <p:cNvSpPr txBox="1"/>
          <p:nvPr/>
        </p:nvSpPr>
        <p:spPr>
          <a:xfrm>
            <a:off x="947420" y="1919585"/>
            <a:ext cx="1075085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1. Knowledge</a:t>
            </a:r>
            <a:endParaRPr lang="en-US" sz="2400" dirty="0"/>
          </a:p>
          <a:p>
            <a:pPr lvl="0"/>
            <a:r>
              <a:rPr lang="en-US" sz="2400" dirty="0"/>
              <a:t>Develop reading skills for general ideas and for specific information about types of learning</a:t>
            </a:r>
          </a:p>
          <a:p>
            <a:r>
              <a:rPr lang="en-US" sz="2400" b="1" dirty="0"/>
              <a:t>2. Core competence</a:t>
            </a:r>
            <a:endParaRPr lang="en-US" sz="2400" dirty="0"/>
          </a:p>
          <a:p>
            <a:r>
              <a:rPr lang="en-US" sz="2400" dirty="0"/>
              <a:t>- Develop communication skills and creativity</a:t>
            </a:r>
          </a:p>
          <a:p>
            <a:r>
              <a:rPr lang="en-US" sz="2400" dirty="0"/>
              <a:t>- Be collaborative and supportive in pair work and team work</a:t>
            </a:r>
          </a:p>
          <a:p>
            <a:r>
              <a:rPr lang="en-US" sz="2400" dirty="0"/>
              <a:t>- Develop presentation skills</a:t>
            </a:r>
          </a:p>
          <a:p>
            <a:r>
              <a:rPr lang="en-US" sz="2400" dirty="0"/>
              <a:t>- Actively join in class activities</a:t>
            </a:r>
          </a:p>
          <a:p>
            <a:r>
              <a:rPr lang="en-US" sz="2400" b="1" dirty="0"/>
              <a:t>3. Personal qualities</a:t>
            </a:r>
            <a:endParaRPr lang="en-US" sz="2400" dirty="0"/>
          </a:p>
          <a:p>
            <a:pPr lvl="0"/>
            <a:r>
              <a:rPr lang="en-US" sz="2400" dirty="0"/>
              <a:t>- Understand more about advantages and disadvantages of online and face-to-face learning, therefore, students can make use of the strong points of each method</a:t>
            </a:r>
          </a:p>
          <a:p>
            <a:r>
              <a:rPr lang="en-US" sz="2400" dirty="0"/>
              <a:t>- Develop self-study skills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871888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405165" y="2077973"/>
            <a:ext cx="4587315" cy="678094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b="1" dirty="0"/>
              <a:t>Expressions to talk about advantages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263130" y="2077973"/>
            <a:ext cx="4575424" cy="678094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b="1" dirty="0"/>
              <a:t>Expressions to talk about disadvantages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405165" y="2930727"/>
            <a:ext cx="4575424" cy="2893023"/>
          </a:xfrm>
          <a:prstGeom prst="roundRect">
            <a:avLst/>
          </a:prstGeom>
          <a:solidFill>
            <a:srgbClr val="FCC19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400" dirty="0">
                <a:solidFill>
                  <a:schemeClr val="tx1"/>
                </a:solidFill>
              </a:rPr>
              <a:t>- A positive aspect of …….</a:t>
            </a:r>
          </a:p>
          <a:p>
            <a:pPr lvl="0"/>
            <a:r>
              <a:rPr lang="en-US" sz="2400" dirty="0">
                <a:solidFill>
                  <a:schemeClr val="tx1"/>
                </a:solidFill>
              </a:rPr>
              <a:t>- A benefit of ……. is …..</a:t>
            </a:r>
          </a:p>
          <a:p>
            <a:pPr lvl="0"/>
            <a:r>
              <a:rPr lang="en-US" sz="2400" dirty="0">
                <a:solidFill>
                  <a:schemeClr val="tx1"/>
                </a:solidFill>
              </a:rPr>
              <a:t>- A good point about… is …</a:t>
            </a:r>
          </a:p>
          <a:p>
            <a:pPr lvl="0"/>
            <a:r>
              <a:rPr lang="en-US" sz="2400" dirty="0">
                <a:solidFill>
                  <a:schemeClr val="tx1"/>
                </a:solidFill>
              </a:rPr>
              <a:t>- An argument in favor of .. is …</a:t>
            </a:r>
          </a:p>
          <a:p>
            <a:r>
              <a:rPr lang="en-US" sz="2400" dirty="0">
                <a:solidFill>
                  <a:schemeClr val="tx1"/>
                </a:solidFill>
              </a:rPr>
              <a:t>- An advantage of … is …</a:t>
            </a:r>
          </a:p>
          <a:p>
            <a:pPr algn="ctr"/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6263129" y="2930728"/>
            <a:ext cx="4575424" cy="2893022"/>
          </a:xfrm>
          <a:prstGeom prst="roundRect">
            <a:avLst/>
          </a:prstGeom>
          <a:solidFill>
            <a:srgbClr val="FCC19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400" dirty="0">
                <a:solidFill>
                  <a:schemeClr val="tx1"/>
                </a:solidFill>
              </a:rPr>
              <a:t>- A negative aspect of…. is ……</a:t>
            </a:r>
          </a:p>
          <a:p>
            <a:r>
              <a:rPr lang="en-US" sz="2400" dirty="0">
                <a:solidFill>
                  <a:schemeClr val="tx1"/>
                </a:solidFill>
              </a:rPr>
              <a:t>- An argument against …. is …..</a:t>
            </a:r>
          </a:p>
          <a:p>
            <a:r>
              <a:rPr lang="en-US" sz="2400" dirty="0">
                <a:solidFill>
                  <a:schemeClr val="tx1"/>
                </a:solidFill>
              </a:rPr>
              <a:t>- A drawback of .… is ….</a:t>
            </a:r>
          </a:p>
          <a:p>
            <a:r>
              <a:rPr lang="en-US" sz="24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- A frequent criticism of … is …</a:t>
            </a:r>
            <a:endParaRPr lang="en-US" sz="2400" dirty="0">
              <a:solidFill>
                <a:schemeClr val="tx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- A downside of … is …</a:t>
            </a:r>
            <a:endParaRPr lang="en-US" sz="2400" dirty="0">
              <a:solidFill>
                <a:schemeClr val="tx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POST-READING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70160" y="1154094"/>
            <a:ext cx="38803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USEFUL EXPRESSIONS</a:t>
            </a:r>
          </a:p>
        </p:txBody>
      </p:sp>
    </p:spTree>
    <p:extLst>
      <p:ext uri="{BB962C8B-B14F-4D97-AF65-F5344CB8AC3E}">
        <p14:creationId xmlns:p14="http://schemas.microsoft.com/office/powerpoint/2010/main" val="6089159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3</a:t>
            </a:r>
          </a:p>
        </p:txBody>
      </p:sp>
      <p:sp>
        <p:nvSpPr>
          <p:cNvPr id="2" name="Rectangle 1"/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6318" y="361347"/>
            <a:ext cx="16401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READING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512318" y="1008523"/>
            <a:ext cx="4602525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Guessing game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526769" y="2031398"/>
            <a:ext cx="4599373" cy="80526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Task 1: Look at the photos and answer the questions.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512318" y="3148325"/>
            <a:ext cx="4602526" cy="11332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2: Read the texts. Choose the correct answer.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3: Decide who mentions the following by putting a tick in the correct box.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549303" y="5676710"/>
            <a:ext cx="4639511" cy="6849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Home work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1457720" y="944078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3076118" y="1804769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6673"/>
                </a:solidFill>
              </a:rPr>
              <a:t>PRE-READING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1421976" y="3095382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6673"/>
                </a:solidFill>
              </a:rPr>
              <a:t>WHILE-READING</a:t>
            </a:r>
          </a:p>
        </p:txBody>
      </p:sp>
      <p:cxnSp>
        <p:nvCxnSpPr>
          <p:cNvPr id="43" name="Curved Connector 42"/>
          <p:cNvCxnSpPr/>
          <p:nvPr/>
        </p:nvCxnSpPr>
        <p:spPr>
          <a:xfrm>
            <a:off x="3364904" y="1186763"/>
            <a:ext cx="844528" cy="61800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4" name="Curved Connector 43"/>
          <p:cNvCxnSpPr/>
          <p:nvPr/>
        </p:nvCxnSpPr>
        <p:spPr>
          <a:xfrm rot="10800000" flipV="1">
            <a:off x="2456356" y="2105069"/>
            <a:ext cx="604052" cy="990313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5" name="Curved Connector 44"/>
          <p:cNvCxnSpPr/>
          <p:nvPr/>
        </p:nvCxnSpPr>
        <p:spPr>
          <a:xfrm>
            <a:off x="3372709" y="3482174"/>
            <a:ext cx="513299" cy="1136511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Rounded Rectangle 45"/>
          <p:cNvSpPr/>
          <p:nvPr/>
        </p:nvSpPr>
        <p:spPr>
          <a:xfrm>
            <a:off x="2959984" y="4618685"/>
            <a:ext cx="2183000" cy="6661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6673"/>
                </a:solidFill>
              </a:rPr>
              <a:t>POST-READING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1316921" y="5786800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6673"/>
                </a:solidFill>
              </a:rPr>
              <a:t>CONSOLIDATION</a:t>
            </a:r>
          </a:p>
        </p:txBody>
      </p:sp>
      <p:cxnSp>
        <p:nvCxnSpPr>
          <p:cNvPr id="48" name="Curved Connector 47"/>
          <p:cNvCxnSpPr/>
          <p:nvPr/>
        </p:nvCxnSpPr>
        <p:spPr>
          <a:xfrm rot="10800000" flipV="1">
            <a:off x="2351301" y="4796487"/>
            <a:ext cx="604052" cy="990313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6549303" y="4574325"/>
            <a:ext cx="4602526" cy="6722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Discussion</a:t>
            </a:r>
            <a:endParaRPr lang="en-GB" dirty="0">
              <a:solidFill>
                <a:srgbClr val="0066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8576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8684594-0778-46CC-A6AA-01BEEF637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62"/>
            <a:ext cx="12192000" cy="880278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702927" y="110763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3099" y="1039279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32847" y="13718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1358390" y="110763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40437" y="1899204"/>
            <a:ext cx="1075085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1. Knowledge</a:t>
            </a:r>
            <a:endParaRPr lang="en-US" sz="2400" dirty="0"/>
          </a:p>
          <a:p>
            <a:pPr lvl="0"/>
            <a:r>
              <a:rPr lang="en-US" sz="2400" dirty="0"/>
              <a:t>Develop reading skills for general ideas and for specific information about types of learning</a:t>
            </a:r>
          </a:p>
          <a:p>
            <a:r>
              <a:rPr lang="en-US" sz="2400" b="1" dirty="0"/>
              <a:t>2. Core competence</a:t>
            </a:r>
            <a:endParaRPr lang="en-US" sz="2400" dirty="0"/>
          </a:p>
          <a:p>
            <a:r>
              <a:rPr lang="en-US" sz="2400" dirty="0"/>
              <a:t>- Develop communication skills and creativity</a:t>
            </a:r>
          </a:p>
          <a:p>
            <a:r>
              <a:rPr lang="en-US" sz="2400" dirty="0"/>
              <a:t>- Be collaborative and supportive in pair work and team work</a:t>
            </a:r>
          </a:p>
          <a:p>
            <a:r>
              <a:rPr lang="en-US" sz="2400" dirty="0"/>
              <a:t>- Develop presentation skills</a:t>
            </a:r>
          </a:p>
          <a:p>
            <a:r>
              <a:rPr lang="en-US" sz="2400" dirty="0"/>
              <a:t>- Actively join in class activities</a:t>
            </a:r>
          </a:p>
          <a:p>
            <a:r>
              <a:rPr lang="en-US" sz="2400" b="1" dirty="0"/>
              <a:t>3. Personal qualities</a:t>
            </a:r>
            <a:endParaRPr lang="en-US" sz="2400" dirty="0"/>
          </a:p>
          <a:p>
            <a:pPr lvl="0"/>
            <a:r>
              <a:rPr lang="en-US" sz="2400" dirty="0"/>
              <a:t>- Understand more about advantages and disadvantages of online and face-to-face learning, therefore, students can make use of the strong points of each method</a:t>
            </a:r>
          </a:p>
          <a:p>
            <a:r>
              <a:rPr lang="en-US" sz="2400" dirty="0"/>
              <a:t>- Develop self-study skills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058701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8A4690D4-BED2-4414-A159-D786E74D1CDB}"/>
              </a:ext>
            </a:extLst>
          </p:cNvPr>
          <p:cNvSpPr txBox="1"/>
          <p:nvPr/>
        </p:nvSpPr>
        <p:spPr>
          <a:xfrm>
            <a:off x="1613042" y="2055511"/>
            <a:ext cx="976044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3600" dirty="0"/>
              <a:t>Do exercises in the workbook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Prepare for the next lesson: Speaking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43871" y="111311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4043" y="1017463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399333" y="109351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684594-0778-46CC-A6AA-01BEEF637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62"/>
            <a:ext cx="12192000" cy="8802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32847" y="13718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30542249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344752" y="5978873"/>
            <a:ext cx="5877636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Website: 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hoclieu.vn</a:t>
            </a:r>
            <a:endParaRPr lang="en-US" sz="1600" dirty="0"/>
          </a:p>
          <a:p>
            <a:pPr algn="ctr"/>
            <a:r>
              <a:rPr lang="en-US" sz="1600" b="1" i="1" dirty="0" err="1">
                <a:solidFill>
                  <a:srgbClr val="FFFFFF"/>
                </a:solidFill>
                <a:latin typeface="Calibri" panose="020F0502020204030204" pitchFamily="34" charset="0"/>
              </a:rPr>
              <a:t>Fanpage</a:t>
            </a:r>
            <a:r>
              <a:rPr lang="en-US" sz="1600" b="1" i="1">
                <a:solidFill>
                  <a:srgbClr val="FFFFFF"/>
                </a:solidFill>
                <a:latin typeface="Calibri" panose="020F0502020204030204" pitchFamily="34" charset="0"/>
              </a:rPr>
              <a:t>: facebook.com/tienganhglobalsuccess.vn/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3</a:t>
            </a:r>
          </a:p>
        </p:txBody>
      </p:sp>
      <p:sp>
        <p:nvSpPr>
          <p:cNvPr id="2" name="Rectangle 1"/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6318" y="361347"/>
            <a:ext cx="16401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READING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512318" y="1008523"/>
            <a:ext cx="4602525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Guessing game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526769" y="2031398"/>
            <a:ext cx="4599373" cy="80526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Task 1: Look at the photos and answer the questions.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512318" y="3148325"/>
            <a:ext cx="4602526" cy="11332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2: Read the texts. Choose the correct answer.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3: Decide who mentions the following by putting a tick in the correct box.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549303" y="5676710"/>
            <a:ext cx="4639511" cy="6849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Home work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1457720" y="944078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3076118" y="1804769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6673"/>
                </a:solidFill>
              </a:rPr>
              <a:t>PRE-READING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1421976" y="3095382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6673"/>
                </a:solidFill>
              </a:rPr>
              <a:t>WHILE-READING</a:t>
            </a:r>
          </a:p>
        </p:txBody>
      </p:sp>
      <p:cxnSp>
        <p:nvCxnSpPr>
          <p:cNvPr id="43" name="Curved Connector 42"/>
          <p:cNvCxnSpPr/>
          <p:nvPr/>
        </p:nvCxnSpPr>
        <p:spPr>
          <a:xfrm>
            <a:off x="3364904" y="1186763"/>
            <a:ext cx="844528" cy="61800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4" name="Curved Connector 43"/>
          <p:cNvCxnSpPr/>
          <p:nvPr/>
        </p:nvCxnSpPr>
        <p:spPr>
          <a:xfrm rot="10800000" flipV="1">
            <a:off x="2456356" y="2105069"/>
            <a:ext cx="604052" cy="990313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5" name="Curved Connector 44"/>
          <p:cNvCxnSpPr/>
          <p:nvPr/>
        </p:nvCxnSpPr>
        <p:spPr>
          <a:xfrm>
            <a:off x="3372709" y="3482174"/>
            <a:ext cx="513299" cy="1136511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Rounded Rectangle 45"/>
          <p:cNvSpPr/>
          <p:nvPr/>
        </p:nvSpPr>
        <p:spPr>
          <a:xfrm>
            <a:off x="2959984" y="4618685"/>
            <a:ext cx="2183000" cy="6661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6673"/>
                </a:solidFill>
              </a:rPr>
              <a:t>POST-READING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1316921" y="5786800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6673"/>
                </a:solidFill>
              </a:rPr>
              <a:t>CONSOLIDATION</a:t>
            </a:r>
          </a:p>
        </p:txBody>
      </p:sp>
      <p:cxnSp>
        <p:nvCxnSpPr>
          <p:cNvPr id="48" name="Curved Connector 47"/>
          <p:cNvCxnSpPr/>
          <p:nvPr/>
        </p:nvCxnSpPr>
        <p:spPr>
          <a:xfrm rot="10800000" flipV="1">
            <a:off x="2351301" y="4796487"/>
            <a:ext cx="604052" cy="990313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6549303" y="4574325"/>
            <a:ext cx="4602526" cy="6722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Discussion</a:t>
            </a:r>
            <a:endParaRPr lang="en-GB" dirty="0">
              <a:solidFill>
                <a:srgbClr val="0066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14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3</a:t>
            </a:r>
          </a:p>
        </p:txBody>
      </p:sp>
      <p:sp>
        <p:nvSpPr>
          <p:cNvPr id="2" name="Rectangle 1"/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6318" y="361347"/>
            <a:ext cx="16401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READING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512318" y="1008523"/>
            <a:ext cx="4602525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Guessing game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1457720" y="944078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607256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986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D8C56F8-D453-4A83-912E-1743E8F3CBDF}"/>
              </a:ext>
            </a:extLst>
          </p:cNvPr>
          <p:cNvSpPr txBox="1"/>
          <p:nvPr/>
        </p:nvSpPr>
        <p:spPr>
          <a:xfrm>
            <a:off x="3968088" y="1075280"/>
            <a:ext cx="418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FB7BD"/>
                </a:solidFill>
              </a:rPr>
              <a:t>Game rules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154097" y="1906072"/>
            <a:ext cx="10005134" cy="4441461"/>
          </a:xfrm>
          <a:prstGeom prst="roundRect">
            <a:avLst/>
          </a:prstGeom>
          <a:ln>
            <a:solidFill>
              <a:srgbClr val="2C524E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2800" dirty="0"/>
              <a:t>-  2 teams.</a:t>
            </a:r>
          </a:p>
          <a:p>
            <a:pPr marL="285750" lvl="0" indent="-285750">
              <a:buFontTx/>
              <a:buChar char="-"/>
            </a:pPr>
            <a:r>
              <a:rPr lang="en-US" sz="2800" dirty="0"/>
              <a:t>3 sets of pictures (3 pictures/set) </a:t>
            </a:r>
          </a:p>
          <a:p>
            <a:pPr marL="285750" lvl="0" indent="-285750">
              <a:buFontTx/>
              <a:buChar char="-"/>
            </a:pPr>
            <a:r>
              <a:rPr lang="en-US" sz="2800" dirty="0"/>
              <a:t>If one team:</a:t>
            </a:r>
          </a:p>
          <a:p>
            <a:r>
              <a:rPr lang="en-US" sz="2800" dirty="0"/>
              <a:t>+ gets the correct answer after the 1</a:t>
            </a:r>
            <a:r>
              <a:rPr lang="en-US" sz="2800" baseline="30000" dirty="0"/>
              <a:t>st</a:t>
            </a:r>
            <a:r>
              <a:rPr lang="en-US" sz="2800" dirty="0"/>
              <a:t> picture </a:t>
            </a:r>
            <a:r>
              <a:rPr lang="en-US" sz="2800" dirty="0">
                <a:sym typeface="Wingdings" panose="05000000000000000000" pitchFamily="2" charset="2"/>
              </a:rPr>
              <a:t></a:t>
            </a:r>
            <a:r>
              <a:rPr lang="en-US" sz="2800" dirty="0"/>
              <a:t> 3 points</a:t>
            </a:r>
          </a:p>
          <a:p>
            <a:r>
              <a:rPr lang="en-US" sz="2800" dirty="0"/>
              <a:t>+ gets the correct answer after the 2</a:t>
            </a:r>
            <a:r>
              <a:rPr lang="en-US" sz="2800" baseline="30000" dirty="0"/>
              <a:t>nd</a:t>
            </a:r>
            <a:r>
              <a:rPr lang="en-US" sz="2800" dirty="0"/>
              <a:t> picture </a:t>
            </a:r>
            <a:r>
              <a:rPr lang="en-US" sz="2800" dirty="0">
                <a:sym typeface="Wingdings" panose="05000000000000000000" pitchFamily="2" charset="2"/>
              </a:rPr>
              <a:t></a:t>
            </a:r>
            <a:r>
              <a:rPr lang="en-US" sz="2800" dirty="0"/>
              <a:t> 2 points</a:t>
            </a:r>
          </a:p>
          <a:p>
            <a:r>
              <a:rPr lang="en-US" sz="2800" dirty="0"/>
              <a:t>+ gets the correct answer after the 3</a:t>
            </a:r>
            <a:r>
              <a:rPr lang="en-US" sz="2800" baseline="30000" dirty="0"/>
              <a:t>rd</a:t>
            </a:r>
            <a:r>
              <a:rPr lang="en-US" sz="2800" dirty="0"/>
              <a:t> picture </a:t>
            </a:r>
            <a:r>
              <a:rPr lang="en-US" sz="2800" dirty="0">
                <a:sym typeface="Wingdings" panose="05000000000000000000" pitchFamily="2" charset="2"/>
              </a:rPr>
              <a:t></a:t>
            </a:r>
            <a:r>
              <a:rPr lang="en-US" sz="2800" dirty="0"/>
              <a:t> 1 point</a:t>
            </a:r>
          </a:p>
          <a:p>
            <a:pPr lvl="0"/>
            <a:r>
              <a:rPr lang="en-US" sz="2800" dirty="0"/>
              <a:t>-  The team with more points will be the winner.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7953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986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D8C56F8-D453-4A83-912E-1743E8F3CBDF}"/>
              </a:ext>
            </a:extLst>
          </p:cNvPr>
          <p:cNvSpPr txBox="1"/>
          <p:nvPr/>
        </p:nvSpPr>
        <p:spPr>
          <a:xfrm>
            <a:off x="3968088" y="1075280"/>
            <a:ext cx="418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FB7BD"/>
                </a:solidFill>
              </a:rPr>
              <a:t>Set 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pic>
        <p:nvPicPr>
          <p:cNvPr id="6" name="Picture 5" descr="Blue Yeti USB Microphone and ATH-M30x Headphone Kit (Blackout)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148" y="2510222"/>
            <a:ext cx="2457573" cy="1964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Should You Choose a Smartphone, Tablet or Laptop? | Priority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806" y="2510221"/>
            <a:ext cx="2443207" cy="1813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Recruiting During A Pandemic - The Yellow Jacket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3161" y="2317073"/>
            <a:ext cx="2104532" cy="2006352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D8C56F8-D453-4A83-912E-1743E8F3CBDF}"/>
              </a:ext>
            </a:extLst>
          </p:cNvPr>
          <p:cNvSpPr txBox="1"/>
          <p:nvPr/>
        </p:nvSpPr>
        <p:spPr>
          <a:xfrm>
            <a:off x="3648721" y="5124977"/>
            <a:ext cx="418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FB7BD"/>
                </a:solidFill>
              </a:rPr>
              <a:t>online learning</a:t>
            </a:r>
          </a:p>
        </p:txBody>
      </p:sp>
    </p:spTree>
    <p:extLst>
      <p:ext uri="{BB962C8B-B14F-4D97-AF65-F5344CB8AC3E}">
        <p14:creationId xmlns:p14="http://schemas.microsoft.com/office/powerpoint/2010/main" val="553105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986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D8C56F8-D453-4A83-912E-1743E8F3CBDF}"/>
              </a:ext>
            </a:extLst>
          </p:cNvPr>
          <p:cNvSpPr txBox="1"/>
          <p:nvPr/>
        </p:nvSpPr>
        <p:spPr>
          <a:xfrm>
            <a:off x="3968088" y="1075280"/>
            <a:ext cx="418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FB7BD"/>
                </a:solidFill>
              </a:rPr>
              <a:t>Set 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D8C56F8-D453-4A83-912E-1743E8F3CBDF}"/>
              </a:ext>
            </a:extLst>
          </p:cNvPr>
          <p:cNvSpPr txBox="1"/>
          <p:nvPr/>
        </p:nvSpPr>
        <p:spPr>
          <a:xfrm>
            <a:off x="3648721" y="5124977"/>
            <a:ext cx="418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FB7BD"/>
                </a:solidFill>
              </a:rPr>
              <a:t>self-study</a:t>
            </a:r>
          </a:p>
        </p:txBody>
      </p:sp>
      <p:pic>
        <p:nvPicPr>
          <p:cNvPr id="9" name="Picture 8" descr="7 tips on self-study Chinese - Cchatty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819" y="2549208"/>
            <a:ext cx="2671217" cy="22092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15 Tasks for Studying the Ukrainian Alphabet | Ukraine Gate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2938" y="2553641"/>
            <a:ext cx="2863384" cy="2204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Grammar Self-Study Secret #1: Learn to Paraphrase - Lingual.net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444" y="2549207"/>
            <a:ext cx="2754775" cy="22092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9435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986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D8C56F8-D453-4A83-912E-1743E8F3CBDF}"/>
              </a:ext>
            </a:extLst>
          </p:cNvPr>
          <p:cNvSpPr txBox="1"/>
          <p:nvPr/>
        </p:nvSpPr>
        <p:spPr>
          <a:xfrm>
            <a:off x="3968088" y="1075280"/>
            <a:ext cx="418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FB7BD"/>
                </a:solidFill>
              </a:rPr>
              <a:t>Set 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D8C56F8-D453-4A83-912E-1743E8F3CBDF}"/>
              </a:ext>
            </a:extLst>
          </p:cNvPr>
          <p:cNvSpPr txBox="1"/>
          <p:nvPr/>
        </p:nvSpPr>
        <p:spPr>
          <a:xfrm>
            <a:off x="3648721" y="5124977"/>
            <a:ext cx="4864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FB7BD"/>
                </a:solidFill>
              </a:rPr>
              <a:t>face-to-face learning</a:t>
            </a:r>
          </a:p>
        </p:txBody>
      </p:sp>
      <p:pic>
        <p:nvPicPr>
          <p:cNvPr id="9" name="Picture 8" descr="Go to school hay go to the school? | VOCA.VN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745" y="2616569"/>
            <a:ext cx="2640090" cy="21418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Free Teacher Vectors, 25,000+ Images in AI, EPS format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7455" y="2633398"/>
            <a:ext cx="2817643" cy="2302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How Can Preparing to Teach Online Improve My Face-to-face Teaching? - Magna  Publications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6921" y="2702488"/>
            <a:ext cx="2953996" cy="20559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7429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3741</TotalTime>
  <Words>2928</Words>
  <Application>Microsoft Office PowerPoint</Application>
  <PresentationFormat>Widescreen</PresentationFormat>
  <Paragraphs>278</Paragraphs>
  <Slides>34</Slides>
  <Notes>9</Notes>
  <HiddenSlides>0</HiddenSlides>
  <MMClips>3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Myriad Pro</vt:lpstr>
      <vt:lpstr>UTM Facebook K&amp;T</vt:lpstr>
      <vt:lpstr>UTMAvoBold</vt:lpstr>
      <vt:lpstr>Arial</vt:lpstr>
      <vt:lpstr>Bookman Old Style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Pham Lan</cp:lastModifiedBy>
  <cp:revision>142</cp:revision>
  <dcterms:created xsi:type="dcterms:W3CDTF">2020-12-09T02:04:09Z</dcterms:created>
  <dcterms:modified xsi:type="dcterms:W3CDTF">2023-04-11T05:33:21Z</dcterms:modified>
</cp:coreProperties>
</file>