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71" r:id="rId2"/>
    <p:sldId id="256" r:id="rId3"/>
    <p:sldId id="302" r:id="rId4"/>
    <p:sldId id="279" r:id="rId5"/>
    <p:sldId id="327" r:id="rId6"/>
    <p:sldId id="363" r:id="rId7"/>
    <p:sldId id="364" r:id="rId8"/>
    <p:sldId id="355" r:id="rId9"/>
    <p:sldId id="276" r:id="rId10"/>
    <p:sldId id="356" r:id="rId11"/>
    <p:sldId id="314" r:id="rId12"/>
    <p:sldId id="330" r:id="rId13"/>
    <p:sldId id="35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45A"/>
    <a:srgbClr val="F26548"/>
    <a:srgbClr val="F8B417"/>
    <a:srgbClr val="0070C0"/>
    <a:srgbClr val="0087B2"/>
    <a:srgbClr val="F26648"/>
    <a:srgbClr val="6D9FB1"/>
    <a:srgbClr val="F7931D"/>
    <a:srgbClr val="FBC864"/>
    <a:srgbClr val="FEE3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4660"/>
  </p:normalViewPr>
  <p:slideViewPr>
    <p:cSldViewPr snapToGrid="0" showGuides="1">
      <p:cViewPr varScale="1">
        <p:scale>
          <a:sx n="57" d="100"/>
          <a:sy n="57" d="100"/>
        </p:scale>
        <p:origin x="1140"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2/24/2024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367271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742464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3B9ED-E63E-B0DC-0A8C-266D566D5A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8DB05E-D65E-78CC-A4FD-01ECD7EFF9F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A7599EE-DE44-7CE7-F1D3-9468C348A4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7A637D-EA96-A288-3612-4E26617D2CE8}"/>
              </a:ext>
            </a:extLst>
          </p:cNvPr>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4254960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196236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910852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3157494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2/24/2024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2/24/2024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2/24/2024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2/24/2024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118853"/>
            <a:ext cx="10976689"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Write a passage (100 – 120 words) about what your </a:t>
            </a:r>
            <a:r>
              <a:rPr lang="en-US" sz="2400" b="1" dirty="0" err="1">
                <a:effectLst>
                  <a:glow rad="88900">
                    <a:schemeClr val="bg1"/>
                  </a:glow>
                </a:effectLst>
                <a:cs typeface="Arial" panose="020B0604020202020204" pitchFamily="34" charset="0"/>
              </a:rPr>
              <a:t>favourite</a:t>
            </a:r>
            <a:r>
              <a:rPr lang="en-US" sz="2400" b="1" dirty="0">
                <a:effectLst>
                  <a:glow rad="88900">
                    <a:schemeClr val="bg1"/>
                  </a:glow>
                </a:effectLst>
                <a:cs typeface="Arial" panose="020B0604020202020204" pitchFamily="34" charset="0"/>
              </a:rPr>
              <a:t> electronic device can do now and what it will be able to do in the future. Use the ideas in 4 or of your own.</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487066" y="194965"/>
            <a:ext cx="5607761"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WRITING</a:t>
            </a:r>
          </a:p>
        </p:txBody>
      </p:sp>
      <p:sp>
        <p:nvSpPr>
          <p:cNvPr id="10" name="Hộp Văn bản 9">
            <a:extLst>
              <a:ext uri="{FF2B5EF4-FFF2-40B4-BE49-F238E27FC236}">
                <a16:creationId xmlns:a16="http://schemas.microsoft.com/office/drawing/2014/main" id="{C0F8F5C6-5AAD-FA22-C50B-BB1927F99932}"/>
              </a:ext>
            </a:extLst>
          </p:cNvPr>
          <p:cNvSpPr txBox="1"/>
          <p:nvPr/>
        </p:nvSpPr>
        <p:spPr>
          <a:xfrm>
            <a:off x="283067" y="1949850"/>
            <a:ext cx="11623519" cy="4614020"/>
          </a:xfrm>
          <a:prstGeom prst="rect">
            <a:avLst/>
          </a:prstGeom>
          <a:noFill/>
        </p:spPr>
        <p:txBody>
          <a:bodyPr wrap="square">
            <a:spAutoFit/>
          </a:bodyPr>
          <a:lstStyle/>
          <a:p>
            <a:pPr algn="just">
              <a:lnSpc>
                <a:spcPct val="150000"/>
              </a:lnSpc>
            </a:pPr>
            <a:r>
              <a:rPr lang="en-US" sz="2200" i="1" dirty="0">
                <a:solidFill>
                  <a:srgbClr val="242021"/>
                </a:solidFill>
                <a:latin typeface="Aptos Display" panose="020B0004020202020204" pitchFamily="34" charset="0"/>
              </a:rPr>
              <a:t>	My </a:t>
            </a:r>
            <a:r>
              <a:rPr lang="en-US" sz="2200" i="1" dirty="0" err="1">
                <a:solidFill>
                  <a:srgbClr val="242021"/>
                </a:solidFill>
                <a:latin typeface="Aptos Display" panose="020B0004020202020204" pitchFamily="34" charset="0"/>
              </a:rPr>
              <a:t>favourite</a:t>
            </a:r>
            <a:r>
              <a:rPr lang="en-US" sz="2200" i="1" dirty="0">
                <a:solidFill>
                  <a:srgbClr val="242021"/>
                </a:solidFill>
                <a:latin typeface="Aptos Display" panose="020B0004020202020204" pitchFamily="34" charset="0"/>
              </a:rPr>
              <a:t> electronic device is a smartwatch. Currently, it helps me stay connected and track my fitness. It also allows me to receive notifications, answer calls, and control music right from my wrist. With its built-in fitness tracking features, it monitors my steps, heart rate, and sleep patterns, helping me maintain a healthy lifestyle. In the future, I think my smartwatch will become even more advanced. It will likely incorporate advanced health monitoring technologies, providing real-time analysis of vital signs and even detecting early signs of potential health issues. Additionally, it will be able to seamlessly integrate with other smart devices, allowing me to control home automation, make secure payments, and navigate augmented realities. As technology continues to evolve, smartwatches like mine hold the potential to become one of our indispensable companions.</a:t>
            </a:r>
          </a:p>
        </p:txBody>
      </p:sp>
    </p:spTree>
    <p:extLst>
      <p:ext uri="{BB962C8B-B14F-4D97-AF65-F5344CB8AC3E}">
        <p14:creationId xmlns:p14="http://schemas.microsoft.com/office/powerpoint/2010/main" val="797545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7375" y="1289230"/>
            <a:ext cx="1898388"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487067" y="2564957"/>
            <a:ext cx="10987539" cy="2499467"/>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a:t>- Listen for information about electronic devices.</a:t>
            </a:r>
          </a:p>
          <a:p>
            <a:pPr marL="457200" indent="-457200">
              <a:lnSpc>
                <a:spcPct val="150000"/>
              </a:lnSpc>
              <a:buFont typeface="Wingdings" panose="05000000000000000000" pitchFamily="2" charset="2"/>
              <a:buChar char="ü"/>
            </a:pPr>
            <a:r>
              <a:rPr lang="en-US" sz="3600" dirty="0"/>
              <a:t>- Write a paragraph about electronic devices.</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9086" y="1289230"/>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5" y="1278761"/>
            <a:ext cx="1998504"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673" y="11864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87067" y="2594765"/>
            <a:ext cx="8149852" cy="837473"/>
          </a:xfrm>
          <a:prstGeom prst="rect">
            <a:avLst/>
          </a:prstGeom>
          <a:noFill/>
        </p:spPr>
        <p:txBody>
          <a:bodyPr wrap="square" rtlCol="0">
            <a:spAutoFit/>
          </a:bodyPr>
          <a:lstStyle/>
          <a:p>
            <a:pPr>
              <a:lnSpc>
                <a:spcPct val="150000"/>
              </a:lnSpc>
            </a:pPr>
            <a:r>
              <a:rPr lang="en-US" sz="3600" dirty="0"/>
              <a:t>- Do exercises in the Workbook.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0651" y="2395778"/>
            <a:ext cx="3044282" cy="3044282"/>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a:solidFill>
                  <a:schemeClr val="bg1"/>
                </a:solidFill>
                <a:latin typeface="Calibri" panose="020F0502020204030204" pitchFamily="34" charset="0"/>
              </a:rPr>
              <a:t>Website: </a:t>
            </a:r>
            <a:r>
              <a:rPr lang="en-GB" b="1" i="1">
                <a:solidFill>
                  <a:schemeClr val="bg1"/>
                </a:solidFill>
                <a:latin typeface="Calibri" panose="020F0502020204030204" pitchFamily="34" charset="0"/>
              </a:rPr>
              <a:t>hoclieu.vn</a:t>
            </a:r>
            <a:endParaRPr lang="en-GB">
              <a:solidFill>
                <a:schemeClr val="bg1"/>
              </a:solidFill>
            </a:endParaRPr>
          </a:p>
          <a:p>
            <a:pPr algn="ctr"/>
            <a:r>
              <a:rPr lang="en-GB" b="1">
                <a:solidFill>
                  <a:schemeClr val="bg1"/>
                </a:solidFill>
                <a:latin typeface="Calibri" panose="020F0502020204030204" pitchFamily="34" charset="0"/>
              </a:rPr>
              <a:t>Fanpage: </a:t>
            </a:r>
            <a:r>
              <a:rPr lang="en-GB" b="1" i="1">
                <a:solidFill>
                  <a:schemeClr val="bg1"/>
                </a:solidFill>
                <a:latin typeface="Calibri" panose="020F0502020204030204" pitchFamily="34" charset="0"/>
              </a:rPr>
              <a:t>facebook.com/www.tienganhglobalsuccess.vn/</a:t>
            </a:r>
            <a:endParaRPr lang="en-GB">
              <a:solidFill>
                <a:schemeClr val="bg1"/>
              </a:solidFill>
            </a:endParaRPr>
          </a:p>
        </p:txBody>
      </p:sp>
    </p:spTree>
    <p:extLst>
      <p:ext uri="{BB962C8B-B14F-4D97-AF65-F5344CB8AC3E}">
        <p14:creationId xmlns:p14="http://schemas.microsoft.com/office/powerpoint/2010/main" val="2453337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2" y="-7620"/>
            <a:ext cx="12192000" cy="1083309"/>
            <a:chOff x="7620" y="-7620"/>
            <a:chExt cx="12192000" cy="1083309"/>
          </a:xfrm>
        </p:grpSpPr>
        <p:sp>
          <p:nvSpPr>
            <p:cNvPr id="23" name="Round Single Corner Rectangle 22"/>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311098" y="1904878"/>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836656" y="1940421"/>
            <a:ext cx="4712984" cy="523220"/>
          </a:xfrm>
          <a:prstGeom prst="rect">
            <a:avLst/>
          </a:prstGeom>
          <a:noFill/>
        </p:spPr>
        <p:txBody>
          <a:bodyPr wrap="square" rtlCol="0">
            <a:spAutoFit/>
          </a:bodyPr>
          <a:lstStyle/>
          <a:p>
            <a:r>
              <a:rPr lang="en-US" sz="2800" b="1" dirty="0">
                <a:solidFill>
                  <a:schemeClr val="bg1"/>
                </a:solidFill>
              </a:rPr>
              <a:t>LESSON 6: SKILLS 2</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dirty="0">
                <a:solidFill>
                  <a:schemeClr val="bg1"/>
                </a:solidFill>
                <a:latin typeface="Myriad Pro" pitchFamily="34" charset="0"/>
              </a:rPr>
              <a:t>ELECTRONIC DEVICES</a:t>
            </a: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154373" y="120683"/>
            <a:ext cx="888470" cy="707886"/>
          </a:xfrm>
          <a:prstGeom prst="rect">
            <a:avLst/>
          </a:prstGeom>
          <a:noFill/>
        </p:spPr>
        <p:txBody>
          <a:bodyPr wrap="square" rtlCol="0">
            <a:spAutoFit/>
          </a:bodyPr>
          <a:lstStyle/>
          <a:p>
            <a:pPr algn="ctr"/>
            <a:r>
              <a:rPr lang="en-US" sz="4000" b="1" dirty="0">
                <a:solidFill>
                  <a:schemeClr val="bg1"/>
                </a:solidFill>
                <a:latin typeface="Myriad Pro" pitchFamily="34" charset="0"/>
              </a:rPr>
              <a:t>11</a:t>
            </a:r>
          </a:p>
        </p:txBody>
      </p:sp>
      <p:grpSp>
        <p:nvGrpSpPr>
          <p:cNvPr id="7" name="Group 6"/>
          <p:cNvGrpSpPr/>
          <p:nvPr/>
        </p:nvGrpSpPr>
        <p:grpSpPr>
          <a:xfrm>
            <a:off x="2766630" y="1753239"/>
            <a:ext cx="990895" cy="941618"/>
            <a:chOff x="2766630" y="1746890"/>
            <a:chExt cx="990895" cy="941618"/>
          </a:xfrm>
        </p:grpSpPr>
        <p:pic>
          <p:nvPicPr>
            <p:cNvPr id="35" name="Picture 34"/>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6" name="Picture 5"/>
            <p:cNvPicPr>
              <a:picLocks noChangeAspect="1"/>
            </p:cNvPicPr>
            <p:nvPr/>
          </p:nvPicPr>
          <p:blipFill rotWithShape="1">
            <a:blip r:embed="rId4"/>
            <a:srcRect t="5582"/>
            <a:stretch/>
          </p:blipFill>
          <p:spPr>
            <a:xfrm>
              <a:off x="2906617" y="1968106"/>
              <a:ext cx="710920" cy="499184"/>
            </a:xfrm>
            <a:prstGeom prst="rect">
              <a:avLst/>
            </a:prstGeom>
          </p:spPr>
        </p:pic>
      </p:grpSp>
    </p:spTree>
    <p:extLst>
      <p:ext uri="{BB962C8B-B14F-4D97-AF65-F5344CB8AC3E}">
        <p14:creationId xmlns:p14="http://schemas.microsoft.com/office/powerpoint/2010/main" val="252621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315580" y="2232538"/>
            <a:ext cx="1835914" cy="61760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LISTENING</a:t>
            </a:r>
            <a:endParaRPr lang="en-GB" b="1" dirty="0">
              <a:solidFill>
                <a:schemeClr val="tx1"/>
              </a:solidFill>
            </a:endParaRPr>
          </a:p>
        </p:txBody>
      </p:sp>
      <p:sp>
        <p:nvSpPr>
          <p:cNvPr id="18" name="Rounded Rectangle 17"/>
          <p:cNvSpPr/>
          <p:nvPr/>
        </p:nvSpPr>
        <p:spPr>
          <a:xfrm>
            <a:off x="669161" y="3988063"/>
            <a:ext cx="1835914"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WRITING</a:t>
            </a:r>
            <a:endParaRPr lang="en-GB" b="1" dirty="0">
              <a:solidFill>
                <a:schemeClr val="tx1"/>
              </a:solidFill>
            </a:endParaRPr>
          </a:p>
        </p:txBody>
      </p:sp>
      <p:sp>
        <p:nvSpPr>
          <p:cNvPr id="20" name="Rectangle 19"/>
          <p:cNvSpPr/>
          <p:nvPr/>
        </p:nvSpPr>
        <p:spPr>
          <a:xfrm>
            <a:off x="5467050" y="1234448"/>
            <a:ext cx="6520179" cy="618004"/>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Warm up: Brainstorming</a:t>
            </a:r>
          </a:p>
        </p:txBody>
      </p:sp>
      <p:sp>
        <p:nvSpPr>
          <p:cNvPr id="21" name="Rectangle 20"/>
          <p:cNvSpPr/>
          <p:nvPr/>
        </p:nvSpPr>
        <p:spPr>
          <a:xfrm>
            <a:off x="5456954" y="1962615"/>
            <a:ext cx="6540369" cy="1683834"/>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Task 1: Work in pairs. Discuss the following questions.</a:t>
            </a:r>
          </a:p>
          <a:p>
            <a:r>
              <a:rPr lang="en-US" dirty="0">
                <a:solidFill>
                  <a:schemeClr val="tx1"/>
                </a:solidFill>
              </a:rPr>
              <a:t>- Task 2: You will hear Trang talking about her </a:t>
            </a:r>
            <a:r>
              <a:rPr lang="en-US" dirty="0" err="1">
                <a:solidFill>
                  <a:schemeClr val="tx1"/>
                </a:solidFill>
              </a:rPr>
              <a:t>favourite</a:t>
            </a:r>
            <a:r>
              <a:rPr lang="en-US" dirty="0">
                <a:solidFill>
                  <a:schemeClr val="tx1"/>
                </a:solidFill>
              </a:rPr>
              <a:t> electronic device. Listen and choose the correct answer A, B, or C.</a:t>
            </a:r>
          </a:p>
          <a:p>
            <a:r>
              <a:rPr lang="en-US" dirty="0">
                <a:solidFill>
                  <a:schemeClr val="tx1"/>
                </a:solidFill>
              </a:rPr>
              <a:t>- Task 3: Listen again and fill in each blank with one word that you hear.</a:t>
            </a:r>
          </a:p>
        </p:txBody>
      </p:sp>
      <p:sp>
        <p:nvSpPr>
          <p:cNvPr id="22" name="Rectangle 21"/>
          <p:cNvSpPr/>
          <p:nvPr/>
        </p:nvSpPr>
        <p:spPr>
          <a:xfrm>
            <a:off x="5450796" y="3802566"/>
            <a:ext cx="6536433" cy="1683834"/>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Task 4: Think of one of your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favourite</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electronic devices. Make notes of your answers to the following questions.</a:t>
            </a:r>
          </a:p>
          <a:p>
            <a:pPr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Task 5:  Write a passage (100 – 120 words) about what your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favourite</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electronic device can do now and what it will be able to do in the future. Use the ideas in 4 or of your own.</a:t>
            </a:r>
          </a:p>
        </p:txBody>
      </p:sp>
      <p:cxnSp>
        <p:nvCxnSpPr>
          <p:cNvPr id="24" name="Curved Connector 23"/>
          <p:cNvCxnSpPr>
            <a:cxnSpLocks/>
            <a:stCxn id="16" idx="3"/>
            <a:endCxn id="17" idx="0"/>
          </p:cNvCxnSpPr>
          <p:nvPr/>
        </p:nvCxnSpPr>
        <p:spPr>
          <a:xfrm>
            <a:off x="2505075" y="1409153"/>
            <a:ext cx="728462" cy="82338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cxnSpLocks/>
            <a:stCxn id="17" idx="1"/>
            <a:endCxn id="18" idx="0"/>
          </p:cNvCxnSpPr>
          <p:nvPr/>
        </p:nvCxnSpPr>
        <p:spPr>
          <a:xfrm rot="10800000" flipV="1">
            <a:off x="1587118" y="2541341"/>
            <a:ext cx="728462" cy="1446721"/>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7" name="Rounded Rectangle 26"/>
          <p:cNvSpPr/>
          <p:nvPr/>
        </p:nvSpPr>
        <p:spPr>
          <a:xfrm>
            <a:off x="2484386" y="5727428"/>
            <a:ext cx="2129795" cy="604154"/>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cxnSpLocks/>
            <a:stCxn id="18" idx="2"/>
            <a:endCxn id="27" idx="1"/>
          </p:cNvCxnSpPr>
          <p:nvPr/>
        </p:nvCxnSpPr>
        <p:spPr>
          <a:xfrm rot="16200000" flipH="1">
            <a:off x="1315755" y="4860873"/>
            <a:ext cx="1439995" cy="897268"/>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458922" y="5631072"/>
            <a:ext cx="6520179" cy="684962"/>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p>
          <a:p>
            <a:pPr marL="285750" indent="-285750">
              <a:buFont typeface="Arial" panose="020B0604020202020204" pitchFamily="34" charset="0"/>
              <a:buChar char="•"/>
            </a:pPr>
            <a:r>
              <a:rPr lang="en-US" dirty="0">
                <a:solidFill>
                  <a:schemeClr val="tx1"/>
                </a:solidFill>
              </a:rPr>
              <a:t>Homework</a:t>
            </a:r>
            <a:endParaRPr lang="en-GB" dirty="0">
              <a:solidFill>
                <a:schemeClr val="tx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3220"/>
          </a:xfrm>
          <a:prstGeom prst="rect">
            <a:avLst/>
          </a:prstGeom>
          <a:noFill/>
        </p:spPr>
        <p:txBody>
          <a:bodyPr wrap="square" rtlCol="0">
            <a:spAutoFit/>
          </a:bodyPr>
          <a:lstStyle/>
          <a:p>
            <a:r>
              <a:rPr lang="en-US" sz="2800" b="1" dirty="0">
                <a:solidFill>
                  <a:schemeClr val="bg1"/>
                </a:solidFill>
              </a:rPr>
              <a:t>LESSON 6:  SKILLS 2</a:t>
            </a: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4"/>
            <a:srcRect t="5582"/>
            <a:stretch/>
          </p:blipFill>
          <p:spPr>
            <a:xfrm>
              <a:off x="2906617" y="1968106"/>
              <a:ext cx="710920" cy="499184"/>
            </a:xfrm>
            <a:prstGeom prst="rect">
              <a:avLst/>
            </a:prstGeom>
          </p:spPr>
        </p:pic>
      </p:grpSp>
    </p:spTree>
    <p:extLst>
      <p:ext uri="{BB962C8B-B14F-4D97-AF65-F5344CB8AC3E}">
        <p14:creationId xmlns:p14="http://schemas.microsoft.com/office/powerpoint/2010/main" val="658201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80997"/>
            <a:ext cx="5378624" cy="6402614"/>
            <a:chOff x="-19221" y="197691"/>
            <a:chExt cx="5378624" cy="6402614"/>
          </a:xfrm>
        </p:grpSpPr>
        <p:sp>
          <p:nvSpPr>
            <p:cNvPr id="23" name="Freeform: Shape 22">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5" name="TextBox 4">
            <a:extLst>
              <a:ext uri="{FF2B5EF4-FFF2-40B4-BE49-F238E27FC236}">
                <a16:creationId xmlns:a16="http://schemas.microsoft.com/office/drawing/2014/main" id="{337A5E1E-3CA0-4464-8CDD-31E8FAFCE4DB}"/>
              </a:ext>
            </a:extLst>
          </p:cNvPr>
          <p:cNvSpPr txBox="1"/>
          <p:nvPr/>
        </p:nvSpPr>
        <p:spPr>
          <a:xfrm>
            <a:off x="413394" y="3141738"/>
            <a:ext cx="3586272" cy="1754326"/>
          </a:xfrm>
          <a:prstGeom prst="rect">
            <a:avLst/>
          </a:prstGeom>
          <a:noFill/>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BRAIN</a:t>
            </a:r>
          </a:p>
          <a:p>
            <a:pPr algn="ctr"/>
            <a:r>
              <a:rPr lang="en-US" sz="5400" b="1" dirty="0">
                <a:solidFill>
                  <a:srgbClr val="C00000"/>
                </a:solidFill>
                <a:effectLst>
                  <a:outerShdw blurRad="38100" dist="38100" dir="2700000" algn="tl">
                    <a:srgbClr val="000000">
                      <a:alpha val="43137"/>
                    </a:srgbClr>
                  </a:outerShdw>
                </a:effectLst>
              </a:rPr>
              <a:t>STORMING</a:t>
            </a:r>
          </a:p>
        </p:txBody>
      </p:sp>
      <p:sp>
        <p:nvSpPr>
          <p:cNvPr id="8" name="TextBox 4">
            <a:extLst>
              <a:ext uri="{FF2B5EF4-FFF2-40B4-BE49-F238E27FC236}">
                <a16:creationId xmlns:a16="http://schemas.microsoft.com/office/drawing/2014/main" id="{4C95C995-7DE5-CC52-08BF-DD192CB1A30A}"/>
              </a:ext>
            </a:extLst>
          </p:cNvPr>
          <p:cNvSpPr txBox="1"/>
          <p:nvPr/>
        </p:nvSpPr>
        <p:spPr>
          <a:xfrm>
            <a:off x="3451215" y="1402673"/>
            <a:ext cx="8561813" cy="923330"/>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What can a smart phone do?</a:t>
            </a:r>
          </a:p>
        </p:txBody>
      </p:sp>
      <p:sp>
        <p:nvSpPr>
          <p:cNvPr id="2" name="TextBox 4">
            <a:extLst>
              <a:ext uri="{FF2B5EF4-FFF2-40B4-BE49-F238E27FC236}">
                <a16:creationId xmlns:a16="http://schemas.microsoft.com/office/drawing/2014/main" id="{9DD6784F-9441-D208-DE93-624A3945D21F}"/>
              </a:ext>
            </a:extLst>
          </p:cNvPr>
          <p:cNvSpPr txBox="1"/>
          <p:nvPr/>
        </p:nvSpPr>
        <p:spPr>
          <a:xfrm>
            <a:off x="5036228" y="3334839"/>
            <a:ext cx="3586272" cy="923330"/>
          </a:xfrm>
          <a:prstGeom prst="rect">
            <a:avLst/>
          </a:prstGeom>
          <a:noFill/>
        </p:spPr>
        <p:txBody>
          <a:bodyPr wrap="square" rtlCol="0">
            <a:spAutoFit/>
          </a:bodyPr>
          <a:lstStyle/>
          <a:p>
            <a:pPr algn="ctr"/>
            <a:r>
              <a:rPr lang="en-US" sz="5400" b="1" dirty="0">
                <a:solidFill>
                  <a:schemeClr val="accent1">
                    <a:lumMod val="50000"/>
                  </a:schemeClr>
                </a:solidFill>
                <a:effectLst>
                  <a:outerShdw blurRad="38100" dist="38100" dir="2700000" algn="tl">
                    <a:srgbClr val="000000">
                      <a:alpha val="43137"/>
                    </a:srgbClr>
                  </a:outerShdw>
                </a:effectLst>
              </a:rPr>
              <a:t>- NOW?</a:t>
            </a:r>
          </a:p>
        </p:txBody>
      </p:sp>
      <p:sp>
        <p:nvSpPr>
          <p:cNvPr id="3" name="TextBox 4">
            <a:extLst>
              <a:ext uri="{FF2B5EF4-FFF2-40B4-BE49-F238E27FC236}">
                <a16:creationId xmlns:a16="http://schemas.microsoft.com/office/drawing/2014/main" id="{E3CC9109-4F42-B3E9-1E8A-D16261252C62}"/>
              </a:ext>
            </a:extLst>
          </p:cNvPr>
          <p:cNvSpPr txBox="1"/>
          <p:nvPr/>
        </p:nvSpPr>
        <p:spPr>
          <a:xfrm>
            <a:off x="5378624" y="4625364"/>
            <a:ext cx="5694537" cy="923330"/>
          </a:xfrm>
          <a:prstGeom prst="rect">
            <a:avLst/>
          </a:prstGeom>
          <a:noFill/>
        </p:spPr>
        <p:txBody>
          <a:bodyPr wrap="square" rtlCol="0">
            <a:spAutoFit/>
          </a:bodyPr>
          <a:lstStyle/>
          <a:p>
            <a:pPr algn="ctr"/>
            <a:r>
              <a:rPr lang="en-US" sz="5400" b="1" dirty="0">
                <a:solidFill>
                  <a:schemeClr val="accent1">
                    <a:lumMod val="50000"/>
                  </a:schemeClr>
                </a:solidFill>
                <a:effectLst>
                  <a:outerShdw blurRad="38100" dist="38100" dir="2700000" algn="tl">
                    <a:srgbClr val="000000">
                      <a:alpha val="43137"/>
                    </a:srgbClr>
                  </a:outerShdw>
                </a:effectLst>
              </a:rPr>
              <a:t>- IN THE FUTURE?</a:t>
            </a:r>
          </a:p>
        </p:txBody>
      </p:sp>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311441"/>
            <a:ext cx="10815315" cy="461665"/>
          </a:xfrm>
          <a:prstGeom prst="rect">
            <a:avLst/>
          </a:prstGeom>
          <a:noFill/>
          <a:effectLst/>
        </p:spPr>
        <p:txBody>
          <a:bodyPr wrap="square" rtlCol="0">
            <a:spAutoFit/>
          </a:bodyPr>
          <a:lstStyle/>
          <a:p>
            <a:r>
              <a:rPr lang="en-US" sz="2400" b="1">
                <a:effectLst>
                  <a:glow rad="88900">
                    <a:schemeClr val="bg1"/>
                  </a:glow>
                </a:effectLst>
                <a:cs typeface="Arial" panose="020B0604020202020204" pitchFamily="34" charset="0"/>
              </a:rPr>
              <a:t>Work in pairs. Discuss the following questions</a:t>
            </a:r>
            <a:endParaRPr lang="en-US" sz="24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6" y="194965"/>
            <a:ext cx="5434231"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 LISTENING</a:t>
            </a:r>
          </a:p>
        </p:txBody>
      </p:sp>
      <p:sp>
        <p:nvSpPr>
          <p:cNvPr id="15" name="Hộp Văn bản 14">
            <a:extLst>
              <a:ext uri="{FF2B5EF4-FFF2-40B4-BE49-F238E27FC236}">
                <a16:creationId xmlns:a16="http://schemas.microsoft.com/office/drawing/2014/main" id="{C214BF5A-E291-1F66-838B-F6DCDD41664E}"/>
              </a:ext>
            </a:extLst>
          </p:cNvPr>
          <p:cNvSpPr txBox="1"/>
          <p:nvPr/>
        </p:nvSpPr>
        <p:spPr>
          <a:xfrm>
            <a:off x="5496768" y="2305615"/>
            <a:ext cx="6516260" cy="2246769"/>
          </a:xfrm>
          <a:prstGeom prst="rect">
            <a:avLst/>
          </a:prstGeom>
          <a:noFill/>
        </p:spPr>
        <p:txBody>
          <a:bodyPr wrap="square">
            <a:spAutoFit/>
          </a:bodyPr>
          <a:lstStyle/>
          <a:p>
            <a:r>
              <a:rPr lang="en-US" sz="2800" b="1" i="0" dirty="0">
                <a:solidFill>
                  <a:srgbClr val="F26548"/>
                </a:solidFill>
                <a:effectLst/>
                <a:latin typeface="Source Sans Pro" panose="020B0503030403020204" pitchFamily="34" charset="0"/>
                <a:ea typeface="Source Sans Pro" panose="020B0503030403020204" pitchFamily="34" charset="0"/>
              </a:rPr>
              <a:t>1. </a:t>
            </a:r>
            <a:r>
              <a:rPr lang="en-US" sz="2800" b="0" i="0" dirty="0">
                <a:solidFill>
                  <a:srgbClr val="242021"/>
                </a:solidFill>
                <a:effectLst/>
                <a:latin typeface="Source Sans Pro" panose="020B0503030403020204" pitchFamily="34" charset="0"/>
                <a:ea typeface="Source Sans Pro" panose="020B0503030403020204" pitchFamily="34" charset="0"/>
              </a:rPr>
              <a:t>What is this electronic device?</a:t>
            </a:r>
          </a:p>
          <a:p>
            <a:endParaRPr lang="en-US" sz="2800" b="1" i="0" dirty="0">
              <a:solidFill>
                <a:srgbClr val="F26548"/>
              </a:solidFill>
              <a:effectLst/>
              <a:latin typeface="Source Sans Pro" panose="020B0503030403020204" pitchFamily="34" charset="0"/>
              <a:ea typeface="Source Sans Pro" panose="020B0503030403020204" pitchFamily="34" charset="0"/>
            </a:endParaRPr>
          </a:p>
          <a:p>
            <a:endParaRPr lang="en-US" sz="2800" b="1" i="0" dirty="0">
              <a:solidFill>
                <a:srgbClr val="F26548"/>
              </a:solidFill>
              <a:effectLst/>
              <a:latin typeface="Source Sans Pro" panose="020B0503030403020204" pitchFamily="34" charset="0"/>
              <a:ea typeface="Source Sans Pro" panose="020B0503030403020204" pitchFamily="34" charset="0"/>
            </a:endParaRPr>
          </a:p>
          <a:p>
            <a:r>
              <a:rPr lang="en-US" sz="2800" b="1" i="0" dirty="0">
                <a:solidFill>
                  <a:srgbClr val="F26548"/>
                </a:solidFill>
                <a:effectLst/>
                <a:latin typeface="Source Sans Pro" panose="020B0503030403020204" pitchFamily="34" charset="0"/>
                <a:ea typeface="Source Sans Pro" panose="020B0503030403020204" pitchFamily="34" charset="0"/>
              </a:rPr>
              <a:t>2. </a:t>
            </a:r>
            <a:r>
              <a:rPr lang="en-US" sz="2800" b="0" i="0" dirty="0">
                <a:solidFill>
                  <a:srgbClr val="242021"/>
                </a:solidFill>
                <a:effectLst/>
                <a:latin typeface="Source Sans Pro" panose="020B0503030403020204" pitchFamily="34" charset="0"/>
                <a:ea typeface="Source Sans Pro" panose="020B0503030403020204" pitchFamily="34" charset="0"/>
              </a:rPr>
              <a:t>Do you want to have one in your home?</a:t>
            </a:r>
          </a:p>
          <a:p>
            <a:r>
              <a:rPr lang="en-US" sz="2800" b="0" i="0" dirty="0">
                <a:solidFill>
                  <a:srgbClr val="242021"/>
                </a:solidFill>
                <a:effectLst/>
                <a:latin typeface="Source Sans Pro" panose="020B0503030403020204" pitchFamily="34" charset="0"/>
                <a:ea typeface="Source Sans Pro" panose="020B0503030403020204" pitchFamily="34" charset="0"/>
              </a:rPr>
              <a:t>Why / Why not??</a:t>
            </a:r>
            <a:endParaRPr lang="vi-VN" sz="2800" dirty="0">
              <a:latin typeface="Source Sans Pro" panose="020B0503030403020204" pitchFamily="34" charset="0"/>
              <a:ea typeface="Source Sans Pro" panose="020B0503030403020204" pitchFamily="34" charset="0"/>
            </a:endParaRPr>
          </a:p>
        </p:txBody>
      </p:sp>
      <p:sp>
        <p:nvSpPr>
          <p:cNvPr id="28" name="Hộp Văn bản 27">
            <a:extLst>
              <a:ext uri="{FF2B5EF4-FFF2-40B4-BE49-F238E27FC236}">
                <a16:creationId xmlns:a16="http://schemas.microsoft.com/office/drawing/2014/main" id="{B57FEAA4-7C74-C1D7-5B85-7CFA2863DDFD}"/>
              </a:ext>
            </a:extLst>
          </p:cNvPr>
          <p:cNvSpPr txBox="1"/>
          <p:nvPr/>
        </p:nvSpPr>
        <p:spPr>
          <a:xfrm>
            <a:off x="5496768" y="3003032"/>
            <a:ext cx="5494763" cy="523220"/>
          </a:xfrm>
          <a:prstGeom prst="rect">
            <a:avLst/>
          </a:prstGeom>
          <a:noFill/>
        </p:spPr>
        <p:txBody>
          <a:bodyPr wrap="square">
            <a:spAutoFit/>
          </a:bodyPr>
          <a:lstStyle/>
          <a:p>
            <a:r>
              <a:rPr lang="en-US" sz="2800" b="1" dirty="0">
                <a:solidFill>
                  <a:srgbClr val="F26548"/>
                </a:solidFill>
                <a:latin typeface="Source Sans Pro" panose="020B0503030403020204" pitchFamily="34" charset="0"/>
                <a:ea typeface="Source Sans Pro" panose="020B0503030403020204" pitchFamily="34" charset="0"/>
              </a:rPr>
              <a:t>It’s a robotic vacuum cleaner </a:t>
            </a:r>
            <a:r>
              <a:rPr lang="en-US" sz="2800" b="1" i="0" dirty="0">
                <a:solidFill>
                  <a:srgbClr val="F26548"/>
                </a:solidFill>
                <a:effectLst/>
                <a:latin typeface="Source Sans Pro" panose="020B0503030403020204" pitchFamily="34" charset="0"/>
                <a:ea typeface="Source Sans Pro" panose="020B0503030403020204" pitchFamily="34" charset="0"/>
              </a:rPr>
              <a:t>. </a:t>
            </a:r>
          </a:p>
        </p:txBody>
      </p:sp>
      <p:pic>
        <p:nvPicPr>
          <p:cNvPr id="3" name="Hình ảnh 2">
            <a:extLst>
              <a:ext uri="{FF2B5EF4-FFF2-40B4-BE49-F238E27FC236}">
                <a16:creationId xmlns:a16="http://schemas.microsoft.com/office/drawing/2014/main" id="{9532D623-3E11-43A7-2787-EBAE4A49F315}"/>
              </a:ext>
            </a:extLst>
          </p:cNvPr>
          <p:cNvPicPr>
            <a:picLocks noChangeAspect="1"/>
          </p:cNvPicPr>
          <p:nvPr/>
        </p:nvPicPr>
        <p:blipFill>
          <a:blip r:embed="rId3"/>
          <a:stretch>
            <a:fillRect/>
          </a:stretch>
        </p:blipFill>
        <p:spPr>
          <a:xfrm>
            <a:off x="691309" y="2029329"/>
            <a:ext cx="4616671" cy="32946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385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8107" y="1210262"/>
            <a:ext cx="10815315" cy="830997"/>
          </a:xfrm>
          <a:prstGeom prst="rect">
            <a:avLst/>
          </a:prstGeom>
          <a:noFill/>
          <a:effectLst/>
        </p:spPr>
        <p:txBody>
          <a:bodyPr wrap="square" rtlCol="0">
            <a:spAutoFit/>
          </a:bodyPr>
          <a:lstStyle/>
          <a:p>
            <a:r>
              <a:rPr lang="en-US" sz="2400" b="1">
                <a:effectLst>
                  <a:glow rad="88900">
                    <a:schemeClr val="bg1"/>
                  </a:glow>
                </a:effectLst>
                <a:cs typeface="Arial" panose="020B0604020202020204" pitchFamily="34" charset="0"/>
              </a:rPr>
              <a:t>You will hear Trang talking about her favourite electronic device. Listen and choose the correct answer A, B, or C.</a:t>
            </a:r>
            <a:endParaRPr lang="en-US" sz="24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6" y="194965"/>
            <a:ext cx="6058699"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WHILE LISTENING</a:t>
            </a:r>
          </a:p>
        </p:txBody>
      </p:sp>
      <p:sp>
        <p:nvSpPr>
          <p:cNvPr id="3" name="Hộp Văn bản 2">
            <a:extLst>
              <a:ext uri="{FF2B5EF4-FFF2-40B4-BE49-F238E27FC236}">
                <a16:creationId xmlns:a16="http://schemas.microsoft.com/office/drawing/2014/main" id="{786EAB8C-BE97-5EB7-76A1-AAA86FB9B44F}"/>
              </a:ext>
            </a:extLst>
          </p:cNvPr>
          <p:cNvSpPr txBox="1"/>
          <p:nvPr/>
        </p:nvSpPr>
        <p:spPr>
          <a:xfrm>
            <a:off x="239888" y="1952559"/>
            <a:ext cx="11532080" cy="4835939"/>
          </a:xfrm>
          <a:prstGeom prst="rect">
            <a:avLst/>
          </a:prstGeom>
          <a:noFill/>
        </p:spPr>
        <p:txBody>
          <a:bodyPr wrap="square">
            <a:spAutoFit/>
          </a:bodyPr>
          <a:lstStyle/>
          <a:p>
            <a:pPr>
              <a:lnSpc>
                <a:spcPct val="150000"/>
              </a:lnSpc>
            </a:pPr>
            <a:r>
              <a:rPr lang="en-US" sz="2600" b="1" i="0" dirty="0">
                <a:solidFill>
                  <a:srgbClr val="F26548"/>
                </a:solidFill>
                <a:effectLst/>
                <a:latin typeface="Aptos Display" panose="020B0004020202020204" pitchFamily="34" charset="0"/>
              </a:rPr>
              <a:t>1. </a:t>
            </a:r>
            <a:r>
              <a:rPr lang="en-US" sz="2600" i="0" dirty="0">
                <a:effectLst/>
                <a:latin typeface="Aptos Display" panose="020B0004020202020204" pitchFamily="34" charset="0"/>
              </a:rPr>
              <a:t>In Trang’s opinion, cleaning the floor ______.</a:t>
            </a:r>
          </a:p>
          <a:p>
            <a:pPr>
              <a:lnSpc>
                <a:spcPct val="150000"/>
              </a:lnSpc>
            </a:pPr>
            <a:r>
              <a:rPr lang="en-US" sz="2600" b="1" i="0" dirty="0">
                <a:effectLst/>
                <a:latin typeface="Aptos Display" panose="020B0004020202020204" pitchFamily="34" charset="0"/>
              </a:rPr>
              <a:t>A. </a:t>
            </a:r>
            <a:r>
              <a:rPr lang="en-US" sz="2600" i="0" dirty="0">
                <a:effectLst/>
                <a:latin typeface="Aptos Display" panose="020B0004020202020204" pitchFamily="34" charset="0"/>
              </a:rPr>
              <a:t>is an easy and interesting task</a:t>
            </a:r>
          </a:p>
          <a:p>
            <a:pPr>
              <a:lnSpc>
                <a:spcPct val="150000"/>
              </a:lnSpc>
            </a:pPr>
            <a:r>
              <a:rPr lang="en-US" sz="2600" b="1" i="0" dirty="0">
                <a:effectLst/>
                <a:latin typeface="Aptos Display" panose="020B0004020202020204" pitchFamily="34" charset="0"/>
              </a:rPr>
              <a:t>B. </a:t>
            </a:r>
            <a:r>
              <a:rPr lang="en-US" sz="2600" i="0" dirty="0">
                <a:effectLst/>
                <a:latin typeface="Aptos Display" panose="020B0004020202020204" pitchFamily="34" charset="0"/>
              </a:rPr>
              <a:t>is boring and takes a lot of time</a:t>
            </a:r>
          </a:p>
          <a:p>
            <a:pPr>
              <a:lnSpc>
                <a:spcPct val="150000"/>
              </a:lnSpc>
            </a:pPr>
            <a:r>
              <a:rPr lang="en-US" sz="2600" b="1" i="0" dirty="0">
                <a:effectLst/>
                <a:latin typeface="Aptos Display" panose="020B0004020202020204" pitchFamily="34" charset="0"/>
              </a:rPr>
              <a:t>C. </a:t>
            </a:r>
            <a:r>
              <a:rPr lang="en-US" sz="2600" i="0" dirty="0">
                <a:effectLst/>
                <a:latin typeface="Aptos Display" panose="020B0004020202020204" pitchFamily="34" charset="0"/>
              </a:rPr>
              <a:t>can only be done by housekeepers</a:t>
            </a:r>
          </a:p>
          <a:p>
            <a:pPr>
              <a:lnSpc>
                <a:spcPct val="150000"/>
              </a:lnSpc>
            </a:pPr>
            <a:r>
              <a:rPr lang="en-US" sz="2600" b="1" i="0" dirty="0">
                <a:solidFill>
                  <a:srgbClr val="F26548"/>
                </a:solidFill>
                <a:effectLst/>
                <a:latin typeface="Aptos Display" panose="020B0004020202020204" pitchFamily="34" charset="0"/>
              </a:rPr>
              <a:t>2. </a:t>
            </a:r>
            <a:r>
              <a:rPr lang="en-US" sz="2600" i="0" dirty="0">
                <a:effectLst/>
                <a:latin typeface="Aptos Display" panose="020B0004020202020204" pitchFamily="34" charset="0"/>
              </a:rPr>
              <a:t>Trang’s current robotic vacuum cleaner can clean ______.</a:t>
            </a:r>
          </a:p>
          <a:p>
            <a:pPr>
              <a:lnSpc>
                <a:spcPct val="150000"/>
              </a:lnSpc>
            </a:pPr>
            <a:r>
              <a:rPr lang="en-US" sz="2600" b="1" i="0" dirty="0">
                <a:effectLst/>
                <a:latin typeface="Aptos Display" panose="020B0004020202020204" pitchFamily="34" charset="0"/>
              </a:rPr>
              <a:t>A. </a:t>
            </a:r>
            <a:r>
              <a:rPr lang="en-US" sz="2600" i="0" dirty="0">
                <a:effectLst/>
                <a:latin typeface="Aptos Display" panose="020B0004020202020204" pitchFamily="34" charset="0"/>
              </a:rPr>
              <a:t>almost every dust, spot, and dirty mark in her house</a:t>
            </a:r>
          </a:p>
          <a:p>
            <a:pPr>
              <a:lnSpc>
                <a:spcPct val="150000"/>
              </a:lnSpc>
            </a:pPr>
            <a:r>
              <a:rPr lang="en-US" sz="2600" b="1" i="0" dirty="0">
                <a:effectLst/>
                <a:latin typeface="Aptos Display" panose="020B0004020202020204" pitchFamily="34" charset="0"/>
              </a:rPr>
              <a:t>B. </a:t>
            </a:r>
            <a:r>
              <a:rPr lang="en-US" sz="2600" i="0" dirty="0">
                <a:effectLst/>
                <a:latin typeface="Aptos Display" panose="020B0004020202020204" pitchFamily="34" charset="0"/>
              </a:rPr>
              <a:t>only dust, spots, and dirty marks that we can see</a:t>
            </a:r>
          </a:p>
          <a:p>
            <a:pPr>
              <a:lnSpc>
                <a:spcPct val="150000"/>
              </a:lnSpc>
            </a:pPr>
            <a:r>
              <a:rPr lang="en-US" sz="2600" b="1" i="0" dirty="0">
                <a:effectLst/>
                <a:latin typeface="Aptos Display" panose="020B0004020202020204" pitchFamily="34" charset="0"/>
              </a:rPr>
              <a:t>C. </a:t>
            </a:r>
            <a:r>
              <a:rPr lang="en-US" sz="2600" i="0" dirty="0">
                <a:effectLst/>
                <a:latin typeface="Aptos Display" panose="020B0004020202020204" pitchFamily="34" charset="0"/>
              </a:rPr>
              <a:t>dust, spots, and dirty marks under human control</a:t>
            </a:r>
          </a:p>
        </p:txBody>
      </p:sp>
      <p:sp>
        <p:nvSpPr>
          <p:cNvPr id="2" name="Hình Bầu dục 1">
            <a:extLst>
              <a:ext uri="{FF2B5EF4-FFF2-40B4-BE49-F238E27FC236}">
                <a16:creationId xmlns:a16="http://schemas.microsoft.com/office/drawing/2014/main" id="{E2028A8B-BC7D-D0D9-59FB-1F9C0F3F6879}"/>
              </a:ext>
            </a:extLst>
          </p:cNvPr>
          <p:cNvSpPr/>
          <p:nvPr/>
        </p:nvSpPr>
        <p:spPr>
          <a:xfrm>
            <a:off x="135676" y="3270888"/>
            <a:ext cx="568712" cy="535259"/>
          </a:xfrm>
          <a:prstGeom prst="ellipse">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Hình Bầu dục 3">
            <a:extLst>
              <a:ext uri="{FF2B5EF4-FFF2-40B4-BE49-F238E27FC236}">
                <a16:creationId xmlns:a16="http://schemas.microsoft.com/office/drawing/2014/main" id="{CD9F724B-B4A2-FB39-BE2D-470608557D40}"/>
              </a:ext>
            </a:extLst>
          </p:cNvPr>
          <p:cNvSpPr/>
          <p:nvPr/>
        </p:nvSpPr>
        <p:spPr>
          <a:xfrm>
            <a:off x="135676" y="5029693"/>
            <a:ext cx="568712" cy="535259"/>
          </a:xfrm>
          <a:prstGeom prst="ellipse">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41971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28294-B905-86C3-4EC0-B543095EAE9C}"/>
            </a:ext>
          </a:extLst>
        </p:cNvPr>
        <p:cNvGrpSpPr/>
        <p:nvPr/>
      </p:nvGrpSpPr>
      <p:grpSpPr>
        <a:xfrm>
          <a:off x="0" y="0"/>
          <a:ext cx="0" cy="0"/>
          <a:chOff x="0" y="0"/>
          <a:chExt cx="0" cy="0"/>
        </a:xfrm>
      </p:grpSpPr>
      <p:grpSp>
        <p:nvGrpSpPr>
          <p:cNvPr id="21" name="Group 20">
            <a:extLst>
              <a:ext uri="{FF2B5EF4-FFF2-40B4-BE49-F238E27FC236}">
                <a16:creationId xmlns:a16="http://schemas.microsoft.com/office/drawing/2014/main" id="{C23B40B6-E747-4A55-D409-A66C4E3DD21A}"/>
              </a:ext>
            </a:extLst>
          </p:cNvPr>
          <p:cNvGrpSpPr/>
          <p:nvPr/>
        </p:nvGrpSpPr>
        <p:grpSpPr>
          <a:xfrm>
            <a:off x="-1172" y="-7620"/>
            <a:ext cx="12192000" cy="1083309"/>
            <a:chOff x="7620" y="-7620"/>
            <a:chExt cx="12192000" cy="1083309"/>
          </a:xfrm>
        </p:grpSpPr>
        <p:sp>
          <p:nvSpPr>
            <p:cNvPr id="22" name="Round Single Corner Rectangle 21">
              <a:extLst>
                <a:ext uri="{FF2B5EF4-FFF2-40B4-BE49-F238E27FC236}">
                  <a16:creationId xmlns:a16="http://schemas.microsoft.com/office/drawing/2014/main" id="{7B19ACF4-B7B2-27D0-233A-D3EB911C0F5D}"/>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a:extLst>
                <a:ext uri="{FF2B5EF4-FFF2-40B4-BE49-F238E27FC236}">
                  <a16:creationId xmlns:a16="http://schemas.microsoft.com/office/drawing/2014/main" id="{5FF0CA3F-EA4A-5532-D384-4C8E86B5883B}"/>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a:extLst>
                <a:ext uri="{FF2B5EF4-FFF2-40B4-BE49-F238E27FC236}">
                  <a16:creationId xmlns:a16="http://schemas.microsoft.com/office/drawing/2014/main" id="{3D8F4AFC-3BC5-F336-E5F2-C8AEC8DDD4AA}"/>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8AC1B755-1F72-74D9-F8FB-D17154234B5D}"/>
              </a:ext>
            </a:extLst>
          </p:cNvPr>
          <p:cNvSpPr txBox="1"/>
          <p:nvPr/>
        </p:nvSpPr>
        <p:spPr>
          <a:xfrm>
            <a:off x="1138107" y="1210262"/>
            <a:ext cx="10815315" cy="830997"/>
          </a:xfrm>
          <a:prstGeom prst="rect">
            <a:avLst/>
          </a:prstGeom>
          <a:noFill/>
          <a:effectLst/>
        </p:spPr>
        <p:txBody>
          <a:bodyPr wrap="square" rtlCol="0">
            <a:spAutoFit/>
          </a:bodyPr>
          <a:lstStyle/>
          <a:p>
            <a:r>
              <a:rPr lang="en-US" sz="2400" b="1">
                <a:effectLst>
                  <a:glow rad="88900">
                    <a:schemeClr val="bg1"/>
                  </a:glow>
                </a:effectLst>
                <a:cs typeface="Arial" panose="020B0604020202020204" pitchFamily="34" charset="0"/>
              </a:rPr>
              <a:t>You will hear Trang talking about her favourite electronic device. Listen and choose the correct answer A, B, or C.</a:t>
            </a:r>
            <a:endParaRPr lang="en-US" sz="2400" b="1" dirty="0">
              <a:effectLst>
                <a:glow rad="88900">
                  <a:schemeClr val="bg1"/>
                </a:glow>
              </a:effectLst>
              <a:cs typeface="Arial" panose="020B0604020202020204" pitchFamily="34" charset="0"/>
            </a:endParaRPr>
          </a:p>
        </p:txBody>
      </p:sp>
      <p:sp>
        <p:nvSpPr>
          <p:cNvPr id="16" name="Rounded Rectangle 15">
            <a:extLst>
              <a:ext uri="{FF2B5EF4-FFF2-40B4-BE49-F238E27FC236}">
                <a16:creationId xmlns:a16="http://schemas.microsoft.com/office/drawing/2014/main" id="{A6D0E41D-18DF-25BA-E599-B799C0CBEF6F}"/>
              </a:ext>
            </a:extLst>
          </p:cNvPr>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a:extLst>
              <a:ext uri="{FF2B5EF4-FFF2-40B4-BE49-F238E27FC236}">
                <a16:creationId xmlns:a16="http://schemas.microsoft.com/office/drawing/2014/main" id="{7F257B1A-D575-FFEB-D66F-4B302B099E57}"/>
              </a:ext>
            </a:extLst>
          </p:cNvPr>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a:extLst>
              <a:ext uri="{FF2B5EF4-FFF2-40B4-BE49-F238E27FC236}">
                <a16:creationId xmlns:a16="http://schemas.microsoft.com/office/drawing/2014/main" id="{0EF50402-138F-D0E0-DE52-619EE0284EC7}"/>
              </a:ext>
            </a:extLst>
          </p:cNvPr>
          <p:cNvSpPr txBox="1"/>
          <p:nvPr/>
        </p:nvSpPr>
        <p:spPr>
          <a:xfrm>
            <a:off x="487066" y="194965"/>
            <a:ext cx="6058699"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WHILE LISTENING</a:t>
            </a:r>
          </a:p>
        </p:txBody>
      </p:sp>
      <p:sp>
        <p:nvSpPr>
          <p:cNvPr id="3" name="Hộp Văn bản 2">
            <a:extLst>
              <a:ext uri="{FF2B5EF4-FFF2-40B4-BE49-F238E27FC236}">
                <a16:creationId xmlns:a16="http://schemas.microsoft.com/office/drawing/2014/main" id="{28E81F7F-51E3-4C91-D8E2-17A01346AEAE}"/>
              </a:ext>
            </a:extLst>
          </p:cNvPr>
          <p:cNvSpPr txBox="1"/>
          <p:nvPr/>
        </p:nvSpPr>
        <p:spPr>
          <a:xfrm>
            <a:off x="239888" y="2143899"/>
            <a:ext cx="11532080" cy="4235775"/>
          </a:xfrm>
          <a:prstGeom prst="rect">
            <a:avLst/>
          </a:prstGeom>
          <a:noFill/>
        </p:spPr>
        <p:txBody>
          <a:bodyPr wrap="square">
            <a:spAutoFit/>
          </a:bodyPr>
          <a:lstStyle/>
          <a:p>
            <a:pPr>
              <a:lnSpc>
                <a:spcPct val="150000"/>
              </a:lnSpc>
            </a:pPr>
            <a:r>
              <a:rPr lang="en-US" sz="2600" b="1" i="0" dirty="0">
                <a:solidFill>
                  <a:srgbClr val="F26548"/>
                </a:solidFill>
                <a:effectLst/>
                <a:latin typeface="Aptos Display" panose="020B0004020202020204" pitchFamily="34" charset="0"/>
              </a:rPr>
              <a:t>3.</a:t>
            </a:r>
            <a:r>
              <a:rPr lang="en-US" sz="2600" b="1" i="0" dirty="0">
                <a:effectLst/>
                <a:latin typeface="Aptos Display" panose="020B0004020202020204" pitchFamily="34" charset="0"/>
              </a:rPr>
              <a:t> </a:t>
            </a:r>
            <a:r>
              <a:rPr lang="en-US" sz="2600" i="0" dirty="0">
                <a:effectLst/>
                <a:latin typeface="Aptos Display" panose="020B0004020202020204" pitchFamily="34" charset="0"/>
              </a:rPr>
              <a:t>If you drop crumbs to the floor, robotic vacuum cleaners of the future will come by and ______.</a:t>
            </a:r>
          </a:p>
          <a:p>
            <a:pPr>
              <a:lnSpc>
                <a:spcPct val="150000"/>
              </a:lnSpc>
            </a:pPr>
            <a:r>
              <a:rPr lang="en-US" sz="2600" b="1" i="0" dirty="0">
                <a:effectLst/>
                <a:latin typeface="Aptos Display" panose="020B0004020202020204" pitchFamily="34" charset="0"/>
              </a:rPr>
              <a:t>A. </a:t>
            </a:r>
            <a:r>
              <a:rPr lang="en-US" sz="2600" i="0" dirty="0">
                <a:effectLst/>
                <a:latin typeface="Aptos Display" panose="020B0004020202020204" pitchFamily="34" charset="0"/>
              </a:rPr>
              <a:t>wipe all of them with a rubber	</a:t>
            </a:r>
            <a:r>
              <a:rPr lang="en-US" sz="2600" b="1" i="0" dirty="0">
                <a:effectLst/>
                <a:latin typeface="Aptos Display" panose="020B0004020202020204" pitchFamily="34" charset="0"/>
              </a:rPr>
              <a:t>B. </a:t>
            </a:r>
            <a:r>
              <a:rPr lang="en-US" sz="2600" i="0" dirty="0">
                <a:effectLst/>
                <a:latin typeface="Aptos Display" panose="020B0004020202020204" pitchFamily="34" charset="0"/>
              </a:rPr>
              <a:t>suck them all up	</a:t>
            </a:r>
            <a:r>
              <a:rPr lang="en-US" sz="2600" b="1" i="0" dirty="0">
                <a:effectLst/>
                <a:latin typeface="Aptos Display" panose="020B0004020202020204" pitchFamily="34" charset="0"/>
              </a:rPr>
              <a:t>C. </a:t>
            </a:r>
            <a:r>
              <a:rPr lang="en-US" sz="2600" i="0" dirty="0">
                <a:effectLst/>
                <a:latin typeface="Aptos Display" panose="020B0004020202020204" pitchFamily="34" charset="0"/>
              </a:rPr>
              <a:t>remind you to clean them</a:t>
            </a:r>
          </a:p>
          <a:p>
            <a:pPr>
              <a:lnSpc>
                <a:spcPct val="150000"/>
              </a:lnSpc>
            </a:pPr>
            <a:r>
              <a:rPr lang="en-US" sz="2600" b="1" dirty="0">
                <a:solidFill>
                  <a:srgbClr val="F3745A"/>
                </a:solidFill>
                <a:latin typeface="Aptos Display" panose="020B0004020202020204" pitchFamily="34" charset="0"/>
              </a:rPr>
              <a:t>4. </a:t>
            </a:r>
            <a:r>
              <a:rPr lang="en-US" sz="2600" dirty="0">
                <a:latin typeface="Aptos Display" panose="020B0004020202020204" pitchFamily="34" charset="0"/>
              </a:rPr>
              <a:t>In the future, laser technology will enable robot vacuum cleaners to ______.</a:t>
            </a:r>
          </a:p>
          <a:p>
            <a:pPr>
              <a:lnSpc>
                <a:spcPct val="150000"/>
              </a:lnSpc>
            </a:pPr>
            <a:r>
              <a:rPr lang="en-US" sz="2600" b="1" dirty="0">
                <a:latin typeface="Aptos Display" panose="020B0004020202020204" pitchFamily="34" charset="0"/>
              </a:rPr>
              <a:t>A. </a:t>
            </a:r>
            <a:r>
              <a:rPr lang="en-US" sz="2600" dirty="0">
                <a:latin typeface="Aptos Display" panose="020B0004020202020204" pitchFamily="34" charset="0"/>
              </a:rPr>
              <a:t>get to any floor or room in our houses</a:t>
            </a:r>
          </a:p>
          <a:p>
            <a:pPr>
              <a:lnSpc>
                <a:spcPct val="150000"/>
              </a:lnSpc>
            </a:pPr>
            <a:r>
              <a:rPr lang="en-US" sz="2600" b="1" dirty="0">
                <a:latin typeface="Aptos Display" panose="020B0004020202020204" pitchFamily="34" charset="0"/>
              </a:rPr>
              <a:t>B. </a:t>
            </a:r>
            <a:r>
              <a:rPr lang="en-US" sz="2600" dirty="0">
                <a:latin typeface="Aptos Display" panose="020B0004020202020204" pitchFamily="34" charset="0"/>
              </a:rPr>
              <a:t>climb stairs and open doors or drawers</a:t>
            </a:r>
          </a:p>
          <a:p>
            <a:pPr>
              <a:lnSpc>
                <a:spcPct val="150000"/>
              </a:lnSpc>
            </a:pPr>
            <a:r>
              <a:rPr lang="en-US" sz="2600" b="1" dirty="0">
                <a:latin typeface="Aptos Display" panose="020B0004020202020204" pitchFamily="34" charset="0"/>
              </a:rPr>
              <a:t>C. </a:t>
            </a:r>
            <a:r>
              <a:rPr lang="en-US" sz="2600" dirty="0">
                <a:latin typeface="Aptos Display" panose="020B0004020202020204" pitchFamily="34" charset="0"/>
              </a:rPr>
              <a:t>see everything on the ground</a:t>
            </a:r>
            <a:endParaRPr lang="vi-VN" sz="2600" dirty="0">
              <a:latin typeface="Aptos Display" panose="020B0004020202020204" pitchFamily="34" charset="0"/>
            </a:endParaRPr>
          </a:p>
        </p:txBody>
      </p:sp>
      <p:sp>
        <p:nvSpPr>
          <p:cNvPr id="2" name="Hình Bầu dục 1">
            <a:extLst>
              <a:ext uri="{FF2B5EF4-FFF2-40B4-BE49-F238E27FC236}">
                <a16:creationId xmlns:a16="http://schemas.microsoft.com/office/drawing/2014/main" id="{F90BC64F-77BE-F662-2CAB-2B26AC771330}"/>
              </a:ext>
            </a:extLst>
          </p:cNvPr>
          <p:cNvSpPr/>
          <p:nvPr/>
        </p:nvSpPr>
        <p:spPr>
          <a:xfrm>
            <a:off x="135676" y="3429000"/>
            <a:ext cx="568712" cy="535259"/>
          </a:xfrm>
          <a:prstGeom prst="ellipse">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Hình Bầu dục 3">
            <a:extLst>
              <a:ext uri="{FF2B5EF4-FFF2-40B4-BE49-F238E27FC236}">
                <a16:creationId xmlns:a16="http://schemas.microsoft.com/office/drawing/2014/main" id="{2C85B516-C5DC-7CBF-B5A4-36C7CFDA1E69}"/>
              </a:ext>
            </a:extLst>
          </p:cNvPr>
          <p:cNvSpPr/>
          <p:nvPr/>
        </p:nvSpPr>
        <p:spPr>
          <a:xfrm>
            <a:off x="135676" y="4636707"/>
            <a:ext cx="568712" cy="535259"/>
          </a:xfrm>
          <a:prstGeom prst="ellipse">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8243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53FBEA50-9DAE-5D7E-5F2E-142B4840D6E0}"/>
              </a:ext>
            </a:extLst>
          </p:cNvPr>
          <p:cNvSpPr txBox="1"/>
          <p:nvPr/>
        </p:nvSpPr>
        <p:spPr>
          <a:xfrm>
            <a:off x="189073" y="1794398"/>
            <a:ext cx="11764349" cy="4547079"/>
          </a:xfrm>
          <a:prstGeom prst="rect">
            <a:avLst/>
          </a:prstGeom>
          <a:noFill/>
        </p:spPr>
        <p:txBody>
          <a:bodyPr wrap="square">
            <a:spAutoFit/>
          </a:bodyPr>
          <a:lstStyle/>
          <a:p>
            <a:pPr>
              <a:lnSpc>
                <a:spcPct val="150000"/>
              </a:lnSpc>
            </a:pPr>
            <a:r>
              <a:rPr lang="en-US" sz="2800" b="1" i="0" dirty="0">
                <a:solidFill>
                  <a:srgbClr val="F26548"/>
                </a:solidFill>
                <a:effectLst/>
                <a:latin typeface="ChronicaPro-Bold"/>
              </a:rPr>
              <a:t>1. </a:t>
            </a:r>
            <a:r>
              <a:rPr lang="en-US" sz="2800" b="0" i="0" dirty="0">
                <a:solidFill>
                  <a:srgbClr val="242021"/>
                </a:solidFill>
                <a:effectLst/>
                <a:latin typeface="ChronicaPro-Book"/>
              </a:rPr>
              <a:t>Trang can control her current robotic vacuum cleaner with an app on her </a:t>
            </a:r>
            <a:r>
              <a:rPr lang="en-US" sz="2800" b="0" i="0" dirty="0">
                <a:solidFill>
                  <a:srgbClr val="949599"/>
                </a:solidFill>
                <a:effectLst/>
                <a:latin typeface="ChronicaPro-Book"/>
              </a:rPr>
              <a:t>__________________</a:t>
            </a:r>
            <a:r>
              <a:rPr lang="en-US" sz="2800" b="0" i="0" dirty="0">
                <a:solidFill>
                  <a:srgbClr val="242021"/>
                </a:solidFill>
                <a:effectLst/>
                <a:latin typeface="ChronicaPro-Book"/>
              </a:rPr>
              <a:t>.</a:t>
            </a:r>
            <a:br>
              <a:rPr lang="en-US" sz="2800" b="0" i="0" dirty="0">
                <a:solidFill>
                  <a:srgbClr val="242021"/>
                </a:solidFill>
                <a:effectLst/>
                <a:latin typeface="ChronicaPro-Book"/>
              </a:rPr>
            </a:br>
            <a:r>
              <a:rPr lang="en-US" sz="2800" b="1" i="0" dirty="0">
                <a:solidFill>
                  <a:srgbClr val="F26548"/>
                </a:solidFill>
                <a:effectLst/>
                <a:latin typeface="ChronicaPro-Bold"/>
              </a:rPr>
              <a:t>2. </a:t>
            </a:r>
            <a:r>
              <a:rPr lang="en-US" sz="2800" b="0" i="0" dirty="0">
                <a:solidFill>
                  <a:srgbClr val="242021"/>
                </a:solidFill>
                <a:effectLst/>
                <a:latin typeface="ChronicaPro-Book"/>
              </a:rPr>
              <a:t>Trang’s current robotic vacuum cleaner is easy to store and </a:t>
            </a:r>
            <a:r>
              <a:rPr lang="en-US" sz="2800" b="0" i="0" dirty="0">
                <a:solidFill>
                  <a:srgbClr val="949599"/>
                </a:solidFill>
                <a:effectLst/>
                <a:latin typeface="ChronicaPro-Book"/>
              </a:rPr>
              <a:t>__________</a:t>
            </a:r>
            <a:r>
              <a:rPr lang="en-US" sz="2800" b="0" i="0" dirty="0">
                <a:solidFill>
                  <a:srgbClr val="242021"/>
                </a:solidFill>
                <a:effectLst/>
                <a:latin typeface="ChronicaPro-Book"/>
              </a:rPr>
              <a:t>.</a:t>
            </a:r>
            <a:br>
              <a:rPr lang="en-US" sz="2800" b="0" i="0" dirty="0">
                <a:solidFill>
                  <a:srgbClr val="242021"/>
                </a:solidFill>
                <a:effectLst/>
                <a:latin typeface="ChronicaPro-Book"/>
              </a:rPr>
            </a:br>
            <a:r>
              <a:rPr lang="en-US" sz="2800" b="1" i="0" dirty="0">
                <a:solidFill>
                  <a:srgbClr val="F26548"/>
                </a:solidFill>
                <a:effectLst/>
                <a:latin typeface="ChronicaPro-Bold"/>
              </a:rPr>
              <a:t>3. </a:t>
            </a:r>
            <a:r>
              <a:rPr lang="en-US" sz="2800" b="0" i="0" dirty="0">
                <a:solidFill>
                  <a:srgbClr val="242021"/>
                </a:solidFill>
                <a:effectLst/>
                <a:latin typeface="ChronicaPro-Book"/>
              </a:rPr>
              <a:t>Robotic vacuum cleaners of the future will be able to </a:t>
            </a:r>
            <a:r>
              <a:rPr lang="en-US" sz="2800" b="0" i="0" dirty="0" err="1">
                <a:solidFill>
                  <a:srgbClr val="242021"/>
                </a:solidFill>
                <a:effectLst/>
                <a:latin typeface="ChronicaPro-Book"/>
              </a:rPr>
              <a:t>recognise</a:t>
            </a:r>
            <a:r>
              <a:rPr lang="en-US" sz="2800" b="0" i="0" dirty="0">
                <a:solidFill>
                  <a:srgbClr val="242021"/>
                </a:solidFill>
                <a:effectLst/>
                <a:latin typeface="ChronicaPro-Book"/>
              </a:rPr>
              <a:t> patterns and then take </a:t>
            </a:r>
            <a:r>
              <a:rPr lang="en-US" sz="2800" b="0" i="0" dirty="0">
                <a:solidFill>
                  <a:srgbClr val="949599"/>
                </a:solidFill>
                <a:effectLst/>
                <a:latin typeface="ChronicaPro-Book"/>
              </a:rPr>
              <a:t>__________________</a:t>
            </a:r>
            <a:r>
              <a:rPr lang="en-US" sz="2800" b="0" i="0" dirty="0">
                <a:solidFill>
                  <a:srgbClr val="242021"/>
                </a:solidFill>
                <a:effectLst/>
                <a:latin typeface="ChronicaPro-Book"/>
              </a:rPr>
              <a:t>.</a:t>
            </a:r>
            <a:br>
              <a:rPr lang="en-US" sz="2800" b="0" i="0" dirty="0">
                <a:solidFill>
                  <a:srgbClr val="242021"/>
                </a:solidFill>
                <a:effectLst/>
                <a:latin typeface="ChronicaPro-Book"/>
              </a:rPr>
            </a:br>
            <a:r>
              <a:rPr lang="en-US" sz="2800" b="1" i="0" dirty="0">
                <a:solidFill>
                  <a:srgbClr val="F26548"/>
                </a:solidFill>
                <a:effectLst/>
                <a:latin typeface="ChronicaPro-Bold"/>
              </a:rPr>
              <a:t>4. </a:t>
            </a:r>
            <a:r>
              <a:rPr lang="en-US" sz="2800" b="0" i="0" dirty="0">
                <a:solidFill>
                  <a:srgbClr val="242021"/>
                </a:solidFill>
                <a:effectLst/>
                <a:latin typeface="ChronicaPro-Book"/>
              </a:rPr>
              <a:t>Trang thinks robotic vacuum cleaners will be more </a:t>
            </a:r>
            <a:r>
              <a:rPr lang="en-US" sz="2800" b="0" i="0" dirty="0">
                <a:solidFill>
                  <a:srgbClr val="949599"/>
                </a:solidFill>
                <a:effectLst/>
                <a:latin typeface="ChronicaPro-Book"/>
              </a:rPr>
              <a:t>___________ </a:t>
            </a:r>
            <a:r>
              <a:rPr lang="en-US" sz="2800" b="0" i="0" dirty="0">
                <a:solidFill>
                  <a:srgbClr val="242021"/>
                </a:solidFill>
                <a:effectLst/>
                <a:latin typeface="ChronicaPro-Book"/>
              </a:rPr>
              <a:t>to us in the future.</a:t>
            </a:r>
            <a:r>
              <a:rPr lang="en-US" sz="2800" dirty="0"/>
              <a:t> </a:t>
            </a:r>
            <a:endParaRPr lang="vi-VN" sz="2800" dirty="0"/>
          </a:p>
        </p:txBody>
      </p:sp>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8107" y="1212407"/>
            <a:ext cx="10815315"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again and fill in each blank with one word that you hear.</a:t>
            </a:r>
          </a:p>
        </p:txBody>
      </p:sp>
      <p:sp>
        <p:nvSpPr>
          <p:cNvPr id="16" name="Rounded Rectangle 15"/>
          <p:cNvSpPr/>
          <p:nvPr/>
        </p:nvSpPr>
        <p:spPr>
          <a:xfrm>
            <a:off x="576197" y="1155074"/>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03989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87066" y="194965"/>
            <a:ext cx="6058699"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WHILE LISTENING</a:t>
            </a:r>
          </a:p>
        </p:txBody>
      </p:sp>
      <p:sp>
        <p:nvSpPr>
          <p:cNvPr id="26" name="Hộp Văn bản 25">
            <a:extLst>
              <a:ext uri="{FF2B5EF4-FFF2-40B4-BE49-F238E27FC236}">
                <a16:creationId xmlns:a16="http://schemas.microsoft.com/office/drawing/2014/main" id="{103D28C3-B582-F13A-3BBA-E83E4CCAB36A}"/>
              </a:ext>
            </a:extLst>
          </p:cNvPr>
          <p:cNvSpPr txBox="1"/>
          <p:nvPr/>
        </p:nvSpPr>
        <p:spPr>
          <a:xfrm>
            <a:off x="487066" y="2531345"/>
            <a:ext cx="3483595" cy="584775"/>
          </a:xfrm>
          <a:prstGeom prst="rect">
            <a:avLst/>
          </a:prstGeom>
          <a:noFill/>
        </p:spPr>
        <p:txBody>
          <a:bodyPr wrap="square">
            <a:spAutoFit/>
          </a:bodyPr>
          <a:lstStyle/>
          <a:p>
            <a:r>
              <a:rPr lang="de-DE" sz="3200" b="1" dirty="0">
                <a:solidFill>
                  <a:schemeClr val="accent5">
                    <a:lumMod val="75000"/>
                  </a:schemeClr>
                </a:solidFill>
                <a:latin typeface="Source Sans Pro" panose="020B0503030403020204" pitchFamily="34" charset="0"/>
                <a:ea typeface="Source Sans Pro" panose="020B0503030403020204" pitchFamily="34" charset="0"/>
              </a:rPr>
              <a:t>smartphone	</a:t>
            </a:r>
          </a:p>
        </p:txBody>
      </p:sp>
      <p:sp>
        <p:nvSpPr>
          <p:cNvPr id="4" name="Hộp Văn bản 3">
            <a:extLst>
              <a:ext uri="{FF2B5EF4-FFF2-40B4-BE49-F238E27FC236}">
                <a16:creationId xmlns:a16="http://schemas.microsoft.com/office/drawing/2014/main" id="{33D90EB2-D74F-2265-30EE-F597864B66A1}"/>
              </a:ext>
            </a:extLst>
          </p:cNvPr>
          <p:cNvSpPr txBox="1"/>
          <p:nvPr/>
        </p:nvSpPr>
        <p:spPr>
          <a:xfrm>
            <a:off x="9571577" y="3203518"/>
            <a:ext cx="1382751" cy="584775"/>
          </a:xfrm>
          <a:prstGeom prst="rect">
            <a:avLst/>
          </a:prstGeom>
          <a:noFill/>
        </p:spPr>
        <p:txBody>
          <a:bodyPr wrap="square">
            <a:spAutoFit/>
          </a:bodyPr>
          <a:lstStyle/>
          <a:p>
            <a:r>
              <a:rPr lang="de-DE" sz="3200" b="1" dirty="0">
                <a:solidFill>
                  <a:schemeClr val="accent5">
                    <a:lumMod val="75000"/>
                  </a:schemeClr>
                </a:solidFill>
                <a:latin typeface="Source Sans Pro" panose="020B0503030403020204" pitchFamily="34" charset="0"/>
                <a:ea typeface="Source Sans Pro" panose="020B0503030403020204" pitchFamily="34" charset="0"/>
              </a:rPr>
              <a:t>carry</a:t>
            </a:r>
          </a:p>
        </p:txBody>
      </p:sp>
      <p:sp>
        <p:nvSpPr>
          <p:cNvPr id="5" name="Hộp Văn bản 4">
            <a:extLst>
              <a:ext uri="{FF2B5EF4-FFF2-40B4-BE49-F238E27FC236}">
                <a16:creationId xmlns:a16="http://schemas.microsoft.com/office/drawing/2014/main" id="{D7E70D8F-EB85-7D5E-46B4-92984643048D}"/>
              </a:ext>
            </a:extLst>
          </p:cNvPr>
          <p:cNvSpPr txBox="1"/>
          <p:nvPr/>
        </p:nvSpPr>
        <p:spPr>
          <a:xfrm>
            <a:off x="1947797" y="4481015"/>
            <a:ext cx="3483595" cy="584775"/>
          </a:xfrm>
          <a:prstGeom prst="rect">
            <a:avLst/>
          </a:prstGeom>
          <a:noFill/>
        </p:spPr>
        <p:txBody>
          <a:bodyPr wrap="square">
            <a:spAutoFit/>
          </a:bodyPr>
          <a:lstStyle/>
          <a:p>
            <a:r>
              <a:rPr lang="de-DE" sz="3200" b="1">
                <a:solidFill>
                  <a:schemeClr val="accent5">
                    <a:lumMod val="75000"/>
                  </a:schemeClr>
                </a:solidFill>
                <a:latin typeface="Source Sans Pro" panose="020B0503030403020204" pitchFamily="34" charset="0"/>
                <a:ea typeface="Source Sans Pro" panose="020B0503030403020204" pitchFamily="34" charset="0"/>
              </a:rPr>
              <a:t>action </a:t>
            </a:r>
            <a:endParaRPr lang="de-DE" sz="3200" b="1" dirty="0">
              <a:solidFill>
                <a:schemeClr val="accent5">
                  <a:lumMod val="75000"/>
                </a:schemeClr>
              </a:solidFill>
              <a:latin typeface="Source Sans Pro" panose="020B0503030403020204" pitchFamily="34" charset="0"/>
              <a:ea typeface="Source Sans Pro" panose="020B0503030403020204" pitchFamily="34" charset="0"/>
            </a:endParaRPr>
          </a:p>
        </p:txBody>
      </p:sp>
      <p:sp>
        <p:nvSpPr>
          <p:cNvPr id="6" name="Hộp Văn bản 5">
            <a:extLst>
              <a:ext uri="{FF2B5EF4-FFF2-40B4-BE49-F238E27FC236}">
                <a16:creationId xmlns:a16="http://schemas.microsoft.com/office/drawing/2014/main" id="{9CADF66A-8BEF-996F-BC72-D31D60AF1F3E}"/>
              </a:ext>
            </a:extLst>
          </p:cNvPr>
          <p:cNvSpPr txBox="1"/>
          <p:nvPr/>
        </p:nvSpPr>
        <p:spPr>
          <a:xfrm>
            <a:off x="8097410" y="5065790"/>
            <a:ext cx="1860629" cy="584775"/>
          </a:xfrm>
          <a:prstGeom prst="rect">
            <a:avLst/>
          </a:prstGeom>
          <a:noFill/>
        </p:spPr>
        <p:txBody>
          <a:bodyPr wrap="square">
            <a:spAutoFit/>
          </a:bodyPr>
          <a:lstStyle/>
          <a:p>
            <a:r>
              <a:rPr lang="de-DE" sz="3200" b="1">
                <a:solidFill>
                  <a:schemeClr val="accent5">
                    <a:lumMod val="75000"/>
                  </a:schemeClr>
                </a:solidFill>
                <a:latin typeface="Source Sans Pro" panose="020B0503030403020204" pitchFamily="34" charset="0"/>
                <a:ea typeface="Source Sans Pro" panose="020B0503030403020204" pitchFamily="34" charset="0"/>
              </a:rPr>
              <a:t>helpful</a:t>
            </a:r>
            <a:endParaRPr lang="de-DE" sz="3200" b="1" dirty="0">
              <a:solidFill>
                <a:schemeClr val="accent5">
                  <a:lumMod val="75000"/>
                </a:schemeClr>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52518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21889" y="1114655"/>
            <a:ext cx="11087133" cy="954107"/>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Think of one of your favourite electronic devices. Make notes of your answers to the following questions.</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182978" y="115230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235764" y="1049667"/>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4</a:t>
            </a:r>
            <a:endParaRPr lang="en-US" sz="4000" b="1" dirty="0">
              <a:solidFill>
                <a:schemeClr val="bg1"/>
              </a:solidFill>
              <a:latin typeface="Myriad Pro" pitchFamily="34" charset="0"/>
            </a:endParaRPr>
          </a:p>
        </p:txBody>
      </p:sp>
      <p:sp>
        <p:nvSpPr>
          <p:cNvPr id="8" name="TextBox 7"/>
          <p:cNvSpPr txBox="1"/>
          <p:nvPr/>
        </p:nvSpPr>
        <p:spPr>
          <a:xfrm>
            <a:off x="367990" y="186930"/>
            <a:ext cx="5843239"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WRITING</a:t>
            </a:r>
          </a:p>
        </p:txBody>
      </p:sp>
      <p:sp>
        <p:nvSpPr>
          <p:cNvPr id="26" name="Hộp Văn bản 25">
            <a:extLst>
              <a:ext uri="{FF2B5EF4-FFF2-40B4-BE49-F238E27FC236}">
                <a16:creationId xmlns:a16="http://schemas.microsoft.com/office/drawing/2014/main" id="{C0185DF8-573E-B054-1318-A869EFB717E3}"/>
              </a:ext>
            </a:extLst>
          </p:cNvPr>
          <p:cNvSpPr txBox="1"/>
          <p:nvPr/>
        </p:nvSpPr>
        <p:spPr>
          <a:xfrm>
            <a:off x="921889" y="2335137"/>
            <a:ext cx="10952046" cy="3707938"/>
          </a:xfrm>
          <a:prstGeom prst="rect">
            <a:avLst/>
          </a:prstGeom>
          <a:noFill/>
        </p:spPr>
        <p:txBody>
          <a:bodyPr wrap="square">
            <a:spAutoFit/>
          </a:bodyPr>
          <a:lstStyle/>
          <a:p>
            <a:pPr>
              <a:lnSpc>
                <a:spcPct val="150000"/>
              </a:lnSpc>
            </a:pPr>
            <a:r>
              <a:rPr lang="en-US" sz="3200" b="1" i="0" dirty="0">
                <a:solidFill>
                  <a:srgbClr val="F26548"/>
                </a:solidFill>
                <a:effectLst/>
                <a:latin typeface="Source Sans Pro" panose="020B0503030403020204" pitchFamily="34" charset="0"/>
                <a:ea typeface="Source Sans Pro" panose="020B0503030403020204" pitchFamily="34" charset="0"/>
              </a:rPr>
              <a:t>– What is your </a:t>
            </a:r>
            <a:r>
              <a:rPr lang="en-US" sz="3200" b="1" i="0" dirty="0" err="1">
                <a:solidFill>
                  <a:srgbClr val="F26548"/>
                </a:solidFill>
                <a:effectLst/>
                <a:latin typeface="Source Sans Pro" panose="020B0503030403020204" pitchFamily="34" charset="0"/>
                <a:ea typeface="Source Sans Pro" panose="020B0503030403020204" pitchFamily="34" charset="0"/>
              </a:rPr>
              <a:t>favourite</a:t>
            </a:r>
            <a:r>
              <a:rPr lang="en-US" sz="3200" b="1" i="0" dirty="0">
                <a:solidFill>
                  <a:srgbClr val="F26548"/>
                </a:solidFill>
                <a:effectLst/>
                <a:latin typeface="Source Sans Pro" panose="020B0503030403020204" pitchFamily="34" charset="0"/>
                <a:ea typeface="Source Sans Pro" panose="020B0503030403020204" pitchFamily="34" charset="0"/>
              </a:rPr>
              <a:t> electronic device?</a:t>
            </a:r>
          </a:p>
          <a:p>
            <a:pPr>
              <a:lnSpc>
                <a:spcPct val="150000"/>
              </a:lnSpc>
            </a:pPr>
            <a:endParaRPr lang="en-US" sz="3200" b="1" i="0" dirty="0">
              <a:solidFill>
                <a:srgbClr val="F26548"/>
              </a:solidFill>
              <a:effectLst/>
              <a:latin typeface="Source Sans Pro" panose="020B0503030403020204" pitchFamily="34" charset="0"/>
              <a:ea typeface="Source Sans Pro" panose="020B0503030403020204" pitchFamily="34" charset="0"/>
            </a:endParaRPr>
          </a:p>
          <a:p>
            <a:pPr>
              <a:lnSpc>
                <a:spcPct val="150000"/>
              </a:lnSpc>
            </a:pPr>
            <a:r>
              <a:rPr lang="en-US" sz="3200" b="1" i="0" dirty="0">
                <a:solidFill>
                  <a:srgbClr val="F26548"/>
                </a:solidFill>
                <a:effectLst/>
                <a:latin typeface="Source Sans Pro" panose="020B0503030403020204" pitchFamily="34" charset="0"/>
                <a:ea typeface="Source Sans Pro" panose="020B0503030403020204" pitchFamily="34" charset="0"/>
              </a:rPr>
              <a:t>– What can it do for you now?</a:t>
            </a:r>
          </a:p>
          <a:p>
            <a:pPr>
              <a:lnSpc>
                <a:spcPct val="150000"/>
              </a:lnSpc>
            </a:pPr>
            <a:endParaRPr lang="en-US" sz="3200" b="1" i="0" dirty="0">
              <a:solidFill>
                <a:srgbClr val="F26548"/>
              </a:solidFill>
              <a:effectLst/>
              <a:latin typeface="Source Sans Pro" panose="020B0503030403020204" pitchFamily="34" charset="0"/>
              <a:ea typeface="Source Sans Pro" panose="020B0503030403020204" pitchFamily="34" charset="0"/>
            </a:endParaRPr>
          </a:p>
          <a:p>
            <a:pPr>
              <a:lnSpc>
                <a:spcPct val="150000"/>
              </a:lnSpc>
            </a:pPr>
            <a:r>
              <a:rPr lang="en-US" sz="3200" b="1" i="0" dirty="0">
                <a:solidFill>
                  <a:srgbClr val="F26548"/>
                </a:solidFill>
                <a:effectLst/>
                <a:latin typeface="Source Sans Pro" panose="020B0503030403020204" pitchFamily="34" charset="0"/>
                <a:ea typeface="Source Sans Pro" panose="020B0503030403020204" pitchFamily="34" charset="0"/>
              </a:rPr>
              <a:t>– What will it be able to do for you in the future?</a:t>
            </a:r>
            <a:endParaRPr lang="vi-VN" sz="32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5292245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4070</TotalTime>
  <Words>845</Words>
  <PresentationFormat>Màn hình rộng</PresentationFormat>
  <Paragraphs>96</Paragraphs>
  <Slides>13</Slides>
  <Notes>10</Notes>
  <HiddenSlides>0</HiddenSlides>
  <MMClips>0</MMClips>
  <ScaleCrop>false</ScaleCrop>
  <HeadingPairs>
    <vt:vector size="6" baseType="variant">
      <vt:variant>
        <vt:lpstr>Phông được Dùng</vt:lpstr>
      </vt:variant>
      <vt:variant>
        <vt:i4>10</vt:i4>
      </vt:variant>
      <vt:variant>
        <vt:lpstr>Chủ đề</vt:lpstr>
      </vt:variant>
      <vt:variant>
        <vt:i4>1</vt:i4>
      </vt:variant>
      <vt:variant>
        <vt:lpstr>Tiêu đề Bản chiếu</vt:lpstr>
      </vt:variant>
      <vt:variant>
        <vt:i4>13</vt:i4>
      </vt:variant>
    </vt:vector>
  </HeadingPairs>
  <TitlesOfParts>
    <vt:vector size="24" baseType="lpstr">
      <vt:lpstr>Adobe Gothic Std B</vt:lpstr>
      <vt:lpstr>Aptos Display</vt:lpstr>
      <vt:lpstr>Arial</vt:lpstr>
      <vt:lpstr>Calibri</vt:lpstr>
      <vt:lpstr>Calibri Light</vt:lpstr>
      <vt:lpstr>ChronicaPro-Bold</vt:lpstr>
      <vt:lpstr>ChronicaPro-Book</vt:lpstr>
      <vt:lpstr>Myriad Pro</vt:lpstr>
      <vt:lpstr>Source Sans Pro</vt:lpstr>
      <vt:lpstr>Wingdings</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2024-02-24T03:57:18Z</dcterms:modified>
</cp:coreProperties>
</file>