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6" r:id="rId2"/>
    <p:sldId id="304" r:id="rId3"/>
    <p:sldId id="305" r:id="rId4"/>
    <p:sldId id="256" r:id="rId5"/>
    <p:sldId id="280" r:id="rId6"/>
    <p:sldId id="306" r:id="rId7"/>
    <p:sldId id="323" r:id="rId8"/>
    <p:sldId id="319" r:id="rId9"/>
    <p:sldId id="282" r:id="rId10"/>
    <p:sldId id="308" r:id="rId11"/>
    <p:sldId id="326" r:id="rId12"/>
    <p:sldId id="309" r:id="rId13"/>
    <p:sldId id="318" r:id="rId14"/>
    <p:sldId id="321" r:id="rId15"/>
    <p:sldId id="324" r:id="rId16"/>
    <p:sldId id="310" r:id="rId17"/>
    <p:sldId id="311" r:id="rId18"/>
    <p:sldId id="312" r:id="rId19"/>
    <p:sldId id="313" r:id="rId20"/>
    <p:sldId id="314" r:id="rId21"/>
    <p:sldId id="327" r:id="rId22"/>
    <p:sldId id="322" r:id="rId23"/>
    <p:sldId id="315" r:id="rId24"/>
    <p:sldId id="316" r:id="rId25"/>
    <p:sldId id="317" r:id="rId26"/>
    <p:sldId id="325" r:id="rId27"/>
    <p:sldId id="295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1ECE8-846A-4343-A0F4-A6A170CCDCAC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18920-993F-41A4-8F2A-0EE0E1E0F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18920-993F-41A4-8F2A-0EE0E1E0FD9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7B35-94AB-42CD-95C9-C035250EBE0E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Sodium%20hydroxide%20NaOH%20-%20T&#237;nh%20ch&#7845;t%20v&#224;%20&#7913;ng%20d&#7909;ng%20c&#7911;a%20NaOH%20trong%20&#273;&#7901;i%20s&#7889;ng%20-%20VIETCHEM.mp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Nh&#7919;ng%20th&#7921;c%20ph&#7849;m%20b&#7893;%20sung%20c&#226;n%20pH%20trong%20c&#417;%20th&#7875;%20-%20Thi&#234;n%20L&#253;.web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undo de spa realista 435484 Vetor no Vecteez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457200"/>
            <a:ext cx="8382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i="1" kern="1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C</a:t>
            </a:r>
            <a:r>
              <a:rPr lang="en-US" sz="5400" b="1" i="1" kern="1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HÀO </a:t>
            </a:r>
            <a:r>
              <a:rPr lang="en-US" sz="5400" b="1" i="1" kern="10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MỪNG QUÝ </a:t>
            </a:r>
            <a:r>
              <a:rPr lang="en-US" sz="5400" b="1" i="1" kern="10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THẦY</a:t>
            </a:r>
            <a:r>
              <a:rPr lang="vi-VN" sz="5400" b="1" i="1" kern="10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 </a:t>
            </a:r>
            <a:r>
              <a:rPr lang="vi-VN" sz="5400" b="1" i="1" kern="10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CÔ VÀ CÁC CON HỌC SINH !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4953000"/>
            <a:ext cx="54857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vi-VN" altLang="en-US" sz="6000" b="1" kern="0" dirty="0" smtClean="0">
                <a:solidFill>
                  <a:srgbClr val="FF0000"/>
                </a:solidFill>
                <a:latin typeface="+mj-lt"/>
              </a:rPr>
              <a:t>MÔN</a:t>
            </a:r>
            <a:r>
              <a:rPr lang="en-US" altLang="en-US" sz="6000" b="1" kern="0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vi-VN" altLang="en-US" sz="6000" b="1" kern="0" smtClean="0">
                <a:solidFill>
                  <a:srgbClr val="FF0000"/>
                </a:solidFill>
                <a:latin typeface="+mj-lt"/>
              </a:rPr>
              <a:t>KHTN 8 </a:t>
            </a:r>
            <a:endParaRPr lang="en-US" altLang="en-US" sz="6000" b="1" kern="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5334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cap="none" spc="0" baseline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GV: </a:t>
            </a:r>
            <a:r>
              <a:rPr kumimoji="0" lang="vi-VN" sz="2800" b="1" i="1" u="none" strike="noStrike" kern="1200" cap="none" spc="0" normalizeH="0" baseline="0" noProof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Nguyễn Thị</a:t>
            </a:r>
            <a:r>
              <a:rPr kumimoji="0" lang="vi-VN" sz="2800" b="1" i="1" u="none" strike="noStrike" kern="1200" cap="none" spc="0" normalizeH="0" noProof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Hương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i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Trường THCS Tây Tựu – Bắc Từ Liêm – Hà Nội</a:t>
            </a:r>
            <a:r>
              <a:rPr kumimoji="0" lang="vi-VN" sz="2800" b="1" i="1" u="none" strike="noStrike" kern="1200" cap="none" spc="0" normalizeH="0" noProof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1" i="1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8" name="AutoShape 6" descr="Những công trình nhà ở riêng lẻ nào được miễn giấy phép xây dựng? – VŨ  THIỆN TRƯỜNG">
            <a:extLst>
              <a:ext uri="{FF2B5EF4-FFF2-40B4-BE49-F238E27FC236}">
                <a16:creationId xmlns:a16="http://schemas.microsoft.com/office/drawing/2014/main" xmlns="" id="{A6C47360-AC21-C536-156F-7F616AD5E9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9FA5C70-B533-8CF9-FF77-668DDE77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360218" y="9767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81200" y="2286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II. TÍNH CHẤT HÓA HỌC </a:t>
            </a:r>
            <a:endParaRPr lang="vi-VN" sz="4000" b="1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1905000"/>
          <a:ext cx="8229600" cy="4707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210733">
                <a:tc>
                  <a:txBody>
                    <a:bodyPr/>
                    <a:lstStyle/>
                    <a:p>
                      <a:r>
                        <a:rPr lang="en-US" smtClean="0"/>
                        <a:t>Tên</a:t>
                      </a:r>
                      <a:r>
                        <a:rPr lang="en-US" baseline="0" smtClean="0"/>
                        <a:t> thí nghiệm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Dụng</a:t>
                      </a:r>
                      <a:r>
                        <a:rPr lang="en-US" baseline="0" smtClean="0"/>
                        <a:t> cụ - hóa chất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Cách</a:t>
                      </a:r>
                      <a:r>
                        <a:rPr lang="en-US" baseline="0" smtClean="0"/>
                        <a:t> tiến hành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Hiện</a:t>
                      </a:r>
                      <a:r>
                        <a:rPr lang="en-US" baseline="0" smtClean="0"/>
                        <a:t> tượng – Giải thích </a:t>
                      </a:r>
                      <a:endParaRPr lang="vi-VN"/>
                    </a:p>
                  </a:txBody>
                  <a:tcPr/>
                </a:tc>
              </a:tr>
              <a:tr h="1210733">
                <a:tc>
                  <a:txBody>
                    <a:bodyPr/>
                    <a:lstStyle/>
                    <a:p>
                      <a:pPr algn="just"/>
                      <a:r>
                        <a:rPr lang="en-US" b="1" smtClean="0"/>
                        <a:t>TN1: Base</a:t>
                      </a:r>
                      <a:r>
                        <a:rPr lang="en-US" b="1" baseline="0" smtClean="0"/>
                        <a:t> tác dụng với quỳ tím </a:t>
                      </a:r>
                      <a:endParaRPr lang="vi-VN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en-US" b="1" smtClean="0"/>
                        <a:t>Dung dịch</a:t>
                      </a:r>
                      <a:r>
                        <a:rPr lang="en-US" b="1" baseline="0" smtClean="0"/>
                        <a:t> NaOH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en-US" b="1" baseline="0" smtClean="0"/>
                        <a:t> Giấy quỳ tím </a:t>
                      </a:r>
                      <a:endParaRPr lang="vi-VN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smtClean="0"/>
                        <a:t>Nhỏ</a:t>
                      </a:r>
                      <a:r>
                        <a:rPr lang="en-US" b="1" baseline="0" smtClean="0"/>
                        <a:t> 1 -2 giọt dung dịch NaOH vào mấu quỳ tím </a:t>
                      </a:r>
                      <a:endParaRPr lang="vi-VN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1210733">
                <a:tc>
                  <a:txBody>
                    <a:bodyPr/>
                    <a:lstStyle/>
                    <a:p>
                      <a:pPr algn="just"/>
                      <a:r>
                        <a:rPr lang="en-US" b="1" smtClean="0"/>
                        <a:t>TN2: Phản</a:t>
                      </a:r>
                      <a:r>
                        <a:rPr lang="en-US" b="1" baseline="0" smtClean="0"/>
                        <a:t> ứng giữa dung dịch NaOH và dung dịch acid HCl</a:t>
                      </a:r>
                      <a:endParaRPr lang="vi-VN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en-US" b="1" smtClean="0"/>
                        <a:t>Dung</a:t>
                      </a:r>
                      <a:r>
                        <a:rPr lang="en-US" b="1" baseline="0" smtClean="0"/>
                        <a:t> dịch phenolphtalein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en-US" b="1" baseline="0" smtClean="0"/>
                        <a:t>Dung dịch NaOH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en-US" b="1" baseline="0" smtClean="0"/>
                        <a:t>Dung dịch HCl</a:t>
                      </a:r>
                      <a:endParaRPr lang="vi-VN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en-US" b="1" smtClean="0"/>
                        <a:t>Cho vào</a:t>
                      </a:r>
                      <a:r>
                        <a:rPr lang="en-US" b="1" baseline="0" smtClean="0"/>
                        <a:t> ống nghiệm 1ml dung dịch NaOH, nhỏ 2- 3 giọt dung dịch phenolphtalein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en-US" b="1" baseline="0" smtClean="0"/>
                        <a:t>Nhỏ từ từ dung dịch HCl vào hỗn hợp trên, lắc nhẹ </a:t>
                      </a:r>
                      <a:endParaRPr lang="vi-VN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1066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Yêu cầu : Tiến hành các thí nghiệm theo hướng dẫn, quan sát và trình bày hiện tượng quan sát được </a:t>
            </a:r>
            <a:r>
              <a:rPr lang="en-US" b="1" smtClean="0">
                <a:solidFill>
                  <a:srgbClr val="FF0000"/>
                </a:solidFill>
                <a:sym typeface="Wingdings" pitchFamily="2" charset="2"/>
              </a:rPr>
              <a:t> hoàn thành PHT số 3 </a:t>
            </a:r>
            <a:endParaRPr lang="en-US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7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Capture.PNG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7924800" cy="40386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762000" y="533400"/>
            <a:ext cx="76962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Nhúng giấy quỳ tím vào các dung dịch sau</a:t>
            </a:r>
            <a:endParaRPr lang="vi-VN" sz="2800" b="1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43200" y="2590800"/>
            <a:ext cx="40386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Đâu là môi trường base ? Môi trường acid ? </a:t>
            </a:r>
            <a:endParaRPr lang="vi-VN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8" name="AutoShape 6" descr="Những công trình nhà ở riêng lẻ nào được miễn giấy phép xây dựng? – VŨ  THIỆN TRƯỜNG">
            <a:extLst>
              <a:ext uri="{FF2B5EF4-FFF2-40B4-BE49-F238E27FC236}">
                <a16:creationId xmlns:a16="http://schemas.microsoft.com/office/drawing/2014/main" xmlns="" id="{A6C47360-AC21-C536-156F-7F616AD5E9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9FA5C70-B533-8CF9-FF77-668DDE77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4653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360218" y="9767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81200" y="2286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PHIẾU HỌC TẬP SỐ 2</a:t>
            </a:r>
            <a:endParaRPr lang="vi-VN" sz="4000" b="1"/>
          </a:p>
        </p:txBody>
      </p:sp>
      <p:sp>
        <p:nvSpPr>
          <p:cNvPr id="8" name="TextBox 7"/>
          <p:cNvSpPr txBox="1"/>
          <p:nvPr/>
        </p:nvSpPr>
        <p:spPr>
          <a:xfrm>
            <a:off x="457200" y="1066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Các base như KOH, Ca(OH)</a:t>
            </a:r>
            <a:r>
              <a:rPr lang="en-US" sz="2400" b="1" baseline="-25000" smtClean="0">
                <a:solidFill>
                  <a:srgbClr val="FF0000"/>
                </a:solidFill>
              </a:rPr>
              <a:t>2</a:t>
            </a:r>
            <a:r>
              <a:rPr lang="en-US" sz="2400" b="1" smtClean="0">
                <a:solidFill>
                  <a:srgbClr val="FF0000"/>
                </a:solidFill>
              </a:rPr>
              <a:t>, Mg(OH)</a:t>
            </a:r>
            <a:r>
              <a:rPr lang="en-US" sz="2400" b="1" baseline="-25000" smtClean="0">
                <a:solidFill>
                  <a:srgbClr val="FF0000"/>
                </a:solidFill>
              </a:rPr>
              <a:t>2</a:t>
            </a:r>
            <a:r>
              <a:rPr lang="en-US" sz="2400" b="1" smtClean="0">
                <a:solidFill>
                  <a:srgbClr val="FF0000"/>
                </a:solidFill>
              </a:rPr>
              <a:t>, Fe(OH)</a:t>
            </a:r>
            <a:r>
              <a:rPr lang="en-US" sz="2400" b="1" baseline="-25000" smtClean="0">
                <a:solidFill>
                  <a:srgbClr val="FF0000"/>
                </a:solidFill>
              </a:rPr>
              <a:t>3</a:t>
            </a:r>
            <a:r>
              <a:rPr lang="en-US" sz="2400" b="1" smtClean="0">
                <a:solidFill>
                  <a:srgbClr val="FF0000"/>
                </a:solidFill>
              </a:rPr>
              <a:t> … cũng phản ứng với dung dịch acid tạo thành muối và nước.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2590800"/>
            <a:ext cx="2514600" cy="3200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Nhóm 1 + 2: Hãy viết PTHH của các base trên với dung dich HCl</a:t>
            </a:r>
          </a:p>
          <a:p>
            <a:pPr algn="ctr"/>
            <a:endParaRPr lang="vi-VN" sz="2800"/>
          </a:p>
        </p:txBody>
      </p:sp>
      <p:sp>
        <p:nvSpPr>
          <p:cNvPr id="10" name="Rounded Rectangle 9"/>
          <p:cNvSpPr/>
          <p:nvPr/>
        </p:nvSpPr>
        <p:spPr>
          <a:xfrm>
            <a:off x="5029200" y="2590800"/>
            <a:ext cx="2514600" cy="3200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Nhóm 3 +4 : Hãy viết PTHH của các base trên với dung dich H</a:t>
            </a:r>
            <a:r>
              <a:rPr lang="en-US" sz="2800" b="1" baseline="-25000" smtClean="0">
                <a:solidFill>
                  <a:schemeClr val="tx1"/>
                </a:solidFill>
              </a:rPr>
              <a:t>2</a:t>
            </a:r>
            <a:r>
              <a:rPr lang="en-US" sz="2800" b="1" smtClean="0">
                <a:solidFill>
                  <a:schemeClr val="tx1"/>
                </a:solidFill>
              </a:rPr>
              <a:t>SO</a:t>
            </a:r>
            <a:r>
              <a:rPr lang="en-US" sz="2800" b="1" baseline="-25000" smtClean="0">
                <a:solidFill>
                  <a:schemeClr val="tx1"/>
                </a:solidFill>
              </a:rPr>
              <a:t>4</a:t>
            </a:r>
          </a:p>
          <a:p>
            <a:pPr algn="ctr"/>
            <a:endParaRPr lang="vi-VN" sz="2800"/>
          </a:p>
        </p:txBody>
      </p:sp>
      <p:sp>
        <p:nvSpPr>
          <p:cNvPr id="11" name="Right Arrow 10"/>
          <p:cNvSpPr/>
          <p:nvPr/>
        </p:nvSpPr>
        <p:spPr>
          <a:xfrm rot="7869560">
            <a:off x="2835043" y="1968941"/>
            <a:ext cx="927916" cy="424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ight Arrow 11"/>
          <p:cNvSpPr/>
          <p:nvPr/>
        </p:nvSpPr>
        <p:spPr>
          <a:xfrm rot="2638545">
            <a:off x="5274998" y="1939084"/>
            <a:ext cx="927916" cy="424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11078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50+ Mẫu hình nền powerpoint ngộ nghĩnh, dễ thương cho bạ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121920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smtClean="0">
                <a:solidFill>
                  <a:srgbClr val="FF0000"/>
                </a:solidFill>
              </a:rPr>
              <a:t>Có hai ống nghiệm không nhãn đựng dung dịch NaOH và dung dịch HCl. Hãy nêu cách nhận biết hai dung dịch trên . </a:t>
            </a:r>
            <a:endParaRPr lang="vi-VN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447800"/>
            <a:ext cx="6553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3200" b="1" smtClean="0">
                <a:solidFill>
                  <a:srgbClr val="FFFF00"/>
                </a:solidFill>
              </a:rPr>
              <a:t>Base làm quỳ tím chuyển đỏ, dd phenolphtalein  không màu chuyển hồng. </a:t>
            </a:r>
          </a:p>
          <a:p>
            <a:pPr algn="just">
              <a:buFont typeface="Arial" pitchFamily="34" charset="0"/>
              <a:buChar char="•"/>
            </a:pPr>
            <a:r>
              <a:rPr lang="en-US" sz="3200" b="1" smtClean="0">
                <a:solidFill>
                  <a:srgbClr val="FFFF00"/>
                </a:solidFill>
              </a:rPr>
              <a:t>Tác dụng với dd acid tạo thành muối và nước ( phản ứng trung hòa).</a:t>
            </a:r>
            <a:endParaRPr lang="en-US" sz="3200" b="1" baseline="30000" smtClean="0">
              <a:solidFill>
                <a:srgbClr val="FFFF00"/>
              </a:solidFill>
            </a:endParaRPr>
          </a:p>
          <a:p>
            <a:pPr algn="ctr"/>
            <a:r>
              <a:rPr lang="en-US" sz="3200" b="1" smtClean="0">
                <a:solidFill>
                  <a:schemeClr val="bg1"/>
                </a:solidFill>
              </a:rPr>
              <a:t>NaOH + HCl </a:t>
            </a:r>
            <a:r>
              <a:rPr lang="en-US" sz="3200" b="1" smtClean="0">
                <a:solidFill>
                  <a:schemeClr val="bg1"/>
                </a:solidFill>
                <a:sym typeface="Wingdings" pitchFamily="2" charset="2"/>
              </a:rPr>
              <a:t> NaCl + H</a:t>
            </a:r>
            <a:r>
              <a:rPr lang="en-US" sz="3200" b="1" baseline="-25000" smtClean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3200" b="1" smtClean="0">
                <a:solidFill>
                  <a:schemeClr val="bg1"/>
                </a:solidFill>
                <a:sym typeface="Wingdings" pitchFamily="2" charset="2"/>
              </a:rPr>
              <a:t>O</a:t>
            </a:r>
            <a:endParaRPr lang="en-US" sz="3200" b="1" smtClean="0">
              <a:solidFill>
                <a:schemeClr val="bg1"/>
              </a:solidFill>
            </a:endParaRPr>
          </a:p>
          <a:p>
            <a:pPr algn="ctr"/>
            <a:r>
              <a:rPr lang="en-US" sz="3200" b="1" smtClean="0">
                <a:solidFill>
                  <a:schemeClr val="bg1"/>
                </a:solidFill>
              </a:rPr>
              <a:t>     Ca(OH)</a:t>
            </a:r>
            <a:r>
              <a:rPr lang="en-US" sz="3200" b="1" baseline="-25000" smtClean="0">
                <a:solidFill>
                  <a:schemeClr val="bg1"/>
                </a:solidFill>
              </a:rPr>
              <a:t>2</a:t>
            </a:r>
            <a:r>
              <a:rPr lang="en-US" sz="3200" b="1" smtClean="0">
                <a:solidFill>
                  <a:schemeClr val="bg1"/>
                </a:solidFill>
              </a:rPr>
              <a:t> + H</a:t>
            </a:r>
            <a:r>
              <a:rPr lang="en-US" sz="3200" b="1" baseline="-25000" smtClean="0">
                <a:solidFill>
                  <a:schemeClr val="bg1"/>
                </a:solidFill>
              </a:rPr>
              <a:t>2</a:t>
            </a:r>
            <a:r>
              <a:rPr lang="en-US" sz="3200" b="1" smtClean="0">
                <a:solidFill>
                  <a:schemeClr val="bg1"/>
                </a:solidFill>
              </a:rPr>
              <a:t>SO</a:t>
            </a:r>
            <a:r>
              <a:rPr lang="en-US" sz="3200" b="1" baseline="-25000" smtClean="0">
                <a:solidFill>
                  <a:schemeClr val="bg1"/>
                </a:solidFill>
              </a:rPr>
              <a:t>4 </a:t>
            </a:r>
            <a:r>
              <a:rPr lang="en-US" sz="3200" b="1" smtClean="0">
                <a:solidFill>
                  <a:schemeClr val="bg1"/>
                </a:solidFill>
                <a:sym typeface="Wingdings" pitchFamily="2" charset="2"/>
              </a:rPr>
              <a:t> CaSO</a:t>
            </a:r>
            <a:r>
              <a:rPr lang="en-US" sz="3200" b="1" baseline="-25000" smtClean="0">
                <a:solidFill>
                  <a:schemeClr val="bg1"/>
                </a:solidFill>
                <a:sym typeface="Wingdings" pitchFamily="2" charset="2"/>
              </a:rPr>
              <a:t>4</a:t>
            </a:r>
            <a:r>
              <a:rPr lang="en-US" sz="3200" b="1" smtClean="0">
                <a:solidFill>
                  <a:schemeClr val="bg1"/>
                </a:solidFill>
                <a:sym typeface="Wingdings" pitchFamily="2" charset="2"/>
              </a:rPr>
              <a:t> + 2H</a:t>
            </a:r>
            <a:r>
              <a:rPr lang="en-US" sz="3200" b="1" baseline="-25000" smtClean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3200" b="1" smtClean="0">
                <a:solidFill>
                  <a:schemeClr val="bg1"/>
                </a:solidFill>
                <a:sym typeface="Wingdings" pitchFamily="2" charset="2"/>
              </a:rPr>
              <a:t>O</a:t>
            </a:r>
            <a:endParaRPr lang="en-US" sz="3200" b="1" baseline="-25000" smtClean="0">
              <a:solidFill>
                <a:schemeClr val="bg1"/>
              </a:solidFill>
            </a:endParaRPr>
          </a:p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hinh-nen-powerpoint-de-thu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1219200" y="1828800"/>
            <a:ext cx="6553200" cy="17526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Tại sao khi bị ong, kiến đốt người ta thường bôi vôi vào chỗ bị đốt ? </a:t>
            </a:r>
            <a:endParaRPr lang="vi-VN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ublic\Pictures\Sample Pictures\Capture.PNG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1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hlinkClick r:id="rId3" action="ppaction://hlinkfile"/>
          </p:cNvPr>
          <p:cNvSpPr txBox="1"/>
          <p:nvPr/>
        </p:nvSpPr>
        <p:spPr>
          <a:xfrm>
            <a:off x="762000" y="5867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>
                <a:solidFill>
                  <a:srgbClr val="FF0000"/>
                </a:solidFill>
              </a:rPr>
              <a:t>Một số ứng dụng của NaOH(xem video) </a:t>
            </a:r>
            <a:endParaRPr lang="vi-VN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9FA5C70-B533-8CF9-FF77-668DDE77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sp>
        <p:nvSpPr>
          <p:cNvPr id="1026" name="AutoShape 2" descr="Hướng dẫn 5 cách đo pH của nước chính xác và nhanh chó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ounded Rectangle 4"/>
          <p:cNvSpPr/>
          <p:nvPr/>
        </p:nvSpPr>
        <p:spPr>
          <a:xfrm>
            <a:off x="1447800" y="5029200"/>
            <a:ext cx="6324600" cy="990600"/>
          </a:xfrm>
          <a:prstGeom prst="roundRect">
            <a:avLst/>
          </a:prstGeom>
          <a:solidFill>
            <a:schemeClr val="bg1"/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smtClean="0">
                <a:solidFill>
                  <a:schemeClr val="tx1"/>
                </a:solidFill>
              </a:rPr>
              <a:t>Thang pH là gì ? </a:t>
            </a:r>
            <a:r>
              <a:rPr lang="nl-NL" sz="3200" b="1" i="1" smtClean="0">
                <a:solidFill>
                  <a:schemeClr val="tx1"/>
                </a:solidFill>
              </a:rPr>
              <a:t>Giá trị pH được sử dụng để làm gì ?</a:t>
            </a:r>
            <a:endParaRPr lang="vi-VN" sz="3200" b="1" i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57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Quan sát hình ảnh sau và trả lời câu hỏi :</a:t>
            </a:r>
            <a:endParaRPr lang="vi-VN" sz="2800" b="1">
              <a:solidFill>
                <a:srgbClr val="C00000"/>
              </a:solidFill>
            </a:endParaRPr>
          </a:p>
        </p:txBody>
      </p:sp>
      <p:pic>
        <p:nvPicPr>
          <p:cNvPr id="1028" name="Picture 4" descr="C:\Users\Admin\Downloads\620720b10ec1d9395630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7848600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9FA5C70-B533-8CF9-FF77-668DDE77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30722" name="Picture 2" descr="C:\Users\Admin\Downloads\do-pH-la-gi-700x3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14401"/>
            <a:ext cx="8229600" cy="495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FA5C70-B533-8CF9-FF77-668DDE77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31746" name="Picture 2" descr="C:\Users\Admin\Downloads\giay-quy-tim-su-dung-do-do-ph-cua-nuo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4038600" cy="3962400"/>
          </a:xfrm>
          <a:prstGeom prst="rect">
            <a:avLst/>
          </a:prstGeom>
          <a:noFill/>
        </p:spPr>
      </p:pic>
      <p:pic>
        <p:nvPicPr>
          <p:cNvPr id="31747" name="Picture 3" descr="C:\Users\Admin\Downloads\0022575_but-do-do-ph-ph-2-may-do-ph-dung-cu-do-do-kiem-thiet-bi-do-nong-do-axit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533400"/>
            <a:ext cx="3810000" cy="3886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5029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</a:rPr>
              <a:t>Một số dụng cụ đo pH </a:t>
            </a:r>
            <a:endParaRPr lang="vi-VN" sz="4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8" name="AutoShape 6" descr="Những công trình nhà ở riêng lẻ nào được miễn giấy phép xây dựng? – VŨ  THIỆN TRƯỜNG">
            <a:extLst>
              <a:ext uri="{FF2B5EF4-FFF2-40B4-BE49-F238E27FC236}">
                <a16:creationId xmlns:a16="http://schemas.microsoft.com/office/drawing/2014/main" xmlns="" id="{A6C47360-AC21-C536-156F-7F616AD5E9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9FA5C70-B533-8CF9-FF77-668DDE77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360218" y="9767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Aharoni" pitchFamily="2" charset="-79"/>
                <a:cs typeface="Aharoni" pitchFamily="2" charset="-79"/>
              </a:rPr>
              <a:t>GAME SHOW : THỎ NHỔ CÀ RỐT </a:t>
            </a:r>
            <a:endParaRPr lang="vi-VN" sz="3600" b="1">
              <a:cs typeface="Aharoni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1447800"/>
            <a:ext cx="6705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cs typeface="Times New Roman" panose="02020603050405020304" pitchFamily="18" charset="0"/>
              </a:rPr>
              <a:t>Luật  chơi !!!</a:t>
            </a:r>
          </a:p>
          <a:p>
            <a:r>
              <a:rPr lang="en-US" sz="2800" b="1" smtClean="0">
                <a:solidFill>
                  <a:srgbClr val="002060"/>
                </a:solidFill>
                <a:cs typeface="Times New Roman" panose="02020603050405020304" pitchFamily="18" charset="0"/>
              </a:rPr>
              <a:t> - Học sinh đọc câu hỏi, chọn đáp án nào bạn hãy bấm vào củ cà rốt theo đáp án đó.</a:t>
            </a:r>
          </a:p>
          <a:p>
            <a:r>
              <a:rPr lang="en-US" sz="2800" b="1" smtClean="0">
                <a:solidFill>
                  <a:srgbClr val="002060"/>
                </a:solidFill>
                <a:cs typeface="Times New Roman" panose="02020603050405020304" pitchFamily="18" charset="0"/>
              </a:rPr>
              <a:t>- Chú thỏ sẽ tự đi đến nhổ cà rốt và sẽ biết được đáp án đúng, sai.</a:t>
            </a:r>
          </a:p>
          <a:p>
            <a:r>
              <a:rPr lang="en-US" sz="2800" b="1" smtClean="0">
                <a:solidFill>
                  <a:srgbClr val="002060"/>
                </a:solidFill>
                <a:cs typeface="Times New Roman" panose="02020603050405020304" pitchFamily="18" charset="0"/>
              </a:rPr>
              <a:t>- Đáp án đúng, chú thỏ nhổ được củ cà rốt và học sinh nhận 1 phần thưởng .</a:t>
            </a:r>
            <a:endParaRPr lang="en-US" sz="28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7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dmin\Downloads\hieu-chuan-may-do-ph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7543800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5029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</a:rPr>
              <a:t>Một số dụng cụ đo pH </a:t>
            </a:r>
            <a:endParaRPr lang="vi-VN" sz="4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9FA5C70-B533-8CF9-FF77-668DDE77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sp>
        <p:nvSpPr>
          <p:cNvPr id="1026" name="AutoShape 2" descr="mạch máu, tin tức hình ảnh video về mạch má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7" name="Picture 3" descr="C:\Users\Admin\Downloads\co-the-ban-chua-biet-mau-duoc-tao-ra-nhu-the-nao-2185149.jpg.351.1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85800"/>
            <a:ext cx="3810000" cy="4572000"/>
          </a:xfrm>
          <a:prstGeom prst="rect">
            <a:avLst/>
          </a:prstGeom>
          <a:noFill/>
        </p:spPr>
      </p:pic>
      <p:pic>
        <p:nvPicPr>
          <p:cNvPr id="1028" name="Picture 4" descr="C:\Users\Admin\Downloads\20191216_032757_657972_teo-niem-mac-da-day.max-1800x1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685800"/>
            <a:ext cx="3810000" cy="44958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609600" y="5486400"/>
            <a:ext cx="365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smtClean="0">
                <a:solidFill>
                  <a:schemeClr val="tx1"/>
                </a:solidFill>
              </a:rPr>
              <a:t>pH trong máu khoảng </a:t>
            </a:r>
          </a:p>
          <a:p>
            <a:pPr algn="ctr"/>
            <a:r>
              <a:rPr lang="en-US" sz="2400" b="1" i="1" smtClean="0">
                <a:solidFill>
                  <a:schemeClr val="tx1"/>
                </a:solidFill>
              </a:rPr>
              <a:t>7.35 – 7.45</a:t>
            </a:r>
            <a:endParaRPr lang="vi-VN" sz="2400" b="1" i="1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24400" y="5486400"/>
            <a:ext cx="365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smtClean="0">
                <a:solidFill>
                  <a:schemeClr val="tx1"/>
                </a:solidFill>
              </a:rPr>
              <a:t>pH trong dạ dày khoảng </a:t>
            </a:r>
          </a:p>
          <a:p>
            <a:pPr algn="ctr"/>
            <a:r>
              <a:rPr lang="en-US" sz="2400" b="1" i="1" smtClean="0">
                <a:solidFill>
                  <a:schemeClr val="tx1"/>
                </a:solidFill>
              </a:rPr>
              <a:t>1.5 – 3.5</a:t>
            </a:r>
            <a:endParaRPr lang="vi-VN" sz="2400" b="1" i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447800"/>
            <a:ext cx="655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rgbClr val="FFFF00"/>
                </a:solidFill>
              </a:rPr>
              <a:t>*  Thang pH là một tập hợp các con số từ 1 – 14 được sử dụng để đánh giá dộ acid – base của dung dịch.</a:t>
            </a:r>
            <a:endParaRPr lang="vi-VN" sz="2400" b="1" smtClean="0">
              <a:solidFill>
                <a:srgbClr val="FFFF00"/>
              </a:solidFill>
            </a:endParaRPr>
          </a:p>
          <a:p>
            <a:r>
              <a:rPr lang="nl-NL" sz="2400" b="1" smtClean="0">
                <a:solidFill>
                  <a:srgbClr val="FFFF00"/>
                </a:solidFill>
              </a:rPr>
              <a:t>+ pH &lt; 7 : môi trường acid</a:t>
            </a:r>
            <a:endParaRPr lang="vi-VN" sz="2400" b="1" smtClean="0">
              <a:solidFill>
                <a:srgbClr val="FFFF00"/>
              </a:solidFill>
            </a:endParaRPr>
          </a:p>
          <a:p>
            <a:r>
              <a:rPr lang="nl-NL" sz="2400" b="1" smtClean="0">
                <a:solidFill>
                  <a:srgbClr val="FFFF00"/>
                </a:solidFill>
              </a:rPr>
              <a:t>+ pH = 7: môi trường trung tính</a:t>
            </a:r>
            <a:endParaRPr lang="vi-VN" sz="2400" b="1" smtClean="0">
              <a:solidFill>
                <a:srgbClr val="FFFF00"/>
              </a:solidFill>
            </a:endParaRPr>
          </a:p>
          <a:p>
            <a:r>
              <a:rPr lang="nl-NL" sz="2400" b="1" smtClean="0">
                <a:solidFill>
                  <a:srgbClr val="FFFF00"/>
                </a:solidFill>
              </a:rPr>
              <a:t>+ pH &gt; 7 : môi trường base</a:t>
            </a:r>
            <a:endParaRPr lang="vi-VN" sz="2400" b="1" smtClean="0">
              <a:solidFill>
                <a:srgbClr val="FFFF00"/>
              </a:solidFill>
            </a:endParaRPr>
          </a:p>
          <a:p>
            <a:r>
              <a:rPr lang="nl-NL" sz="2400" b="1" i="1" smtClean="0">
                <a:solidFill>
                  <a:schemeClr val="bg1"/>
                </a:solidFill>
              </a:rPr>
              <a:t>* Sử dụng giá trị pH để đánh giá độ acid, base của các dung dịch, môi trường đất, nước..... phục vụ cho sản xuất, đời sống và chăm sóc sức khỏe...</a:t>
            </a:r>
            <a:r>
              <a:rPr lang="en-US" sz="2400" b="1" smtClean="0">
                <a:solidFill>
                  <a:schemeClr val="bg1"/>
                </a:solidFill>
              </a:rPr>
              <a:t> </a:t>
            </a:r>
            <a:endParaRPr lang="vi-VN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50+ hình nền powerpoint cho trẻ mầm mon đẹp, dễ thương - Trường THCS Đồng  Ph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0200" y="20574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Arial Black" pitchFamily="34" charset="0"/>
              </a:rPr>
              <a:t>TRẢI NGHIỆM </a:t>
            </a:r>
            <a:endParaRPr lang="vi-VN" sz="3600" b="1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71600" y="2667000"/>
            <a:ext cx="6553200" cy="2971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smtClean="0">
                <a:solidFill>
                  <a:srgbClr val="002060"/>
                </a:solidFill>
              </a:rPr>
              <a:t>Xác định pH của một số dung dịch bằng giấy pH</a:t>
            </a:r>
          </a:p>
          <a:p>
            <a:pPr marL="342900" indent="-342900" algn="just">
              <a:buAutoNum type="arabicPeriod"/>
            </a:pPr>
            <a:r>
              <a:rPr lang="en-US" sz="2400" b="1" smtClean="0">
                <a:solidFill>
                  <a:srgbClr val="002060"/>
                </a:solidFill>
              </a:rPr>
              <a:t>Nước lọc</a:t>
            </a:r>
          </a:p>
          <a:p>
            <a:pPr marL="342900" indent="-342900" algn="just">
              <a:buAutoNum type="arabicPeriod"/>
            </a:pPr>
            <a:r>
              <a:rPr lang="en-US" sz="2400" b="1" smtClean="0">
                <a:solidFill>
                  <a:srgbClr val="002060"/>
                </a:solidFill>
              </a:rPr>
              <a:t>Nước chanh</a:t>
            </a:r>
          </a:p>
          <a:p>
            <a:pPr marL="342900" indent="-342900" algn="just">
              <a:buAutoNum type="arabicPeriod" startAt="3"/>
            </a:pPr>
            <a:r>
              <a:rPr lang="en-US" sz="2400" b="1" smtClean="0">
                <a:solidFill>
                  <a:srgbClr val="002060"/>
                </a:solidFill>
              </a:rPr>
              <a:t>Nước ngọt có ga</a:t>
            </a:r>
          </a:p>
          <a:p>
            <a:pPr marL="342900" indent="-342900" algn="just">
              <a:buAutoNum type="arabicPeriod" startAt="3"/>
            </a:pPr>
            <a:r>
              <a:rPr lang="en-US" sz="2400" b="1" smtClean="0">
                <a:solidFill>
                  <a:srgbClr val="002060"/>
                </a:solidFill>
              </a:rPr>
              <a:t>Nước rửa bát</a:t>
            </a:r>
          </a:p>
          <a:p>
            <a:pPr marL="342900" indent="-342900" algn="just">
              <a:buAutoNum type="arabicPeriod" startAt="3"/>
            </a:pPr>
            <a:r>
              <a:rPr lang="en-US" sz="2400" b="1" smtClean="0">
                <a:solidFill>
                  <a:srgbClr val="002060"/>
                </a:solidFill>
              </a:rPr>
              <a:t>Giấm ăn</a:t>
            </a:r>
          </a:p>
          <a:p>
            <a:pPr marL="342900" indent="-342900" algn="just">
              <a:buAutoNum type="arabicPeriod" startAt="3"/>
            </a:pPr>
            <a:r>
              <a:rPr lang="en-US" sz="2400" b="1" smtClean="0">
                <a:solidFill>
                  <a:srgbClr val="002060"/>
                </a:solidFill>
              </a:rPr>
              <a:t>Baking soda</a:t>
            </a:r>
          </a:p>
          <a:p>
            <a:pPr algn="ctr"/>
            <a:endParaRPr lang="vi-VN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ình nền Powerpoint làm Slide chào hỏi 10 - Kinh nghiệm dạy họ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4819" name="Picture 3" descr="C:\Users\Admin\Downloads\Slid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371599" y="685800"/>
            <a:ext cx="647700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1</a:t>
            </a:r>
            <a:r>
              <a:rPr kumimoji="0" lang="nl-NL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. Nêu cách kiểm tra đất trồng có bị chua hay không ? Nêu cách cải tạo đất chua trong trồng trọt ? </a:t>
            </a:r>
            <a:endParaRPr kumimoji="0" lang="vi-VN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2. Tìm hiểu và cho biết giá trị pH chuẩn của máu, trong dịch dạ dày của người. Nếu giá trị pH của máu và của dịch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dạ dày ngoài khoảng chuẩn sẽ gây nguy hiểm cho sức khỏe như thế nào ? </a:t>
            </a: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dmin\Downloads\hinh-nen-powerpoint-de-thu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hlinkClick r:id="rId3" action="ppaction://hlinkfile"/>
          </p:cNvPr>
          <p:cNvSpPr txBox="1"/>
          <p:nvPr/>
        </p:nvSpPr>
        <p:spPr>
          <a:xfrm>
            <a:off x="1219200" y="2325469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Một số thực phẩm giàu tính kiềm, giúp cân bằng pH trong cơ thể 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</a:rPr>
              <a:t>( xem video). </a:t>
            </a:r>
            <a:endParaRPr lang="vi-VN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304800" y="228600"/>
            <a:ext cx="3810000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2">
                    <a:lumMod val="75000"/>
                  </a:schemeClr>
                </a:solidFill>
              </a:rPr>
              <a:t>Tổng kết bài 9 : </a:t>
            </a:r>
          </a:p>
          <a:p>
            <a:pPr algn="ctr"/>
            <a:r>
              <a:rPr lang="en-US" sz="3200" b="1" smtClean="0">
                <a:solidFill>
                  <a:schemeClr val="tx2">
                    <a:lumMod val="75000"/>
                  </a:schemeClr>
                </a:solidFill>
              </a:rPr>
              <a:t>Base – Thang pH</a:t>
            </a:r>
            <a:endParaRPr lang="vi-VN" sz="3200" b="1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98FF0C1-41D5-DE2A-6630-A2C2EFC5F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9144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09F67B-8AF2-DD93-C1A8-EC06BF15853B}"/>
              </a:ext>
            </a:extLst>
          </p:cNvPr>
          <p:cNvSpPr txBox="1"/>
          <p:nvPr/>
        </p:nvSpPr>
        <p:spPr>
          <a:xfrm>
            <a:off x="1524000" y="6096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32D7FA4-2A95-F65A-3061-322962A62A5C}"/>
              </a:ext>
            </a:extLst>
          </p:cNvPr>
          <p:cNvGrpSpPr/>
          <p:nvPr/>
        </p:nvGrpSpPr>
        <p:grpSpPr>
          <a:xfrm>
            <a:off x="0" y="990600"/>
            <a:ext cx="8991600" cy="5105400"/>
            <a:chOff x="500456" y="1063230"/>
            <a:chExt cx="7815960" cy="2952328"/>
          </a:xfrm>
        </p:grpSpPr>
        <p:pic>
          <p:nvPicPr>
            <p:cNvPr id="8" name="Picture 2" descr="F:\1-原创素材\1_mm1102\PPT\PPT_014\materaials\pageimg_g16.png">
              <a:extLst>
                <a:ext uri="{FF2B5EF4-FFF2-40B4-BE49-F238E27FC236}">
                  <a16:creationId xmlns:a16="http://schemas.microsoft.com/office/drawing/2014/main" xmlns="" id="{3DE444DE-C565-ABD3-97E6-50CD8004D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56" y="1063230"/>
              <a:ext cx="7815960" cy="2952328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3">
              <a:extLst>
                <a:ext uri="{FF2B5EF4-FFF2-40B4-BE49-F238E27FC236}">
                  <a16:creationId xmlns:a16="http://schemas.microsoft.com/office/drawing/2014/main" xmlns="" id="{B73FFDC2-276F-C268-8B02-CC6475BA072E}"/>
                </a:ext>
              </a:extLst>
            </p:cNvPr>
            <p:cNvSpPr/>
            <p:nvPr/>
          </p:nvSpPr>
          <p:spPr>
            <a:xfrm>
              <a:off x="1767745" y="2187924"/>
              <a:ext cx="6120680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rgbClr val="0099FF"/>
                </a:solidFill>
                <a:latin typeface="方正卡通简体" pitchFamily="65" charset="-122"/>
                <a:ea typeface="方正卡通简体" pitchFamily="65" charset="-122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FAFBC6-0AB4-9082-8198-5530FCD6A59B}"/>
              </a:ext>
            </a:extLst>
          </p:cNvPr>
          <p:cNvSpPr txBox="1"/>
          <p:nvPr/>
        </p:nvSpPr>
        <p:spPr>
          <a:xfrm>
            <a:off x="1143000" y="2762071"/>
            <a:ext cx="7010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Học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SBT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Đọc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– Oxide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1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ộ Hình Nền PowerPoint 2007 Đẹp Nhất - MTre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2819400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vi-VN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0" y="1752600"/>
            <a:ext cx="8915400" cy="2667001"/>
          </a:xfrm>
          <a:prstGeom prst="rect">
            <a:avLst/>
          </a:prstGeom>
        </p:spPr>
        <p:txBody>
          <a:bodyPr wrap="none" fromWordArt="1">
            <a:prstTxWarp prst="textTriangl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BÀI HỌC KẾT THÚC</a:t>
            </a:r>
          </a:p>
          <a:p>
            <a:pPr algn="ctr"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CHÚC CÁC EM HỌC TẬP TỐT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Powerpoint làm Slide chào hỏi 11 - Dạy học on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1524000"/>
            <a:ext cx="8001000" cy="2123658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vi-VN" altLang="en-US" sz="6600" b="1" kern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BÀI 9: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vi-VN" altLang="en-US" sz="6600" b="1" kern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BASE – THANG pH </a:t>
            </a:r>
            <a:endParaRPr lang="en-US" altLang="en-US" sz="6600" b="1" kern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ổng hợp các hình nền powerpoint đẹp và chuyên nghiệp nhấ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33400"/>
            <a:ext cx="9144000" cy="7391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smtClean="0">
                <a:latin typeface="+mj-lt"/>
              </a:rPr>
              <a:t>Quan sát bảng thông tin về một số base thông dụng, công thức hóa học... </a:t>
            </a:r>
          </a:p>
          <a:p>
            <a:pPr algn="ctr"/>
            <a:r>
              <a:rPr lang="vi-VN" sz="3600" b="1" smtClean="0">
                <a:latin typeface="+mj-lt"/>
              </a:rPr>
              <a:t>Hoàn thành PHT số 1</a:t>
            </a:r>
            <a:endParaRPr lang="vi-VN" sz="3600" dirty="0" smtClean="0">
              <a:latin typeface="+mj-lt"/>
            </a:endParaRPr>
          </a:p>
          <a:p>
            <a:pPr algn="ctr"/>
            <a:r>
              <a:rPr lang="vi-VN" dirty="0" smtClean="0"/>
              <a:t/>
            </a:r>
            <a:br>
              <a:rPr lang="vi-VN" dirty="0" smtClean="0"/>
            </a:br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914400" y="1828800"/>
          <a:ext cx="73914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0"/>
                <a:gridCol w="1847850"/>
                <a:gridCol w="1847850"/>
                <a:gridCol w="1847850"/>
              </a:tblGrid>
              <a:tr h="808990">
                <a:tc>
                  <a:txBody>
                    <a:bodyPr/>
                    <a:lstStyle/>
                    <a:p>
                      <a:r>
                        <a:rPr lang="vi-VN" smtClean="0"/>
                        <a:t>Tên</a:t>
                      </a:r>
                      <a:r>
                        <a:rPr lang="vi-VN" baseline="0" smtClean="0"/>
                        <a:t> base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mtClean="0"/>
                        <a:t>CTHH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mtClean="0"/>
                        <a:t>Cation kim loại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mtClean="0"/>
                        <a:t>Anion</a:t>
                      </a:r>
                      <a:endParaRPr lang="vi-VN"/>
                    </a:p>
                  </a:txBody>
                  <a:tcPr/>
                </a:tc>
              </a:tr>
              <a:tr h="808990">
                <a:tc>
                  <a:txBody>
                    <a:bodyPr/>
                    <a:lstStyle/>
                    <a:p>
                      <a:r>
                        <a:rPr lang="vi-VN" smtClean="0"/>
                        <a:t>Sodium hydroxide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mtClean="0"/>
                        <a:t>NaOH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mtClean="0"/>
                        <a:t>Na</a:t>
                      </a:r>
                      <a:r>
                        <a:rPr lang="vi-VN" baseline="30000" smtClean="0"/>
                        <a:t>+</a:t>
                      </a:r>
                      <a:endParaRPr lang="vi-VN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mtClean="0"/>
                        <a:t>OH</a:t>
                      </a:r>
                      <a:r>
                        <a:rPr lang="vi-VN" baseline="30000" smtClean="0"/>
                        <a:t>-</a:t>
                      </a:r>
                      <a:endParaRPr lang="vi-VN" baseline="30000"/>
                    </a:p>
                  </a:txBody>
                  <a:tcPr/>
                </a:tc>
              </a:tr>
              <a:tr h="808990">
                <a:tc>
                  <a:txBody>
                    <a:bodyPr/>
                    <a:lstStyle/>
                    <a:p>
                      <a:r>
                        <a:rPr lang="vi-VN" smtClean="0"/>
                        <a:t>Barium</a:t>
                      </a:r>
                      <a:r>
                        <a:rPr lang="vi-VN" baseline="0" smtClean="0"/>
                        <a:t> hydroxide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mtClean="0"/>
                        <a:t>Ba(OH)</a:t>
                      </a:r>
                      <a:r>
                        <a:rPr lang="vi-VN" baseline="-25000" smtClean="0"/>
                        <a:t>2</a:t>
                      </a:r>
                      <a:endParaRPr lang="vi-VN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mtClean="0"/>
                        <a:t>Ba</a:t>
                      </a:r>
                      <a:r>
                        <a:rPr lang="vi-VN" baseline="30000" smtClean="0"/>
                        <a:t>2+</a:t>
                      </a:r>
                      <a:endParaRPr lang="vi-VN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mtClean="0"/>
                        <a:t>OH</a:t>
                      </a:r>
                      <a:r>
                        <a:rPr lang="vi-VN" baseline="30000" smtClean="0"/>
                        <a:t>-</a:t>
                      </a:r>
                      <a:endParaRPr lang="vi-VN" baseline="30000"/>
                    </a:p>
                  </a:txBody>
                  <a:tcPr/>
                </a:tc>
              </a:tr>
              <a:tr h="808990">
                <a:tc>
                  <a:txBody>
                    <a:bodyPr/>
                    <a:lstStyle/>
                    <a:p>
                      <a:r>
                        <a:rPr lang="vi-VN" smtClean="0"/>
                        <a:t>Potassium</a:t>
                      </a:r>
                      <a:r>
                        <a:rPr lang="vi-VN" baseline="0" smtClean="0"/>
                        <a:t> </a:t>
                      </a:r>
                      <a:r>
                        <a:rPr lang="vi-VN" smtClean="0"/>
                        <a:t> hydroxide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mtClean="0"/>
                        <a:t>KOH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mtClean="0"/>
                        <a:t>K</a:t>
                      </a:r>
                      <a:r>
                        <a:rPr lang="vi-VN" baseline="30000" smtClean="0"/>
                        <a:t>+</a:t>
                      </a:r>
                      <a:endParaRPr lang="vi-VN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mtClean="0"/>
                        <a:t>OH</a:t>
                      </a:r>
                      <a:r>
                        <a:rPr lang="vi-VN" baseline="30000" smtClean="0"/>
                        <a:t>-</a:t>
                      </a:r>
                      <a:endParaRPr lang="vi-VN" baseline="300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0" descr="Digit 18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5410200"/>
            <a:ext cx="20574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DE9581-2E2A-934F-4011-6EBF377F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9144000" cy="68546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2C977F0F-7243-E1DA-F294-27720E02FFC0}"/>
              </a:ext>
            </a:extLst>
          </p:cNvPr>
          <p:cNvSpPr txBox="1">
            <a:spLocks/>
          </p:cNvSpPr>
          <p:nvPr/>
        </p:nvSpPr>
        <p:spPr>
          <a:xfrm>
            <a:off x="616547" y="4727339"/>
            <a:ext cx="3801564" cy="909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1200" y="2286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PHIẾU HỌC TẬP SỐ 1</a:t>
            </a:r>
            <a:endParaRPr lang="vi-VN" sz="4000" b="1"/>
          </a:p>
        </p:txBody>
      </p:sp>
      <p:sp>
        <p:nvSpPr>
          <p:cNvPr id="32" name="Rounded Rectangle 31"/>
          <p:cNvSpPr/>
          <p:nvPr/>
        </p:nvSpPr>
        <p:spPr>
          <a:xfrm>
            <a:off x="838200" y="1066800"/>
            <a:ext cx="7620000" cy="464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smtClean="0">
                <a:solidFill>
                  <a:schemeClr val="tx2">
                    <a:lumMod val="50000"/>
                  </a:schemeClr>
                </a:solidFill>
              </a:rPr>
              <a:t>Câu 1: Công thức hóa học của các base có đặc điểm gì giống nhau ?</a:t>
            </a:r>
          </a:p>
          <a:p>
            <a:pPr algn="ctr"/>
            <a:r>
              <a:rPr lang="en-US" smtClean="0">
                <a:solidFill>
                  <a:schemeClr val="tx2">
                    <a:lumMod val="50000"/>
                  </a:schemeClr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pPr algn="just"/>
            <a:r>
              <a:rPr lang="en-US" b="1" smtClean="0">
                <a:solidFill>
                  <a:schemeClr val="tx2">
                    <a:lumMod val="50000"/>
                  </a:schemeClr>
                </a:solidFill>
              </a:rPr>
              <a:t>Câu 2: Các dung dịch base có đặc điểm gì chung ?</a:t>
            </a:r>
          </a:p>
          <a:p>
            <a:pPr algn="ctr"/>
            <a:r>
              <a:rPr lang="en-US" smtClean="0">
                <a:solidFill>
                  <a:schemeClr val="tx2">
                    <a:lumMod val="50000"/>
                  </a:schemeClr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algn="just"/>
            <a:r>
              <a:rPr lang="en-US" b="1" smtClean="0">
                <a:solidFill>
                  <a:schemeClr val="tx2">
                    <a:lumMod val="50000"/>
                  </a:schemeClr>
                </a:solidFill>
              </a:rPr>
              <a:t>Câu 3: Đề xuất khái niệm về base ?</a:t>
            </a:r>
          </a:p>
          <a:p>
            <a:pPr algn="ctr"/>
            <a:r>
              <a:rPr lang="en-US" smtClean="0">
                <a:solidFill>
                  <a:schemeClr val="tx2">
                    <a:lumMod val="50000"/>
                  </a:schemeClr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algn="just"/>
            <a:r>
              <a:rPr lang="en-US" b="1" smtClean="0">
                <a:solidFill>
                  <a:schemeClr val="tx2">
                    <a:lumMod val="50000"/>
                  </a:schemeClr>
                </a:solidFill>
              </a:rPr>
              <a:t>Câu 4: Nhận xét về cách gọi tên base ? Đọc tên base Ca(OH)</a:t>
            </a:r>
            <a:r>
              <a:rPr lang="en-US" b="1" baseline="-2500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en-US" b="1" smtClean="0">
                <a:solidFill>
                  <a:schemeClr val="tx2">
                    <a:lumMod val="50000"/>
                  </a:schemeClr>
                </a:solidFill>
              </a:rPr>
              <a:t> ; Al(OH)</a:t>
            </a:r>
            <a:r>
              <a:rPr lang="en-US" b="1" baseline="-25000" smtClean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  <a:p>
            <a:pPr algn="ctr"/>
            <a:r>
              <a:rPr lang="en-US" smtClean="0">
                <a:solidFill>
                  <a:schemeClr val="tx2">
                    <a:lumMod val="50000"/>
                  </a:schemeClr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algn="ctr"/>
            <a:r>
              <a:rPr lang="en-US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vi-VN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9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DE9581-2E2A-934F-4011-6EBF377F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9144000" cy="68546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2C977F0F-7243-E1DA-F294-27720E02FFC0}"/>
              </a:ext>
            </a:extLst>
          </p:cNvPr>
          <p:cNvSpPr txBox="1">
            <a:spLocks/>
          </p:cNvSpPr>
          <p:nvPr/>
        </p:nvSpPr>
        <p:spPr>
          <a:xfrm>
            <a:off x="616547" y="4727339"/>
            <a:ext cx="3801564" cy="909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1200" y="2286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PHIẾU HỌC TẬP SỐ 1</a:t>
            </a:r>
            <a:endParaRPr lang="vi-VN" sz="4000" b="1"/>
          </a:p>
        </p:txBody>
      </p:sp>
      <p:sp>
        <p:nvSpPr>
          <p:cNvPr id="32" name="Rounded Rectangle 31"/>
          <p:cNvSpPr/>
          <p:nvPr/>
        </p:nvSpPr>
        <p:spPr>
          <a:xfrm>
            <a:off x="533400" y="1066800"/>
            <a:ext cx="7924800" cy="533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smtClean="0">
                <a:solidFill>
                  <a:schemeClr val="tx2">
                    <a:lumMod val="50000"/>
                  </a:schemeClr>
                </a:solidFill>
              </a:rPr>
              <a:t>Câu 1: Công thức hóa học của các base có đặc điểm gì giống nhau ?</a:t>
            </a:r>
          </a:p>
          <a:p>
            <a:pPr algn="just"/>
            <a:r>
              <a:rPr lang="en-US" sz="2000" b="1" smtClean="0">
                <a:solidFill>
                  <a:srgbClr val="FF0000"/>
                </a:solidFill>
              </a:rPr>
              <a:t>Công thức hóa học của các base có chứa nhóm hydroxide ( -OH)</a:t>
            </a:r>
          </a:p>
          <a:p>
            <a:pPr algn="just"/>
            <a:r>
              <a:rPr lang="en-US" sz="2000" b="1" smtClean="0">
                <a:solidFill>
                  <a:schemeClr val="tx2">
                    <a:lumMod val="50000"/>
                  </a:schemeClr>
                </a:solidFill>
              </a:rPr>
              <a:t>Câu 2: Các dung dịch base có đặc điểm gì chung ?</a:t>
            </a:r>
          </a:p>
          <a:p>
            <a:pPr algn="just"/>
            <a:r>
              <a:rPr lang="en-US" sz="2000" b="1" smtClean="0">
                <a:solidFill>
                  <a:srgbClr val="FF0000"/>
                </a:solidFill>
              </a:rPr>
              <a:t>Các dung dịch base đều có chứa anion OH</a:t>
            </a:r>
            <a:r>
              <a:rPr lang="en-US" sz="2000" b="1" baseline="30000" smtClean="0">
                <a:solidFill>
                  <a:srgbClr val="FF0000"/>
                </a:solidFill>
              </a:rPr>
              <a:t>-</a:t>
            </a:r>
          </a:p>
          <a:p>
            <a:pPr algn="just"/>
            <a:r>
              <a:rPr lang="en-US" sz="2000" b="1" smtClean="0">
                <a:solidFill>
                  <a:schemeClr val="tx2">
                    <a:lumMod val="50000"/>
                  </a:schemeClr>
                </a:solidFill>
              </a:rPr>
              <a:t>Câu 3: Đề xuất khái niệm về base ?</a:t>
            </a:r>
          </a:p>
          <a:p>
            <a:pPr algn="just"/>
            <a:r>
              <a:rPr lang="en-US" sz="2000" b="1" smtClean="0">
                <a:solidFill>
                  <a:srgbClr val="FF0000"/>
                </a:solidFill>
              </a:rPr>
              <a:t>Base là những hợp chất trong phân tử có nguyên tử kim loại liên kết với nhóm hydroxide. Khi tan trong nước base tạo ra ion OH</a:t>
            </a:r>
            <a:r>
              <a:rPr lang="en-US" sz="2000" b="1" baseline="30000" smtClean="0">
                <a:solidFill>
                  <a:srgbClr val="FF0000"/>
                </a:solidFill>
              </a:rPr>
              <a:t>-</a:t>
            </a:r>
          </a:p>
          <a:p>
            <a:pPr algn="just"/>
            <a:r>
              <a:rPr lang="en-US" sz="2000" b="1" smtClean="0">
                <a:solidFill>
                  <a:schemeClr val="tx2">
                    <a:lumMod val="50000"/>
                  </a:schemeClr>
                </a:solidFill>
              </a:rPr>
              <a:t>Câu 4: Nhận xét về cách gọi tên base ? Đọc tên base Ca(OH)</a:t>
            </a:r>
            <a:r>
              <a:rPr lang="en-US" sz="2000" b="1" baseline="-2500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en-US" sz="2000" b="1" smtClean="0">
                <a:solidFill>
                  <a:schemeClr val="tx2">
                    <a:lumMod val="50000"/>
                  </a:schemeClr>
                </a:solidFill>
              </a:rPr>
              <a:t> ; Al(OH)</a:t>
            </a:r>
            <a:r>
              <a:rPr lang="en-US" sz="2000" b="1" baseline="-25000" smtClean="0">
                <a:solidFill>
                  <a:schemeClr val="tx2">
                    <a:lumMod val="50000"/>
                  </a:schemeClr>
                </a:solidFill>
              </a:rPr>
              <a:t>3    </a:t>
            </a:r>
          </a:p>
          <a:p>
            <a:pPr algn="just"/>
            <a:r>
              <a:rPr lang="en-US" sz="2000" b="1" smtClean="0">
                <a:solidFill>
                  <a:srgbClr val="FF0000"/>
                </a:solidFill>
              </a:rPr>
              <a:t>+ Tên base = tên kim loại ( kèm hóa trị với kim loại nhiều hóa trị) + hydroxide</a:t>
            </a:r>
          </a:p>
          <a:p>
            <a:pPr algn="just"/>
            <a:r>
              <a:rPr lang="en-US" sz="2000" b="1" baseline="-25000" smtClean="0">
                <a:solidFill>
                  <a:srgbClr val="FF0000"/>
                </a:solidFill>
              </a:rPr>
              <a:t>+</a:t>
            </a:r>
            <a:r>
              <a:rPr lang="en-US" sz="2000" b="1" smtClean="0">
                <a:solidFill>
                  <a:srgbClr val="FF0000"/>
                </a:solidFill>
              </a:rPr>
              <a:t> Ca(OH)</a:t>
            </a:r>
            <a:r>
              <a:rPr lang="en-US" sz="2000" b="1" baseline="-25000" smtClean="0">
                <a:solidFill>
                  <a:srgbClr val="FF0000"/>
                </a:solidFill>
              </a:rPr>
              <a:t>2</a:t>
            </a:r>
            <a:r>
              <a:rPr lang="en-US" sz="2000" b="1" smtClean="0">
                <a:solidFill>
                  <a:srgbClr val="FF0000"/>
                </a:solidFill>
              </a:rPr>
              <a:t>  : calcium hydroxide</a:t>
            </a:r>
          </a:p>
          <a:p>
            <a:pPr algn="just"/>
            <a:r>
              <a:rPr lang="en-US" sz="2000" b="1" baseline="-25000" smtClean="0">
                <a:solidFill>
                  <a:srgbClr val="FF0000"/>
                </a:solidFill>
              </a:rPr>
              <a:t>+ </a:t>
            </a:r>
            <a:r>
              <a:rPr lang="en-US" sz="2000" b="1" smtClean="0">
                <a:solidFill>
                  <a:srgbClr val="FF0000"/>
                </a:solidFill>
              </a:rPr>
              <a:t>Al(OH)</a:t>
            </a:r>
            <a:r>
              <a:rPr lang="en-US" sz="2000" b="1" baseline="-25000" smtClean="0">
                <a:solidFill>
                  <a:srgbClr val="FF0000"/>
                </a:solidFill>
              </a:rPr>
              <a:t>3</a:t>
            </a:r>
            <a:r>
              <a:rPr lang="en-US" sz="2000" b="1" smtClean="0">
                <a:solidFill>
                  <a:srgbClr val="FF0000"/>
                </a:solidFill>
              </a:rPr>
              <a:t> : aluminium hydroxide</a:t>
            </a:r>
            <a:r>
              <a:rPr lang="en-US" sz="2000" b="1" baseline="-25000" smtClean="0">
                <a:solidFill>
                  <a:srgbClr val="FF0000"/>
                </a:solidFill>
              </a:rPr>
              <a:t> </a:t>
            </a:r>
            <a:endParaRPr lang="en-US" sz="2000" b="1" baseline="-2500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en-US" sz="2000" b="1" baseline="-2500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200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vi-VN" sz="200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97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50+ Mẫu hình nền powerpoint ngộ nghĩnh, dễ thương cho bạ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16002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</a:rPr>
              <a:t>Base là gì ? Cho ví dụ ?</a:t>
            </a:r>
            <a:r>
              <a:rPr lang="en-US" sz="4800" b="1" smtClean="0"/>
              <a:t> </a:t>
            </a:r>
            <a:endParaRPr lang="vi-VN" sz="4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447800"/>
            <a:ext cx="6553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3200" b="1" smtClean="0">
                <a:solidFill>
                  <a:srgbClr val="FFFF00"/>
                </a:solidFill>
              </a:rPr>
              <a:t>Base là những hợp chất trong phân tử có nguyên tử kim loại liên kết với nhóm hydroxide. Khi tan trong nước base tạo ra ion OH</a:t>
            </a:r>
            <a:r>
              <a:rPr lang="en-US" sz="3200" b="1" baseline="30000" smtClean="0">
                <a:solidFill>
                  <a:srgbClr val="FFFF00"/>
                </a:solidFill>
              </a:rPr>
              <a:t>-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</a:rPr>
              <a:t>*Ví dụ : NaOH – Sodium hydroxide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</a:rPr>
              <a:t>     Ca(OH)</a:t>
            </a:r>
            <a:r>
              <a:rPr lang="en-US" sz="3200" b="1" baseline="-25000" smtClean="0">
                <a:solidFill>
                  <a:schemeClr val="bg1"/>
                </a:solidFill>
              </a:rPr>
              <a:t>2</a:t>
            </a:r>
            <a:r>
              <a:rPr lang="en-US" sz="3200" b="1" smtClean="0">
                <a:solidFill>
                  <a:schemeClr val="bg1"/>
                </a:solidFill>
              </a:rPr>
              <a:t> – Calcium hydroxide</a:t>
            </a:r>
            <a:endParaRPr lang="en-US" sz="3200" b="1" baseline="-25000" smtClean="0">
              <a:solidFill>
                <a:schemeClr val="bg1"/>
              </a:solidFill>
            </a:endParaRPr>
          </a:p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8" name="AutoShape 6" descr="Những công trình nhà ở riêng lẻ nào được miễn giấy phép xây dựng? – VŨ  THIỆN TRƯỜNG">
            <a:extLst>
              <a:ext uri="{FF2B5EF4-FFF2-40B4-BE49-F238E27FC236}">
                <a16:creationId xmlns:a16="http://schemas.microsoft.com/office/drawing/2014/main" xmlns="" id="{A6C47360-AC21-C536-156F-7F616AD5E9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9FA5C70-B533-8CF9-FF77-668DDE77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360218" y="9767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81200" y="2286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PHIẾU HỌC TẬP SỐ 2</a:t>
            </a:r>
            <a:endParaRPr lang="vi-VN" sz="4000" b="1"/>
          </a:p>
        </p:txBody>
      </p:sp>
      <p:sp>
        <p:nvSpPr>
          <p:cNvPr id="8" name="TextBox 7"/>
          <p:cNvSpPr txBox="1"/>
          <p:nvPr/>
        </p:nvSpPr>
        <p:spPr>
          <a:xfrm>
            <a:off x="457200" y="1066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Dựa vào bảng tính </a:t>
            </a:r>
            <a:r>
              <a:rPr lang="en-US" sz="2400" b="1" smtClean="0">
                <a:solidFill>
                  <a:srgbClr val="FF0000"/>
                </a:solidFill>
              </a:rPr>
              <a:t>tan SGK, </a:t>
            </a:r>
            <a:r>
              <a:rPr lang="en-US" sz="2400" b="1" smtClean="0">
                <a:solidFill>
                  <a:srgbClr val="FF0000"/>
                </a:solidFill>
              </a:rPr>
              <a:t>hãy cho biết những base  nào là base không tan, base nào là base kiềm ? Viết CTHH và gọi tên các base có trong bảng. </a:t>
            </a:r>
            <a:endParaRPr lang="vi-VN" sz="2400" b="1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14400" y="2438400"/>
          <a:ext cx="7467600" cy="3437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Base</a:t>
                      </a:r>
                      <a:r>
                        <a:rPr lang="en-US" baseline="0" smtClean="0"/>
                        <a:t> không tan – Tên gọi 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Base</a:t>
                      </a:r>
                      <a:r>
                        <a:rPr lang="en-US" baseline="0" smtClean="0"/>
                        <a:t> tan ( base kiềm) – tên gọi </a:t>
                      </a:r>
                      <a:endParaRPr lang="vi-VN"/>
                    </a:p>
                  </a:txBody>
                  <a:tcPr/>
                </a:tc>
              </a:tr>
              <a:tr h="2751667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10" descr="Digit 18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5410200"/>
            <a:ext cx="20574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1078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1081</Words>
  <PresentationFormat>On-screen Show (4:3)</PresentationFormat>
  <Paragraphs>124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2022-03-14T12:16:12Z</dcterms:created>
  <dcterms:modified xsi:type="dcterms:W3CDTF">2023-05-13T02:58:49Z</dcterms:modified>
  <cp:version>n</cp:version>
</cp:coreProperties>
</file>