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7" r:id="rId3"/>
    <p:sldId id="256" r:id="rId4"/>
    <p:sldId id="257" r:id="rId5"/>
    <p:sldId id="258" r:id="rId6"/>
    <p:sldId id="262" r:id="rId7"/>
    <p:sldId id="273" r:id="rId8"/>
    <p:sldId id="274" r:id="rId9"/>
    <p:sldId id="271" r:id="rId10"/>
    <p:sldId id="276" r:id="rId11"/>
    <p:sldId id="280" r:id="rId12"/>
    <p:sldId id="281" r:id="rId13"/>
    <p:sldId id="277" r:id="rId14"/>
    <p:sldId id="278" r:id="rId15"/>
    <p:sldId id="279" r:id="rId16"/>
    <p:sldId id="282" r:id="rId17"/>
    <p:sldId id="283" r:id="rId18"/>
    <p:sldId id="284" r:id="rId19"/>
    <p:sldId id="285" r:id="rId20"/>
    <p:sldId id="286" r:id="rId21"/>
    <p:sldId id="288" r:id="rId22"/>
    <p:sldId id="287" r:id="rId23"/>
    <p:sldId id="272" r:id="rId24"/>
    <p:sldId id="264" r:id="rId25"/>
    <p:sldId id="289" r:id="rId26"/>
    <p:sldId id="270" r:id="rId27"/>
    <p:sldId id="290" r:id="rId28"/>
    <p:sldId id="259" r:id="rId29"/>
    <p:sldId id="269" r:id="rId30"/>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7.pn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svg"/><Relationship Id="rId5" Type="http://schemas.openxmlformats.org/officeDocument/2006/relationships/image" Target="../media/image10.svg"/><Relationship Id="rId15" Type="http://schemas.openxmlformats.org/officeDocument/2006/relationships/image" Target="../media/image8.sv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5.sv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2.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9.svg"/><Relationship Id="rId12"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svg"/><Relationship Id="rId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svg"/><Relationship Id="rId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svg"/><Relationship Id="rId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2.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06652" y="2648675"/>
            <a:ext cx="22053703" cy="4989650"/>
          </a:xfrm>
          <a:prstGeom prst="rect">
            <a:avLst/>
          </a:prstGeom>
        </p:spPr>
      </p:pic>
      <p:sp>
        <p:nvSpPr>
          <p:cNvPr id="3" name="TextBox 3"/>
          <p:cNvSpPr txBox="1"/>
          <p:nvPr/>
        </p:nvSpPr>
        <p:spPr>
          <a:xfrm>
            <a:off x="1766398" y="3530776"/>
            <a:ext cx="14755203" cy="3323987"/>
          </a:xfrm>
          <a:prstGeom prst="rect">
            <a:avLst/>
          </a:prstGeom>
        </p:spPr>
        <p:txBody>
          <a:bodyPr wrap="square" lIns="0" tIns="0" rIns="0" bIns="0" rtlCol="0" anchor="t">
            <a:spAutoFit/>
          </a:bodyPr>
          <a:lstStyle/>
          <a:p>
            <a:pPr algn="ctr">
              <a:lnSpc>
                <a:spcPct val="150000"/>
              </a:lnSpc>
            </a:pPr>
            <a:r>
              <a:rPr lang="vi-VN" sz="7200" b="1" dirty="0" smtClean="0">
                <a:solidFill>
                  <a:srgbClr val="082A44"/>
                </a:solidFill>
              </a:rPr>
              <a:t>CHÀO MỪNG CÁC EM ĐẾN VỚI BÀI HỌC NGÀY HÔM NAY!</a:t>
            </a:r>
            <a:endParaRPr lang="en-US" sz="7200" b="1" dirty="0">
              <a:solidFill>
                <a:srgbClr val="082A44"/>
              </a:solidFill>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098" y="6344925"/>
            <a:ext cx="2124891" cy="233184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4369" y="1376995"/>
            <a:ext cx="2409862" cy="264456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10857"/>
            <a:ext cx="4668588" cy="401070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6942" y="7653631"/>
            <a:ext cx="2934116" cy="263336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77920">
            <a:off x="15407088" y="7200900"/>
            <a:ext cx="3168396"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1582400" cy="861774"/>
          </a:xfrm>
          <a:prstGeom prst="rect">
            <a:avLst/>
          </a:prstGeom>
        </p:spPr>
        <p:txBody>
          <a:bodyPr wrap="square" lIns="0" tIns="0" rIns="0" bIns="0" rtlCol="0" anchor="t">
            <a:spAutoFit/>
          </a:bodyPr>
          <a:lstStyle/>
          <a:p>
            <a:r>
              <a:rPr lang="vi-VN" sz="5600" b="1" dirty="0" smtClean="0">
                <a:solidFill>
                  <a:srgbClr val="082A44"/>
                </a:solidFill>
              </a:rPr>
              <a:t>1. Khổ thơ 1: </a:t>
            </a:r>
            <a:r>
              <a:rPr lang="vi-VN" sz="5600" b="1" i="1" dirty="0" smtClean="0">
                <a:solidFill>
                  <a:srgbClr val="082A44"/>
                </a:solidFill>
              </a:rPr>
              <a:t>Tín hiệu mùa thu về</a:t>
            </a:r>
            <a:endParaRPr lang="en-US" sz="5600" b="1" i="1" dirty="0">
              <a:solidFill>
                <a:srgbClr val="082A44"/>
              </a:solidFill>
            </a:endParaRPr>
          </a:p>
        </p:txBody>
      </p:sp>
      <p:sp>
        <p:nvSpPr>
          <p:cNvPr id="10" name="TextBox 9"/>
          <p:cNvSpPr txBox="1"/>
          <p:nvPr/>
        </p:nvSpPr>
        <p:spPr>
          <a:xfrm>
            <a:off x="1371600" y="5443876"/>
            <a:ext cx="7536037" cy="3865995"/>
          </a:xfrm>
          <a:prstGeom prst="rect">
            <a:avLst/>
          </a:prstGeom>
          <a:noFill/>
        </p:spPr>
        <p:txBody>
          <a:bodyPr wrap="none" rtlCol="0">
            <a:spAutoFit/>
          </a:bodyPr>
          <a:lstStyle/>
          <a:p>
            <a:pPr>
              <a:lnSpc>
                <a:spcPct val="150000"/>
              </a:lnSpc>
            </a:pPr>
            <a:r>
              <a:rPr lang="vi-VN" sz="4200" b="1" i="1" dirty="0" smtClean="0"/>
              <a:t>“Bỗng nhận ra hương ổi</a:t>
            </a:r>
          </a:p>
          <a:p>
            <a:pPr>
              <a:lnSpc>
                <a:spcPct val="150000"/>
              </a:lnSpc>
            </a:pPr>
            <a:r>
              <a:rPr lang="vi-VN" sz="4200" b="1" i="1" dirty="0" smtClean="0"/>
              <a:t>Phả vào trong gió se</a:t>
            </a:r>
          </a:p>
          <a:p>
            <a:pPr>
              <a:lnSpc>
                <a:spcPct val="150000"/>
              </a:lnSpc>
            </a:pPr>
            <a:r>
              <a:rPr lang="vi-VN" sz="4200" b="1" i="1" dirty="0" smtClean="0"/>
              <a:t>Sương chùng chình qua ngõ</a:t>
            </a:r>
          </a:p>
          <a:p>
            <a:pPr>
              <a:lnSpc>
                <a:spcPct val="150000"/>
              </a:lnSpc>
            </a:pPr>
            <a:r>
              <a:rPr lang="vi-VN" sz="4200" b="1" i="1" dirty="0" smtClean="0"/>
              <a:t>Hình như thu đã về”</a:t>
            </a:r>
            <a:endParaRPr lang="en-US" sz="4200" b="1" i="1" dirty="0"/>
          </a:p>
        </p:txBody>
      </p:sp>
      <p:sp>
        <p:nvSpPr>
          <p:cNvPr id="2" name="Cloud Callout 1"/>
          <p:cNvSpPr/>
          <p:nvPr/>
        </p:nvSpPr>
        <p:spPr>
          <a:xfrm>
            <a:off x="8534400" y="1661874"/>
            <a:ext cx="8991600" cy="4853226"/>
          </a:xfrm>
          <a:prstGeom prst="cloudCallout">
            <a:avLst>
              <a:gd name="adj1" fmla="val -55065"/>
              <a:gd name="adj2" fmla="val 37182"/>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3800" dirty="0">
                <a:solidFill>
                  <a:srgbClr val="FF0000"/>
                </a:solidFill>
                <a:latin typeface="Arial" panose="020B0604020202020204" pitchFamily="34" charset="0"/>
                <a:cs typeface="Arial" panose="020B0604020202020204" pitchFamily="34" charset="0"/>
              </a:rPr>
              <a:t>Trong khổ thơ </a:t>
            </a:r>
            <a:r>
              <a:rPr lang="vi-VN" sz="3800" dirty="0" smtClean="0">
                <a:solidFill>
                  <a:srgbClr val="FF0000"/>
                </a:solidFill>
                <a:latin typeface="Arial" panose="020B0604020202020204" pitchFamily="34" charset="0"/>
                <a:cs typeface="Arial" panose="020B0604020202020204" pitchFamily="34" charset="0"/>
              </a:rPr>
              <a:t>những hình ảnh nào là tín hiệu </a:t>
            </a:r>
            <a:r>
              <a:rPr lang="pt-BR" sz="3800" dirty="0" smtClean="0">
                <a:solidFill>
                  <a:srgbClr val="FF0000"/>
                </a:solidFill>
                <a:latin typeface="Arial" panose="020B0604020202020204" pitchFamily="34" charset="0"/>
                <a:cs typeface="Arial" panose="020B0604020202020204" pitchFamily="34" charset="0"/>
              </a:rPr>
              <a:t>giúp </a:t>
            </a:r>
            <a:r>
              <a:rPr lang="pt-BR" sz="3800" dirty="0">
                <a:solidFill>
                  <a:srgbClr val="FF0000"/>
                </a:solidFill>
                <a:latin typeface="Arial" panose="020B0604020202020204" pitchFamily="34" charset="0"/>
                <a:cs typeface="Arial" panose="020B0604020202020204" pitchFamily="34" charset="0"/>
              </a:rPr>
              <a:t>nhà thơ nhận ra sự biến đổi của đất trời?</a:t>
            </a:r>
            <a:r>
              <a:rPr lang="it-IT" sz="3800" dirty="0">
                <a:solidFill>
                  <a:srgbClr val="FF0000"/>
                </a:solidFill>
                <a:latin typeface="Arial" panose="020B0604020202020204" pitchFamily="34" charset="0"/>
                <a:cs typeface="Arial" panose="020B0604020202020204" pitchFamily="34" charset="0"/>
              </a:rPr>
              <a:t> </a:t>
            </a:r>
            <a:endParaRPr lang="en-US" sz="38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1582400" cy="861774"/>
          </a:xfrm>
          <a:prstGeom prst="rect">
            <a:avLst/>
          </a:prstGeom>
        </p:spPr>
        <p:txBody>
          <a:bodyPr wrap="square" lIns="0" tIns="0" rIns="0" bIns="0" rtlCol="0" anchor="t">
            <a:spAutoFit/>
          </a:bodyPr>
          <a:lstStyle/>
          <a:p>
            <a:r>
              <a:rPr lang="vi-VN" sz="5600" b="1" dirty="0" smtClean="0">
                <a:solidFill>
                  <a:srgbClr val="082A44"/>
                </a:solidFill>
              </a:rPr>
              <a:t>1. Khổ thơ 1: </a:t>
            </a:r>
            <a:r>
              <a:rPr lang="vi-VN" sz="5600" b="1" i="1" dirty="0" smtClean="0">
                <a:solidFill>
                  <a:srgbClr val="082A44"/>
                </a:solidFill>
              </a:rPr>
              <a:t>Tín hiệu mùa thu về</a:t>
            </a:r>
            <a:endParaRPr lang="en-US" sz="5600" b="1" i="1" dirty="0">
              <a:solidFill>
                <a:srgbClr val="082A44"/>
              </a:solidFill>
            </a:endParaRPr>
          </a:p>
        </p:txBody>
      </p:sp>
      <p:sp>
        <p:nvSpPr>
          <p:cNvPr id="10" name="TextBox 9"/>
          <p:cNvSpPr txBox="1"/>
          <p:nvPr/>
        </p:nvSpPr>
        <p:spPr>
          <a:xfrm>
            <a:off x="10439400" y="2019300"/>
            <a:ext cx="7037504" cy="3865995"/>
          </a:xfrm>
          <a:prstGeom prst="rect">
            <a:avLst/>
          </a:prstGeom>
          <a:noFill/>
        </p:spPr>
        <p:txBody>
          <a:bodyPr wrap="none" rtlCol="0">
            <a:spAutoFit/>
          </a:bodyPr>
          <a:lstStyle/>
          <a:p>
            <a:pPr>
              <a:lnSpc>
                <a:spcPct val="150000"/>
              </a:lnSpc>
            </a:pPr>
            <a:r>
              <a:rPr lang="vi-VN" sz="4200" i="1" dirty="0" smtClean="0"/>
              <a:t>Bỗng nhận ra hương ổi</a:t>
            </a:r>
          </a:p>
          <a:p>
            <a:pPr>
              <a:lnSpc>
                <a:spcPct val="150000"/>
              </a:lnSpc>
            </a:pPr>
            <a:r>
              <a:rPr lang="vi-VN" sz="4200" i="1" dirty="0" smtClean="0"/>
              <a:t>Phả vào trong gió se</a:t>
            </a:r>
          </a:p>
          <a:p>
            <a:pPr>
              <a:lnSpc>
                <a:spcPct val="150000"/>
              </a:lnSpc>
            </a:pPr>
            <a:r>
              <a:rPr lang="vi-VN" sz="4200" i="1" dirty="0" smtClean="0"/>
              <a:t>Sương chùng chình qua ngõ</a:t>
            </a:r>
          </a:p>
          <a:p>
            <a:pPr>
              <a:lnSpc>
                <a:spcPct val="150000"/>
              </a:lnSpc>
            </a:pPr>
            <a:r>
              <a:rPr lang="vi-VN" sz="4200" i="1" dirty="0" smtClean="0"/>
              <a:t>Hình như thu đã về</a:t>
            </a:r>
            <a:endParaRPr lang="en-US" sz="4200" i="1" dirty="0"/>
          </a:p>
        </p:txBody>
      </p:sp>
      <p:cxnSp>
        <p:nvCxnSpPr>
          <p:cNvPr id="12" name="Straight Connector 11"/>
          <p:cNvCxnSpPr/>
          <p:nvPr/>
        </p:nvCxnSpPr>
        <p:spPr>
          <a:xfrm>
            <a:off x="9829800" y="2019300"/>
            <a:ext cx="76200" cy="7848600"/>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04800" y="2019300"/>
            <a:ext cx="9525000" cy="4939814"/>
          </a:xfrm>
          <a:prstGeom prst="rect">
            <a:avLst/>
          </a:prstGeom>
          <a:noFill/>
        </p:spPr>
        <p:txBody>
          <a:bodyPr wrap="square" rtlCol="0">
            <a:spAutoFit/>
          </a:bodyPr>
          <a:lstStyle/>
          <a:p>
            <a:pPr marL="571500" indent="-571500">
              <a:lnSpc>
                <a:spcPct val="150000"/>
              </a:lnSpc>
              <a:buFontTx/>
              <a:buChar char="-"/>
            </a:pPr>
            <a:r>
              <a:rPr lang="vi-VN" sz="4200" b="1" dirty="0" smtClean="0"/>
              <a:t>Hình ảnh: </a:t>
            </a:r>
            <a:r>
              <a:rPr lang="vi-VN" sz="4200" dirty="0" smtClean="0"/>
              <a:t>Hương ổi – phả, gió – se, sương – chùng chình,...</a:t>
            </a:r>
          </a:p>
          <a:p>
            <a:pPr marL="571500" indent="-571500">
              <a:lnSpc>
                <a:spcPct val="150000"/>
              </a:lnSpc>
              <a:buFontTx/>
              <a:buChar char="-"/>
            </a:pPr>
            <a:r>
              <a:rPr lang="vi-VN" sz="4200" b="1" dirty="0" smtClean="0"/>
              <a:t>Nghệ thuật: </a:t>
            </a:r>
            <a:r>
              <a:rPr lang="vi-VN" sz="4200" dirty="0" smtClean="0"/>
              <a:t>nhân hóa, từ láy, ẩn dụ </a:t>
            </a:r>
            <a:r>
              <a:rPr lang="vi-VN" sz="4200" dirty="0" smtClean="0">
                <a:sym typeface="Wingdings" panose="05000000000000000000" pitchFamily="2" charset="2"/>
              </a:rPr>
              <a:t> giàu sức gợi tả.</a:t>
            </a:r>
            <a:endParaRPr lang="vi-VN" sz="4200" dirty="0" smtClean="0"/>
          </a:p>
          <a:p>
            <a:pPr marL="571500" indent="-571500">
              <a:lnSpc>
                <a:spcPct val="150000"/>
              </a:lnSpc>
              <a:buFont typeface="Symbol" panose="05050102010706020507" pitchFamily="18" charset="2"/>
              <a:buChar char="Þ"/>
            </a:pPr>
            <a:r>
              <a:rPr lang="vi-VN" sz="4200" i="1" dirty="0" smtClean="0"/>
              <a:t>Thiên nhiên chuyển biến nhẹ nhàng.</a:t>
            </a:r>
          </a:p>
        </p:txBody>
      </p:sp>
      <p:cxnSp>
        <p:nvCxnSpPr>
          <p:cNvPr id="18" name="Straight Connector 17"/>
          <p:cNvCxnSpPr/>
          <p:nvPr/>
        </p:nvCxnSpPr>
        <p:spPr>
          <a:xfrm>
            <a:off x="10439400" y="2933700"/>
            <a:ext cx="1295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13792200" y="2921758"/>
            <a:ext cx="2286000"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0439400" y="3848100"/>
            <a:ext cx="114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3958152" y="3850199"/>
            <a:ext cx="1482015"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0591800" y="4860727"/>
            <a:ext cx="457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0548013" y="5753100"/>
            <a:ext cx="217738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1582400" cy="861774"/>
          </a:xfrm>
          <a:prstGeom prst="rect">
            <a:avLst/>
          </a:prstGeom>
        </p:spPr>
        <p:txBody>
          <a:bodyPr wrap="square" lIns="0" tIns="0" rIns="0" bIns="0" rtlCol="0" anchor="t">
            <a:spAutoFit/>
          </a:bodyPr>
          <a:lstStyle/>
          <a:p>
            <a:r>
              <a:rPr lang="vi-VN" sz="5600" b="1" dirty="0" smtClean="0">
                <a:solidFill>
                  <a:srgbClr val="082A44"/>
                </a:solidFill>
              </a:rPr>
              <a:t>1. Khổ thơ 1: </a:t>
            </a:r>
            <a:r>
              <a:rPr lang="vi-VN" sz="5600" b="1" i="1" dirty="0" smtClean="0">
                <a:solidFill>
                  <a:srgbClr val="082A44"/>
                </a:solidFill>
              </a:rPr>
              <a:t>Tín hiệu mùa thu về</a:t>
            </a:r>
            <a:endParaRPr lang="en-US" sz="5600" b="1" i="1" dirty="0">
              <a:solidFill>
                <a:srgbClr val="082A44"/>
              </a:solidFill>
            </a:endParaRPr>
          </a:p>
        </p:txBody>
      </p:sp>
      <p:sp>
        <p:nvSpPr>
          <p:cNvPr id="10" name="TextBox 9"/>
          <p:cNvSpPr txBox="1"/>
          <p:nvPr/>
        </p:nvSpPr>
        <p:spPr>
          <a:xfrm>
            <a:off x="10439400" y="2019300"/>
            <a:ext cx="7037504" cy="3865995"/>
          </a:xfrm>
          <a:prstGeom prst="rect">
            <a:avLst/>
          </a:prstGeom>
          <a:noFill/>
        </p:spPr>
        <p:txBody>
          <a:bodyPr wrap="none" rtlCol="0">
            <a:spAutoFit/>
          </a:bodyPr>
          <a:lstStyle/>
          <a:p>
            <a:pPr>
              <a:lnSpc>
                <a:spcPct val="150000"/>
              </a:lnSpc>
            </a:pPr>
            <a:r>
              <a:rPr lang="vi-VN" sz="4200" i="1" dirty="0" smtClean="0"/>
              <a:t>Bỗng nhận ra hương ổi</a:t>
            </a:r>
          </a:p>
          <a:p>
            <a:pPr>
              <a:lnSpc>
                <a:spcPct val="150000"/>
              </a:lnSpc>
            </a:pPr>
            <a:r>
              <a:rPr lang="vi-VN" sz="4200" i="1" dirty="0" smtClean="0"/>
              <a:t>Phả vào trong gió se</a:t>
            </a:r>
          </a:p>
          <a:p>
            <a:pPr>
              <a:lnSpc>
                <a:spcPct val="150000"/>
              </a:lnSpc>
            </a:pPr>
            <a:r>
              <a:rPr lang="vi-VN" sz="4200" i="1" dirty="0" smtClean="0"/>
              <a:t>Sương chùng chình qua ngõ</a:t>
            </a:r>
          </a:p>
          <a:p>
            <a:pPr>
              <a:lnSpc>
                <a:spcPct val="150000"/>
              </a:lnSpc>
            </a:pPr>
            <a:r>
              <a:rPr lang="vi-VN" sz="4200" i="1" dirty="0" smtClean="0"/>
              <a:t>Hình như thu đã về</a:t>
            </a:r>
            <a:endParaRPr lang="en-US" sz="4200" i="1" dirty="0"/>
          </a:p>
        </p:txBody>
      </p:sp>
      <p:cxnSp>
        <p:nvCxnSpPr>
          <p:cNvPr id="12" name="Straight Connector 11"/>
          <p:cNvCxnSpPr/>
          <p:nvPr/>
        </p:nvCxnSpPr>
        <p:spPr>
          <a:xfrm>
            <a:off x="9829800" y="2019300"/>
            <a:ext cx="76200" cy="78486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0439400" y="2933700"/>
            <a:ext cx="1295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13792200" y="2921758"/>
            <a:ext cx="2286000"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0439400" y="3848100"/>
            <a:ext cx="114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3958152" y="3850199"/>
            <a:ext cx="1482015"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0591800" y="4860727"/>
            <a:ext cx="457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0548013" y="5753100"/>
            <a:ext cx="2177387"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863125" y="1702249"/>
            <a:ext cx="8839200" cy="7186583"/>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fr-FR" sz="4200" b="1" dirty="0" err="1" smtClean="0">
                <a:latin typeface="Arial" panose="020B0604020202020204" pitchFamily="34" charset="0"/>
                <a:ea typeface="Times New Roman" panose="02020603050405020304" pitchFamily="18" charset="0"/>
                <a:cs typeface="Arial" panose="020B0604020202020204" pitchFamily="34" charset="0"/>
              </a:rPr>
              <a:t>Từ</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láy</a:t>
            </a:r>
            <a:r>
              <a:rPr lang="vi-VN" sz="4200" b="1" dirty="0" smtClean="0">
                <a:latin typeface="Arial" panose="020B0604020202020204" pitchFamily="34" charset="0"/>
                <a:ea typeface="Times New Roman" panose="02020603050405020304" pitchFamily="18" charset="0"/>
                <a:cs typeface="Arial" panose="020B0604020202020204" pitchFamily="34" charset="0"/>
              </a:rPr>
              <a:t>:</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tượng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hình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cố</a:t>
            </a:r>
            <a:r>
              <a:rPr lang="fr-FR" sz="4200" dirty="0">
                <a:latin typeface="Arial" panose="020B0604020202020204" pitchFamily="34" charset="0"/>
                <a:ea typeface="Times New Roman" panose="02020603050405020304" pitchFamily="18" charset="0"/>
                <a:cs typeface="Arial" panose="020B0604020202020204" pitchFamily="34" charset="0"/>
              </a:rPr>
              <a:t> ý </a:t>
            </a:r>
            <a:r>
              <a:rPr lang="fr-FR" sz="4200" dirty="0" err="1" smtClean="0">
                <a:latin typeface="Arial" panose="020B0604020202020204" pitchFamily="34" charset="0"/>
                <a:ea typeface="Times New Roman" panose="02020603050405020304" pitchFamily="18" charset="0"/>
                <a:cs typeface="Arial" panose="020B0604020202020204" pitchFamily="34" charset="0"/>
              </a:rPr>
              <a:t>chậm</a:t>
            </a:r>
            <a:r>
              <a:rPr lang="fr-FR" sz="4200" dirty="0" smtClean="0">
                <a:latin typeface="Arial" panose="020B0604020202020204" pitchFamily="34" charset="0"/>
                <a:ea typeface="Times New Roman" panose="02020603050405020304" pitchFamily="18" charset="0"/>
                <a:cs typeface="Arial" panose="020B0604020202020204" pitchFamily="34" charset="0"/>
              </a:rPr>
              <a:t> </a:t>
            </a:r>
            <a:r>
              <a:rPr lang="fr-FR" sz="4200" dirty="0" err="1" smtClean="0">
                <a:latin typeface="Arial" panose="020B0604020202020204" pitchFamily="34" charset="0"/>
                <a:ea typeface="Times New Roman" panose="02020603050405020304" pitchFamily="18" charset="0"/>
                <a:cs typeface="Arial" panose="020B0604020202020204" pitchFamily="34" charset="0"/>
              </a:rPr>
              <a:t>lại</a:t>
            </a:r>
            <a:endParaRPr lang="en-US"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vi-VN" sz="4200" b="1" dirty="0">
                <a:latin typeface="Arial" panose="020B0604020202020204" pitchFamily="34" charset="0"/>
                <a:ea typeface="Times New Roman" panose="02020603050405020304" pitchFamily="18" charset="0"/>
                <a:cs typeface="Arial" panose="020B0604020202020204" pitchFamily="34" charset="0"/>
              </a:rPr>
              <a:t>N</a:t>
            </a:r>
            <a:r>
              <a:rPr lang="en-US" sz="4200" b="1" dirty="0" err="1" smtClean="0">
                <a:latin typeface="Arial" panose="020B0604020202020204" pitchFamily="34" charset="0"/>
                <a:ea typeface="Times New Roman" panose="02020603050405020304" pitchFamily="18" charset="0"/>
                <a:cs typeface="Arial" panose="020B0604020202020204" pitchFamily="34" charset="0"/>
              </a:rPr>
              <a:t>hân</a:t>
            </a:r>
            <a:r>
              <a:rPr lang="en-US" sz="4200" b="1" dirty="0" smtClean="0">
                <a:latin typeface="Arial" panose="020B0604020202020204" pitchFamily="34" charset="0"/>
                <a:ea typeface="Times New Roman" panose="02020603050405020304" pitchFamily="18" charset="0"/>
                <a:cs typeface="Arial" panose="020B0604020202020204" pitchFamily="34" charset="0"/>
              </a:rPr>
              <a:t> </a:t>
            </a:r>
            <a:r>
              <a:rPr lang="en-US" sz="4200" b="1" dirty="0" err="1" smtClean="0">
                <a:latin typeface="Arial" panose="020B0604020202020204" pitchFamily="34" charset="0"/>
                <a:ea typeface="Times New Roman" panose="02020603050405020304" pitchFamily="18" charset="0"/>
                <a:cs typeface="Arial" panose="020B0604020202020204" pitchFamily="34" charset="0"/>
              </a:rPr>
              <a:t>hoá</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bất</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ngờ</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smtClean="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4200" dirty="0" err="1" smtClean="0">
                <a:latin typeface="Arial" panose="020B0604020202020204" pitchFamily="34" charset="0"/>
                <a:ea typeface="Times New Roman" panose="02020603050405020304" pitchFamily="18" charset="0"/>
                <a:cs typeface="Arial" panose="020B0604020202020204" pitchFamily="34" charset="0"/>
              </a:rPr>
              <a:t>trạng</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thái</a:t>
            </a:r>
            <a:r>
              <a:rPr lang="en-US" sz="4200" dirty="0" smtClean="0">
                <a:latin typeface="Arial" panose="020B0604020202020204" pitchFamily="34" charset="0"/>
                <a:ea typeface="Times New Roman" panose="02020603050405020304" pitchFamily="18" charset="0"/>
                <a:cs typeface="Arial" panose="020B0604020202020204" pitchFamily="34" charset="0"/>
              </a:rPr>
              <a:t> của con người.</a:t>
            </a:r>
          </a:p>
          <a:p>
            <a:pPr marL="571500" indent="-571500" algn="just">
              <a:lnSpc>
                <a:spcPct val="150000"/>
              </a:lnSpc>
              <a:spcBef>
                <a:spcPts val="600"/>
              </a:spcBef>
              <a:spcAft>
                <a:spcPts val="600"/>
              </a:spcAft>
              <a:buFont typeface="Wingdings" panose="05000000000000000000" pitchFamily="2" charset="2"/>
              <a:buChar char="§"/>
            </a:pPr>
            <a:r>
              <a:rPr lang="vi-VN" sz="4200" b="1" dirty="0">
                <a:latin typeface="Arial" panose="020B0604020202020204" pitchFamily="34" charset="0"/>
                <a:ea typeface="Times New Roman" panose="02020603050405020304" pitchFamily="18" charset="0"/>
                <a:cs typeface="Arial" panose="020B0604020202020204" pitchFamily="34" charset="0"/>
              </a:rPr>
              <a:t>Ẩ</a:t>
            </a:r>
            <a:r>
              <a:rPr lang="en-US" sz="4200" b="1" dirty="0" smtClean="0">
                <a:latin typeface="Arial" panose="020B0604020202020204" pitchFamily="34" charset="0"/>
                <a:ea typeface="Times New Roman" panose="02020603050405020304" pitchFamily="18" charset="0"/>
                <a:cs typeface="Arial" panose="020B0604020202020204" pitchFamily="34" charset="0"/>
              </a:rPr>
              <a:t>n </a:t>
            </a:r>
            <a:r>
              <a:rPr lang="en-US" sz="4200" b="1" dirty="0" err="1" smtClean="0">
                <a:latin typeface="Arial" panose="020B0604020202020204" pitchFamily="34" charset="0"/>
                <a:ea typeface="Times New Roman" panose="02020603050405020304" pitchFamily="18" charset="0"/>
                <a:cs typeface="Arial" panose="020B0604020202020204" pitchFamily="34" charset="0"/>
              </a:rPr>
              <a:t>dụ</a:t>
            </a:r>
            <a:r>
              <a:rPr lang="en-US" sz="4200" dirty="0" smtClean="0">
                <a:latin typeface="Arial" panose="020B0604020202020204" pitchFamily="34" charset="0"/>
                <a:ea typeface="Times New Roman" panose="02020603050405020304" pitchFamily="18" charset="0"/>
                <a:cs typeface="Arial" panose="020B0604020202020204" pitchFamily="34" charset="0"/>
              </a:rPr>
              <a:t>: Đất </a:t>
            </a:r>
            <a:r>
              <a:rPr lang="en-US" sz="4200" dirty="0">
                <a:latin typeface="Arial" panose="020B0604020202020204" pitchFamily="34" charset="0"/>
                <a:ea typeface="Times New Roman" panose="02020603050405020304" pitchFamily="18" charset="0"/>
                <a:cs typeface="Arial" panose="020B0604020202020204" pitchFamily="34" charset="0"/>
              </a:rPr>
              <a:t>trời sang </a:t>
            </a:r>
            <a:r>
              <a:rPr lang="en-US" sz="4200" dirty="0" err="1">
                <a:latin typeface="Arial" panose="020B0604020202020204" pitchFamily="34" charset="0"/>
                <a:ea typeface="Times New Roman" panose="02020603050405020304" pitchFamily="18" charset="0"/>
                <a:cs typeface="Arial" panose="020B0604020202020204" pitchFamily="34" charset="0"/>
              </a:rPr>
              <a:t>thu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khiến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lòng</a:t>
            </a:r>
            <a:r>
              <a:rPr lang="en-US" sz="4200" dirty="0">
                <a:latin typeface="Arial" panose="020B0604020202020204" pitchFamily="34" charset="0"/>
                <a:ea typeface="Times New Roman" panose="02020603050405020304" pitchFamily="18" charset="0"/>
                <a:cs typeface="Arial" panose="020B0604020202020204" pitchFamily="34" charset="0"/>
              </a:rPr>
              <a:t> người cũng </a:t>
            </a:r>
            <a:r>
              <a:rPr lang="en-US" sz="4200" dirty="0" err="1">
                <a:latin typeface="Arial" panose="020B0604020202020204" pitchFamily="34" charset="0"/>
                <a:ea typeface="Times New Roman" panose="02020603050405020304" pitchFamily="18" charset="0"/>
                <a:cs typeface="Arial" panose="020B0604020202020204" pitchFamily="34" charset="0"/>
              </a:rPr>
              <a:t>bâng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khuâng</a:t>
            </a:r>
            <a:r>
              <a:rPr lang="en-US" sz="4200" dirty="0">
                <a:latin typeface="Arial" panose="020B0604020202020204" pitchFamily="34" charset="0"/>
                <a:ea typeface="Times New Roman" panose="02020603050405020304" pitchFamily="18" charset="0"/>
                <a:cs typeface="Arial" panose="020B0604020202020204" pitchFamily="34" charset="0"/>
              </a:rPr>
              <a:t>, cảm </a:t>
            </a:r>
            <a:r>
              <a:rPr lang="en-US" sz="4200" dirty="0" err="1">
                <a:latin typeface="Arial" panose="020B0604020202020204" pitchFamily="34" charset="0"/>
                <a:ea typeface="Times New Roman" panose="02020603050405020304" pitchFamily="18" charset="0"/>
                <a:cs typeface="Arial" panose="020B0604020202020204" pitchFamily="34" charset="0"/>
              </a:rPr>
              <a:t>xúc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gợi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bao</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suy</a:t>
            </a:r>
            <a:r>
              <a:rPr lang="en-US" sz="4200" dirty="0">
                <a:latin typeface="Arial" panose="020B0604020202020204" pitchFamily="34" charset="0"/>
                <a:ea typeface="Times New Roman" panose="02020603050405020304" pitchFamily="18" charset="0"/>
                <a:cs typeface="Arial" panose="020B0604020202020204" pitchFamily="34" charset="0"/>
              </a:rPr>
              <a:t> nghĩ về </a:t>
            </a:r>
            <a:r>
              <a:rPr lang="en-US" sz="4200" dirty="0" err="1">
                <a:latin typeface="Arial" panose="020B0604020202020204" pitchFamily="34" charset="0"/>
                <a:ea typeface="Times New Roman" panose="02020603050405020304" pitchFamily="18" charset="0"/>
                <a:cs typeface="Arial" panose="020B0604020202020204" pitchFamily="34" charset="0"/>
              </a:rPr>
              <a:t>đời</a:t>
            </a:r>
            <a:r>
              <a:rPr lang="en-US" sz="4200" dirty="0">
                <a:latin typeface="Arial" panose="020B0604020202020204" pitchFamily="34" charset="0"/>
                <a:ea typeface="Times New Roman" panose="02020603050405020304" pitchFamily="18" charset="0"/>
                <a:cs typeface="Arial" panose="020B0604020202020204" pitchFamily="34" charset="0"/>
              </a:rPr>
              <a:t> người lúc sang </a:t>
            </a:r>
            <a:r>
              <a:rPr lang="en-US" sz="4200" dirty="0" err="1">
                <a:latin typeface="Arial" panose="020B0604020202020204" pitchFamily="34" charset="0"/>
                <a:ea typeface="Times New Roman" panose="02020603050405020304" pitchFamily="18" charset="0"/>
                <a:cs typeface="Arial" panose="020B0604020202020204" pitchFamily="34" charset="0"/>
              </a:rPr>
              <a:t>thu</a:t>
            </a:r>
            <a:r>
              <a:rPr lang="en-US" sz="4200" dirty="0">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1582400" cy="861774"/>
          </a:xfrm>
          <a:prstGeom prst="rect">
            <a:avLst/>
          </a:prstGeom>
        </p:spPr>
        <p:txBody>
          <a:bodyPr wrap="square" lIns="0" tIns="0" rIns="0" bIns="0" rtlCol="0" anchor="t">
            <a:spAutoFit/>
          </a:bodyPr>
          <a:lstStyle/>
          <a:p>
            <a:r>
              <a:rPr lang="vi-VN" sz="5600" b="1" dirty="0" smtClean="0">
                <a:solidFill>
                  <a:srgbClr val="082A44"/>
                </a:solidFill>
              </a:rPr>
              <a:t>1. Khổ thơ 1: </a:t>
            </a:r>
            <a:r>
              <a:rPr lang="vi-VN" sz="5600" b="1" i="1" dirty="0" smtClean="0">
                <a:solidFill>
                  <a:srgbClr val="082A44"/>
                </a:solidFill>
              </a:rPr>
              <a:t>Tín hiệu mùa thu về</a:t>
            </a:r>
            <a:endParaRPr lang="en-US" sz="5600" b="1" i="1" dirty="0">
              <a:solidFill>
                <a:srgbClr val="082A44"/>
              </a:solidFill>
            </a:endParaRPr>
          </a:p>
        </p:txBody>
      </p:sp>
      <p:sp>
        <p:nvSpPr>
          <p:cNvPr id="10" name="TextBox 9"/>
          <p:cNvSpPr txBox="1"/>
          <p:nvPr/>
        </p:nvSpPr>
        <p:spPr>
          <a:xfrm>
            <a:off x="10439400" y="2019300"/>
            <a:ext cx="7037504" cy="3865995"/>
          </a:xfrm>
          <a:prstGeom prst="rect">
            <a:avLst/>
          </a:prstGeom>
          <a:noFill/>
        </p:spPr>
        <p:txBody>
          <a:bodyPr wrap="none" rtlCol="0">
            <a:spAutoFit/>
          </a:bodyPr>
          <a:lstStyle/>
          <a:p>
            <a:pPr>
              <a:lnSpc>
                <a:spcPct val="150000"/>
              </a:lnSpc>
            </a:pPr>
            <a:r>
              <a:rPr lang="vi-VN" sz="4200" i="1" dirty="0" smtClean="0"/>
              <a:t>Bỗng nhận ra hương ổi</a:t>
            </a:r>
          </a:p>
          <a:p>
            <a:pPr>
              <a:lnSpc>
                <a:spcPct val="150000"/>
              </a:lnSpc>
            </a:pPr>
            <a:r>
              <a:rPr lang="vi-VN" sz="4200" i="1" dirty="0" smtClean="0"/>
              <a:t>Phả vào trong gió se</a:t>
            </a:r>
          </a:p>
          <a:p>
            <a:pPr>
              <a:lnSpc>
                <a:spcPct val="150000"/>
              </a:lnSpc>
            </a:pPr>
            <a:r>
              <a:rPr lang="vi-VN" sz="4200" i="1" dirty="0" smtClean="0"/>
              <a:t>Sương chùng chình qua ngõ</a:t>
            </a:r>
          </a:p>
          <a:p>
            <a:pPr>
              <a:lnSpc>
                <a:spcPct val="150000"/>
              </a:lnSpc>
            </a:pPr>
            <a:r>
              <a:rPr lang="vi-VN" sz="4200" i="1" dirty="0" smtClean="0"/>
              <a:t>Hình như thu đã về</a:t>
            </a:r>
            <a:endParaRPr lang="en-US" sz="4200" i="1" dirty="0"/>
          </a:p>
        </p:txBody>
      </p:sp>
      <p:cxnSp>
        <p:nvCxnSpPr>
          <p:cNvPr id="12" name="Straight Connector 11"/>
          <p:cNvCxnSpPr/>
          <p:nvPr/>
        </p:nvCxnSpPr>
        <p:spPr>
          <a:xfrm>
            <a:off x="9829800" y="2019300"/>
            <a:ext cx="76200" cy="7848600"/>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44396" y="1906072"/>
            <a:ext cx="9067800" cy="5909310"/>
          </a:xfrm>
          <a:prstGeom prst="rect">
            <a:avLst/>
          </a:prstGeom>
          <a:noFill/>
        </p:spPr>
        <p:txBody>
          <a:bodyPr wrap="square" rtlCol="0">
            <a:spAutoFit/>
          </a:bodyPr>
          <a:lstStyle/>
          <a:p>
            <a:pPr marL="571500" indent="-571500" algn="just">
              <a:lnSpc>
                <a:spcPct val="150000"/>
              </a:lnSpc>
              <a:buFontTx/>
              <a:buChar char="-"/>
            </a:pPr>
            <a:r>
              <a:rPr lang="vi-VN" sz="4200" dirty="0"/>
              <a:t>T</a:t>
            </a:r>
            <a:r>
              <a:rPr lang="vi-VN" sz="4200" dirty="0" smtClean="0"/>
              <a:t>ừ ngữ: </a:t>
            </a:r>
            <a:r>
              <a:rPr lang="vi-VN" sz="4200" b="1" dirty="0" smtClean="0">
                <a:solidFill>
                  <a:srgbClr val="FF0000"/>
                </a:solidFill>
              </a:rPr>
              <a:t>“phả</a:t>
            </a:r>
            <a:r>
              <a:rPr lang="vi-VN" sz="4200" b="1" dirty="0">
                <a:solidFill>
                  <a:srgbClr val="FF0000"/>
                </a:solidFill>
              </a:rPr>
              <a:t>” </a:t>
            </a:r>
            <a:r>
              <a:rPr lang="vi-VN" sz="4200" dirty="0"/>
              <a:t>thể hiện cái bất ngờ đột </a:t>
            </a:r>
            <a:r>
              <a:rPr lang="vi-VN" sz="4200" dirty="0" smtClean="0"/>
              <a:t>ngột, mùi </a:t>
            </a:r>
            <a:r>
              <a:rPr lang="vi-VN" sz="4200" dirty="0"/>
              <a:t>hương ngọt mát thơm nồng quyến rũ đang hoà vào trong gió heo may lan toả khắp không gian làm ta dễ nhận ra mùi hương nồng nàn hấp dẫn đó.</a:t>
            </a:r>
            <a:endParaRPr lang="vi-VN" sz="4200" i="1" dirty="0" smtClean="0"/>
          </a:p>
        </p:txBody>
      </p:sp>
      <p:cxnSp>
        <p:nvCxnSpPr>
          <p:cNvPr id="18" name="Straight Connector 17"/>
          <p:cNvCxnSpPr/>
          <p:nvPr/>
        </p:nvCxnSpPr>
        <p:spPr>
          <a:xfrm>
            <a:off x="10439400" y="2933700"/>
            <a:ext cx="1295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13792200" y="2921758"/>
            <a:ext cx="2286000"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0439400" y="3848100"/>
            <a:ext cx="114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3958152" y="3850199"/>
            <a:ext cx="1482015"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0591800" y="4860727"/>
            <a:ext cx="457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0548013" y="5753100"/>
            <a:ext cx="217738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1582400" cy="861774"/>
          </a:xfrm>
          <a:prstGeom prst="rect">
            <a:avLst/>
          </a:prstGeom>
        </p:spPr>
        <p:txBody>
          <a:bodyPr wrap="square" lIns="0" tIns="0" rIns="0" bIns="0" rtlCol="0" anchor="t">
            <a:spAutoFit/>
          </a:bodyPr>
          <a:lstStyle/>
          <a:p>
            <a:r>
              <a:rPr lang="vi-VN" sz="5600" b="1" dirty="0" smtClean="0">
                <a:solidFill>
                  <a:srgbClr val="082A44"/>
                </a:solidFill>
              </a:rPr>
              <a:t>1. Khổ thơ 1: </a:t>
            </a:r>
            <a:r>
              <a:rPr lang="vi-VN" sz="5600" b="1" i="1" dirty="0" smtClean="0">
                <a:solidFill>
                  <a:srgbClr val="082A44"/>
                </a:solidFill>
              </a:rPr>
              <a:t>Tín hiệu mùa thu về</a:t>
            </a:r>
            <a:endParaRPr lang="en-US" sz="5600" b="1" i="1" dirty="0">
              <a:solidFill>
                <a:srgbClr val="082A44"/>
              </a:solidFill>
            </a:endParaRPr>
          </a:p>
        </p:txBody>
      </p:sp>
      <p:sp>
        <p:nvSpPr>
          <p:cNvPr id="10" name="TextBox 9"/>
          <p:cNvSpPr txBox="1"/>
          <p:nvPr/>
        </p:nvSpPr>
        <p:spPr>
          <a:xfrm>
            <a:off x="10439400" y="2019300"/>
            <a:ext cx="7037504" cy="3865995"/>
          </a:xfrm>
          <a:prstGeom prst="rect">
            <a:avLst/>
          </a:prstGeom>
          <a:noFill/>
        </p:spPr>
        <p:txBody>
          <a:bodyPr wrap="none" rtlCol="0">
            <a:spAutoFit/>
          </a:bodyPr>
          <a:lstStyle/>
          <a:p>
            <a:pPr>
              <a:lnSpc>
                <a:spcPct val="150000"/>
              </a:lnSpc>
            </a:pPr>
            <a:r>
              <a:rPr lang="vi-VN" sz="4200" i="1" dirty="0" smtClean="0"/>
              <a:t>Bỗng nhận ra hương ổi</a:t>
            </a:r>
          </a:p>
          <a:p>
            <a:pPr>
              <a:lnSpc>
                <a:spcPct val="150000"/>
              </a:lnSpc>
            </a:pPr>
            <a:r>
              <a:rPr lang="vi-VN" sz="4200" i="1" dirty="0" smtClean="0"/>
              <a:t>Phả vào trong gió se</a:t>
            </a:r>
          </a:p>
          <a:p>
            <a:pPr>
              <a:lnSpc>
                <a:spcPct val="150000"/>
              </a:lnSpc>
            </a:pPr>
            <a:r>
              <a:rPr lang="vi-VN" sz="4200" i="1" dirty="0" smtClean="0"/>
              <a:t>Sương chùng chình qua ngõ</a:t>
            </a:r>
          </a:p>
          <a:p>
            <a:pPr>
              <a:lnSpc>
                <a:spcPct val="150000"/>
              </a:lnSpc>
            </a:pPr>
            <a:r>
              <a:rPr lang="vi-VN" sz="4200" i="1" dirty="0" smtClean="0"/>
              <a:t>Hình như thu đã về</a:t>
            </a:r>
            <a:endParaRPr lang="en-US" sz="4200" i="1" dirty="0"/>
          </a:p>
        </p:txBody>
      </p:sp>
      <p:cxnSp>
        <p:nvCxnSpPr>
          <p:cNvPr id="12" name="Straight Connector 11"/>
          <p:cNvCxnSpPr/>
          <p:nvPr/>
        </p:nvCxnSpPr>
        <p:spPr>
          <a:xfrm>
            <a:off x="9829800" y="2019300"/>
            <a:ext cx="76200" cy="7848600"/>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04800" y="2019300"/>
            <a:ext cx="8991600" cy="5909310"/>
          </a:xfrm>
          <a:prstGeom prst="rect">
            <a:avLst/>
          </a:prstGeom>
          <a:noFill/>
        </p:spPr>
        <p:txBody>
          <a:bodyPr wrap="square" rtlCol="0">
            <a:spAutoFit/>
          </a:bodyPr>
          <a:lstStyle/>
          <a:p>
            <a:pPr marL="571500" indent="-571500" algn="just">
              <a:lnSpc>
                <a:spcPct val="150000"/>
              </a:lnSpc>
              <a:buFontTx/>
              <a:buChar char="-"/>
            </a:pPr>
            <a:r>
              <a:rPr lang="vi-VN" sz="4200" dirty="0"/>
              <a:t>T</a:t>
            </a:r>
            <a:r>
              <a:rPr lang="vi-VN" sz="4200" dirty="0" smtClean="0"/>
              <a:t>ừ ngữ: </a:t>
            </a:r>
            <a:r>
              <a:rPr lang="vi-VN" sz="4200" b="1" dirty="0" smtClean="0">
                <a:solidFill>
                  <a:srgbClr val="FF0000"/>
                </a:solidFill>
              </a:rPr>
              <a:t>“bỗng”, “hình như”</a:t>
            </a:r>
            <a:r>
              <a:rPr lang="vi-VN" sz="4200" b="1" dirty="0" smtClean="0"/>
              <a:t>: </a:t>
            </a:r>
            <a:r>
              <a:rPr lang="vi-VN" sz="4200" dirty="0" smtClean="0"/>
              <a:t>diễn tả tâm trạng ngạc nhiên, bất ngờ, mơ hồ trước tín hiệu mùa thu. Qua đó thấy được sự nhạy cảm, yêu thiên nhiên và cuộc sống nơi làng quê.</a:t>
            </a:r>
            <a:r>
              <a:rPr lang="vi-VN" sz="4200" dirty="0" smtClean="0">
                <a:solidFill>
                  <a:srgbClr val="FF0000"/>
                </a:solidFill>
              </a:rPr>
              <a:t> </a:t>
            </a:r>
            <a:endParaRPr lang="vi-VN" sz="4200" i="1" dirty="0" smtClean="0"/>
          </a:p>
        </p:txBody>
      </p:sp>
      <p:cxnSp>
        <p:nvCxnSpPr>
          <p:cNvPr id="18" name="Straight Connector 17"/>
          <p:cNvCxnSpPr/>
          <p:nvPr/>
        </p:nvCxnSpPr>
        <p:spPr>
          <a:xfrm>
            <a:off x="10439400" y="2933700"/>
            <a:ext cx="1295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13792200" y="2921758"/>
            <a:ext cx="2286000"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10439400" y="3848100"/>
            <a:ext cx="1143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3958152" y="3850199"/>
            <a:ext cx="1482015" cy="1194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0591800" y="4860727"/>
            <a:ext cx="4572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0548013" y="5753100"/>
            <a:ext cx="2177387"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4706600" cy="861774"/>
          </a:xfrm>
          <a:prstGeom prst="rect">
            <a:avLst/>
          </a:prstGeom>
        </p:spPr>
        <p:txBody>
          <a:bodyPr wrap="square" lIns="0" tIns="0" rIns="0" bIns="0" rtlCol="0" anchor="t">
            <a:spAutoFit/>
          </a:bodyPr>
          <a:lstStyle/>
          <a:p>
            <a:r>
              <a:rPr lang="vi-VN" sz="5600" b="1" dirty="0">
                <a:solidFill>
                  <a:srgbClr val="082A44"/>
                </a:solidFill>
              </a:rPr>
              <a:t>2</a:t>
            </a:r>
            <a:r>
              <a:rPr lang="vi-VN" sz="5600" b="1" dirty="0" smtClean="0">
                <a:solidFill>
                  <a:srgbClr val="082A44"/>
                </a:solidFill>
              </a:rPr>
              <a:t>. Khổ thơ 2: </a:t>
            </a:r>
            <a:r>
              <a:rPr lang="vi-VN" sz="5600" b="1" i="1" dirty="0" smtClean="0">
                <a:solidFill>
                  <a:srgbClr val="082A44"/>
                </a:solidFill>
              </a:rPr>
              <a:t>Quang cảnh đất trời sang thu</a:t>
            </a:r>
            <a:endParaRPr lang="en-US" sz="5600" b="1" i="1" dirty="0">
              <a:solidFill>
                <a:srgbClr val="082A44"/>
              </a:solidFill>
            </a:endParaRPr>
          </a:p>
        </p:txBody>
      </p:sp>
      <p:sp>
        <p:nvSpPr>
          <p:cNvPr id="13" name="TextBox 12"/>
          <p:cNvSpPr txBox="1"/>
          <p:nvPr/>
        </p:nvSpPr>
        <p:spPr>
          <a:xfrm>
            <a:off x="1371600" y="1866900"/>
            <a:ext cx="7119257" cy="3970318"/>
          </a:xfrm>
          <a:prstGeom prst="rect">
            <a:avLst/>
          </a:prstGeom>
          <a:noFill/>
        </p:spPr>
        <p:txBody>
          <a:bodyPr wrap="none" rtlCol="0">
            <a:spAutoFit/>
          </a:bodyPr>
          <a:lstStyle/>
          <a:p>
            <a:pPr>
              <a:lnSpc>
                <a:spcPct val="150000"/>
              </a:lnSpc>
            </a:pPr>
            <a:r>
              <a:rPr lang="vi-VN" sz="4200" b="1" i="1" dirty="0" smtClean="0"/>
              <a:t>“Sông được lúc dềnh dàng</a:t>
            </a:r>
          </a:p>
          <a:p>
            <a:pPr>
              <a:lnSpc>
                <a:spcPct val="150000"/>
              </a:lnSpc>
            </a:pPr>
            <a:r>
              <a:rPr lang="vi-VN" sz="4200" b="1" i="1" dirty="0" smtClean="0"/>
              <a:t>Chim bắt đầu vội vã</a:t>
            </a:r>
          </a:p>
          <a:p>
            <a:pPr>
              <a:lnSpc>
                <a:spcPct val="150000"/>
              </a:lnSpc>
            </a:pPr>
            <a:r>
              <a:rPr lang="vi-VN" sz="4200" b="1" i="1" dirty="0" smtClean="0"/>
              <a:t>Có đám mây mùa hạ</a:t>
            </a:r>
          </a:p>
          <a:p>
            <a:pPr>
              <a:lnSpc>
                <a:spcPct val="150000"/>
              </a:lnSpc>
            </a:pPr>
            <a:r>
              <a:rPr lang="vi-VN" sz="4200" b="1" i="1" dirty="0" smtClean="0"/>
              <a:t>Vắt nửa mình sang thu”</a:t>
            </a:r>
            <a:endParaRPr lang="en-US" sz="4200" b="1" i="1" dirty="0"/>
          </a:p>
        </p:txBody>
      </p:sp>
      <p:cxnSp>
        <p:nvCxnSpPr>
          <p:cNvPr id="3" name="Straight Connector 2"/>
          <p:cNvCxnSpPr/>
          <p:nvPr/>
        </p:nvCxnSpPr>
        <p:spPr>
          <a:xfrm flipH="1">
            <a:off x="8490857" y="1836718"/>
            <a:ext cx="20472" cy="7802582"/>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11811000" y="1866900"/>
            <a:ext cx="3506088" cy="738664"/>
          </a:xfrm>
          <a:prstGeom prst="rect">
            <a:avLst/>
          </a:prstGeom>
          <a:noFill/>
        </p:spPr>
        <p:txBody>
          <a:bodyPr wrap="none" rtlCol="0">
            <a:spAutoFit/>
          </a:bodyPr>
          <a:lstStyle/>
          <a:p>
            <a:pPr algn="ctr"/>
            <a:r>
              <a:rPr lang="vi-VN" sz="4200" b="1" dirty="0" smtClean="0">
                <a:solidFill>
                  <a:srgbClr val="FF0000"/>
                </a:solidFill>
              </a:rPr>
              <a:t>THẢO LUẬN </a:t>
            </a:r>
            <a:endParaRPr lang="en-US" sz="4200" b="1" dirty="0">
              <a:solidFill>
                <a:srgbClr val="FF0000"/>
              </a:solidFill>
            </a:endParaRPr>
          </a:p>
        </p:txBody>
      </p:sp>
      <p:sp>
        <p:nvSpPr>
          <p:cNvPr id="8" name="Rectangle 7"/>
          <p:cNvSpPr/>
          <p:nvPr/>
        </p:nvSpPr>
        <p:spPr>
          <a:xfrm>
            <a:off x="8763000" y="2705100"/>
            <a:ext cx="9144000" cy="6912918"/>
          </a:xfrm>
          <a:prstGeom prst="rect">
            <a:avLst/>
          </a:prstGeom>
        </p:spPr>
        <p:txBody>
          <a:bodyPr>
            <a:spAutoFit/>
          </a:bodyPr>
          <a:lstStyle/>
          <a:p>
            <a:pPr marL="742950" indent="-742950" algn="just">
              <a:lnSpc>
                <a:spcPct val="150000"/>
              </a:lnSpc>
              <a:spcBef>
                <a:spcPts val="600"/>
              </a:spcBef>
              <a:spcAft>
                <a:spcPts val="600"/>
              </a:spcAft>
              <a:buFont typeface="+mj-lt"/>
              <a:buAutoNum type="arabicPeriod"/>
            </a:pPr>
            <a:r>
              <a:rPr lang="pt-BR" sz="4200" dirty="0">
                <a:latin typeface="Arial" panose="020B0604020202020204" pitchFamily="34" charset="0"/>
                <a:ea typeface="Times New Roman" panose="02020603050405020304" pitchFamily="18" charset="0"/>
                <a:cs typeface="Arial" panose="020B0604020202020204" pitchFamily="34" charset="0"/>
              </a:rPr>
              <a:t>Trong khổ thơ này hình ảnh thiên nhiên sang thu tiếp tục được nhà thơ phát hiện bằng những chi tiết nào</a:t>
            </a:r>
            <a:r>
              <a:rPr lang="pt-BR"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Font typeface="+mj-lt"/>
              <a:buAutoNum type="arabicPeriod"/>
            </a:pPr>
            <a:r>
              <a:rPr lang="vi-VN" sz="4200" dirty="0">
                <a:ea typeface="Times New Roman" panose="02020603050405020304" pitchFamily="18" charset="0"/>
                <a:cs typeface="Arial" panose="020B0604020202020204" pitchFamily="34" charset="0"/>
              </a:rPr>
              <a:t>E</a:t>
            </a:r>
            <a:r>
              <a:rPr lang="vi-VN" sz="4200" dirty="0" smtClean="0">
                <a:ea typeface="Times New Roman" panose="02020603050405020304" pitchFamily="18" charset="0"/>
                <a:cs typeface="Arial" panose="020B0604020202020204" pitchFamily="34" charset="0"/>
              </a:rPr>
              <a:t>m </a:t>
            </a:r>
            <a:r>
              <a:rPr lang="vi-VN" sz="4200" dirty="0">
                <a:ea typeface="Times New Roman" panose="02020603050405020304" pitchFamily="18" charset="0"/>
                <a:cs typeface="Arial" panose="020B0604020202020204" pitchFamily="34" charset="0"/>
              </a:rPr>
              <a:t>có cảm nhận gì về không gian và cảnh vật lúc sang thu được thể hiện ở khổ thơ này?</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3177" r="28683"/>
          <a:stretch>
            <a:fillRect/>
          </a:stretch>
        </p:blipFill>
        <p:spPr>
          <a:xfrm>
            <a:off x="-76201" y="6667501"/>
            <a:ext cx="8587529" cy="36195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693" y="6013801"/>
            <a:ext cx="1097860" cy="109786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1" y="5373868"/>
            <a:ext cx="2102682" cy="1446031"/>
          </a:xfrm>
          <a:prstGeom prst="rect">
            <a:avLst/>
          </a:prstGeom>
        </p:spPr>
      </p:pic>
      <p:cxnSp>
        <p:nvCxnSpPr>
          <p:cNvPr id="29" name="Straight Connector 28"/>
          <p:cNvCxnSpPr/>
          <p:nvPr/>
        </p:nvCxnSpPr>
        <p:spPr>
          <a:xfrm>
            <a:off x="1752600" y="2705100"/>
            <a:ext cx="1219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1524000" y="3695700"/>
            <a:ext cx="1219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423493" y="4686300"/>
            <a:ext cx="207230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5638800" y="2781300"/>
            <a:ext cx="2590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589314" y="5676900"/>
            <a:ext cx="325482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4931228" y="3695700"/>
            <a:ext cx="1698172"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4706600" cy="861774"/>
          </a:xfrm>
          <a:prstGeom prst="rect">
            <a:avLst/>
          </a:prstGeom>
        </p:spPr>
        <p:txBody>
          <a:bodyPr wrap="square" lIns="0" tIns="0" rIns="0" bIns="0" rtlCol="0" anchor="t">
            <a:spAutoFit/>
          </a:bodyPr>
          <a:lstStyle/>
          <a:p>
            <a:r>
              <a:rPr lang="vi-VN" sz="5600" b="1" dirty="0">
                <a:solidFill>
                  <a:srgbClr val="082A44"/>
                </a:solidFill>
              </a:rPr>
              <a:t>2</a:t>
            </a:r>
            <a:r>
              <a:rPr lang="vi-VN" sz="5600" b="1" dirty="0" smtClean="0">
                <a:solidFill>
                  <a:srgbClr val="082A44"/>
                </a:solidFill>
              </a:rPr>
              <a:t>. Khổ thơ 2: </a:t>
            </a:r>
            <a:r>
              <a:rPr lang="vi-VN" sz="5600" b="1" i="1" dirty="0" smtClean="0">
                <a:solidFill>
                  <a:srgbClr val="082A44"/>
                </a:solidFill>
              </a:rPr>
              <a:t>Quang cảnh đất trời sang thu</a:t>
            </a:r>
            <a:endParaRPr lang="en-US" sz="5600" b="1" i="1" dirty="0">
              <a:solidFill>
                <a:srgbClr val="082A44"/>
              </a:solidFill>
            </a:endParaRPr>
          </a:p>
        </p:txBody>
      </p:sp>
      <p:sp>
        <p:nvSpPr>
          <p:cNvPr id="2" name="Rectangle 1"/>
          <p:cNvSpPr/>
          <p:nvPr/>
        </p:nvSpPr>
        <p:spPr>
          <a:xfrm>
            <a:off x="1447800" y="1790700"/>
            <a:ext cx="15316200" cy="7340471"/>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Hình </a:t>
            </a:r>
            <a:r>
              <a:rPr lang="pt-BR" sz="4200" dirty="0">
                <a:latin typeface="Arial" panose="020B0604020202020204" pitchFamily="34" charset="0"/>
                <a:ea typeface="Times New Roman" panose="02020603050405020304" pitchFamily="18" charset="0"/>
                <a:cs typeface="Arial" panose="020B0604020202020204" pitchFamily="34" charset="0"/>
              </a:rPr>
              <a:t>ảnh thiên nhiên sang thu tiếp tục được nhà thơ phát hiện bằng những chi tiết : </a:t>
            </a:r>
            <a:r>
              <a:rPr lang="pt-BR" sz="4200" b="1" i="1" dirty="0">
                <a:latin typeface="Arial" panose="020B0604020202020204" pitchFamily="34" charset="0"/>
                <a:ea typeface="Times New Roman" panose="02020603050405020304" pitchFamily="18" charset="0"/>
                <a:cs typeface="Arial" panose="020B0604020202020204" pitchFamily="34" charset="0"/>
              </a:rPr>
              <a:t>Sông, chim, đám </a:t>
            </a:r>
            <a:r>
              <a:rPr lang="pt-BR" sz="4200" b="1" i="1" dirty="0" smtClean="0">
                <a:latin typeface="Arial" panose="020B0604020202020204" pitchFamily="34" charset="0"/>
                <a:ea typeface="Times New Roman" panose="02020603050405020304" pitchFamily="18" charset="0"/>
                <a:cs typeface="Arial" panose="020B0604020202020204" pitchFamily="34" charset="0"/>
              </a:rPr>
              <a:t>mây</a:t>
            </a:r>
            <a:r>
              <a:rPr lang="vi-VN" sz="4200"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en-US" sz="4200" dirty="0" smtClean="0">
                <a:latin typeface="Arial" panose="020B0604020202020204" pitchFamily="34" charset="0"/>
                <a:ea typeface="Times New Roman" panose="02020603050405020304" pitchFamily="18" charset="0"/>
                <a:cs typeface="Arial" panose="020B0604020202020204" pitchFamily="34" charset="0"/>
              </a:rPr>
              <a:t>Từ </a:t>
            </a:r>
            <a:r>
              <a:rPr lang="en-US" sz="4200" dirty="0" err="1">
                <a:latin typeface="Arial" panose="020B0604020202020204" pitchFamily="34" charset="0"/>
                <a:ea typeface="Times New Roman" panose="02020603050405020304" pitchFamily="18" charset="0"/>
                <a:cs typeface="Arial" panose="020B0604020202020204" pitchFamily="34" charset="0"/>
              </a:rPr>
              <a:t>láy</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dềnh</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dàng</a:t>
            </a:r>
            <a:r>
              <a:rPr lang="en-US" sz="4200" dirty="0">
                <a:latin typeface="Arial" panose="020B0604020202020204" pitchFamily="34" charset="0"/>
                <a:ea typeface="Times New Roman" panose="02020603050405020304" pitchFamily="18" charset="0"/>
                <a:cs typeface="Arial" panose="020B0604020202020204" pitchFamily="34" charset="0"/>
              </a:rPr>
              <a:t> thể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sự</a:t>
            </a:r>
            <a:r>
              <a:rPr lang="en-US" sz="4200" dirty="0">
                <a:latin typeface="Arial" panose="020B0604020202020204" pitchFamily="34" charset="0"/>
                <a:ea typeface="Times New Roman" panose="02020603050405020304" pitchFamily="18" charset="0"/>
                <a:cs typeface="Arial" panose="020B0604020202020204" pitchFamily="34" charset="0"/>
              </a:rPr>
              <a:t> chậm </a:t>
            </a:r>
            <a:r>
              <a:rPr lang="en-US" sz="4200" dirty="0" err="1">
                <a:latin typeface="Arial" panose="020B0604020202020204" pitchFamily="34" charset="0"/>
                <a:ea typeface="Times New Roman" panose="02020603050405020304" pitchFamily="18" charset="0"/>
                <a:cs typeface="Arial" panose="020B0604020202020204" pitchFamily="34" charset="0"/>
              </a:rPr>
              <a:t>rãi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nhẩn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nha</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vi-VN" sz="4200" b="1" dirty="0" smtClean="0">
                <a:ea typeface="Times New Roman" panose="02020603050405020304" pitchFamily="18" charset="0"/>
                <a:cs typeface="Arial" panose="020B0604020202020204" pitchFamily="34" charset="0"/>
              </a:rPr>
              <a:t>Hình ảnh dòng sông:</a:t>
            </a:r>
            <a:r>
              <a:rPr lang="vi-VN" sz="4200" b="1" i="1" dirty="0" smtClean="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trôi một cách nhàn hạ, thanh thản gợi lên vẻ đẹp êm dịu của bức tranh thiên nhiên</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vi-VN" sz="4200" b="1" dirty="0" smtClean="0">
                <a:ea typeface="Times New Roman" panose="02020603050405020304" pitchFamily="18" charset="0"/>
                <a:cs typeface="Arial" panose="020B0604020202020204" pitchFamily="34" charset="0"/>
              </a:rPr>
              <a:t>Hình ảnh cánh chim: </a:t>
            </a:r>
            <a:r>
              <a:rPr lang="vi-VN" sz="4200" dirty="0">
                <a:ea typeface="Times New Roman" panose="02020603050405020304" pitchFamily="18" charset="0"/>
                <a:cs typeface="Arial" panose="020B0604020202020204" pitchFamily="34" charset="0"/>
              </a:rPr>
              <a:t>bắt đầu sự vội vã tìm về tổ nhanh hơn vì buổi chiều hoàng hôn mùa thu trời tối nhanh hơn.</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990600" y="800100"/>
            <a:ext cx="14706600" cy="861774"/>
          </a:xfrm>
          <a:prstGeom prst="rect">
            <a:avLst/>
          </a:prstGeom>
        </p:spPr>
        <p:txBody>
          <a:bodyPr wrap="square" lIns="0" tIns="0" rIns="0" bIns="0" rtlCol="0" anchor="t">
            <a:spAutoFit/>
          </a:bodyPr>
          <a:lstStyle/>
          <a:p>
            <a:r>
              <a:rPr lang="vi-VN" sz="5600" b="1" dirty="0">
                <a:solidFill>
                  <a:srgbClr val="082A44"/>
                </a:solidFill>
              </a:rPr>
              <a:t>2</a:t>
            </a:r>
            <a:r>
              <a:rPr lang="vi-VN" sz="5600" b="1" dirty="0" smtClean="0">
                <a:solidFill>
                  <a:srgbClr val="082A44"/>
                </a:solidFill>
              </a:rPr>
              <a:t>. Khổ thơ 2: </a:t>
            </a:r>
            <a:r>
              <a:rPr lang="vi-VN" sz="5600" b="1" i="1" dirty="0" smtClean="0">
                <a:solidFill>
                  <a:srgbClr val="082A44"/>
                </a:solidFill>
              </a:rPr>
              <a:t>Quang cảnh đất trời sang thu</a:t>
            </a:r>
            <a:endParaRPr lang="en-US" sz="5600" b="1" i="1" dirty="0">
              <a:solidFill>
                <a:srgbClr val="082A44"/>
              </a:solidFill>
            </a:endParaRPr>
          </a:p>
        </p:txBody>
      </p:sp>
      <p:sp>
        <p:nvSpPr>
          <p:cNvPr id="2" name="Rectangle 1"/>
          <p:cNvSpPr/>
          <p:nvPr/>
        </p:nvSpPr>
        <p:spPr>
          <a:xfrm>
            <a:off x="1447800" y="1790700"/>
            <a:ext cx="15316200" cy="7032694"/>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pt-BR" sz="4200" b="1" i="1" dirty="0">
                <a:latin typeface="Arial" panose="020B0604020202020204" pitchFamily="34" charset="0"/>
                <a:ea typeface="Times New Roman" panose="02020603050405020304" pitchFamily="18" charset="0"/>
                <a:cs typeface="Arial" panose="020B0604020202020204" pitchFamily="34" charset="0"/>
              </a:rPr>
              <a:t>“Hình ảnh đám mây mùa hạ, </a:t>
            </a:r>
            <a:r>
              <a:rPr lang="pt-BR" sz="4200" b="1" i="1" dirty="0" smtClean="0">
                <a:latin typeface="Arial" panose="020B0604020202020204" pitchFamily="34" charset="0"/>
                <a:ea typeface="Times New Roman" panose="02020603050405020304" pitchFamily="18" charset="0"/>
                <a:cs typeface="Arial" panose="020B0604020202020204" pitchFamily="34" charset="0"/>
              </a:rPr>
              <a:t>vắt </a:t>
            </a:r>
            <a:r>
              <a:rPr lang="pt-BR" sz="4200" b="1" i="1" dirty="0">
                <a:latin typeface="Arial" panose="020B0604020202020204" pitchFamily="34" charset="0"/>
                <a:ea typeface="Times New Roman" panose="02020603050405020304" pitchFamily="18" charset="0"/>
                <a:cs typeface="Arial" panose="020B0604020202020204" pitchFamily="34" charset="0"/>
              </a:rPr>
              <a:t>nửa mình sang thu</a:t>
            </a:r>
            <a:r>
              <a:rPr lang="pt-BR" sz="4200" b="1" i="1" dirty="0" smtClean="0">
                <a:latin typeface="Arial" panose="020B0604020202020204" pitchFamily="34" charset="0"/>
                <a:ea typeface="Times New Roman" panose="02020603050405020304" pitchFamily="18" charset="0"/>
                <a:cs typeface="Arial" panose="020B0604020202020204" pitchFamily="34" charset="0"/>
              </a:rPr>
              <a:t>”</a:t>
            </a:r>
            <a:r>
              <a:rPr lang="vi-VN" sz="4200" b="1" i="1" dirty="0" smtClean="0">
                <a:latin typeface="Arial" panose="020B0604020202020204" pitchFamily="34" charset="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 ranh giới cụ thể rõ ràng nên mới cảm nhận thấy những đám mây mùa hạ cũng còn lững lờ nối sang cả mùa thu</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cs typeface="Arial" panose="020B0604020202020204" pitchFamily="34" charset="0"/>
              </a:rPr>
              <a:t>Bằng </a:t>
            </a:r>
            <a:r>
              <a:rPr lang="vi-VN" sz="4200" dirty="0">
                <a:ea typeface="Times New Roman" panose="02020603050405020304" pitchFamily="18" charset="0"/>
                <a:cs typeface="Arial" panose="020B0604020202020204" pitchFamily="34" charset="0"/>
              </a:rPr>
              <a:t>sự cảm nhận qua nhiều yếu tố bằng nhiều giác quan, sự liên tưởng thú vị bất ngờ với tâm hồn nhạy cảm tinh tế của tác giả </a:t>
            </a:r>
            <a:r>
              <a:rPr lang="vi-VN" sz="4200" b="1" i="1" dirty="0">
                <a:ea typeface="Times New Roman" panose="02020603050405020304" pitchFamily="18" charset="0"/>
                <a:cs typeface="Arial" panose="020B0604020202020204" pitchFamily="34" charset="0"/>
              </a:rPr>
              <a:t>làm cho tất cả không gian cảnh vật như đang chuyển mình từ từ điềm tĩnh bước sang thu</a:t>
            </a:r>
            <a:r>
              <a:rPr lang="vi-VN" sz="4200" b="1" i="1" dirty="0" smtClean="0">
                <a:ea typeface="Times New Roman" panose="02020603050405020304" pitchFamily="18"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1143000" y="419100"/>
            <a:ext cx="16154400" cy="2069156"/>
          </a:xfrm>
          <a:prstGeom prst="rect">
            <a:avLst/>
          </a:prstGeom>
        </p:spPr>
        <p:txBody>
          <a:bodyPr wrap="square" lIns="0" tIns="0" rIns="0" bIns="0" rtlCol="0" anchor="t">
            <a:spAutoFit/>
          </a:bodyPr>
          <a:lstStyle/>
          <a:p>
            <a:pPr>
              <a:lnSpc>
                <a:spcPct val="125000"/>
              </a:lnSpc>
            </a:pPr>
            <a:r>
              <a:rPr lang="vi-VN" sz="5600" b="1" dirty="0" smtClean="0">
                <a:solidFill>
                  <a:srgbClr val="082A44"/>
                </a:solidFill>
              </a:rPr>
              <a:t>3. Khổ thơ 3: </a:t>
            </a:r>
            <a:r>
              <a:rPr lang="vi-VN" sz="5600" b="1" i="1" dirty="0" smtClean="0">
                <a:solidFill>
                  <a:srgbClr val="082A44"/>
                </a:solidFill>
              </a:rPr>
              <a:t>Những chuyển biến âm thầm của tạo vật</a:t>
            </a:r>
            <a:endParaRPr lang="en-US" sz="5600" b="1" i="1" dirty="0">
              <a:solidFill>
                <a:srgbClr val="082A44"/>
              </a:solidFill>
            </a:endParaRPr>
          </a:p>
        </p:txBody>
      </p:sp>
      <p:sp>
        <p:nvSpPr>
          <p:cNvPr id="4" name="TextBox 3"/>
          <p:cNvSpPr txBox="1"/>
          <p:nvPr/>
        </p:nvSpPr>
        <p:spPr>
          <a:xfrm>
            <a:off x="1371600" y="2488256"/>
            <a:ext cx="6748835" cy="3970318"/>
          </a:xfrm>
          <a:prstGeom prst="rect">
            <a:avLst/>
          </a:prstGeom>
          <a:noFill/>
        </p:spPr>
        <p:txBody>
          <a:bodyPr wrap="none" rtlCol="0">
            <a:spAutoFit/>
          </a:bodyPr>
          <a:lstStyle/>
          <a:p>
            <a:pPr>
              <a:lnSpc>
                <a:spcPct val="150000"/>
              </a:lnSpc>
            </a:pPr>
            <a:r>
              <a:rPr lang="vi-VN" sz="4200" b="1" i="1" dirty="0" smtClean="0"/>
              <a:t>“Vẫn còn bao nhiêu nắng</a:t>
            </a:r>
          </a:p>
          <a:p>
            <a:pPr>
              <a:lnSpc>
                <a:spcPct val="150000"/>
              </a:lnSpc>
            </a:pPr>
            <a:r>
              <a:rPr lang="vi-VN" sz="4200" b="1" i="1" dirty="0" smtClean="0"/>
              <a:t>Đã vơi dần cơn mưa</a:t>
            </a:r>
          </a:p>
          <a:p>
            <a:pPr>
              <a:lnSpc>
                <a:spcPct val="150000"/>
              </a:lnSpc>
            </a:pPr>
            <a:r>
              <a:rPr lang="vi-VN" sz="4200" b="1" i="1" dirty="0" smtClean="0"/>
              <a:t>Sấm cũng bớt bất ngờ</a:t>
            </a:r>
          </a:p>
          <a:p>
            <a:pPr>
              <a:lnSpc>
                <a:spcPct val="150000"/>
              </a:lnSpc>
            </a:pPr>
            <a:r>
              <a:rPr lang="vi-VN" sz="4200" b="1" i="1" dirty="0" smtClean="0"/>
              <a:t>Trên hàng cây đứng tuổi”</a:t>
            </a:r>
            <a:endParaRPr lang="en-US" sz="4200"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175310"/>
            <a:ext cx="3900078" cy="31116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781300"/>
            <a:ext cx="2253041" cy="2253041"/>
          </a:xfrm>
          <a:prstGeom prst="rect">
            <a:avLst/>
          </a:prstGeom>
        </p:spPr>
      </p:pic>
      <p:cxnSp>
        <p:nvCxnSpPr>
          <p:cNvPr id="8" name="Straight Connector 7"/>
          <p:cNvCxnSpPr/>
          <p:nvPr/>
        </p:nvCxnSpPr>
        <p:spPr>
          <a:xfrm flipH="1">
            <a:off x="8490857" y="1836718"/>
            <a:ext cx="20472" cy="7802582"/>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9906000" y="1671277"/>
            <a:ext cx="7159331" cy="1927002"/>
          </a:xfrm>
          <a:prstGeom prst="rect">
            <a:avLst/>
          </a:prstGeom>
          <a:noFill/>
        </p:spPr>
        <p:txBody>
          <a:bodyPr wrap="none" rtlCol="0">
            <a:spAutoFit/>
          </a:bodyPr>
          <a:lstStyle/>
          <a:p>
            <a:pPr algn="ctr">
              <a:lnSpc>
                <a:spcPct val="150000"/>
              </a:lnSpc>
            </a:pPr>
            <a:r>
              <a:rPr lang="vi-VN" sz="4200" b="1" dirty="0" smtClean="0">
                <a:solidFill>
                  <a:srgbClr val="FF0000"/>
                </a:solidFill>
              </a:rPr>
              <a:t>THẢO LUẬN – </a:t>
            </a:r>
          </a:p>
          <a:p>
            <a:pPr algn="ctr">
              <a:lnSpc>
                <a:spcPct val="150000"/>
              </a:lnSpc>
            </a:pPr>
            <a:r>
              <a:rPr lang="vi-VN" sz="4200" b="1" dirty="0" smtClean="0">
                <a:solidFill>
                  <a:srgbClr val="FF0000"/>
                </a:solidFill>
              </a:rPr>
              <a:t>KĨ THUẬT KHĂN PHỦ BÀN </a:t>
            </a:r>
            <a:endParaRPr lang="en-US" sz="4200" b="1" dirty="0">
              <a:solidFill>
                <a:srgbClr val="FF0000"/>
              </a:solidFill>
            </a:endParaRPr>
          </a:p>
        </p:txBody>
      </p:sp>
      <p:sp>
        <p:nvSpPr>
          <p:cNvPr id="7" name="Rectangle 6"/>
          <p:cNvSpPr/>
          <p:nvPr/>
        </p:nvSpPr>
        <p:spPr>
          <a:xfrm>
            <a:off x="8764981" y="3598279"/>
            <a:ext cx="9441368" cy="5247590"/>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pt-BR" sz="3500" dirty="0">
                <a:latin typeface="Arial" panose="020B0604020202020204" pitchFamily="34" charset="0"/>
                <a:ea typeface="Times New Roman" panose="02020603050405020304" pitchFamily="18" charset="0"/>
                <a:cs typeface="Arial" panose="020B0604020202020204" pitchFamily="34" charset="0"/>
              </a:rPr>
              <a:t>Khổ thơ thứ 3 thiên nhiên sang thu được gợi bằng những hình ảnh nào? Em hiểu gì về cái nắng trong thời điểm giao mùa này?</a:t>
            </a:r>
            <a:endParaRPr lang="en-US" sz="35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pt-BR" sz="3500" dirty="0" smtClean="0">
                <a:latin typeface="Arial" panose="020B0604020202020204" pitchFamily="34" charset="0"/>
                <a:ea typeface="Times New Roman" panose="02020603050405020304" pitchFamily="18" charset="0"/>
                <a:cs typeface="Arial" panose="020B0604020202020204" pitchFamily="34" charset="0"/>
              </a:rPr>
              <a:t>Khi </a:t>
            </a:r>
            <a:r>
              <a:rPr lang="pt-BR" sz="3500" dirty="0">
                <a:latin typeface="Arial" panose="020B0604020202020204" pitchFamily="34" charset="0"/>
                <a:ea typeface="Times New Roman" panose="02020603050405020304" pitchFamily="18" charset="0"/>
                <a:cs typeface="Arial" panose="020B0604020202020204" pitchFamily="34" charset="0"/>
              </a:rPr>
              <a:t>miêu tả về những cơn mưa tác giả sử dụng từ </a:t>
            </a:r>
            <a:r>
              <a:rPr lang="pt-BR" sz="3500" i="1" dirty="0">
                <a:latin typeface="Arial" panose="020B0604020202020204" pitchFamily="34" charset="0"/>
                <a:ea typeface="Times New Roman" panose="02020603050405020304" pitchFamily="18" charset="0"/>
                <a:cs typeface="Arial" panose="020B0604020202020204" pitchFamily="34" charset="0"/>
              </a:rPr>
              <a:t>“vơi dần” </a:t>
            </a:r>
            <a:r>
              <a:rPr lang="pt-BR" sz="3500" dirty="0">
                <a:latin typeface="Arial" panose="020B0604020202020204" pitchFamily="34" charset="0"/>
                <a:ea typeface="Times New Roman" panose="02020603050405020304" pitchFamily="18" charset="0"/>
                <a:cs typeface="Arial" panose="020B0604020202020204" pitchFamily="34" charset="0"/>
              </a:rPr>
              <a:t>điều đó có ý nghĩa gì?</a:t>
            </a:r>
            <a:endParaRPr lang="en-US" sz="35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Arial" panose="020B0604020202020204" pitchFamily="34" charset="0"/>
              <a:buChar char="•"/>
            </a:pPr>
            <a:r>
              <a:rPr lang="pt-BR" sz="3500" dirty="0" smtClean="0">
                <a:latin typeface="Arial" panose="020B0604020202020204" pitchFamily="34" charset="0"/>
                <a:ea typeface="Times New Roman" panose="02020603050405020304" pitchFamily="18" charset="0"/>
                <a:cs typeface="Arial" panose="020B0604020202020204" pitchFamily="34" charset="0"/>
              </a:rPr>
              <a:t>Em </a:t>
            </a:r>
            <a:r>
              <a:rPr lang="pt-BR" sz="3500" dirty="0">
                <a:latin typeface="Arial" panose="020B0604020202020204" pitchFamily="34" charset="0"/>
                <a:ea typeface="Times New Roman" panose="02020603050405020304" pitchFamily="18" charset="0"/>
                <a:cs typeface="Arial" panose="020B0604020202020204" pitchFamily="34" charset="0"/>
              </a:rPr>
              <a:t>hiểu câu thơ 3,4 này như thế nào</a:t>
            </a:r>
            <a:r>
              <a:rPr lang="pt-BR" sz="3500" dirty="0" smtClean="0">
                <a:latin typeface="Arial" panose="020B0604020202020204" pitchFamily="34" charset="0"/>
                <a:ea typeface="Times New Roman" panose="02020603050405020304" pitchFamily="18" charset="0"/>
                <a:cs typeface="Arial" panose="020B0604020202020204" pitchFamily="34" charset="0"/>
              </a:rPr>
              <a:t>?</a:t>
            </a:r>
            <a:endParaRPr lang="en-US" sz="35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25653">
            <a:off x="6867385" y="1407838"/>
            <a:ext cx="1391913" cy="1427151"/>
          </a:xfrm>
          <a:prstGeom prst="rect">
            <a:avLst/>
          </a:prstGeom>
        </p:spPr>
      </p:pic>
      <p:cxnSp>
        <p:nvCxnSpPr>
          <p:cNvPr id="13" name="Straight Connector 12"/>
          <p:cNvCxnSpPr/>
          <p:nvPr/>
        </p:nvCxnSpPr>
        <p:spPr>
          <a:xfrm>
            <a:off x="1828800" y="3390900"/>
            <a:ext cx="199507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209800" y="4381500"/>
            <a:ext cx="199507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5105400" y="5372100"/>
            <a:ext cx="199507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5257800" y="6286500"/>
            <a:ext cx="2514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6376578" y="3397155"/>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381500" y="4381500"/>
            <a:ext cx="21717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1371600" y="5372100"/>
            <a:ext cx="1219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757078" y="6286500"/>
            <a:ext cx="211972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1143000" y="419100"/>
            <a:ext cx="16154400" cy="2069156"/>
          </a:xfrm>
          <a:prstGeom prst="rect">
            <a:avLst/>
          </a:prstGeom>
        </p:spPr>
        <p:txBody>
          <a:bodyPr wrap="square" lIns="0" tIns="0" rIns="0" bIns="0" rtlCol="0" anchor="t">
            <a:spAutoFit/>
          </a:bodyPr>
          <a:lstStyle/>
          <a:p>
            <a:pPr>
              <a:lnSpc>
                <a:spcPct val="125000"/>
              </a:lnSpc>
            </a:pPr>
            <a:r>
              <a:rPr lang="vi-VN" sz="5600" b="1" dirty="0" smtClean="0">
                <a:solidFill>
                  <a:srgbClr val="082A44"/>
                </a:solidFill>
              </a:rPr>
              <a:t>3. Khổ thơ 3: </a:t>
            </a:r>
            <a:r>
              <a:rPr lang="vi-VN" sz="5600" b="1" i="1" dirty="0" smtClean="0">
                <a:solidFill>
                  <a:srgbClr val="082A44"/>
                </a:solidFill>
              </a:rPr>
              <a:t>Những chuyển biến âm thầm của tạo vật</a:t>
            </a:r>
            <a:endParaRPr lang="en-US" sz="5600" b="1" i="1" dirty="0">
              <a:solidFill>
                <a:srgbClr val="082A44"/>
              </a:solidFill>
            </a:endParaRPr>
          </a:p>
        </p:txBody>
      </p:sp>
      <p:sp>
        <p:nvSpPr>
          <p:cNvPr id="3" name="Rectangle 2"/>
          <p:cNvSpPr/>
          <p:nvPr/>
        </p:nvSpPr>
        <p:spPr>
          <a:xfrm>
            <a:off x="1333500" y="2628900"/>
            <a:ext cx="15773400" cy="5401479"/>
          </a:xfrm>
          <a:prstGeom prst="rect">
            <a:avLst/>
          </a:prstGeom>
        </p:spPr>
        <p:txBody>
          <a:bodyPr wrap="square">
            <a:spAutoFit/>
          </a:bodyPr>
          <a:lstStyle/>
          <a:p>
            <a:pPr marL="571500" indent="-571500">
              <a:lnSpc>
                <a:spcPct val="150000"/>
              </a:lnSpc>
              <a:spcBef>
                <a:spcPts val="600"/>
              </a:spcBef>
              <a:spcAft>
                <a:spcPts val="600"/>
              </a:spcAft>
              <a:buFont typeface="Wingdings" panose="05000000000000000000" pitchFamily="2" charset="2"/>
              <a:buChar char="§"/>
              <a:tabLst>
                <a:tab pos="2743200" algn="ctr"/>
                <a:tab pos="5486400" algn="r"/>
              </a:tabLst>
            </a:pPr>
            <a:r>
              <a:rPr lang="pt-BR" sz="4200" b="1" dirty="0" smtClean="0">
                <a:latin typeface="Arial" panose="020B0604020202020204" pitchFamily="34" charset="0"/>
                <a:ea typeface="Times New Roman" panose="02020603050405020304" pitchFamily="18" charset="0"/>
                <a:cs typeface="Arial" panose="020B0604020202020204" pitchFamily="34" charset="0"/>
              </a:rPr>
              <a:t>Các </a:t>
            </a:r>
            <a:r>
              <a:rPr lang="pt-BR" sz="4200" b="1" dirty="0">
                <a:latin typeface="Arial" panose="020B0604020202020204" pitchFamily="34" charset="0"/>
                <a:ea typeface="Times New Roman" panose="02020603050405020304" pitchFamily="18" charset="0"/>
                <a:cs typeface="Arial" panose="020B0604020202020204" pitchFamily="34" charset="0"/>
              </a:rPr>
              <a:t>chi </a:t>
            </a:r>
            <a:r>
              <a:rPr lang="pt-BR" sz="4200" b="1" dirty="0" smtClean="0">
                <a:latin typeface="Arial" panose="020B0604020202020204" pitchFamily="34" charset="0"/>
                <a:ea typeface="Times New Roman" panose="02020603050405020304" pitchFamily="18" charset="0"/>
                <a:cs typeface="Arial" panose="020B0604020202020204" pitchFamily="34" charset="0"/>
              </a:rPr>
              <a:t>tiết:</a:t>
            </a:r>
            <a:r>
              <a:rPr lang="vi-VN" sz="4200" b="1" dirty="0" smtClean="0">
                <a:latin typeface="Arial" panose="020B0604020202020204" pitchFamily="34" charset="0"/>
                <a:ea typeface="Times New Roman" panose="02020603050405020304" pitchFamily="18" charset="0"/>
                <a:cs typeface="Arial" panose="020B0604020202020204" pitchFamily="34" charset="0"/>
              </a:rPr>
              <a:t> </a:t>
            </a:r>
            <a:r>
              <a:rPr lang="pt-BR" sz="4200" i="1" dirty="0" smtClean="0">
                <a:latin typeface="Arial" panose="020B0604020202020204" pitchFamily="34" charset="0"/>
                <a:ea typeface="Times New Roman" panose="02020603050405020304" pitchFamily="18" charset="0"/>
                <a:cs typeface="Arial" panose="020B0604020202020204" pitchFamily="34" charset="0"/>
              </a:rPr>
              <a:t>Nắng</a:t>
            </a:r>
            <a:r>
              <a:rPr lang="pt-BR" sz="4200" i="1" dirty="0">
                <a:latin typeface="Arial" panose="020B0604020202020204" pitchFamily="34" charset="0"/>
                <a:ea typeface="Times New Roman" panose="02020603050405020304" pitchFamily="18" charset="0"/>
                <a:cs typeface="Arial" panose="020B0604020202020204" pitchFamily="34" charset="0"/>
              </a:rPr>
              <a:t>, mưa, sấm.</a:t>
            </a:r>
            <a:endParaRPr lang="en-US" sz="4200" i="1"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Cuối </a:t>
            </a:r>
            <a:r>
              <a:rPr lang="pt-BR" sz="4200" dirty="0">
                <a:latin typeface="Arial" panose="020B0604020202020204" pitchFamily="34" charset="0"/>
                <a:ea typeface="Times New Roman" panose="02020603050405020304" pitchFamily="18" charset="0"/>
                <a:cs typeface="Arial" panose="020B0604020202020204" pitchFamily="34" charset="0"/>
              </a:rPr>
              <a:t>hạ đầu thu nắng vẫn còn nhiều nhưng nhạt dần không còn gay gắt </a:t>
            </a:r>
            <a:r>
              <a:rPr lang="pt-BR" sz="4200" dirty="0" smtClean="0">
                <a:latin typeface="Arial" panose="020B0604020202020204" pitchFamily="34" charset="0"/>
                <a:ea typeface="Times New Roman" panose="02020603050405020304" pitchFamily="18" charset="0"/>
                <a:cs typeface="Arial" panose="020B0604020202020204" pitchFamily="34" charset="0"/>
              </a:rPr>
              <a:t>nữa.</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Giá </a:t>
            </a:r>
            <a:r>
              <a:rPr lang="pt-BR" sz="4200" dirty="0">
                <a:latin typeface="Arial" panose="020B0604020202020204" pitchFamily="34" charset="0"/>
                <a:ea typeface="Times New Roman" panose="02020603050405020304" pitchFamily="18" charset="0"/>
                <a:cs typeface="Arial" panose="020B0604020202020204" pitchFamily="34" charset="0"/>
              </a:rPr>
              <a:t>trị gợi tả những cơn mưa thưa dần và ít đi</a:t>
            </a:r>
            <a:r>
              <a:rPr lang="pt-BR"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Symbol" panose="05050102010706020507" pitchFamily="18" charset="2"/>
              <a:buChar char="Þ"/>
            </a:pPr>
            <a:r>
              <a:rPr lang="vi-VN" sz="4200" b="1" i="1" dirty="0" smtClean="0">
                <a:ea typeface="Times New Roman" panose="02020603050405020304" pitchFamily="18" charset="0"/>
                <a:cs typeface="Arial" panose="020B0604020202020204" pitchFamily="34" charset="0"/>
              </a:rPr>
              <a:t>Tất </a:t>
            </a:r>
            <a:r>
              <a:rPr lang="vi-VN" sz="4200" b="1" i="1" dirty="0">
                <a:ea typeface="Times New Roman" panose="02020603050405020304" pitchFamily="18" charset="0"/>
                <a:cs typeface="Arial" panose="020B0604020202020204" pitchFamily="34" charset="0"/>
              </a:rPr>
              <a:t>cả sự biến đổi đều chầm chậm, từ từ không vội vã</a:t>
            </a:r>
            <a:r>
              <a:rPr lang="vi-VN" sz="4200" b="1" i="1" dirty="0" smtClean="0">
                <a:ea typeface="Times New Roman" panose="02020603050405020304" pitchFamily="18"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8227" y="-488306"/>
            <a:ext cx="2124891" cy="23318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33229" y="423745"/>
            <a:ext cx="14616228" cy="18649094"/>
          </a:xfrm>
          <a:prstGeom prst="rect">
            <a:avLst/>
          </a:prstGeom>
        </p:spPr>
      </p:pic>
      <p:sp>
        <p:nvSpPr>
          <p:cNvPr id="4" name="TextBox 4"/>
          <p:cNvSpPr txBox="1"/>
          <p:nvPr/>
        </p:nvSpPr>
        <p:spPr>
          <a:xfrm>
            <a:off x="3124200" y="2628900"/>
            <a:ext cx="4936646" cy="987450"/>
          </a:xfrm>
          <a:prstGeom prst="rect">
            <a:avLst/>
          </a:prstGeom>
        </p:spPr>
        <p:txBody>
          <a:bodyPr wrap="square" lIns="0" tIns="0" rIns="0" bIns="0" rtlCol="0" anchor="t">
            <a:spAutoFit/>
          </a:bodyPr>
          <a:lstStyle/>
          <a:p>
            <a:pPr>
              <a:lnSpc>
                <a:spcPts val="7700"/>
              </a:lnSpc>
              <a:spcBef>
                <a:spcPct val="0"/>
              </a:spcBef>
            </a:pPr>
            <a:r>
              <a:rPr lang="vi-VN" sz="6400" b="1" dirty="0" smtClean="0">
                <a:solidFill>
                  <a:srgbClr val="082A44"/>
                </a:solidFill>
              </a:rPr>
              <a:t>KHỞI ĐỘNG</a:t>
            </a:r>
            <a:endParaRPr lang="en-US" sz="6400" b="1" dirty="0">
              <a:solidFill>
                <a:srgbClr val="082A44"/>
              </a:solidFill>
            </a:endParaR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7200">
            <a:off x="15079855" y="7200900"/>
            <a:ext cx="3168396" cy="4114800"/>
          </a:xfrm>
          <a:prstGeom prst="rect">
            <a:avLst/>
          </a:prstGeom>
        </p:spPr>
      </p:pic>
      <p:sp>
        <p:nvSpPr>
          <p:cNvPr id="5" name="TextBox 4"/>
          <p:cNvSpPr txBox="1"/>
          <p:nvPr/>
        </p:nvSpPr>
        <p:spPr>
          <a:xfrm>
            <a:off x="3587547" y="4229100"/>
            <a:ext cx="10577723" cy="4524315"/>
          </a:xfrm>
          <a:prstGeom prst="rect">
            <a:avLst/>
          </a:prstGeom>
          <a:noFill/>
        </p:spPr>
        <p:txBody>
          <a:bodyPr wrap="square" rtlCol="0">
            <a:spAutoFit/>
          </a:bodyPr>
          <a:lstStyle/>
          <a:p>
            <a:pPr algn="just">
              <a:lnSpc>
                <a:spcPct val="150000"/>
              </a:lnSpc>
            </a:pPr>
            <a:r>
              <a:rPr lang="vi-VN" sz="4800" b="1" i="1" dirty="0" smtClean="0"/>
              <a:t>	Đọc diễn cảm khổ thơ đầu trong bài thơ “Viếng lăng Bác” của Viễn Phương. Cho biết cảm xúc của tác giả khi đến lăng Bác?</a:t>
            </a:r>
            <a:endParaRPr lang="en-US" sz="4800" b="1" i="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1143000" y="419100"/>
            <a:ext cx="16154400" cy="2069156"/>
          </a:xfrm>
          <a:prstGeom prst="rect">
            <a:avLst/>
          </a:prstGeom>
        </p:spPr>
        <p:txBody>
          <a:bodyPr wrap="square" lIns="0" tIns="0" rIns="0" bIns="0" rtlCol="0" anchor="t">
            <a:spAutoFit/>
          </a:bodyPr>
          <a:lstStyle/>
          <a:p>
            <a:pPr>
              <a:lnSpc>
                <a:spcPct val="125000"/>
              </a:lnSpc>
            </a:pPr>
            <a:r>
              <a:rPr lang="vi-VN" sz="5600" b="1" dirty="0" smtClean="0">
                <a:solidFill>
                  <a:srgbClr val="082A44"/>
                </a:solidFill>
              </a:rPr>
              <a:t>3. Khổ thơ 3: </a:t>
            </a:r>
            <a:r>
              <a:rPr lang="vi-VN" sz="5600" b="1" i="1" dirty="0" smtClean="0">
                <a:solidFill>
                  <a:srgbClr val="082A44"/>
                </a:solidFill>
              </a:rPr>
              <a:t>Những chuyển biến âm thầm của tạo vật</a:t>
            </a:r>
            <a:endParaRPr lang="en-US" sz="5600" b="1" i="1" dirty="0">
              <a:solidFill>
                <a:srgbClr val="082A44"/>
              </a:solidFill>
            </a:endParaRPr>
          </a:p>
        </p:txBody>
      </p:sp>
      <p:sp>
        <p:nvSpPr>
          <p:cNvPr id="3" name="Rectangle 2"/>
          <p:cNvSpPr/>
          <p:nvPr/>
        </p:nvSpPr>
        <p:spPr>
          <a:xfrm>
            <a:off x="1333500" y="2628900"/>
            <a:ext cx="15773400" cy="5247590"/>
          </a:xfrm>
          <a:prstGeom prst="rect">
            <a:avLst/>
          </a:prstGeom>
        </p:spPr>
        <p:txBody>
          <a:bodyPr wrap="square">
            <a:spAutoFit/>
          </a:bodyPr>
          <a:lstStyle/>
          <a:p>
            <a:pPr marL="571500" indent="-571500">
              <a:lnSpc>
                <a:spcPct val="150000"/>
              </a:lnSpc>
              <a:spcBef>
                <a:spcPts val="600"/>
              </a:spcBef>
              <a:spcAft>
                <a:spcPts val="600"/>
              </a:spcAft>
              <a:buFont typeface="Wingdings" panose="05000000000000000000" pitchFamily="2" charset="2"/>
              <a:buChar char="§"/>
              <a:tabLst>
                <a:tab pos="2743200" algn="ctr"/>
                <a:tab pos="5486400" algn="r"/>
              </a:tabLst>
            </a:pPr>
            <a:r>
              <a:rPr lang="pt-BR" sz="4200" b="1" dirty="0" smtClean="0">
                <a:latin typeface="Arial" panose="020B0604020202020204" pitchFamily="34" charset="0"/>
                <a:ea typeface="Times New Roman" panose="02020603050405020304" pitchFamily="18" charset="0"/>
                <a:cs typeface="Arial" panose="020B0604020202020204" pitchFamily="34" charset="0"/>
              </a:rPr>
              <a:t>Các </a:t>
            </a:r>
            <a:r>
              <a:rPr lang="pt-BR" sz="4200" b="1" dirty="0">
                <a:latin typeface="Arial" panose="020B0604020202020204" pitchFamily="34" charset="0"/>
                <a:ea typeface="Times New Roman" panose="02020603050405020304" pitchFamily="18" charset="0"/>
                <a:cs typeface="Arial" panose="020B0604020202020204" pitchFamily="34" charset="0"/>
              </a:rPr>
              <a:t>chi </a:t>
            </a:r>
            <a:r>
              <a:rPr lang="pt-BR" sz="4200" b="1" dirty="0" smtClean="0">
                <a:latin typeface="Arial" panose="020B0604020202020204" pitchFamily="34" charset="0"/>
                <a:ea typeface="Times New Roman" panose="02020603050405020304" pitchFamily="18" charset="0"/>
                <a:cs typeface="Arial" panose="020B0604020202020204" pitchFamily="34" charset="0"/>
              </a:rPr>
              <a:t>tiết:</a:t>
            </a:r>
            <a:r>
              <a:rPr lang="vi-VN" sz="4200" b="1" dirty="0" smtClean="0">
                <a:latin typeface="Arial" panose="020B0604020202020204" pitchFamily="34" charset="0"/>
                <a:ea typeface="Times New Roman" panose="02020603050405020304" pitchFamily="18" charset="0"/>
                <a:cs typeface="Arial" panose="020B0604020202020204" pitchFamily="34" charset="0"/>
              </a:rPr>
              <a:t> </a:t>
            </a:r>
            <a:r>
              <a:rPr lang="pt-BR" sz="4200" i="1" dirty="0" smtClean="0">
                <a:latin typeface="Arial" panose="020B0604020202020204" pitchFamily="34" charset="0"/>
                <a:ea typeface="Times New Roman" panose="02020603050405020304" pitchFamily="18" charset="0"/>
                <a:cs typeface="Arial" panose="020B0604020202020204" pitchFamily="34" charset="0"/>
              </a:rPr>
              <a:t>Nắng</a:t>
            </a:r>
            <a:r>
              <a:rPr lang="pt-BR" sz="4200" i="1" dirty="0">
                <a:latin typeface="Arial" panose="020B0604020202020204" pitchFamily="34" charset="0"/>
                <a:ea typeface="Times New Roman" panose="02020603050405020304" pitchFamily="18" charset="0"/>
                <a:cs typeface="Arial" panose="020B0604020202020204" pitchFamily="34" charset="0"/>
              </a:rPr>
              <a:t>, mưa, sấm.</a:t>
            </a:r>
            <a:endParaRPr lang="en-US" sz="4200" i="1"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vi-VN" sz="4200" i="1" dirty="0" smtClean="0">
                <a:latin typeface="Arial" panose="020B0604020202020204" pitchFamily="34" charset="0"/>
                <a:ea typeface="Times New Roman" panose="02020603050405020304" pitchFamily="18" charset="0"/>
                <a:cs typeface="Arial" panose="020B0604020202020204" pitchFamily="34" charset="0"/>
              </a:rPr>
              <a:t>“</a:t>
            </a:r>
            <a:r>
              <a:rPr lang="pt-BR" sz="4200" i="1" dirty="0" smtClean="0">
                <a:latin typeface="Arial" panose="020B0604020202020204" pitchFamily="34" charset="0"/>
                <a:ea typeface="Times New Roman" panose="02020603050405020304" pitchFamily="18" charset="0"/>
                <a:cs typeface="Arial" panose="020B0604020202020204" pitchFamily="34" charset="0"/>
              </a:rPr>
              <a:t>Sấm </a:t>
            </a:r>
            <a:r>
              <a:rPr lang="pt-BR" sz="4200" i="1" dirty="0">
                <a:latin typeface="Arial" panose="020B0604020202020204" pitchFamily="34" charset="0"/>
                <a:ea typeface="Times New Roman" panose="02020603050405020304" pitchFamily="18" charset="0"/>
                <a:cs typeface="Arial" panose="020B0604020202020204" pitchFamily="34" charset="0"/>
              </a:rPr>
              <a:t>cũng bớt bất </a:t>
            </a:r>
            <a:r>
              <a:rPr lang="pt-BR" sz="4200" i="1" dirty="0" smtClean="0">
                <a:latin typeface="Arial" panose="020B0604020202020204" pitchFamily="34" charset="0"/>
                <a:ea typeface="Times New Roman" panose="02020603050405020304" pitchFamily="18" charset="0"/>
                <a:cs typeface="Arial" panose="020B0604020202020204" pitchFamily="34" charset="0"/>
              </a:rPr>
              <a:t>ngờ</a:t>
            </a:r>
            <a:r>
              <a:rPr lang="vi-VN" sz="4200" i="1" dirty="0" smtClean="0">
                <a:latin typeface="Arial" panose="020B0604020202020204" pitchFamily="34" charset="0"/>
                <a:ea typeface="Times New Roman" panose="02020603050405020304" pitchFamily="18" charset="0"/>
                <a:cs typeface="Arial" panose="020B0604020202020204" pitchFamily="34" charset="0"/>
              </a:rPr>
              <a:t>” </a:t>
            </a:r>
            <a:r>
              <a:rPr lang="vi-VN" sz="4200" dirty="0" smtClean="0">
                <a:latin typeface="Arial" panose="020B0604020202020204" pitchFamily="34" charset="0"/>
                <a:ea typeface="Times New Roman" panose="02020603050405020304" pitchFamily="18" charset="0"/>
                <a:cs typeface="Arial" panose="020B0604020202020204" pitchFamily="34" charset="0"/>
              </a:rPr>
              <a:t>:</a:t>
            </a:r>
            <a:r>
              <a:rPr lang="vi-VN" sz="4200" i="1" dirty="0">
                <a:ea typeface="Times New Roman" panose="02020603050405020304" pitchFamily="18" charset="0"/>
                <a:cs typeface="Arial" panose="020B0604020202020204" pitchFamily="34" charset="0"/>
              </a:rPr>
              <a:t> </a:t>
            </a:r>
            <a:r>
              <a:rPr lang="vi-VN" sz="4200" dirty="0">
                <a:ea typeface="Times New Roman" panose="02020603050405020304" pitchFamily="18" charset="0"/>
                <a:cs typeface="Arial" panose="020B0604020202020204" pitchFamily="34" charset="0"/>
              </a:rPr>
              <a:t>S</a:t>
            </a:r>
            <a:r>
              <a:rPr lang="vi-VN" sz="4200" dirty="0" smtClean="0">
                <a:ea typeface="Times New Roman" panose="02020603050405020304" pitchFamily="18" charset="0"/>
                <a:cs typeface="Arial" panose="020B0604020202020204" pitchFamily="34" charset="0"/>
              </a:rPr>
              <a:t>ấm </a:t>
            </a:r>
            <a:r>
              <a:rPr lang="vi-VN" sz="4200" dirty="0">
                <a:ea typeface="Times New Roman" panose="02020603050405020304" pitchFamily="18" charset="0"/>
                <a:cs typeface="Arial" panose="020B0604020202020204" pitchFamily="34" charset="0"/>
              </a:rPr>
              <a:t>bớt bất ngờ bởi tiếng sấm gắn liền với những cơn mưa mùa hạ</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Symbol" panose="05050102010706020507" pitchFamily="18" charset="2"/>
              <a:buChar char="Þ"/>
            </a:pPr>
            <a:r>
              <a:rPr lang="vi-VN" sz="4200" b="1" dirty="0" smtClean="0">
                <a:ea typeface="Times New Roman" panose="02020603050405020304" pitchFamily="18" charset="0"/>
                <a:cs typeface="Arial" panose="020B0604020202020204" pitchFamily="34" charset="0"/>
              </a:rPr>
              <a:t>Nghĩa </a:t>
            </a:r>
            <a:r>
              <a:rPr lang="vi-VN" sz="4200" b="1" dirty="0">
                <a:ea typeface="Times New Roman" panose="02020603050405020304" pitchFamily="18" charset="0"/>
                <a:cs typeface="Arial" panose="020B0604020202020204" pitchFamily="34" charset="0"/>
              </a:rPr>
              <a:t>ẩn dụ: </a:t>
            </a:r>
            <a:r>
              <a:rPr lang="vi-VN" sz="4200" dirty="0">
                <a:ea typeface="Times New Roman" panose="02020603050405020304" pitchFamily="18" charset="0"/>
                <a:cs typeface="Arial" panose="020B0604020202020204" pitchFamily="34" charset="0"/>
              </a:rPr>
              <a:t>Sấm là tượng trưng cho tác động bất thường của ngoại cảnh của cuộc đời</a:t>
            </a:r>
            <a:r>
              <a:rPr lang="vi-VN" sz="4200" dirty="0" smtClean="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1143000" y="419100"/>
            <a:ext cx="16154400" cy="2069156"/>
          </a:xfrm>
          <a:prstGeom prst="rect">
            <a:avLst/>
          </a:prstGeom>
        </p:spPr>
        <p:txBody>
          <a:bodyPr wrap="square" lIns="0" tIns="0" rIns="0" bIns="0" rtlCol="0" anchor="t">
            <a:spAutoFit/>
          </a:bodyPr>
          <a:lstStyle/>
          <a:p>
            <a:pPr>
              <a:lnSpc>
                <a:spcPct val="125000"/>
              </a:lnSpc>
            </a:pPr>
            <a:r>
              <a:rPr lang="vi-VN" sz="5600" b="1" dirty="0" smtClean="0">
                <a:solidFill>
                  <a:srgbClr val="082A44"/>
                </a:solidFill>
              </a:rPr>
              <a:t>3. Khổ thơ 3: </a:t>
            </a:r>
            <a:r>
              <a:rPr lang="vi-VN" sz="5600" b="1" i="1" dirty="0" smtClean="0">
                <a:solidFill>
                  <a:srgbClr val="082A44"/>
                </a:solidFill>
              </a:rPr>
              <a:t>Những chuyển biến âm thầm của tạo vật</a:t>
            </a:r>
            <a:endParaRPr lang="en-US" sz="5600" b="1" i="1" dirty="0">
              <a:solidFill>
                <a:srgbClr val="082A44"/>
              </a:solidFill>
            </a:endParaRPr>
          </a:p>
        </p:txBody>
      </p:sp>
      <p:sp>
        <p:nvSpPr>
          <p:cNvPr id="3" name="Rectangle 2"/>
          <p:cNvSpPr/>
          <p:nvPr/>
        </p:nvSpPr>
        <p:spPr>
          <a:xfrm>
            <a:off x="1333500" y="2628900"/>
            <a:ext cx="15773400" cy="2881045"/>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tabLst>
                <a:tab pos="2743200" algn="ctr"/>
                <a:tab pos="5486400" algn="r"/>
              </a:tabLst>
            </a:pPr>
            <a:r>
              <a:rPr lang="vi-VN" sz="4200" i="1" dirty="0" smtClean="0">
                <a:ea typeface="Times New Roman" panose="02020603050405020304" pitchFamily="18" charset="0"/>
                <a:cs typeface="Arial" panose="020B0604020202020204" pitchFamily="34" charset="0"/>
              </a:rPr>
              <a:t>“Hàng </a:t>
            </a:r>
            <a:r>
              <a:rPr lang="vi-VN" sz="4200" i="1" dirty="0">
                <a:ea typeface="Times New Roman" panose="02020603050405020304" pitchFamily="18" charset="0"/>
                <a:cs typeface="Arial" panose="020B0604020202020204" pitchFamily="34" charset="0"/>
              </a:rPr>
              <a:t>cây đứng </a:t>
            </a:r>
            <a:r>
              <a:rPr lang="vi-VN" sz="4200" i="1" dirty="0" smtClean="0">
                <a:ea typeface="Times New Roman" panose="02020603050405020304" pitchFamily="18" charset="0"/>
                <a:cs typeface="Arial" panose="020B0604020202020204" pitchFamily="34" charset="0"/>
              </a:rPr>
              <a:t>tuổi” </a:t>
            </a:r>
            <a:r>
              <a:rPr lang="vi-VN" sz="4200" dirty="0">
                <a:ea typeface="Times New Roman" panose="02020603050405020304" pitchFamily="18" charset="0"/>
                <a:cs typeface="Arial" panose="020B0604020202020204" pitchFamily="34" charset="0"/>
              </a:rPr>
              <a:t>là hình ảnh gợi tả những con người từng trải thì vững vàng, bình tĩnh hơn trước những tác động bất thường của ngoại cảnh, cuộc đời. </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TextBox 6"/>
          <p:cNvSpPr txBox="1"/>
          <p:nvPr/>
        </p:nvSpPr>
        <p:spPr>
          <a:xfrm>
            <a:off x="1143000" y="419100"/>
            <a:ext cx="16154400" cy="2069156"/>
          </a:xfrm>
          <a:prstGeom prst="rect">
            <a:avLst/>
          </a:prstGeom>
        </p:spPr>
        <p:txBody>
          <a:bodyPr wrap="square" lIns="0" tIns="0" rIns="0" bIns="0" rtlCol="0" anchor="t">
            <a:spAutoFit/>
          </a:bodyPr>
          <a:lstStyle/>
          <a:p>
            <a:pPr>
              <a:lnSpc>
                <a:spcPct val="125000"/>
              </a:lnSpc>
            </a:pPr>
            <a:r>
              <a:rPr lang="vi-VN" sz="5600" b="1" dirty="0" smtClean="0">
                <a:solidFill>
                  <a:srgbClr val="082A44"/>
                </a:solidFill>
              </a:rPr>
              <a:t>3. Khổ thơ 3: </a:t>
            </a:r>
            <a:r>
              <a:rPr lang="vi-VN" sz="5600" b="1" i="1" dirty="0" smtClean="0">
                <a:solidFill>
                  <a:srgbClr val="082A44"/>
                </a:solidFill>
              </a:rPr>
              <a:t>Những chuyển biến âm thầm của tạo vật</a:t>
            </a:r>
            <a:endParaRPr lang="en-US" sz="5600" b="1" i="1" dirty="0">
              <a:solidFill>
                <a:srgbClr val="082A44"/>
              </a:solidFill>
            </a:endParaRPr>
          </a:p>
        </p:txBody>
      </p:sp>
      <p:sp>
        <p:nvSpPr>
          <p:cNvPr id="3" name="Rectangle 2"/>
          <p:cNvSpPr/>
          <p:nvPr/>
        </p:nvSpPr>
        <p:spPr>
          <a:xfrm>
            <a:off x="1333500" y="2400300"/>
            <a:ext cx="15773400" cy="7340471"/>
          </a:xfrm>
          <a:prstGeom prst="rect">
            <a:avLst/>
          </a:prstGeom>
        </p:spPr>
        <p:txBody>
          <a:bodyPr wrap="square">
            <a:spAutoFit/>
          </a:bodyPr>
          <a:lstStyle/>
          <a:p>
            <a:pPr lvl="8">
              <a:lnSpc>
                <a:spcPct val="150000"/>
              </a:lnSpc>
              <a:spcBef>
                <a:spcPts val="600"/>
              </a:spcBef>
              <a:spcAft>
                <a:spcPts val="600"/>
              </a:spcAft>
              <a:tabLst>
                <a:tab pos="2743200" algn="ctr"/>
                <a:tab pos="5486400" algn="r"/>
              </a:tabLst>
            </a:pPr>
            <a:r>
              <a:rPr lang="vi-VN" sz="4200" i="1" dirty="0" smtClean="0">
                <a:ea typeface="Times New Roman" panose="02020603050405020304" pitchFamily="18" charset="0"/>
                <a:cs typeface="Arial" panose="020B0604020202020204" pitchFamily="34" charset="0"/>
              </a:rPr>
              <a:t>“Sấm </a:t>
            </a:r>
            <a:r>
              <a:rPr lang="vi-VN" sz="4200" i="1" dirty="0">
                <a:ea typeface="Times New Roman" panose="02020603050405020304" pitchFamily="18" charset="0"/>
                <a:cs typeface="Arial" panose="020B0604020202020204" pitchFamily="34" charset="0"/>
              </a:rPr>
              <a:t>cũng bớt bất </a:t>
            </a:r>
            <a:r>
              <a:rPr lang="vi-VN" sz="4200" i="1" dirty="0" smtClean="0">
                <a:ea typeface="Times New Roman" panose="02020603050405020304" pitchFamily="18" charset="0"/>
                <a:cs typeface="Arial" panose="020B0604020202020204" pitchFamily="34" charset="0"/>
              </a:rPr>
              <a:t>ngờ</a:t>
            </a:r>
          </a:p>
          <a:p>
            <a:pPr lvl="2">
              <a:lnSpc>
                <a:spcPct val="150000"/>
              </a:lnSpc>
              <a:spcBef>
                <a:spcPts val="600"/>
              </a:spcBef>
              <a:spcAft>
                <a:spcPts val="600"/>
              </a:spcAft>
              <a:tabLst>
                <a:tab pos="2743200" algn="ctr"/>
                <a:tab pos="5486400" algn="r"/>
              </a:tabLst>
            </a:pPr>
            <a:r>
              <a:rPr lang="vi-VN" sz="4200" i="1" dirty="0" smtClean="0">
                <a:ea typeface="Times New Roman" panose="02020603050405020304" pitchFamily="18" charset="0"/>
                <a:cs typeface="Arial" panose="020B0604020202020204" pitchFamily="34" charset="0"/>
              </a:rPr>
              <a:t>		       Trên hàng cây đứng tuổi”</a:t>
            </a:r>
          </a:p>
          <a:p>
            <a:pPr marL="571500" indent="-571500" algn="just">
              <a:lnSpc>
                <a:spcPct val="150000"/>
              </a:lnSpc>
              <a:spcBef>
                <a:spcPts val="600"/>
              </a:spcBef>
              <a:spcAft>
                <a:spcPts val="600"/>
              </a:spcAft>
              <a:buFont typeface="Symbol" panose="05050102010706020507" pitchFamily="18" charset="2"/>
              <a:buChar char="Þ"/>
              <a:tabLst>
                <a:tab pos="2743200" algn="ctr"/>
                <a:tab pos="5486400" algn="r"/>
              </a:tabLst>
            </a:pPr>
            <a:r>
              <a:rPr lang="vi-VN" sz="4200" dirty="0" smtClean="0">
                <a:ea typeface="Times New Roman" panose="02020603050405020304" pitchFamily="18" charset="0"/>
                <a:cs typeface="Arial" panose="020B0604020202020204" pitchFamily="34" charset="0"/>
              </a:rPr>
              <a:t>Hai </a:t>
            </a:r>
            <a:r>
              <a:rPr lang="vi-VN" sz="4200" dirty="0">
                <a:ea typeface="Times New Roman" panose="02020603050405020304" pitchFamily="18" charset="0"/>
                <a:cs typeface="Arial" panose="020B0604020202020204" pitchFamily="34" charset="0"/>
              </a:rPr>
              <a:t>câu thơ không còn chỉ tả cảnh sang thu mà đã chất chứa suy nghiệm về con người và cuộc đời</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Symbol" panose="05050102010706020507" pitchFamily="18" charset="2"/>
              <a:buChar char="Þ"/>
              <a:tabLst>
                <a:tab pos="2743200" algn="ctr"/>
                <a:tab pos="5486400" algn="r"/>
              </a:tabLst>
            </a:pPr>
            <a:r>
              <a:rPr lang="vi-VN" sz="4200" b="1" dirty="0" smtClean="0">
                <a:ea typeface="Times New Roman" panose="02020603050405020304" pitchFamily="18" charset="0"/>
                <a:cs typeface="Arial" panose="020B0604020202020204" pitchFamily="34" charset="0"/>
              </a:rPr>
              <a:t>Ông gửi </a:t>
            </a:r>
            <a:r>
              <a:rPr lang="vi-VN" sz="4200" b="1" dirty="0">
                <a:ea typeface="Times New Roman" panose="02020603050405020304" pitchFamily="18" charset="0"/>
                <a:cs typeface="Arial" panose="020B0604020202020204" pitchFamily="34" charset="0"/>
              </a:rPr>
              <a:t>gắm những suy ngẫm về con người: </a:t>
            </a:r>
            <a:r>
              <a:rPr lang="vi-VN" sz="4200" dirty="0">
                <a:ea typeface="Times New Roman" panose="02020603050405020304" pitchFamily="18" charset="0"/>
                <a:cs typeface="Arial" panose="020B0604020202020204" pitchFamily="34" charset="0"/>
              </a:rPr>
              <a:t>khi con người đã từng trải thì cũng vững vàng hơn trước những tác động bất thường của ngoại cảnh, của cuộc đời.</a:t>
            </a:r>
            <a:endParaRPr lang="vi-VN" sz="4200" dirty="0" smtClean="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Lst>
          </a:blip>
          <a:srcRect/>
          <a:stretch>
            <a:fillRect/>
          </a:stretch>
        </p:blipFill>
        <p:spPr>
          <a:xfrm>
            <a:off x="-1706662" y="2629625"/>
            <a:ext cx="22053703" cy="4989650"/>
          </a:xfrm>
          <a:prstGeom prst="rect">
            <a:avLst/>
          </a:prstGeom>
        </p:spPr>
      </p:pic>
      <p:sp>
        <p:nvSpPr>
          <p:cNvPr id="3" name="TextBox 3"/>
          <p:cNvSpPr txBox="1"/>
          <p:nvPr/>
        </p:nvSpPr>
        <p:spPr>
          <a:xfrm>
            <a:off x="3224190" y="4359766"/>
            <a:ext cx="12192000" cy="1771447"/>
          </a:xfrm>
          <a:prstGeom prst="rect">
            <a:avLst/>
          </a:prstGeom>
        </p:spPr>
        <p:txBody>
          <a:bodyPr wrap="square" lIns="0" tIns="0" rIns="0" bIns="0" rtlCol="0" anchor="t">
            <a:spAutoFit/>
          </a:bodyPr>
          <a:lstStyle/>
          <a:p>
            <a:pPr algn="ctr">
              <a:lnSpc>
                <a:spcPct val="150000"/>
              </a:lnSpc>
            </a:pPr>
            <a:r>
              <a:rPr lang="vi-VN" sz="8600" b="1" dirty="0" smtClean="0">
                <a:solidFill>
                  <a:srgbClr val="082A44"/>
                </a:solidFill>
              </a:rPr>
              <a:t>III. TỔNG KẾT</a:t>
            </a:r>
            <a:endParaRPr lang="en-US" sz="8600" b="1" dirty="0">
              <a:solidFill>
                <a:srgbClr val="082A44"/>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2098" y="6344925"/>
            <a:ext cx="2124891" cy="233184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12157" y="1793815"/>
            <a:ext cx="2124891" cy="233184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9454928">
            <a:off x="-555498" y="-1223124"/>
            <a:ext cx="3168396"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277920">
            <a:off x="15407088" y="7200900"/>
            <a:ext cx="3168396" cy="4114800"/>
          </a:xfrm>
          <a:prstGeom prst="rect">
            <a:avLst/>
          </a:prstGeom>
        </p:spPr>
      </p:pic>
      <p:pic>
        <p:nvPicPr>
          <p:cNvPr id="10"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81000" y="5524500"/>
            <a:ext cx="3550285" cy="51276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908141" flipH="1">
            <a:off x="-1486005" y="-904150"/>
            <a:ext cx="3800214" cy="493534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70744" y="1028700"/>
            <a:ext cx="12267044" cy="8229600"/>
          </a:xfrm>
          <a:prstGeom prst="rect">
            <a:avLst/>
          </a:prstGeom>
        </p:spPr>
      </p:pic>
      <p:sp>
        <p:nvSpPr>
          <p:cNvPr id="4" name="TextBox 4"/>
          <p:cNvSpPr txBox="1"/>
          <p:nvPr/>
        </p:nvSpPr>
        <p:spPr>
          <a:xfrm>
            <a:off x="4712426" y="1819624"/>
            <a:ext cx="5783680" cy="1232645"/>
          </a:xfrm>
          <a:prstGeom prst="rect">
            <a:avLst/>
          </a:prstGeom>
        </p:spPr>
        <p:txBody>
          <a:bodyPr lIns="0" tIns="0" rIns="0" bIns="0" rtlCol="0" anchor="t">
            <a:spAutoFit/>
          </a:bodyPr>
          <a:lstStyle/>
          <a:p>
            <a:pPr marL="0" lvl="0" indent="0" algn="ctr">
              <a:lnSpc>
                <a:spcPts val="10310"/>
              </a:lnSpc>
              <a:spcBef>
                <a:spcPct val="0"/>
              </a:spcBef>
            </a:pPr>
            <a:r>
              <a:rPr lang="vi-VN" sz="6400" b="1" dirty="0" smtClean="0">
                <a:solidFill>
                  <a:srgbClr val="082A44"/>
                </a:solidFill>
              </a:rPr>
              <a:t>NỘI DUNG</a:t>
            </a:r>
            <a:endParaRPr lang="en-US" sz="6400" b="1" u="none" dirty="0">
              <a:solidFill>
                <a:srgbClr val="082A44"/>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415616" y="0"/>
            <a:ext cx="1872384" cy="205474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7955158"/>
            <a:ext cx="2124891" cy="233184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11133" flipH="1">
            <a:off x="11103829" y="7923358"/>
            <a:ext cx="2322213" cy="3015861"/>
          </a:xfrm>
          <a:prstGeom prst="rect">
            <a:avLst/>
          </a:prstGeom>
        </p:spPr>
      </p:pic>
      <p:sp>
        <p:nvSpPr>
          <p:cNvPr id="9" name="Rectangle 8"/>
          <p:cNvSpPr/>
          <p:nvPr/>
        </p:nvSpPr>
        <p:spPr>
          <a:xfrm>
            <a:off x="2416979" y="3015344"/>
            <a:ext cx="10363200" cy="4939814"/>
          </a:xfrm>
          <a:prstGeom prst="rect">
            <a:avLst/>
          </a:prstGeom>
        </p:spPr>
        <p:txBody>
          <a:bodyPr wrap="square">
            <a:spAutoFit/>
          </a:bodyPr>
          <a:lstStyle/>
          <a:p>
            <a:pPr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Bài thơ </a:t>
            </a:r>
            <a:r>
              <a:rPr lang="vi-VN" sz="4200" i="1" dirty="0">
                <a:latin typeface="Arial" panose="020B0604020202020204" pitchFamily="34" charset="0"/>
                <a:ea typeface="Times New Roman" panose="02020603050405020304" pitchFamily="18" charset="0"/>
                <a:cs typeface="Arial" panose="020B0604020202020204" pitchFamily="34" charset="0"/>
              </a:rPr>
              <a:t>S</a:t>
            </a:r>
            <a:r>
              <a:rPr lang="pt-BR" sz="4200" i="1" dirty="0" smtClean="0">
                <a:latin typeface="Arial" panose="020B0604020202020204" pitchFamily="34" charset="0"/>
                <a:ea typeface="Times New Roman" panose="02020603050405020304" pitchFamily="18" charset="0"/>
                <a:cs typeface="Arial" panose="020B0604020202020204" pitchFamily="34" charset="0"/>
              </a:rPr>
              <a:t>ang </a:t>
            </a:r>
            <a:r>
              <a:rPr lang="pt-BR" sz="4200" i="1" dirty="0">
                <a:latin typeface="Arial" panose="020B0604020202020204" pitchFamily="34" charset="0"/>
                <a:ea typeface="Times New Roman" panose="02020603050405020304" pitchFamily="18" charset="0"/>
                <a:cs typeface="Arial" panose="020B0604020202020204" pitchFamily="34" charset="0"/>
              </a:rPr>
              <a:t>thu </a:t>
            </a:r>
            <a:r>
              <a:rPr lang="pt-BR" sz="4200" dirty="0">
                <a:latin typeface="Arial" panose="020B0604020202020204" pitchFamily="34" charset="0"/>
                <a:ea typeface="Times New Roman" panose="02020603050405020304" pitchFamily="18" charset="0"/>
                <a:cs typeface="Arial" panose="020B0604020202020204" pitchFamily="34" charset="0"/>
              </a:rPr>
              <a:t>là cảm nhận tinh tế của nhà thơ </a:t>
            </a:r>
            <a:r>
              <a:rPr lang="pt-BR" sz="4200" dirty="0" smtClean="0">
                <a:latin typeface="Arial" panose="020B0604020202020204" pitchFamily="34" charset="0"/>
                <a:ea typeface="Times New Roman" panose="02020603050405020304" pitchFamily="18" charset="0"/>
                <a:cs typeface="Arial" panose="020B0604020202020204" pitchFamily="34" charset="0"/>
              </a:rPr>
              <a:t>H</a:t>
            </a:r>
            <a:r>
              <a:rPr lang="vi-VN" sz="4200" dirty="0" smtClean="0">
                <a:latin typeface="Arial" panose="020B0604020202020204" pitchFamily="34" charset="0"/>
                <a:ea typeface="Times New Roman" panose="02020603050405020304" pitchFamily="18" charset="0"/>
                <a:cs typeface="Arial" panose="020B0604020202020204" pitchFamily="34" charset="0"/>
              </a:rPr>
              <a:t>ữu Thỉnh</a:t>
            </a:r>
            <a:r>
              <a:rPr lang="pt-BR" sz="4200" dirty="0" smtClean="0">
                <a:latin typeface="Arial" panose="020B0604020202020204" pitchFamily="34" charset="0"/>
                <a:ea typeface="Times New Roman" panose="02020603050405020304" pitchFamily="18" charset="0"/>
                <a:cs typeface="Arial" panose="020B0604020202020204" pitchFamily="34" charset="0"/>
              </a:rPr>
              <a:t> </a:t>
            </a:r>
            <a:r>
              <a:rPr lang="pt-BR" sz="4200" dirty="0">
                <a:latin typeface="Arial" panose="020B0604020202020204" pitchFamily="34" charset="0"/>
                <a:ea typeface="Times New Roman" panose="02020603050405020304" pitchFamily="18" charset="0"/>
                <a:cs typeface="Arial" panose="020B0604020202020204" pitchFamily="34" charset="0"/>
              </a:rPr>
              <a:t>về cảnh đất trời sang thu có những biến chuyển nhẹ nhàng và rõ rệt. Đồng thời thể hiện lòng yêu thiên nhiên tha thiết và suy ngẫm của nhà thơ.</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92200" y="4457700"/>
            <a:ext cx="4274185" cy="6172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908141" flipH="1">
            <a:off x="-1486005" y="-904150"/>
            <a:ext cx="3800214" cy="493534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470744" y="1028700"/>
            <a:ext cx="12267044" cy="8229600"/>
          </a:xfrm>
          <a:prstGeom prst="rect">
            <a:avLst/>
          </a:prstGeom>
        </p:spPr>
      </p:pic>
      <p:sp>
        <p:nvSpPr>
          <p:cNvPr id="4" name="TextBox 4"/>
          <p:cNvSpPr txBox="1"/>
          <p:nvPr/>
        </p:nvSpPr>
        <p:spPr>
          <a:xfrm>
            <a:off x="4712426" y="1819624"/>
            <a:ext cx="5783680" cy="1232645"/>
          </a:xfrm>
          <a:prstGeom prst="rect">
            <a:avLst/>
          </a:prstGeom>
        </p:spPr>
        <p:txBody>
          <a:bodyPr lIns="0" tIns="0" rIns="0" bIns="0" rtlCol="0" anchor="t">
            <a:spAutoFit/>
          </a:bodyPr>
          <a:lstStyle/>
          <a:p>
            <a:pPr marL="0" lvl="0" indent="0" algn="ctr">
              <a:lnSpc>
                <a:spcPts val="10310"/>
              </a:lnSpc>
              <a:spcBef>
                <a:spcPct val="0"/>
              </a:spcBef>
            </a:pPr>
            <a:r>
              <a:rPr lang="vi-VN" sz="6400" b="1" dirty="0" smtClean="0">
                <a:solidFill>
                  <a:srgbClr val="082A44"/>
                </a:solidFill>
              </a:rPr>
              <a:t>NGHỆ THUẬT</a:t>
            </a:r>
            <a:endParaRPr lang="en-US" sz="6400" b="1" u="none" dirty="0">
              <a:solidFill>
                <a:srgbClr val="082A44"/>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415616" y="0"/>
            <a:ext cx="1872384" cy="205474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7955158"/>
            <a:ext cx="2124891" cy="233184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011133" flipH="1">
            <a:off x="11103829" y="7923358"/>
            <a:ext cx="2322213" cy="3015861"/>
          </a:xfrm>
          <a:prstGeom prst="rect">
            <a:avLst/>
          </a:prstGeom>
        </p:spPr>
      </p:pic>
      <p:sp>
        <p:nvSpPr>
          <p:cNvPr id="9" name="Rectangle 8"/>
          <p:cNvSpPr/>
          <p:nvPr/>
        </p:nvSpPr>
        <p:spPr>
          <a:xfrm>
            <a:off x="2416979" y="3015344"/>
            <a:ext cx="10363200" cy="4939814"/>
          </a:xfrm>
          <a:prstGeom prst="rect">
            <a:avLst/>
          </a:prstGeom>
        </p:spPr>
        <p:txBody>
          <a:bodyPr wrap="square">
            <a:spAutoFit/>
          </a:bodyPr>
          <a:lstStyle/>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Thể thơ 5 chữ tinh tế nhẹ nhàng mà gợi cảm sâu sắc. Sử dụng nhiều từ ngữ gợi cảm giác và trạng thái.</a:t>
            </a: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Hình ảnh chọn lọc mang nét đặc trưng của sự giao mùa.</a:t>
            </a:r>
          </a:p>
        </p:txBody>
      </p:sp>
      <p:pic>
        <p:nvPicPr>
          <p:cNvPr id="10"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92200" y="4457700"/>
            <a:ext cx="4274185" cy="6172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78227" y="-488306"/>
            <a:ext cx="2124891" cy="233184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33229" y="423745"/>
            <a:ext cx="14616228" cy="18649094"/>
          </a:xfrm>
          <a:prstGeom prst="rect">
            <a:avLst/>
          </a:prstGeom>
        </p:spPr>
      </p:pic>
      <p:sp>
        <p:nvSpPr>
          <p:cNvPr id="4" name="TextBox 4"/>
          <p:cNvSpPr txBox="1"/>
          <p:nvPr/>
        </p:nvSpPr>
        <p:spPr>
          <a:xfrm>
            <a:off x="6172200" y="2726270"/>
            <a:ext cx="5365271" cy="950901"/>
          </a:xfrm>
          <a:prstGeom prst="rect">
            <a:avLst/>
          </a:prstGeom>
        </p:spPr>
        <p:txBody>
          <a:bodyPr lIns="0" tIns="0" rIns="0" bIns="0" rtlCol="0" anchor="t">
            <a:spAutoFit/>
          </a:bodyPr>
          <a:lstStyle/>
          <a:p>
            <a:pPr algn="ctr">
              <a:lnSpc>
                <a:spcPts val="7700"/>
              </a:lnSpc>
              <a:spcBef>
                <a:spcPct val="0"/>
              </a:spcBef>
            </a:pPr>
            <a:r>
              <a:rPr lang="vi-VN" sz="6400" b="1" dirty="0" smtClean="0">
                <a:solidFill>
                  <a:srgbClr val="082A44"/>
                </a:solidFill>
              </a:rPr>
              <a:t>LUYỆN TẬP</a:t>
            </a:r>
            <a:endParaRPr lang="en-US" sz="6400" b="1" dirty="0">
              <a:solidFill>
                <a:srgbClr val="082A44"/>
              </a:solidFill>
            </a:endParaRPr>
          </a:p>
        </p:txBody>
      </p:sp>
      <p:grpSp>
        <p:nvGrpSpPr>
          <p:cNvPr id="8" name="Group 8"/>
          <p:cNvGrpSpPr/>
          <p:nvPr/>
        </p:nvGrpSpPr>
        <p:grpSpPr>
          <a:xfrm>
            <a:off x="826699" y="2255159"/>
            <a:ext cx="2745655" cy="1437366"/>
            <a:chOff x="0" y="0"/>
            <a:chExt cx="4478976" cy="2344769"/>
          </a:xfrm>
        </p:grpSpPr>
        <p:sp>
          <p:nvSpPr>
            <p:cNvPr id="9" name="Freeform 9"/>
            <p:cNvSpPr/>
            <p:nvPr/>
          </p:nvSpPr>
          <p:spPr>
            <a:xfrm>
              <a:off x="0" y="0"/>
              <a:ext cx="4478976" cy="2344769"/>
            </a:xfrm>
            <a:custGeom>
              <a:avLst/>
              <a:gdLst/>
              <a:ahLst/>
              <a:cxnLst/>
              <a:rect l="l" t="t" r="r" b="b"/>
              <a:pathLst>
                <a:path w="4478976" h="2344769">
                  <a:moveTo>
                    <a:pt x="4354516" y="2344769"/>
                  </a:moveTo>
                  <a:lnTo>
                    <a:pt x="124460" y="2344769"/>
                  </a:lnTo>
                  <a:cubicBezTo>
                    <a:pt x="55880" y="2344769"/>
                    <a:pt x="0" y="2288889"/>
                    <a:pt x="0" y="2220309"/>
                  </a:cubicBezTo>
                  <a:lnTo>
                    <a:pt x="0" y="124460"/>
                  </a:lnTo>
                  <a:cubicBezTo>
                    <a:pt x="0" y="55880"/>
                    <a:pt x="55880" y="0"/>
                    <a:pt x="124460" y="0"/>
                  </a:cubicBezTo>
                  <a:lnTo>
                    <a:pt x="4354516" y="0"/>
                  </a:lnTo>
                  <a:cubicBezTo>
                    <a:pt x="4423096" y="0"/>
                    <a:pt x="4478976" y="55880"/>
                    <a:pt x="4478976" y="124460"/>
                  </a:cubicBezTo>
                  <a:lnTo>
                    <a:pt x="4478976" y="2220309"/>
                  </a:lnTo>
                  <a:cubicBezTo>
                    <a:pt x="4478976" y="2288889"/>
                    <a:pt x="4423096" y="2344769"/>
                    <a:pt x="4354516" y="2344769"/>
                  </a:cubicBezTo>
                  <a:close/>
                </a:path>
              </a:pathLst>
            </a:custGeom>
            <a:solidFill>
              <a:srgbClr val="FFF27C"/>
            </a:solidFill>
          </p:spPr>
        </p:sp>
      </p:grpSp>
      <p:grpSp>
        <p:nvGrpSpPr>
          <p:cNvPr id="10" name="Group 10"/>
          <p:cNvGrpSpPr/>
          <p:nvPr/>
        </p:nvGrpSpPr>
        <p:grpSpPr>
          <a:xfrm>
            <a:off x="826699" y="6027059"/>
            <a:ext cx="2745655" cy="1437366"/>
            <a:chOff x="0" y="0"/>
            <a:chExt cx="4478976" cy="2344769"/>
          </a:xfrm>
        </p:grpSpPr>
        <p:sp>
          <p:nvSpPr>
            <p:cNvPr id="11" name="Freeform 11"/>
            <p:cNvSpPr/>
            <p:nvPr/>
          </p:nvSpPr>
          <p:spPr>
            <a:xfrm>
              <a:off x="0" y="0"/>
              <a:ext cx="4478976" cy="2344769"/>
            </a:xfrm>
            <a:custGeom>
              <a:avLst/>
              <a:gdLst/>
              <a:ahLst/>
              <a:cxnLst/>
              <a:rect l="l" t="t" r="r" b="b"/>
              <a:pathLst>
                <a:path w="4478976" h="2344769">
                  <a:moveTo>
                    <a:pt x="4354516" y="2344769"/>
                  </a:moveTo>
                  <a:lnTo>
                    <a:pt x="124460" y="2344769"/>
                  </a:lnTo>
                  <a:cubicBezTo>
                    <a:pt x="55880" y="2344769"/>
                    <a:pt x="0" y="2288889"/>
                    <a:pt x="0" y="2220309"/>
                  </a:cubicBezTo>
                  <a:lnTo>
                    <a:pt x="0" y="124460"/>
                  </a:lnTo>
                  <a:cubicBezTo>
                    <a:pt x="0" y="55880"/>
                    <a:pt x="55880" y="0"/>
                    <a:pt x="124460" y="0"/>
                  </a:cubicBezTo>
                  <a:lnTo>
                    <a:pt x="4354516" y="0"/>
                  </a:lnTo>
                  <a:cubicBezTo>
                    <a:pt x="4423096" y="0"/>
                    <a:pt x="4478976" y="55880"/>
                    <a:pt x="4478976" y="124460"/>
                  </a:cubicBezTo>
                  <a:lnTo>
                    <a:pt x="4478976" y="2220309"/>
                  </a:lnTo>
                  <a:cubicBezTo>
                    <a:pt x="4478976" y="2288889"/>
                    <a:pt x="4423096" y="2344769"/>
                    <a:pt x="4354516" y="2344769"/>
                  </a:cubicBezTo>
                  <a:close/>
                </a:path>
              </a:pathLst>
            </a:custGeom>
            <a:solidFill>
              <a:srgbClr val="FFF27C"/>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817200">
            <a:off x="15079855" y="7200900"/>
            <a:ext cx="3168396" cy="4114800"/>
          </a:xfrm>
          <a:prstGeom prst="rect">
            <a:avLst/>
          </a:prstGeom>
        </p:spPr>
      </p:pic>
      <p:sp>
        <p:nvSpPr>
          <p:cNvPr id="15" name="Rectangle 14"/>
          <p:cNvSpPr/>
          <p:nvPr/>
        </p:nvSpPr>
        <p:spPr>
          <a:xfrm>
            <a:off x="3572354" y="4319291"/>
            <a:ext cx="10976082" cy="1081002"/>
          </a:xfrm>
          <a:prstGeom prst="rect">
            <a:avLst/>
          </a:prstGeom>
        </p:spPr>
        <p:txBody>
          <a:bodyPr wrap="none">
            <a:spAutoFit/>
          </a:bodyPr>
          <a:lstStyle/>
          <a:p>
            <a:pPr algn="just">
              <a:lnSpc>
                <a:spcPct val="150000"/>
              </a:lnSpc>
              <a:spcBef>
                <a:spcPts val="600"/>
              </a:spcBef>
              <a:spcAft>
                <a:spcPts val="600"/>
              </a:spcAft>
            </a:pPr>
            <a:r>
              <a:rPr lang="vi-VN" sz="4800" b="1" i="1" dirty="0">
                <a:ea typeface="Times New Roman" panose="02020603050405020304" pitchFamily="18" charset="0"/>
              </a:rPr>
              <a:t>Nêu cảm nhận khổ thơ mà em thích?</a:t>
            </a:r>
            <a:endParaRPr lang="en-US" sz="4800" b="1" dirty="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78227" y="-488306"/>
            <a:ext cx="2124891" cy="233184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33229" y="423745"/>
            <a:ext cx="14616228" cy="18649094"/>
          </a:xfrm>
          <a:prstGeom prst="rect">
            <a:avLst/>
          </a:prstGeom>
        </p:spPr>
      </p:pic>
      <p:sp>
        <p:nvSpPr>
          <p:cNvPr id="4" name="TextBox 4"/>
          <p:cNvSpPr txBox="1"/>
          <p:nvPr/>
        </p:nvSpPr>
        <p:spPr>
          <a:xfrm>
            <a:off x="6172200" y="2726270"/>
            <a:ext cx="5365271" cy="950901"/>
          </a:xfrm>
          <a:prstGeom prst="rect">
            <a:avLst/>
          </a:prstGeom>
        </p:spPr>
        <p:txBody>
          <a:bodyPr lIns="0" tIns="0" rIns="0" bIns="0" rtlCol="0" anchor="t">
            <a:spAutoFit/>
          </a:bodyPr>
          <a:lstStyle/>
          <a:p>
            <a:pPr algn="ctr">
              <a:lnSpc>
                <a:spcPts val="7700"/>
              </a:lnSpc>
              <a:spcBef>
                <a:spcPct val="0"/>
              </a:spcBef>
            </a:pPr>
            <a:r>
              <a:rPr lang="vi-VN" sz="6400" b="1" dirty="0" smtClean="0">
                <a:solidFill>
                  <a:srgbClr val="082A44"/>
                </a:solidFill>
              </a:rPr>
              <a:t>VẬN DỤNG</a:t>
            </a:r>
            <a:endParaRPr lang="en-US" sz="6400" b="1" dirty="0">
              <a:solidFill>
                <a:srgbClr val="082A44"/>
              </a:solidFill>
            </a:endParaRPr>
          </a:p>
        </p:txBody>
      </p:sp>
      <p:grpSp>
        <p:nvGrpSpPr>
          <p:cNvPr id="8" name="Group 8"/>
          <p:cNvGrpSpPr/>
          <p:nvPr/>
        </p:nvGrpSpPr>
        <p:grpSpPr>
          <a:xfrm>
            <a:off x="826699" y="2255159"/>
            <a:ext cx="2745655" cy="1437366"/>
            <a:chOff x="0" y="0"/>
            <a:chExt cx="4478976" cy="2344769"/>
          </a:xfrm>
        </p:grpSpPr>
        <p:sp>
          <p:nvSpPr>
            <p:cNvPr id="9" name="Freeform 9"/>
            <p:cNvSpPr/>
            <p:nvPr/>
          </p:nvSpPr>
          <p:spPr>
            <a:xfrm>
              <a:off x="0" y="0"/>
              <a:ext cx="4478976" cy="2344769"/>
            </a:xfrm>
            <a:custGeom>
              <a:avLst/>
              <a:gdLst/>
              <a:ahLst/>
              <a:cxnLst/>
              <a:rect l="l" t="t" r="r" b="b"/>
              <a:pathLst>
                <a:path w="4478976" h="2344769">
                  <a:moveTo>
                    <a:pt x="4354516" y="2344769"/>
                  </a:moveTo>
                  <a:lnTo>
                    <a:pt x="124460" y="2344769"/>
                  </a:lnTo>
                  <a:cubicBezTo>
                    <a:pt x="55880" y="2344769"/>
                    <a:pt x="0" y="2288889"/>
                    <a:pt x="0" y="2220309"/>
                  </a:cubicBezTo>
                  <a:lnTo>
                    <a:pt x="0" y="124460"/>
                  </a:lnTo>
                  <a:cubicBezTo>
                    <a:pt x="0" y="55880"/>
                    <a:pt x="55880" y="0"/>
                    <a:pt x="124460" y="0"/>
                  </a:cubicBezTo>
                  <a:lnTo>
                    <a:pt x="4354516" y="0"/>
                  </a:lnTo>
                  <a:cubicBezTo>
                    <a:pt x="4423096" y="0"/>
                    <a:pt x="4478976" y="55880"/>
                    <a:pt x="4478976" y="124460"/>
                  </a:cubicBezTo>
                  <a:lnTo>
                    <a:pt x="4478976" y="2220309"/>
                  </a:lnTo>
                  <a:cubicBezTo>
                    <a:pt x="4478976" y="2288889"/>
                    <a:pt x="4423096" y="2344769"/>
                    <a:pt x="4354516" y="2344769"/>
                  </a:cubicBezTo>
                  <a:close/>
                </a:path>
              </a:pathLst>
            </a:custGeom>
            <a:solidFill>
              <a:srgbClr val="FFF27C"/>
            </a:solidFill>
          </p:spPr>
        </p:sp>
      </p:grpSp>
      <p:grpSp>
        <p:nvGrpSpPr>
          <p:cNvPr id="10" name="Group 10"/>
          <p:cNvGrpSpPr/>
          <p:nvPr/>
        </p:nvGrpSpPr>
        <p:grpSpPr>
          <a:xfrm>
            <a:off x="826699" y="6027059"/>
            <a:ext cx="2745655" cy="1437366"/>
            <a:chOff x="0" y="0"/>
            <a:chExt cx="4478976" cy="2344769"/>
          </a:xfrm>
        </p:grpSpPr>
        <p:sp>
          <p:nvSpPr>
            <p:cNvPr id="11" name="Freeform 11"/>
            <p:cNvSpPr/>
            <p:nvPr/>
          </p:nvSpPr>
          <p:spPr>
            <a:xfrm>
              <a:off x="0" y="0"/>
              <a:ext cx="4478976" cy="2344769"/>
            </a:xfrm>
            <a:custGeom>
              <a:avLst/>
              <a:gdLst/>
              <a:ahLst/>
              <a:cxnLst/>
              <a:rect l="l" t="t" r="r" b="b"/>
              <a:pathLst>
                <a:path w="4478976" h="2344769">
                  <a:moveTo>
                    <a:pt x="4354516" y="2344769"/>
                  </a:moveTo>
                  <a:lnTo>
                    <a:pt x="124460" y="2344769"/>
                  </a:lnTo>
                  <a:cubicBezTo>
                    <a:pt x="55880" y="2344769"/>
                    <a:pt x="0" y="2288889"/>
                    <a:pt x="0" y="2220309"/>
                  </a:cubicBezTo>
                  <a:lnTo>
                    <a:pt x="0" y="124460"/>
                  </a:lnTo>
                  <a:cubicBezTo>
                    <a:pt x="0" y="55880"/>
                    <a:pt x="55880" y="0"/>
                    <a:pt x="124460" y="0"/>
                  </a:cubicBezTo>
                  <a:lnTo>
                    <a:pt x="4354516" y="0"/>
                  </a:lnTo>
                  <a:cubicBezTo>
                    <a:pt x="4423096" y="0"/>
                    <a:pt x="4478976" y="55880"/>
                    <a:pt x="4478976" y="124460"/>
                  </a:cubicBezTo>
                  <a:lnTo>
                    <a:pt x="4478976" y="2220309"/>
                  </a:lnTo>
                  <a:cubicBezTo>
                    <a:pt x="4478976" y="2288889"/>
                    <a:pt x="4423096" y="2344769"/>
                    <a:pt x="4354516" y="2344769"/>
                  </a:cubicBezTo>
                  <a:close/>
                </a:path>
              </a:pathLst>
            </a:custGeom>
            <a:solidFill>
              <a:srgbClr val="FFF27C"/>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817200">
            <a:off x="15079855" y="7200900"/>
            <a:ext cx="3168396" cy="4114800"/>
          </a:xfrm>
          <a:prstGeom prst="rect">
            <a:avLst/>
          </a:prstGeom>
        </p:spPr>
      </p:pic>
      <p:sp>
        <p:nvSpPr>
          <p:cNvPr id="15" name="Rectangle 14"/>
          <p:cNvSpPr/>
          <p:nvPr/>
        </p:nvSpPr>
        <p:spPr>
          <a:xfrm>
            <a:off x="3591992" y="4229100"/>
            <a:ext cx="10577034" cy="5786199"/>
          </a:xfrm>
          <a:prstGeom prst="rect">
            <a:avLst/>
          </a:prstGeom>
        </p:spPr>
        <p:txBody>
          <a:bodyPr wrap="square">
            <a:spAutoFit/>
          </a:bodyPr>
          <a:lstStyle/>
          <a:p>
            <a:pPr marL="914400" indent="-914400" algn="just">
              <a:lnSpc>
                <a:spcPct val="150000"/>
              </a:lnSpc>
              <a:spcBef>
                <a:spcPts val="600"/>
              </a:spcBef>
              <a:spcAft>
                <a:spcPts val="600"/>
              </a:spcAft>
              <a:buFont typeface="+mj-lt"/>
              <a:buAutoNum type="arabicPeriod"/>
            </a:pPr>
            <a:r>
              <a:rPr lang="vi-VN" sz="4800" b="1" i="1" dirty="0">
                <a:ea typeface="Times New Roman" panose="02020603050405020304" pitchFamily="18" charset="0"/>
              </a:rPr>
              <a:t>Cảm nhận mùa thu sang ở quê hương em?</a:t>
            </a:r>
          </a:p>
          <a:p>
            <a:pPr marL="914400" indent="-914400" algn="just">
              <a:lnSpc>
                <a:spcPct val="150000"/>
              </a:lnSpc>
              <a:spcBef>
                <a:spcPts val="600"/>
              </a:spcBef>
              <a:spcAft>
                <a:spcPts val="600"/>
              </a:spcAft>
              <a:buFont typeface="+mj-lt"/>
              <a:buAutoNum type="arabicPeriod"/>
            </a:pPr>
            <a:r>
              <a:rPr lang="vi-VN" sz="4800" b="1" i="1" dirty="0" smtClean="0">
                <a:ea typeface="Times New Roman" panose="02020603050405020304" pitchFamily="18" charset="0"/>
              </a:rPr>
              <a:t>Vẽ </a:t>
            </a:r>
            <a:r>
              <a:rPr lang="vi-VN" sz="4800" b="1" i="1" dirty="0">
                <a:ea typeface="Times New Roman" panose="02020603050405020304" pitchFamily="18" charset="0"/>
              </a:rPr>
              <a:t>sơ đồ tư duy kiến thức cơ bản cần nắm chắc khi học bài Sang thu ? </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675866" y="2530903"/>
            <a:ext cx="2124891" cy="2331842"/>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8325" y="5300242"/>
            <a:ext cx="2124891" cy="233184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4880826" y="0"/>
            <a:ext cx="3919931" cy="338094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378164" y="1563521"/>
            <a:ext cx="12633236" cy="747344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15200" y="1303231"/>
            <a:ext cx="3215219" cy="626968"/>
          </a:xfrm>
          <a:prstGeom prst="rect">
            <a:avLst/>
          </a:prstGeom>
        </p:spPr>
      </p:pic>
      <p:grpSp>
        <p:nvGrpSpPr>
          <p:cNvPr id="10" name="Group 10"/>
          <p:cNvGrpSpPr/>
          <p:nvPr/>
        </p:nvGrpSpPr>
        <p:grpSpPr>
          <a:xfrm>
            <a:off x="5410200" y="8181085"/>
            <a:ext cx="4031503" cy="1116167"/>
            <a:chOff x="0" y="0"/>
            <a:chExt cx="8469110" cy="2344769"/>
          </a:xfrm>
        </p:grpSpPr>
        <p:sp>
          <p:nvSpPr>
            <p:cNvPr id="11" name="Freeform 11"/>
            <p:cNvSpPr/>
            <p:nvPr/>
          </p:nvSpPr>
          <p:spPr>
            <a:xfrm>
              <a:off x="0" y="0"/>
              <a:ext cx="8469110" cy="2344769"/>
            </a:xfrm>
            <a:custGeom>
              <a:avLst/>
              <a:gdLst/>
              <a:ahLst/>
              <a:cxnLst/>
              <a:rect l="l" t="t" r="r" b="b"/>
              <a:pathLst>
                <a:path w="8469110" h="2344769">
                  <a:moveTo>
                    <a:pt x="8344650" y="2344769"/>
                  </a:moveTo>
                  <a:lnTo>
                    <a:pt x="124460" y="2344769"/>
                  </a:lnTo>
                  <a:cubicBezTo>
                    <a:pt x="55880" y="2344769"/>
                    <a:pt x="0" y="2288889"/>
                    <a:pt x="0" y="2220309"/>
                  </a:cubicBezTo>
                  <a:lnTo>
                    <a:pt x="0" y="124460"/>
                  </a:lnTo>
                  <a:cubicBezTo>
                    <a:pt x="0" y="55880"/>
                    <a:pt x="55880" y="0"/>
                    <a:pt x="124460" y="0"/>
                  </a:cubicBezTo>
                  <a:lnTo>
                    <a:pt x="8344650" y="0"/>
                  </a:lnTo>
                  <a:cubicBezTo>
                    <a:pt x="8413230" y="0"/>
                    <a:pt x="8469110" y="55880"/>
                    <a:pt x="8469110" y="124460"/>
                  </a:cubicBezTo>
                  <a:lnTo>
                    <a:pt x="8469110" y="2220309"/>
                  </a:lnTo>
                  <a:cubicBezTo>
                    <a:pt x="8469110" y="2288889"/>
                    <a:pt x="8413230" y="2344769"/>
                    <a:pt x="8344650" y="2344769"/>
                  </a:cubicBezTo>
                  <a:close/>
                </a:path>
              </a:pathLst>
            </a:custGeom>
            <a:solidFill>
              <a:srgbClr val="FFF27C"/>
            </a:solidFill>
          </p:spPr>
        </p:sp>
      </p:grpSp>
      <p:sp>
        <p:nvSpPr>
          <p:cNvPr id="12" name="TextBox 12"/>
          <p:cNvSpPr txBox="1"/>
          <p:nvPr/>
        </p:nvSpPr>
        <p:spPr>
          <a:xfrm>
            <a:off x="4410153" y="2462999"/>
            <a:ext cx="8569257" cy="970137"/>
          </a:xfrm>
          <a:prstGeom prst="rect">
            <a:avLst/>
          </a:prstGeom>
        </p:spPr>
        <p:txBody>
          <a:bodyPr wrap="square" lIns="0" tIns="0" rIns="0" bIns="0" rtlCol="0" anchor="t">
            <a:spAutoFit/>
          </a:bodyPr>
          <a:lstStyle/>
          <a:p>
            <a:pPr algn="ctr">
              <a:lnSpc>
                <a:spcPts val="7875"/>
              </a:lnSpc>
              <a:spcBef>
                <a:spcPct val="0"/>
              </a:spcBef>
            </a:pPr>
            <a:r>
              <a:rPr lang="vi-VN" sz="6400" b="1" dirty="0" smtClean="0">
                <a:solidFill>
                  <a:srgbClr val="082A44"/>
                </a:solidFill>
              </a:rPr>
              <a:t>HƯỚNG DẪN VỀ NHÀ</a:t>
            </a:r>
            <a:endParaRPr lang="en-US" sz="6400" b="1" dirty="0">
              <a:solidFill>
                <a:srgbClr val="082A44"/>
              </a:solidFill>
            </a:endParaRPr>
          </a:p>
        </p:txBody>
      </p:sp>
      <p:pic>
        <p:nvPicPr>
          <p:cNvPr id="14"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4996184">
            <a:off x="-555498" y="7200900"/>
            <a:ext cx="3168396" cy="4114800"/>
          </a:xfrm>
          <a:prstGeom prst="rect">
            <a:avLst/>
          </a:prstGeom>
        </p:spPr>
      </p:pic>
      <p:sp>
        <p:nvSpPr>
          <p:cNvPr id="15" name="Rectangle 14"/>
          <p:cNvSpPr/>
          <p:nvPr/>
        </p:nvSpPr>
        <p:spPr>
          <a:xfrm>
            <a:off x="3487982" y="3317932"/>
            <a:ext cx="10820400" cy="4832092"/>
          </a:xfrm>
          <a:prstGeom prst="rect">
            <a:avLst/>
          </a:prstGeom>
        </p:spPr>
        <p:txBody>
          <a:bodyPr wrap="square">
            <a:spAutoFit/>
          </a:bodyPr>
          <a:lstStyle/>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Lst>
          </a:blip>
          <a:srcRect/>
          <a:stretch>
            <a:fillRect/>
          </a:stretch>
        </p:blipFill>
        <p:spPr>
          <a:xfrm>
            <a:off x="-1806652" y="2648675"/>
            <a:ext cx="22053703" cy="4989650"/>
          </a:xfrm>
          <a:prstGeom prst="rect">
            <a:avLst/>
          </a:prstGeom>
        </p:spPr>
      </p:pic>
      <p:sp>
        <p:nvSpPr>
          <p:cNvPr id="3" name="TextBox 3"/>
          <p:cNvSpPr txBox="1"/>
          <p:nvPr/>
        </p:nvSpPr>
        <p:spPr>
          <a:xfrm>
            <a:off x="1766398" y="3530776"/>
            <a:ext cx="14755203" cy="3145028"/>
          </a:xfrm>
          <a:prstGeom prst="rect">
            <a:avLst/>
          </a:prstGeom>
        </p:spPr>
        <p:txBody>
          <a:bodyPr wrap="square" lIns="0" tIns="0" rIns="0" bIns="0" rtlCol="0" anchor="t">
            <a:spAutoFit/>
          </a:bodyPr>
          <a:lstStyle/>
          <a:p>
            <a:pPr algn="ctr">
              <a:lnSpc>
                <a:spcPct val="150000"/>
              </a:lnSpc>
            </a:pPr>
            <a:r>
              <a:rPr lang="vi-VN" sz="7200" b="1" dirty="0" smtClean="0">
                <a:solidFill>
                  <a:srgbClr val="082A44"/>
                </a:solidFill>
              </a:rPr>
              <a:t>CẢM ƠN CÁC EM ĐÃ </a:t>
            </a:r>
          </a:p>
          <a:p>
            <a:pPr algn="ctr">
              <a:lnSpc>
                <a:spcPct val="150000"/>
              </a:lnSpc>
            </a:pPr>
            <a:r>
              <a:rPr lang="vi-VN" sz="7200" b="1" dirty="0" smtClean="0">
                <a:solidFill>
                  <a:srgbClr val="082A44"/>
                </a:solidFill>
              </a:rPr>
              <a:t>LẮNG NGHE BÀI GIẢNG!</a:t>
            </a:r>
            <a:endParaRPr lang="en-US" sz="7200" b="1" dirty="0">
              <a:solidFill>
                <a:srgbClr val="082A44"/>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2098" y="6344925"/>
            <a:ext cx="2124891" cy="233184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54369" y="1376995"/>
            <a:ext cx="2409862" cy="264456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10857"/>
            <a:ext cx="4668588" cy="401070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676942" y="7653631"/>
            <a:ext cx="2934116" cy="26333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277920">
            <a:off x="15407088" y="7200900"/>
            <a:ext cx="3168396"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3931893"/>
            <a:ext cx="2208154" cy="24232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59872" y="1118831"/>
            <a:ext cx="13768257" cy="8611419"/>
          </a:xfrm>
          <a:prstGeom prst="rect">
            <a:avLst/>
          </a:prstGeom>
        </p:spPr>
      </p:pic>
      <p:sp>
        <p:nvSpPr>
          <p:cNvPr id="4" name="TextBox 4"/>
          <p:cNvSpPr txBox="1"/>
          <p:nvPr/>
        </p:nvSpPr>
        <p:spPr>
          <a:xfrm>
            <a:off x="4269343" y="3836266"/>
            <a:ext cx="9048053" cy="1923604"/>
          </a:xfrm>
          <a:prstGeom prst="rect">
            <a:avLst/>
          </a:prstGeom>
        </p:spPr>
        <p:txBody>
          <a:bodyPr wrap="square" lIns="0" tIns="0" rIns="0" bIns="0" rtlCol="0" anchor="t">
            <a:spAutoFit/>
          </a:bodyPr>
          <a:lstStyle/>
          <a:p>
            <a:pPr algn="ctr"/>
            <a:r>
              <a:rPr lang="vi-VN" sz="12500" b="1" dirty="0" smtClean="0">
                <a:solidFill>
                  <a:srgbClr val="082A44"/>
                </a:solidFill>
              </a:rPr>
              <a:t>SANG THU</a:t>
            </a:r>
            <a:endParaRPr lang="en-US" sz="12500" b="1" dirty="0">
              <a:solidFill>
                <a:srgbClr val="082A44"/>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92603" y="3277553"/>
            <a:ext cx="2208154" cy="242321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06055">
            <a:off x="14294181" y="6341597"/>
            <a:ext cx="597328" cy="262561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996184">
            <a:off x="-179908" y="6800270"/>
            <a:ext cx="3168396"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58684">
            <a:off x="15236860" y="-514232"/>
            <a:ext cx="3168396" cy="4114800"/>
          </a:xfrm>
          <a:prstGeom prst="rect">
            <a:avLst/>
          </a:prstGeom>
        </p:spPr>
      </p:pic>
      <p:sp>
        <p:nvSpPr>
          <p:cNvPr id="9" name="TextBox 9"/>
          <p:cNvSpPr txBox="1"/>
          <p:nvPr/>
        </p:nvSpPr>
        <p:spPr>
          <a:xfrm>
            <a:off x="6553200" y="2639854"/>
            <a:ext cx="4480341" cy="707822"/>
          </a:xfrm>
          <a:prstGeom prst="rect">
            <a:avLst/>
          </a:prstGeom>
        </p:spPr>
        <p:txBody>
          <a:bodyPr lIns="0" tIns="0" rIns="0" bIns="0" rtlCol="0" anchor="t">
            <a:spAutoFit/>
          </a:bodyPr>
          <a:lstStyle/>
          <a:p>
            <a:pPr algn="ctr">
              <a:lnSpc>
                <a:spcPts val="4900"/>
              </a:lnSpc>
            </a:pPr>
            <a:r>
              <a:rPr lang="vi-VN" sz="7200" dirty="0" smtClean="0">
                <a:solidFill>
                  <a:srgbClr val="082A44"/>
                </a:solidFill>
              </a:rPr>
              <a:t>Tiết ...</a:t>
            </a:r>
            <a:endParaRPr lang="en-US" sz="7200" dirty="0">
              <a:solidFill>
                <a:srgbClr val="082A44"/>
              </a:solidFill>
            </a:endParaRPr>
          </a:p>
        </p:txBody>
      </p:sp>
      <p:sp>
        <p:nvSpPr>
          <p:cNvPr id="10" name="TextBox 9"/>
          <p:cNvSpPr txBox="1"/>
          <p:nvPr/>
        </p:nvSpPr>
        <p:spPr>
          <a:xfrm>
            <a:off x="9144000" y="6414894"/>
            <a:ext cx="5203774" cy="628377"/>
          </a:xfrm>
          <a:prstGeom prst="rect">
            <a:avLst/>
          </a:prstGeom>
        </p:spPr>
        <p:txBody>
          <a:bodyPr wrap="square" lIns="0" tIns="0" rIns="0" bIns="0" rtlCol="0" anchor="t">
            <a:spAutoFit/>
          </a:bodyPr>
          <a:lstStyle/>
          <a:p>
            <a:pPr algn="ctr">
              <a:lnSpc>
                <a:spcPts val="4900"/>
              </a:lnSpc>
            </a:pPr>
            <a:r>
              <a:rPr lang="en-US" sz="6400" b="1" i="1" dirty="0" smtClean="0">
                <a:solidFill>
                  <a:srgbClr val="082A44"/>
                </a:solidFill>
                <a:latin typeface="Arial" panose="020B0604020202020204" pitchFamily="34" charset="0"/>
                <a:cs typeface="Arial" panose="020B0604020202020204" pitchFamily="34" charset="0"/>
              </a:rPr>
              <a:t>(</a:t>
            </a:r>
            <a:r>
              <a:rPr lang="en-US" sz="6400" b="1" i="1" dirty="0" err="1" smtClean="0">
                <a:solidFill>
                  <a:srgbClr val="082A44"/>
                </a:solidFill>
                <a:latin typeface="Arial" panose="020B0604020202020204" pitchFamily="34" charset="0"/>
                <a:cs typeface="Arial" panose="020B0604020202020204" pitchFamily="34" charset="0"/>
              </a:rPr>
              <a:t>Hữu</a:t>
            </a:r>
            <a:r>
              <a:rPr lang="en-US" sz="6400" b="1" i="1" dirty="0" smtClean="0">
                <a:solidFill>
                  <a:srgbClr val="082A44"/>
                </a:solidFill>
                <a:latin typeface="Arial" panose="020B0604020202020204" pitchFamily="34" charset="0"/>
                <a:cs typeface="Arial" panose="020B0604020202020204" pitchFamily="34" charset="0"/>
              </a:rPr>
              <a:t> </a:t>
            </a:r>
            <a:r>
              <a:rPr lang="en-US" sz="6400" b="1" i="1" dirty="0" err="1" smtClean="0">
                <a:solidFill>
                  <a:srgbClr val="082A44"/>
                </a:solidFill>
                <a:latin typeface="Arial" panose="020B0604020202020204" pitchFamily="34" charset="0"/>
                <a:cs typeface="Arial" panose="020B0604020202020204" pitchFamily="34" charset="0"/>
              </a:rPr>
              <a:t>Thỉnh</a:t>
            </a:r>
            <a:r>
              <a:rPr lang="en-US" sz="6400" b="1" i="1" dirty="0" smtClean="0">
                <a:solidFill>
                  <a:srgbClr val="082A44"/>
                </a:solidFill>
                <a:latin typeface="Arial" panose="020B0604020202020204" pitchFamily="34" charset="0"/>
                <a:cs typeface="Arial" panose="020B0604020202020204" pitchFamily="34" charset="0"/>
              </a:rPr>
              <a:t>)</a:t>
            </a:r>
            <a:endParaRPr lang="en-US" sz="6400" b="1" i="1" dirty="0">
              <a:solidFill>
                <a:srgbClr val="082A44"/>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09994" y="7896870"/>
            <a:ext cx="2178006" cy="23901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23311">
            <a:off x="2201117" y="2841769"/>
            <a:ext cx="2661645" cy="345668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44377" y="542267"/>
            <a:ext cx="13890637" cy="871603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62953">
            <a:off x="-794238" y="-1643094"/>
            <a:ext cx="4114562" cy="534358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1848" y="3456198"/>
            <a:ext cx="2124891" cy="2331842"/>
          </a:xfrm>
          <a:prstGeom prst="rect">
            <a:avLst/>
          </a:prstGeom>
        </p:spPr>
      </p:pic>
      <p:sp>
        <p:nvSpPr>
          <p:cNvPr id="7" name="TextBox 7"/>
          <p:cNvSpPr txBox="1"/>
          <p:nvPr/>
        </p:nvSpPr>
        <p:spPr>
          <a:xfrm>
            <a:off x="6970472" y="1012372"/>
            <a:ext cx="7238445" cy="1077218"/>
          </a:xfrm>
          <a:prstGeom prst="rect">
            <a:avLst/>
          </a:prstGeom>
        </p:spPr>
        <p:txBody>
          <a:bodyPr wrap="square" lIns="0" tIns="0" rIns="0" bIns="0" rtlCol="0" anchor="t">
            <a:spAutoFit/>
          </a:bodyPr>
          <a:lstStyle/>
          <a:p>
            <a:pPr algn="ctr">
              <a:lnSpc>
                <a:spcPts val="8400"/>
              </a:lnSpc>
            </a:pPr>
            <a:r>
              <a:rPr lang="vi-VN" sz="5600" b="1" dirty="0" smtClean="0">
                <a:solidFill>
                  <a:srgbClr val="082A44"/>
                </a:solidFill>
              </a:rPr>
              <a:t>NỘI DUNG BÀI HỌC</a:t>
            </a:r>
            <a:endParaRPr lang="en-US" sz="5600" b="1" dirty="0">
              <a:solidFill>
                <a:srgbClr val="082A44"/>
              </a:solidFill>
            </a:endParaRPr>
          </a:p>
        </p:txBody>
      </p:sp>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26442" y="4074086"/>
            <a:ext cx="4577722" cy="6470279"/>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906055">
            <a:off x="16291268" y="502836"/>
            <a:ext cx="597328" cy="2625618"/>
          </a:xfrm>
          <a:prstGeom prst="rect">
            <a:avLst/>
          </a:prstGeom>
        </p:spPr>
      </p:pic>
      <p:sp>
        <p:nvSpPr>
          <p:cNvPr id="19" name="TextBox 18"/>
          <p:cNvSpPr txBox="1"/>
          <p:nvPr/>
        </p:nvSpPr>
        <p:spPr>
          <a:xfrm>
            <a:off x="5646986" y="2099115"/>
            <a:ext cx="5464958" cy="6335389"/>
          </a:xfrm>
          <a:prstGeom prst="rect">
            <a:avLst/>
          </a:prstGeom>
          <a:noFill/>
        </p:spPr>
        <p:txBody>
          <a:bodyPr wrap="none" rtlCol="0">
            <a:spAutoFit/>
          </a:bodyPr>
          <a:lstStyle/>
          <a:p>
            <a:pPr marL="400050" indent="-400050">
              <a:lnSpc>
                <a:spcPct val="135000"/>
              </a:lnSpc>
              <a:buAutoNum type="romanUcPeriod"/>
            </a:pPr>
            <a:r>
              <a:rPr lang="vi-VN" sz="3800" b="1" dirty="0" smtClean="0"/>
              <a:t>TÌM HIỂU CHUNG</a:t>
            </a:r>
          </a:p>
          <a:p>
            <a:pPr>
              <a:lnSpc>
                <a:spcPct val="135000"/>
              </a:lnSpc>
            </a:pPr>
            <a:r>
              <a:rPr lang="vi-VN" sz="3800" dirty="0"/>
              <a:t>	</a:t>
            </a:r>
            <a:r>
              <a:rPr lang="vi-VN" sz="3800" dirty="0" smtClean="0"/>
              <a:t>1. Tác giả</a:t>
            </a:r>
          </a:p>
          <a:p>
            <a:pPr>
              <a:lnSpc>
                <a:spcPct val="135000"/>
              </a:lnSpc>
            </a:pPr>
            <a:r>
              <a:rPr lang="vi-VN" sz="3800" dirty="0"/>
              <a:t>	</a:t>
            </a:r>
            <a:r>
              <a:rPr lang="vi-VN" sz="3800" dirty="0" smtClean="0"/>
              <a:t>2. Tác phẩm</a:t>
            </a:r>
          </a:p>
          <a:p>
            <a:pPr>
              <a:lnSpc>
                <a:spcPct val="135000"/>
              </a:lnSpc>
            </a:pPr>
            <a:r>
              <a:rPr lang="vi-VN" sz="3800" b="1" dirty="0" smtClean="0"/>
              <a:t>II. ĐỌC HIỂU VĂN BẢN</a:t>
            </a:r>
          </a:p>
          <a:p>
            <a:pPr>
              <a:lnSpc>
                <a:spcPct val="135000"/>
              </a:lnSpc>
            </a:pPr>
            <a:r>
              <a:rPr lang="vi-VN" sz="3800" dirty="0"/>
              <a:t>	</a:t>
            </a:r>
            <a:r>
              <a:rPr lang="vi-VN" sz="3800" dirty="0" smtClean="0"/>
              <a:t>1. Khổ thơ 1</a:t>
            </a:r>
          </a:p>
          <a:p>
            <a:pPr>
              <a:lnSpc>
                <a:spcPct val="135000"/>
              </a:lnSpc>
            </a:pPr>
            <a:r>
              <a:rPr lang="vi-VN" sz="3800" dirty="0"/>
              <a:t>	</a:t>
            </a:r>
            <a:r>
              <a:rPr lang="vi-VN" sz="3800" dirty="0" smtClean="0"/>
              <a:t>2. Khổ thơ 2</a:t>
            </a:r>
          </a:p>
          <a:p>
            <a:pPr>
              <a:lnSpc>
                <a:spcPct val="135000"/>
              </a:lnSpc>
            </a:pPr>
            <a:r>
              <a:rPr lang="vi-VN" sz="3800" dirty="0"/>
              <a:t>	</a:t>
            </a:r>
            <a:r>
              <a:rPr lang="vi-VN" sz="3800" dirty="0" smtClean="0"/>
              <a:t>3. Khổ thơ 3</a:t>
            </a:r>
          </a:p>
          <a:p>
            <a:pPr>
              <a:lnSpc>
                <a:spcPct val="135000"/>
              </a:lnSpc>
            </a:pPr>
            <a:r>
              <a:rPr lang="vi-VN" sz="3800" b="1" dirty="0" smtClean="0"/>
              <a:t>III. TỔNG KẾT</a:t>
            </a:r>
            <a:endParaRPr lang="en-US" sz="3800" b="1"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06652" y="2648675"/>
            <a:ext cx="22053703" cy="4989650"/>
          </a:xfrm>
          <a:prstGeom prst="rect">
            <a:avLst/>
          </a:prstGeom>
        </p:spPr>
      </p:pic>
      <p:sp>
        <p:nvSpPr>
          <p:cNvPr id="3" name="TextBox 3"/>
          <p:cNvSpPr txBox="1"/>
          <p:nvPr/>
        </p:nvSpPr>
        <p:spPr>
          <a:xfrm>
            <a:off x="4191000" y="4335953"/>
            <a:ext cx="10258383" cy="1985159"/>
          </a:xfrm>
          <a:prstGeom prst="rect">
            <a:avLst/>
          </a:prstGeom>
        </p:spPr>
        <p:txBody>
          <a:bodyPr wrap="square" lIns="0" tIns="0" rIns="0" bIns="0" rtlCol="0" anchor="t">
            <a:spAutoFit/>
          </a:bodyPr>
          <a:lstStyle/>
          <a:p>
            <a:pPr algn="ctr">
              <a:lnSpc>
                <a:spcPct val="150000"/>
              </a:lnSpc>
            </a:pPr>
            <a:r>
              <a:rPr lang="vi-VN" sz="8600" b="1" dirty="0" smtClean="0">
                <a:solidFill>
                  <a:srgbClr val="082A44"/>
                </a:solidFill>
              </a:rPr>
              <a:t>I. TÌM HIỂU CHUNG</a:t>
            </a:r>
            <a:endParaRPr lang="en-US" sz="8600" b="1" dirty="0">
              <a:solidFill>
                <a:srgbClr val="082A44"/>
              </a:solidFill>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098" y="6344925"/>
            <a:ext cx="2124891" cy="233184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12157" y="1793815"/>
            <a:ext cx="2124891" cy="233184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454928">
            <a:off x="-555498" y="-1223124"/>
            <a:ext cx="3168396"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77920">
            <a:off x="15407088" y="7200900"/>
            <a:ext cx="3168396"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5124450"/>
            <a:ext cx="3733800" cy="53917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grpSp>
        <p:nvGrpSpPr>
          <p:cNvPr id="2" name="Group 2"/>
          <p:cNvGrpSpPr/>
          <p:nvPr/>
        </p:nvGrpSpPr>
        <p:grpSpPr>
          <a:xfrm>
            <a:off x="6315075" y="6815072"/>
            <a:ext cx="881128" cy="88112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82A44"/>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80826" y="0"/>
            <a:ext cx="3919931" cy="33809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6566" y="504374"/>
            <a:ext cx="16701434" cy="18191496"/>
          </a:xfrm>
          <a:prstGeom prst="rect">
            <a:avLst/>
          </a:prstGeom>
        </p:spPr>
      </p:pic>
      <p:sp>
        <p:nvSpPr>
          <p:cNvPr id="6" name="TextBox 6"/>
          <p:cNvSpPr txBox="1"/>
          <p:nvPr/>
        </p:nvSpPr>
        <p:spPr>
          <a:xfrm>
            <a:off x="2112072" y="2528956"/>
            <a:ext cx="3482736" cy="1179810"/>
          </a:xfrm>
          <a:prstGeom prst="rect">
            <a:avLst/>
          </a:prstGeom>
        </p:spPr>
        <p:txBody>
          <a:bodyPr wrap="square" lIns="0" tIns="0" rIns="0" bIns="0" rtlCol="0" anchor="t">
            <a:spAutoFit/>
          </a:bodyPr>
          <a:lstStyle/>
          <a:p>
            <a:pPr>
              <a:lnSpc>
                <a:spcPts val="9190"/>
              </a:lnSpc>
            </a:pPr>
            <a:r>
              <a:rPr lang="vi-VN" sz="5600" b="1" dirty="0" smtClean="0">
                <a:solidFill>
                  <a:srgbClr val="082A44"/>
                </a:solidFill>
              </a:rPr>
              <a:t>1. Tác giả</a:t>
            </a:r>
            <a:endParaRPr lang="en-US" sz="5600" b="1" dirty="0">
              <a:solidFill>
                <a:srgbClr val="082A44"/>
              </a:solidFill>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75866" y="2530903"/>
            <a:ext cx="2124891" cy="233184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8325" y="5300242"/>
            <a:ext cx="2124891" cy="233184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96184">
            <a:off x="-555498" y="7200900"/>
            <a:ext cx="3168396" cy="411480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0396" y="4176746"/>
            <a:ext cx="4193013" cy="5289114"/>
          </a:xfrm>
          <a:prstGeom prst="rect">
            <a:avLst/>
          </a:prstGeom>
        </p:spPr>
      </p:pic>
      <p:sp>
        <p:nvSpPr>
          <p:cNvPr id="13" name="Rectangle 12"/>
          <p:cNvSpPr/>
          <p:nvPr/>
        </p:nvSpPr>
        <p:spPr>
          <a:xfrm>
            <a:off x="7332169" y="3872198"/>
            <a:ext cx="7653708" cy="6217087"/>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vi-VN" sz="4200" dirty="0" smtClean="0">
                <a:latin typeface="Arial" panose="020B0604020202020204" pitchFamily="34" charset="0"/>
                <a:ea typeface="Times New Roman" panose="02020603050405020304" pitchFamily="18" charset="0"/>
                <a:cs typeface="Arial" panose="020B0604020202020204" pitchFamily="34" charset="0"/>
              </a:rPr>
              <a:t>Tác giả </a:t>
            </a:r>
            <a:r>
              <a:rPr lang="en-US" sz="4200" dirty="0" err="1" smtClean="0">
                <a:latin typeface="Arial" panose="020B0604020202020204" pitchFamily="34" charset="0"/>
                <a:ea typeface="Times New Roman" panose="02020603050405020304" pitchFamily="18" charset="0"/>
                <a:cs typeface="Arial" panose="020B0604020202020204" pitchFamily="34" charset="0"/>
              </a:rPr>
              <a:t>Hữu</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Thỉnh</a:t>
            </a:r>
            <a:r>
              <a:rPr lang="en-US" sz="4200" dirty="0">
                <a:latin typeface="Arial" panose="020B0604020202020204" pitchFamily="34" charset="0"/>
                <a:ea typeface="Times New Roman" panose="02020603050405020304" pitchFamily="18" charset="0"/>
                <a:cs typeface="Arial" panose="020B0604020202020204" pitchFamily="34" charset="0"/>
              </a:rPr>
              <a:t>: sinh 1942 </a:t>
            </a:r>
            <a:r>
              <a:rPr lang="en-US" sz="4200" dirty="0" err="1">
                <a:latin typeface="Arial" panose="020B0604020202020204" pitchFamily="34" charset="0"/>
                <a:ea typeface="Times New Roman" panose="02020603050405020304" pitchFamily="18" charset="0"/>
                <a:cs typeface="Arial" panose="020B0604020202020204" pitchFamily="34" charset="0"/>
              </a:rPr>
              <a:t>quê</a:t>
            </a:r>
            <a:r>
              <a:rPr lang="en-US" sz="4200" dirty="0">
                <a:latin typeface="Arial" panose="020B0604020202020204" pitchFamily="34" charset="0"/>
                <a:ea typeface="Times New Roman" panose="02020603050405020304" pitchFamily="18" charset="0"/>
                <a:cs typeface="Arial" panose="020B0604020202020204" pitchFamily="34" charset="0"/>
              </a:rPr>
              <a:t> ở Tam </a:t>
            </a:r>
            <a:r>
              <a:rPr lang="en-US" sz="4200" dirty="0" err="1" smtClean="0">
                <a:latin typeface="Arial" panose="020B0604020202020204" pitchFamily="34" charset="0"/>
                <a:ea typeface="Times New Roman" panose="02020603050405020304" pitchFamily="18" charset="0"/>
                <a:cs typeface="Arial" panose="020B0604020202020204" pitchFamily="34" charset="0"/>
              </a:rPr>
              <a:t>Dương</a:t>
            </a:r>
            <a:r>
              <a:rPr lang="vi-VN"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Vĩnh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Phúc</a:t>
            </a:r>
            <a:r>
              <a:rPr lang="en-US" sz="4200" dirty="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en-US" sz="4200" dirty="0" smtClean="0">
                <a:latin typeface="Arial" panose="020B0604020202020204" pitchFamily="34" charset="0"/>
                <a:ea typeface="Times New Roman" panose="02020603050405020304" pitchFamily="18" charset="0"/>
                <a:cs typeface="Arial" panose="020B0604020202020204" pitchFamily="34" charset="0"/>
              </a:rPr>
              <a:t>Ông </a:t>
            </a:r>
            <a:r>
              <a:rPr lang="en-US" sz="4200" dirty="0" err="1">
                <a:latin typeface="Arial" panose="020B0604020202020204" pitchFamily="34" charset="0"/>
                <a:ea typeface="Times New Roman" panose="02020603050405020304" pitchFamily="18" charset="0"/>
                <a:cs typeface="Arial" panose="020B0604020202020204" pitchFamily="34" charset="0"/>
              </a:rPr>
              <a:t>tham</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gia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quân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đội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và</a:t>
            </a:r>
            <a:r>
              <a:rPr lang="en-US" sz="4200" dirty="0">
                <a:latin typeface="Arial" panose="020B0604020202020204" pitchFamily="34" charset="0"/>
                <a:ea typeface="Times New Roman" panose="02020603050405020304" pitchFamily="18" charset="0"/>
                <a:cs typeface="Arial" panose="020B0604020202020204" pitchFamily="34" charset="0"/>
              </a:rPr>
              <a:t> bắt đầu sáng </a:t>
            </a:r>
            <a:r>
              <a:rPr lang="en-US" sz="4200" dirty="0" err="1">
                <a:latin typeface="Arial" panose="020B0604020202020204" pitchFamily="34" charset="0"/>
                <a:ea typeface="Times New Roman" panose="02020603050405020304" pitchFamily="18" charset="0"/>
                <a:cs typeface="Arial" panose="020B0604020202020204" pitchFamily="34" charset="0"/>
              </a:rPr>
              <a:t>tác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thơ</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Phong cách thơ tha thiết, nhỏ nhẹ, sâu lắng.</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grpSp>
        <p:nvGrpSpPr>
          <p:cNvPr id="2" name="Group 2"/>
          <p:cNvGrpSpPr/>
          <p:nvPr/>
        </p:nvGrpSpPr>
        <p:grpSpPr>
          <a:xfrm>
            <a:off x="6315075" y="6815072"/>
            <a:ext cx="881128" cy="88112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82A44"/>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80826" y="0"/>
            <a:ext cx="3919931" cy="33809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6566" y="504374"/>
            <a:ext cx="16701434" cy="18191496"/>
          </a:xfrm>
          <a:prstGeom prst="rect">
            <a:avLst/>
          </a:prstGeom>
        </p:spPr>
      </p:pic>
      <p:sp>
        <p:nvSpPr>
          <p:cNvPr id="6" name="TextBox 6"/>
          <p:cNvSpPr txBox="1"/>
          <p:nvPr/>
        </p:nvSpPr>
        <p:spPr>
          <a:xfrm>
            <a:off x="2112071" y="2528956"/>
            <a:ext cx="4204969" cy="1179810"/>
          </a:xfrm>
          <a:prstGeom prst="rect">
            <a:avLst/>
          </a:prstGeom>
        </p:spPr>
        <p:txBody>
          <a:bodyPr wrap="square" lIns="0" tIns="0" rIns="0" bIns="0" rtlCol="0" anchor="t">
            <a:spAutoFit/>
          </a:bodyPr>
          <a:lstStyle/>
          <a:p>
            <a:pPr>
              <a:lnSpc>
                <a:spcPts val="9190"/>
              </a:lnSpc>
            </a:pPr>
            <a:r>
              <a:rPr lang="vi-VN" sz="5600" b="1" dirty="0" smtClean="0">
                <a:solidFill>
                  <a:srgbClr val="082A44"/>
                </a:solidFill>
              </a:rPr>
              <a:t>2. Tác phẩm</a:t>
            </a:r>
            <a:endParaRPr lang="en-US" sz="5600" b="1" dirty="0">
              <a:solidFill>
                <a:srgbClr val="082A44"/>
              </a:solidFill>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75866" y="2530903"/>
            <a:ext cx="2124891" cy="233184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8325" y="5300242"/>
            <a:ext cx="2124891" cy="233184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96184">
            <a:off x="-555498" y="7200900"/>
            <a:ext cx="3168396" cy="4114800"/>
          </a:xfrm>
          <a:prstGeom prst="rect">
            <a:avLst/>
          </a:prstGeom>
        </p:spPr>
      </p:pic>
      <p:sp>
        <p:nvSpPr>
          <p:cNvPr id="13" name="Rectangle 12"/>
          <p:cNvSpPr/>
          <p:nvPr/>
        </p:nvSpPr>
        <p:spPr>
          <a:xfrm>
            <a:off x="2490186" y="3904081"/>
            <a:ext cx="12390640" cy="5401479"/>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vi-VN" sz="4200" dirty="0" smtClean="0">
                <a:ea typeface="Times New Roman" panose="02020603050405020304" pitchFamily="18" charset="0"/>
                <a:cs typeface="Arial" panose="020B0604020202020204" pitchFamily="34" charset="0"/>
              </a:rPr>
              <a:t>“</a:t>
            </a:r>
            <a:r>
              <a:rPr lang="vi-VN" sz="4200" i="1" dirty="0">
                <a:ea typeface="Times New Roman" panose="02020603050405020304" pitchFamily="18" charset="0"/>
                <a:cs typeface="Arial" panose="020B0604020202020204" pitchFamily="34" charset="0"/>
              </a:rPr>
              <a:t>Sang thu</a:t>
            </a:r>
            <a:r>
              <a:rPr lang="vi-VN" sz="4200" dirty="0">
                <a:ea typeface="Times New Roman" panose="02020603050405020304" pitchFamily="18" charset="0"/>
                <a:cs typeface="Arial" panose="020B0604020202020204" pitchFamily="34" charset="0"/>
              </a:rPr>
              <a:t>” được sáng tác vào cuối năm 1977</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vi-VN" sz="4200" b="1" dirty="0" smtClean="0">
                <a:latin typeface="Arial" panose="020B0604020202020204" pitchFamily="34" charset="0"/>
                <a:ea typeface="Times New Roman" panose="02020603050405020304" pitchFamily="18" charset="0"/>
                <a:cs typeface="Arial" panose="020B0604020202020204" pitchFamily="34" charset="0"/>
              </a:rPr>
              <a:t>Thể thơ: </a:t>
            </a:r>
            <a:r>
              <a:rPr lang="vi-VN" sz="4200" dirty="0" smtClean="0">
                <a:latin typeface="Arial" panose="020B0604020202020204" pitchFamily="34" charset="0"/>
                <a:ea typeface="Times New Roman" panose="02020603050405020304" pitchFamily="18" charset="0"/>
                <a:cs typeface="Arial" panose="020B0604020202020204" pitchFamily="34" charset="0"/>
              </a:rPr>
              <a:t>5 chữ</a:t>
            </a:r>
          </a:p>
          <a:p>
            <a:pPr marL="571500" indent="-571500" algn="just">
              <a:lnSpc>
                <a:spcPct val="150000"/>
              </a:lnSpc>
              <a:spcBef>
                <a:spcPts val="600"/>
              </a:spcBef>
              <a:spcAft>
                <a:spcPts val="600"/>
              </a:spcAft>
              <a:buFontTx/>
              <a:buChar char="-"/>
            </a:pPr>
            <a:r>
              <a:rPr lang="vi-VN" sz="4200" b="1" dirty="0" smtClean="0">
                <a:ea typeface="Times New Roman" panose="02020603050405020304" pitchFamily="18" charset="0"/>
                <a:cs typeface="Arial" panose="020B0604020202020204" pitchFamily="34" charset="0"/>
              </a:rPr>
              <a:t>Mạch cảm xúc: </a:t>
            </a:r>
            <a:r>
              <a:rPr lang="vi-VN" sz="4200" dirty="0" smtClean="0">
                <a:ea typeface="Times New Roman" panose="02020603050405020304" pitchFamily="18" charset="0"/>
                <a:cs typeface="Arial" panose="020B0604020202020204" pitchFamily="34" charset="0"/>
              </a:rPr>
              <a:t>bài </a:t>
            </a:r>
            <a:r>
              <a:rPr lang="vi-VN" sz="4200" dirty="0">
                <a:ea typeface="Times New Roman" panose="02020603050405020304" pitchFamily="18" charset="0"/>
                <a:cs typeface="Arial" panose="020B0604020202020204" pitchFamily="34" charset="0"/>
              </a:rPr>
              <a:t>thơ là những quan sát và cảm nhận của tác giả về thiên nhiên vào </a:t>
            </a:r>
            <a:r>
              <a:rPr lang="vi-VN" sz="4200" dirty="0" smtClean="0">
                <a:ea typeface="Times New Roman" panose="02020603050405020304" pitchFamily="18" charset="0"/>
                <a:cs typeface="Arial" panose="020B0604020202020204" pitchFamily="34" charset="0"/>
              </a:rPr>
              <a:t>thu. </a:t>
            </a:r>
          </a:p>
          <a:p>
            <a:pPr marL="571500" indent="-571500" algn="just">
              <a:lnSpc>
                <a:spcPct val="150000"/>
              </a:lnSpc>
              <a:spcBef>
                <a:spcPts val="600"/>
              </a:spcBef>
              <a:spcAft>
                <a:spcPts val="600"/>
              </a:spcAft>
              <a:buFontTx/>
              <a:buChar char="-"/>
            </a:pPr>
            <a:r>
              <a:rPr lang="vi-VN" sz="4200" b="1" dirty="0" smtClean="0">
                <a:latin typeface="Arial" panose="020B0604020202020204" pitchFamily="34" charset="0"/>
                <a:ea typeface="Times New Roman" panose="02020603050405020304" pitchFamily="18" charset="0"/>
                <a:cs typeface="Arial" panose="020B0604020202020204" pitchFamily="34" charset="0"/>
              </a:rPr>
              <a:t>Bố cục:  </a:t>
            </a:r>
            <a:r>
              <a:rPr lang="vi-VN" sz="4200" dirty="0" smtClean="0">
                <a:latin typeface="Arial" panose="020B0604020202020204" pitchFamily="34" charset="0"/>
                <a:ea typeface="Times New Roman" panose="02020603050405020304" pitchFamily="18" charset="0"/>
                <a:cs typeface="Arial" panose="020B0604020202020204" pitchFamily="34" charset="0"/>
              </a:rPr>
              <a:t>3 phần</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E1E6"/>
        </a:solidFill>
        <a:effectLst/>
      </p:bgPr>
    </p:bg>
    <p:spTree>
      <p:nvGrpSpPr>
        <p:cNvPr id="1" name=""/>
        <p:cNvGrpSpPr/>
        <p:nvPr/>
      </p:nvGrpSpPr>
      <p:grpSpPr>
        <a:xfrm>
          <a:off x="0" y="0"/>
          <a:ext cx="0" cy="0"/>
          <a:chOff x="0" y="0"/>
          <a:chExt cx="0" cy="0"/>
        </a:xfrm>
      </p:grpSpPr>
      <p:grpSp>
        <p:nvGrpSpPr>
          <p:cNvPr id="2" name="Group 2"/>
          <p:cNvGrpSpPr/>
          <p:nvPr/>
        </p:nvGrpSpPr>
        <p:grpSpPr>
          <a:xfrm>
            <a:off x="6315075" y="6815072"/>
            <a:ext cx="881128" cy="88112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82A44"/>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80826" y="0"/>
            <a:ext cx="3919931" cy="33809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6566" y="504374"/>
            <a:ext cx="16701434" cy="18191496"/>
          </a:xfrm>
          <a:prstGeom prst="rect">
            <a:avLst/>
          </a:prstGeom>
        </p:spPr>
      </p:pic>
      <p:sp>
        <p:nvSpPr>
          <p:cNvPr id="6" name="TextBox 6"/>
          <p:cNvSpPr txBox="1"/>
          <p:nvPr/>
        </p:nvSpPr>
        <p:spPr>
          <a:xfrm>
            <a:off x="2112071" y="2528956"/>
            <a:ext cx="4204969" cy="1179810"/>
          </a:xfrm>
          <a:prstGeom prst="rect">
            <a:avLst/>
          </a:prstGeom>
        </p:spPr>
        <p:txBody>
          <a:bodyPr wrap="square" lIns="0" tIns="0" rIns="0" bIns="0" rtlCol="0" anchor="t">
            <a:spAutoFit/>
          </a:bodyPr>
          <a:lstStyle/>
          <a:p>
            <a:pPr>
              <a:lnSpc>
                <a:spcPts val="9190"/>
              </a:lnSpc>
            </a:pPr>
            <a:r>
              <a:rPr lang="vi-VN" sz="5600" b="1" dirty="0" smtClean="0">
                <a:solidFill>
                  <a:srgbClr val="082A44"/>
                </a:solidFill>
              </a:rPr>
              <a:t>2. Tác phẩm</a:t>
            </a:r>
            <a:endParaRPr lang="en-US" sz="5600" b="1" dirty="0">
              <a:solidFill>
                <a:srgbClr val="082A44"/>
              </a:solidFill>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75866" y="2530903"/>
            <a:ext cx="2124891" cy="233184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38325" y="5300242"/>
            <a:ext cx="2124891" cy="233184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996184">
            <a:off x="-555498" y="7200900"/>
            <a:ext cx="3168396" cy="4114800"/>
          </a:xfrm>
          <a:prstGeom prst="rect">
            <a:avLst/>
          </a:prstGeom>
        </p:spPr>
      </p:pic>
      <p:sp>
        <p:nvSpPr>
          <p:cNvPr id="7" name="Rounded Rectangle 6"/>
          <p:cNvSpPr/>
          <p:nvPr/>
        </p:nvSpPr>
        <p:spPr>
          <a:xfrm>
            <a:off x="3075849" y="4474974"/>
            <a:ext cx="1976774" cy="4196123"/>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200" b="1" dirty="0" smtClean="0">
                <a:solidFill>
                  <a:srgbClr val="FF0000"/>
                </a:solidFill>
              </a:rPr>
              <a:t>3 PHẦN</a:t>
            </a:r>
            <a:endParaRPr lang="en-US" sz="4200" b="1" dirty="0">
              <a:solidFill>
                <a:srgbClr val="FF0000"/>
              </a:solidFill>
            </a:endParaRPr>
          </a:p>
        </p:txBody>
      </p:sp>
      <p:sp>
        <p:nvSpPr>
          <p:cNvPr id="8" name="Rounded Rectangle 7"/>
          <p:cNvSpPr/>
          <p:nvPr/>
        </p:nvSpPr>
        <p:spPr>
          <a:xfrm>
            <a:off x="6141236" y="3852442"/>
            <a:ext cx="8610600" cy="1447800"/>
          </a:xfrm>
          <a:prstGeom prst="roundRec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Khổ 1: </a:t>
            </a:r>
            <a:r>
              <a:rPr lang="vi-VN" sz="3800" dirty="0" smtClean="0">
                <a:solidFill>
                  <a:schemeClr val="tx1"/>
                </a:solidFill>
              </a:rPr>
              <a:t>Tín hiệu mùa thu về </a:t>
            </a:r>
            <a:endParaRPr lang="en-US" sz="3800" dirty="0">
              <a:solidFill>
                <a:schemeClr val="tx1"/>
              </a:solidFill>
            </a:endParaRPr>
          </a:p>
        </p:txBody>
      </p:sp>
      <p:sp>
        <p:nvSpPr>
          <p:cNvPr id="14" name="Rounded Rectangle 13"/>
          <p:cNvSpPr/>
          <p:nvPr/>
        </p:nvSpPr>
        <p:spPr>
          <a:xfrm>
            <a:off x="6141236" y="5849136"/>
            <a:ext cx="8610600" cy="1447800"/>
          </a:xfrm>
          <a:prstGeom prst="roundRec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Khổ 2: </a:t>
            </a:r>
            <a:r>
              <a:rPr lang="vi-VN" sz="3800" dirty="0" smtClean="0">
                <a:solidFill>
                  <a:schemeClr val="tx1"/>
                </a:solidFill>
              </a:rPr>
              <a:t>Quang cảnh đất trời sang thu</a:t>
            </a:r>
            <a:endParaRPr lang="en-US" sz="3800" dirty="0">
              <a:solidFill>
                <a:schemeClr val="tx1"/>
              </a:solidFill>
            </a:endParaRPr>
          </a:p>
        </p:txBody>
      </p:sp>
      <p:sp>
        <p:nvSpPr>
          <p:cNvPr id="15" name="Rounded Rectangle 14"/>
          <p:cNvSpPr/>
          <p:nvPr/>
        </p:nvSpPr>
        <p:spPr>
          <a:xfrm>
            <a:off x="6141236" y="7845830"/>
            <a:ext cx="8610600" cy="1447800"/>
          </a:xfrm>
          <a:prstGeom prst="roundRect">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Khổ 3: </a:t>
            </a:r>
            <a:r>
              <a:rPr lang="vi-VN" sz="3800" dirty="0" smtClean="0">
                <a:solidFill>
                  <a:schemeClr val="tx1"/>
                </a:solidFill>
              </a:rPr>
              <a:t>Những chuyển biến âm thầm của tạo vật</a:t>
            </a:r>
            <a:endParaRPr lang="en-US" sz="3800" dirty="0">
              <a:solidFill>
                <a:schemeClr val="tx1"/>
              </a:solidFill>
            </a:endParaRPr>
          </a:p>
        </p:txBody>
      </p:sp>
      <p:cxnSp>
        <p:nvCxnSpPr>
          <p:cNvPr id="16" name="Straight Arrow Connector 15"/>
          <p:cNvCxnSpPr>
            <a:stCxn id="7" idx="3"/>
            <a:endCxn id="8" idx="1"/>
          </p:cNvCxnSpPr>
          <p:nvPr/>
        </p:nvCxnSpPr>
        <p:spPr>
          <a:xfrm flipV="1">
            <a:off x="5052623" y="4576342"/>
            <a:ext cx="1088613" cy="1996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7" idx="3"/>
            <a:endCxn id="14" idx="1"/>
          </p:cNvCxnSpPr>
          <p:nvPr/>
        </p:nvCxnSpPr>
        <p:spPr>
          <a:xfrm>
            <a:off x="5052623" y="6573036"/>
            <a:ext cx="10886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7" idx="3"/>
            <a:endCxn id="15" idx="1"/>
          </p:cNvCxnSpPr>
          <p:nvPr/>
        </p:nvCxnSpPr>
        <p:spPr>
          <a:xfrm>
            <a:off x="5052623" y="6573036"/>
            <a:ext cx="1088613" cy="19966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06661" y="2629625"/>
            <a:ext cx="22053703" cy="4989650"/>
          </a:xfrm>
          <a:prstGeom prst="rect">
            <a:avLst/>
          </a:prstGeom>
        </p:spPr>
      </p:pic>
      <p:sp>
        <p:nvSpPr>
          <p:cNvPr id="3" name="TextBox 3"/>
          <p:cNvSpPr txBox="1"/>
          <p:nvPr/>
        </p:nvSpPr>
        <p:spPr>
          <a:xfrm>
            <a:off x="3224190" y="4359766"/>
            <a:ext cx="12192000" cy="1985159"/>
          </a:xfrm>
          <a:prstGeom prst="rect">
            <a:avLst/>
          </a:prstGeom>
        </p:spPr>
        <p:txBody>
          <a:bodyPr wrap="square" lIns="0" tIns="0" rIns="0" bIns="0" rtlCol="0" anchor="t">
            <a:spAutoFit/>
          </a:bodyPr>
          <a:lstStyle/>
          <a:p>
            <a:pPr algn="ctr">
              <a:lnSpc>
                <a:spcPct val="150000"/>
              </a:lnSpc>
            </a:pPr>
            <a:r>
              <a:rPr lang="vi-VN" sz="8600" b="1" dirty="0" smtClean="0">
                <a:solidFill>
                  <a:srgbClr val="082A44"/>
                </a:solidFill>
              </a:rPr>
              <a:t>II. ĐỌC HIỂU VĂN BẢN</a:t>
            </a:r>
            <a:endParaRPr lang="en-US" sz="8600" b="1" dirty="0">
              <a:solidFill>
                <a:srgbClr val="082A44"/>
              </a:solidFill>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2098" y="6344925"/>
            <a:ext cx="2124891" cy="233184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12157" y="1793815"/>
            <a:ext cx="2124891" cy="233184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454928">
            <a:off x="-555498" y="-1223124"/>
            <a:ext cx="3168396" cy="41148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77920">
            <a:off x="15407088" y="7200900"/>
            <a:ext cx="3168396"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20688" y="5124450"/>
            <a:ext cx="3733800" cy="539176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1306</Words>
  <PresentationFormat>Custom</PresentationFormat>
  <Paragraphs>124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F05915B1E64A4D34B4EA4AF870A7F60C</vt:lpwstr>
  </property>
  <property fmtid="{D5CDD505-2E9C-101B-9397-08002B2CF9AE}" pid="3" name="KSOProductBuildVer">
    <vt:lpwstr>1033-11.2.0.10382</vt:lpwstr>
  </property>
</Properties>
</file>