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9" r:id="rId2"/>
    <p:sldId id="303" r:id="rId3"/>
    <p:sldId id="258" r:id="rId4"/>
    <p:sldId id="304" r:id="rId5"/>
    <p:sldId id="317" r:id="rId6"/>
    <p:sldId id="305" r:id="rId7"/>
    <p:sldId id="308" r:id="rId8"/>
    <p:sldId id="309" r:id="rId9"/>
    <p:sldId id="311" r:id="rId10"/>
    <p:sldId id="312" r:id="rId11"/>
    <p:sldId id="318" r:id="rId12"/>
    <p:sldId id="313" r:id="rId13"/>
    <p:sldId id="30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CB91-07AE-4BD3-B6FD-7FF3E9F7F542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BF66-52C5-4614-B1A0-13C4DBCBD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CB91-07AE-4BD3-B6FD-7FF3E9F7F542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BF66-52C5-4614-B1A0-13C4DBCBD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CB91-07AE-4BD3-B6FD-7FF3E9F7F542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BF66-52C5-4614-B1A0-13C4DBCBD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CB91-07AE-4BD3-B6FD-7FF3E9F7F542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BF66-52C5-4614-B1A0-13C4DBCBD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CB91-07AE-4BD3-B6FD-7FF3E9F7F542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BF66-52C5-4614-B1A0-13C4DBCBD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CB91-07AE-4BD3-B6FD-7FF3E9F7F542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BF66-52C5-4614-B1A0-13C4DBCBD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CB91-07AE-4BD3-B6FD-7FF3E9F7F542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BF66-52C5-4614-B1A0-13C4DBCBD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CB91-07AE-4BD3-B6FD-7FF3E9F7F542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BF66-52C5-4614-B1A0-13C4DBCBD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CB91-07AE-4BD3-B6FD-7FF3E9F7F542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BF66-52C5-4614-B1A0-13C4DBCBD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CB91-07AE-4BD3-B6FD-7FF3E9F7F542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BF66-52C5-4614-B1A0-13C4DBCBD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CB91-07AE-4BD3-B6FD-7FF3E9F7F542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BF66-52C5-4614-B1A0-13C4DBCBD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9CB91-07AE-4BD3-B6FD-7FF3E9F7F542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5BF66-52C5-4614-B1A0-13C4DBCBD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e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 rot="5400000">
            <a:off x="76200" y="76200"/>
            <a:ext cx="2362200" cy="2362200"/>
            <a:chOff x="48" y="1632"/>
            <a:chExt cx="3072" cy="2640"/>
          </a:xfrm>
        </p:grpSpPr>
        <p:pic>
          <p:nvPicPr>
            <p:cNvPr id="5" name="Picture 2" descr="Frames PPT 007"/>
            <p:cNvPicPr>
              <a:picLocks noChangeAspect="1" noChangeArrowheads="1"/>
            </p:cNvPicPr>
            <p:nvPr/>
          </p:nvPicPr>
          <p:blipFill>
            <a:blip r:embed="rId3"/>
            <a:srcRect t="85001" r="80000"/>
            <a:stretch>
              <a:fillRect/>
            </a:stretch>
          </p:blipFill>
          <p:spPr bwMode="auto">
            <a:xfrm>
              <a:off x="48" y="3792"/>
              <a:ext cx="48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4"/>
            <p:cNvSpPr>
              <a:spLocks noChangeShapeType="1"/>
            </p:cNvSpPr>
            <p:nvPr/>
          </p:nvSpPr>
          <p:spPr bwMode="auto">
            <a:xfrm>
              <a:off x="144" y="2496"/>
              <a:ext cx="0" cy="1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96" y="1632"/>
              <a:ext cx="0" cy="23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480" y="4176"/>
              <a:ext cx="17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336" y="4224"/>
              <a:ext cx="27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 rot="10800000">
            <a:off x="6172200" y="152400"/>
            <a:ext cx="2858804" cy="2193120"/>
            <a:chOff x="48" y="1632"/>
            <a:chExt cx="3072" cy="2640"/>
          </a:xfrm>
        </p:grpSpPr>
        <p:pic>
          <p:nvPicPr>
            <p:cNvPr id="11" name="Picture 2" descr="Frames PPT 007"/>
            <p:cNvPicPr>
              <a:picLocks noChangeAspect="1" noChangeArrowheads="1"/>
            </p:cNvPicPr>
            <p:nvPr/>
          </p:nvPicPr>
          <p:blipFill>
            <a:blip r:embed="rId3"/>
            <a:srcRect t="85001" r="80000"/>
            <a:stretch>
              <a:fillRect/>
            </a:stretch>
          </p:blipFill>
          <p:spPr bwMode="auto">
            <a:xfrm>
              <a:off x="48" y="3792"/>
              <a:ext cx="48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Line 4"/>
            <p:cNvSpPr>
              <a:spLocks noChangeShapeType="1"/>
            </p:cNvSpPr>
            <p:nvPr/>
          </p:nvSpPr>
          <p:spPr bwMode="auto">
            <a:xfrm>
              <a:off x="144" y="2496"/>
              <a:ext cx="0" cy="1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5"/>
            <p:cNvSpPr>
              <a:spLocks noChangeShapeType="1"/>
            </p:cNvSpPr>
            <p:nvPr/>
          </p:nvSpPr>
          <p:spPr bwMode="auto">
            <a:xfrm>
              <a:off x="96" y="1632"/>
              <a:ext cx="0" cy="23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6"/>
            <p:cNvSpPr>
              <a:spLocks noChangeShapeType="1"/>
            </p:cNvSpPr>
            <p:nvPr/>
          </p:nvSpPr>
          <p:spPr bwMode="auto">
            <a:xfrm>
              <a:off x="480" y="4176"/>
              <a:ext cx="17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7"/>
            <p:cNvSpPr>
              <a:spLocks noChangeShapeType="1"/>
            </p:cNvSpPr>
            <p:nvPr/>
          </p:nvSpPr>
          <p:spPr bwMode="auto">
            <a:xfrm>
              <a:off x="336" y="4224"/>
              <a:ext cx="27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228600" y="228600"/>
            <a:ext cx="8915400" cy="541414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Pour">
              <a:avLst>
                <a:gd name="adj1" fmla="val 9037428"/>
                <a:gd name="adj2" fmla="val 36712"/>
              </a:avLst>
            </a:prstTxWarp>
            <a:spAutoFit/>
          </a:bodyPr>
          <a:lstStyle/>
          <a:p>
            <a:pPr algn="ctr"/>
            <a:r>
              <a:rPr lang="en-US" sz="5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Welcome to </a:t>
            </a:r>
            <a:r>
              <a:rPr lang="en-US" sz="54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English Class8</a:t>
            </a:r>
          </a:p>
          <a:p>
            <a:pPr algn="ctr"/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28" name="Picture 27" descr="http://kenhtuyensinh.vn/images/2013/Hoc-tieng-anh-giao-tiep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219200"/>
            <a:ext cx="3657600" cy="2362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9" name="Picture 28" descr="https://encrypted-tbn2.gstatic.com/images?q=tbn:ANd9GcQongWViEbyQJxN3XvuAs_9QTa6Zk_AME-p8RkYClltpKUlvg7D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2381250" cy="133223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30" name="Cloud Callout 29"/>
          <p:cNvSpPr/>
          <p:nvPr/>
        </p:nvSpPr>
        <p:spPr>
          <a:xfrm>
            <a:off x="1447800" y="4572000"/>
            <a:ext cx="4204855" cy="1393875"/>
          </a:xfrm>
          <a:prstGeom prst="cloudCallout">
            <a:avLst>
              <a:gd name="adj1" fmla="val 58762"/>
              <a:gd name="adj2" fmla="val 3624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Let’s learn English !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676400" y="3581400"/>
            <a:ext cx="5943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Unit 9: </a:t>
            </a:r>
            <a:r>
              <a:rPr lang="en-US" sz="2800" b="1" smtClean="0">
                <a:solidFill>
                  <a:srgbClr val="FF0000"/>
                </a:solidFill>
              </a:rPr>
              <a:t>NATURAL DISASTERS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(A closer look 2)</a:t>
            </a:r>
            <a:endParaRPr lang="en-US" sz="2800" b="1" dirty="0">
              <a:solidFill>
                <a:srgbClr val="0070C0"/>
              </a:solidFill>
            </a:endParaRPr>
          </a:p>
        </p:txBody>
      </p:sp>
      <p:pic>
        <p:nvPicPr>
          <p:cNvPr id="32" name="Picture 14" descr="Picture Sao ba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3847082">
            <a:off x="7424482" y="3619540"/>
            <a:ext cx="389859" cy="48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14" descr="Picture Sao ba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3847082">
            <a:off x="8620099" y="324466"/>
            <a:ext cx="386561" cy="547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14" descr="Picture Sao ba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3847082">
            <a:off x="865816" y="330220"/>
            <a:ext cx="370357" cy="462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14" descr="Picture Sao ba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3847082">
            <a:off x="1281485" y="4798690"/>
            <a:ext cx="524192" cy="654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14" descr="Picture Sao ba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3847082">
            <a:off x="1752525" y="2804592"/>
            <a:ext cx="590502" cy="737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0" grpId="0" animBg="1"/>
      <p:bldP spid="3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6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D6F907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u="sng" dirty="0" smtClean="0">
                <a:solidFill>
                  <a:srgbClr val="FF0000"/>
                </a:solidFill>
              </a:rPr>
              <a:t>Unit </a:t>
            </a:r>
            <a:r>
              <a:rPr lang="en-US" sz="2800" b="1" u="sng" dirty="0" smtClean="0">
                <a:solidFill>
                  <a:srgbClr val="FF0000"/>
                </a:solidFill>
              </a:rPr>
              <a:t>9: </a:t>
            </a:r>
            <a:r>
              <a:rPr lang="en-US" sz="24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 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NATURAL DISASTERS  </a:t>
            </a:r>
            <a:r>
              <a:rPr lang="en-US" sz="2000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(A CLOSER LOOK 2)</a:t>
            </a:r>
            <a:endParaRPr lang="en-US" sz="2800" dirty="0">
              <a:solidFill>
                <a:srgbClr val="0000CC"/>
              </a:solidFill>
              <a:latin typeface=".VnRevue" pitchFamily="34" charset="0"/>
              <a:cs typeface="Arial" charset="0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763000" cy="787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5.Complete the  sentences by putting the verbs in brackets into the simple past or past perfect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839200" cy="4648200"/>
          </a:xfrm>
        </p:spPr>
        <p:txBody>
          <a:bodyPr>
            <a:noAutofit/>
          </a:bodyPr>
          <a:lstStyle/>
          <a:p>
            <a:pPr marL="514350" indent="-514350">
              <a:buFont typeface="Arial" charset="0"/>
              <a:buAutoNum type="arabicPeriod"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Most people (leave)……….  before the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vocano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(erupt)………..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 the time we (arrive)…………. at the canyon, It (stop)……….............snowing.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They (spend)…………… the night in the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floded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are before help(arrive)……….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Simon (get)……….lost because he (not take) …………. a map with him.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 (find)…………..my pen after I (buy)…………... a new one.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343400" y="2514600"/>
            <a:ext cx="10699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arrived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733800" y="1600200"/>
            <a:ext cx="1192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had left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828800" y="2057400"/>
            <a:ext cx="11064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erupted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600200" y="2971800"/>
            <a:ext cx="1739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had stopped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895600" y="3500438"/>
            <a:ext cx="1354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had spent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743200" y="4419600"/>
            <a:ext cx="592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got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316787" y="4419600"/>
            <a:ext cx="18272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hadn’t taken 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981200" y="5410200"/>
            <a:ext cx="9890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found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248400" y="5334000"/>
            <a:ext cx="16430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has bought 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429000" y="3957637"/>
            <a:ext cx="1069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arrived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  <p:bldP spid="8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6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D6F907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u="sng" dirty="0" smtClean="0">
                <a:solidFill>
                  <a:srgbClr val="FF0000"/>
                </a:solidFill>
              </a:rPr>
              <a:t>Unit </a:t>
            </a:r>
            <a:r>
              <a:rPr lang="en-US" sz="2800" b="1" u="sng" dirty="0" smtClean="0">
                <a:solidFill>
                  <a:srgbClr val="FF0000"/>
                </a:solidFill>
              </a:rPr>
              <a:t>9: </a:t>
            </a:r>
            <a:r>
              <a:rPr lang="en-US" sz="24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 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NATURAL DISASTERS  </a:t>
            </a:r>
            <a:r>
              <a:rPr lang="en-US" sz="2000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(A CLOSER LOOK 2)</a:t>
            </a:r>
            <a:endParaRPr lang="en-US" sz="2800" dirty="0">
              <a:solidFill>
                <a:srgbClr val="0000CC"/>
              </a:solidFill>
              <a:latin typeface=".VnRevue" pitchFamily="34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57200"/>
            <a:ext cx="556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Ask and answer the questions</a:t>
            </a:r>
            <a:endParaRPr lang="en-US" sz="3200" dirty="0"/>
          </a:p>
        </p:txBody>
      </p:sp>
      <p:pic>
        <p:nvPicPr>
          <p:cNvPr id="1026" name="Picture 2" descr="Kết quả hình ảnh cho stud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990600"/>
            <a:ext cx="1743075" cy="1766524"/>
          </a:xfrm>
          <a:prstGeom prst="rect">
            <a:avLst/>
          </a:prstGeom>
          <a:noFill/>
        </p:spPr>
      </p:pic>
      <p:sp>
        <p:nvSpPr>
          <p:cNvPr id="1028" name="AutoShape 4" descr="Kết quả hình ảnh cho go to scho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Kết quả hình ảnh cho go to scho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Kết quả hình ảnh cho go to scho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Kết quả hình ảnh cho go to scho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Kết quả hình ảnh cho go to scho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" name="AutoShape 14" descr="Kết quả hình ảnh cho go to scho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" name="AutoShape 16" descr="Kết quả hình ảnh cho go to scho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2" name="AutoShape 18" descr="Kết quả hình ảnh cho go to scho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" name="AutoShape 20" descr="Kết quả hình ảnh cho go to scho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6" name="AutoShape 22" descr="Kết quả hình ảnh cho go to scho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" name="AutoShape 24" descr="Kết quả hình ảnh cho go to scho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0" name="AutoShape 26" descr="Kết quả hình ảnh cho go to scho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2" name="AutoShape 28" descr="Kết quả hình ảnh cho go to scho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" name="AutoShape 30" descr="Kết quả hình ảnh cho go to scho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6" name="AutoShape 32" descr="Kết quả hình ảnh cho go to scho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8" name="AutoShape 34" descr="Kết quả hình ảnh cho go to scho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0" name="AutoShape 36" descr="Kết quả hình ảnh cho go to scho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2" name="AutoShape 38" descr="Kết quả hình ảnh cho go to scho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4" name="AutoShape 40" descr="Kết quả hình ảnh cho go to scho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6" name="AutoShape 42" descr="Kết quả hình ảnh cho go to scho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8" name="AutoShape 44" descr="Kết quả hình ảnh cho go to scho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0" name="AutoShape 46" descr="Kết quả hình ảnh cho go to scho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2" name="AutoShape 48" descr="Kết quả hình ảnh cho go to scho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74" name="Picture 50" descr="Kết quả hình ảnh cho go to schoo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1143000"/>
            <a:ext cx="1828800" cy="1524000"/>
          </a:xfrm>
          <a:prstGeom prst="rect">
            <a:avLst/>
          </a:prstGeom>
          <a:noFill/>
        </p:spPr>
      </p:pic>
      <p:sp>
        <p:nvSpPr>
          <p:cNvPr id="30" name="TextBox 29"/>
          <p:cNvSpPr txBox="1"/>
          <p:nvPr/>
        </p:nvSpPr>
        <p:spPr>
          <a:xfrm>
            <a:off x="1905000" y="17526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 home work</a:t>
            </a:r>
            <a:endParaRPr lang="en-US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6324600" y="19812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 to school</a:t>
            </a:r>
            <a:endParaRPr lang="en-US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259080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What had he done before he went to school?</a:t>
            </a:r>
            <a:endParaRPr lang="en-US" sz="2800" i="1" dirty="0">
              <a:solidFill>
                <a:srgbClr val="00206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3048000"/>
            <a:ext cx="944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Before he went to school, he had done his homework?</a:t>
            </a:r>
            <a:endParaRPr lang="en-US" sz="2800" dirty="0"/>
          </a:p>
        </p:txBody>
      </p:sp>
      <p:pic>
        <p:nvPicPr>
          <p:cNvPr id="1076" name="Picture 52" descr="Kết quả hình ảnh cho go to bed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3733800"/>
            <a:ext cx="2743200" cy="1685020"/>
          </a:xfrm>
          <a:prstGeom prst="rect">
            <a:avLst/>
          </a:prstGeom>
          <a:noFill/>
        </p:spPr>
      </p:pic>
      <p:pic>
        <p:nvPicPr>
          <p:cNvPr id="1078" name="Picture 54" descr="Kết quả hình ảnh cho watch tv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" y="3886200"/>
            <a:ext cx="2181225" cy="1354656"/>
          </a:xfrm>
          <a:prstGeom prst="rect">
            <a:avLst/>
          </a:prstGeom>
          <a:noFill/>
        </p:spPr>
      </p:pic>
      <p:sp>
        <p:nvSpPr>
          <p:cNvPr id="1080" name="AutoShape 56" descr="Kết quả hình ảnh cho 10 p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2" name="AutoShape 58" descr="Kết quả hình ảnh cho 10 p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4" name="AutoShape 60" descr="Kết quả hình ảnh cho 10 p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6" name="AutoShape 62" descr="Kết quả hình ảnh cho 10 p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8" name="AutoShape 64" descr="Kết quả hình ảnh cho 10 p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0" name="AutoShape 66" descr="Kết quả hình ảnh cho 10 p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2" name="AutoShape 68" descr="Kết quả hình ảnh cho 10 p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4" name="AutoShape 70" descr="Kết quả hình ảnh cho 10 p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" name="AutoShape 72" descr="Kết quả hình ảnh cho 10 p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8" name="AutoShape 74" descr="Kết quả hình ảnh cho 10 p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0" name="AutoShape 76" descr="Kết quả hình ảnh cho 10 p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2" name="AutoShape 78" descr="Kết quả hình ảnh cho 10 p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4" name="AutoShape 80" descr="Kết quả hình ảnh cho 10 p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" name="AutoShape 82" descr="Kết quả hình ảnh cho 10 p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08" name="Picture 84" descr="Kết quả hình ảnh cho 10 pm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81800" y="3733800"/>
            <a:ext cx="876300" cy="876300"/>
          </a:xfrm>
          <a:prstGeom prst="rect">
            <a:avLst/>
          </a:prstGeom>
          <a:noFill/>
        </p:spPr>
      </p:pic>
      <p:sp>
        <p:nvSpPr>
          <p:cNvPr id="52" name="TextBox 51"/>
          <p:cNvSpPr txBox="1"/>
          <p:nvPr/>
        </p:nvSpPr>
        <p:spPr>
          <a:xfrm>
            <a:off x="6781800" y="45720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 to bed</a:t>
            </a:r>
            <a:endParaRPr lang="en-US" sz="2800" dirty="0"/>
          </a:p>
        </p:txBody>
      </p:sp>
      <p:sp>
        <p:nvSpPr>
          <p:cNvPr id="53" name="TextBox 52"/>
          <p:cNvSpPr txBox="1"/>
          <p:nvPr/>
        </p:nvSpPr>
        <p:spPr>
          <a:xfrm>
            <a:off x="2286000" y="45720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Watch TV</a:t>
            </a:r>
            <a:endParaRPr lang="en-US" sz="2800" dirty="0"/>
          </a:p>
        </p:txBody>
      </p:sp>
      <p:sp>
        <p:nvSpPr>
          <p:cNvPr id="54" name="TextBox 53"/>
          <p:cNvSpPr txBox="1"/>
          <p:nvPr/>
        </p:nvSpPr>
        <p:spPr>
          <a:xfrm>
            <a:off x="304800" y="5511225"/>
            <a:ext cx="883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What had she done by the time she went to bed?</a:t>
            </a:r>
            <a:endParaRPr lang="en-US" sz="2800" i="1" dirty="0">
              <a:solidFill>
                <a:srgbClr val="00206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04800" y="5968425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By the time she went to bed, she had watched TV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1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1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2" dur="2000"/>
                                        <p:tgtEl>
                                          <p:spTgt spid="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5" dur="2000"/>
                                        <p:tgtEl>
                                          <p:spTgt spid="1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0" grpId="0"/>
      <p:bldP spid="31" grpId="0"/>
      <p:bldP spid="32" grpId="0"/>
      <p:bldP spid="34" grpId="0"/>
      <p:bldP spid="52" grpId="0"/>
      <p:bldP spid="53" grpId="0"/>
      <p:bldP spid="54" grpId="0"/>
      <p:bldP spid="5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6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D6F907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u="sng" dirty="0" smtClean="0">
                <a:solidFill>
                  <a:srgbClr val="FF0000"/>
                </a:solidFill>
              </a:rPr>
              <a:t>Unit </a:t>
            </a:r>
            <a:r>
              <a:rPr lang="en-US" sz="2800" b="1" u="sng" dirty="0" smtClean="0">
                <a:solidFill>
                  <a:srgbClr val="FF0000"/>
                </a:solidFill>
              </a:rPr>
              <a:t>9: </a:t>
            </a:r>
            <a:r>
              <a:rPr lang="en-US" sz="24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 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NATURAL DISASTERS  </a:t>
            </a:r>
            <a:r>
              <a:rPr lang="en-US" sz="2000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(A CLOSER LOOK 2)</a:t>
            </a:r>
            <a:endParaRPr lang="en-US" sz="2800" dirty="0">
              <a:solidFill>
                <a:srgbClr val="0000CC"/>
              </a:solidFill>
              <a:latin typeface=".VnRevue" pitchFamily="34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685800"/>
            <a:ext cx="9144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defRPr/>
            </a:pPr>
            <a:r>
              <a:rPr lang="en-US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What 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 you </a:t>
            </a:r>
            <a:r>
              <a:rPr lang="en-US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before you went to school this morning?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3429000"/>
            <a:ext cx="9462847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What had your mother done when you got up last Sunday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>
              <a:buFontTx/>
              <a:buAutoNum type="arabicPeriod"/>
            </a:pP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What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had you done before you went to bed last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night?</a:t>
            </a:r>
          </a:p>
          <a:p>
            <a:pPr marL="342900" indent="-342900">
              <a:buFontTx/>
              <a:buAutoNum type="arabicPeriod"/>
            </a:pP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What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had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already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happened when you arrived at school today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>
              <a:buFontTx/>
              <a:buAutoNum type="arabicPeriod"/>
            </a:pP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What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had you done before you left school yesterday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>
              <a:buFontTx/>
              <a:buAutoNum type="arabicPeriod"/>
            </a:pP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What had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happened by the time you finished your homework yesterday?</a:t>
            </a:r>
          </a:p>
          <a:p>
            <a:pPr marL="342900" indent="-342900">
              <a:buFontTx/>
              <a:buAutoNum type="arabicPeriod"/>
            </a:pP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1066800"/>
            <a:ext cx="9144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defRPr/>
            </a:pPr>
            <a:r>
              <a:rPr lang="en-US" sz="24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=&gt;Before I went to school this morning, </a:t>
            </a:r>
            <a:r>
              <a:rPr lang="en-US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had got up</a:t>
            </a:r>
            <a:r>
              <a:rPr lang="en-US" sz="24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81600" y="1447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had washed my face </a:t>
            </a:r>
            <a:endParaRPr lang="en-US" sz="2400" i="1" dirty="0" smtClean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2590800"/>
            <a:ext cx="861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6.Work in pairs. Ask and answer the following questions about you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5181600" y="22098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  had got dressed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81600" y="182880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 had had breakfast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2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457200" y="1066800"/>
            <a:ext cx="8229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* </a:t>
            </a:r>
            <a:r>
              <a:rPr lang="en-US" sz="2800" b="1" u="sng" dirty="0" smtClean="0">
                <a:solidFill>
                  <a:srgbClr val="0070C0"/>
                </a:solidFill>
              </a:rPr>
              <a:t>Homework:</a:t>
            </a:r>
            <a:endParaRPr lang="en-US" sz="28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- Learn vocabulary by heart and rewrite them in sentences.</a:t>
            </a:r>
          </a:p>
          <a:p>
            <a:pPr>
              <a:buFontTx/>
              <a:buChar char="-"/>
            </a:pPr>
            <a:r>
              <a:rPr lang="en-US" sz="2800" dirty="0" smtClean="0">
                <a:solidFill>
                  <a:srgbClr val="0070C0"/>
                </a:solidFill>
              </a:rPr>
              <a:t>Redo the exercise in your notebook.</a:t>
            </a:r>
          </a:p>
          <a:p>
            <a:pPr>
              <a:buFontTx/>
              <a:buChar char="-"/>
            </a:pPr>
            <a:r>
              <a:rPr lang="en-US" sz="2800" dirty="0" smtClean="0">
                <a:solidFill>
                  <a:srgbClr val="0070C0"/>
                </a:solidFill>
              </a:rPr>
              <a:t>Ask and answer part </a:t>
            </a:r>
            <a:r>
              <a:rPr lang="en-US" sz="2800" smtClean="0">
                <a:solidFill>
                  <a:srgbClr val="0070C0"/>
                </a:solidFill>
              </a:rPr>
              <a:t>6 again</a:t>
            </a:r>
            <a:endParaRPr lang="en-US" sz="28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- Prepare for communication of Unit 9</a:t>
            </a:r>
          </a:p>
          <a:p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6" name="Text Box 26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D6F907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u="sng" dirty="0" smtClean="0">
                <a:solidFill>
                  <a:srgbClr val="FF0000"/>
                </a:solidFill>
              </a:rPr>
              <a:t>Unit </a:t>
            </a:r>
            <a:r>
              <a:rPr lang="en-US" sz="2800" b="1" u="sng" dirty="0" smtClean="0">
                <a:solidFill>
                  <a:srgbClr val="FF0000"/>
                </a:solidFill>
              </a:rPr>
              <a:t>9: </a:t>
            </a:r>
            <a:r>
              <a:rPr lang="en-US" sz="24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 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NATURAL DISASTERS  </a:t>
            </a:r>
            <a:r>
              <a:rPr lang="en-US" sz="2000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(A CLOSER LOOK 2)</a:t>
            </a:r>
            <a:endParaRPr lang="en-US" sz="2800" dirty="0">
              <a:solidFill>
                <a:srgbClr val="0000CC"/>
              </a:solidFill>
              <a:latin typeface=".VnRevue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 1 3"/>
          <p:cNvSpPr/>
          <p:nvPr/>
        </p:nvSpPr>
        <p:spPr>
          <a:xfrm>
            <a:off x="228600" y="-304800"/>
            <a:ext cx="3276600" cy="17526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GAME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0" y="7620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Write the NATURAL DISASTERS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152400"/>
            <a:ext cx="23622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KIM’S GAME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1600200"/>
            <a:ext cx="2133600" cy="1524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600200"/>
            <a:ext cx="2133600" cy="1524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0" y="4343400"/>
            <a:ext cx="2133600" cy="1600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0" y="4343400"/>
            <a:ext cx="2133600" cy="1600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400" y="1600200"/>
            <a:ext cx="2028825" cy="149612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362200" y="1600200"/>
            <a:ext cx="2105025" cy="1524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6200" y="4343400"/>
            <a:ext cx="2057399" cy="1600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19" name="Picture 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572000" y="4343400"/>
            <a:ext cx="2133600" cy="1600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22" name="TextBox 21"/>
          <p:cNvSpPr txBox="1"/>
          <p:nvPr/>
        </p:nvSpPr>
        <p:spPr>
          <a:xfrm>
            <a:off x="228600" y="32766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flood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38400" y="32766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tsunami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00600" y="32766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mudslide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86600" y="3301425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drought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60960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forest fire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362200" y="60960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tornado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48200" y="60198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volcano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34200" y="6096000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earthquake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9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2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0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6" dur="2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4578" name="Picture 2" descr="https://encrypted-tbn2.gstatic.com/images?q=tbn:ANd9GcQqhKlsl9IG6vD1kjr0O_1fuxbs9d3Bv4AI0xOJ-_qFhjfSwwW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4"/>
            <a:ext cx="9067800" cy="6781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114800" y="1219200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 smtClean="0">
                <a:solidFill>
                  <a:srgbClr val="FFFF00"/>
                </a:solidFill>
              </a:rPr>
              <a:t>Unit 9:</a:t>
            </a:r>
            <a:endParaRPr lang="en-US" sz="4800" b="1" u="sng" dirty="0">
              <a:solidFill>
                <a:srgbClr val="FF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95400" y="2057400"/>
            <a:ext cx="73152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NATURAL DISASTERS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67000" y="3124200"/>
            <a:ext cx="502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</a:rPr>
              <a:t>A CLOSER LOOK 2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320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21" presetClass="entr" presetSubtype="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6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D6F907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u="sng" dirty="0" smtClean="0">
                <a:solidFill>
                  <a:srgbClr val="FF0000"/>
                </a:solidFill>
              </a:rPr>
              <a:t>Unit </a:t>
            </a:r>
            <a:r>
              <a:rPr lang="en-US" sz="2800" b="1" u="sng" dirty="0" smtClean="0">
                <a:solidFill>
                  <a:srgbClr val="FF0000"/>
                </a:solidFill>
              </a:rPr>
              <a:t>9: </a:t>
            </a:r>
            <a:r>
              <a:rPr lang="en-US" sz="24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 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NATURAL DISASTERS  </a:t>
            </a:r>
            <a:r>
              <a:rPr lang="en-US" sz="2000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(A CLOSER LOOK 2)</a:t>
            </a:r>
            <a:endParaRPr lang="en-US" sz="2800" dirty="0">
              <a:solidFill>
                <a:srgbClr val="0000CC"/>
              </a:solidFill>
              <a:latin typeface=".VnRevue" pitchFamily="34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533400"/>
            <a:ext cx="8763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1. </a:t>
            </a:r>
            <a:r>
              <a:rPr lang="en-US" sz="2400" u="sng" dirty="0" smtClean="0">
                <a:solidFill>
                  <a:srgbClr val="FF0000"/>
                </a:solidFill>
              </a:rPr>
              <a:t>Read the conversation in GETTING STARTED and underline any sentences in the passive voice that you can find. Check your findings with a partner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676400"/>
            <a:ext cx="31261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1. Was anyone injured?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2133600"/>
            <a:ext cx="57342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2. ...Only a few minor injuries were reported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2590800"/>
            <a:ext cx="7620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3.  ...Many houses and public buildings were destroyed ...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3119735"/>
            <a:ext cx="571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4. Thousands of people were left homeless.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" y="3657600"/>
            <a:ext cx="5562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5. ... who were trapped in flooded homes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4639270"/>
            <a:ext cx="48045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7. They’ve been taken to a safe place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5100935"/>
            <a:ext cx="8686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8. ...Temporary accommodation will be provided for them.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200" y="2057400"/>
            <a:ext cx="5334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962400" y="2514600"/>
            <a:ext cx="5334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019800" y="2971800"/>
            <a:ext cx="5334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200400" y="3500735"/>
            <a:ext cx="5334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524000" y="4110335"/>
            <a:ext cx="5334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600200" y="5020270"/>
            <a:ext cx="5334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191000" y="5486400"/>
            <a:ext cx="457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209800" y="2057400"/>
            <a:ext cx="5334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800600" y="2514600"/>
            <a:ext cx="5334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105400" y="2971800"/>
            <a:ext cx="5334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362200" y="4110335"/>
            <a:ext cx="5334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362200" y="5020270"/>
            <a:ext cx="5334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886200" y="3500734"/>
            <a:ext cx="457200" cy="806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724400" y="5486400"/>
            <a:ext cx="3810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286000" y="58674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sym typeface="Wingdings" pitchFamily="2" charset="2"/>
              </a:rPr>
              <a:t> Form: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62400" y="5867400"/>
            <a:ext cx="4648200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 + BE + Past participle </a:t>
            </a:r>
            <a:r>
              <a:rPr lang="en-US" sz="2800" dirty="0" smtClean="0">
                <a:solidFill>
                  <a:srgbClr val="FF0000"/>
                </a:solidFill>
              </a:rPr>
              <a:t>(PP)...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09600" y="59436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sym typeface="Wingdings" pitchFamily="2" charset="2"/>
              </a:rPr>
              <a:t>GRAMMAR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2400" y="4146911"/>
            <a:ext cx="5562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6. ... And equipment have also been sent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038600" y="4552952"/>
            <a:ext cx="5334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876800" y="4572000"/>
            <a:ext cx="3048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28" grpId="0" animBg="1"/>
      <p:bldP spid="29" grpId="0"/>
      <p:bldP spid="30" grpId="0"/>
      <p:bldP spid="31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6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D6F907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u="sng" dirty="0" smtClean="0">
                <a:solidFill>
                  <a:srgbClr val="FF0000"/>
                </a:solidFill>
              </a:rPr>
              <a:t>Unit </a:t>
            </a:r>
            <a:r>
              <a:rPr lang="en-US" sz="2800" b="1" u="sng" dirty="0" smtClean="0">
                <a:solidFill>
                  <a:srgbClr val="FF0000"/>
                </a:solidFill>
              </a:rPr>
              <a:t>9: </a:t>
            </a:r>
            <a:r>
              <a:rPr lang="en-US" sz="24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 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NATURAL DISASTERS  </a:t>
            </a:r>
            <a:r>
              <a:rPr lang="en-US" sz="2000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(A CLOSER LOOK 2)</a:t>
            </a:r>
            <a:endParaRPr lang="en-US" sz="2800" dirty="0">
              <a:solidFill>
                <a:srgbClr val="0000CC"/>
              </a:solidFill>
              <a:latin typeface=".VnRevue" pitchFamily="34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1981200"/>
            <a:ext cx="8763000" cy="3235325"/>
          </a:xfrm>
        </p:spPr>
        <p:txBody>
          <a:bodyPr>
            <a:noAutofit/>
          </a:bodyPr>
          <a:lstStyle/>
          <a:p>
            <a:pPr marL="457200" indent="-457200" eaLnBrk="1" hangingPunct="1">
              <a:buFont typeface="Arial" charset="0"/>
              <a:buAutoNum type="arabicPeriod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Debris (scatter)…………....……across the countryside by the strong winds last night.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Ten new house (build)…………….in the town every year.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Residents of flooded villages (take)………………to a safe place last night.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the future, natural disasters (predict) …………………. accurately with the help of technology.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Food and medicals supplies (deliver)………………...…..later this afternoon.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458200" cy="925513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Complete the sentences using the correct passive form of the verbs in brackets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90800" y="1828800"/>
            <a:ext cx="21948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was scattered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505200" y="2667000"/>
            <a:ext cx="14590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are built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029200" y="3100384"/>
            <a:ext cx="17475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were taken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486400" y="3896380"/>
            <a:ext cx="26837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will be predicted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105400" y="4734580"/>
            <a:ext cx="25939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will be delivered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Box 44"/>
          <p:cNvSpPr txBox="1"/>
          <p:nvPr/>
        </p:nvSpPr>
        <p:spPr>
          <a:xfrm>
            <a:off x="685800" y="3200400"/>
            <a:ext cx="5791200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 Box 26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D6F907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u="sng" dirty="0" smtClean="0">
                <a:solidFill>
                  <a:srgbClr val="FF0000"/>
                </a:solidFill>
              </a:rPr>
              <a:t>Unit </a:t>
            </a:r>
            <a:r>
              <a:rPr lang="en-US" sz="2800" b="1" u="sng" dirty="0" smtClean="0">
                <a:solidFill>
                  <a:srgbClr val="FF0000"/>
                </a:solidFill>
              </a:rPr>
              <a:t>9: </a:t>
            </a:r>
            <a:r>
              <a:rPr lang="en-US" sz="24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 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NATURAL DISASTERS  </a:t>
            </a:r>
            <a:r>
              <a:rPr lang="en-US" sz="2000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(A CLOSER LOOK 2)</a:t>
            </a:r>
            <a:endParaRPr lang="en-US" sz="2800" dirty="0">
              <a:solidFill>
                <a:srgbClr val="0000CC"/>
              </a:solidFill>
              <a:latin typeface=".VnRevue" pitchFamily="34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85800"/>
            <a:ext cx="8915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GRAMMAR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: </a:t>
            </a:r>
            <a:r>
              <a:rPr lang="en-US" sz="2000" b="1" dirty="0" smtClean="0">
                <a:solidFill>
                  <a:srgbClr val="002060"/>
                </a:solidFill>
                <a:latin typeface="+mj-lt"/>
              </a:rPr>
              <a:t>The passive form:</a:t>
            </a:r>
            <a:endParaRPr lang="en-US" sz="20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0" y="1447800"/>
            <a:ext cx="678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People   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speak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English 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 over the world.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8600" y="1524000"/>
            <a:ext cx="1371600" cy="4001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vi-VN" sz="2000" dirty="0">
                <a:latin typeface="Arial" charset="0"/>
              </a:rPr>
              <a:t>Example:</a:t>
            </a:r>
            <a:endParaRPr lang="en-US" sz="2000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600200" y="2362200"/>
            <a:ext cx="129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English</a:t>
            </a:r>
            <a:endParaRPr lang="en-US" sz="2800" u="sng" dirty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Calibri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590800" y="2057400"/>
            <a:ext cx="4267200" cy="4572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 flipV="1">
            <a:off x="2514600" y="1981200"/>
            <a:ext cx="1493838" cy="4572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3123406" y="2209006"/>
            <a:ext cx="457200" cy="15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438400" y="3276600"/>
            <a:ext cx="4038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vi-VN" sz="2800" dirty="0" smtClean="0">
                <a:solidFill>
                  <a:srgbClr val="00B050"/>
                </a:solidFill>
                <a:latin typeface="Arial" charset="0"/>
              </a:rPr>
              <a:t>S</a:t>
            </a:r>
            <a:r>
              <a:rPr lang="en-US" sz="2800" dirty="0" smtClean="0">
                <a:solidFill>
                  <a:srgbClr val="00B050"/>
                </a:solidFill>
                <a:latin typeface="Arial" charset="0"/>
              </a:rPr>
              <a:t>   +     V        +   O .....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362200" y="3886200"/>
            <a:ext cx="419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dirty="0" smtClean="0">
                <a:solidFill>
                  <a:srgbClr val="00B050"/>
                </a:solidFill>
                <a:latin typeface="Arial" charset="0"/>
              </a:rPr>
              <a:t> S+ (BE + PP) ...... By O</a:t>
            </a:r>
            <a:endParaRPr lang="en-US" sz="2800" dirty="0">
              <a:solidFill>
                <a:srgbClr val="00B05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5410200" y="2286000"/>
            <a:ext cx="457200" cy="15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990600" y="3810000"/>
            <a:ext cx="304800" cy="15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886200" y="685800"/>
            <a:ext cx="4343400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S+ BE + Past participle (PP)...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905000" y="1905000"/>
            <a:ext cx="533400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048000" y="1905000"/>
            <a:ext cx="533400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267200" y="1905000"/>
            <a:ext cx="533400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5029200" y="161038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... ......... ......</a:t>
            </a:r>
            <a:endParaRPr lang="en-US" sz="2800" b="1" dirty="0"/>
          </a:p>
        </p:txBody>
      </p:sp>
      <p:sp>
        <p:nvSpPr>
          <p:cNvPr id="29" name="Rectangle 28"/>
          <p:cNvSpPr/>
          <p:nvPr/>
        </p:nvSpPr>
        <p:spPr>
          <a:xfrm>
            <a:off x="2743200" y="2362200"/>
            <a:ext cx="16193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is</a:t>
            </a:r>
            <a:r>
              <a:rPr lang="vi-VN" sz="2800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spoken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 </a:t>
            </a:r>
            <a:endParaRPr lang="en-US" sz="2800" dirty="0"/>
          </a:p>
        </p:txBody>
      </p:sp>
      <p:sp>
        <p:nvSpPr>
          <p:cNvPr id="30" name="Rectangle 29"/>
          <p:cNvSpPr/>
          <p:nvPr/>
        </p:nvSpPr>
        <p:spPr>
          <a:xfrm>
            <a:off x="4191000" y="2362200"/>
            <a:ext cx="27254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all over the world</a:t>
            </a:r>
            <a:endParaRPr lang="en-US" sz="2800" dirty="0"/>
          </a:p>
        </p:txBody>
      </p:sp>
      <p:sp>
        <p:nvSpPr>
          <p:cNvPr id="31" name="Rectangle 30"/>
          <p:cNvSpPr/>
          <p:nvPr/>
        </p:nvSpPr>
        <p:spPr>
          <a:xfrm>
            <a:off x="6781800" y="2362200"/>
            <a:ext cx="15888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u="sng" dirty="0" smtClean="0">
                <a:solidFill>
                  <a:srgbClr val="002060"/>
                </a:solidFill>
                <a:latin typeface="Times New Roman" pitchFamily="18" charset="0"/>
              </a:rPr>
              <a:t>by people</a:t>
            </a:r>
            <a:endParaRPr lang="en-US" sz="2800" u="sng" dirty="0">
              <a:solidFill>
                <a:srgbClr val="00206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343400" y="2438400"/>
            <a:ext cx="22493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.......................</a:t>
            </a:r>
            <a:endParaRPr lang="en-US" sz="2800" dirty="0"/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762000" y="3134380"/>
            <a:ext cx="129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Active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:</a:t>
            </a:r>
            <a:endParaRPr lang="en-US" sz="2800" u="sng" dirty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762000" y="3810000"/>
            <a:ext cx="1447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Passive:</a:t>
            </a:r>
            <a:endParaRPr lang="en-US" sz="2800" b="1" u="sng" dirty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Calibri" pitchFamily="34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rot="10800000" flipV="1">
            <a:off x="2819400" y="3657600"/>
            <a:ext cx="236220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5400000">
            <a:off x="3696494" y="3847306"/>
            <a:ext cx="381000" cy="15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2743200" y="3657600"/>
            <a:ext cx="2590800" cy="4572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934200" y="2362200"/>
            <a:ext cx="10668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0800000" flipV="1">
            <a:off x="7010400" y="2209800"/>
            <a:ext cx="8382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500"/>
                            </p:stCondLst>
                            <p:childTnLst>
                              <p:par>
                                <p:cTn id="36" presetID="2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500"/>
                            </p:stCondLst>
                            <p:childTnLst>
                              <p:par>
                                <p:cTn id="120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500"/>
                            </p:stCondLst>
                            <p:childTnLst>
                              <p:par>
                                <p:cTn id="124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500"/>
                            </p:stCondLst>
                            <p:childTnLst>
                              <p:par>
                                <p:cTn id="128" presetID="21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3" grpId="0"/>
      <p:bldP spid="5" grpId="0"/>
      <p:bldP spid="6" grpId="0" animBg="1"/>
      <p:bldP spid="7" grpId="0"/>
      <p:bldP spid="14" grpId="0"/>
      <p:bldP spid="24" grpId="0" animBg="1"/>
      <p:bldP spid="25" grpId="0" animBg="1"/>
      <p:bldP spid="26" grpId="0" animBg="1"/>
      <p:bldP spid="27" grpId="0" animBg="1"/>
      <p:bldP spid="28" grpId="0"/>
      <p:bldP spid="29" grpId="0"/>
      <p:bldP spid="30" grpId="0"/>
      <p:bldP spid="31" grpId="0"/>
      <p:bldP spid="41" grpId="0"/>
      <p:bldP spid="42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6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D6F907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u="sng" dirty="0" smtClean="0">
                <a:solidFill>
                  <a:srgbClr val="FF0000"/>
                </a:solidFill>
              </a:rPr>
              <a:t>Unit </a:t>
            </a:r>
            <a:r>
              <a:rPr lang="en-US" sz="2800" b="1" u="sng" dirty="0" smtClean="0">
                <a:solidFill>
                  <a:srgbClr val="FF0000"/>
                </a:solidFill>
              </a:rPr>
              <a:t>9: </a:t>
            </a:r>
            <a:r>
              <a:rPr lang="en-US" sz="24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 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NATURAL DISASTERS  </a:t>
            </a:r>
            <a:r>
              <a:rPr lang="en-US" sz="2000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(A CLOSER LOOK 2)</a:t>
            </a:r>
            <a:endParaRPr lang="en-US" sz="2800" dirty="0">
              <a:solidFill>
                <a:srgbClr val="0000CC"/>
              </a:solidFill>
              <a:latin typeface=".VnRevue" pitchFamily="34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91600" cy="5097463"/>
          </a:xfrm>
        </p:spPr>
        <p:txBody>
          <a:bodyPr rtlCol="0">
            <a:normAutofit fontScale="92500"/>
          </a:bodyPr>
          <a:lstStyle/>
          <a:p>
            <a:pPr marL="514350" indent="-514350" eaLnBrk="1" fontAlgn="auto" hangingPunct="1">
              <a:spcAft>
                <a:spcPts val="0"/>
              </a:spcAft>
              <a:buNone/>
              <a:defRPr/>
            </a:pP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Volunteers have given out food and blankets to homeless people.</a:t>
            </a:r>
          </a:p>
          <a:p>
            <a:pPr marL="514350" indent="-514350" eaLnBrk="1" fontAlgn="auto" hangingPunct="1">
              <a:spcAft>
                <a:spcPts val="0"/>
              </a:spcAft>
              <a:buNone/>
              <a:defRPr/>
            </a:pPr>
            <a:endParaRPr lang="en-US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eaLnBrk="1" fontAlgn="auto" hangingPunct="1">
              <a:spcAft>
                <a:spcPts val="0"/>
              </a:spcAft>
              <a:buNone/>
              <a:defRPr/>
            </a:pPr>
            <a:endParaRPr lang="en-US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eaLnBrk="1" fontAlgn="auto" hangingPunct="1">
              <a:spcAft>
                <a:spcPts val="0"/>
              </a:spcAft>
              <a:buNone/>
              <a:defRPr/>
            </a:pP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So far, rescue workers have freed ten people trapped in collapsed buildings.</a:t>
            </a:r>
          </a:p>
          <a:p>
            <a:pPr marL="514350" indent="-514350" eaLnBrk="1" fontAlgn="auto" hangingPunct="1">
              <a:spcAft>
                <a:spcPts val="0"/>
              </a:spcAft>
              <a:buNone/>
              <a:defRPr/>
            </a:pPr>
            <a:endParaRPr lang="en-US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endParaRPr lang="en-US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eaLnBrk="1" fontAlgn="auto" hangingPunct="1">
              <a:spcAft>
                <a:spcPts val="0"/>
              </a:spcAft>
              <a:buNone/>
              <a:defRPr/>
            </a:pP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Did the storm destroy the whole village?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endParaRPr lang="en-US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eaLnBrk="1" fontAlgn="auto" hangingPunct="1">
              <a:spcAft>
                <a:spcPts val="0"/>
              </a:spcAft>
              <a:buNone/>
              <a:defRPr/>
            </a:pP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If the storm hit the area, It will cause a lot of damage.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endParaRPr lang="en-US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eaLnBrk="1" fontAlgn="auto" hangingPunct="1">
              <a:spcAft>
                <a:spcPts val="0"/>
              </a:spcAft>
              <a:buNone/>
              <a:defRPr/>
            </a:pP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They are going to organise a garden party to raise money for the victims of the flood.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endParaRPr lang="en-US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76200" y="533400"/>
            <a:ext cx="9067800" cy="6556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Rewrite the following sentences using the correct passive voice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81000" y="1524000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Food 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 blanks have been given out to homeless people (by volunteers)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28600" y="2743200"/>
            <a:ext cx="853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Ten people trapped in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collaped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buildings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have been freed (by the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rescue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workers) so far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04800" y="3962400"/>
            <a:ext cx="63789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Was the whole village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destroyed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storm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04800" y="4724400"/>
            <a:ext cx="77989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If the area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hit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by the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storm, a lot of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damage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will be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caused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04800" y="5943600"/>
            <a:ext cx="78136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A garden is going to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organized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raise money for the victims of the flood.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6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D6F907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u="sng" dirty="0" smtClean="0">
                <a:solidFill>
                  <a:srgbClr val="FF0000"/>
                </a:solidFill>
              </a:rPr>
              <a:t>Unit </a:t>
            </a:r>
            <a:r>
              <a:rPr lang="en-US" sz="2800" b="1" u="sng" dirty="0" smtClean="0">
                <a:solidFill>
                  <a:srgbClr val="FF0000"/>
                </a:solidFill>
              </a:rPr>
              <a:t>9: </a:t>
            </a:r>
            <a:r>
              <a:rPr lang="en-US" sz="24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 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NATURAL DISASTERS  </a:t>
            </a:r>
            <a:r>
              <a:rPr lang="en-US" sz="2000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(A CLOSER LOOK 2)</a:t>
            </a:r>
            <a:endParaRPr lang="en-US" sz="2800" dirty="0">
              <a:solidFill>
                <a:srgbClr val="0000CC"/>
              </a:solidFill>
              <a:latin typeface=".VnRevue" pitchFamily="34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1549400"/>
            <a:ext cx="8686800" cy="1879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Nick   :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anyone injured?</a:t>
            </a:r>
          </a:p>
          <a:p>
            <a:pPr algn="just">
              <a:defRPr/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Duong: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a few minor injuries were reported. Most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people </a:t>
            </a:r>
            <a:r>
              <a:rPr 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 moved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safe areas when the storm broke.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609600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4a. </a:t>
            </a:r>
            <a:r>
              <a:rPr lang="en-US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 part of the conversation from getting started</a:t>
            </a:r>
          </a:p>
          <a:p>
            <a:r>
              <a:rPr lang="en-US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 attention to the underlined part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3733800"/>
            <a:ext cx="2876108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Past perfect tense</a:t>
            </a:r>
            <a:endParaRPr lang="en-US" sz="2800" b="1" dirty="0"/>
          </a:p>
        </p:txBody>
      </p:sp>
      <p:sp>
        <p:nvSpPr>
          <p:cNvPr id="8" name="Rectangle 7"/>
          <p:cNvSpPr/>
          <p:nvPr/>
        </p:nvSpPr>
        <p:spPr>
          <a:xfrm>
            <a:off x="1371600" y="4343400"/>
            <a:ext cx="10631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Form: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2743200" y="4343400"/>
            <a:ext cx="3938899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+ had + past participle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5105400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Most people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 moved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safe areas when the storm broke.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" y="5634335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Most people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hadn’t moved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safe areas when the storm broke.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381000" y="6167735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Most people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safe areas when the storm broke?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 animBg="1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6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D6F907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u="sng" dirty="0" smtClean="0">
                <a:solidFill>
                  <a:srgbClr val="FF0000"/>
                </a:solidFill>
              </a:rPr>
              <a:t>Unit </a:t>
            </a:r>
            <a:r>
              <a:rPr lang="en-US" sz="2800" b="1" u="sng" dirty="0" smtClean="0">
                <a:solidFill>
                  <a:srgbClr val="FF0000"/>
                </a:solidFill>
              </a:rPr>
              <a:t>9: </a:t>
            </a:r>
            <a:r>
              <a:rPr lang="en-US" sz="24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   </a:t>
            </a:r>
            <a:r>
              <a:rPr lang="en-US" sz="2800" b="1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NATURAL DISASTERS  </a:t>
            </a:r>
            <a:r>
              <a:rPr lang="en-US" sz="2000" dirty="0" smtClean="0">
                <a:solidFill>
                  <a:srgbClr val="0000CC"/>
                </a:solidFill>
                <a:latin typeface=".VnRevue" pitchFamily="34" charset="0"/>
                <a:cs typeface="Arial" charset="0"/>
              </a:rPr>
              <a:t>(A CLOSER LOOK 2)</a:t>
            </a:r>
            <a:endParaRPr lang="en-US" sz="2800" dirty="0">
              <a:solidFill>
                <a:srgbClr val="0000CC"/>
              </a:solidFill>
              <a:latin typeface=".VnRevue" pitchFamily="34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590800"/>
            <a:ext cx="5562600" cy="762000"/>
          </a:xfrm>
        </p:spPr>
        <p:txBody>
          <a:bodyPr>
            <a:noAutofit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 the past perfect to describe an action before 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started 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in the past </a:t>
            </a:r>
            <a:endParaRPr lang="en-US" sz="24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24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" y="457200"/>
            <a:ext cx="8915400" cy="749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When do we use the past perfect? Can you think of any rules?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28600" y="5257800"/>
            <a:ext cx="5105400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=&gt;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use the past perfect to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describe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 action happened before another action in the past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1676400"/>
            <a:ext cx="563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Ex:  People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 managed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leave the flooded villages 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11 o’clock last night</a:t>
            </a:r>
            <a:endParaRPr lang="en-US" sz="2400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40386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Ex:  People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had already left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flooded villages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when rescue workers arrived.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1398648"/>
            <a:ext cx="3505200" cy="20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4191000"/>
            <a:ext cx="3505200" cy="2402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5638800" y="9906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11 o’clock last night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0" y="3810000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when rescue workers arrived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1267</TotalTime>
  <Words>1090</Words>
  <Application>Microsoft Office PowerPoint</Application>
  <PresentationFormat>On-screen Show (4:3)</PresentationFormat>
  <Paragraphs>146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2. Complete the sentences using the correct passive form of the verbs in brackets.</vt:lpstr>
      <vt:lpstr>Slide 6</vt:lpstr>
      <vt:lpstr>3. Rewrite the following sentences using the correct passive voice.</vt:lpstr>
      <vt:lpstr>Slide 8</vt:lpstr>
      <vt:lpstr>b. When do we use the past perfect? Can you think of any rules?</vt:lpstr>
      <vt:lpstr>5.Complete the  sentences by putting the verbs in brackets into the simple past or past perfect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</cp:lastModifiedBy>
  <cp:revision>131</cp:revision>
  <dcterms:created xsi:type="dcterms:W3CDTF">2016-11-08T14:18:54Z</dcterms:created>
  <dcterms:modified xsi:type="dcterms:W3CDTF">2020-02-03T13:52:30Z</dcterms:modified>
</cp:coreProperties>
</file>