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70" r:id="rId5"/>
    <p:sldId id="258" r:id="rId6"/>
    <p:sldId id="257" r:id="rId7"/>
    <p:sldId id="271" r:id="rId8"/>
    <p:sldId id="266" r:id="rId9"/>
    <p:sldId id="273" r:id="rId10"/>
    <p:sldId id="274" r:id="rId11"/>
    <p:sldId id="259" r:id="rId12"/>
    <p:sldId id="267" r:id="rId13"/>
    <p:sldId id="272" r:id="rId14"/>
    <p:sldId id="268" r:id="rId15"/>
    <p:sldId id="277" r:id="rId16"/>
    <p:sldId id="261" r:id="rId17"/>
    <p:sldId id="275" r:id="rId18"/>
    <p:sldId id="278" r:id="rId19"/>
    <p:sldId id="283" r:id="rId20"/>
    <p:sldId id="284" r:id="rId21"/>
    <p:sldId id="285" r:id="rId22"/>
    <p:sldId id="286" r:id="rId23"/>
    <p:sldId id="280" r:id="rId24"/>
    <p:sldId id="276" r:id="rId25"/>
    <p:sldId id="282" r:id="rId26"/>
    <p:sldId id="287" r:id="rId27"/>
    <p:sldId id="281" r:id="rId28"/>
    <p:sldId id="290" r:id="rId29"/>
    <p:sldId id="269" r:id="rId30"/>
    <p:sldId id="288" r:id="rId31"/>
    <p:sldId id="291" r:id="rId32"/>
    <p:sldId id="292" r:id="rId33"/>
    <p:sldId id="293" r:id="rId34"/>
    <p:sldId id="295" r:id="rId35"/>
    <p:sldId id="294" r:id="rId36"/>
    <p:sldId id="296" r:id="rId37"/>
    <p:sldId id="262" r:id="rId38"/>
    <p:sldId id="289" r:id="rId39"/>
    <p:sldId id="260" r:id="rId40"/>
    <p:sldId id="297" r:id="rId41"/>
    <p:sldId id="299" r:id="rId42"/>
    <p:sldId id="263" r:id="rId43"/>
    <p:sldId id="300" r:id="rId44"/>
    <p:sldId id="301" r:id="rId45"/>
    <p:sldId id="298" r:id="rId46"/>
    <p:sldId id="279" r:id="rId47"/>
    <p:sldId id="302" r:id="rId48"/>
    <p:sldId id="303" r:id="rId49"/>
    <p:sldId id="305" r:id="rId50"/>
    <p:sldId id="304" r:id="rId51"/>
    <p:sldId id="307" r:id="rId52"/>
    <p:sldId id="264" r:id="rId53"/>
    <p:sldId id="265" r:id="rId54"/>
  </p:sldIdLst>
  <p:sldSz cx="18288000" cy="10287000"/>
  <p:notesSz cx="6858000" cy="9144000"/>
  <p:embeddedFontLst>
    <p:embeddedFont>
      <p:font typeface="Cambria Math" panose="02040503050406030204" pitchFamily="18" charset="0"/>
      <p:regular r:id="rId55"/>
    </p:embeddedFont>
    <p:embeddedFont>
      <p:font typeface="Tahoma" panose="020B0604030504040204" pitchFamily="34" charset="0"/>
      <p:regular r:id="rId56"/>
      <p:bold r:id="rId57"/>
    </p:embeddedFont>
    <p:embeddedFont>
      <p:font typeface="Calibri Light" panose="020F0302020204030204" pitchFamily="34" charset="0"/>
      <p:regular r:id="rId58"/>
      <p:italic r:id="rId59"/>
    </p:embeddedFont>
    <p:embeddedFont>
      <p:font typeface="Calibri" panose="020F0502020204030204" pitchFamily="3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91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27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1.fntdata"/><Relationship Id="rId63" Type="http://schemas.openxmlformats.org/officeDocument/2006/relationships/font" Target="fonts/font9.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4.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7.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2.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5.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6.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CAD3DF4-DBAC-4BCC-8E7F-F17DE20DD2AB}"/>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8753E95-3F88-4897-801A-9018CFCF52F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0A5A1A8-8A45-4289-9D68-05E581CC435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1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B687DF-15D4-410C-9BEC-0A69738DF45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6D9C549-B93A-423E-9018-13BFBFA94E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7EEFBB-C3FE-45C6-B582-C15A526275BC}"/>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1223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022523A-3445-4A70-A807-26B7672D3F41}"/>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F3CD68F-8D25-4F5D-987B-CCD1510F6CF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1F0732B-11F6-4767-960B-756D333706AD}"/>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08115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65C43FA-49CB-4221-A067-397FB656DA30}"/>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C2B218B-D352-4F27-9D43-7BD54978899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C0F3F26-B98A-4D07-85F8-7953EF490214}"/>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4484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3B66D0D-B823-40FA-9DDA-84B93D0AF2C8}"/>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F6CE9128-5D67-471C-83CB-B7929BEEE48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CD3B12E-3072-4CD7-9081-6C971EC58EC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8077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FBC0AB5-02A0-4639-87CE-4CFA566B16C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F533659-AB2F-40A8-8E82-07E03113E1B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6D7D564-2EC8-4702-A2E5-8A8C5D76EFD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9404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96538B4-93CE-416C-89E3-04A574537672}"/>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1E0DBE5C-9AA0-4700-BDBA-A8ABB59E6A8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A464AB5-CF50-4326-9D61-DEF68EF33252}"/>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3659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96F9822-DB35-4942-9248-7992D0E68B43}"/>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C3DFCA0-0A38-4FE8-BB38-2073BA7DCF3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AF55756-C36E-4BEC-AA3B-34491C038D9F}"/>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0774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65E47791-8C43-46B3-8060-0095BDF1722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4A166A-6681-4341-B972-B3449F11AA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219AB5F-BC4E-4496-A3DA-3504494B10A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10540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1C2CAC-303A-44A7-94E3-16C842D3AFF4}"/>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AF6DD-D38F-4679-B5DD-9A1021A3CC7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A7D2A6-FAA9-47BB-8FA6-FCB4DBA462FA}"/>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0833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BE8D13-B9C9-4C95-8724-EE683605BD5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40200B-BB2B-4E67-8CEB-060DA521D38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BA21790-4401-4B6B-AC2D-91B510495A5E}"/>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1949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453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415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917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058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5879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652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5631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538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340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056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909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B14F94E7-8F50-4C84-8C76-9634379C55B4}" type="datetimeFigureOut">
              <a:rPr lang="en-US" smtClean="0">
                <a:solidFill>
                  <a:prstClr val="black">
                    <a:tint val="75000"/>
                  </a:prstClr>
                </a:solidFill>
              </a:rPr>
              <a:pPr>
                <a:defRPr/>
              </a:pPr>
              <a:t>8/22/2023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96686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solidFill>
                  <a:prstClr val="black">
                    <a:tint val="75000"/>
                  </a:prstClr>
                </a:solidFill>
              </a:rPr>
              <a:pPr/>
              <a:t>8/22/2023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944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8" Type="http://schemas.openxmlformats.org/officeDocument/2006/relationships/image" Target="../media/image28.png"/><Relationship Id="rId17" Type="http://schemas.openxmlformats.org/officeDocument/2006/relationships/image" Target="NUL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5.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5.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35.sv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8" Type="http://schemas.openxmlformats.org/officeDocument/2006/relationships/image" Target="../media/image45.jpeg"/><Relationship Id="rId17" Type="http://schemas.openxmlformats.org/officeDocument/2006/relationships/image" Target="NUL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8" Type="http://schemas.openxmlformats.org/officeDocument/2006/relationships/image" Target="../media/image46.jpeg"/><Relationship Id="rId17" Type="http://schemas.openxmlformats.org/officeDocument/2006/relationships/image" Target="NUL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8" Type="http://schemas.openxmlformats.org/officeDocument/2006/relationships/image" Target="../media/image57.png"/><Relationship Id="rId21" Type="http://schemas.openxmlformats.org/officeDocument/2006/relationships/image" Target="../media/image53.png"/><Relationship Id="rId17" Type="http://schemas.openxmlformats.org/officeDocument/2006/relationships/image" Target="NULL"/><Relationship Id="rId2" Type="http://schemas.openxmlformats.org/officeDocument/2006/relationships/image" Target="../media/image27.png"/><Relationship Id="rId20" Type="http://schemas.openxmlformats.org/officeDocument/2006/relationships/image" Target="../media/image59.png"/><Relationship Id="rId1" Type="http://schemas.openxmlformats.org/officeDocument/2006/relationships/slideLayout" Target="../slideLayouts/slideLayout7.xml"/><Relationship Id="rId19"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gif"/><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58.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23.sv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audio" Target="../media/audio4.wav"/><Relationship Id="rId10" Type="http://schemas.openxmlformats.org/officeDocument/2006/relationships/image" Target="../media/image64.png"/><Relationship Id="rId4" Type="http://schemas.openxmlformats.org/officeDocument/2006/relationships/audio" Target="../media/audio3.wav"/><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audio" Target="../media/audio3.wav"/><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audio" Target="../media/audio3.wav"/><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4.wav"/><Relationship Id="rId7" Type="http://schemas.openxmlformats.org/officeDocument/2006/relationships/image" Target="../media/image61.png"/><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0.PNG"/><Relationship Id="rId11" Type="http://schemas.openxmlformats.org/officeDocument/2006/relationships/image" Target="../media/image70.png"/><Relationship Id="rId5" Type="http://schemas.openxmlformats.org/officeDocument/2006/relationships/audio" Target="../media/audio3.wav"/><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63.png"/></Relationships>
</file>

<file path=ppt/slides/_rels/slide3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4.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audio" Target="../media/audio3.wav"/><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68.jpeg"/><Relationship Id="rId5" Type="http://schemas.openxmlformats.org/officeDocument/2006/relationships/image" Target="../media/image14.svg"/><Relationship Id="rId10" Type="http://schemas.openxmlformats.org/officeDocument/2006/relationships/image" Target="../media/image67.jpeg"/><Relationship Id="rId4" Type="http://schemas.openxmlformats.org/officeDocument/2006/relationships/image" Target="../media/image7.png"/><Relationship Id="rId9" Type="http://schemas.openxmlformats.org/officeDocument/2006/relationships/image" Target="../media/image41.sv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10" Type="http://schemas.openxmlformats.org/officeDocument/2006/relationships/image" Target="../media/image19.svg"/><Relationship Id="rId4" Type="http://schemas.openxmlformats.org/officeDocument/2006/relationships/image" Target="../media/image9.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52.svg"/><Relationship Id="rId5" Type="http://schemas.openxmlformats.org/officeDocument/2006/relationships/image" Target="../media/image14.sv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50.sv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52.svg"/><Relationship Id="rId5" Type="http://schemas.openxmlformats.org/officeDocument/2006/relationships/image" Target="../media/image14.sv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50.svg"/></Relationships>
</file>

<file path=ppt/slides/_rels/slide4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3" Type="http://schemas.openxmlformats.org/officeDocument/2006/relationships/image" Target="../media/image18.png"/><Relationship Id="rId3" Type="http://schemas.openxmlformats.org/officeDocument/2006/relationships/image" Target="../media/image2.svg"/><Relationship Id="rId12" Type="http://schemas.openxmlformats.org/officeDocument/2006/relationships/image" Target="../media/image17.png"/><Relationship Id="rId7" Type="http://schemas.openxmlformats.org/officeDocument/2006/relationships/image" Target="../media/image4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52.svg"/><Relationship Id="rId5" Type="http://schemas.openxmlformats.org/officeDocument/2006/relationships/image" Target="../media/image14.svg"/><Relationship Id="rId15" Type="http://schemas.openxmlformats.org/officeDocument/2006/relationships/image" Target="../media/image19.png"/><Relationship Id="rId4" Type="http://schemas.openxmlformats.org/officeDocument/2006/relationships/image" Target="../media/image7.png"/><Relationship Id="rId14" Type="http://schemas.openxmlformats.org/officeDocument/2006/relationships/image" Target="../media/image54.svg"/></Relationships>
</file>

<file path=ppt/slides/_rels/slide8.xml.rels><?xml version="1.0" encoding="UTF-8" standalone="yes"?>
<Relationships xmlns="http://schemas.openxmlformats.org/package/2006/relationships"><Relationship Id="rId13" Type="http://schemas.openxmlformats.org/officeDocument/2006/relationships/image" Target="../media/image21.png"/><Relationship Id="rId3" Type="http://schemas.openxmlformats.org/officeDocument/2006/relationships/image" Target="../media/image2.svg"/><Relationship Id="rId12"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52.svg"/><Relationship Id="rId5" Type="http://schemas.openxmlformats.org/officeDocument/2006/relationships/image" Target="../media/image14.svg"/><Relationship Id="rId15" Type="http://schemas.openxmlformats.org/officeDocument/2006/relationships/image" Target="../media/image54.svg"/><Relationship Id="rId4" Type="http://schemas.openxmlformats.org/officeDocument/2006/relationships/image" Target="../media/image7.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27.svg"/><Relationship Id="rId2" Type="http://schemas.openxmlformats.org/officeDocument/2006/relationships/image" Target="../media/image5.png"/><Relationship Id="rId1" Type="http://schemas.openxmlformats.org/officeDocument/2006/relationships/slideLayout" Target="../slideLayouts/slideLayout7.xml"/><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3352800" y="-1790700"/>
            <a:ext cx="23849619" cy="13985436"/>
          </a:xfrm>
          <a:prstGeom prst="rect">
            <a:avLst/>
          </a:prstGeom>
        </p:spPr>
      </p:pic>
      <p:sp>
        <p:nvSpPr>
          <p:cNvPr id="20" name="TextBox 20"/>
          <p:cNvSpPr txBox="1"/>
          <p:nvPr/>
        </p:nvSpPr>
        <p:spPr>
          <a:xfrm rot="-177133">
            <a:off x="3961960" y="3086030"/>
            <a:ext cx="11944062" cy="3494546"/>
          </a:xfrm>
          <a:prstGeom prst="rect">
            <a:avLst/>
          </a:prstGeom>
        </p:spPr>
        <p:txBody>
          <a:bodyPr lIns="0" tIns="0" rIns="0" bIns="0" rtlCol="0" anchor="t">
            <a:spAutoFit/>
          </a:bodyPr>
          <a:lstStyle/>
          <a:p>
            <a:pPr marL="0" lvl="0" indent="0" algn="ctr">
              <a:lnSpc>
                <a:spcPct val="150000"/>
              </a:lnSpc>
              <a:spcBef>
                <a:spcPct val="0"/>
              </a:spcBef>
            </a:pPr>
            <a:r>
              <a:rPr lang="vi-VN" sz="8000" b="1" smtClean="0">
                <a:solidFill>
                  <a:srgbClr val="000000"/>
                </a:solidFill>
              </a:rPr>
              <a:t>CHÀO MỪNG CẢ LỚP </a:t>
            </a:r>
          </a:p>
          <a:p>
            <a:pPr marL="0" lvl="0" indent="0" algn="ctr">
              <a:lnSpc>
                <a:spcPct val="150000"/>
              </a:lnSpc>
              <a:spcBef>
                <a:spcPct val="0"/>
              </a:spcBef>
            </a:pPr>
            <a:r>
              <a:rPr lang="vi-VN" sz="8000" b="1" smtClean="0">
                <a:solidFill>
                  <a:srgbClr val="000000"/>
                </a:solidFill>
              </a:rPr>
              <a:t>ĐẾN VỚI TIẾT HỌC MỚI!</a:t>
            </a:r>
            <a:endParaRPr lang="en-US" sz="8000" b="1">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3" name="Freeform 13"/>
          <p:cNvSpPr/>
          <p:nvPr/>
        </p:nvSpPr>
        <p:spPr>
          <a:xfrm rot="21593705">
            <a:off x="465588" y="417908"/>
            <a:ext cx="17373960" cy="9450108"/>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a:solidFill>
              <a:srgbClr val="C79179"/>
            </a:solidFill>
          </a:ln>
        </p:spPr>
      </p:sp>
      <p:sp>
        <p:nvSpPr>
          <p:cNvPr id="4" name="TextBox 14"/>
          <p:cNvSpPr txBox="1"/>
          <p:nvPr/>
        </p:nvSpPr>
        <p:spPr>
          <a:xfrm rot="21593705">
            <a:off x="460616" y="405712"/>
            <a:ext cx="4048283" cy="4007417"/>
          </a:xfrm>
          <a:prstGeom prst="rect">
            <a:avLst/>
          </a:prstGeom>
        </p:spPr>
        <p:txBody>
          <a:bodyPr lIns="50800" tIns="50800" rIns="50800" bIns="50800" rtlCol="0" anchor="ctr"/>
          <a:lstStyle/>
          <a:p>
            <a:pPr algn="ctr">
              <a:lnSpc>
                <a:spcPts val="2659"/>
              </a:lnSpc>
            </a:pPr>
            <a:endParaRPr/>
          </a:p>
        </p:txBody>
      </p:sp>
      <p:grpSp>
        <p:nvGrpSpPr>
          <p:cNvPr id="25" name="Group 24"/>
          <p:cNvGrpSpPr/>
          <p:nvPr/>
        </p:nvGrpSpPr>
        <p:grpSpPr>
          <a:xfrm>
            <a:off x="11201400" y="846603"/>
            <a:ext cx="3665436" cy="3125634"/>
            <a:chOff x="11430000" y="647700"/>
            <a:chExt cx="3665436" cy="3125634"/>
          </a:xfrm>
        </p:grpSpPr>
        <p:pic>
          <p:nvPicPr>
            <p:cNvPr id="23" name="Picture 22"/>
            <p:cNvPicPr>
              <a:picLocks noChangeAspect="1"/>
            </p:cNvPicPr>
            <p:nvPr/>
          </p:nvPicPr>
          <p:blipFill>
            <a:blip r:embed="rId2">
              <a:duotone>
                <a:prstClr val="black"/>
                <a:schemeClr val="accent2">
                  <a:tint val="45000"/>
                  <a:satMod val="400000"/>
                </a:schemeClr>
              </a:duotone>
            </a:blip>
            <a:stretch>
              <a:fillRect/>
            </a:stretch>
          </p:blipFill>
          <p:spPr>
            <a:xfrm>
              <a:off x="11430000" y="647700"/>
              <a:ext cx="3665436" cy="3125634"/>
            </a:xfrm>
            <a:prstGeom prst="rect">
              <a:avLst/>
            </a:prstGeom>
          </p:spPr>
        </p:pic>
        <p:sp>
          <p:nvSpPr>
            <p:cNvPr id="24" name="TextBox 23"/>
            <p:cNvSpPr txBox="1"/>
            <p:nvPr/>
          </p:nvSpPr>
          <p:spPr>
            <a:xfrm>
              <a:off x="12234018" y="1825796"/>
              <a:ext cx="2057400"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Chú ý</a:t>
              </a:r>
              <a:endParaRPr lang="en-US" sz="4400" b="1">
                <a:latin typeface="Arial" panose="020B0604020202020204" pitchFamily="34" charset="0"/>
                <a:cs typeface="Arial" panose="020B0604020202020204" pitchFamily="34" charset="0"/>
              </a:endParaRPr>
            </a:p>
          </p:txBody>
        </p:sp>
      </p:grpSp>
      <p:sp>
        <p:nvSpPr>
          <p:cNvPr id="26" name="Rectangle 25"/>
          <p:cNvSpPr/>
          <p:nvPr/>
        </p:nvSpPr>
        <p:spPr>
          <a:xfrm>
            <a:off x="9152568" y="4088161"/>
            <a:ext cx="7840032" cy="4154984"/>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Cho hai đường thẳng song song a và b. Có duy nhất một mặt phẳng chứa hai đường thẳng đó, kí hiệu: mb(a,b).</a:t>
            </a:r>
            <a:endParaRPr lang="en-US" sz="4400">
              <a:latin typeface="Arial" panose="020B0604020202020204" pitchFamily="34" charset="0"/>
              <a:cs typeface="Arial" panose="020B0604020202020204" pitchFamily="34" charset="0"/>
            </a:endParaRPr>
          </a:p>
        </p:txBody>
      </p:sp>
      <p:grpSp>
        <p:nvGrpSpPr>
          <p:cNvPr id="2" name="Group 1"/>
          <p:cNvGrpSpPr/>
          <p:nvPr/>
        </p:nvGrpSpPr>
        <p:grpSpPr>
          <a:xfrm>
            <a:off x="838200" y="888726"/>
            <a:ext cx="7983583" cy="8060746"/>
            <a:chOff x="838200" y="888726"/>
            <a:chExt cx="7983583" cy="8060746"/>
          </a:xfrm>
        </p:grpSpPr>
        <p:grpSp>
          <p:nvGrpSpPr>
            <p:cNvPr id="22" name="Group 21"/>
            <p:cNvGrpSpPr/>
            <p:nvPr/>
          </p:nvGrpSpPr>
          <p:grpSpPr>
            <a:xfrm>
              <a:off x="1811383" y="888726"/>
              <a:ext cx="7010400" cy="4953000"/>
              <a:chOff x="1981200" y="647700"/>
              <a:chExt cx="6629400" cy="4953000"/>
            </a:xfrm>
          </p:grpSpPr>
          <p:sp>
            <p:nvSpPr>
              <p:cNvPr id="20" name="Oval Callout 19"/>
              <p:cNvSpPr/>
              <p:nvPr/>
            </p:nvSpPr>
            <p:spPr>
              <a:xfrm>
                <a:off x="1981200" y="647700"/>
                <a:ext cx="6629400" cy="4953000"/>
              </a:xfrm>
              <a:prstGeom prst="wedgeEllipseCallout">
                <a:avLst>
                  <a:gd name="adj1" fmla="val -25217"/>
                  <a:gd name="adj2" fmla="val 66339"/>
                </a:avLst>
              </a:prstGeom>
              <a:solidFill>
                <a:schemeClr val="bg1"/>
              </a:solidFill>
              <a:ln w="38100">
                <a:solidFill>
                  <a:schemeClr val="accent5">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121581" y="1631686"/>
                <a:ext cx="6390003" cy="3139321"/>
              </a:xfrm>
              <a:prstGeom prst="rect">
                <a:avLst/>
              </a:prstGeom>
            </p:spPr>
            <p:txBody>
              <a:bodyPr wrap="square">
                <a:spAutoFit/>
              </a:bodyPr>
              <a:lstStyle/>
              <a:p>
                <a:pPr algn="ctr">
                  <a:lnSpc>
                    <a:spcPct val="150000"/>
                  </a:lnSpc>
                </a:pPr>
                <a:r>
                  <a:rPr lang="vi-VN" sz="4400">
                    <a:latin typeface="Arial" panose="020B0604020202020204" pitchFamily="34" charset="0"/>
                    <a:cs typeface="Arial" panose="020B0604020202020204" pitchFamily="34" charset="0"/>
                  </a:rPr>
                  <a:t>Có bao nhiêu mặt phẳng chứa được hai đường thẳng song song?</a:t>
                </a:r>
                <a:endParaRPr lang="en-US" sz="4400">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5400819"/>
              <a:ext cx="3082803" cy="3548653"/>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37746629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4" name="Group 3"/>
          <p:cNvGrpSpPr/>
          <p:nvPr/>
        </p:nvGrpSpPr>
        <p:grpSpPr>
          <a:xfrm>
            <a:off x="1275080" y="606384"/>
            <a:ext cx="2895600" cy="2285999"/>
            <a:chOff x="990600" y="266701"/>
            <a:chExt cx="2895600" cy="2285999"/>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990600" y="266701"/>
              <a:ext cx="2895600" cy="2285999"/>
            </a:xfrm>
            <a:prstGeom prst="rect">
              <a:avLst/>
            </a:prstGeom>
          </p:spPr>
        </p:pic>
        <p:sp>
          <p:nvSpPr>
            <p:cNvPr id="3" name="TextBox 2"/>
            <p:cNvSpPr txBox="1"/>
            <p:nvPr/>
          </p:nvSpPr>
          <p:spPr>
            <a:xfrm rot="21198885">
              <a:off x="1181099" y="1040367"/>
              <a:ext cx="2514600" cy="738664"/>
            </a:xfrm>
            <a:prstGeom prst="rect">
              <a:avLst/>
            </a:prstGeom>
            <a:noFill/>
          </p:spPr>
          <p:txBody>
            <a:bodyPr wrap="square" rtlCol="0">
              <a:spAutoFit/>
            </a:bodyPr>
            <a:lstStyle/>
            <a:p>
              <a:pPr algn="ctr"/>
              <a:r>
                <a:rPr lang="vi-VN" sz="4200" b="1" smtClean="0">
                  <a:latin typeface="Arial" panose="020B0604020202020204" pitchFamily="34" charset="0"/>
                  <a:cs typeface="Arial" panose="020B0604020202020204" pitchFamily="34" charset="0"/>
                </a:rPr>
                <a:t>Ví dụ 1</a:t>
              </a:r>
              <a:endParaRPr lang="en-US" sz="4200" b="1">
                <a:latin typeface="Arial" panose="020B0604020202020204" pitchFamily="34" charset="0"/>
                <a:cs typeface="Arial" panose="020B0604020202020204" pitchFamily="34" charset="0"/>
              </a:endParaRPr>
            </a:p>
          </p:txBody>
        </p:sp>
      </p:grpSp>
      <p:sp>
        <p:nvSpPr>
          <p:cNvPr id="5" name="TextBox 4"/>
          <p:cNvSpPr txBox="1"/>
          <p:nvPr/>
        </p:nvSpPr>
        <p:spPr>
          <a:xfrm>
            <a:off x="4876800" y="606384"/>
            <a:ext cx="12496800" cy="286232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Cho hình chóp S.ABCD có ABCD là hình bình hành. Hãy xét vị trí tương đối của các cặp đường thẳng sau: AB và CD, SA và BC.</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25200" y="3468706"/>
            <a:ext cx="6705600" cy="6403091"/>
          </a:xfrm>
          <a:prstGeom prst="rect">
            <a:avLst/>
          </a:prstGeom>
        </p:spPr>
      </p:pic>
      <p:sp>
        <p:nvSpPr>
          <p:cNvPr id="7" name="TextBox 6"/>
          <p:cNvSpPr txBox="1"/>
          <p:nvPr/>
        </p:nvSpPr>
        <p:spPr>
          <a:xfrm>
            <a:off x="5143500" y="3901784"/>
            <a:ext cx="1905000"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grpSp>
        <p:nvGrpSpPr>
          <p:cNvPr id="10" name="Group 9"/>
          <p:cNvGrpSpPr/>
          <p:nvPr/>
        </p:nvGrpSpPr>
        <p:grpSpPr>
          <a:xfrm>
            <a:off x="1431132" y="4762500"/>
            <a:ext cx="9448800" cy="4831370"/>
            <a:chOff x="1431132" y="4762500"/>
            <a:chExt cx="9448800" cy="4831370"/>
          </a:xfrm>
        </p:grpSpPr>
        <p:sp>
          <p:nvSpPr>
            <p:cNvPr id="8" name="TextBox 7"/>
            <p:cNvSpPr txBox="1"/>
            <p:nvPr/>
          </p:nvSpPr>
          <p:spPr>
            <a:xfrm>
              <a:off x="1431132" y="4762500"/>
              <a:ext cx="9448800"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Tứ giác ABCD là hình bình hành nên AB song song với CD.</a:t>
              </a:r>
              <a:endParaRPr lang="en-US" sz="4000">
                <a:latin typeface="Arial" panose="020B0604020202020204" pitchFamily="34" charset="0"/>
                <a:cs typeface="Arial" panose="020B0604020202020204" pitchFamily="34" charset="0"/>
              </a:endParaRPr>
            </a:p>
          </p:txBody>
        </p:sp>
        <p:sp>
          <p:nvSpPr>
            <p:cNvPr id="9" name="TextBox 8"/>
            <p:cNvSpPr txBox="1"/>
            <p:nvPr/>
          </p:nvSpPr>
          <p:spPr>
            <a:xfrm>
              <a:off x="1431132" y="6731548"/>
              <a:ext cx="9448800" cy="286232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Do bốn điểm S, A, B, C không cùng nằm trên một mặt phẳng nên hai đường thẳng SA và BC chéo nhau. </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739206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4" name="Group 3"/>
          <p:cNvGrpSpPr/>
          <p:nvPr/>
        </p:nvGrpSpPr>
        <p:grpSpPr>
          <a:xfrm>
            <a:off x="533400" y="571500"/>
            <a:ext cx="3886200" cy="2079565"/>
            <a:chOff x="609600" y="571500"/>
            <a:chExt cx="3886200" cy="2079565"/>
          </a:xfrm>
        </p:grpSpPr>
        <p:pic>
          <p:nvPicPr>
            <p:cNvPr id="2" name="Picture 9"/>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09600" y="571500"/>
              <a:ext cx="3886200" cy="2079565"/>
            </a:xfrm>
            <a:prstGeom prst="rect">
              <a:avLst/>
            </a:prstGeom>
          </p:spPr>
        </p:pic>
        <p:sp>
          <p:nvSpPr>
            <p:cNvPr id="3" name="TextBox 2"/>
            <p:cNvSpPr txBox="1"/>
            <p:nvPr/>
          </p:nvSpPr>
          <p:spPr>
            <a:xfrm>
              <a:off x="928461" y="1409700"/>
              <a:ext cx="3276600" cy="707886"/>
            </a:xfrm>
            <a:prstGeom prst="rect">
              <a:avLst/>
            </a:prstGeom>
            <a:noFill/>
          </p:spPr>
          <p:txBody>
            <a:bodyPr wrap="square" rtlCol="0">
              <a:prstTxWarp prst="textArchUp">
                <a:avLst/>
              </a:prstTxWarp>
              <a:spAutoFit/>
            </a:bodyPr>
            <a:lstStyle/>
            <a:p>
              <a:pPr algn="ctr"/>
              <a:r>
                <a:rPr lang="vi-VN" sz="4000" b="1" smtClean="0">
                  <a:solidFill>
                    <a:schemeClr val="bg1"/>
                  </a:solidFill>
                  <a:latin typeface="Arial" panose="020B0604020202020204" pitchFamily="34" charset="0"/>
                  <a:cs typeface="Arial" panose="020B0604020202020204" pitchFamily="34" charset="0"/>
                </a:rPr>
                <a:t>Luyện tập 1</a:t>
              </a:r>
              <a:endParaRPr lang="en-US" sz="4000" b="1">
                <a:solidFill>
                  <a:schemeClr val="bg1"/>
                </a:solidFill>
                <a:latin typeface="Arial" panose="020B0604020202020204" pitchFamily="34" charset="0"/>
                <a:cs typeface="Arial" panose="020B0604020202020204" pitchFamily="34" charset="0"/>
              </a:endParaRPr>
            </a:p>
          </p:txBody>
        </p:sp>
      </p:grpSp>
      <p:sp>
        <p:nvSpPr>
          <p:cNvPr id="5" name="Rectangle 4"/>
          <p:cNvSpPr/>
          <p:nvPr/>
        </p:nvSpPr>
        <p:spPr>
          <a:xfrm>
            <a:off x="5029200" y="571500"/>
            <a:ext cx="12039600" cy="2862322"/>
          </a:xfrm>
          <a:prstGeom prst="rect">
            <a:avLst/>
          </a:prstGeom>
        </p:spPr>
        <p:txBody>
          <a:bodyPr wrap="square">
            <a:spAutoFit/>
          </a:bodyPr>
          <a:lstStyle/>
          <a:p>
            <a:pPr algn="just">
              <a:lnSpc>
                <a:spcPct val="150000"/>
              </a:lnSpc>
            </a:pPr>
            <a:r>
              <a:rPr lang="vi-VN" sz="4000"/>
              <a:t>Quan sát một phần căn phòng (Hình 35), hãy cho biết vị trí tương đối của các cặp đường thẳng a và b; a và c; b và c. </a:t>
            </a:r>
            <a:endParaRPr lang="en-US" sz="4000"/>
          </a:p>
        </p:txBody>
      </p:sp>
      <p:pic>
        <p:nvPicPr>
          <p:cNvPr id="6" name="Picture 5"/>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2261" y="3924300"/>
            <a:ext cx="7245259" cy="6149585"/>
          </a:xfrm>
          <a:prstGeom prst="rect">
            <a:avLst/>
          </a:prstGeom>
        </p:spPr>
      </p:pic>
      <p:sp>
        <p:nvSpPr>
          <p:cNvPr id="7" name="TextBox 6"/>
          <p:cNvSpPr txBox="1"/>
          <p:nvPr/>
        </p:nvSpPr>
        <p:spPr>
          <a:xfrm>
            <a:off x="12039600" y="3695700"/>
            <a:ext cx="1905000"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8420100" y="4403586"/>
            <a:ext cx="9144000" cy="4825745"/>
          </a:xfrm>
          <a:prstGeom prst="rect">
            <a:avLst/>
          </a:prstGeom>
        </p:spPr>
        <p:txBody>
          <a:bodyPr>
            <a:spAutoFit/>
          </a:bodyPr>
          <a:lstStyle/>
          <a:p>
            <a:pPr marL="571500" indent="-571500" algn="just">
              <a:lnSpc>
                <a:spcPct val="200000"/>
              </a:lnSpc>
              <a:buFont typeface="Wingdings" panose="05000000000000000000" pitchFamily="2" charset="2"/>
              <a:buChar char="ü"/>
            </a:pPr>
            <a:r>
              <a:rPr lang="vi-VN" sz="4000" smtClean="0">
                <a:latin typeface="Arial" panose="020B0604020202020204" pitchFamily="34" charset="0"/>
                <a:cs typeface="Arial" panose="020B0604020202020204" pitchFamily="34" charset="0"/>
              </a:rPr>
              <a:t>Hai </a:t>
            </a:r>
            <a:r>
              <a:rPr lang="vi-VN" sz="4000">
                <a:latin typeface="Arial" panose="020B0604020202020204" pitchFamily="34" charset="0"/>
                <a:cs typeface="Arial" panose="020B0604020202020204" pitchFamily="34" charset="0"/>
              </a:rPr>
              <a:t>đường thẳng a và b song song với nhau.</a:t>
            </a:r>
          </a:p>
          <a:p>
            <a:pPr marL="571500" indent="-571500" algn="just">
              <a:lnSpc>
                <a:spcPct val="200000"/>
              </a:lnSpc>
              <a:buFont typeface="Wingdings" panose="05000000000000000000" pitchFamily="2" charset="2"/>
              <a:buChar char="ü"/>
            </a:pPr>
            <a:r>
              <a:rPr lang="vi-VN" sz="4000" smtClean="0">
                <a:latin typeface="Arial" panose="020B0604020202020204" pitchFamily="34" charset="0"/>
                <a:cs typeface="Arial" panose="020B0604020202020204" pitchFamily="34" charset="0"/>
              </a:rPr>
              <a:t>Hai </a:t>
            </a:r>
            <a:r>
              <a:rPr lang="vi-VN" sz="4000">
                <a:latin typeface="Arial" panose="020B0604020202020204" pitchFamily="34" charset="0"/>
                <a:cs typeface="Arial" panose="020B0604020202020204" pitchFamily="34" charset="0"/>
              </a:rPr>
              <a:t>đường thẳng a và c chéo nhau.</a:t>
            </a:r>
          </a:p>
          <a:p>
            <a:pPr marL="571500" indent="-571500" algn="just">
              <a:lnSpc>
                <a:spcPct val="200000"/>
              </a:lnSpc>
              <a:buFont typeface="Wingdings" panose="05000000000000000000" pitchFamily="2" charset="2"/>
              <a:buChar char="ü"/>
            </a:pPr>
            <a:r>
              <a:rPr lang="vi-VN" sz="4000" smtClean="0">
                <a:latin typeface="Arial" panose="020B0604020202020204" pitchFamily="34" charset="0"/>
                <a:cs typeface="Arial" panose="020B0604020202020204" pitchFamily="34" charset="0"/>
              </a:rPr>
              <a:t>Hai </a:t>
            </a:r>
            <a:r>
              <a:rPr lang="vi-VN" sz="4000">
                <a:latin typeface="Arial" panose="020B0604020202020204" pitchFamily="34" charset="0"/>
                <a:cs typeface="Arial" panose="020B0604020202020204" pitchFamily="34" charset="0"/>
              </a:rPr>
              <a:t>đường thẳng b và c cắt nhau.</a:t>
            </a:r>
          </a:p>
        </p:txBody>
      </p:sp>
    </p:spTree>
    <p:extLst>
      <p:ext uri="{BB962C8B-B14F-4D97-AF65-F5344CB8AC3E}">
        <p14:creationId xmlns:p14="http://schemas.microsoft.com/office/powerpoint/2010/main" val="36376275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fade">
                                      <p:cBhvr>
                                        <p:cTn id="36" dur="500"/>
                                        <p:tgtEl>
                                          <p:spTgt spid="8">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animEffect transition="in" filter="fade">
                                      <p:cBhvr>
                                        <p:cTn id="4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6" name="Rectangle 25"/>
          <p:cNvSpPr/>
          <p:nvPr/>
        </p:nvSpPr>
        <p:spPr>
          <a:xfrm>
            <a:off x="0" y="0"/>
            <a:ext cx="18288000" cy="10287000"/>
          </a:xfrm>
          <a:prstGeom prst="rect">
            <a:avLst/>
          </a:prstGeom>
          <a:solidFill>
            <a:srgbClr val="AA917E"/>
          </a:solidFill>
          <a:ln>
            <a:solidFill>
              <a:srgbClr val="AA9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6"/>
          <p:cNvSpPr/>
          <p:nvPr/>
        </p:nvSpPr>
        <p:spPr>
          <a:xfrm>
            <a:off x="381000" y="1714500"/>
            <a:ext cx="17602199" cy="8305800"/>
          </a:xfrm>
          <a:custGeom>
            <a:avLst/>
            <a:gdLst/>
            <a:ahLst/>
            <a:cxnLst/>
            <a:rect l="l" t="t" r="r" b="b"/>
            <a:pathLst>
              <a:path w="4505025" h="1974399">
                <a:moveTo>
                  <a:pt x="23083" y="0"/>
                </a:moveTo>
                <a:lnTo>
                  <a:pt x="4481942" y="0"/>
                </a:lnTo>
                <a:cubicBezTo>
                  <a:pt x="4488064" y="0"/>
                  <a:pt x="4493935" y="2432"/>
                  <a:pt x="4498264" y="6761"/>
                </a:cubicBezTo>
                <a:cubicBezTo>
                  <a:pt x="4502593" y="11090"/>
                  <a:pt x="4505025" y="16961"/>
                  <a:pt x="4505025" y="23083"/>
                </a:cubicBezTo>
                <a:lnTo>
                  <a:pt x="4505025" y="1951316"/>
                </a:lnTo>
                <a:cubicBezTo>
                  <a:pt x="4505025" y="1957437"/>
                  <a:pt x="4502593" y="1963309"/>
                  <a:pt x="4498264" y="1967638"/>
                </a:cubicBezTo>
                <a:cubicBezTo>
                  <a:pt x="4493935" y="1971967"/>
                  <a:pt x="4488064" y="1974399"/>
                  <a:pt x="4481942" y="1974399"/>
                </a:cubicBezTo>
                <a:lnTo>
                  <a:pt x="23083" y="1974399"/>
                </a:lnTo>
                <a:cubicBezTo>
                  <a:pt x="16961" y="1974399"/>
                  <a:pt x="11090" y="1971967"/>
                  <a:pt x="6761" y="1967638"/>
                </a:cubicBezTo>
                <a:cubicBezTo>
                  <a:pt x="2432" y="1963309"/>
                  <a:pt x="0" y="1957437"/>
                  <a:pt x="0" y="1951316"/>
                </a:cubicBezTo>
                <a:lnTo>
                  <a:pt x="0" y="23083"/>
                </a:lnTo>
                <a:cubicBezTo>
                  <a:pt x="0" y="16961"/>
                  <a:pt x="2432" y="11090"/>
                  <a:pt x="6761" y="6761"/>
                </a:cubicBezTo>
                <a:cubicBezTo>
                  <a:pt x="11090" y="2432"/>
                  <a:pt x="16961" y="0"/>
                  <a:pt x="23083" y="0"/>
                </a:cubicBezTo>
                <a:close/>
              </a:path>
            </a:pathLst>
          </a:custGeom>
          <a:solidFill>
            <a:schemeClr val="bg1"/>
          </a:solidFill>
        </p:spPr>
      </p:sp>
      <p:sp>
        <p:nvSpPr>
          <p:cNvPr id="23" name="TextBox 23"/>
          <p:cNvSpPr txBox="1"/>
          <p:nvPr/>
        </p:nvSpPr>
        <p:spPr>
          <a:xfrm>
            <a:off x="591493" y="495300"/>
            <a:ext cx="17105019" cy="880690"/>
          </a:xfrm>
          <a:prstGeom prst="rect">
            <a:avLst/>
          </a:prstGeom>
        </p:spPr>
        <p:txBody>
          <a:bodyPr wrap="square" lIns="0" tIns="0" rIns="0" bIns="0" rtlCol="0" anchor="t">
            <a:spAutoFit/>
          </a:bodyPr>
          <a:lstStyle/>
          <a:p>
            <a:pPr algn="ctr">
              <a:lnSpc>
                <a:spcPts val="7679"/>
              </a:lnSpc>
            </a:pPr>
            <a:r>
              <a:rPr lang="vi-VN" sz="4800" b="1" smtClean="0">
                <a:solidFill>
                  <a:schemeClr val="bg1"/>
                </a:solidFill>
                <a:latin typeface="Arial" panose="020B0604020202020204" pitchFamily="34" charset="0"/>
                <a:cs typeface="Arial" panose="020B0604020202020204" pitchFamily="34" charset="0"/>
              </a:rPr>
              <a:t>II. TÍNH CHẤT</a:t>
            </a:r>
            <a:endParaRPr lang="en-US" sz="4800" b="1">
              <a:solidFill>
                <a:schemeClr val="bg1"/>
              </a:solidFill>
              <a:latin typeface="Arial" panose="020B0604020202020204" pitchFamily="34" charset="0"/>
              <a:cs typeface="Arial" panose="020B0604020202020204" pitchFamily="34" charset="0"/>
            </a:endParaRPr>
          </a:p>
        </p:txBody>
      </p:sp>
      <p:sp>
        <p:nvSpPr>
          <p:cNvPr id="27" name="Folded Corner 26"/>
          <p:cNvSpPr/>
          <p:nvPr/>
        </p:nvSpPr>
        <p:spPr>
          <a:xfrm>
            <a:off x="1219200" y="3467100"/>
            <a:ext cx="1295400" cy="1066800"/>
          </a:xfrm>
          <a:prstGeom prst="foldedCorner">
            <a:avLst/>
          </a:prstGeom>
          <a:solidFill>
            <a:schemeClr val="accent3">
              <a:lumMod val="75000"/>
            </a:schemeClr>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HĐ2</a:t>
            </a:r>
            <a:endParaRPr lang="en-US" sz="4000" b="1">
              <a:solidFill>
                <a:schemeClr val="bg1"/>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6400" y="246585"/>
            <a:ext cx="2489200" cy="2402430"/>
          </a:xfrm>
          <a:prstGeom prst="rect">
            <a:avLst/>
          </a:prstGeom>
        </p:spPr>
      </p:pic>
      <p:grpSp>
        <p:nvGrpSpPr>
          <p:cNvPr id="4" name="Group 3"/>
          <p:cNvGrpSpPr/>
          <p:nvPr/>
        </p:nvGrpSpPr>
        <p:grpSpPr>
          <a:xfrm>
            <a:off x="1193800" y="1951675"/>
            <a:ext cx="6578600" cy="1128532"/>
            <a:chOff x="1193800" y="1951675"/>
            <a:chExt cx="6578600" cy="1128532"/>
          </a:xfrm>
        </p:grpSpPr>
        <p:pic>
          <p:nvPicPr>
            <p:cNvPr id="2" name="Picture 1"/>
            <p:cNvPicPr>
              <a:picLocks noChangeAspect="1"/>
            </p:cNvPicPr>
            <p:nvPr/>
          </p:nvPicPr>
          <p:blipFill>
            <a:blip r:embed="rId3"/>
            <a:stretch>
              <a:fillRect/>
            </a:stretch>
          </p:blipFill>
          <p:spPr>
            <a:xfrm>
              <a:off x="1193800" y="1951675"/>
              <a:ext cx="1320800" cy="1128532"/>
            </a:xfrm>
            <a:prstGeom prst="rect">
              <a:avLst/>
            </a:prstGeom>
          </p:spPr>
        </p:pic>
        <p:sp>
          <p:nvSpPr>
            <p:cNvPr id="3" name="TextBox 2"/>
            <p:cNvSpPr txBox="1"/>
            <p:nvPr/>
          </p:nvSpPr>
          <p:spPr>
            <a:xfrm>
              <a:off x="2603500" y="2295072"/>
              <a:ext cx="5168900" cy="707886"/>
            </a:xfrm>
            <a:prstGeom prst="rect">
              <a:avLst/>
            </a:prstGeom>
            <a:noFill/>
          </p:spPr>
          <p:txBody>
            <a:bodyPr wrap="square" rtlCol="0">
              <a:spAutoFit/>
            </a:bodyPr>
            <a:lstStyle/>
            <a:p>
              <a:r>
                <a:rPr lang="vi-VN" sz="4000" b="1" smtClean="0">
                  <a:solidFill>
                    <a:srgbClr val="C00000"/>
                  </a:solidFill>
                  <a:latin typeface="Arial" panose="020B0604020202020204" pitchFamily="34" charset="0"/>
                  <a:cs typeface="Arial" panose="020B0604020202020204" pitchFamily="34" charset="0"/>
                </a:rPr>
                <a:t>Thảo luận nhóm đôi</a:t>
              </a:r>
              <a:endParaRPr lang="en-US" sz="4000" b="1">
                <a:solidFill>
                  <a:srgbClr val="C00000"/>
                </a:solidFill>
                <a:latin typeface="Arial" panose="020B0604020202020204" pitchFamily="34" charset="0"/>
                <a:cs typeface="Arial" panose="020B0604020202020204" pitchFamily="34" charset="0"/>
              </a:endParaRPr>
            </a:p>
          </p:txBody>
        </p:sp>
      </p:grpSp>
      <p:sp>
        <p:nvSpPr>
          <p:cNvPr id="5" name="Rectangle 4"/>
          <p:cNvSpPr/>
          <p:nvPr/>
        </p:nvSpPr>
        <p:spPr>
          <a:xfrm>
            <a:off x="2895600" y="3144315"/>
            <a:ext cx="14554200" cy="2862322"/>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Trong </a:t>
            </a:r>
            <a:r>
              <a:rPr lang="vi-VN" sz="4000">
                <a:latin typeface="Arial" panose="020B0604020202020204" pitchFamily="34" charset="0"/>
                <a:cs typeface="Arial" panose="020B0604020202020204" pitchFamily="34" charset="0"/>
              </a:rPr>
              <a:t>không gian, cho điểm M và đường thẳng d không đi qua điểm M (Hình 36). Nêu dự đoán về số đường thẳng đi qua điểm M và song song với đường thẳng d</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13" y="6147994"/>
            <a:ext cx="7409507" cy="3143875"/>
          </a:xfrm>
          <a:prstGeom prst="rect">
            <a:avLst/>
          </a:prstGeom>
        </p:spPr>
      </p:pic>
      <p:sp>
        <p:nvSpPr>
          <p:cNvPr id="8" name="Rectangle 7"/>
          <p:cNvSpPr/>
          <p:nvPr/>
        </p:nvSpPr>
        <p:spPr>
          <a:xfrm>
            <a:off x="8252133" y="6006637"/>
            <a:ext cx="9144000" cy="3785652"/>
          </a:xfrm>
          <a:prstGeom prst="rect">
            <a:avLst/>
          </a:prstGeom>
        </p:spPr>
        <p:txBody>
          <a:bodyPr>
            <a:spAutoFit/>
          </a:bodyPr>
          <a:lstStyle/>
          <a:p>
            <a:pPr algn="just">
              <a:lnSpc>
                <a:spcPct val="150000"/>
              </a:lnSpc>
            </a:pPr>
            <a:r>
              <a:rPr lang="vi-VN" sz="4000" b="1">
                <a:solidFill>
                  <a:schemeClr val="accent6">
                    <a:lumMod val="75000"/>
                  </a:schemeClr>
                </a:solidFill>
                <a:latin typeface="Arial" panose="020B0604020202020204" pitchFamily="34" charset="0"/>
                <a:cs typeface="Arial" panose="020B0604020202020204" pitchFamily="34" charset="0"/>
              </a:rPr>
              <a:t>Dự đoán: </a:t>
            </a:r>
            <a:endParaRPr lang="vi-VN" sz="4000" b="1" smtClean="0">
              <a:solidFill>
                <a:schemeClr val="accent6">
                  <a:lumMod val="75000"/>
                </a:schemeClr>
              </a:solidFill>
              <a:latin typeface="Arial" panose="020B0604020202020204" pitchFamily="34" charset="0"/>
              <a:cs typeface="Arial" panose="020B0604020202020204" pitchFamily="34" charset="0"/>
            </a:endParaRPr>
          </a:p>
          <a:p>
            <a:pPr algn="just">
              <a:lnSpc>
                <a:spcPct val="150000"/>
              </a:lnSpc>
            </a:pPr>
            <a:r>
              <a:rPr lang="vi-VN" sz="4000" smtClean="0">
                <a:solidFill>
                  <a:srgbClr val="002060"/>
                </a:solidFill>
                <a:latin typeface="Arial" panose="020B0604020202020204" pitchFamily="34" charset="0"/>
                <a:cs typeface="Arial" panose="020B0604020202020204" pitchFamily="34" charset="0"/>
              </a:rPr>
              <a:t>Trong </a:t>
            </a:r>
            <a:r>
              <a:rPr lang="vi-VN" sz="4000">
                <a:solidFill>
                  <a:srgbClr val="002060"/>
                </a:solidFill>
                <a:latin typeface="Arial" panose="020B0604020202020204" pitchFamily="34" charset="0"/>
                <a:cs typeface="Arial" panose="020B0604020202020204" pitchFamily="34" charset="0"/>
              </a:rPr>
              <a:t>không gian, qua điểm M ta vẽ được một đường thẳng duy nhất song song với đường thẳng d.</a:t>
            </a:r>
            <a:endParaRPr lang="en-US" sz="40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2235807"/>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A917E"/>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813294" y="921730"/>
            <a:ext cx="16727515" cy="8506112"/>
            <a:chOff x="0" y="0"/>
            <a:chExt cx="4405601" cy="2240293"/>
          </a:xfrm>
        </p:grpSpPr>
        <p:sp>
          <p:nvSpPr>
            <p:cNvPr id="6" name="Freeform 6"/>
            <p:cNvSpPr/>
            <p:nvPr/>
          </p:nvSpPr>
          <p:spPr>
            <a:xfrm>
              <a:off x="0" y="0"/>
              <a:ext cx="4405600" cy="2240293"/>
            </a:xfrm>
            <a:custGeom>
              <a:avLst/>
              <a:gdLst/>
              <a:ahLst/>
              <a:cxnLst/>
              <a:rect l="l" t="t" r="r" b="b"/>
              <a:pathLst>
                <a:path w="4405600" h="2240293">
                  <a:moveTo>
                    <a:pt x="23604" y="0"/>
                  </a:moveTo>
                  <a:lnTo>
                    <a:pt x="4381996" y="0"/>
                  </a:lnTo>
                  <a:cubicBezTo>
                    <a:pt x="4395033" y="0"/>
                    <a:pt x="4405600" y="10568"/>
                    <a:pt x="4405600" y="23604"/>
                  </a:cubicBezTo>
                  <a:lnTo>
                    <a:pt x="4405600" y="2216689"/>
                  </a:lnTo>
                  <a:cubicBezTo>
                    <a:pt x="4405600" y="2222949"/>
                    <a:pt x="4403114" y="2228953"/>
                    <a:pt x="4398687" y="2233379"/>
                  </a:cubicBezTo>
                  <a:cubicBezTo>
                    <a:pt x="4394260" y="2237806"/>
                    <a:pt x="4388257" y="2240293"/>
                    <a:pt x="4381996" y="2240293"/>
                  </a:cubicBezTo>
                  <a:lnTo>
                    <a:pt x="23604" y="2240293"/>
                  </a:lnTo>
                  <a:cubicBezTo>
                    <a:pt x="10568" y="2240293"/>
                    <a:pt x="0" y="2229725"/>
                    <a:pt x="0" y="2216689"/>
                  </a:cubicBezTo>
                  <a:lnTo>
                    <a:pt x="0" y="23604"/>
                  </a:lnTo>
                  <a:cubicBezTo>
                    <a:pt x="0" y="10568"/>
                    <a:pt x="10568" y="0"/>
                    <a:pt x="23604" y="0"/>
                  </a:cubicBezTo>
                  <a:close/>
                </a:path>
              </a:pathLst>
            </a:custGeom>
            <a:solidFill>
              <a:schemeClr val="bg1"/>
            </a:solidFill>
            <a:ln>
              <a:no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15826" y="1292382"/>
            <a:ext cx="15729857" cy="7702235"/>
            <a:chOff x="0" y="0"/>
            <a:chExt cx="4142843" cy="2028572"/>
          </a:xfrm>
        </p:grpSpPr>
        <p:sp>
          <p:nvSpPr>
            <p:cNvPr id="9" name="Freeform 9"/>
            <p:cNvSpPr/>
            <p:nvPr/>
          </p:nvSpPr>
          <p:spPr>
            <a:xfrm>
              <a:off x="0" y="0"/>
              <a:ext cx="4142843" cy="2028572"/>
            </a:xfrm>
            <a:custGeom>
              <a:avLst/>
              <a:gdLst/>
              <a:ahLst/>
              <a:cxnLst/>
              <a:rect l="l" t="t" r="r" b="b"/>
              <a:pathLst>
                <a:path w="4142843" h="2028572">
                  <a:moveTo>
                    <a:pt x="25101" y="0"/>
                  </a:moveTo>
                  <a:lnTo>
                    <a:pt x="4117742" y="0"/>
                  </a:lnTo>
                  <a:cubicBezTo>
                    <a:pt x="4124399" y="0"/>
                    <a:pt x="4130784" y="2645"/>
                    <a:pt x="4135491" y="7352"/>
                  </a:cubicBezTo>
                  <a:cubicBezTo>
                    <a:pt x="4140198" y="12059"/>
                    <a:pt x="4142843" y="18444"/>
                    <a:pt x="4142843" y="25101"/>
                  </a:cubicBezTo>
                  <a:lnTo>
                    <a:pt x="4142843" y="2003471"/>
                  </a:lnTo>
                  <a:cubicBezTo>
                    <a:pt x="4142843" y="2010128"/>
                    <a:pt x="4140198" y="2016513"/>
                    <a:pt x="4135491" y="2021220"/>
                  </a:cubicBezTo>
                  <a:cubicBezTo>
                    <a:pt x="4130784" y="2025928"/>
                    <a:pt x="4124399" y="2028572"/>
                    <a:pt x="4117742" y="2028572"/>
                  </a:cubicBezTo>
                  <a:lnTo>
                    <a:pt x="25101" y="2028572"/>
                  </a:lnTo>
                  <a:cubicBezTo>
                    <a:pt x="11238" y="2028572"/>
                    <a:pt x="0" y="2017334"/>
                    <a:pt x="0" y="2003471"/>
                  </a:cubicBezTo>
                  <a:lnTo>
                    <a:pt x="0" y="25101"/>
                  </a:lnTo>
                  <a:cubicBezTo>
                    <a:pt x="0" y="18444"/>
                    <a:pt x="2645" y="12059"/>
                    <a:pt x="7352" y="7352"/>
                  </a:cubicBezTo>
                  <a:cubicBezTo>
                    <a:pt x="12059" y="2645"/>
                    <a:pt x="18444" y="0"/>
                    <a:pt x="25101" y="0"/>
                  </a:cubicBezTo>
                  <a:close/>
                </a:path>
              </a:pathLst>
            </a:custGeom>
            <a:solidFill>
              <a:srgbClr val="F7EFE2"/>
            </a:solidFill>
            <a:ln w="38100">
              <a:solidFill>
                <a:srgbClr val="8A5F36"/>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3134439">
            <a:off x="14056837" y="1190343"/>
            <a:ext cx="4433864" cy="3563300"/>
          </a:xfrm>
          <a:custGeom>
            <a:avLst/>
            <a:gdLst/>
            <a:ahLst/>
            <a:cxnLst/>
            <a:rect l="l" t="t" r="r" b="b"/>
            <a:pathLst>
              <a:path w="4433864" h="3563300">
                <a:moveTo>
                  <a:pt x="0" y="0"/>
                </a:moveTo>
                <a:lnTo>
                  <a:pt x="4433864" y="0"/>
                </a:lnTo>
                <a:lnTo>
                  <a:pt x="4433864" y="3563299"/>
                </a:lnTo>
                <a:lnTo>
                  <a:pt x="0" y="35632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4" name="TextBox 14"/>
          <p:cNvSpPr txBox="1"/>
          <p:nvPr/>
        </p:nvSpPr>
        <p:spPr>
          <a:xfrm>
            <a:off x="5673071" y="1972382"/>
            <a:ext cx="6986960" cy="876300"/>
          </a:xfrm>
          <a:prstGeom prst="rect">
            <a:avLst/>
          </a:prstGeom>
        </p:spPr>
        <p:txBody>
          <a:bodyPr lIns="0" tIns="0" rIns="0" bIns="0" rtlCol="0" anchor="t">
            <a:spAutoFit/>
          </a:bodyPr>
          <a:lstStyle/>
          <a:p>
            <a:pPr algn="ctr">
              <a:lnSpc>
                <a:spcPts val="6720"/>
              </a:lnSpc>
            </a:pPr>
            <a:r>
              <a:rPr lang="vi-VN" sz="5600" b="1" smtClean="0">
                <a:solidFill>
                  <a:srgbClr val="000000"/>
                </a:solidFill>
                <a:latin typeface="Arial" panose="020B0604020202020204" pitchFamily="34" charset="0"/>
                <a:cs typeface="Arial" panose="020B0604020202020204" pitchFamily="34" charset="0"/>
              </a:rPr>
              <a:t>ĐỊNH LÍ 1</a:t>
            </a:r>
            <a:endParaRPr lang="en-US" sz="5600" b="1">
              <a:solidFill>
                <a:srgbClr val="000000"/>
              </a:solidFill>
              <a:latin typeface="Arial" panose="020B0604020202020204" pitchFamily="34" charset="0"/>
              <a:cs typeface="Arial" panose="020B0604020202020204" pitchFamily="34" charset="0"/>
            </a:endParaRPr>
          </a:p>
        </p:txBody>
      </p:sp>
      <p:sp>
        <p:nvSpPr>
          <p:cNvPr id="18" name="Rectangle 17"/>
          <p:cNvSpPr/>
          <p:nvPr/>
        </p:nvSpPr>
        <p:spPr>
          <a:xfrm>
            <a:off x="2805720" y="3298952"/>
            <a:ext cx="12420600" cy="3139321"/>
          </a:xfrm>
          <a:prstGeom prst="rect">
            <a:avLst/>
          </a:prstGeom>
        </p:spPr>
        <p:txBody>
          <a:bodyPr wrap="square">
            <a:spAutoFit/>
          </a:bodyPr>
          <a:lstStyle/>
          <a:p>
            <a:pPr algn="just">
              <a:lnSpc>
                <a:spcPct val="150000"/>
              </a:lnSpc>
            </a:pPr>
            <a:r>
              <a:rPr lang="vi-VN" sz="4400"/>
              <a:t>Trong không gian, qua một điểm không nằm trên đường thẳng cho trước, có đúng một đường thẳng song song với đường thẳng đã cho.</a:t>
            </a:r>
            <a:endParaRPr lang="en-US" sz="4400"/>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66743">
            <a:off x="-88619" y="6718791"/>
            <a:ext cx="4678711" cy="4100544"/>
          </a:xfrm>
          <a:prstGeom prst="rect">
            <a:avLst/>
          </a:prstGeom>
        </p:spPr>
      </p:pic>
      <p:sp>
        <p:nvSpPr>
          <p:cNvPr id="20" name="Isosceles Triangle 19"/>
          <p:cNvSpPr/>
          <p:nvPr/>
        </p:nvSpPr>
        <p:spPr>
          <a:xfrm flipV="1">
            <a:off x="8825446" y="7193581"/>
            <a:ext cx="631410" cy="5334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3" name="Rectangle 2"/>
          <p:cNvSpPr/>
          <p:nvPr/>
        </p:nvSpPr>
        <p:spPr>
          <a:xfrm>
            <a:off x="533399" y="378393"/>
            <a:ext cx="3962400" cy="1143000"/>
          </a:xfrm>
          <a:prstGeom prst="rect">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Chứng minh</a:t>
            </a:r>
            <a:endParaRPr lang="en-US" sz="4000" b="1">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7769" t="12560" r="826" b="62320"/>
          <a:stretch/>
        </p:blipFill>
        <p:spPr>
          <a:xfrm>
            <a:off x="13716000" y="135756"/>
            <a:ext cx="4419601" cy="1628274"/>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533399" y="1661160"/>
                <a:ext cx="17145001" cy="8402300"/>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Trong không gian, giả sử M là điểm không nằm trên đường thẳng d.</a:t>
                </a:r>
              </a:p>
              <a:p>
                <a:pPr marL="457200" indent="-457200" algn="just">
                  <a:lnSpc>
                    <a:spcPct val="150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Khi đó điểm M và đường thẳng d xác định duy nhất một mặt phẳng (P). Trong mặt phẳng (P), theo tiên đề Euclid về đường thẳng song song, có một đường thẳng d' đi qua M và song song với đường thẳng d. Như vậy, trong không gian, tồn tại đường thẳng d' đi qua M và song song với d.</a:t>
                </a:r>
              </a:p>
              <a:p>
                <a:pPr marL="457200" indent="-457200" algn="just">
                  <a:lnSpc>
                    <a:spcPct val="150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Trong không gian, giả sử d'' là một đường thẳng đi qua M và song song với d. Do d'' // d nên d'' và d nằm trong cùng mặt phẳng (Q). Khi đó mặt phẳng (Q) cũng đi qua điểm M và đường thẳng d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 (Q)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 (P)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 d'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 (P). Trong mặt phẳng (P), hai đường thẳng d', d'' cùng đi qua M và song song với d nên d' và d'' trùng nhau. Vậy định lí được chứng minh.</a:t>
                </a:r>
                <a:endParaRPr lang="en-US" sz="3600">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33399" y="1661160"/>
                <a:ext cx="17145001" cy="8402300"/>
              </a:xfrm>
              <a:prstGeom prst="rect">
                <a:avLst/>
              </a:prstGeom>
              <a:blipFill rotWithShape="0">
                <a:blip r:embed="rId3"/>
                <a:stretch>
                  <a:fillRect l="-924" r="-1066" b="-508"/>
                </a:stretch>
              </a:blipFill>
            </p:spPr>
            <p:txBody>
              <a:bodyPr/>
              <a:lstStyle/>
              <a:p>
                <a:r>
                  <a:rPr lang="en-US">
                    <a:noFill/>
                  </a:rPr>
                  <a:t> </a:t>
                </a:r>
              </a:p>
            </p:txBody>
          </p:sp>
        </mc:Fallback>
      </mc:AlternateContent>
    </p:spTree>
    <p:extLst>
      <p:ext uri="{BB962C8B-B14F-4D97-AF65-F5344CB8AC3E}">
        <p14:creationId xmlns:p14="http://schemas.microsoft.com/office/powerpoint/2010/main" val="128722905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anim calcmode="lin" valueType="num">
                                      <p:cBhvr>
                                        <p:cTn id="2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anim calcmode="lin" valueType="num">
                                      <p:cBhvr>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Folded Corner 1"/>
          <p:cNvSpPr/>
          <p:nvPr/>
        </p:nvSpPr>
        <p:spPr>
          <a:xfrm>
            <a:off x="716280" y="2046072"/>
            <a:ext cx="1295400" cy="1066800"/>
          </a:xfrm>
          <a:prstGeom prst="foldedCorner">
            <a:avLst/>
          </a:prstGeom>
          <a:solidFill>
            <a:schemeClr val="accent3">
              <a:lumMod val="75000"/>
            </a:schemeClr>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HĐ3</a:t>
            </a:r>
            <a:endParaRPr lang="en-US" sz="4000" b="1">
              <a:solidFill>
                <a:schemeClr val="bg1"/>
              </a:solidFill>
              <a:latin typeface="Arial" panose="020B0604020202020204" pitchFamily="34" charset="0"/>
              <a:cs typeface="Arial" panose="020B0604020202020204" pitchFamily="34" charset="0"/>
            </a:endParaRPr>
          </a:p>
        </p:txBody>
      </p:sp>
      <p:grpSp>
        <p:nvGrpSpPr>
          <p:cNvPr id="3" name="Group 2"/>
          <p:cNvGrpSpPr/>
          <p:nvPr/>
        </p:nvGrpSpPr>
        <p:grpSpPr>
          <a:xfrm>
            <a:off x="716280" y="342900"/>
            <a:ext cx="6578600" cy="1128532"/>
            <a:chOff x="1193800" y="1951675"/>
            <a:chExt cx="6578600" cy="1128532"/>
          </a:xfrm>
        </p:grpSpPr>
        <p:pic>
          <p:nvPicPr>
            <p:cNvPr id="4" name="Picture 3"/>
            <p:cNvPicPr>
              <a:picLocks noChangeAspect="1"/>
            </p:cNvPicPr>
            <p:nvPr/>
          </p:nvPicPr>
          <p:blipFill>
            <a:blip r:embed="rId2"/>
            <a:stretch>
              <a:fillRect/>
            </a:stretch>
          </p:blipFill>
          <p:spPr>
            <a:xfrm>
              <a:off x="1193800" y="1951675"/>
              <a:ext cx="1320800" cy="1128532"/>
            </a:xfrm>
            <a:prstGeom prst="rect">
              <a:avLst/>
            </a:prstGeom>
          </p:spPr>
        </p:pic>
        <p:sp>
          <p:nvSpPr>
            <p:cNvPr id="5" name="TextBox 4"/>
            <p:cNvSpPr txBox="1"/>
            <p:nvPr/>
          </p:nvSpPr>
          <p:spPr>
            <a:xfrm>
              <a:off x="2603500" y="2295072"/>
              <a:ext cx="5168900" cy="707886"/>
            </a:xfrm>
            <a:prstGeom prst="rect">
              <a:avLst/>
            </a:prstGeom>
            <a:noFill/>
          </p:spPr>
          <p:txBody>
            <a:bodyPr wrap="square" rtlCol="0">
              <a:spAutoFit/>
            </a:bodyPr>
            <a:lstStyle/>
            <a:p>
              <a:r>
                <a:rPr lang="vi-VN" sz="4000" b="1" smtClean="0">
                  <a:solidFill>
                    <a:srgbClr val="C00000"/>
                  </a:solidFill>
                  <a:latin typeface="Arial" panose="020B0604020202020204" pitchFamily="34" charset="0"/>
                  <a:cs typeface="Arial" panose="020B0604020202020204" pitchFamily="34" charset="0"/>
                </a:rPr>
                <a:t>Thảo luận nhóm đôi</a:t>
              </a:r>
              <a:endParaRPr lang="en-US" sz="4000" b="1">
                <a:solidFill>
                  <a:srgbClr val="C00000"/>
                </a:solidFill>
                <a:latin typeface="Arial" panose="020B0604020202020204" pitchFamily="34" charset="0"/>
                <a:cs typeface="Arial" panose="020B0604020202020204" pitchFamily="34" charset="0"/>
              </a:endParaRPr>
            </a:p>
          </p:txBody>
        </p:sp>
      </p:grpSp>
      <p:sp>
        <p:nvSpPr>
          <p:cNvPr id="6" name="Rectangle 5"/>
          <p:cNvSpPr/>
          <p:nvPr/>
        </p:nvSpPr>
        <p:spPr>
          <a:xfrm>
            <a:off x="2161540" y="1609976"/>
            <a:ext cx="15773400"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Cho ba mặt phẳng (P), (Q), (R) đôi một cắt nhau theo ba giao tuyến phân biệt a, b, c, trong đó a = (P) ∩ (R), b = (Q) ∩ (R), c = (P) ∩ (Q).</a:t>
            </a:r>
          </a:p>
        </p:txBody>
      </p:sp>
      <p:sp>
        <p:nvSpPr>
          <p:cNvPr id="7" name="Rectangle 6"/>
          <p:cNvSpPr/>
          <p:nvPr/>
        </p:nvSpPr>
        <p:spPr>
          <a:xfrm>
            <a:off x="687070" y="4037297"/>
            <a:ext cx="8046720" cy="367158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Nếu </a:t>
            </a:r>
            <a:r>
              <a:rPr lang="vi-VN" sz="4000">
                <a:latin typeface="Arial" panose="020B0604020202020204" pitchFamily="34" charset="0"/>
                <a:cs typeface="Arial" panose="020B0604020202020204" pitchFamily="34" charset="0"/>
              </a:rPr>
              <a:t>hai đường thẳng a và b cắt nhau tại điểm M thì đường thẳng c có đi qua điểm M hay không (Hình 38a</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84531" y="3643118"/>
            <a:ext cx="8192269" cy="4521570"/>
          </a:xfrm>
          <a:prstGeom prst="rect">
            <a:avLst/>
          </a:prstGeom>
        </p:spPr>
      </p:pic>
      <p:sp>
        <p:nvSpPr>
          <p:cNvPr id="9" name="Rectangle 8"/>
          <p:cNvSpPr/>
          <p:nvPr/>
        </p:nvSpPr>
        <p:spPr>
          <a:xfrm>
            <a:off x="687070" y="8103059"/>
            <a:ext cx="16860520" cy="1938992"/>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vi-VN" sz="4000">
                <a:solidFill>
                  <a:prstClr val="black"/>
                </a:solidFill>
                <a:cs typeface="Arial" panose="020B0604020202020204" pitchFamily="34" charset="0"/>
              </a:rPr>
              <a:t>Nếu đường thẳng a song song với đường thẳng b thì đường thẳng a có song song với đường thẳng c hay không (Hình 38b)?</a:t>
            </a:r>
            <a:endParaRPr lang="en-US" sz="40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17104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3" name="Freeform 13"/>
          <p:cNvSpPr/>
          <p:nvPr/>
        </p:nvSpPr>
        <p:spPr>
          <a:xfrm rot="21593705">
            <a:off x="465588" y="417908"/>
            <a:ext cx="17373960" cy="9450108"/>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chemeClr val="bg1"/>
          </a:solidFill>
          <a:ln w="38100">
            <a:solidFill>
              <a:srgbClr val="C79179"/>
            </a:solidFill>
          </a:ln>
        </p:spPr>
      </p:sp>
      <p:sp>
        <p:nvSpPr>
          <p:cNvPr id="4" name="TextBox 14"/>
          <p:cNvSpPr txBox="1"/>
          <p:nvPr/>
        </p:nvSpPr>
        <p:spPr>
          <a:xfrm rot="21593705">
            <a:off x="460616" y="405712"/>
            <a:ext cx="4048283" cy="4007417"/>
          </a:xfrm>
          <a:prstGeom prst="rect">
            <a:avLst/>
          </a:prstGeom>
        </p:spPr>
        <p:txBody>
          <a:bodyPr lIns="50800" tIns="50800" rIns="50800" bIns="50800" rtlCol="0" anchor="ctr"/>
          <a:lstStyle/>
          <a:p>
            <a:pPr algn="ctr">
              <a:lnSpc>
                <a:spcPts val="2659"/>
              </a:lnSpc>
            </a:pPr>
            <a:endParaRPr/>
          </a:p>
        </p:txBody>
      </p:sp>
      <p:sp>
        <p:nvSpPr>
          <p:cNvPr id="12" name="Oval Callout 11"/>
          <p:cNvSpPr/>
          <p:nvPr/>
        </p:nvSpPr>
        <p:spPr>
          <a:xfrm>
            <a:off x="8276268" y="952500"/>
            <a:ext cx="1752600" cy="1219200"/>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b="1" smtClean="0">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sp>
        <p:nvSpPr>
          <p:cNvPr id="13" name="Rectangle 12"/>
          <p:cNvSpPr/>
          <p:nvPr/>
        </p:nvSpPr>
        <p:spPr>
          <a:xfrm>
            <a:off x="7848600" y="3121753"/>
            <a:ext cx="9144000" cy="5632311"/>
          </a:xfrm>
          <a:prstGeom prst="rect">
            <a:avLst/>
          </a:prstGeom>
        </p:spPr>
        <p:txBody>
          <a:bodyPr>
            <a:spAutoFit/>
          </a:bodyPr>
          <a:lstStyle/>
          <a:p>
            <a:pPr algn="just">
              <a:lnSpc>
                <a:spcPct val="150000"/>
              </a:lnSpc>
            </a:pPr>
            <a:r>
              <a:rPr lang="vi-VN" sz="4000">
                <a:latin typeface="Arial" panose="020B0604020202020204" pitchFamily="34" charset="0"/>
                <a:cs typeface="Arial" panose="020B0604020202020204" pitchFamily="34" charset="0"/>
              </a:rPr>
              <a:t>Ta có: a ∩ b = {M}</a:t>
            </a:r>
          </a:p>
          <a:p>
            <a:pPr algn="just">
              <a:lnSpc>
                <a:spcPct val="150000"/>
              </a:lnSpc>
            </a:pPr>
            <a:r>
              <a:rPr lang="vi-VN" sz="4000">
                <a:latin typeface="Arial" panose="020B0604020202020204" pitchFamily="34" charset="0"/>
                <a:cs typeface="Arial" panose="020B0604020202020204" pitchFamily="34" charset="0"/>
              </a:rPr>
              <a:t>Mà a ⊂ (P); b ⊂ (Q)</a:t>
            </a:r>
          </a:p>
          <a:p>
            <a:pPr algn="just">
              <a:lnSpc>
                <a:spcPct val="150000"/>
              </a:lnSpc>
            </a:pPr>
            <a:r>
              <a:rPr lang="vi-VN" sz="4000">
                <a:latin typeface="Arial" panose="020B0604020202020204" pitchFamily="34" charset="0"/>
                <a:cs typeface="Arial" panose="020B0604020202020204" pitchFamily="34" charset="0"/>
              </a:rPr>
              <a:t>Nên M ∈ (P) và M ∈ (Q). Do đó M là giao điểm của (P) và (Q).</a:t>
            </a:r>
          </a:p>
          <a:p>
            <a:pPr algn="just">
              <a:lnSpc>
                <a:spcPct val="150000"/>
              </a:lnSpc>
            </a:pPr>
            <a:r>
              <a:rPr lang="vi-VN" sz="4000">
                <a:latin typeface="Arial" panose="020B0604020202020204" pitchFamily="34" charset="0"/>
                <a:cs typeface="Arial" panose="020B0604020202020204" pitchFamily="34" charset="0"/>
              </a:rPr>
              <a:t>Mà (P) ∩ (Q) = c, suy ra M ∈ c.</a:t>
            </a:r>
          </a:p>
          <a:p>
            <a:pPr algn="just">
              <a:lnSpc>
                <a:spcPct val="150000"/>
              </a:lnSpc>
            </a:pPr>
            <a:r>
              <a:rPr lang="vi-VN" sz="4000">
                <a:latin typeface="Arial" panose="020B0604020202020204" pitchFamily="34" charset="0"/>
                <a:cs typeface="Arial" panose="020B0604020202020204" pitchFamily="34" charset="0"/>
              </a:rPr>
              <a:t>Vậy đường </a:t>
            </a:r>
            <a:r>
              <a:rPr lang="vi-VN" sz="4000" smtClean="0">
                <a:latin typeface="Arial" panose="020B0604020202020204" pitchFamily="34" charset="0"/>
                <a:cs typeface="Arial" panose="020B0604020202020204" pitchFamily="34" charset="0"/>
              </a:rPr>
              <a:t>thẳng </a:t>
            </a:r>
            <a:r>
              <a:rPr lang="vi-VN" sz="4000">
                <a:latin typeface="Arial" panose="020B0604020202020204" pitchFamily="34" charset="0"/>
                <a:cs typeface="Arial" panose="020B0604020202020204" pitchFamily="34" charset="0"/>
              </a:rPr>
              <a:t>c đi qua điểm M.</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r="60300" b="8013"/>
          <a:stretch/>
        </p:blipFill>
        <p:spPr>
          <a:xfrm>
            <a:off x="1371600" y="2705100"/>
            <a:ext cx="5257800" cy="672388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0" y="452560"/>
            <a:ext cx="2331827" cy="1956860"/>
          </a:xfrm>
          <a:prstGeom prst="rect">
            <a:avLst/>
          </a:prstGeom>
        </p:spPr>
      </p:pic>
      <p:pic>
        <p:nvPicPr>
          <p:cNvPr id="5" name="Picture 4"/>
          <p:cNvPicPr>
            <a:picLocks noChangeAspect="1"/>
          </p:cNvPicPr>
          <p:nvPr/>
        </p:nvPicPr>
        <p:blipFill>
          <a:blip r:embed="rId4"/>
          <a:stretch>
            <a:fillRect/>
          </a:stretch>
        </p:blipFill>
        <p:spPr>
          <a:xfrm rot="11767968">
            <a:off x="985025" y="507814"/>
            <a:ext cx="2108572" cy="2108572"/>
          </a:xfrm>
          <a:prstGeom prst="rect">
            <a:avLst/>
          </a:prstGeom>
        </p:spPr>
      </p:pic>
    </p:spTree>
    <p:extLst>
      <p:ext uri="{BB962C8B-B14F-4D97-AF65-F5344CB8AC3E}">
        <p14:creationId xmlns:p14="http://schemas.microsoft.com/office/powerpoint/2010/main" val="3718300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3" name="Freeform 13"/>
          <p:cNvSpPr/>
          <p:nvPr/>
        </p:nvSpPr>
        <p:spPr>
          <a:xfrm rot="21593705">
            <a:off x="465588" y="417908"/>
            <a:ext cx="17373960" cy="9450108"/>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chemeClr val="bg1"/>
          </a:solidFill>
          <a:ln w="38100">
            <a:solidFill>
              <a:srgbClr val="C79179"/>
            </a:solidFill>
          </a:ln>
        </p:spPr>
      </p:sp>
      <p:sp>
        <p:nvSpPr>
          <p:cNvPr id="4" name="TextBox 14"/>
          <p:cNvSpPr txBox="1"/>
          <p:nvPr/>
        </p:nvSpPr>
        <p:spPr>
          <a:xfrm rot="21593705">
            <a:off x="460616" y="405712"/>
            <a:ext cx="4048283" cy="4007417"/>
          </a:xfrm>
          <a:prstGeom prst="rect">
            <a:avLst/>
          </a:prstGeom>
        </p:spPr>
        <p:txBody>
          <a:bodyPr lIns="50800" tIns="50800" rIns="50800" bIns="50800" rtlCol="0" anchor="ctr"/>
          <a:lstStyle/>
          <a:p>
            <a:pPr algn="ctr">
              <a:lnSpc>
                <a:spcPts val="2659"/>
              </a:lnSpc>
            </a:pPr>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60300" b="9568"/>
          <a:stretch/>
        </p:blipFill>
        <p:spPr>
          <a:xfrm>
            <a:off x="1357254" y="630460"/>
            <a:ext cx="4281895" cy="538328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6905059" y="1064695"/>
                <a:ext cx="10199408" cy="470898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Giả sử trong mặt phẳng (P) có a ∩ c = {N}.</a:t>
                </a:r>
              </a:p>
              <a:p>
                <a:pPr algn="just">
                  <a:lnSpc>
                    <a:spcPct val="150000"/>
                  </a:lnSpc>
                </a:pPr>
                <a:r>
                  <a:rPr lang="vi-VN" sz="4000">
                    <a:latin typeface="Arial" panose="020B0604020202020204" pitchFamily="34" charset="0"/>
                    <a:cs typeface="Arial" panose="020B0604020202020204" pitchFamily="34" charset="0"/>
                  </a:rPr>
                  <a:t>Khi đó N ∈ a  mà a ⊂ (R) nên N ∈ (R)</a:t>
                </a:r>
              </a:p>
              <a:p>
                <a:pPr algn="just">
                  <a:lnSpc>
                    <a:spcPct val="150000"/>
                  </a:lnSpc>
                </a:pPr>
                <a:r>
                  <a:rPr lang="vi-VN" sz="4000">
                    <a:latin typeface="Arial" panose="020B0604020202020204" pitchFamily="34" charset="0"/>
                    <a:cs typeface="Arial" panose="020B0604020202020204" pitchFamily="34" charset="0"/>
                  </a:rPr>
                  <a:t>            N ∈ c mà c ⊂ (Q) nên N ∈ (Q)</a:t>
                </a:r>
              </a:p>
              <a:p>
                <a:pPr algn="just">
                  <a:lnSpc>
                    <a:spcPct val="150000"/>
                  </a:lnSpc>
                </a:pPr>
                <a:r>
                  <a:rPr lang="vi-VN" sz="4000">
                    <a:latin typeface="Arial" panose="020B0604020202020204" pitchFamily="34" charset="0"/>
                    <a:cs typeface="Arial" panose="020B0604020202020204" pitchFamily="34" charset="0"/>
                  </a:rPr>
                  <a:t>Do đó N là giao điểm của (R) và (Q).</a:t>
                </a:r>
              </a:p>
              <a:p>
                <a:pPr algn="just">
                  <a:lnSpc>
                    <a:spcPct val="150000"/>
                  </a:lnSpc>
                </a:pPr>
                <a:r>
                  <a:rPr lang="vi-VN" sz="4000">
                    <a:latin typeface="Arial" panose="020B0604020202020204" pitchFamily="34" charset="0"/>
                    <a:cs typeface="Arial" panose="020B0604020202020204" pitchFamily="34" charset="0"/>
                  </a:rPr>
                  <a:t>Mà (Q) ∩ (R) = </a:t>
                </a:r>
                <a:r>
                  <a:rPr lang="vi-VN" sz="4000" smtClean="0">
                    <a:latin typeface="Arial" panose="020B0604020202020204" pitchFamily="34" charset="0"/>
                    <a:cs typeface="Arial" panose="020B0604020202020204" pitchFamily="34" charset="0"/>
                  </a:rPr>
                  <a:t>b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latin typeface="Arial" panose="020B0604020202020204" pitchFamily="34" charset="0"/>
                    <a:cs typeface="Arial" panose="020B0604020202020204" pitchFamily="34" charset="0"/>
                  </a:rPr>
                  <a:t> N </a:t>
                </a:r>
                <a:r>
                  <a:rPr lang="vi-VN" sz="4000">
                    <a:latin typeface="Arial" panose="020B0604020202020204" pitchFamily="34" charset="0"/>
                    <a:cs typeface="Arial" panose="020B0604020202020204" pitchFamily="34" charset="0"/>
                  </a:rPr>
                  <a:t>∈ b</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905059" y="1064695"/>
                <a:ext cx="10199408" cy="4708981"/>
              </a:xfrm>
              <a:prstGeom prst="rect">
                <a:avLst/>
              </a:prstGeom>
              <a:blipFill rotWithShape="0">
                <a:blip r:embed="rId3"/>
                <a:stretch>
                  <a:fillRect l="-2152" b="-2332"/>
                </a:stretch>
              </a:blipFill>
            </p:spPr>
            <p:txBody>
              <a:bodyPr/>
              <a:lstStyle/>
              <a:p>
                <a:r>
                  <a:rPr lang="en-US">
                    <a:noFill/>
                  </a:rPr>
                  <a:t> </a:t>
                </a:r>
              </a:p>
            </p:txBody>
          </p:sp>
        </mc:Fallback>
      </mc:AlternateContent>
      <p:sp>
        <p:nvSpPr>
          <p:cNvPr id="7" name="Rectangle 6"/>
          <p:cNvSpPr/>
          <p:nvPr/>
        </p:nvSpPr>
        <p:spPr>
          <a:xfrm>
            <a:off x="1367414" y="6013747"/>
            <a:ext cx="15590627" cy="3671583"/>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Vì thế a và b có điểm chung là N (mâu thuẫn với giả thiết a và b song song</a:t>
            </a:r>
            <a:r>
              <a:rPr lang="vi-VN" sz="4000" smtClean="0">
                <a:solidFill>
                  <a:prstClr val="black"/>
                </a:solidFill>
                <a:cs typeface="Arial" panose="020B0604020202020204" pitchFamily="34" charset="0"/>
              </a:rPr>
              <a:t>). </a:t>
            </a:r>
          </a:p>
          <a:p>
            <a:pPr lvl="0" algn="just">
              <a:lnSpc>
                <a:spcPct val="150000"/>
              </a:lnSpc>
            </a:pPr>
            <a:r>
              <a:rPr lang="vi-VN" sz="4000" smtClean="0">
                <a:solidFill>
                  <a:prstClr val="black"/>
                </a:solidFill>
                <a:cs typeface="Arial" panose="020B0604020202020204" pitchFamily="34" charset="0"/>
              </a:rPr>
              <a:t>Vậy </a:t>
            </a:r>
            <a:r>
              <a:rPr lang="vi-VN" sz="4000">
                <a:solidFill>
                  <a:prstClr val="black"/>
                </a:solidFill>
                <a:cs typeface="Arial" panose="020B0604020202020204" pitchFamily="34" charset="0"/>
              </a:rPr>
              <a:t>nếu đường thẳng a song song với đường thẳng b thì đường thẳng a và b song song với đường thẳng c.</a:t>
            </a:r>
          </a:p>
        </p:txBody>
      </p:sp>
      <p:pic>
        <p:nvPicPr>
          <p:cNvPr id="9" name="Picture 8"/>
          <p:cNvPicPr>
            <a:picLocks noChangeAspect="1"/>
          </p:cNvPicPr>
          <p:nvPr/>
        </p:nvPicPr>
        <p:blipFill>
          <a:blip r:embed="rId4"/>
          <a:stretch>
            <a:fillRect/>
          </a:stretch>
        </p:blipFill>
        <p:spPr>
          <a:xfrm rot="18860438">
            <a:off x="15906651" y="821977"/>
            <a:ext cx="3574093" cy="3582367"/>
          </a:xfrm>
          <a:prstGeom prst="rect">
            <a:avLst/>
          </a:prstGeom>
        </p:spPr>
      </p:pic>
    </p:spTree>
    <p:extLst>
      <p:ext uri="{BB962C8B-B14F-4D97-AF65-F5344CB8AC3E}">
        <p14:creationId xmlns:p14="http://schemas.microsoft.com/office/powerpoint/2010/main" val="26116313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A917E"/>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813294" y="921730"/>
            <a:ext cx="16727515" cy="8506112"/>
            <a:chOff x="0" y="0"/>
            <a:chExt cx="4405601" cy="2240293"/>
          </a:xfrm>
        </p:grpSpPr>
        <p:sp>
          <p:nvSpPr>
            <p:cNvPr id="6" name="Freeform 6"/>
            <p:cNvSpPr/>
            <p:nvPr/>
          </p:nvSpPr>
          <p:spPr>
            <a:xfrm>
              <a:off x="0" y="0"/>
              <a:ext cx="4405600" cy="2240293"/>
            </a:xfrm>
            <a:custGeom>
              <a:avLst/>
              <a:gdLst/>
              <a:ahLst/>
              <a:cxnLst/>
              <a:rect l="l" t="t" r="r" b="b"/>
              <a:pathLst>
                <a:path w="4405600" h="2240293">
                  <a:moveTo>
                    <a:pt x="23604" y="0"/>
                  </a:moveTo>
                  <a:lnTo>
                    <a:pt x="4381996" y="0"/>
                  </a:lnTo>
                  <a:cubicBezTo>
                    <a:pt x="4395033" y="0"/>
                    <a:pt x="4405600" y="10568"/>
                    <a:pt x="4405600" y="23604"/>
                  </a:cubicBezTo>
                  <a:lnTo>
                    <a:pt x="4405600" y="2216689"/>
                  </a:lnTo>
                  <a:cubicBezTo>
                    <a:pt x="4405600" y="2222949"/>
                    <a:pt x="4403114" y="2228953"/>
                    <a:pt x="4398687" y="2233379"/>
                  </a:cubicBezTo>
                  <a:cubicBezTo>
                    <a:pt x="4394260" y="2237806"/>
                    <a:pt x="4388257" y="2240293"/>
                    <a:pt x="4381996" y="2240293"/>
                  </a:cubicBezTo>
                  <a:lnTo>
                    <a:pt x="23604" y="2240293"/>
                  </a:lnTo>
                  <a:cubicBezTo>
                    <a:pt x="10568" y="2240293"/>
                    <a:pt x="0" y="2229725"/>
                    <a:pt x="0" y="2216689"/>
                  </a:cubicBezTo>
                  <a:lnTo>
                    <a:pt x="0" y="23604"/>
                  </a:lnTo>
                  <a:cubicBezTo>
                    <a:pt x="0" y="10568"/>
                    <a:pt x="10568" y="0"/>
                    <a:pt x="23604" y="0"/>
                  </a:cubicBezTo>
                  <a:close/>
                </a:path>
              </a:pathLst>
            </a:custGeom>
            <a:solidFill>
              <a:schemeClr val="bg1"/>
            </a:solidFill>
            <a:ln>
              <a:no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15826" y="1292382"/>
            <a:ext cx="15729857" cy="7702235"/>
            <a:chOff x="0" y="0"/>
            <a:chExt cx="4142843" cy="2028572"/>
          </a:xfrm>
        </p:grpSpPr>
        <p:sp>
          <p:nvSpPr>
            <p:cNvPr id="9" name="Freeform 9"/>
            <p:cNvSpPr/>
            <p:nvPr/>
          </p:nvSpPr>
          <p:spPr>
            <a:xfrm>
              <a:off x="0" y="0"/>
              <a:ext cx="4142843" cy="2028572"/>
            </a:xfrm>
            <a:custGeom>
              <a:avLst/>
              <a:gdLst/>
              <a:ahLst/>
              <a:cxnLst/>
              <a:rect l="l" t="t" r="r" b="b"/>
              <a:pathLst>
                <a:path w="4142843" h="2028572">
                  <a:moveTo>
                    <a:pt x="25101" y="0"/>
                  </a:moveTo>
                  <a:lnTo>
                    <a:pt x="4117742" y="0"/>
                  </a:lnTo>
                  <a:cubicBezTo>
                    <a:pt x="4124399" y="0"/>
                    <a:pt x="4130784" y="2645"/>
                    <a:pt x="4135491" y="7352"/>
                  </a:cubicBezTo>
                  <a:cubicBezTo>
                    <a:pt x="4140198" y="12059"/>
                    <a:pt x="4142843" y="18444"/>
                    <a:pt x="4142843" y="25101"/>
                  </a:cubicBezTo>
                  <a:lnTo>
                    <a:pt x="4142843" y="2003471"/>
                  </a:lnTo>
                  <a:cubicBezTo>
                    <a:pt x="4142843" y="2010128"/>
                    <a:pt x="4140198" y="2016513"/>
                    <a:pt x="4135491" y="2021220"/>
                  </a:cubicBezTo>
                  <a:cubicBezTo>
                    <a:pt x="4130784" y="2025928"/>
                    <a:pt x="4124399" y="2028572"/>
                    <a:pt x="4117742" y="2028572"/>
                  </a:cubicBezTo>
                  <a:lnTo>
                    <a:pt x="25101" y="2028572"/>
                  </a:lnTo>
                  <a:cubicBezTo>
                    <a:pt x="11238" y="2028572"/>
                    <a:pt x="0" y="2017334"/>
                    <a:pt x="0" y="2003471"/>
                  </a:cubicBezTo>
                  <a:lnTo>
                    <a:pt x="0" y="25101"/>
                  </a:lnTo>
                  <a:cubicBezTo>
                    <a:pt x="0" y="18444"/>
                    <a:pt x="2645" y="12059"/>
                    <a:pt x="7352" y="7352"/>
                  </a:cubicBezTo>
                  <a:cubicBezTo>
                    <a:pt x="12059" y="2645"/>
                    <a:pt x="18444" y="0"/>
                    <a:pt x="25101" y="0"/>
                  </a:cubicBezTo>
                  <a:close/>
                </a:path>
              </a:pathLst>
            </a:custGeom>
            <a:solidFill>
              <a:srgbClr val="F7EFE2"/>
            </a:solidFill>
            <a:ln w="38100">
              <a:solidFill>
                <a:srgbClr val="8A5F36"/>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3134439">
            <a:off x="851607" y="1129895"/>
            <a:ext cx="2865824" cy="2303136"/>
          </a:xfrm>
          <a:custGeom>
            <a:avLst/>
            <a:gdLst/>
            <a:ahLst/>
            <a:cxnLst/>
            <a:rect l="l" t="t" r="r" b="b"/>
            <a:pathLst>
              <a:path w="4433864" h="3563300">
                <a:moveTo>
                  <a:pt x="0" y="0"/>
                </a:moveTo>
                <a:lnTo>
                  <a:pt x="4433864" y="0"/>
                </a:lnTo>
                <a:lnTo>
                  <a:pt x="4433864" y="3563299"/>
                </a:lnTo>
                <a:lnTo>
                  <a:pt x="0" y="35632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4" name="TextBox 14"/>
          <p:cNvSpPr txBox="1"/>
          <p:nvPr/>
        </p:nvSpPr>
        <p:spPr>
          <a:xfrm>
            <a:off x="5683568" y="2281463"/>
            <a:ext cx="6986960" cy="802079"/>
          </a:xfrm>
          <a:prstGeom prst="rect">
            <a:avLst/>
          </a:prstGeom>
        </p:spPr>
        <p:txBody>
          <a:bodyPr lIns="0" tIns="0" rIns="0" bIns="0" rtlCol="0" anchor="t">
            <a:spAutoFit/>
          </a:bodyPr>
          <a:lstStyle/>
          <a:p>
            <a:pPr algn="ctr">
              <a:lnSpc>
                <a:spcPts val="6720"/>
              </a:lnSpc>
            </a:pPr>
            <a:r>
              <a:rPr lang="vi-VN" sz="5400" b="1" smtClean="0">
                <a:solidFill>
                  <a:srgbClr val="000000"/>
                </a:solidFill>
                <a:latin typeface="Arial" panose="020B0604020202020204" pitchFamily="34" charset="0"/>
                <a:cs typeface="Arial" panose="020B0604020202020204" pitchFamily="34" charset="0"/>
              </a:rPr>
              <a:t>ĐỊNH LÍ 2</a:t>
            </a:r>
            <a:endParaRPr lang="en-US" sz="5400" b="1">
              <a:solidFill>
                <a:srgbClr val="000000"/>
              </a:solidFill>
              <a:latin typeface="Arial" panose="020B0604020202020204" pitchFamily="34" charset="0"/>
              <a:cs typeface="Arial" panose="020B0604020202020204" pitchFamily="34" charset="0"/>
            </a:endParaRPr>
          </a:p>
        </p:txBody>
      </p:sp>
      <p:sp>
        <p:nvSpPr>
          <p:cNvPr id="15" name="Rectangle 14"/>
          <p:cNvSpPr/>
          <p:nvPr/>
        </p:nvSpPr>
        <p:spPr>
          <a:xfrm>
            <a:off x="2940207" y="3692883"/>
            <a:ext cx="12473683" cy="3139321"/>
          </a:xfrm>
          <a:prstGeom prst="rect">
            <a:avLst/>
          </a:prstGeom>
        </p:spPr>
        <p:txBody>
          <a:bodyPr wrap="square">
            <a:spAutoFit/>
          </a:bodyPr>
          <a:lstStyle/>
          <a:p>
            <a:pPr algn="just">
              <a:lnSpc>
                <a:spcPct val="150000"/>
              </a:lnSpc>
            </a:pPr>
            <a:r>
              <a:rPr lang="en-US" sz="4400">
                <a:latin typeface="Arial" panose="020B0604020202020204" pitchFamily="34" charset="0"/>
                <a:cs typeface="Arial" panose="020B0604020202020204" pitchFamily="34" charset="0"/>
              </a:rPr>
              <a:t>Nếu ba mặt phẳng đôi một cắt nhau theo ba giao tuyến phân biệt thì ba giao tuyến đó đồng quy hoặc đôi một song song với nhau.</a:t>
            </a:r>
          </a:p>
        </p:txBody>
      </p:sp>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rot="18527160">
            <a:off x="14451107" y="7650619"/>
            <a:ext cx="3682072" cy="2576344"/>
          </a:xfrm>
          <a:prstGeom prst="rect">
            <a:avLst/>
          </a:prstGeom>
        </p:spPr>
      </p:pic>
    </p:spTree>
    <p:extLst>
      <p:ext uri="{BB962C8B-B14F-4D97-AF65-F5344CB8AC3E}">
        <p14:creationId xmlns:p14="http://schemas.microsoft.com/office/powerpoint/2010/main" val="753505269"/>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A917E"/>
        </a:solidFill>
        <a:effectLst/>
      </p:bgPr>
    </p:bg>
    <p:spTree>
      <p:nvGrpSpPr>
        <p:cNvPr id="1" name=""/>
        <p:cNvGrpSpPr/>
        <p:nvPr/>
      </p:nvGrpSpPr>
      <p:grpSpPr>
        <a:xfrm>
          <a:off x="0" y="0"/>
          <a:ext cx="0" cy="0"/>
          <a:chOff x="0" y="0"/>
          <a:chExt cx="0" cy="0"/>
        </a:xfrm>
      </p:grpSpPr>
      <p:grpSp>
        <p:nvGrpSpPr>
          <p:cNvPr id="5" name="Group 5"/>
          <p:cNvGrpSpPr/>
          <p:nvPr/>
        </p:nvGrpSpPr>
        <p:grpSpPr>
          <a:xfrm>
            <a:off x="381000" y="304142"/>
            <a:ext cx="17602200" cy="9639958"/>
            <a:chOff x="0" y="0"/>
            <a:chExt cx="4405601" cy="2240293"/>
          </a:xfrm>
        </p:grpSpPr>
        <p:sp>
          <p:nvSpPr>
            <p:cNvPr id="6" name="Freeform 6"/>
            <p:cNvSpPr/>
            <p:nvPr/>
          </p:nvSpPr>
          <p:spPr>
            <a:xfrm>
              <a:off x="0" y="0"/>
              <a:ext cx="4405600" cy="2240293"/>
            </a:xfrm>
            <a:custGeom>
              <a:avLst/>
              <a:gdLst/>
              <a:ahLst/>
              <a:cxnLst/>
              <a:rect l="l" t="t" r="r" b="b"/>
              <a:pathLst>
                <a:path w="4405600" h="2240293">
                  <a:moveTo>
                    <a:pt x="23604" y="0"/>
                  </a:moveTo>
                  <a:lnTo>
                    <a:pt x="4381996" y="0"/>
                  </a:lnTo>
                  <a:cubicBezTo>
                    <a:pt x="4395033" y="0"/>
                    <a:pt x="4405600" y="10568"/>
                    <a:pt x="4405600" y="23604"/>
                  </a:cubicBezTo>
                  <a:lnTo>
                    <a:pt x="4405600" y="2216689"/>
                  </a:lnTo>
                  <a:cubicBezTo>
                    <a:pt x="4405600" y="2222949"/>
                    <a:pt x="4403114" y="2228953"/>
                    <a:pt x="4398687" y="2233379"/>
                  </a:cubicBezTo>
                  <a:cubicBezTo>
                    <a:pt x="4394260" y="2237806"/>
                    <a:pt x="4388257" y="2240293"/>
                    <a:pt x="4381996" y="2240293"/>
                  </a:cubicBezTo>
                  <a:lnTo>
                    <a:pt x="23604" y="2240293"/>
                  </a:lnTo>
                  <a:cubicBezTo>
                    <a:pt x="10568" y="2240293"/>
                    <a:pt x="0" y="2229725"/>
                    <a:pt x="0" y="2216689"/>
                  </a:cubicBezTo>
                  <a:lnTo>
                    <a:pt x="0" y="23604"/>
                  </a:lnTo>
                  <a:cubicBezTo>
                    <a:pt x="0" y="10568"/>
                    <a:pt x="10568" y="0"/>
                    <a:pt x="23604" y="0"/>
                  </a:cubicBezTo>
                  <a:close/>
                </a:path>
              </a:pathLst>
            </a:custGeom>
            <a:solidFill>
              <a:srgbClr val="F7EFE2"/>
            </a:solidFill>
            <a:ln>
              <a:no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85800" y="647700"/>
            <a:ext cx="16992600" cy="8991600"/>
            <a:chOff x="0" y="0"/>
            <a:chExt cx="4142843" cy="2028572"/>
          </a:xfrm>
        </p:grpSpPr>
        <p:sp>
          <p:nvSpPr>
            <p:cNvPr id="9" name="Freeform 9"/>
            <p:cNvSpPr/>
            <p:nvPr/>
          </p:nvSpPr>
          <p:spPr>
            <a:xfrm>
              <a:off x="0" y="0"/>
              <a:ext cx="4142843" cy="2028572"/>
            </a:xfrm>
            <a:custGeom>
              <a:avLst/>
              <a:gdLst/>
              <a:ahLst/>
              <a:cxnLst/>
              <a:rect l="l" t="t" r="r" b="b"/>
              <a:pathLst>
                <a:path w="4142843" h="2028572">
                  <a:moveTo>
                    <a:pt x="25101" y="0"/>
                  </a:moveTo>
                  <a:lnTo>
                    <a:pt x="4117742" y="0"/>
                  </a:lnTo>
                  <a:cubicBezTo>
                    <a:pt x="4124399" y="0"/>
                    <a:pt x="4130784" y="2645"/>
                    <a:pt x="4135491" y="7352"/>
                  </a:cubicBezTo>
                  <a:cubicBezTo>
                    <a:pt x="4140198" y="12059"/>
                    <a:pt x="4142843" y="18444"/>
                    <a:pt x="4142843" y="25101"/>
                  </a:cubicBezTo>
                  <a:lnTo>
                    <a:pt x="4142843" y="2003471"/>
                  </a:lnTo>
                  <a:cubicBezTo>
                    <a:pt x="4142843" y="2010128"/>
                    <a:pt x="4140198" y="2016513"/>
                    <a:pt x="4135491" y="2021220"/>
                  </a:cubicBezTo>
                  <a:cubicBezTo>
                    <a:pt x="4130784" y="2025928"/>
                    <a:pt x="4124399" y="2028572"/>
                    <a:pt x="4117742" y="2028572"/>
                  </a:cubicBezTo>
                  <a:lnTo>
                    <a:pt x="25101" y="2028572"/>
                  </a:lnTo>
                  <a:cubicBezTo>
                    <a:pt x="11238" y="2028572"/>
                    <a:pt x="0" y="2017334"/>
                    <a:pt x="0" y="2003471"/>
                  </a:cubicBezTo>
                  <a:lnTo>
                    <a:pt x="0" y="25101"/>
                  </a:lnTo>
                  <a:cubicBezTo>
                    <a:pt x="0" y="18444"/>
                    <a:pt x="2645" y="12059"/>
                    <a:pt x="7352" y="7352"/>
                  </a:cubicBezTo>
                  <a:cubicBezTo>
                    <a:pt x="12059" y="2645"/>
                    <a:pt x="18444" y="0"/>
                    <a:pt x="25101" y="0"/>
                  </a:cubicBezTo>
                  <a:close/>
                </a:path>
              </a:pathLst>
            </a:custGeom>
            <a:solidFill>
              <a:srgbClr val="F7EFE2"/>
            </a:solidFill>
            <a:ln w="38100">
              <a:solidFill>
                <a:srgbClr val="8A5F36"/>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3134439">
            <a:off x="20421" y="995747"/>
            <a:ext cx="2887403" cy="2320478"/>
          </a:xfrm>
          <a:custGeom>
            <a:avLst/>
            <a:gdLst/>
            <a:ahLst/>
            <a:cxnLst/>
            <a:rect l="l" t="t" r="r" b="b"/>
            <a:pathLst>
              <a:path w="4433864" h="3563300">
                <a:moveTo>
                  <a:pt x="0" y="0"/>
                </a:moveTo>
                <a:lnTo>
                  <a:pt x="4433864" y="0"/>
                </a:lnTo>
                <a:lnTo>
                  <a:pt x="4433864" y="3563299"/>
                </a:lnTo>
                <a:lnTo>
                  <a:pt x="0" y="3563299"/>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8" name="TextBox 17"/>
          <p:cNvSpPr txBox="1"/>
          <p:nvPr/>
        </p:nvSpPr>
        <p:spPr>
          <a:xfrm>
            <a:off x="5274090" y="975735"/>
            <a:ext cx="7848600" cy="1015663"/>
          </a:xfrm>
          <a:prstGeom prst="rect">
            <a:avLst/>
          </a:prstGeom>
          <a:noFill/>
        </p:spPr>
        <p:txBody>
          <a:bodyPr wrap="square" rtlCol="0">
            <a:spAutoFit/>
          </a:bodyPr>
          <a:lstStyle/>
          <a:p>
            <a:pPr algn="ctr"/>
            <a:r>
              <a:rPr lang="vi-VN" sz="6000" b="1" smtClean="0">
                <a:latin typeface="Arial" panose="020B0604020202020204" pitchFamily="34" charset="0"/>
                <a:cs typeface="Arial" panose="020B0604020202020204" pitchFamily="34" charset="0"/>
              </a:rPr>
              <a:t>KHỞI ĐỘNG</a:t>
            </a:r>
            <a:endParaRPr lang="en-US" sz="6000" b="1">
              <a:latin typeface="Arial" panose="020B0604020202020204" pitchFamily="34" charset="0"/>
              <a:cs typeface="Arial" panose="020B0604020202020204" pitchFamily="34" charset="0"/>
            </a:endParaRPr>
          </a:p>
        </p:txBody>
      </p:sp>
      <p:sp>
        <p:nvSpPr>
          <p:cNvPr id="19" name="Rectangle 18"/>
          <p:cNvSpPr/>
          <p:nvPr/>
        </p:nvSpPr>
        <p:spPr>
          <a:xfrm>
            <a:off x="2134740" y="2086416"/>
            <a:ext cx="14772149" cy="2862322"/>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Trong </a:t>
            </a:r>
            <a:r>
              <a:rPr lang="vi-VN" sz="4000">
                <a:latin typeface="Arial" panose="020B0604020202020204" pitchFamily="34" charset="0"/>
                <a:cs typeface="Arial" panose="020B0604020202020204" pitchFamily="34" charset="0"/>
              </a:rPr>
              <a:t>thực tế, ta quan sát thấy nhiều hình ảnh gợi nên những đường thẳng song song với nhau. Chẳng hạn các cột treo cờ của tổ chức và các nước thành viên </a:t>
            </a:r>
            <a:r>
              <a:rPr lang="vi-VN" sz="4000" smtClean="0">
                <a:latin typeface="Arial" panose="020B0604020202020204" pitchFamily="34" charset="0"/>
                <a:cs typeface="Arial" panose="020B0604020202020204" pitchFamily="34" charset="0"/>
              </a:rPr>
              <a:t>ASEAN.</a:t>
            </a:r>
            <a:endParaRPr lang="en-US" sz="400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363" y="5096181"/>
            <a:ext cx="6213031" cy="4142021"/>
          </a:xfrm>
          <a:prstGeom prst="rect">
            <a:avLst/>
          </a:prstGeom>
        </p:spPr>
      </p:pic>
      <p:grpSp>
        <p:nvGrpSpPr>
          <p:cNvPr id="12" name="Group 11"/>
          <p:cNvGrpSpPr/>
          <p:nvPr/>
        </p:nvGrpSpPr>
        <p:grpSpPr>
          <a:xfrm>
            <a:off x="8504888" y="5288157"/>
            <a:ext cx="9124019" cy="4175402"/>
            <a:chOff x="8504888" y="5288157"/>
            <a:chExt cx="9124019" cy="4175402"/>
          </a:xfrm>
        </p:grpSpPr>
        <p:pic>
          <p:nvPicPr>
            <p:cNvPr id="21" name="Picture 20"/>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66660" y="7124700"/>
              <a:ext cx="2362247" cy="2338859"/>
            </a:xfrm>
            <a:prstGeom prst="rect">
              <a:avLst/>
            </a:prstGeom>
          </p:spPr>
        </p:pic>
        <p:grpSp>
          <p:nvGrpSpPr>
            <p:cNvPr id="24" name="Group 23"/>
            <p:cNvGrpSpPr/>
            <p:nvPr/>
          </p:nvGrpSpPr>
          <p:grpSpPr>
            <a:xfrm>
              <a:off x="8504888" y="5288157"/>
              <a:ext cx="6609372" cy="3708470"/>
              <a:chOff x="8554808" y="5321230"/>
              <a:chExt cx="6609372" cy="3708470"/>
            </a:xfrm>
          </p:grpSpPr>
          <p:sp>
            <p:nvSpPr>
              <p:cNvPr id="22" name="Cloud Callout 21"/>
              <p:cNvSpPr/>
              <p:nvPr/>
            </p:nvSpPr>
            <p:spPr>
              <a:xfrm>
                <a:off x="8554808" y="5321230"/>
                <a:ext cx="6609372" cy="3708470"/>
              </a:xfrm>
              <a:prstGeom prst="cloudCallout">
                <a:avLst>
                  <a:gd name="adj1" fmla="val 49263"/>
                  <a:gd name="adj2" fmla="val 42494"/>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996070" y="5744304"/>
                <a:ext cx="5847166" cy="2862322"/>
              </a:xfrm>
              <a:prstGeom prst="rect">
                <a:avLst/>
              </a:prstGeom>
              <a:noFill/>
            </p:spPr>
            <p:txBody>
              <a:bodyPr wrap="square" rtlCol="0">
                <a:spAutoFit/>
              </a:bodyPr>
              <a:lstStyle/>
              <a:p>
                <a:pPr algn="ctr">
                  <a:lnSpc>
                    <a:spcPct val="150000"/>
                  </a:lnSpc>
                </a:pPr>
                <a:r>
                  <a:rPr lang="vi-VN" sz="4000" smtClean="0">
                    <a:latin typeface="Arial" panose="020B0604020202020204" pitchFamily="34" charset="0"/>
                    <a:cs typeface="Arial" panose="020B0604020202020204" pitchFamily="34" charset="0"/>
                  </a:rPr>
                  <a:t>Hai đường thẳng song song trong không gian có tính chất gì?</a:t>
                </a:r>
                <a:endParaRPr lang="en-US" sz="400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9305796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A917E"/>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813294" y="921730"/>
            <a:ext cx="16727515" cy="8506112"/>
            <a:chOff x="0" y="0"/>
            <a:chExt cx="4405601" cy="2240293"/>
          </a:xfrm>
        </p:grpSpPr>
        <p:sp>
          <p:nvSpPr>
            <p:cNvPr id="6" name="Freeform 6"/>
            <p:cNvSpPr/>
            <p:nvPr/>
          </p:nvSpPr>
          <p:spPr>
            <a:xfrm>
              <a:off x="0" y="0"/>
              <a:ext cx="4405600" cy="2240293"/>
            </a:xfrm>
            <a:custGeom>
              <a:avLst/>
              <a:gdLst/>
              <a:ahLst/>
              <a:cxnLst/>
              <a:rect l="l" t="t" r="r" b="b"/>
              <a:pathLst>
                <a:path w="4405600" h="2240293">
                  <a:moveTo>
                    <a:pt x="23604" y="0"/>
                  </a:moveTo>
                  <a:lnTo>
                    <a:pt x="4381996" y="0"/>
                  </a:lnTo>
                  <a:cubicBezTo>
                    <a:pt x="4395033" y="0"/>
                    <a:pt x="4405600" y="10568"/>
                    <a:pt x="4405600" y="23604"/>
                  </a:cubicBezTo>
                  <a:lnTo>
                    <a:pt x="4405600" y="2216689"/>
                  </a:lnTo>
                  <a:cubicBezTo>
                    <a:pt x="4405600" y="2222949"/>
                    <a:pt x="4403114" y="2228953"/>
                    <a:pt x="4398687" y="2233379"/>
                  </a:cubicBezTo>
                  <a:cubicBezTo>
                    <a:pt x="4394260" y="2237806"/>
                    <a:pt x="4388257" y="2240293"/>
                    <a:pt x="4381996" y="2240293"/>
                  </a:cubicBezTo>
                  <a:lnTo>
                    <a:pt x="23604" y="2240293"/>
                  </a:lnTo>
                  <a:cubicBezTo>
                    <a:pt x="10568" y="2240293"/>
                    <a:pt x="0" y="2229725"/>
                    <a:pt x="0" y="2216689"/>
                  </a:cubicBezTo>
                  <a:lnTo>
                    <a:pt x="0" y="23604"/>
                  </a:lnTo>
                  <a:cubicBezTo>
                    <a:pt x="0" y="10568"/>
                    <a:pt x="10568" y="0"/>
                    <a:pt x="23604" y="0"/>
                  </a:cubicBezTo>
                  <a:close/>
                </a:path>
              </a:pathLst>
            </a:custGeom>
            <a:solidFill>
              <a:schemeClr val="bg1"/>
            </a:solidFill>
            <a:ln>
              <a:no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5683568" y="1305390"/>
            <a:ext cx="6986960" cy="802079"/>
          </a:xfrm>
          <a:prstGeom prst="rect">
            <a:avLst/>
          </a:prstGeom>
        </p:spPr>
        <p:txBody>
          <a:bodyPr lIns="0" tIns="0" rIns="0" bIns="0" rtlCol="0" anchor="t">
            <a:spAutoFit/>
          </a:bodyPr>
          <a:lstStyle/>
          <a:p>
            <a:pPr algn="ctr">
              <a:lnSpc>
                <a:spcPts val="6720"/>
              </a:lnSpc>
            </a:pPr>
            <a:r>
              <a:rPr lang="vi-VN" sz="5400" b="1" smtClean="0">
                <a:solidFill>
                  <a:srgbClr val="000000"/>
                </a:solidFill>
                <a:latin typeface="Arial" panose="020B0604020202020204" pitchFamily="34" charset="0"/>
                <a:cs typeface="Arial" panose="020B0604020202020204" pitchFamily="34" charset="0"/>
              </a:rPr>
              <a:t>HỆ QUẢ</a:t>
            </a:r>
            <a:endParaRPr lang="en-US" sz="5400" b="1">
              <a:solidFill>
                <a:srgbClr val="000000"/>
              </a:solidFill>
              <a:latin typeface="Arial" panose="020B0604020202020204" pitchFamily="34" charset="0"/>
              <a:cs typeface="Arial" panose="020B0604020202020204" pitchFamily="34" charset="0"/>
            </a:endParaRPr>
          </a:p>
        </p:txBody>
      </p:sp>
      <p:sp>
        <p:nvSpPr>
          <p:cNvPr id="15" name="Rectangle 14"/>
          <p:cNvSpPr/>
          <p:nvPr/>
        </p:nvSpPr>
        <p:spPr>
          <a:xfrm>
            <a:off x="1629429" y="2161986"/>
            <a:ext cx="15095238" cy="286232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Nếu hai mặt phẳng chứa hai đường thẳng song song với nhau thì giao tuyến của chúng (nếu có) song song với hai đường thẳng đó hoặc trùng với một trong hai đường thẳng đó.</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693" y="5024308"/>
            <a:ext cx="11190709" cy="4365984"/>
          </a:xfrm>
          <a:prstGeom prst="rect">
            <a:avLst/>
          </a:prstGeom>
        </p:spPr>
      </p:pic>
      <p:pic>
        <p:nvPicPr>
          <p:cNvPr id="17" name="Picture 16"/>
          <p:cNvPicPr>
            <a:picLocks noChangeAspect="1"/>
          </p:cNvPicPr>
          <p:nvPr/>
        </p:nvPicPr>
        <p:blipFill>
          <a:blip r:embed="rId5"/>
          <a:stretch>
            <a:fillRect/>
          </a:stretch>
        </p:blipFill>
        <p:spPr>
          <a:xfrm rot="20316377">
            <a:off x="562853" y="302931"/>
            <a:ext cx="1959225" cy="1579216"/>
          </a:xfrm>
          <a:prstGeom prst="rect">
            <a:avLst/>
          </a:prstGeom>
        </p:spPr>
      </p:pic>
      <p:pic>
        <p:nvPicPr>
          <p:cNvPr id="18" name="Picture 17"/>
          <p:cNvPicPr>
            <a:picLocks noChangeAspect="1"/>
          </p:cNvPicPr>
          <p:nvPr/>
        </p:nvPicPr>
        <p:blipFill>
          <a:blip r:embed="rId6"/>
          <a:stretch>
            <a:fillRect/>
          </a:stretch>
        </p:blipFill>
        <p:spPr>
          <a:xfrm>
            <a:off x="14580980" y="8648700"/>
            <a:ext cx="3707020" cy="1611578"/>
          </a:xfrm>
          <a:prstGeom prst="rect">
            <a:avLst/>
          </a:prstGeom>
        </p:spPr>
      </p:pic>
    </p:spTree>
    <p:extLst>
      <p:ext uri="{BB962C8B-B14F-4D97-AF65-F5344CB8AC3E}">
        <p14:creationId xmlns:p14="http://schemas.microsoft.com/office/powerpoint/2010/main" val="1087797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5" name="Group 4"/>
          <p:cNvGrpSpPr/>
          <p:nvPr/>
        </p:nvGrpSpPr>
        <p:grpSpPr>
          <a:xfrm>
            <a:off x="674212" y="420856"/>
            <a:ext cx="2895600" cy="2285999"/>
            <a:chOff x="990600" y="266701"/>
            <a:chExt cx="2895600" cy="2285999"/>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990600" y="266701"/>
              <a:ext cx="2895600" cy="2285999"/>
            </a:xfrm>
            <a:prstGeom prst="rect">
              <a:avLst/>
            </a:prstGeom>
          </p:spPr>
        </p:pic>
        <p:sp>
          <p:nvSpPr>
            <p:cNvPr id="7" name="TextBox 6"/>
            <p:cNvSpPr txBox="1"/>
            <p:nvPr/>
          </p:nvSpPr>
          <p:spPr>
            <a:xfrm rot="21198885">
              <a:off x="1181099" y="1040367"/>
              <a:ext cx="2514600" cy="738664"/>
            </a:xfrm>
            <a:prstGeom prst="rect">
              <a:avLst/>
            </a:prstGeom>
            <a:noFill/>
          </p:spPr>
          <p:txBody>
            <a:bodyPr wrap="square" rtlCol="0">
              <a:spAutoFit/>
            </a:bodyPr>
            <a:lstStyle/>
            <a:p>
              <a:pPr algn="ctr"/>
              <a:r>
                <a:rPr lang="vi-VN" sz="4200" b="1" smtClean="0">
                  <a:latin typeface="Arial" panose="020B0604020202020204" pitchFamily="34" charset="0"/>
                  <a:cs typeface="Arial" panose="020B0604020202020204" pitchFamily="34" charset="0"/>
                </a:rPr>
                <a:t>Ví dụ 2</a:t>
              </a:r>
              <a:endParaRPr lang="en-US" sz="4200" b="1">
                <a:latin typeface="Arial" panose="020B0604020202020204" pitchFamily="34" charset="0"/>
                <a:cs typeface="Arial" panose="020B0604020202020204" pitchFamily="34" charset="0"/>
              </a:endParaRPr>
            </a:p>
          </p:txBody>
        </p:sp>
      </p:grpSp>
      <p:sp>
        <p:nvSpPr>
          <p:cNvPr id="8" name="TextBox 7"/>
          <p:cNvSpPr txBox="1"/>
          <p:nvPr/>
        </p:nvSpPr>
        <p:spPr>
          <a:xfrm>
            <a:off x="3585052" y="594360"/>
            <a:ext cx="14017148"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Cho hình chóp S.ABCD có đáy ABCD là hình thang với AB // CD. Xác định giao tuyến của hai mặt phẳng (SAB) với (SCD).</a:t>
            </a:r>
            <a:endParaRPr lang="en-US" sz="40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96600" y="3329043"/>
            <a:ext cx="6705600" cy="6422112"/>
          </a:xfrm>
          <a:prstGeom prst="rect">
            <a:avLst/>
          </a:prstGeom>
        </p:spPr>
      </p:pic>
      <p:sp>
        <p:nvSpPr>
          <p:cNvPr id="10" name="TextBox 9"/>
          <p:cNvSpPr txBox="1"/>
          <p:nvPr/>
        </p:nvSpPr>
        <p:spPr>
          <a:xfrm>
            <a:off x="1066800" y="3329043"/>
            <a:ext cx="1462245" cy="707886"/>
          </a:xfrm>
          <a:prstGeom prst="rect">
            <a:avLst/>
          </a:prstGeom>
          <a:noFill/>
        </p:spPr>
        <p:txBody>
          <a:bodyPr wrap="square" rtlCol="0">
            <a:spAutoFit/>
          </a:bodyPr>
          <a:lstStyle/>
          <a:p>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1066800" y="4102407"/>
            <a:ext cx="9593295" cy="5632311"/>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Hai mặt phẳng (SAB) và (SCD) có điểm chung là S và lần lượt chứa hai đường thẳng AB và CD song song với nhau.</a:t>
            </a:r>
          </a:p>
          <a:p>
            <a:pPr algn="just">
              <a:lnSpc>
                <a:spcPct val="150000"/>
              </a:lnSpc>
            </a:pPr>
            <a:r>
              <a:rPr lang="vi-VN" sz="4000" smtClean="0">
                <a:latin typeface="Arial" panose="020B0604020202020204" pitchFamily="34" charset="0"/>
                <a:cs typeface="Arial" panose="020B0604020202020204" pitchFamily="34" charset="0"/>
              </a:rPr>
              <a:t>Vậy giao tuyến của hai mặt phẳng (SAB) và (SCD) là đường thẳng d đi qua S và song song với AB và CD.</a:t>
            </a:r>
          </a:p>
        </p:txBody>
      </p:sp>
    </p:spTree>
    <p:extLst>
      <p:ext uri="{BB962C8B-B14F-4D97-AF65-F5344CB8AC3E}">
        <p14:creationId xmlns:p14="http://schemas.microsoft.com/office/powerpoint/2010/main" val="46670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1"/>
          <p:cNvGrpSpPr/>
          <p:nvPr/>
        </p:nvGrpSpPr>
        <p:grpSpPr>
          <a:xfrm>
            <a:off x="457200" y="420856"/>
            <a:ext cx="2895600" cy="2285999"/>
            <a:chOff x="990600" y="266701"/>
            <a:chExt cx="2895600" cy="2285999"/>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990600" y="266701"/>
              <a:ext cx="2895600" cy="2285999"/>
            </a:xfrm>
            <a:prstGeom prst="rect">
              <a:avLst/>
            </a:prstGeom>
          </p:spPr>
        </p:pic>
        <p:sp>
          <p:nvSpPr>
            <p:cNvPr id="4" name="TextBox 3"/>
            <p:cNvSpPr txBox="1"/>
            <p:nvPr/>
          </p:nvSpPr>
          <p:spPr>
            <a:xfrm rot="21198885">
              <a:off x="1181099" y="1040367"/>
              <a:ext cx="2514600" cy="738664"/>
            </a:xfrm>
            <a:prstGeom prst="rect">
              <a:avLst/>
            </a:prstGeom>
            <a:noFill/>
          </p:spPr>
          <p:txBody>
            <a:bodyPr wrap="square" rtlCol="0">
              <a:spAutoFit/>
            </a:bodyPr>
            <a:lstStyle/>
            <a:p>
              <a:pPr algn="ctr"/>
              <a:r>
                <a:rPr lang="vi-VN" sz="4200" b="1" smtClean="0">
                  <a:latin typeface="Arial" panose="020B0604020202020204" pitchFamily="34" charset="0"/>
                  <a:cs typeface="Arial" panose="020B0604020202020204" pitchFamily="34" charset="0"/>
                </a:rPr>
                <a:t>Ví dụ 3</a:t>
              </a:r>
              <a:endParaRPr lang="en-US" sz="4200" b="1">
                <a:latin typeface="Arial" panose="020B0604020202020204" pitchFamily="34" charset="0"/>
                <a:cs typeface="Arial" panose="020B0604020202020204" pitchFamily="34" charset="0"/>
              </a:endParaRPr>
            </a:p>
          </p:txBody>
        </p:sp>
      </p:grpSp>
      <p:sp>
        <p:nvSpPr>
          <p:cNvPr id="5" name="TextBox 4"/>
          <p:cNvSpPr txBox="1"/>
          <p:nvPr/>
        </p:nvSpPr>
        <p:spPr>
          <a:xfrm>
            <a:off x="3508852" y="420856"/>
            <a:ext cx="14192724" cy="4247317"/>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Cho hình chóp S.ABCD có đáy ABCD là hình bình hành. Gọi M, N lần lượt là trung điểm của các cạnh SA, SD và P là một điểm nằm trên cạnh AB (P khác A và B). Đường thẳng CD cắt mặt phẳng (MNP) tại các điểm Q. Chứng minh rằng đường thẳng MN song song với đường thẳng PQ.</a:t>
            </a:r>
            <a:endParaRPr lang="en-US" sz="3600">
              <a:latin typeface="Arial" panose="020B0604020202020204" pitchFamily="34" charset="0"/>
              <a:cs typeface="Arial" panose="020B0604020202020204" pitchFamily="34" charset="0"/>
            </a:endParaRPr>
          </a:p>
        </p:txBody>
      </p:sp>
      <p:sp>
        <p:nvSpPr>
          <p:cNvPr id="7" name="TextBox 6"/>
          <p:cNvSpPr txBox="1"/>
          <p:nvPr/>
        </p:nvSpPr>
        <p:spPr>
          <a:xfrm>
            <a:off x="1371600" y="4703274"/>
            <a:ext cx="1462245" cy="707886"/>
          </a:xfrm>
          <a:prstGeom prst="rect">
            <a:avLst/>
          </a:prstGeom>
          <a:noFill/>
        </p:spPr>
        <p:txBody>
          <a:bodyPr wrap="square" rtlCol="0">
            <a:spAutoFit/>
          </a:bodyPr>
          <a:lstStyle/>
          <a:p>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34800" y="4152900"/>
            <a:ext cx="5753572" cy="5801854"/>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1351280" y="5411160"/>
                <a:ext cx="9906000" cy="4247317"/>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Ba mặt phẳng (SAD), (ABCD), (MNP) đôi một cắt nhau theo các giao tuyến AD, MN, PQ.</a:t>
                </a:r>
              </a:p>
              <a:p>
                <a:pPr algn="just">
                  <a:lnSpc>
                    <a:spcPct val="150000"/>
                  </a:lnSpc>
                </a:pPr>
                <a:r>
                  <a:rPr lang="vi-VN" sz="3600" smtClean="0">
                    <a:latin typeface="Arial" panose="020B0604020202020204" pitchFamily="34" charset="0"/>
                    <a:cs typeface="Arial" panose="020B0604020202020204" pitchFamily="34" charset="0"/>
                  </a:rPr>
                  <a:t>Trong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SAD có MN là đường trung bình nên MN // AD. Do đó, theo định lí 2 ta suy ra AD, MN, PQ đôi một song song. Vậy MN // PQ.</a:t>
                </a:r>
                <a:endParaRPr lang="en-US" sz="3600">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351280" y="5411160"/>
                <a:ext cx="9906000" cy="4247317"/>
              </a:xfrm>
              <a:prstGeom prst="rect">
                <a:avLst/>
              </a:prstGeom>
              <a:blipFill rotWithShape="0">
                <a:blip r:embed="rId5"/>
                <a:stretch>
                  <a:fillRect l="-1908" r="-1846" b="-2155"/>
                </a:stretch>
              </a:blipFill>
            </p:spPr>
            <p:txBody>
              <a:bodyPr/>
              <a:lstStyle/>
              <a:p>
                <a:r>
                  <a:rPr lang="en-US">
                    <a:noFill/>
                  </a:rPr>
                  <a:t> </a:t>
                </a:r>
              </a:p>
            </p:txBody>
          </p:sp>
        </mc:Fallback>
      </mc:AlternateContent>
    </p:spTree>
    <p:extLst>
      <p:ext uri="{BB962C8B-B14F-4D97-AF65-F5344CB8AC3E}">
        <p14:creationId xmlns:p14="http://schemas.microsoft.com/office/powerpoint/2010/main" val="25591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1"/>
          <p:cNvGrpSpPr/>
          <p:nvPr/>
        </p:nvGrpSpPr>
        <p:grpSpPr>
          <a:xfrm>
            <a:off x="533400" y="571500"/>
            <a:ext cx="3886200" cy="2079565"/>
            <a:chOff x="609600" y="571500"/>
            <a:chExt cx="3886200" cy="2079565"/>
          </a:xfrm>
        </p:grpSpPr>
        <p:pic>
          <p:nvPicPr>
            <p:cNvPr id="3" name="Picture 9"/>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09600" y="571500"/>
              <a:ext cx="3886200" cy="2079565"/>
            </a:xfrm>
            <a:prstGeom prst="rect">
              <a:avLst/>
            </a:prstGeom>
          </p:spPr>
        </p:pic>
        <p:sp>
          <p:nvSpPr>
            <p:cNvPr id="4" name="TextBox 3"/>
            <p:cNvSpPr txBox="1"/>
            <p:nvPr/>
          </p:nvSpPr>
          <p:spPr>
            <a:xfrm>
              <a:off x="928461" y="1409700"/>
              <a:ext cx="3276600" cy="707886"/>
            </a:xfrm>
            <a:prstGeom prst="rect">
              <a:avLst/>
            </a:prstGeom>
            <a:noFill/>
          </p:spPr>
          <p:txBody>
            <a:bodyPr wrap="square" rtlCol="0">
              <a:prstTxWarp prst="textArchUp">
                <a:avLst/>
              </a:prstTxWarp>
              <a:spAutoFit/>
            </a:bodyPr>
            <a:lstStyle/>
            <a:p>
              <a:pPr algn="ctr"/>
              <a:r>
                <a:rPr lang="vi-VN" sz="4000" b="1" smtClean="0">
                  <a:solidFill>
                    <a:schemeClr val="bg1"/>
                  </a:solidFill>
                  <a:latin typeface="Arial" panose="020B0604020202020204" pitchFamily="34" charset="0"/>
                  <a:cs typeface="Arial" panose="020B0604020202020204" pitchFamily="34" charset="0"/>
                </a:rPr>
                <a:t>Luyện tập 2</a:t>
              </a:r>
              <a:endParaRPr lang="en-US" sz="4000" b="1">
                <a:solidFill>
                  <a:schemeClr val="bg1"/>
                </a:solidFill>
                <a:latin typeface="Arial" panose="020B0604020202020204" pitchFamily="34" charset="0"/>
                <a:cs typeface="Arial" panose="020B0604020202020204" pitchFamily="34" charset="0"/>
              </a:endParaRPr>
            </a:p>
          </p:txBody>
        </p:sp>
      </p:grpSp>
      <p:sp>
        <p:nvSpPr>
          <p:cNvPr id="5" name="Rectangle 4"/>
          <p:cNvSpPr/>
          <p:nvPr/>
        </p:nvSpPr>
        <p:spPr>
          <a:xfrm>
            <a:off x="4738461" y="332482"/>
            <a:ext cx="122682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Cho hình chóp S.ABCD có đáy là hình bình hành. Xác định giao tuyến của các cặp mặt phẳng (SAB) và (SCD); (SAD) và (SBC). </a:t>
            </a:r>
          </a:p>
        </p:txBody>
      </p:sp>
      <p:sp>
        <p:nvSpPr>
          <p:cNvPr id="6" name="TextBox 5"/>
          <p:cNvSpPr txBox="1"/>
          <p:nvPr/>
        </p:nvSpPr>
        <p:spPr>
          <a:xfrm>
            <a:off x="8686800" y="3489960"/>
            <a:ext cx="1462245"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7696200" y="4200386"/>
            <a:ext cx="9982200" cy="563231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Ta có: S ∈ (SAB) và S ∈ (SCD) nên S là giao điểm của (SAB) và (SCD).</a:t>
            </a:r>
          </a:p>
          <a:p>
            <a:pPr algn="just">
              <a:lnSpc>
                <a:spcPct val="150000"/>
              </a:lnSpc>
            </a:pPr>
            <a:r>
              <a:rPr lang="vi-VN" sz="4000">
                <a:latin typeface="Arial" panose="020B0604020202020204" pitchFamily="34" charset="0"/>
                <a:cs typeface="Arial" panose="020B0604020202020204" pitchFamily="34" charset="0"/>
              </a:rPr>
              <a:t>Mà AB // CD; AB ⊂ (SAB); CD ⊂ (SCD).</a:t>
            </a:r>
          </a:p>
          <a:p>
            <a:pPr algn="just">
              <a:lnSpc>
                <a:spcPct val="150000"/>
              </a:lnSpc>
            </a:pPr>
            <a:r>
              <a:rPr lang="vi-VN" sz="4000">
                <a:latin typeface="Arial" panose="020B0604020202020204" pitchFamily="34" charset="0"/>
                <a:cs typeface="Arial" panose="020B0604020202020204" pitchFamily="34" charset="0"/>
              </a:rPr>
              <a:t>Do đó giao tuyến của (SAB) và (SCD) là đường thẳng n đi qua S và song song với AB và CD.</a:t>
            </a:r>
          </a:p>
        </p:txBody>
      </p:sp>
      <p:pic>
        <p:nvPicPr>
          <p:cNvPr id="8" name="Picture 7"/>
          <p:cNvPicPr>
            <a:picLocks noChangeAspect="1"/>
          </p:cNvPicPr>
          <p:nvPr/>
        </p:nvPicPr>
        <p:blipFill>
          <a:blip r:embed="rId18">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398123" y="4033003"/>
            <a:ext cx="6993277" cy="5913777"/>
          </a:xfrm>
          <a:prstGeom prst="rect">
            <a:avLst/>
          </a:prstGeom>
        </p:spPr>
      </p:pic>
    </p:spTree>
    <p:extLst>
      <p:ext uri="{BB962C8B-B14F-4D97-AF65-F5344CB8AC3E}">
        <p14:creationId xmlns:p14="http://schemas.microsoft.com/office/powerpoint/2010/main" val="156831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1"/>
          <p:cNvGrpSpPr/>
          <p:nvPr/>
        </p:nvGrpSpPr>
        <p:grpSpPr>
          <a:xfrm>
            <a:off x="533400" y="571500"/>
            <a:ext cx="3886200" cy="2079565"/>
            <a:chOff x="609600" y="571500"/>
            <a:chExt cx="3886200" cy="2079565"/>
          </a:xfrm>
        </p:grpSpPr>
        <p:pic>
          <p:nvPicPr>
            <p:cNvPr id="3" name="Picture 9"/>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09600" y="571500"/>
              <a:ext cx="3886200" cy="2079565"/>
            </a:xfrm>
            <a:prstGeom prst="rect">
              <a:avLst/>
            </a:prstGeom>
          </p:spPr>
        </p:pic>
        <p:sp>
          <p:nvSpPr>
            <p:cNvPr id="4" name="TextBox 3"/>
            <p:cNvSpPr txBox="1"/>
            <p:nvPr/>
          </p:nvSpPr>
          <p:spPr>
            <a:xfrm>
              <a:off x="928461" y="1409700"/>
              <a:ext cx="3276600" cy="707886"/>
            </a:xfrm>
            <a:prstGeom prst="rect">
              <a:avLst/>
            </a:prstGeom>
            <a:noFill/>
          </p:spPr>
          <p:txBody>
            <a:bodyPr wrap="square" rtlCol="0">
              <a:prstTxWarp prst="textArchUp">
                <a:avLst/>
              </a:prstTxWarp>
              <a:spAutoFit/>
            </a:bodyPr>
            <a:lstStyle/>
            <a:p>
              <a:pPr algn="ctr"/>
              <a:r>
                <a:rPr lang="vi-VN" sz="4000" b="1" smtClean="0">
                  <a:solidFill>
                    <a:schemeClr val="bg1"/>
                  </a:solidFill>
                  <a:latin typeface="Arial" panose="020B0604020202020204" pitchFamily="34" charset="0"/>
                  <a:cs typeface="Arial" panose="020B0604020202020204" pitchFamily="34" charset="0"/>
                </a:rPr>
                <a:t>Luyện tập 2</a:t>
              </a:r>
              <a:endParaRPr lang="en-US" sz="4000" b="1">
                <a:solidFill>
                  <a:schemeClr val="bg1"/>
                </a:solidFill>
                <a:latin typeface="Arial" panose="020B0604020202020204" pitchFamily="34" charset="0"/>
                <a:cs typeface="Arial" panose="020B0604020202020204" pitchFamily="34" charset="0"/>
              </a:endParaRPr>
            </a:p>
          </p:txBody>
        </p:sp>
      </p:grpSp>
      <p:sp>
        <p:nvSpPr>
          <p:cNvPr id="5" name="Rectangle 4"/>
          <p:cNvSpPr/>
          <p:nvPr/>
        </p:nvSpPr>
        <p:spPr>
          <a:xfrm>
            <a:off x="4738461" y="332482"/>
            <a:ext cx="122682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Cho hình chóp S.ABCD có đáy là hình bình hành. Xác định giao tuyến của các cặp mặt phẳng (SAB) và (SCD); (SAD) và (SBC). </a:t>
            </a:r>
          </a:p>
        </p:txBody>
      </p:sp>
      <p:sp>
        <p:nvSpPr>
          <p:cNvPr id="6" name="TextBox 5"/>
          <p:cNvSpPr txBox="1"/>
          <p:nvPr/>
        </p:nvSpPr>
        <p:spPr>
          <a:xfrm>
            <a:off x="8686800" y="3489960"/>
            <a:ext cx="1462245"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8077200" y="4200386"/>
            <a:ext cx="9601200" cy="5632311"/>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Ta có: S ∈ (SAD) và S ∈ (SBC) nên S là giao điểm của (SAD) và (SBC).</a:t>
            </a:r>
          </a:p>
          <a:p>
            <a:pPr algn="just">
              <a:lnSpc>
                <a:spcPct val="150000"/>
              </a:lnSpc>
            </a:pPr>
            <a:r>
              <a:rPr lang="en-US" sz="4000">
                <a:latin typeface="Arial" panose="020B0604020202020204" pitchFamily="34" charset="0"/>
                <a:cs typeface="Arial" panose="020B0604020202020204" pitchFamily="34" charset="0"/>
              </a:rPr>
              <a:t>Mà AD // BC; AD ⊂ (SAD); BC ⊂ (SBC).</a:t>
            </a:r>
          </a:p>
          <a:p>
            <a:pPr algn="just">
              <a:lnSpc>
                <a:spcPct val="150000"/>
              </a:lnSpc>
            </a:pPr>
            <a:r>
              <a:rPr lang="en-US" sz="4000">
                <a:latin typeface="Arial" panose="020B0604020202020204" pitchFamily="34" charset="0"/>
                <a:cs typeface="Arial" panose="020B0604020202020204" pitchFamily="34" charset="0"/>
              </a:rPr>
              <a:t>Do đó giao tuyến của (SAD) và (SBC) là đường thẳng p đi qua S và song song với AD và BC.</a:t>
            </a:r>
          </a:p>
        </p:txBody>
      </p:sp>
      <p:pic>
        <p:nvPicPr>
          <p:cNvPr id="8" name="Picture 7"/>
          <p:cNvPicPr>
            <a:picLocks noChangeAspect="1"/>
          </p:cNvPicPr>
          <p:nvPr/>
        </p:nvPicPr>
        <p:blipFill>
          <a:blip r:embed="rId18">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1005861" y="3486725"/>
            <a:ext cx="6246000" cy="6571071"/>
          </a:xfrm>
          <a:prstGeom prst="rect">
            <a:avLst/>
          </a:prstGeom>
        </p:spPr>
      </p:pic>
    </p:spTree>
    <p:extLst>
      <p:ext uri="{BB962C8B-B14F-4D97-AF65-F5344CB8AC3E}">
        <p14:creationId xmlns:p14="http://schemas.microsoft.com/office/powerpoint/2010/main" val="227675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par>
                                <p:cTn id="20" presetID="9"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Folded Corner 1"/>
          <p:cNvSpPr/>
          <p:nvPr/>
        </p:nvSpPr>
        <p:spPr>
          <a:xfrm>
            <a:off x="990600" y="768444"/>
            <a:ext cx="1295400" cy="1240304"/>
          </a:xfrm>
          <a:prstGeom prst="foldedCorner">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HĐ4</a:t>
            </a:r>
            <a:endParaRPr lang="en-US" sz="4000" b="1">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2819400" y="419100"/>
            <a:ext cx="146304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Trong mặt phẳng, hãy nêu vị trí tương đối của hai đường thẳng phân biệt cùng song song với đường thẳng thứ ba.</a:t>
            </a:r>
            <a:endParaRPr lang="en-US" sz="4000">
              <a:latin typeface="Arial" panose="020B0604020202020204" pitchFamily="34" charset="0"/>
              <a:cs typeface="Arial" panose="020B0604020202020204" pitchFamily="34" charset="0"/>
            </a:endParaRPr>
          </a:p>
        </p:txBody>
      </p:sp>
      <p:sp>
        <p:nvSpPr>
          <p:cNvPr id="4" name="Rectangle 3"/>
          <p:cNvSpPr/>
          <p:nvPr/>
        </p:nvSpPr>
        <p:spPr>
          <a:xfrm>
            <a:off x="3489960" y="2628900"/>
            <a:ext cx="13944600" cy="1938992"/>
          </a:xfrm>
          <a:prstGeom prst="rect">
            <a:avLst/>
          </a:prstGeom>
        </p:spPr>
        <p:txBody>
          <a:bodyPr wrap="square">
            <a:spAutoFit/>
          </a:bodyPr>
          <a:lstStyle/>
          <a:p>
            <a:pPr algn="just">
              <a:lnSpc>
                <a:spcPct val="150000"/>
              </a:lnSpc>
            </a:pPr>
            <a:r>
              <a:rPr lang="vi-VN" sz="4000"/>
              <a:t>Trong mặt phẳng, hai đường thẳng phân biệt cùng song song với đường thẳng thứ ba thì chúng song song với nhau.</a:t>
            </a:r>
            <a:endParaRPr lang="en-US" sz="4000"/>
          </a:p>
        </p:txBody>
      </p:sp>
      <p:pic>
        <p:nvPicPr>
          <p:cNvPr id="6" name="Picture 5"/>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50108" y="2358092"/>
            <a:ext cx="1939852" cy="1642408"/>
          </a:xfrm>
          <a:prstGeom prst="rect">
            <a:avLst/>
          </a:prstGeom>
        </p:spPr>
      </p:pic>
      <p:grpSp>
        <p:nvGrpSpPr>
          <p:cNvPr id="10" name="Group 9"/>
          <p:cNvGrpSpPr/>
          <p:nvPr/>
        </p:nvGrpSpPr>
        <p:grpSpPr>
          <a:xfrm>
            <a:off x="1083293" y="4567892"/>
            <a:ext cx="17319314" cy="5071408"/>
            <a:chOff x="1083293" y="4567892"/>
            <a:chExt cx="17319314" cy="5071408"/>
          </a:xfrm>
        </p:grpSpPr>
        <p:grpSp>
          <p:nvGrpSpPr>
            <p:cNvPr id="5" name="Group 4"/>
            <p:cNvGrpSpPr/>
            <p:nvPr/>
          </p:nvGrpSpPr>
          <p:grpSpPr>
            <a:xfrm>
              <a:off x="1083293" y="4567892"/>
              <a:ext cx="15756907" cy="5071408"/>
              <a:chOff x="1083293" y="4567892"/>
              <a:chExt cx="15756907" cy="5071408"/>
            </a:xfrm>
          </p:grpSpPr>
          <p:sp>
            <p:nvSpPr>
              <p:cNvPr id="7" name="Rounded Rectangle 6"/>
              <p:cNvSpPr/>
              <p:nvPr/>
            </p:nvSpPr>
            <p:spPr>
              <a:xfrm>
                <a:off x="1550108" y="5372100"/>
                <a:ext cx="15290092" cy="4267200"/>
              </a:xfrm>
              <a:prstGeom prst="roundRect">
                <a:avLst/>
              </a:prstGeom>
              <a:solidFill>
                <a:schemeClr val="accent3">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smtClean="0">
                    <a:solidFill>
                      <a:schemeClr val="tx1"/>
                    </a:solidFill>
                    <a:latin typeface="Arial" panose="020B0604020202020204" pitchFamily="34" charset="0"/>
                    <a:cs typeface="Arial" panose="020B0604020202020204" pitchFamily="34" charset="0"/>
                  </a:rPr>
                  <a:t>ĐỊNH LÍ 3</a:t>
                </a:r>
              </a:p>
              <a:p>
                <a:pPr algn="just">
                  <a:lnSpc>
                    <a:spcPct val="150000"/>
                  </a:lnSpc>
                </a:pPr>
                <a:r>
                  <a:rPr lang="vi-VN" sz="4200" smtClean="0">
                    <a:solidFill>
                      <a:schemeClr val="tx1"/>
                    </a:solidFill>
                    <a:latin typeface="Arial" panose="020B0604020202020204" pitchFamily="34" charset="0"/>
                    <a:cs typeface="Arial" panose="020B0604020202020204" pitchFamily="34" charset="0"/>
                  </a:rPr>
                  <a:t>Trong </a:t>
                </a:r>
                <a:r>
                  <a:rPr lang="vi-VN" sz="4200">
                    <a:solidFill>
                      <a:schemeClr val="tx1"/>
                    </a:solidFill>
                    <a:latin typeface="Arial" panose="020B0604020202020204" pitchFamily="34" charset="0"/>
                    <a:cs typeface="Arial" panose="020B0604020202020204" pitchFamily="34" charset="0"/>
                  </a:rPr>
                  <a:t>không gian, hai đường thẳng phân biệt cùng song song với đường thẳng thứ ba thì song song với nhau.</a:t>
                </a:r>
              </a:p>
              <a:p>
                <a:pPr algn="ctr">
                  <a:lnSpc>
                    <a:spcPct val="150000"/>
                  </a:lnSpc>
                </a:pPr>
                <a:r>
                  <a:rPr lang="vi-VN" sz="4200">
                    <a:solidFill>
                      <a:schemeClr val="tx1"/>
                    </a:solidFill>
                    <a:latin typeface="Arial" panose="020B0604020202020204" pitchFamily="34" charset="0"/>
                    <a:cs typeface="Arial" panose="020B0604020202020204" pitchFamily="34" charset="0"/>
                  </a:rPr>
                  <a:t>Kí hiệu: a//b//c.</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083293" y="4567892"/>
                <a:ext cx="2726707" cy="2241957"/>
              </a:xfrm>
              <a:prstGeom prst="rect">
                <a:avLst/>
              </a:prstGeom>
            </p:spPr>
          </p:pic>
        </p:grpSp>
        <p:pic>
          <p:nvPicPr>
            <p:cNvPr id="9" name="Picture 8"/>
            <p:cNvPicPr>
              <a:picLocks noChangeAspect="1"/>
            </p:cNvPicPr>
            <p:nvPr/>
          </p:nvPicPr>
          <p:blipFill>
            <a:blip r:embed="rId5"/>
            <a:stretch>
              <a:fillRect/>
            </a:stretch>
          </p:blipFill>
          <p:spPr>
            <a:xfrm rot="20879102">
              <a:off x="14122963" y="8934075"/>
              <a:ext cx="4279644" cy="699816"/>
            </a:xfrm>
            <a:prstGeom prst="rect">
              <a:avLst/>
            </a:prstGeom>
          </p:spPr>
        </p:pic>
      </p:grpSp>
    </p:spTree>
    <p:extLst>
      <p:ext uri="{BB962C8B-B14F-4D97-AF65-F5344CB8AC3E}">
        <p14:creationId xmlns:p14="http://schemas.microsoft.com/office/powerpoint/2010/main" val="219471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1"/>
          <p:cNvGrpSpPr/>
          <p:nvPr/>
        </p:nvGrpSpPr>
        <p:grpSpPr>
          <a:xfrm>
            <a:off x="685800" y="138975"/>
            <a:ext cx="2895600" cy="2285999"/>
            <a:chOff x="990600" y="266701"/>
            <a:chExt cx="2895600" cy="2285999"/>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990600" y="266701"/>
              <a:ext cx="2895600" cy="2285999"/>
            </a:xfrm>
            <a:prstGeom prst="rect">
              <a:avLst/>
            </a:prstGeom>
          </p:spPr>
        </p:pic>
        <p:sp>
          <p:nvSpPr>
            <p:cNvPr id="4" name="TextBox 3"/>
            <p:cNvSpPr txBox="1"/>
            <p:nvPr/>
          </p:nvSpPr>
          <p:spPr>
            <a:xfrm rot="21198885">
              <a:off x="1181099" y="1040367"/>
              <a:ext cx="2514600" cy="738664"/>
            </a:xfrm>
            <a:prstGeom prst="rect">
              <a:avLst/>
            </a:prstGeom>
            <a:noFill/>
          </p:spPr>
          <p:txBody>
            <a:bodyPr wrap="square" rtlCol="0">
              <a:spAutoFit/>
            </a:bodyPr>
            <a:lstStyle/>
            <a:p>
              <a:pPr algn="ctr"/>
              <a:r>
                <a:rPr lang="vi-VN" sz="4200" b="1" smtClean="0">
                  <a:latin typeface="Arial" panose="020B0604020202020204" pitchFamily="34" charset="0"/>
                  <a:cs typeface="Arial" panose="020B0604020202020204" pitchFamily="34" charset="0"/>
                </a:rPr>
                <a:t>Ví dụ 4</a:t>
              </a:r>
              <a:endParaRPr lang="en-US" sz="4200" b="1">
                <a:latin typeface="Arial" panose="020B0604020202020204" pitchFamily="34" charset="0"/>
                <a:cs typeface="Arial" panose="020B0604020202020204" pitchFamily="34" charset="0"/>
              </a:endParaRPr>
            </a:p>
          </p:txBody>
        </p:sp>
      </p:grpSp>
      <p:grpSp>
        <p:nvGrpSpPr>
          <p:cNvPr id="6" name="Group 5"/>
          <p:cNvGrpSpPr/>
          <p:nvPr/>
        </p:nvGrpSpPr>
        <p:grpSpPr>
          <a:xfrm>
            <a:off x="923132" y="547120"/>
            <a:ext cx="16758920" cy="3442929"/>
            <a:chOff x="923132" y="547120"/>
            <a:chExt cx="16758920" cy="3442929"/>
          </a:xfrm>
        </p:grpSpPr>
        <p:sp>
          <p:nvSpPr>
            <p:cNvPr id="5" name="TextBox 4"/>
            <p:cNvSpPr txBox="1"/>
            <p:nvPr/>
          </p:nvSpPr>
          <p:spPr>
            <a:xfrm>
              <a:off x="3813652" y="547120"/>
              <a:ext cx="13868400" cy="1754326"/>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Cho tứ diện ABCD. Gọi M, N, P, Q, R và S lần lượt là trung điểm của các đoạn thẳng AB, CD, BC, AD, AC và BD. Chứng minh rằng:  </a:t>
              </a:r>
              <a:endParaRPr lang="en-US" sz="3600">
                <a:latin typeface="Arial" panose="020B0604020202020204" pitchFamily="34" charset="0"/>
                <a:cs typeface="Arial" panose="020B0604020202020204" pitchFamily="34" charset="0"/>
              </a:endParaRPr>
            </a:p>
          </p:txBody>
        </p:sp>
        <p:sp>
          <p:nvSpPr>
            <p:cNvPr id="7" name="TextBox 6"/>
            <p:cNvSpPr txBox="1"/>
            <p:nvPr/>
          </p:nvSpPr>
          <p:spPr>
            <a:xfrm>
              <a:off x="923132" y="2338378"/>
              <a:ext cx="16642080" cy="1651671"/>
            </a:xfrm>
            <a:prstGeom prst="rect">
              <a:avLst/>
            </a:prstGeom>
            <a:noFill/>
          </p:spPr>
          <p:txBody>
            <a:bodyPr wrap="square" rtlCol="0">
              <a:spAutoFit/>
            </a:bodyPr>
            <a:lstStyle/>
            <a:p>
              <a:pPr marL="742950" indent="-742950" algn="just">
                <a:lnSpc>
                  <a:spcPct val="150000"/>
                </a:lnSpc>
                <a:buAutoNum type="alphaLcParenR"/>
              </a:pPr>
              <a:r>
                <a:rPr lang="vi-VN" sz="3600" smtClean="0">
                  <a:latin typeface="Arial" panose="020B0604020202020204" pitchFamily="34" charset="0"/>
                  <a:cs typeface="Arial" panose="020B0604020202020204" pitchFamily="34" charset="0"/>
                </a:rPr>
                <a:t>MP // QN và MP = QN;</a:t>
              </a:r>
            </a:p>
            <a:p>
              <a:pPr marL="742950" indent="-742950" algn="just">
                <a:lnSpc>
                  <a:spcPct val="150000"/>
                </a:lnSpc>
                <a:buAutoNum type="alphaLcParenR"/>
              </a:pPr>
              <a:r>
                <a:rPr lang="vi-VN" sz="3600" smtClean="0">
                  <a:latin typeface="Arial" panose="020B0604020202020204" pitchFamily="34" charset="0"/>
                  <a:cs typeface="Arial" panose="020B0604020202020204" pitchFamily="34" charset="0"/>
                </a:rPr>
                <a:t>Các đoạn thẳng MN, PQ, RS cùng đi qua trung điểm G của mỗi đoạn.</a:t>
              </a:r>
              <a:endParaRPr lang="en-US" sz="3600">
                <a:latin typeface="Arial" panose="020B0604020202020204" pitchFamily="34" charset="0"/>
                <a:cs typeface="Arial" panose="020B0604020202020204" pitchFamily="34" charset="0"/>
              </a:endParaRPr>
            </a:p>
          </p:txBody>
        </p:sp>
      </p:grpSp>
      <p:sp>
        <p:nvSpPr>
          <p:cNvPr id="8" name="TextBox 7"/>
          <p:cNvSpPr txBox="1"/>
          <p:nvPr/>
        </p:nvSpPr>
        <p:spPr>
          <a:xfrm>
            <a:off x="831692" y="4283214"/>
            <a:ext cx="1462245" cy="646331"/>
          </a:xfrm>
          <a:prstGeom prst="rect">
            <a:avLst/>
          </a:prstGeom>
          <a:noFill/>
        </p:spPr>
        <p:txBody>
          <a:bodyPr wrap="square" rtlCol="0">
            <a:spAutoFit/>
          </a:bodyPr>
          <a:lstStyle/>
          <a:p>
            <a:r>
              <a:rPr lang="vi-VN" sz="3600" b="1" smtClean="0">
                <a:solidFill>
                  <a:srgbClr val="C00000"/>
                </a:solidFill>
                <a:latin typeface="Arial" panose="020B0604020202020204" pitchFamily="34" charset="0"/>
                <a:cs typeface="Arial" panose="020B0604020202020204" pitchFamily="34" charset="0"/>
              </a:rPr>
              <a:t>Giải</a:t>
            </a:r>
            <a:endParaRPr lang="en-US" sz="36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923132" y="5052689"/>
                <a:ext cx="11884532" cy="4932376"/>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a) Trong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ABC, MP là đường trung bình nên MP // AC và MP = </a:t>
                </a:r>
                <a14:m>
                  <m:oMath xmlns:m="http://schemas.openxmlformats.org/officeDocument/2006/math">
                    <m:f>
                      <m:fPr>
                        <m:ctrlPr>
                          <a:rPr lang="vi-VN" sz="3600" i="1" smtClean="0">
                            <a:latin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cs typeface="Arial" panose="020B0604020202020204" pitchFamily="34" charset="0"/>
                          </a:rPr>
                          <m:t>1</m:t>
                        </m:r>
                      </m:num>
                      <m:den>
                        <m:r>
                          <a:rPr lang="vi-VN" sz="3600" b="0" i="1" smtClean="0">
                            <a:latin typeface="Cambria Math" panose="02040503050406030204" pitchFamily="18" charset="0"/>
                            <a:cs typeface="Arial" panose="020B0604020202020204" pitchFamily="34" charset="0"/>
                          </a:rPr>
                          <m:t>2</m:t>
                        </m:r>
                      </m:den>
                    </m:f>
                  </m:oMath>
                </a14:m>
                <a:r>
                  <a:rPr lang="vi-VN" sz="3600" smtClean="0">
                    <a:latin typeface="Arial" panose="020B0604020202020204" pitchFamily="34" charset="0"/>
                    <a:cs typeface="Arial" panose="020B0604020202020204" pitchFamily="34" charset="0"/>
                  </a:rPr>
                  <a:t> AC (1)</a:t>
                </a:r>
              </a:p>
              <a:p>
                <a:pPr algn="just">
                  <a:lnSpc>
                    <a:spcPct val="150000"/>
                  </a:lnSpc>
                </a:pPr>
                <a:r>
                  <a:rPr lang="vi-VN" sz="3600">
                    <a:cs typeface="Arial" panose="020B0604020202020204" pitchFamily="34" charset="0"/>
                  </a:rPr>
                  <a:t>Trong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cs typeface="Arial" panose="020B0604020202020204" pitchFamily="34" charset="0"/>
                  </a:rPr>
                  <a:t>ACD, QN </a:t>
                </a:r>
                <a:r>
                  <a:rPr lang="vi-VN" sz="3600">
                    <a:cs typeface="Arial" panose="020B0604020202020204" pitchFamily="34" charset="0"/>
                  </a:rPr>
                  <a:t>là đường trung bình nên </a:t>
                </a:r>
                <a:r>
                  <a:rPr lang="vi-VN" sz="3600" smtClean="0">
                    <a:cs typeface="Arial" panose="020B0604020202020204" pitchFamily="34" charset="0"/>
                  </a:rPr>
                  <a:t>QN </a:t>
                </a:r>
                <a:r>
                  <a:rPr lang="vi-VN" sz="3600">
                    <a:cs typeface="Arial" panose="020B0604020202020204" pitchFamily="34" charset="0"/>
                  </a:rPr>
                  <a:t>// AC và </a:t>
                </a:r>
                <a:r>
                  <a:rPr lang="vi-VN" sz="3600" smtClean="0">
                    <a:cs typeface="Arial" panose="020B0604020202020204" pitchFamily="34" charset="0"/>
                  </a:rPr>
                  <a:t>QN </a:t>
                </a:r>
                <a:r>
                  <a:rPr lang="vi-VN" sz="3600">
                    <a:cs typeface="Arial" panose="020B0604020202020204" pitchFamily="34" charset="0"/>
                  </a:rPr>
                  <a:t>= </a:t>
                </a:r>
                <a14:m>
                  <m:oMath xmlns:m="http://schemas.openxmlformats.org/officeDocument/2006/math">
                    <m:f>
                      <m:fPr>
                        <m:ctrlPr>
                          <a:rPr lang="vi-VN" sz="3600" i="1">
                            <a:latin typeface="Cambria Math" panose="02040503050406030204" pitchFamily="18" charset="0"/>
                            <a:cs typeface="Arial" panose="020B0604020202020204" pitchFamily="34" charset="0"/>
                          </a:rPr>
                        </m:ctrlPr>
                      </m:fPr>
                      <m:num>
                        <m:r>
                          <a:rPr lang="vi-VN" sz="3600" i="1">
                            <a:latin typeface="Cambria Math" panose="02040503050406030204" pitchFamily="18" charset="0"/>
                            <a:cs typeface="Arial" panose="020B0604020202020204" pitchFamily="34" charset="0"/>
                          </a:rPr>
                          <m:t>1</m:t>
                        </m:r>
                      </m:num>
                      <m:den>
                        <m:r>
                          <a:rPr lang="vi-VN" sz="3600" i="1">
                            <a:latin typeface="Cambria Math" panose="02040503050406030204" pitchFamily="18" charset="0"/>
                            <a:cs typeface="Arial" panose="020B0604020202020204" pitchFamily="34" charset="0"/>
                          </a:rPr>
                          <m:t>2</m:t>
                        </m:r>
                      </m:den>
                    </m:f>
                  </m:oMath>
                </a14:m>
                <a:r>
                  <a:rPr lang="vi-VN" sz="3600">
                    <a:cs typeface="Arial" panose="020B0604020202020204" pitchFamily="34" charset="0"/>
                  </a:rPr>
                  <a:t> AC </a:t>
                </a:r>
                <a:r>
                  <a:rPr lang="vi-VN" sz="3600" smtClean="0">
                    <a:cs typeface="Arial" panose="020B0604020202020204" pitchFamily="34" charset="0"/>
                  </a:rPr>
                  <a:t>(2)</a:t>
                </a:r>
              </a:p>
              <a:p>
                <a:pPr algn="just">
                  <a:lnSpc>
                    <a:spcPct val="150000"/>
                  </a:lnSpc>
                </a:pPr>
                <a:r>
                  <a:rPr lang="vi-VN" sz="3600" smtClean="0">
                    <a:latin typeface="Arial" panose="020B0604020202020204" pitchFamily="34" charset="0"/>
                    <a:cs typeface="Arial" panose="020B0604020202020204" pitchFamily="34" charset="0"/>
                  </a:rPr>
                  <a:t>Từ (1) và (2)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 MP // QN và MP = QN.</a:t>
                </a:r>
              </a:p>
            </p:txBody>
          </p:sp>
        </mc:Choice>
        <mc:Fallback xmlns="">
          <p:sp>
            <p:nvSpPr>
              <p:cNvPr id="9" name="TextBox 8"/>
              <p:cNvSpPr txBox="1">
                <a:spLocks noRot="1" noChangeAspect="1" noMove="1" noResize="1" noEditPoints="1" noAdjustHandles="1" noChangeArrowheads="1" noChangeShapeType="1" noTextEdit="1"/>
              </p:cNvSpPr>
              <p:nvPr/>
            </p:nvSpPr>
            <p:spPr>
              <a:xfrm>
                <a:off x="923132" y="5052689"/>
                <a:ext cx="11884532" cy="4932376"/>
              </a:xfrm>
              <a:prstGeom prst="rect">
                <a:avLst/>
              </a:prstGeom>
              <a:blipFill rotWithShape="0">
                <a:blip r:embed="rId4"/>
                <a:stretch>
                  <a:fillRect l="-1538" r="-1590" b="-1731"/>
                </a:stretch>
              </a:blipFill>
            </p:spPr>
            <p:txBody>
              <a:bodyPr/>
              <a:lstStyle/>
              <a:p>
                <a:r>
                  <a:rPr lang="en-US">
                    <a:noFill/>
                  </a:rPr>
                  <a:t> </a:t>
                </a:r>
              </a:p>
            </p:txBody>
          </p:sp>
        </mc:Fallback>
      </mc:AlternateContent>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12807664" y="4322686"/>
            <a:ext cx="5480336" cy="5518437"/>
          </a:xfrm>
          <a:prstGeom prst="rect">
            <a:avLst/>
          </a:prstGeom>
        </p:spPr>
      </p:pic>
    </p:spTree>
    <p:extLst>
      <p:ext uri="{BB962C8B-B14F-4D97-AF65-F5344CB8AC3E}">
        <p14:creationId xmlns:p14="http://schemas.microsoft.com/office/powerpoint/2010/main" val="3075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1"/>
          <p:cNvGrpSpPr/>
          <p:nvPr/>
        </p:nvGrpSpPr>
        <p:grpSpPr>
          <a:xfrm>
            <a:off x="685800" y="138975"/>
            <a:ext cx="2895600" cy="2285999"/>
            <a:chOff x="990600" y="266701"/>
            <a:chExt cx="2895600" cy="2285999"/>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990600" y="266701"/>
              <a:ext cx="2895600" cy="2285999"/>
            </a:xfrm>
            <a:prstGeom prst="rect">
              <a:avLst/>
            </a:prstGeom>
          </p:spPr>
        </p:pic>
        <p:sp>
          <p:nvSpPr>
            <p:cNvPr id="4" name="TextBox 3"/>
            <p:cNvSpPr txBox="1"/>
            <p:nvPr/>
          </p:nvSpPr>
          <p:spPr>
            <a:xfrm rot="21198885">
              <a:off x="1181099" y="1040367"/>
              <a:ext cx="2514600" cy="738664"/>
            </a:xfrm>
            <a:prstGeom prst="rect">
              <a:avLst/>
            </a:prstGeom>
            <a:noFill/>
          </p:spPr>
          <p:txBody>
            <a:bodyPr wrap="square" rtlCol="0">
              <a:spAutoFit/>
            </a:bodyPr>
            <a:lstStyle/>
            <a:p>
              <a:pPr algn="ctr"/>
              <a:r>
                <a:rPr lang="vi-VN" sz="4200" b="1" smtClean="0">
                  <a:latin typeface="Arial" panose="020B0604020202020204" pitchFamily="34" charset="0"/>
                  <a:cs typeface="Arial" panose="020B0604020202020204" pitchFamily="34" charset="0"/>
                </a:rPr>
                <a:t>Ví dụ 4</a:t>
              </a:r>
              <a:endParaRPr lang="en-US" sz="4200" b="1">
                <a:latin typeface="Arial" panose="020B0604020202020204" pitchFamily="34" charset="0"/>
                <a:cs typeface="Arial" panose="020B0604020202020204" pitchFamily="34" charset="0"/>
              </a:endParaRPr>
            </a:p>
          </p:txBody>
        </p:sp>
      </p:grpSp>
      <p:sp>
        <p:nvSpPr>
          <p:cNvPr id="5" name="TextBox 4"/>
          <p:cNvSpPr txBox="1"/>
          <p:nvPr/>
        </p:nvSpPr>
        <p:spPr>
          <a:xfrm>
            <a:off x="3813652" y="547120"/>
            <a:ext cx="13868400" cy="1754326"/>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Cho tứ diện ABCD. Gọi M, N, P, Q, R và S lần lượt là trung điểm của các đoạn thẳng AB, CD, BC, AD, AC và BD. Chứng minh rằng:  </a:t>
            </a:r>
            <a:endParaRPr lang="en-US" sz="3600">
              <a:latin typeface="Arial" panose="020B0604020202020204" pitchFamily="34" charset="0"/>
              <a:cs typeface="Arial" panose="020B0604020202020204" pitchFamily="34" charset="0"/>
            </a:endParaRPr>
          </a:p>
        </p:txBody>
      </p:sp>
      <p:sp>
        <p:nvSpPr>
          <p:cNvPr id="7" name="TextBox 6"/>
          <p:cNvSpPr txBox="1"/>
          <p:nvPr/>
        </p:nvSpPr>
        <p:spPr>
          <a:xfrm>
            <a:off x="923132" y="2338378"/>
            <a:ext cx="16642080" cy="1651671"/>
          </a:xfrm>
          <a:prstGeom prst="rect">
            <a:avLst/>
          </a:prstGeom>
          <a:noFill/>
        </p:spPr>
        <p:txBody>
          <a:bodyPr wrap="square" rtlCol="0">
            <a:spAutoFit/>
          </a:bodyPr>
          <a:lstStyle/>
          <a:p>
            <a:pPr marL="742950" indent="-742950" algn="just">
              <a:lnSpc>
                <a:spcPct val="150000"/>
              </a:lnSpc>
              <a:buAutoNum type="alphaLcParenR"/>
            </a:pPr>
            <a:r>
              <a:rPr lang="vi-VN" sz="3600" smtClean="0">
                <a:latin typeface="Arial" panose="020B0604020202020204" pitchFamily="34" charset="0"/>
                <a:cs typeface="Arial" panose="020B0604020202020204" pitchFamily="34" charset="0"/>
              </a:rPr>
              <a:t>MP // QN và MP = QN;</a:t>
            </a:r>
          </a:p>
          <a:p>
            <a:pPr marL="742950" indent="-742950" algn="just">
              <a:lnSpc>
                <a:spcPct val="150000"/>
              </a:lnSpc>
              <a:buAutoNum type="alphaLcParenR"/>
            </a:pPr>
            <a:r>
              <a:rPr lang="vi-VN" sz="3600" smtClean="0">
                <a:latin typeface="Arial" panose="020B0604020202020204" pitchFamily="34" charset="0"/>
                <a:cs typeface="Arial" panose="020B0604020202020204" pitchFamily="34" charset="0"/>
              </a:rPr>
              <a:t>Các đoạn thẳng MN, PQ, RS cùng đi qua trung điểm G của mỗi đoạn.</a:t>
            </a:r>
            <a:endParaRPr lang="en-US" sz="3600">
              <a:latin typeface="Arial" panose="020B0604020202020204" pitchFamily="34" charset="0"/>
              <a:cs typeface="Arial" panose="020B0604020202020204" pitchFamily="34" charset="0"/>
            </a:endParaRPr>
          </a:p>
        </p:txBody>
      </p:sp>
      <p:sp>
        <p:nvSpPr>
          <p:cNvPr id="8" name="TextBox 7"/>
          <p:cNvSpPr txBox="1"/>
          <p:nvPr/>
        </p:nvSpPr>
        <p:spPr>
          <a:xfrm>
            <a:off x="831692" y="4283214"/>
            <a:ext cx="1462245" cy="646331"/>
          </a:xfrm>
          <a:prstGeom prst="rect">
            <a:avLst/>
          </a:prstGeom>
          <a:noFill/>
        </p:spPr>
        <p:txBody>
          <a:bodyPr wrap="square" rtlCol="0">
            <a:spAutoFit/>
          </a:bodyPr>
          <a:lstStyle/>
          <a:p>
            <a:r>
              <a:rPr lang="vi-VN" sz="3600" b="1" smtClean="0">
                <a:solidFill>
                  <a:srgbClr val="C00000"/>
                </a:solidFill>
                <a:latin typeface="Arial" panose="020B0604020202020204" pitchFamily="34" charset="0"/>
                <a:cs typeface="Arial" panose="020B0604020202020204" pitchFamily="34" charset="0"/>
              </a:rPr>
              <a:t>Giải</a:t>
            </a:r>
            <a:endParaRPr lang="en-US" sz="3600" b="1">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923132" y="5052689"/>
            <a:ext cx="12183268" cy="4407810"/>
          </a:xfrm>
          <a:prstGeom prst="rect">
            <a:avLst/>
          </a:prstGeom>
          <a:noFill/>
        </p:spPr>
        <p:txBody>
          <a:bodyPr wrap="square" rtlCol="0">
            <a:spAutoFit/>
          </a:bodyPr>
          <a:lstStyle/>
          <a:p>
            <a:pPr algn="just">
              <a:lnSpc>
                <a:spcPct val="160000"/>
              </a:lnSpc>
            </a:pPr>
            <a:r>
              <a:rPr lang="vi-VN" sz="3600" smtClean="0">
                <a:latin typeface="Arial" panose="020B0604020202020204" pitchFamily="34" charset="0"/>
                <a:cs typeface="Arial" panose="020B0604020202020204" pitchFamily="34" charset="0"/>
              </a:rPr>
              <a:t>b) Từ kết quả câu a, ta có tứ giác MPNQ là hình bình hành nên MN, PQ cắt nhau tại trung điểm G của mỗi đoạn.</a:t>
            </a:r>
          </a:p>
          <a:p>
            <a:pPr algn="just">
              <a:lnSpc>
                <a:spcPct val="160000"/>
              </a:lnSpc>
            </a:pPr>
            <a:r>
              <a:rPr lang="vi-VN" sz="3600" smtClean="0">
                <a:latin typeface="Arial" panose="020B0604020202020204" pitchFamily="34" charset="0"/>
                <a:cs typeface="Arial" panose="020B0604020202020204" pitchFamily="34" charset="0"/>
              </a:rPr>
              <a:t>Lập luận tương tự, ta cũng có tứ giác MSNR là hình bình hành nên MN, RS cắt nhau tại trung điểm G của mỗi đoạn. Vậy </a:t>
            </a:r>
            <a:r>
              <a:rPr lang="vi-VN" sz="3600">
                <a:cs typeface="Arial" panose="020B0604020202020204" pitchFamily="34" charset="0"/>
              </a:rPr>
              <a:t>MN, PQ, RS cùng đi qua trung điểm G của mỗi </a:t>
            </a:r>
            <a:r>
              <a:rPr lang="vi-VN" sz="3600" smtClean="0">
                <a:cs typeface="Arial" panose="020B0604020202020204" pitchFamily="34" charset="0"/>
              </a:rPr>
              <a:t>đoạn.</a:t>
            </a:r>
            <a:endParaRPr lang="en-US" sz="36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12807664" y="4322686"/>
            <a:ext cx="5480336" cy="5518437"/>
          </a:xfrm>
          <a:prstGeom prst="rect">
            <a:avLst/>
          </a:prstGeom>
        </p:spPr>
      </p:pic>
    </p:spTree>
    <p:extLst>
      <p:ext uri="{BB962C8B-B14F-4D97-AF65-F5344CB8AC3E}">
        <p14:creationId xmlns:p14="http://schemas.microsoft.com/office/powerpoint/2010/main" val="59398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1"/>
          <p:cNvGrpSpPr/>
          <p:nvPr/>
        </p:nvGrpSpPr>
        <p:grpSpPr>
          <a:xfrm>
            <a:off x="609600" y="571500"/>
            <a:ext cx="3886200" cy="2079565"/>
            <a:chOff x="609600" y="571500"/>
            <a:chExt cx="3886200" cy="2079565"/>
          </a:xfrm>
        </p:grpSpPr>
        <p:pic>
          <p:nvPicPr>
            <p:cNvPr id="3" name="Picture 9"/>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09600" y="571500"/>
              <a:ext cx="3886200" cy="2079565"/>
            </a:xfrm>
            <a:prstGeom prst="rect">
              <a:avLst/>
            </a:prstGeom>
          </p:spPr>
        </p:pic>
        <p:sp>
          <p:nvSpPr>
            <p:cNvPr id="4" name="TextBox 3"/>
            <p:cNvSpPr txBox="1"/>
            <p:nvPr/>
          </p:nvSpPr>
          <p:spPr>
            <a:xfrm>
              <a:off x="928461" y="1409700"/>
              <a:ext cx="3276600" cy="707886"/>
            </a:xfrm>
            <a:prstGeom prst="rect">
              <a:avLst/>
            </a:prstGeom>
            <a:noFill/>
          </p:spPr>
          <p:txBody>
            <a:bodyPr wrap="square" rtlCol="0">
              <a:prstTxWarp prst="textArchUp">
                <a:avLst/>
              </a:prstTxWarp>
              <a:spAutoFit/>
            </a:bodyPr>
            <a:lstStyle/>
            <a:p>
              <a:pPr algn="ctr"/>
              <a:r>
                <a:rPr lang="vi-VN" sz="4000" b="1" smtClean="0">
                  <a:solidFill>
                    <a:schemeClr val="bg1"/>
                  </a:solidFill>
                  <a:latin typeface="Arial" panose="020B0604020202020204" pitchFamily="34" charset="0"/>
                  <a:cs typeface="Arial" panose="020B0604020202020204" pitchFamily="34" charset="0"/>
                </a:rPr>
                <a:t>Luyện tập 3</a:t>
              </a:r>
              <a:endParaRPr lang="en-US" sz="4000" b="1">
                <a:solidFill>
                  <a:schemeClr val="bg1"/>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 name="Rectangle 4"/>
              <p:cNvSpPr/>
              <p:nvPr/>
            </p:nvSpPr>
            <p:spPr>
              <a:xfrm>
                <a:off x="4724400" y="342900"/>
                <a:ext cx="12891861" cy="4022191"/>
              </a:xfrm>
              <a:prstGeom prst="rect">
                <a:avLst/>
              </a:prstGeom>
            </p:spPr>
            <p:txBody>
              <a:bodyPr wrap="square">
                <a:spAutoFit/>
              </a:bodyPr>
              <a:lstStyle/>
              <a:p>
                <a:pPr algn="just">
                  <a:lnSpc>
                    <a:spcPct val="150000"/>
                  </a:lnSpc>
                </a:pPr>
                <a:r>
                  <a:rPr lang="vi-VN" sz="3600" smtClean="0">
                    <a:latin typeface="Arial" panose="020B0604020202020204" pitchFamily="34" charset="0"/>
                    <a:cs typeface="Arial" panose="020B0604020202020204" pitchFamily="34" charset="0"/>
                  </a:rPr>
                  <a:t>Cho hình chóp S.ABC. Gọi M, N lần lượt là trung điểm của các đoạn thẳng SA, SC. Lấy các điểm P, Q lần lượt thuộc các đoạn thẳng AB, BC sao </a:t>
                </a:r>
                <a:r>
                  <a:rPr lang="vi-VN" sz="3600">
                    <a:latin typeface="Arial" panose="020B0604020202020204" pitchFamily="34" charset="0"/>
                    <a:cs typeface="Arial" panose="020B0604020202020204" pitchFamily="34" charset="0"/>
                  </a:rPr>
                  <a:t>cho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m:rPr>
                            <m:sty m:val="p"/>
                          </m:rPr>
                          <a:rPr lang="vi-VN" sz="4400" b="0" i="0" smtClean="0">
                            <a:latin typeface="Cambria Math" panose="02040503050406030204" pitchFamily="18" charset="0"/>
                            <a:cs typeface="Arial" panose="020B0604020202020204" pitchFamily="34" charset="0"/>
                          </a:rPr>
                          <m:t>BP</m:t>
                        </m:r>
                      </m:num>
                      <m:den>
                        <m:r>
                          <m:rPr>
                            <m:sty m:val="p"/>
                          </m:rPr>
                          <a:rPr lang="vi-VN" sz="4400" b="0" i="0" smtClean="0">
                            <a:latin typeface="Cambria Math" panose="02040503050406030204" pitchFamily="18" charset="0"/>
                            <a:cs typeface="Arial" panose="020B0604020202020204" pitchFamily="34" charset="0"/>
                          </a:rPr>
                          <m:t>BA</m:t>
                        </m:r>
                      </m:den>
                    </m:f>
                  </m:oMath>
                </a14:m>
                <a:r>
                  <a:rPr lang="vi-VN" sz="3600" smtClean="0">
                    <a:latin typeface="Arial" panose="020B0604020202020204" pitchFamily="34" charset="0"/>
                    <a:cs typeface="Arial" panose="020B0604020202020204" pitchFamily="34" charset="0"/>
                  </a:rPr>
                  <a:t> = </a:t>
                </a:r>
                <a14:m>
                  <m:oMath xmlns:m="http://schemas.openxmlformats.org/officeDocument/2006/math">
                    <m:f>
                      <m:fPr>
                        <m:ctrlPr>
                          <a:rPr lang="vi-VN" sz="4400" i="1">
                            <a:latin typeface="Cambria Math" panose="02040503050406030204" pitchFamily="18" charset="0"/>
                            <a:cs typeface="Arial" panose="020B0604020202020204" pitchFamily="34" charset="0"/>
                          </a:rPr>
                        </m:ctrlPr>
                      </m:fPr>
                      <m:num>
                        <m:r>
                          <m:rPr>
                            <m:sty m:val="p"/>
                          </m:rPr>
                          <a:rPr lang="vi-VN" sz="4400" i="0">
                            <a:latin typeface="Cambria Math" panose="02040503050406030204" pitchFamily="18" charset="0"/>
                            <a:cs typeface="Arial" panose="020B0604020202020204" pitchFamily="34" charset="0"/>
                          </a:rPr>
                          <m:t>B</m:t>
                        </m:r>
                        <m:r>
                          <m:rPr>
                            <m:sty m:val="p"/>
                          </m:rPr>
                          <a:rPr lang="vi-VN" sz="4400" b="0" i="0" smtClean="0">
                            <a:latin typeface="Cambria Math" panose="02040503050406030204" pitchFamily="18" charset="0"/>
                            <a:cs typeface="Arial" panose="020B0604020202020204" pitchFamily="34" charset="0"/>
                          </a:rPr>
                          <m:t>Q</m:t>
                        </m:r>
                      </m:num>
                      <m:den>
                        <m:r>
                          <m:rPr>
                            <m:sty m:val="p"/>
                          </m:rPr>
                          <a:rPr lang="vi-VN" sz="4400" i="0">
                            <a:latin typeface="Cambria Math" panose="02040503050406030204" pitchFamily="18" charset="0"/>
                            <a:cs typeface="Arial" panose="020B0604020202020204" pitchFamily="34" charset="0"/>
                          </a:rPr>
                          <m:t>B</m:t>
                        </m:r>
                        <m:r>
                          <m:rPr>
                            <m:sty m:val="p"/>
                          </m:rPr>
                          <a:rPr lang="vi-VN" sz="4400" b="0" i="0" smtClean="0">
                            <a:latin typeface="Cambria Math" panose="02040503050406030204" pitchFamily="18" charset="0"/>
                            <a:cs typeface="Arial" panose="020B0604020202020204" pitchFamily="34" charset="0"/>
                          </a:rPr>
                          <m:t>C</m:t>
                        </m:r>
                      </m:den>
                    </m:f>
                  </m:oMath>
                </a14:m>
                <a:r>
                  <a:rPr lang="vi-VN" sz="3600" smtClean="0">
                    <a:latin typeface="Arial" panose="020B0604020202020204" pitchFamily="34" charset="0"/>
                    <a:cs typeface="Arial" panose="020B0604020202020204" pitchFamily="34" charset="0"/>
                  </a:rPr>
                  <a:t> = </a:t>
                </a:r>
                <a14:m>
                  <m:oMath xmlns:m="http://schemas.openxmlformats.org/officeDocument/2006/math">
                    <m:f>
                      <m:fPr>
                        <m:ctrlPr>
                          <a:rPr lang="vi-VN" sz="4400" i="1">
                            <a:latin typeface="Cambria Math" panose="02040503050406030204" pitchFamily="18" charset="0"/>
                            <a:cs typeface="Arial" panose="020B0604020202020204" pitchFamily="34" charset="0"/>
                          </a:rPr>
                        </m:ctrlPr>
                      </m:fPr>
                      <m:num>
                        <m:r>
                          <a:rPr lang="vi-VN" sz="4400" b="0" i="0" smtClean="0">
                            <a:latin typeface="Cambria Math" panose="02040503050406030204" pitchFamily="18" charset="0"/>
                            <a:cs typeface="Arial" panose="020B0604020202020204" pitchFamily="34" charset="0"/>
                          </a:rPr>
                          <m:t>1</m:t>
                        </m:r>
                      </m:num>
                      <m:den>
                        <m:r>
                          <a:rPr lang="vi-VN" sz="4400" b="0" i="0" smtClean="0">
                            <a:latin typeface="Cambria Math" panose="02040503050406030204" pitchFamily="18" charset="0"/>
                            <a:cs typeface="Arial" panose="020B0604020202020204" pitchFamily="34" charset="0"/>
                          </a:rPr>
                          <m:t>3</m:t>
                        </m:r>
                      </m:den>
                    </m:f>
                  </m:oMath>
                </a14:m>
                <a:r>
                  <a:rPr lang="vi-VN" sz="3600" smtClean="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Chứng minh rằng MN song song với PQ. </a:t>
                </a:r>
                <a:endParaRPr lang="en-US" sz="36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724400" y="342900"/>
                <a:ext cx="12891861" cy="4022191"/>
              </a:xfrm>
              <a:prstGeom prst="rect">
                <a:avLst/>
              </a:prstGeom>
              <a:blipFill rotWithShape="0">
                <a:blip r:embed="rId18"/>
                <a:stretch>
                  <a:fillRect l="-1418" r="-1418" b="-3030"/>
                </a:stretch>
              </a:blipFill>
            </p:spPr>
            <p:txBody>
              <a:bodyPr/>
              <a:lstStyle/>
              <a:p>
                <a:r>
                  <a:rPr lang="en-US">
                    <a:noFill/>
                  </a:rPr>
                  <a:t> </a:t>
                </a:r>
              </a:p>
            </p:txBody>
          </p:sp>
        </mc:Fallback>
      </mc:AlternateContent>
      <p:pic>
        <p:nvPicPr>
          <p:cNvPr id="6" name="Picture 5"/>
          <p:cNvPicPr>
            <a:picLocks noChangeAspect="1"/>
          </p:cNvPicPr>
          <p:nvPr/>
        </p:nvPicPr>
        <p:blipFill>
          <a:blip r:embed="rId19">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645160" y="4180840"/>
            <a:ext cx="5430285" cy="5819799"/>
          </a:xfrm>
          <a:prstGeom prst="rect">
            <a:avLst/>
          </a:prstGeom>
        </p:spPr>
      </p:pic>
      <p:sp>
        <p:nvSpPr>
          <p:cNvPr id="7" name="TextBox 6"/>
          <p:cNvSpPr txBox="1"/>
          <p:nvPr/>
        </p:nvSpPr>
        <p:spPr>
          <a:xfrm>
            <a:off x="4724401" y="4686300"/>
            <a:ext cx="1295400" cy="707886"/>
          </a:xfrm>
          <a:prstGeom prst="rect">
            <a:avLst/>
          </a:prstGeom>
          <a:noFill/>
        </p:spPr>
        <p:txBody>
          <a:bodyPr wrap="square" rtlCol="0">
            <a:spAutoFit/>
          </a:bodyPr>
          <a:lstStyle/>
          <a:p>
            <a:pPr algn="just"/>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6781800" y="4539545"/>
                <a:ext cx="11063061" cy="5433154"/>
              </a:xfrm>
              <a:prstGeom prst="rect">
                <a:avLst/>
              </a:prstGeom>
            </p:spPr>
            <p:txBody>
              <a:bodyPr wrap="square">
                <a:spAutoFit/>
              </a:bodyPr>
              <a:lstStyle/>
              <a:p>
                <a:pPr marL="601980" marR="30480" indent="-571500" algn="just">
                  <a:lnSpc>
                    <a:spcPct val="150000"/>
                  </a:lnSpc>
                  <a:spcAft>
                    <a:spcPts val="0"/>
                  </a:spcAft>
                  <a:buFont typeface="Arial" panose="020B0604020202020204" pitchFamily="34" charset="0"/>
                  <a:buChar char="•"/>
                </a:pP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Xét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tam giác SAC, có:</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 là trung điểm SA, N là trung điểm của </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SC</a:t>
                </a:r>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MN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là đường trung bình của </a:t>
                </a:r>
                <a14:m>
                  <m:oMath xmlns:m="http://schemas.openxmlformats.org/officeDocument/2006/math">
                    <m:r>
                      <a:rPr lang="en-US" sz="36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SAC</a:t>
                </a:r>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MN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AC (1)</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601980" marR="30480" indent="-571500" algn="just">
                  <a:lnSpc>
                    <a:spcPct val="150000"/>
                  </a:lnSpc>
                  <a:spcAft>
                    <a:spcPts val="0"/>
                  </a:spcAft>
                  <a:buFont typeface="Arial" panose="020B0604020202020204" pitchFamily="34" charset="0"/>
                  <a:buChar char="•"/>
                </a:pP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Xét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tam giác ABC, có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rPr>
                        </m:ctrlPr>
                      </m:fPr>
                      <m:num>
                        <m:r>
                          <m:rPr>
                            <m:sty m:val="p"/>
                          </m:rPr>
                          <a:rPr lang="en-US" sz="3600" i="0">
                            <a:solidFill>
                              <a:srgbClr val="000000"/>
                            </a:solidFill>
                            <a:effectLst/>
                            <a:latin typeface="Cambria Math" panose="02040503050406030204" pitchFamily="18" charset="0"/>
                            <a:ea typeface="Calibri" panose="020F0502020204030204" pitchFamily="34" charset="0"/>
                          </a:rPr>
                          <m:t>BP</m:t>
                        </m:r>
                      </m:num>
                      <m:den>
                        <m:r>
                          <m:rPr>
                            <m:sty m:val="p"/>
                          </m:rPr>
                          <a:rPr lang="en-US" sz="3600" i="0">
                            <a:solidFill>
                              <a:srgbClr val="000000"/>
                            </a:solidFill>
                            <a:effectLst/>
                            <a:latin typeface="Cambria Math" panose="02040503050406030204" pitchFamily="18" charset="0"/>
                            <a:ea typeface="Calibri" panose="020F0502020204030204" pitchFamily="34" charset="0"/>
                          </a:rPr>
                          <m:t>BA</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panose="02040503050406030204" pitchFamily="18" charset="0"/>
                            <a:ea typeface="Calibri" panose="020F0502020204030204" pitchFamily="34" charset="0"/>
                          </a:rPr>
                        </m:ctrlPr>
                      </m:fPr>
                      <m:num>
                        <m:r>
                          <m:rPr>
                            <m:sty m:val="p"/>
                          </m:rPr>
                          <a:rPr lang="en-US" sz="3600" i="0">
                            <a:solidFill>
                              <a:srgbClr val="000000"/>
                            </a:solidFill>
                            <a:effectLst/>
                            <a:latin typeface="Cambria Math" panose="02040503050406030204" pitchFamily="18" charset="0"/>
                            <a:ea typeface="Calibri" panose="020F0502020204030204" pitchFamily="34" charset="0"/>
                          </a:rPr>
                          <m:t>BQ</m:t>
                        </m:r>
                      </m:num>
                      <m:den>
                        <m:r>
                          <m:rPr>
                            <m:sty m:val="p"/>
                          </m:rPr>
                          <a:rPr lang="en-US" sz="3600" i="0">
                            <a:solidFill>
                              <a:srgbClr val="000000"/>
                            </a:solidFill>
                            <a:effectLst/>
                            <a:latin typeface="Cambria Math" panose="02040503050406030204" pitchFamily="18" charset="0"/>
                            <a:ea typeface="Calibri" panose="020F0502020204030204" pitchFamily="34" charset="0"/>
                          </a:rPr>
                          <m:t>BC</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0">
                            <a:solidFill>
                              <a:srgbClr val="000000"/>
                            </a:solidFill>
                            <a:effectLst/>
                            <a:latin typeface="Cambria Math" panose="02040503050406030204" pitchFamily="18" charset="0"/>
                            <a:ea typeface="Calibri" panose="020F0502020204030204" pitchFamily="34" charset="0"/>
                          </a:rPr>
                          <m:t>1</m:t>
                        </m:r>
                      </m:num>
                      <m:den>
                        <m:r>
                          <a:rPr lang="en-US" sz="3600" i="0">
                            <a:solidFill>
                              <a:srgbClr val="000000"/>
                            </a:solidFill>
                            <a:effectLst/>
                            <a:latin typeface="Cambria Math" panose="02040503050406030204" pitchFamily="18" charset="0"/>
                            <a:ea typeface="Calibri" panose="020F0502020204030204" pitchFamily="34" charset="0"/>
                          </a:rPr>
                          <m:t>3</m:t>
                        </m:r>
                      </m:den>
                    </m:f>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Suy ra PQ // AC (định lí </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Thal</a:t>
                </a:r>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e</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s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đảo) (2)</a:t>
                </a:r>
                <a:endParaRPr lang="en-US" sz="36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600" kern="0">
                    <a:solidFill>
                      <a:srgbClr val="000000"/>
                    </a:solidFill>
                    <a:effectLst/>
                    <a:latin typeface="Arial" panose="020B0604020202020204" pitchFamily="34" charset="0"/>
                    <a:ea typeface="Calibri" panose="020F0502020204030204" pitchFamily="34" charset="0"/>
                    <a:cs typeface="Arial" panose="020B0604020202020204" pitchFamily="34" charset="0"/>
                  </a:rPr>
                  <a:t>Từ (1) và (2) suy ra MN // PQ.</a:t>
                </a:r>
                <a:endParaRPr lang="en-US" sz="3600">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781800" y="4539545"/>
                <a:ext cx="11063061" cy="5433154"/>
              </a:xfrm>
              <a:prstGeom prst="rect">
                <a:avLst/>
              </a:prstGeom>
              <a:blipFill rotWithShape="0">
                <a:blip r:embed="rId20"/>
                <a:stretch>
                  <a:fillRect l="-1709" r="-1433" b="-1796"/>
                </a:stretch>
              </a:blipFill>
            </p:spPr>
            <p:txBody>
              <a:bodyPr/>
              <a:lstStyle/>
              <a:p>
                <a:r>
                  <a:rPr lang="en-US">
                    <a:noFill/>
                  </a:rPr>
                  <a:t> </a:t>
                </a:r>
              </a:p>
            </p:txBody>
          </p:sp>
        </mc:Fallback>
      </mc:AlternateContent>
      <p:pic>
        <p:nvPicPr>
          <p:cNvPr id="11" name="Picture 1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788221" y="7682741"/>
            <a:ext cx="1157061" cy="2611879"/>
          </a:xfrm>
          <a:prstGeom prst="rect">
            <a:avLst/>
          </a:prstGeom>
        </p:spPr>
      </p:pic>
    </p:spTree>
    <p:extLst>
      <p:ext uri="{BB962C8B-B14F-4D97-AF65-F5344CB8AC3E}">
        <p14:creationId xmlns:p14="http://schemas.microsoft.com/office/powerpoint/2010/main" val="391099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5"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0000">
            <a:alpha val="27000"/>
          </a:srgbClr>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xmlns=""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xmlns="" id="{2AE8F67B-0360-4E64-A353-BF62688823B3}"/>
              </a:ext>
            </a:extLst>
          </p:cNvPr>
          <p:cNvSpPr/>
          <p:nvPr/>
        </p:nvSpPr>
        <p:spPr>
          <a:xfrm>
            <a:off x="4215728" y="1291001"/>
            <a:ext cx="9856544" cy="1384995"/>
          </a:xfrm>
          <a:prstGeom prst="rect">
            <a:avLst/>
          </a:prstGeom>
          <a:noFill/>
        </p:spPr>
        <p:txBody>
          <a:bodyPr wrap="none" lIns="137160" tIns="68580" rIns="137160" bIns="68580">
            <a:spAutoFit/>
          </a:bodyPr>
          <a:lstStyle/>
          <a:p>
            <a:pPr algn="ctr">
              <a:defRPr/>
            </a:pPr>
            <a:r>
              <a:rPr lang="en-US" sz="81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VIỆT NAM VÔ ĐỊCH</a:t>
            </a:r>
          </a:p>
        </p:txBody>
      </p:sp>
      <p:pic>
        <p:nvPicPr>
          <p:cNvPr id="14" name="Picture 13">
            <a:extLst>
              <a:ext uri="{FF2B5EF4-FFF2-40B4-BE49-F238E27FC236}">
                <a16:creationId xmlns:a16="http://schemas.microsoft.com/office/drawing/2014/main" xmlns=""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a:extLst>
              <a:ext uri="{FF2B5EF4-FFF2-40B4-BE49-F238E27FC236}">
                <a16:creationId xmlns:a16="http://schemas.microsoft.com/office/drawing/2014/main" xmlns=""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a:extLst>
              <a:ext uri="{FF2B5EF4-FFF2-40B4-BE49-F238E27FC236}">
                <a16:creationId xmlns:a16="http://schemas.microsoft.com/office/drawing/2014/main" xmlns=""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a:extLst>
              <a:ext uri="{FF2B5EF4-FFF2-40B4-BE49-F238E27FC236}">
                <a16:creationId xmlns:a16="http://schemas.microsoft.com/office/drawing/2014/main" xmlns=""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a:extLst>
              <a:ext uri="{FF2B5EF4-FFF2-40B4-BE49-F238E27FC236}">
                <a16:creationId xmlns:a16="http://schemas.microsoft.com/office/drawing/2014/main" xmlns=""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a:extLst>
              <a:ext uri="{FF2B5EF4-FFF2-40B4-BE49-F238E27FC236}">
                <a16:creationId xmlns:a16="http://schemas.microsoft.com/office/drawing/2014/main" xmlns=""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a:extLst>
              <a:ext uri="{FF2B5EF4-FFF2-40B4-BE49-F238E27FC236}">
                <a16:creationId xmlns:a16="http://schemas.microsoft.com/office/drawing/2014/main" xmlns=""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507305" y="5009813"/>
            <a:ext cx="4423116" cy="5490651"/>
          </a:xfrm>
          <a:prstGeom prst="rect">
            <a:avLst/>
          </a:prstGeom>
        </p:spPr>
      </p:pic>
      <p:pic>
        <p:nvPicPr>
          <p:cNvPr id="22" name="Picture 21">
            <a:extLst>
              <a:ext uri="{FF2B5EF4-FFF2-40B4-BE49-F238E27FC236}">
                <a16:creationId xmlns:a16="http://schemas.microsoft.com/office/drawing/2014/main" xmlns="" id="{495CAE58-9B77-499B-8225-17C5C1AD25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326441" y="5452076"/>
            <a:ext cx="8109894" cy="4834925"/>
          </a:xfrm>
          <a:prstGeom prst="rect">
            <a:avLst/>
          </a:prstGeom>
        </p:spPr>
      </p:pic>
      <p:sp>
        <p:nvSpPr>
          <p:cNvPr id="23" name="Rectangle 22">
            <a:extLst>
              <a:ext uri="{FF2B5EF4-FFF2-40B4-BE49-F238E27FC236}">
                <a16:creationId xmlns:a16="http://schemas.microsoft.com/office/drawing/2014/main" xmlns="" id="{1E429FBD-C62A-4B78-B188-3CE5FC4520CC}"/>
              </a:ext>
            </a:extLst>
          </p:cNvPr>
          <p:cNvSpPr/>
          <p:nvPr/>
        </p:nvSpPr>
        <p:spPr>
          <a:xfrm>
            <a:off x="3215228" y="3141911"/>
            <a:ext cx="11857541" cy="1384995"/>
          </a:xfrm>
          <a:prstGeom prst="rect">
            <a:avLst/>
          </a:prstGeom>
          <a:noFill/>
        </p:spPr>
        <p:txBody>
          <a:bodyPr wrap="none" lIns="137160" tIns="68580" rIns="137160" bIns="68580">
            <a:spAutoFit/>
          </a:bodyPr>
          <a:lstStyle/>
          <a:p>
            <a:pPr algn="ctr">
              <a:defRPr/>
            </a:pPr>
            <a:r>
              <a:rPr lang="en-US" sz="81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362082585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5" y="36112"/>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1397247" y="1625443"/>
            <a:ext cx="15493506" cy="7872160"/>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482063" y="-318330"/>
            <a:ext cx="15493506" cy="1765390"/>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821328" y="2827527"/>
            <a:ext cx="14645344"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a:solidFill>
                <a:srgbClr val="AEA36F"/>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5826279" y="5722537"/>
            <a:ext cx="2128948" cy="4564463"/>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Freeform 15"/>
          <p:cNvSpPr/>
          <p:nvPr/>
        </p:nvSpPr>
        <p:spPr>
          <a:xfrm rot="5400000">
            <a:off x="8689262" y="-4308184"/>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rot="9601665" flipH="1">
            <a:off x="534713" y="-215622"/>
            <a:ext cx="1899619" cy="4256848"/>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9" name="TextBox 18"/>
          <p:cNvSpPr txBox="1"/>
          <p:nvPr/>
        </p:nvSpPr>
        <p:spPr>
          <a:xfrm>
            <a:off x="2206064" y="3181078"/>
            <a:ext cx="13875872" cy="5404172"/>
          </a:xfrm>
          <a:prstGeom prst="rect">
            <a:avLst/>
          </a:prstGeom>
          <a:noFill/>
        </p:spPr>
        <p:txBody>
          <a:bodyPr wrap="square" rtlCol="0">
            <a:spAutoFit/>
          </a:bodyPr>
          <a:lstStyle/>
          <a:p>
            <a:pPr algn="ctr">
              <a:lnSpc>
                <a:spcPct val="150000"/>
              </a:lnSpc>
            </a:pPr>
            <a:r>
              <a:rPr lang="vi-VN" sz="8000" b="1" smtClean="0">
                <a:latin typeface="Arial" panose="020B0604020202020204" pitchFamily="34" charset="0"/>
                <a:cs typeface="Arial" panose="020B0604020202020204" pitchFamily="34" charset="0"/>
              </a:rPr>
              <a:t>BÀI 2: HAI ĐƯỜNG THẲNG SONG SONG TRONG KHÔNG GIAN</a:t>
            </a:r>
            <a:endParaRPr lang="en-US" sz="8000" b="1">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149580"/>
            <a:ext cx="17967960" cy="198916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noProof="1">
                <a:solidFill>
                  <a:prstClr val="black"/>
                </a:solidFill>
                <a:cs typeface="Arial" panose="020B0604020202020204" pitchFamily="34" charset="0"/>
              </a:rPr>
              <a:t>Câu 1: </a:t>
            </a:r>
            <a:r>
              <a:rPr lang="vi-VN" sz="4000" noProof="1">
                <a:solidFill>
                  <a:prstClr val="black"/>
                </a:solidFill>
                <a:cs typeface="Arial" panose="020B0604020202020204" pitchFamily="34" charset="0"/>
              </a:rPr>
              <a:t>Cho ba mặt phẳng phân biệt cắt nhau từng đôi một theo ba giao tuyến </a:t>
            </a:r>
            <a:r>
              <a:rPr lang="vi-VN" sz="4000" noProof="1" smtClean="0">
                <a:solidFill>
                  <a:prstClr val="black"/>
                </a:solidFill>
                <a:cs typeface="Arial" panose="020B0604020202020204" pitchFamily="34" charset="0"/>
              </a:rPr>
              <a:t>d</a:t>
            </a:r>
            <a:r>
              <a:rPr lang="vi-VN" sz="4000" baseline="-25000" noProof="1" smtClean="0">
                <a:solidFill>
                  <a:prstClr val="black"/>
                </a:solidFill>
                <a:cs typeface="Arial" panose="020B0604020202020204" pitchFamily="34" charset="0"/>
              </a:rPr>
              <a:t>1</a:t>
            </a:r>
            <a:r>
              <a:rPr lang="vi-VN" sz="4000" noProof="1" smtClean="0">
                <a:solidFill>
                  <a:prstClr val="black"/>
                </a:solidFill>
                <a:cs typeface="Arial" panose="020B0604020202020204" pitchFamily="34" charset="0"/>
              </a:rPr>
              <a:t>, d</a:t>
            </a:r>
            <a:r>
              <a:rPr lang="vi-VN" sz="4000" baseline="-25000" noProof="1" smtClean="0">
                <a:solidFill>
                  <a:prstClr val="black"/>
                </a:solidFill>
                <a:cs typeface="Arial" panose="020B0604020202020204" pitchFamily="34" charset="0"/>
              </a:rPr>
              <a:t>2</a:t>
            </a:r>
            <a:r>
              <a:rPr lang="vi-VN" sz="4000" noProof="1" smtClean="0">
                <a:solidFill>
                  <a:prstClr val="black"/>
                </a:solidFill>
                <a:cs typeface="Arial" panose="020B0604020202020204" pitchFamily="34" charset="0"/>
              </a:rPr>
              <a:t>, d</a:t>
            </a:r>
            <a:r>
              <a:rPr lang="vi-VN" sz="4000" baseline="-25000" noProof="1" smtClean="0">
                <a:solidFill>
                  <a:prstClr val="black"/>
                </a:solidFill>
                <a:cs typeface="Arial" panose="020B0604020202020204" pitchFamily="34" charset="0"/>
              </a:rPr>
              <a:t>3</a:t>
            </a:r>
            <a:r>
              <a:rPr lang="vi-VN" sz="4000" noProof="1" smtClean="0">
                <a:solidFill>
                  <a:prstClr val="black"/>
                </a:solidFill>
                <a:cs typeface="Arial" panose="020B0604020202020204" pitchFamily="34" charset="0"/>
              </a:rPr>
              <a:t> </a:t>
            </a:r>
            <a:r>
              <a:rPr lang="vi-VN" sz="4000" noProof="1">
                <a:solidFill>
                  <a:prstClr val="black"/>
                </a:solidFill>
                <a:cs typeface="Arial" panose="020B0604020202020204" pitchFamily="34" charset="0"/>
              </a:rPr>
              <a:t>trong đó d</a:t>
            </a:r>
            <a:r>
              <a:rPr lang="vi-VN" sz="4000" baseline="-25000" noProof="1">
                <a:solidFill>
                  <a:prstClr val="black"/>
                </a:solidFill>
                <a:cs typeface="Arial" panose="020B0604020202020204" pitchFamily="34" charset="0"/>
              </a:rPr>
              <a:t>1 </a:t>
            </a:r>
            <a:r>
              <a:rPr lang="vi-VN" sz="4000" noProof="1" smtClean="0">
                <a:solidFill>
                  <a:prstClr val="black"/>
                </a:solidFill>
                <a:cs typeface="Arial" panose="020B0604020202020204" pitchFamily="34" charset="0"/>
              </a:rPr>
              <a:t>song </a:t>
            </a:r>
            <a:r>
              <a:rPr lang="vi-VN" sz="4000" noProof="1">
                <a:solidFill>
                  <a:prstClr val="black"/>
                </a:solidFill>
                <a:cs typeface="Arial" panose="020B0604020202020204" pitchFamily="34" charset="0"/>
              </a:rPr>
              <a:t>song </a:t>
            </a:r>
            <a:r>
              <a:rPr lang="vi-VN" sz="4000" noProof="1" smtClean="0">
                <a:solidFill>
                  <a:prstClr val="black"/>
                </a:solidFill>
                <a:cs typeface="Arial" panose="020B0604020202020204" pitchFamily="34" charset="0"/>
              </a:rPr>
              <a:t>với </a:t>
            </a:r>
            <a:r>
              <a:rPr lang="vi-VN" sz="4000" noProof="1">
                <a:solidFill>
                  <a:prstClr val="black"/>
                </a:solidFill>
                <a:cs typeface="Arial" panose="020B0604020202020204" pitchFamily="34" charset="0"/>
              </a:rPr>
              <a:t>d</a:t>
            </a:r>
            <a:r>
              <a:rPr lang="vi-VN" sz="4000" baseline="-25000" noProof="1">
                <a:solidFill>
                  <a:prstClr val="black"/>
                </a:solidFill>
                <a:cs typeface="Arial" panose="020B0604020202020204" pitchFamily="34" charset="0"/>
              </a:rPr>
              <a:t>2</a:t>
            </a:r>
            <a:r>
              <a:rPr lang="vi-VN" sz="4000" noProof="1" smtClean="0">
                <a:solidFill>
                  <a:prstClr val="black"/>
                </a:solidFill>
                <a:cs typeface="Arial" panose="020B0604020202020204" pitchFamily="34" charset="0"/>
              </a:rPr>
              <a:t>. </a:t>
            </a:r>
            <a:r>
              <a:rPr lang="vi-VN" sz="4000" noProof="1">
                <a:solidFill>
                  <a:prstClr val="black"/>
                </a:solidFill>
                <a:cs typeface="Arial" panose="020B0604020202020204" pitchFamily="34" charset="0"/>
              </a:rPr>
              <a:t>Khi đó vị trí tương đối của d</a:t>
            </a:r>
            <a:r>
              <a:rPr lang="vi-VN" sz="4000" baseline="-25000" noProof="1">
                <a:solidFill>
                  <a:prstClr val="black"/>
                </a:solidFill>
                <a:cs typeface="Arial" panose="020B0604020202020204" pitchFamily="34" charset="0"/>
              </a:rPr>
              <a:t>2</a:t>
            </a:r>
            <a:r>
              <a:rPr lang="vi-VN" sz="4000" noProof="1" smtClean="0">
                <a:solidFill>
                  <a:prstClr val="black"/>
                </a:solidFill>
                <a:cs typeface="Arial" panose="020B0604020202020204" pitchFamily="34" charset="0"/>
              </a:rPr>
              <a:t> </a:t>
            </a:r>
            <a:r>
              <a:rPr lang="vi-VN" sz="4000" noProof="1">
                <a:solidFill>
                  <a:prstClr val="black"/>
                </a:solidFill>
                <a:cs typeface="Arial" panose="020B0604020202020204" pitchFamily="34" charset="0"/>
              </a:rPr>
              <a:t>và </a:t>
            </a:r>
            <a:r>
              <a:rPr lang="vi-VN" sz="4000" noProof="1" smtClean="0">
                <a:solidFill>
                  <a:prstClr val="black"/>
                </a:solidFill>
                <a:cs typeface="Arial" panose="020B0604020202020204" pitchFamily="34" charset="0"/>
              </a:rPr>
              <a:t>d</a:t>
            </a:r>
            <a:r>
              <a:rPr lang="vi-VN" sz="4000" baseline="-25000" noProof="1">
                <a:solidFill>
                  <a:prstClr val="black"/>
                </a:solidFill>
                <a:cs typeface="Arial" panose="020B0604020202020204" pitchFamily="34" charset="0"/>
              </a:rPr>
              <a:t>3</a:t>
            </a:r>
            <a:r>
              <a:rPr lang="vi-VN" sz="4000" noProof="1" smtClean="0">
                <a:solidFill>
                  <a:prstClr val="black"/>
                </a:solidFill>
                <a:cs typeface="Arial" panose="020B0604020202020204" pitchFamily="34" charset="0"/>
              </a:rPr>
              <a:t> </a:t>
            </a:r>
            <a:r>
              <a:rPr lang="vi-VN" sz="4000" noProof="1">
                <a:solidFill>
                  <a:prstClr val="black"/>
                </a:solidFill>
                <a:cs typeface="Arial" panose="020B0604020202020204" pitchFamily="34" charset="0"/>
              </a:rPr>
              <a:t>là?</a:t>
            </a: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noProof="1">
                <a:solidFill>
                  <a:prstClr val="white"/>
                </a:solidFill>
                <a:cs typeface="Arial" panose="020B0604020202020204" pitchFamily="34" charset="0"/>
              </a:rPr>
              <a:t>A. </a:t>
            </a:r>
            <a:r>
              <a:rPr lang="vi-VN" sz="4000" noProof="1" smtClean="0">
                <a:solidFill>
                  <a:prstClr val="white"/>
                </a:solidFill>
                <a:cs typeface="Arial" panose="020B0604020202020204" pitchFamily="34" charset="0"/>
              </a:rPr>
              <a:t>Song song</a:t>
            </a:r>
            <a:endParaRPr lang="vi-VN" sz="4000" noProof="1">
              <a:solidFill>
                <a:prstClr val="white"/>
              </a:solidFill>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noProof="1">
                <a:solidFill>
                  <a:prstClr val="white"/>
                </a:solidFill>
                <a:cs typeface="Arial" panose="020B0604020202020204" pitchFamily="34" charset="0"/>
              </a:rPr>
              <a:t>C. </a:t>
            </a:r>
            <a:r>
              <a:rPr lang="vi-VN" sz="4000" noProof="1" smtClean="0">
                <a:solidFill>
                  <a:prstClr val="white"/>
                </a:solidFill>
                <a:cs typeface="Arial" panose="020B0604020202020204" pitchFamily="34" charset="0"/>
              </a:rPr>
              <a:t>Cắt nhau</a:t>
            </a:r>
            <a:endParaRPr lang="vi-VN" sz="4000" noProof="1">
              <a:solidFill>
                <a:prstClr val="white"/>
              </a:solidFill>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noProof="1">
                <a:solidFill>
                  <a:prstClr val="white"/>
                </a:solidFill>
                <a:cs typeface="Arial" panose="020B0604020202020204" pitchFamily="34" charset="0"/>
              </a:rPr>
              <a:t>B. </a:t>
            </a:r>
            <a:r>
              <a:rPr lang="vi-VN" sz="4000" noProof="1" smtClean="0">
                <a:solidFill>
                  <a:prstClr val="white"/>
                </a:solidFill>
                <a:cs typeface="Arial" panose="020B0604020202020204" pitchFamily="34" charset="0"/>
              </a:rPr>
              <a:t>Chéo nhau</a:t>
            </a:r>
            <a:endParaRPr lang="vi-VN" sz="4000" noProof="1">
              <a:solidFill>
                <a:prstClr val="white"/>
              </a:solidFill>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noProof="1">
                <a:solidFill>
                  <a:prstClr val="white"/>
                </a:solidFill>
                <a:cs typeface="Arial" panose="020B0604020202020204" pitchFamily="34" charset="0"/>
              </a:rPr>
              <a:t>D. </a:t>
            </a:r>
            <a:r>
              <a:rPr lang="vi-VN" sz="4000" noProof="1" smtClean="0">
                <a:solidFill>
                  <a:prstClr val="white"/>
                </a:solidFill>
                <a:cs typeface="Arial" panose="020B0604020202020204" pitchFamily="34" charset="0"/>
              </a:rPr>
              <a:t>Trùng nhau</a:t>
            </a:r>
            <a:endParaRPr lang="vi-VN" sz="4000" noProof="1">
              <a:solidFill>
                <a:prstClr val="white"/>
              </a:solidFill>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3419561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 2: </a:t>
            </a:r>
            <a:r>
              <a:rPr lang="en-US" sz="4200">
                <a:solidFill>
                  <a:schemeClr val="tx1"/>
                </a:solidFill>
                <a:latin typeface="Arial" panose="020B0604020202020204" pitchFamily="34" charset="0"/>
                <a:cs typeface="Arial" panose="020B0604020202020204" pitchFamily="34" charset="0"/>
              </a:rPr>
              <a:t>Cho hình tứ </a:t>
            </a:r>
            <a:r>
              <a:rPr lang="en-US" sz="4200" smtClean="0">
                <a:solidFill>
                  <a:schemeClr val="tx1"/>
                </a:solidFill>
                <a:latin typeface="Arial" panose="020B0604020202020204" pitchFamily="34" charset="0"/>
                <a:cs typeface="Arial" panose="020B0604020202020204" pitchFamily="34" charset="0"/>
              </a:rPr>
              <a:t>diện</a:t>
            </a:r>
            <a:r>
              <a:rPr lang="vi-VN" sz="4200" smtClean="0">
                <a:solidFill>
                  <a:schemeClr val="tx1"/>
                </a:solidFill>
                <a:latin typeface="Arial" panose="020B0604020202020204" pitchFamily="34" charset="0"/>
                <a:cs typeface="Arial" panose="020B0604020202020204" pitchFamily="34" charset="0"/>
              </a:rPr>
              <a:t> ABCD</a:t>
            </a:r>
            <a:r>
              <a:rPr lang="en-US" sz="4200" smtClean="0">
                <a:solidFill>
                  <a:schemeClr val="tx1"/>
                </a:solidFill>
                <a:latin typeface="Arial" panose="020B0604020202020204" pitchFamily="34" charset="0"/>
                <a:cs typeface="Arial" panose="020B0604020202020204" pitchFamily="34" charset="0"/>
              </a:rPr>
              <a:t>. </a:t>
            </a:r>
            <a:r>
              <a:rPr lang="en-US" sz="4200">
                <a:solidFill>
                  <a:schemeClr val="tx1"/>
                </a:solidFill>
                <a:latin typeface="Arial" panose="020B0604020202020204" pitchFamily="34" charset="0"/>
                <a:cs typeface="Arial" panose="020B0604020202020204" pitchFamily="34" charset="0"/>
              </a:rPr>
              <a:t>Khẳng định nào sau đây đúng</a:t>
            </a:r>
            <a:r>
              <a:rPr lang="en-US" sz="4200" smtClean="0">
                <a:solidFill>
                  <a:schemeClr val="tx1"/>
                </a:solidFill>
                <a:latin typeface="Arial" panose="020B0604020202020204" pitchFamily="34" charset="0"/>
                <a:cs typeface="Arial" panose="020B0604020202020204" pitchFamily="34" charset="0"/>
              </a:rPr>
              <a:t>?</a:t>
            </a:r>
            <a:endParaRPr lang="en-US" sz="420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latin typeface="Arial" panose="020B0604020202020204" pitchFamily="34" charset="0"/>
                <a:cs typeface="Arial" panose="020B0604020202020204" pitchFamily="34" charset="0"/>
              </a:rPr>
              <a:t>A. </a:t>
            </a:r>
            <a:r>
              <a:rPr lang="de-DE" sz="4200" noProof="1">
                <a:solidFill>
                  <a:prstClr val="white"/>
                </a:solidFill>
                <a:latin typeface="Arial" panose="020B0604020202020204" pitchFamily="34" charset="0"/>
                <a:cs typeface="Arial" panose="020B0604020202020204" pitchFamily="34" charset="0"/>
              </a:rPr>
              <a:t>AB và CD cắt nhau</a:t>
            </a:r>
            <a:endParaRPr lang="vi-VN" sz="4200" noProof="1">
              <a:solidFill>
                <a:prstClr val="white"/>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cs typeface="Tahoma" panose="020B0604030504040204" pitchFamily="34" charset="0"/>
              </a:rPr>
              <a:t>C. </a:t>
            </a:r>
            <a:r>
              <a:rPr lang="vi-VN" sz="4200" noProof="1" smtClean="0">
                <a:solidFill>
                  <a:prstClr val="white"/>
                </a:solidFill>
                <a:cs typeface="Tahoma" panose="020B0604030504040204" pitchFamily="34" charset="0"/>
              </a:rPr>
              <a:t>AB và CD song song</a:t>
            </a:r>
            <a:endParaRPr lang="vi-VN" sz="4200" noProof="1">
              <a:solidFill>
                <a:prstClr val="white"/>
              </a:solidFill>
              <a:cs typeface="Tahoma" panose="020B060403050404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cs typeface="Tahoma" panose="020B0604030504040204" pitchFamily="34" charset="0"/>
              </a:rPr>
              <a:t>B. </a:t>
            </a:r>
            <a:r>
              <a:rPr lang="vi-VN" sz="4200" noProof="1" smtClean="0">
                <a:solidFill>
                  <a:prstClr val="white"/>
                </a:solidFill>
                <a:cs typeface="Tahoma" panose="020B0604030504040204" pitchFamily="34" charset="0"/>
              </a:rPr>
              <a:t>AB và CD chéo nhau</a:t>
            </a:r>
            <a:endParaRPr lang="vi-VN" sz="4200" noProof="1">
              <a:solidFill>
                <a:prstClr val="white"/>
              </a:solidFill>
              <a:cs typeface="Tahoma" panose="020B060403050404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cs typeface="Tahoma" panose="020B0604030504040204" pitchFamily="34" charset="0"/>
              </a:rPr>
              <a:t>D. Tồn tại một mặt phẳng chứa AB và CD</a:t>
            </a: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1972409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4837094"/>
            <a:ext cx="17967960" cy="23016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vi-VN" sz="4000" b="1" noProof="1">
                <a:solidFill>
                  <a:prstClr val="black"/>
                </a:solidFill>
                <a:cs typeface="Arial" panose="020B0604020202020204" pitchFamily="34" charset="0"/>
              </a:rPr>
              <a:t>Câu 3: </a:t>
            </a:r>
            <a:r>
              <a:rPr lang="vi-VN" sz="4000" noProof="1">
                <a:solidFill>
                  <a:prstClr val="black"/>
                </a:solidFill>
                <a:cs typeface="Arial" panose="020B0604020202020204" pitchFamily="34" charset="0"/>
              </a:rPr>
              <a:t>Cho hình chóp S.ABCD có đáy ABCD là hình thang với đáy lớn AD, </a:t>
            </a:r>
            <a:r>
              <a:rPr lang="vi-VN" sz="4000" noProof="1" smtClean="0">
                <a:solidFill>
                  <a:prstClr val="black"/>
                </a:solidFill>
                <a:cs typeface="Arial" panose="020B0604020202020204" pitchFamily="34" charset="0"/>
              </a:rPr>
              <a:t>AD = 2BC</a:t>
            </a:r>
            <a:r>
              <a:rPr lang="vi-VN" sz="4000" noProof="1">
                <a:solidFill>
                  <a:prstClr val="black"/>
                </a:solidFill>
                <a:cs typeface="Arial" panose="020B0604020202020204" pitchFamily="34" charset="0"/>
              </a:rPr>
              <a:t>. Gọi G và </a:t>
            </a:r>
            <a:r>
              <a:rPr lang="vi-VN" sz="4000" noProof="1" smtClean="0">
                <a:solidFill>
                  <a:prstClr val="black"/>
                </a:solidFill>
                <a:cs typeface="Arial" panose="020B0604020202020204" pitchFamily="34" charset="0"/>
              </a:rPr>
              <a:t>G' </a:t>
            </a:r>
            <a:r>
              <a:rPr lang="vi-VN" sz="4000" noProof="1">
                <a:solidFill>
                  <a:prstClr val="black"/>
                </a:solidFill>
                <a:cs typeface="Arial" panose="020B0604020202020204" pitchFamily="34" charset="0"/>
              </a:rPr>
              <a:t>lần lượt là trọng tâm tam giác SAB và SAD. </a:t>
            </a:r>
            <a:r>
              <a:rPr lang="vi-VN" sz="4000" noProof="1" smtClean="0">
                <a:solidFill>
                  <a:prstClr val="black"/>
                </a:solidFill>
                <a:cs typeface="Arial" panose="020B0604020202020204" pitchFamily="34" charset="0"/>
              </a:rPr>
              <a:t>GG' </a:t>
            </a:r>
            <a:r>
              <a:rPr lang="vi-VN" sz="4000" noProof="1">
                <a:solidFill>
                  <a:prstClr val="black"/>
                </a:solidFill>
                <a:cs typeface="Arial" panose="020B0604020202020204" pitchFamily="34" charset="0"/>
              </a:rPr>
              <a:t>song song với đường thẳng</a:t>
            </a: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noProof="1">
                <a:solidFill>
                  <a:prstClr val="white"/>
                </a:solidFill>
                <a:cs typeface="Arial" panose="020B0604020202020204" pitchFamily="34" charset="0"/>
              </a:rPr>
              <a:t>A. </a:t>
            </a:r>
            <a:r>
              <a:rPr lang="vi-VN" sz="4200" noProof="1" smtClean="0">
                <a:solidFill>
                  <a:prstClr val="white"/>
                </a:solidFill>
                <a:cs typeface="Arial" panose="020B0604020202020204" pitchFamily="34" charset="0"/>
              </a:rPr>
              <a:t>AB</a:t>
            </a:r>
            <a:endParaRPr lang="vi-VN" sz="4200" noProof="1">
              <a:solidFill>
                <a:prstClr val="white"/>
              </a:solidFill>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noProof="1">
                <a:solidFill>
                  <a:prstClr val="white"/>
                </a:solidFill>
                <a:cs typeface="Arial" panose="020B0604020202020204" pitchFamily="34" charset="0"/>
              </a:rPr>
              <a:t>C. </a:t>
            </a:r>
            <a:r>
              <a:rPr lang="vi-VN" sz="4200" noProof="1" smtClean="0">
                <a:solidFill>
                  <a:prstClr val="white"/>
                </a:solidFill>
                <a:cs typeface="Arial" panose="020B0604020202020204" pitchFamily="34" charset="0"/>
              </a:rPr>
              <a:t>SC</a:t>
            </a:r>
            <a:endParaRPr lang="vi-VN" sz="4200" noProof="1">
              <a:solidFill>
                <a:prstClr val="white"/>
              </a:solidFill>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noProof="1">
                <a:solidFill>
                  <a:prstClr val="white"/>
                </a:solidFill>
                <a:cs typeface="Arial" panose="020B0604020202020204" pitchFamily="34" charset="0"/>
              </a:rPr>
              <a:t>B. </a:t>
            </a:r>
            <a:r>
              <a:rPr lang="vi-VN" sz="4200" noProof="1" smtClean="0">
                <a:solidFill>
                  <a:prstClr val="white"/>
                </a:solidFill>
                <a:cs typeface="Arial" panose="020B0604020202020204" pitchFamily="34" charset="0"/>
              </a:rPr>
              <a:t>AC</a:t>
            </a:r>
            <a:endParaRPr lang="vi-VN" sz="4200" noProof="1">
              <a:solidFill>
                <a:prstClr val="white"/>
              </a:solidFill>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noProof="1">
                <a:solidFill>
                  <a:prstClr val="white"/>
                </a:solidFill>
                <a:cs typeface="Arial" panose="020B0604020202020204" pitchFamily="34" charset="0"/>
              </a:rPr>
              <a:t>D. </a:t>
            </a:r>
            <a:r>
              <a:rPr lang="vi-VN" sz="4200" noProof="1" smtClean="0">
                <a:solidFill>
                  <a:prstClr val="white"/>
                </a:solidFill>
                <a:cs typeface="Arial" panose="020B0604020202020204" pitchFamily="34" charset="0"/>
              </a:rPr>
              <a:t>BD</a:t>
            </a:r>
            <a:endParaRPr lang="vi-VN" sz="4200" noProof="1">
              <a:solidFill>
                <a:prstClr val="white"/>
              </a:solidFill>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1616950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vi-VN" sz="4000" b="1" noProof="1">
                <a:solidFill>
                  <a:prstClr val="black"/>
                </a:solidFill>
                <a:cs typeface="Arial" panose="020B0604020202020204" pitchFamily="34" charset="0"/>
              </a:rPr>
              <a:t>Câu 4: </a:t>
            </a:r>
            <a:r>
              <a:rPr lang="vi-VN" sz="4000" noProof="1">
                <a:solidFill>
                  <a:prstClr val="black"/>
                </a:solidFill>
                <a:cs typeface="Arial" panose="020B0604020202020204" pitchFamily="34" charset="0"/>
              </a:rPr>
              <a:t>Trong không gian cho ba đường thẳng phân biệt a</a:t>
            </a:r>
            <a:r>
              <a:rPr lang="vi-VN" sz="4000" noProof="1" smtClean="0">
                <a:solidFill>
                  <a:prstClr val="black"/>
                </a:solidFill>
                <a:cs typeface="Arial" panose="020B0604020202020204" pitchFamily="34" charset="0"/>
              </a:rPr>
              <a:t>, b, c </a:t>
            </a:r>
            <a:r>
              <a:rPr lang="vi-VN" sz="4000" noProof="1">
                <a:solidFill>
                  <a:prstClr val="black"/>
                </a:solidFill>
                <a:cs typeface="Arial" panose="020B0604020202020204" pitchFamily="34" charset="0"/>
              </a:rPr>
              <a:t>trong đó a song song với b. Khẳng định nào sau đây </a:t>
            </a:r>
            <a:r>
              <a:rPr lang="vi-VN" sz="4000" noProof="1" smtClean="0">
                <a:solidFill>
                  <a:prstClr val="black"/>
                </a:solidFill>
                <a:cs typeface="Arial" panose="020B0604020202020204" pitchFamily="34" charset="0"/>
              </a:rPr>
              <a:t>sai?</a:t>
            </a:r>
            <a:endParaRPr lang="vi-VN" sz="4000" noProof="1">
              <a:solidFill>
                <a:prstClr val="black"/>
              </a:solidFill>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000" noProof="1">
                <a:solidFill>
                  <a:prstClr val="white"/>
                </a:solidFill>
                <a:cs typeface="Arial" panose="020B0604020202020204" pitchFamily="34" charset="0"/>
              </a:rPr>
              <a:t>A. Nếu b song song với c thì a song song với </a:t>
            </a:r>
            <a:r>
              <a:rPr lang="vi-VN" sz="4000" noProof="1" smtClean="0">
                <a:solidFill>
                  <a:prstClr val="white"/>
                </a:solidFill>
                <a:cs typeface="Arial" panose="020B0604020202020204" pitchFamily="34" charset="0"/>
              </a:rPr>
              <a:t>c.</a:t>
            </a:r>
            <a:endParaRPr lang="vi-VN" sz="4000" noProof="1">
              <a:solidFill>
                <a:prstClr val="white"/>
              </a:solidFill>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000" noProof="1" smtClean="0">
                <a:solidFill>
                  <a:prstClr val="white"/>
                </a:solidFill>
                <a:cs typeface="Arial" panose="020B0604020202020204" pitchFamily="34" charset="0"/>
              </a:rPr>
              <a:t>C. Nếu </a:t>
            </a:r>
            <a:r>
              <a:rPr lang="vi-VN" sz="4000" noProof="1">
                <a:solidFill>
                  <a:prstClr val="white"/>
                </a:solidFill>
                <a:cs typeface="Arial" panose="020B0604020202020204" pitchFamily="34" charset="0"/>
              </a:rPr>
              <a:t>c cắt a  thì c cắt b.</a:t>
            </a: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000" noProof="1">
                <a:solidFill>
                  <a:prstClr val="white"/>
                </a:solidFill>
                <a:cs typeface="Arial" panose="020B0604020202020204" pitchFamily="34" charset="0"/>
              </a:rPr>
              <a:t>B. Tồn tại duy nhất một mặt phẳng chứa cả hai đường thẳng a và b. </a:t>
            </a:r>
          </a:p>
        </p:txBody>
      </p:sp>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000" noProof="1">
                    <a:solidFill>
                      <a:prstClr val="white"/>
                    </a:solidFill>
                    <a:cs typeface="Arial" panose="020B0604020202020204" pitchFamily="34" charset="0"/>
                  </a:rPr>
                  <a:t>D. Nếu </a:t>
                </a:r>
                <a:r>
                  <a:rPr lang="vi-VN" sz="4000" noProof="1" smtClean="0">
                    <a:solidFill>
                      <a:prstClr val="white"/>
                    </a:solidFill>
                    <a:cs typeface="Arial" panose="020B0604020202020204" pitchFamily="34" charset="0"/>
                  </a:rPr>
                  <a:t>A </a:t>
                </a:r>
                <a14:m>
                  <m:oMath xmlns:m="http://schemas.openxmlformats.org/officeDocument/2006/math">
                    <m:r>
                      <a:rPr lang="vi-VN" sz="4000" i="1" noProof="1" smtClean="0">
                        <a:solidFill>
                          <a:prstClr val="white"/>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noProof="1" smtClean="0">
                    <a:solidFill>
                      <a:prstClr val="white"/>
                    </a:solidFill>
                    <a:cs typeface="Arial" panose="020B0604020202020204" pitchFamily="34" charset="0"/>
                  </a:rPr>
                  <a:t> </a:t>
                </a:r>
                <a:r>
                  <a:rPr lang="vi-VN" sz="4000" noProof="1">
                    <a:solidFill>
                      <a:prstClr val="white"/>
                    </a:solidFill>
                    <a:cs typeface="Arial" panose="020B0604020202020204" pitchFamily="34" charset="0"/>
                  </a:rPr>
                  <a:t>a và </a:t>
                </a:r>
                <a:r>
                  <a:rPr lang="vi-VN" sz="4000" noProof="1" smtClean="0">
                    <a:solidFill>
                      <a:prstClr val="white"/>
                    </a:solidFill>
                    <a:cs typeface="Arial" panose="020B0604020202020204" pitchFamily="34" charset="0"/>
                  </a:rPr>
                  <a:t>B </a:t>
                </a:r>
                <a14:m>
                  <m:oMath xmlns:m="http://schemas.openxmlformats.org/officeDocument/2006/math">
                    <m:r>
                      <a:rPr lang="vi-VN" sz="4000" i="1" noProof="1" smtClean="0">
                        <a:solidFill>
                          <a:prstClr val="white"/>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noProof="1" smtClean="0">
                    <a:solidFill>
                      <a:prstClr val="white"/>
                    </a:solidFill>
                    <a:cs typeface="Arial" panose="020B0604020202020204" pitchFamily="34" charset="0"/>
                  </a:rPr>
                  <a:t> b </a:t>
                </a:r>
                <a:r>
                  <a:rPr lang="vi-VN" sz="4000" noProof="1">
                    <a:solidFill>
                      <a:prstClr val="white"/>
                    </a:solidFill>
                    <a:cs typeface="Arial" panose="020B0604020202020204" pitchFamily="34" charset="0"/>
                  </a:rPr>
                  <a:t>thì </a:t>
                </a:r>
                <a:r>
                  <a:rPr lang="vi-VN" sz="4000" noProof="1" smtClean="0">
                    <a:solidFill>
                      <a:prstClr val="white"/>
                    </a:solidFill>
                    <a:cs typeface="Arial" panose="020B0604020202020204" pitchFamily="34" charset="0"/>
                  </a:rPr>
                  <a:t>a, b </a:t>
                </a:r>
                <a:r>
                  <a:rPr lang="vi-VN" sz="4000" noProof="1">
                    <a:solidFill>
                      <a:prstClr val="white"/>
                    </a:solidFill>
                    <a:cs typeface="Arial" panose="020B0604020202020204" pitchFamily="34" charset="0"/>
                  </a:rPr>
                  <a:t>và AB cùng ở trên một mặt phẳng. </a:t>
                </a: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rotWithShape="0">
                <a:blip r:embed="rId11"/>
                <a:stretch>
                  <a:fillRect l="-2570" t="-7273" r="-2498" b="-18182"/>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5834420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4876761"/>
            <a:ext cx="17967960" cy="226198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vi-VN" sz="4000" b="1" noProof="1">
                <a:solidFill>
                  <a:schemeClr val="tx1"/>
                </a:solidFill>
                <a:cs typeface="Arial" panose="020B0604020202020204" pitchFamily="34" charset="0"/>
              </a:rPr>
              <a:t>Câu 5</a:t>
            </a:r>
            <a:r>
              <a:rPr lang="vi-VN" sz="4000" b="1" noProof="1" smtClean="0">
                <a:solidFill>
                  <a:schemeClr val="tx1"/>
                </a:solidFill>
                <a:cs typeface="Arial" panose="020B0604020202020204" pitchFamily="34" charset="0"/>
              </a:rPr>
              <a:t>: </a:t>
            </a:r>
            <a:r>
              <a:rPr lang="vi-VN" sz="4000" noProof="1" smtClean="0">
                <a:solidFill>
                  <a:schemeClr val="tx1"/>
                </a:solidFill>
                <a:cs typeface="Arial" panose="020B0604020202020204" pitchFamily="34" charset="0"/>
              </a:rPr>
              <a:t>Cho </a:t>
            </a:r>
            <a:r>
              <a:rPr lang="vi-VN" sz="4000" noProof="1">
                <a:solidFill>
                  <a:schemeClr val="tx1"/>
                </a:solidFill>
                <a:cs typeface="Arial" panose="020B0604020202020204" pitchFamily="34" charset="0"/>
              </a:rPr>
              <a:t>tứ diện ABCD. P, Q  lần lượt là trung điểm của AB, CD. Điểm R  nằm trên cạnh BC sao cho </a:t>
            </a:r>
            <a:r>
              <a:rPr lang="vi-VN" sz="4000" noProof="1" smtClean="0">
                <a:solidFill>
                  <a:schemeClr val="tx1"/>
                </a:solidFill>
                <a:cs typeface="Arial" panose="020B0604020202020204" pitchFamily="34" charset="0"/>
              </a:rPr>
              <a:t>BR = 2RC</a:t>
            </a:r>
            <a:r>
              <a:rPr lang="vi-VN" sz="4000" noProof="1">
                <a:solidFill>
                  <a:schemeClr val="tx1"/>
                </a:solidFill>
                <a:cs typeface="Arial" panose="020B0604020202020204" pitchFamily="34" charset="0"/>
              </a:rPr>
              <a:t>. Gọi S là giao điểm của mặt phẳng (PQR) và AD. Khi đó</a:t>
            </a:r>
            <a:endParaRPr lang="en-US" sz="400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latin typeface="Arial" panose="020B0604020202020204" pitchFamily="34" charset="0"/>
                <a:cs typeface="Arial" panose="020B0604020202020204" pitchFamily="34" charset="0"/>
              </a:rPr>
              <a:t>A</a:t>
            </a:r>
            <a:r>
              <a:rPr lang="vi-VN" sz="4200" noProof="1" smtClean="0">
                <a:solidFill>
                  <a:prstClr val="white"/>
                </a:solidFill>
                <a:latin typeface="Arial" panose="020B0604020202020204" pitchFamily="34" charset="0"/>
                <a:cs typeface="Arial" panose="020B0604020202020204" pitchFamily="34" charset="0"/>
              </a:rPr>
              <a:t>. SA = 3SD</a:t>
            </a:r>
            <a:endParaRPr lang="vi-VN" sz="4200" noProof="1">
              <a:solidFill>
                <a:prstClr val="white"/>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cs typeface="Tahoma" panose="020B0604030504040204" pitchFamily="34" charset="0"/>
              </a:rPr>
              <a:t>C. </a:t>
            </a:r>
            <a:r>
              <a:rPr lang="vi-VN" sz="4200" noProof="1" smtClean="0">
                <a:solidFill>
                  <a:prstClr val="white"/>
                </a:solidFill>
                <a:cs typeface="Tahoma" panose="020B0604030504040204" pitchFamily="34" charset="0"/>
              </a:rPr>
              <a:t>SA = SD</a:t>
            </a:r>
            <a:endParaRPr lang="vi-VN" sz="4200" noProof="1">
              <a:solidFill>
                <a:prstClr val="white"/>
              </a:solidFill>
              <a:cs typeface="Tahoma" panose="020B060403050404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cs typeface="Tahoma" panose="020B0604030504040204" pitchFamily="34" charset="0"/>
              </a:rPr>
              <a:t>B. </a:t>
            </a:r>
            <a:r>
              <a:rPr lang="vi-VN" sz="4200" noProof="1" smtClean="0">
                <a:solidFill>
                  <a:prstClr val="white"/>
                </a:solidFill>
                <a:cs typeface="Tahoma" panose="020B0604030504040204" pitchFamily="34" charset="0"/>
              </a:rPr>
              <a:t>SA = 2SD</a:t>
            </a:r>
            <a:endParaRPr lang="vi-VN" sz="4200" noProof="1">
              <a:solidFill>
                <a:prstClr val="white"/>
              </a:solidFill>
              <a:cs typeface="Tahoma" panose="020B060403050404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cs typeface="Tahoma" panose="020B0604030504040204" pitchFamily="34" charset="0"/>
              </a:rPr>
              <a:t>D. </a:t>
            </a:r>
            <a:r>
              <a:rPr lang="vi-VN" sz="4200" noProof="1" smtClean="0">
                <a:solidFill>
                  <a:prstClr val="white"/>
                </a:solidFill>
                <a:cs typeface="Tahoma" panose="020B0604030504040204" pitchFamily="34" charset="0"/>
              </a:rPr>
              <a:t>2SA = 3SD</a:t>
            </a:r>
            <a:endParaRPr lang="vi-VN" sz="4200" noProof="1">
              <a:solidFill>
                <a:prstClr val="white"/>
              </a:solidFill>
              <a:cs typeface="Tahoma" panose="020B060403050404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2806844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432044"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rot="-10800000">
            <a:off x="1028700" y="419841"/>
            <a:ext cx="9881496" cy="9447319"/>
            <a:chOff x="0" y="0"/>
            <a:chExt cx="2602534" cy="2488183"/>
          </a:xfrm>
        </p:grpSpPr>
        <p:sp>
          <p:nvSpPr>
            <p:cNvPr id="6" name="Freeform 6"/>
            <p:cNvSpPr/>
            <p:nvPr/>
          </p:nvSpPr>
          <p:spPr>
            <a:xfrm>
              <a:off x="0" y="0"/>
              <a:ext cx="2602534" cy="2488183"/>
            </a:xfrm>
            <a:custGeom>
              <a:avLst/>
              <a:gdLst/>
              <a:ahLst/>
              <a:cxnLst/>
              <a:rect l="l" t="t" r="r" b="b"/>
              <a:pathLst>
                <a:path w="2602534" h="2488183">
                  <a:moveTo>
                    <a:pt x="39957" y="0"/>
                  </a:moveTo>
                  <a:lnTo>
                    <a:pt x="2562577" y="0"/>
                  </a:lnTo>
                  <a:cubicBezTo>
                    <a:pt x="2584644" y="0"/>
                    <a:pt x="2602534" y="17889"/>
                    <a:pt x="2602534" y="39957"/>
                  </a:cubicBezTo>
                  <a:lnTo>
                    <a:pt x="2602534" y="2448226"/>
                  </a:lnTo>
                  <a:cubicBezTo>
                    <a:pt x="2602534" y="2470293"/>
                    <a:pt x="2584644" y="2488183"/>
                    <a:pt x="2562577" y="2488183"/>
                  </a:cubicBezTo>
                  <a:lnTo>
                    <a:pt x="39957" y="2488183"/>
                  </a:lnTo>
                  <a:cubicBezTo>
                    <a:pt x="17889" y="2488183"/>
                    <a:pt x="0" y="2470293"/>
                    <a:pt x="0" y="2448226"/>
                  </a:cubicBezTo>
                  <a:lnTo>
                    <a:pt x="0" y="39957"/>
                  </a:lnTo>
                  <a:cubicBezTo>
                    <a:pt x="0" y="17889"/>
                    <a:pt x="17889" y="0"/>
                    <a:pt x="39957"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800000">
            <a:off x="11223816" y="419841"/>
            <a:ext cx="7962212" cy="9447319"/>
            <a:chOff x="0" y="0"/>
            <a:chExt cx="2097044" cy="2488183"/>
          </a:xfrm>
        </p:grpSpPr>
        <p:sp>
          <p:nvSpPr>
            <p:cNvPr id="9" name="Freeform 9"/>
            <p:cNvSpPr/>
            <p:nvPr/>
          </p:nvSpPr>
          <p:spPr>
            <a:xfrm>
              <a:off x="0" y="0"/>
              <a:ext cx="2097044" cy="2488183"/>
            </a:xfrm>
            <a:custGeom>
              <a:avLst/>
              <a:gdLst/>
              <a:ahLst/>
              <a:cxnLst/>
              <a:rect l="l" t="t" r="r" b="b"/>
              <a:pathLst>
                <a:path w="2097044" h="2488183">
                  <a:moveTo>
                    <a:pt x="49589" y="0"/>
                  </a:moveTo>
                  <a:lnTo>
                    <a:pt x="2047454" y="0"/>
                  </a:lnTo>
                  <a:cubicBezTo>
                    <a:pt x="2074842" y="0"/>
                    <a:pt x="2097044" y="22202"/>
                    <a:pt x="2097044" y="49589"/>
                  </a:cubicBezTo>
                  <a:lnTo>
                    <a:pt x="2097044" y="2438594"/>
                  </a:lnTo>
                  <a:cubicBezTo>
                    <a:pt x="2097044" y="2451746"/>
                    <a:pt x="2091819" y="2464359"/>
                    <a:pt x="2082519" y="2473659"/>
                  </a:cubicBezTo>
                  <a:cubicBezTo>
                    <a:pt x="2073220" y="2482958"/>
                    <a:pt x="2060606" y="2488183"/>
                    <a:pt x="2047454" y="2488183"/>
                  </a:cubicBezTo>
                  <a:lnTo>
                    <a:pt x="49589" y="2488183"/>
                  </a:lnTo>
                  <a:cubicBezTo>
                    <a:pt x="36437" y="2488183"/>
                    <a:pt x="23824" y="2482958"/>
                    <a:pt x="14524" y="2473659"/>
                  </a:cubicBezTo>
                  <a:cubicBezTo>
                    <a:pt x="5225" y="2464359"/>
                    <a:pt x="0" y="2451746"/>
                    <a:pt x="0" y="2438594"/>
                  </a:cubicBezTo>
                  <a:lnTo>
                    <a:pt x="0" y="49589"/>
                  </a:lnTo>
                  <a:cubicBezTo>
                    <a:pt x="0" y="36437"/>
                    <a:pt x="5225" y="23824"/>
                    <a:pt x="14524" y="14524"/>
                  </a:cubicBezTo>
                  <a:cubicBezTo>
                    <a:pt x="23824" y="5225"/>
                    <a:pt x="36437" y="0"/>
                    <a:pt x="49589"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10800000">
            <a:off x="1518677" y="851051"/>
            <a:ext cx="8330706" cy="8506112"/>
            <a:chOff x="0" y="0"/>
            <a:chExt cx="2194095" cy="2240293"/>
          </a:xfrm>
        </p:grpSpPr>
        <p:sp>
          <p:nvSpPr>
            <p:cNvPr id="15" name="Freeform 15"/>
            <p:cNvSpPr/>
            <p:nvPr/>
          </p:nvSpPr>
          <p:spPr>
            <a:xfrm>
              <a:off x="0" y="0"/>
              <a:ext cx="2194095" cy="2240293"/>
            </a:xfrm>
            <a:custGeom>
              <a:avLst/>
              <a:gdLst/>
              <a:ahLst/>
              <a:cxnLst/>
              <a:rect l="l" t="t" r="r" b="b"/>
              <a:pathLst>
                <a:path w="2194095" h="2240293">
                  <a:moveTo>
                    <a:pt x="47395" y="0"/>
                  </a:moveTo>
                  <a:lnTo>
                    <a:pt x="2146700" y="0"/>
                  </a:lnTo>
                  <a:cubicBezTo>
                    <a:pt x="2159270" y="0"/>
                    <a:pt x="2171325" y="4993"/>
                    <a:pt x="2180213" y="13882"/>
                  </a:cubicBezTo>
                  <a:cubicBezTo>
                    <a:pt x="2189102" y="22770"/>
                    <a:pt x="2194095" y="34825"/>
                    <a:pt x="2194095" y="47395"/>
                  </a:cubicBezTo>
                  <a:lnTo>
                    <a:pt x="2194095" y="2192897"/>
                  </a:lnTo>
                  <a:cubicBezTo>
                    <a:pt x="2194095" y="2219073"/>
                    <a:pt x="2172876" y="2240293"/>
                    <a:pt x="2146700" y="2240293"/>
                  </a:cubicBezTo>
                  <a:lnTo>
                    <a:pt x="47395" y="2240293"/>
                  </a:lnTo>
                  <a:cubicBezTo>
                    <a:pt x="21220" y="2240293"/>
                    <a:pt x="0" y="2219073"/>
                    <a:pt x="0" y="2192897"/>
                  </a:cubicBezTo>
                  <a:lnTo>
                    <a:pt x="0" y="47395"/>
                  </a:lnTo>
                  <a:cubicBezTo>
                    <a:pt x="0" y="21220"/>
                    <a:pt x="21220" y="0"/>
                    <a:pt x="47395" y="0"/>
                  </a:cubicBezTo>
                  <a:close/>
                </a:path>
              </a:pathLst>
            </a:custGeom>
            <a:solidFill>
              <a:srgbClr val="F7EFE2"/>
            </a:solidFill>
            <a:ln w="38100">
              <a:solidFill>
                <a:srgbClr val="8A5F36"/>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rot="-10800000">
            <a:off x="10557163" y="1421214"/>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4">
              <a:extLst>
                <a:ext uri="{96DAC541-7B7A-43D3-8B79-37D633B846F1}">
                  <asvg:svgBlip xmlns="" xmlns:asvg="http://schemas.microsoft.com/office/drawing/2016/SVG/main" r:embed="rId5"/>
                </a:ext>
              </a:extLst>
            </a:blip>
            <a:stretch>
              <a:fillRect b="-56269"/>
            </a:stretch>
          </a:blipFill>
        </p:spPr>
      </p:sp>
      <p:sp>
        <p:nvSpPr>
          <p:cNvPr id="20" name="Freeform 20"/>
          <p:cNvSpPr/>
          <p:nvPr/>
        </p:nvSpPr>
        <p:spPr>
          <a:xfrm>
            <a:off x="3157861" y="1379318"/>
            <a:ext cx="5052337" cy="1230933"/>
          </a:xfrm>
          <a:custGeom>
            <a:avLst/>
            <a:gdLst/>
            <a:ahLst/>
            <a:cxnLst/>
            <a:rect l="l" t="t" r="r" b="b"/>
            <a:pathLst>
              <a:path w="5052337" h="1230933">
                <a:moveTo>
                  <a:pt x="0" y="0"/>
                </a:moveTo>
                <a:lnTo>
                  <a:pt x="5052337" y="0"/>
                </a:lnTo>
                <a:lnTo>
                  <a:pt x="5052337" y="1230933"/>
                </a:lnTo>
                <a:lnTo>
                  <a:pt x="0" y="1230933"/>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24" name="TextBox 24"/>
          <p:cNvSpPr txBox="1"/>
          <p:nvPr/>
        </p:nvSpPr>
        <p:spPr>
          <a:xfrm>
            <a:off x="2129996" y="1638831"/>
            <a:ext cx="7378773" cy="859210"/>
          </a:xfrm>
          <a:prstGeom prst="rect">
            <a:avLst/>
          </a:prstGeom>
        </p:spPr>
        <p:txBody>
          <a:bodyPr lIns="0" tIns="0" rIns="0" bIns="0" rtlCol="0" anchor="t">
            <a:spAutoFit/>
          </a:bodyPr>
          <a:lstStyle/>
          <a:p>
            <a:pPr algn="ctr">
              <a:lnSpc>
                <a:spcPts val="6719"/>
              </a:lnSpc>
              <a:spcBef>
                <a:spcPct val="0"/>
              </a:spcBef>
            </a:pPr>
            <a:r>
              <a:rPr lang="vi-VN" sz="6600" b="1" smtClean="0">
                <a:solidFill>
                  <a:srgbClr val="000000"/>
                </a:solidFill>
                <a:latin typeface="Arial" panose="020B0604020202020204" pitchFamily="34" charset="0"/>
                <a:cs typeface="Arial" panose="020B0604020202020204" pitchFamily="34" charset="0"/>
              </a:rPr>
              <a:t>LUYỆN TẬP</a:t>
            </a:r>
            <a:endParaRPr lang="en-US" sz="6600" b="1">
              <a:solidFill>
                <a:srgbClr val="000000"/>
              </a:solidFill>
              <a:latin typeface="Arial" panose="020B0604020202020204" pitchFamily="34" charset="0"/>
              <a:cs typeface="Arial" panose="020B0604020202020204" pitchFamily="34" charset="0"/>
            </a:endParaRPr>
          </a:p>
        </p:txBody>
      </p:sp>
      <p:sp>
        <p:nvSpPr>
          <p:cNvPr id="28" name="Rectangle 27"/>
          <p:cNvSpPr/>
          <p:nvPr/>
        </p:nvSpPr>
        <p:spPr>
          <a:xfrm>
            <a:off x="1855161" y="3207711"/>
            <a:ext cx="7657735" cy="5170646"/>
          </a:xfrm>
          <a:prstGeom prst="rect">
            <a:avLst/>
          </a:prstGeom>
        </p:spPr>
        <p:txBody>
          <a:bodyPr wrap="square">
            <a:spAutoFit/>
          </a:bodyPr>
          <a:lstStyle/>
          <a:p>
            <a:pPr algn="just">
              <a:lnSpc>
                <a:spcPct val="150000"/>
              </a:lnSpc>
            </a:pPr>
            <a:r>
              <a:rPr lang="vi-VN" sz="4400" b="1" smtClean="0">
                <a:solidFill>
                  <a:srgbClr val="C00000"/>
                </a:solidFill>
                <a:latin typeface="Arial" panose="020B0604020202020204" pitchFamily="34" charset="0"/>
                <a:cs typeface="Arial" panose="020B0604020202020204" pitchFamily="34" charset="0"/>
              </a:rPr>
              <a:t>Bài 1 (SGK - tr.100) </a:t>
            </a:r>
            <a:r>
              <a:rPr lang="vi-VN" sz="4400" smtClean="0">
                <a:latin typeface="Arial" panose="020B0604020202020204" pitchFamily="34" charset="0"/>
                <a:cs typeface="Arial" panose="020B0604020202020204" pitchFamily="34" charset="0"/>
              </a:rPr>
              <a:t>Quan </a:t>
            </a:r>
            <a:r>
              <a:rPr lang="vi-VN" sz="4400">
                <a:latin typeface="Arial" panose="020B0604020202020204" pitchFamily="34" charset="0"/>
                <a:cs typeface="Arial" panose="020B0604020202020204" pitchFamily="34" charset="0"/>
              </a:rPr>
              <a:t>sát phòng học của lớp và nêu lên hình ảnh của hai đường thẳng song song, cắt nhau, chéo nhau. </a:t>
            </a:r>
            <a:endParaRPr lang="en-US" sz="440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84641" y="912012"/>
            <a:ext cx="6056718" cy="4038600"/>
          </a:xfrm>
          <a:prstGeom prst="rect">
            <a:avLst/>
          </a:prstGeom>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84641" y="5211839"/>
            <a:ext cx="6039811" cy="425382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Oval Callout 1"/>
          <p:cNvSpPr/>
          <p:nvPr/>
        </p:nvSpPr>
        <p:spPr>
          <a:xfrm>
            <a:off x="8288020" y="419100"/>
            <a:ext cx="1752600" cy="1219200"/>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b="1" smtClean="0">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sp>
        <p:nvSpPr>
          <p:cNvPr id="3" name="Rectangle 2"/>
          <p:cNvSpPr/>
          <p:nvPr/>
        </p:nvSpPr>
        <p:spPr>
          <a:xfrm>
            <a:off x="878840" y="2019300"/>
            <a:ext cx="16570960" cy="757130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3600">
                <a:solidFill>
                  <a:srgbClr val="0070C0"/>
                </a:solidFill>
                <a:latin typeface="Arial" panose="020B0604020202020204" pitchFamily="34" charset="0"/>
                <a:cs typeface="Arial" panose="020B0604020202020204" pitchFamily="34" charset="0"/>
              </a:rPr>
              <a:t>Một số hình ảnh hai đường thẳng song song: </a:t>
            </a:r>
            <a:r>
              <a:rPr lang="vi-VN" sz="3600">
                <a:latin typeface="Arial" panose="020B0604020202020204" pitchFamily="34" charset="0"/>
                <a:cs typeface="Arial" panose="020B0604020202020204" pitchFamily="34" charset="0"/>
              </a:rPr>
              <a:t>Hai rìa mép thước thẳng, hai đường viền bàn đối nhau, đường viền chân tường và đường viền trần nhà (trong cùng một bức tường), hai đường viền bảng đối nhau, ...</a:t>
            </a:r>
          </a:p>
          <a:p>
            <a:pPr marL="571500" indent="-571500" algn="just">
              <a:lnSpc>
                <a:spcPct val="150000"/>
              </a:lnSpc>
              <a:buFont typeface="Wingdings" panose="05000000000000000000" pitchFamily="2" charset="2"/>
              <a:buChar char="§"/>
            </a:pPr>
            <a:r>
              <a:rPr lang="vi-VN" sz="3600">
                <a:solidFill>
                  <a:srgbClr val="0070C0"/>
                </a:solidFill>
                <a:latin typeface="Arial" panose="020B0604020202020204" pitchFamily="34" charset="0"/>
                <a:cs typeface="Arial" panose="020B0604020202020204" pitchFamily="34" charset="0"/>
              </a:rPr>
              <a:t>Một số hình ảnh về hai đường thẳng cắt nhau: </a:t>
            </a:r>
            <a:r>
              <a:rPr lang="vi-VN" sz="3600">
                <a:latin typeface="Arial" panose="020B0604020202020204" pitchFamily="34" charset="0"/>
                <a:cs typeface="Arial" panose="020B0604020202020204" pitchFamily="34" charset="0"/>
              </a:rPr>
              <a:t>Hai rìa mép thước kề nhau, hai đường viền bảng kề nhau, đường góc tường và đường chân tường (trong cùng một bức tường), ...</a:t>
            </a:r>
          </a:p>
          <a:p>
            <a:pPr marL="571500" indent="-571500" algn="just">
              <a:lnSpc>
                <a:spcPct val="150000"/>
              </a:lnSpc>
              <a:buFont typeface="Wingdings" panose="05000000000000000000" pitchFamily="2" charset="2"/>
              <a:buChar char="§"/>
            </a:pPr>
            <a:r>
              <a:rPr lang="vi-VN" sz="3600">
                <a:solidFill>
                  <a:srgbClr val="0070C0"/>
                </a:solidFill>
                <a:latin typeface="Arial" panose="020B0604020202020204" pitchFamily="34" charset="0"/>
                <a:cs typeface="Arial" panose="020B0604020202020204" pitchFamily="34" charset="0"/>
              </a:rPr>
              <a:t>Một số hình ảnh về hai đường thẳng chéo nhau: </a:t>
            </a:r>
            <a:r>
              <a:rPr lang="vi-VN" sz="3600">
                <a:latin typeface="Arial" panose="020B0604020202020204" pitchFamily="34" charset="0"/>
                <a:cs typeface="Arial" panose="020B0604020202020204" pitchFamily="34" charset="0"/>
              </a:rPr>
              <a:t>Đường chéo của bàn học với đường góc tường, đường chéo của bảng và đường viền chân tường trong bức tường kề với bức tường chứa bảng</a:t>
            </a:r>
            <a:r>
              <a:rPr lang="vi-VN" sz="3600" smtClean="0">
                <a:latin typeface="Arial" panose="020B0604020202020204" pitchFamily="34" charset="0"/>
                <a:cs typeface="Arial" panose="020B0604020202020204" pitchFamily="34" charset="0"/>
              </a:rPr>
              <a:t>,...</a:t>
            </a:r>
            <a:endParaRPr lang="vi-VN" sz="36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17880" y="649142"/>
            <a:ext cx="5125720" cy="838168"/>
          </a:xfrm>
          <a:prstGeom prst="rect">
            <a:avLst/>
          </a:prstGeom>
        </p:spPr>
      </p:pic>
      <p:pic>
        <p:nvPicPr>
          <p:cNvPr id="5" name="Picture 4"/>
          <p:cNvPicPr>
            <a:picLocks noChangeAspect="1"/>
          </p:cNvPicPr>
          <p:nvPr/>
        </p:nvPicPr>
        <p:blipFill>
          <a:blip r:embed="rId3"/>
          <a:stretch>
            <a:fillRect/>
          </a:stretch>
        </p:blipFill>
        <p:spPr>
          <a:xfrm>
            <a:off x="15011149" y="8890372"/>
            <a:ext cx="3276851" cy="1424568"/>
          </a:xfrm>
          <a:prstGeom prst="rect">
            <a:avLst/>
          </a:prstGeom>
        </p:spPr>
      </p:pic>
    </p:spTree>
    <p:extLst>
      <p:ext uri="{BB962C8B-B14F-4D97-AF65-F5344CB8AC3E}">
        <p14:creationId xmlns:p14="http://schemas.microsoft.com/office/powerpoint/2010/main" val="3387333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07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591493" y="1943100"/>
            <a:ext cx="17105015" cy="7990701"/>
            <a:chOff x="0" y="0"/>
            <a:chExt cx="4505024" cy="1974399"/>
          </a:xfrm>
        </p:grpSpPr>
        <p:sp>
          <p:nvSpPr>
            <p:cNvPr id="6" name="Freeform 6"/>
            <p:cNvSpPr/>
            <p:nvPr/>
          </p:nvSpPr>
          <p:spPr>
            <a:xfrm>
              <a:off x="0" y="0"/>
              <a:ext cx="4505025" cy="1974399"/>
            </a:xfrm>
            <a:custGeom>
              <a:avLst/>
              <a:gdLst/>
              <a:ahLst/>
              <a:cxnLst/>
              <a:rect l="l" t="t" r="r" b="b"/>
              <a:pathLst>
                <a:path w="4505025" h="1974399">
                  <a:moveTo>
                    <a:pt x="23083" y="0"/>
                  </a:moveTo>
                  <a:lnTo>
                    <a:pt x="4481942" y="0"/>
                  </a:lnTo>
                  <a:cubicBezTo>
                    <a:pt x="4488064" y="0"/>
                    <a:pt x="4493935" y="2432"/>
                    <a:pt x="4498264" y="6761"/>
                  </a:cubicBezTo>
                  <a:cubicBezTo>
                    <a:pt x="4502593" y="11090"/>
                    <a:pt x="4505025" y="16961"/>
                    <a:pt x="4505025" y="23083"/>
                  </a:cubicBezTo>
                  <a:lnTo>
                    <a:pt x="4505025" y="1951316"/>
                  </a:lnTo>
                  <a:cubicBezTo>
                    <a:pt x="4505025" y="1957437"/>
                    <a:pt x="4502593" y="1963309"/>
                    <a:pt x="4498264" y="1967638"/>
                  </a:cubicBezTo>
                  <a:cubicBezTo>
                    <a:pt x="4493935" y="1971967"/>
                    <a:pt x="4488064" y="1974399"/>
                    <a:pt x="4481942" y="1974399"/>
                  </a:cubicBezTo>
                  <a:lnTo>
                    <a:pt x="23083" y="1974399"/>
                  </a:lnTo>
                  <a:cubicBezTo>
                    <a:pt x="16961" y="1974399"/>
                    <a:pt x="11090" y="1971967"/>
                    <a:pt x="6761" y="1967638"/>
                  </a:cubicBezTo>
                  <a:cubicBezTo>
                    <a:pt x="2432" y="1963309"/>
                    <a:pt x="0" y="1957437"/>
                    <a:pt x="0" y="1951316"/>
                  </a:cubicBezTo>
                  <a:lnTo>
                    <a:pt x="0" y="23083"/>
                  </a:lnTo>
                  <a:cubicBezTo>
                    <a:pt x="0" y="16961"/>
                    <a:pt x="2432" y="11090"/>
                    <a:pt x="6761" y="6761"/>
                  </a:cubicBezTo>
                  <a:cubicBezTo>
                    <a:pt x="11090" y="2432"/>
                    <a:pt x="16961" y="0"/>
                    <a:pt x="23083" y="0"/>
                  </a:cubicBezTo>
                  <a:close/>
                </a:path>
              </a:pathLst>
            </a:custGeom>
            <a:solidFill>
              <a:srgbClr val="AA917E"/>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2124383" y="684022"/>
            <a:ext cx="14601656" cy="898259"/>
          </a:xfrm>
          <a:prstGeom prst="rect">
            <a:avLst/>
          </a:prstGeom>
        </p:spPr>
        <p:txBody>
          <a:bodyPr lIns="0" tIns="0" rIns="0" bIns="0" rtlCol="0" anchor="t">
            <a:spAutoFit/>
          </a:bodyPr>
          <a:lstStyle/>
          <a:p>
            <a:pPr algn="ctr">
              <a:lnSpc>
                <a:spcPts val="7679"/>
              </a:lnSpc>
            </a:pPr>
            <a:r>
              <a:rPr lang="vi-VN" sz="4400" b="1" smtClean="0">
                <a:solidFill>
                  <a:srgbClr val="000000"/>
                </a:solidFill>
                <a:latin typeface="Arial" panose="020B0604020202020204" pitchFamily="34" charset="0"/>
                <a:cs typeface="Arial" panose="020B0604020202020204" pitchFamily="34" charset="0"/>
              </a:rPr>
              <a:t>Bài 2 (SGK - tr.100)</a:t>
            </a:r>
            <a:endParaRPr lang="en-US" sz="4400" b="1">
              <a:solidFill>
                <a:srgbClr val="000000"/>
              </a:solidFill>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81" y="2620301"/>
            <a:ext cx="6724155" cy="5715000"/>
          </a:xfrm>
          <a:prstGeom prst="rect">
            <a:avLst/>
          </a:prstGeom>
        </p:spPr>
      </p:pic>
      <p:sp>
        <p:nvSpPr>
          <p:cNvPr id="27" name="Rectangle 26"/>
          <p:cNvSpPr/>
          <p:nvPr/>
        </p:nvSpPr>
        <p:spPr>
          <a:xfrm>
            <a:off x="8188574" y="2463963"/>
            <a:ext cx="8727826" cy="3139321"/>
          </a:xfrm>
          <a:prstGeom prst="rect">
            <a:avLst/>
          </a:prstGeom>
        </p:spPr>
        <p:txBody>
          <a:bodyPr wrap="square">
            <a:spAutoFit/>
          </a:bodyPr>
          <a:lstStyle/>
          <a:p>
            <a:pPr algn="just">
              <a:lnSpc>
                <a:spcPct val="150000"/>
              </a:lnSpc>
            </a:pPr>
            <a:r>
              <a:rPr lang="vi-VN" sz="4400">
                <a:solidFill>
                  <a:schemeClr val="bg1"/>
                </a:solidFill>
                <a:latin typeface="Arial" panose="020B0604020202020204" pitchFamily="34" charset="0"/>
                <a:cs typeface="Arial" panose="020B0604020202020204" pitchFamily="34" charset="0"/>
              </a:rPr>
              <a:t>Quan sát Hình 43 và cho biết vị trí tương đối của hai trong ba cột tuabin gió có trong hình. </a:t>
            </a:r>
            <a:endParaRPr lang="en-US" sz="4400">
              <a:solidFill>
                <a:schemeClr val="bg1"/>
              </a:solidFill>
              <a:latin typeface="Arial" panose="020B0604020202020204" pitchFamily="34" charset="0"/>
              <a:cs typeface="Arial" panose="020B0604020202020204" pitchFamily="34" charset="0"/>
            </a:endParaRPr>
          </a:p>
        </p:txBody>
      </p:sp>
      <p:sp>
        <p:nvSpPr>
          <p:cNvPr id="28" name="Right Arrow 27"/>
          <p:cNvSpPr/>
          <p:nvPr/>
        </p:nvSpPr>
        <p:spPr>
          <a:xfrm>
            <a:off x="8374852" y="6708184"/>
            <a:ext cx="1194754" cy="8382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9" name="Rectangle 28"/>
          <p:cNvSpPr/>
          <p:nvPr/>
        </p:nvSpPr>
        <p:spPr>
          <a:xfrm>
            <a:off x="9865475" y="6438388"/>
            <a:ext cx="3465926" cy="1107996"/>
          </a:xfrm>
          <a:prstGeom prst="rect">
            <a:avLst/>
          </a:prstGeom>
        </p:spPr>
        <p:txBody>
          <a:bodyPr wrap="square">
            <a:spAutoFit/>
          </a:bodyPr>
          <a:lstStyle/>
          <a:p>
            <a:pPr algn="just">
              <a:lnSpc>
                <a:spcPct val="150000"/>
              </a:lnSpc>
            </a:pPr>
            <a:r>
              <a:rPr lang="vi-VN" sz="4400" smtClean="0">
                <a:solidFill>
                  <a:schemeClr val="bg1"/>
                </a:solidFill>
                <a:latin typeface="Arial" panose="020B0604020202020204" pitchFamily="34" charset="0"/>
                <a:cs typeface="Arial" panose="020B0604020202020204" pitchFamily="34" charset="0"/>
              </a:rPr>
              <a:t>Song song</a:t>
            </a:r>
            <a:endParaRPr lang="en-US" sz="4400">
              <a:solidFill>
                <a:schemeClr val="bg1"/>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5"/>
          <a:stretch>
            <a:fillRect/>
          </a:stretch>
        </p:blipFill>
        <p:spPr>
          <a:xfrm>
            <a:off x="13513513" y="6350452"/>
            <a:ext cx="4874188" cy="3969698"/>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p:tgtEl>
                                          <p:spTgt spid="28"/>
                                        </p:tgtEl>
                                        <p:attrNameLst>
                                          <p:attrName>ppt_x</p:attrName>
                                        </p:attrNameLst>
                                      </p:cBhvr>
                                      <p:tavLst>
                                        <p:tav tm="0">
                                          <p:val>
                                            <p:strVal val="#ppt_x-#ppt_w*1.125000"/>
                                          </p:val>
                                        </p:tav>
                                        <p:tav tm="100000">
                                          <p:val>
                                            <p:strVal val="#ppt_x"/>
                                          </p:val>
                                        </p:tav>
                                      </p:tavLst>
                                    </p:anim>
                                    <p:animEffect transition="in" filter="wipe(right)">
                                      <p:cBhvr>
                                        <p:cTn id="20" dur="500"/>
                                        <p:tgtEl>
                                          <p:spTgt spid="2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Rectangle 1"/>
          <p:cNvSpPr/>
          <p:nvPr/>
        </p:nvSpPr>
        <p:spPr>
          <a:xfrm>
            <a:off x="914400" y="495300"/>
            <a:ext cx="16383000" cy="2585323"/>
          </a:xfrm>
          <a:prstGeom prst="rect">
            <a:avLst/>
          </a:prstGeom>
        </p:spPr>
        <p:txBody>
          <a:bodyPr wrap="square">
            <a:spAutoFit/>
          </a:bodyPr>
          <a:lstStyle/>
          <a:p>
            <a:pPr algn="just">
              <a:lnSpc>
                <a:spcPct val="150000"/>
              </a:lnSpc>
            </a:pPr>
            <a:r>
              <a:rPr lang="vi-VN" sz="3600" b="1" smtClean="0">
                <a:solidFill>
                  <a:srgbClr val="0070C0"/>
                </a:solidFill>
                <a:latin typeface="Arial" panose="020B0604020202020204" pitchFamily="34" charset="0"/>
                <a:cs typeface="Arial" panose="020B0604020202020204" pitchFamily="34" charset="0"/>
              </a:rPr>
              <a:t>Bài 3 (SGK - tr.100) </a:t>
            </a:r>
            <a:r>
              <a:rPr lang="vi-VN" sz="3600" smtClean="0">
                <a:latin typeface="Arial" panose="020B0604020202020204" pitchFamily="34" charset="0"/>
                <a:cs typeface="Arial" panose="020B0604020202020204" pitchFamily="34" charset="0"/>
              </a:rPr>
              <a:t>Cho </a:t>
            </a:r>
            <a:r>
              <a:rPr lang="vi-VN" sz="3600">
                <a:latin typeface="Arial" panose="020B0604020202020204" pitchFamily="34" charset="0"/>
                <a:cs typeface="Arial" panose="020B0604020202020204" pitchFamily="34" charset="0"/>
              </a:rPr>
              <a:t>hình chóp S.ABCD có đáy ABCD là hình bình hành. Gọi M, N, P lần lượt là trung điểm của các cạnh SA, AB, SD. Xác định giao tuyến của mỗi cặp mặt phẳng sau: (SAD) và (SBC); (MNP) và (ABCD). </a:t>
            </a:r>
            <a:endParaRPr lang="en-US" sz="360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4211"/>
          <a:stretch/>
        </p:blipFill>
        <p:spPr>
          <a:xfrm>
            <a:off x="609601" y="4069898"/>
            <a:ext cx="6934199" cy="6228522"/>
          </a:xfrm>
          <a:prstGeom prst="rect">
            <a:avLst/>
          </a:prstGeom>
          <a:noFill/>
          <a:ln>
            <a:noFill/>
          </a:ln>
        </p:spPr>
      </p:pic>
      <p:sp>
        <p:nvSpPr>
          <p:cNvPr id="5" name="Rectangle 4"/>
          <p:cNvSpPr/>
          <p:nvPr/>
        </p:nvSpPr>
        <p:spPr>
          <a:xfrm>
            <a:off x="7924800" y="3936117"/>
            <a:ext cx="9829800" cy="5909310"/>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Ta có: ABCD là hình bình hành nên AD // BC</a:t>
            </a:r>
          </a:p>
          <a:p>
            <a:pPr algn="just">
              <a:lnSpc>
                <a:spcPct val="150000"/>
              </a:lnSpc>
            </a:pPr>
            <a:r>
              <a:rPr lang="vi-VN" sz="3600">
                <a:latin typeface="Arial" panose="020B0604020202020204" pitchFamily="34" charset="0"/>
                <a:cs typeface="Arial" panose="020B0604020202020204" pitchFamily="34" charset="0"/>
              </a:rPr>
              <a:t>Mà AB ⊂ (SAB);</a:t>
            </a:r>
          </a:p>
          <a:p>
            <a:pPr algn="just">
              <a:lnSpc>
                <a:spcPct val="150000"/>
              </a:lnSpc>
            </a:pPr>
            <a:r>
              <a:rPr lang="vi-VN" sz="3600">
                <a:latin typeface="Arial" panose="020B0604020202020204" pitchFamily="34" charset="0"/>
                <a:cs typeface="Arial" panose="020B0604020202020204" pitchFamily="34" charset="0"/>
              </a:rPr>
              <a:t>      BC ⊂ (SBC);</a:t>
            </a:r>
          </a:p>
          <a:p>
            <a:pPr algn="just">
              <a:lnSpc>
                <a:spcPct val="150000"/>
              </a:lnSpc>
            </a:pPr>
            <a:r>
              <a:rPr lang="vi-VN" sz="3600">
                <a:latin typeface="Arial" panose="020B0604020202020204" pitchFamily="34" charset="0"/>
                <a:cs typeface="Arial" panose="020B0604020202020204" pitchFamily="34" charset="0"/>
              </a:rPr>
              <a:t>      S ∈ (SAB) và S ∈ (SBC).</a:t>
            </a:r>
          </a:p>
          <a:p>
            <a:pPr algn="just">
              <a:lnSpc>
                <a:spcPct val="150000"/>
              </a:lnSpc>
            </a:pPr>
            <a:r>
              <a:rPr lang="vi-VN" sz="3600">
                <a:latin typeface="Arial" panose="020B0604020202020204" pitchFamily="34" charset="0"/>
                <a:cs typeface="Arial" panose="020B0604020202020204" pitchFamily="34" charset="0"/>
              </a:rPr>
              <a:t>Vì vậy giao tuyến của hai mặt phẳng (SAB) và (SBC) là đường thẳng d đi qua S và song song với AD và BC.</a:t>
            </a:r>
          </a:p>
        </p:txBody>
      </p:sp>
      <p:sp>
        <p:nvSpPr>
          <p:cNvPr id="7" name="TextBox 6"/>
          <p:cNvSpPr txBox="1"/>
          <p:nvPr/>
        </p:nvSpPr>
        <p:spPr>
          <a:xfrm>
            <a:off x="914400" y="3289786"/>
            <a:ext cx="1462245" cy="646331"/>
          </a:xfrm>
          <a:prstGeom prst="rect">
            <a:avLst/>
          </a:prstGeom>
          <a:noFill/>
        </p:spPr>
        <p:txBody>
          <a:bodyPr wrap="square" rtlCol="0">
            <a:spAutoFit/>
          </a:bodyPr>
          <a:lstStyle/>
          <a:p>
            <a:r>
              <a:rPr lang="vi-VN" sz="3600" b="1" smtClean="0">
                <a:solidFill>
                  <a:srgbClr val="C00000"/>
                </a:solidFill>
                <a:latin typeface="Arial" panose="020B0604020202020204" pitchFamily="34" charset="0"/>
                <a:cs typeface="Arial" panose="020B0604020202020204" pitchFamily="34" charset="0"/>
              </a:rPr>
              <a:t>Giải</a:t>
            </a:r>
            <a:endParaRPr lang="en-US" sz="36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5848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Rectangle 1"/>
          <p:cNvSpPr/>
          <p:nvPr/>
        </p:nvSpPr>
        <p:spPr>
          <a:xfrm>
            <a:off x="914400" y="495300"/>
            <a:ext cx="16383000" cy="2585323"/>
          </a:xfrm>
          <a:prstGeom prst="rect">
            <a:avLst/>
          </a:prstGeom>
        </p:spPr>
        <p:txBody>
          <a:bodyPr wrap="square">
            <a:spAutoFit/>
          </a:bodyPr>
          <a:lstStyle/>
          <a:p>
            <a:pPr algn="just">
              <a:lnSpc>
                <a:spcPct val="150000"/>
              </a:lnSpc>
            </a:pPr>
            <a:r>
              <a:rPr lang="vi-VN" sz="3600" b="1" smtClean="0">
                <a:solidFill>
                  <a:schemeClr val="accent3">
                    <a:lumMod val="75000"/>
                  </a:schemeClr>
                </a:solidFill>
                <a:latin typeface="Arial" panose="020B0604020202020204" pitchFamily="34" charset="0"/>
                <a:cs typeface="Arial" panose="020B0604020202020204" pitchFamily="34" charset="0"/>
              </a:rPr>
              <a:t>Bài 3 (SGK - tr.100) </a:t>
            </a:r>
            <a:r>
              <a:rPr lang="vi-VN" sz="3600" smtClean="0">
                <a:latin typeface="Arial" panose="020B0604020202020204" pitchFamily="34" charset="0"/>
                <a:cs typeface="Arial" panose="020B0604020202020204" pitchFamily="34" charset="0"/>
              </a:rPr>
              <a:t>Cho </a:t>
            </a:r>
            <a:r>
              <a:rPr lang="vi-VN" sz="3600">
                <a:latin typeface="Arial" panose="020B0604020202020204" pitchFamily="34" charset="0"/>
                <a:cs typeface="Arial" panose="020B0604020202020204" pitchFamily="34" charset="0"/>
              </a:rPr>
              <a:t>hình chóp S.ABCD có đáy ABCD là hình bình hành. Gọi M, N, P lần lượt là trung điểm của các cạnh SA, AB, SD. Xác định giao tuyến của mỗi cặp mặt phẳng sau: (SAD) và (SBC); (MNP) và (ABCD). </a:t>
            </a:r>
            <a:endParaRPr lang="en-US" sz="360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4211"/>
          <a:stretch/>
        </p:blipFill>
        <p:spPr>
          <a:xfrm>
            <a:off x="609601" y="4069898"/>
            <a:ext cx="6934199" cy="6228522"/>
          </a:xfrm>
          <a:prstGeom prst="rect">
            <a:avLst/>
          </a:prstGeom>
          <a:noFill/>
          <a:ln>
            <a:noFill/>
          </a:ln>
        </p:spPr>
      </p:pic>
      <p:sp>
        <p:nvSpPr>
          <p:cNvPr id="5" name="Rectangle 4"/>
          <p:cNvSpPr/>
          <p:nvPr/>
        </p:nvSpPr>
        <p:spPr>
          <a:xfrm>
            <a:off x="8001000" y="3612951"/>
            <a:ext cx="9753600" cy="5909310"/>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Trong tam giác SAD, có: M, P lần lượt là trung điểm của SA, SD</a:t>
            </a:r>
          </a:p>
          <a:p>
            <a:pPr algn="just">
              <a:lnSpc>
                <a:spcPct val="150000"/>
              </a:lnSpc>
            </a:pPr>
            <a:r>
              <a:rPr lang="en-US" sz="3600">
                <a:latin typeface="Arial" panose="020B0604020202020204" pitchFamily="34" charset="0"/>
                <a:cs typeface="Arial" panose="020B0604020202020204" pitchFamily="34" charset="0"/>
              </a:rPr>
              <a:t>Do đó MP là đường trung bình nên MP // AD.</a:t>
            </a:r>
          </a:p>
          <a:p>
            <a:pPr algn="just">
              <a:lnSpc>
                <a:spcPct val="150000"/>
              </a:lnSpc>
            </a:pPr>
            <a:r>
              <a:rPr lang="en-US" sz="3600">
                <a:latin typeface="Arial" panose="020B0604020202020204" pitchFamily="34" charset="0"/>
                <a:cs typeface="Arial" panose="020B0604020202020204" pitchFamily="34" charset="0"/>
              </a:rPr>
              <a:t>Mà MP ⊂ (MNP</a:t>
            </a:r>
            <a:r>
              <a:rPr lang="en-US" sz="3600" smtClean="0">
                <a:latin typeface="Arial" panose="020B0604020202020204" pitchFamily="34" charset="0"/>
                <a:cs typeface="Arial" panose="020B0604020202020204" pitchFamily="34" charset="0"/>
              </a:rPr>
              <a:t>);</a:t>
            </a:r>
            <a:r>
              <a:rPr lang="vi-VN" sz="3600" smtClean="0">
                <a:latin typeface="Arial" panose="020B0604020202020204" pitchFamily="34" charset="0"/>
                <a:cs typeface="Arial" panose="020B0604020202020204" pitchFamily="34" charset="0"/>
              </a:rPr>
              <a:t> </a:t>
            </a:r>
            <a:r>
              <a:rPr lang="en-US" sz="3600" smtClean="0">
                <a:latin typeface="Arial" panose="020B0604020202020204" pitchFamily="34" charset="0"/>
                <a:cs typeface="Arial" panose="020B0604020202020204" pitchFamily="34" charset="0"/>
              </a:rPr>
              <a:t>AD </a:t>
            </a:r>
            <a:r>
              <a:rPr lang="en-US" sz="3600">
                <a:latin typeface="Arial" panose="020B0604020202020204" pitchFamily="34" charset="0"/>
                <a:cs typeface="Arial" panose="020B0604020202020204" pitchFamily="34" charset="0"/>
              </a:rPr>
              <a:t>⊂ (ABCD);</a:t>
            </a:r>
          </a:p>
          <a:p>
            <a:pPr algn="just">
              <a:lnSpc>
                <a:spcPct val="150000"/>
              </a:lnSpc>
            </a:pPr>
            <a:r>
              <a:rPr lang="en-US" sz="3600">
                <a:latin typeface="Arial" panose="020B0604020202020204" pitchFamily="34" charset="0"/>
                <a:cs typeface="Arial" panose="020B0604020202020204" pitchFamily="34" charset="0"/>
              </a:rPr>
              <a:t>      N ∈ (MNP) và N ∈ (ABCD).</a:t>
            </a:r>
          </a:p>
          <a:p>
            <a:pPr algn="just">
              <a:lnSpc>
                <a:spcPct val="150000"/>
              </a:lnSpc>
            </a:pPr>
            <a:r>
              <a:rPr lang="en-US" sz="3600">
                <a:latin typeface="Arial" panose="020B0604020202020204" pitchFamily="34" charset="0"/>
                <a:cs typeface="Arial" panose="020B0604020202020204" pitchFamily="34" charset="0"/>
              </a:rPr>
              <a:t>Vì vậy giao tuyến của hai mặt phẳng (MNP) và (ABCD) </a:t>
            </a:r>
            <a:r>
              <a:rPr lang="en-US" sz="3600" smtClean="0">
                <a:latin typeface="Arial" panose="020B0604020202020204" pitchFamily="34" charset="0"/>
                <a:cs typeface="Arial" panose="020B0604020202020204" pitchFamily="34" charset="0"/>
              </a:rPr>
              <a:t>là </a:t>
            </a:r>
            <a:r>
              <a:rPr lang="en-US" sz="3600">
                <a:latin typeface="Arial" panose="020B0604020202020204" pitchFamily="34" charset="0"/>
                <a:cs typeface="Arial" panose="020B0604020202020204" pitchFamily="34" charset="0"/>
              </a:rPr>
              <a:t>đường thẳng NQ.</a:t>
            </a:r>
          </a:p>
        </p:txBody>
      </p:sp>
      <p:sp>
        <p:nvSpPr>
          <p:cNvPr id="7" name="TextBox 6"/>
          <p:cNvSpPr txBox="1"/>
          <p:nvPr/>
        </p:nvSpPr>
        <p:spPr>
          <a:xfrm>
            <a:off x="914400" y="3289786"/>
            <a:ext cx="1462245" cy="646331"/>
          </a:xfrm>
          <a:prstGeom prst="rect">
            <a:avLst/>
          </a:prstGeom>
          <a:noFill/>
        </p:spPr>
        <p:txBody>
          <a:bodyPr wrap="square" rtlCol="0">
            <a:spAutoFit/>
          </a:bodyPr>
          <a:lstStyle/>
          <a:p>
            <a:r>
              <a:rPr lang="vi-VN" sz="3600" b="1" smtClean="0">
                <a:solidFill>
                  <a:srgbClr val="C00000"/>
                </a:solidFill>
                <a:latin typeface="Arial" panose="020B0604020202020204" pitchFamily="34" charset="0"/>
                <a:cs typeface="Arial" panose="020B0604020202020204" pitchFamily="34" charset="0"/>
              </a:rPr>
              <a:t>Giải</a:t>
            </a:r>
            <a:endParaRPr lang="en-US" sz="36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026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9370499" y="1028700"/>
            <a:ext cx="7888801" cy="8229600"/>
            <a:chOff x="0" y="0"/>
            <a:chExt cx="2077709" cy="2167467"/>
          </a:xfrm>
        </p:grpSpPr>
        <p:sp>
          <p:nvSpPr>
            <p:cNvPr id="6" name="Freeform 6"/>
            <p:cNvSpPr/>
            <p:nvPr/>
          </p:nvSpPr>
          <p:spPr>
            <a:xfrm>
              <a:off x="0" y="0"/>
              <a:ext cx="2077709" cy="2167467"/>
            </a:xfrm>
            <a:custGeom>
              <a:avLst/>
              <a:gdLst/>
              <a:ahLst/>
              <a:cxnLst/>
              <a:rect l="l" t="t" r="r" b="b"/>
              <a:pathLst>
                <a:path w="2077709" h="2167467">
                  <a:moveTo>
                    <a:pt x="50050" y="0"/>
                  </a:moveTo>
                  <a:lnTo>
                    <a:pt x="2027658" y="0"/>
                  </a:lnTo>
                  <a:cubicBezTo>
                    <a:pt x="2055301" y="0"/>
                    <a:pt x="2077709" y="22408"/>
                    <a:pt x="2077709" y="50050"/>
                  </a:cubicBezTo>
                  <a:lnTo>
                    <a:pt x="2077709" y="2117416"/>
                  </a:lnTo>
                  <a:cubicBezTo>
                    <a:pt x="2077709" y="2145058"/>
                    <a:pt x="2055301" y="2167467"/>
                    <a:pt x="2027658" y="2167467"/>
                  </a:cubicBezTo>
                  <a:lnTo>
                    <a:pt x="50050" y="2167467"/>
                  </a:lnTo>
                  <a:cubicBezTo>
                    <a:pt x="36776" y="2167467"/>
                    <a:pt x="24046" y="2162194"/>
                    <a:pt x="14659" y="2152807"/>
                  </a:cubicBezTo>
                  <a:cubicBezTo>
                    <a:pt x="5273" y="2143421"/>
                    <a:pt x="0" y="2130690"/>
                    <a:pt x="0" y="2117416"/>
                  </a:cubicBezTo>
                  <a:lnTo>
                    <a:pt x="0" y="50050"/>
                  </a:lnTo>
                  <a:cubicBezTo>
                    <a:pt x="0" y="22408"/>
                    <a:pt x="22408" y="0"/>
                    <a:pt x="50050" y="0"/>
                  </a:cubicBezTo>
                  <a:close/>
                </a:path>
              </a:pathLst>
            </a:custGeom>
            <a:solidFill>
              <a:srgbClr val="AA917E"/>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14113" y="1028700"/>
            <a:ext cx="7888801" cy="8338649"/>
            <a:chOff x="0" y="0"/>
            <a:chExt cx="2077709" cy="2196188"/>
          </a:xfrm>
        </p:grpSpPr>
        <p:sp>
          <p:nvSpPr>
            <p:cNvPr id="9" name="Freeform 9"/>
            <p:cNvSpPr/>
            <p:nvPr/>
          </p:nvSpPr>
          <p:spPr>
            <a:xfrm>
              <a:off x="0" y="0"/>
              <a:ext cx="2077709" cy="2196187"/>
            </a:xfrm>
            <a:custGeom>
              <a:avLst/>
              <a:gdLst/>
              <a:ahLst/>
              <a:cxnLst/>
              <a:rect l="l" t="t" r="r" b="b"/>
              <a:pathLst>
                <a:path w="2077709" h="2196187">
                  <a:moveTo>
                    <a:pt x="50050" y="0"/>
                  </a:moveTo>
                  <a:lnTo>
                    <a:pt x="2027658" y="0"/>
                  </a:lnTo>
                  <a:cubicBezTo>
                    <a:pt x="2055301" y="0"/>
                    <a:pt x="2077709" y="22408"/>
                    <a:pt x="2077709" y="50050"/>
                  </a:cubicBezTo>
                  <a:lnTo>
                    <a:pt x="2077709" y="2146137"/>
                  </a:lnTo>
                  <a:cubicBezTo>
                    <a:pt x="2077709" y="2173779"/>
                    <a:pt x="2055301" y="2196187"/>
                    <a:pt x="2027658" y="2196187"/>
                  </a:cubicBezTo>
                  <a:lnTo>
                    <a:pt x="50050" y="2196187"/>
                  </a:lnTo>
                  <a:cubicBezTo>
                    <a:pt x="36776" y="2196187"/>
                    <a:pt x="24046" y="2190914"/>
                    <a:pt x="14659" y="2181528"/>
                  </a:cubicBezTo>
                  <a:cubicBezTo>
                    <a:pt x="5273" y="2172142"/>
                    <a:pt x="0" y="2159411"/>
                    <a:pt x="0" y="2146137"/>
                  </a:cubicBezTo>
                  <a:lnTo>
                    <a:pt x="0" y="50050"/>
                  </a:lnTo>
                  <a:cubicBezTo>
                    <a:pt x="0" y="22408"/>
                    <a:pt x="22408" y="0"/>
                    <a:pt x="50050" y="0"/>
                  </a:cubicBezTo>
                  <a:close/>
                </a:path>
              </a:pathLst>
            </a:custGeom>
            <a:solidFill>
              <a:srgbClr val="AA917E"/>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291588">
            <a:off x="2164248" y="2030373"/>
            <a:ext cx="5588530" cy="6017260"/>
          </a:xfrm>
          <a:custGeom>
            <a:avLst/>
            <a:gdLst/>
            <a:ahLst/>
            <a:cxnLst/>
            <a:rect l="l" t="t" r="r" b="b"/>
            <a:pathLst>
              <a:path w="5588530" h="6017260">
                <a:moveTo>
                  <a:pt x="0" y="0"/>
                </a:moveTo>
                <a:lnTo>
                  <a:pt x="5588530" y="0"/>
                </a:lnTo>
                <a:lnTo>
                  <a:pt x="5588530" y="6017260"/>
                </a:lnTo>
                <a:lnTo>
                  <a:pt x="0" y="6017260"/>
                </a:lnTo>
                <a:lnTo>
                  <a:pt x="0" y="0"/>
                </a:lnTo>
                <a:close/>
              </a:path>
            </a:pathLst>
          </a:custGeom>
          <a:blipFill>
            <a:blip r:embed="rId4"/>
            <a:stretch>
              <a:fillRect/>
            </a:stretch>
          </a:blipFill>
        </p:spPr>
      </p:sp>
      <p:grpSp>
        <p:nvGrpSpPr>
          <p:cNvPr id="12" name="Group 12"/>
          <p:cNvGrpSpPr/>
          <p:nvPr/>
        </p:nvGrpSpPr>
        <p:grpSpPr>
          <a:xfrm>
            <a:off x="10412161" y="1528510"/>
            <a:ext cx="6345467" cy="7229980"/>
            <a:chOff x="0" y="0"/>
            <a:chExt cx="1671234" cy="1904192"/>
          </a:xfrm>
        </p:grpSpPr>
        <p:sp>
          <p:nvSpPr>
            <p:cNvPr id="13" name="Freeform 13"/>
            <p:cNvSpPr/>
            <p:nvPr/>
          </p:nvSpPr>
          <p:spPr>
            <a:xfrm>
              <a:off x="0" y="0"/>
              <a:ext cx="1671234" cy="1904192"/>
            </a:xfrm>
            <a:custGeom>
              <a:avLst/>
              <a:gdLst/>
              <a:ahLst/>
              <a:cxnLst/>
              <a:rect l="l" t="t" r="r" b="b"/>
              <a:pathLst>
                <a:path w="1671234" h="1904192">
                  <a:moveTo>
                    <a:pt x="62224" y="0"/>
                  </a:moveTo>
                  <a:lnTo>
                    <a:pt x="1609011" y="0"/>
                  </a:lnTo>
                  <a:cubicBezTo>
                    <a:pt x="1643376" y="0"/>
                    <a:pt x="1671234" y="27858"/>
                    <a:pt x="1671234" y="62224"/>
                  </a:cubicBezTo>
                  <a:lnTo>
                    <a:pt x="1671234" y="1841969"/>
                  </a:lnTo>
                  <a:cubicBezTo>
                    <a:pt x="1671234" y="1876334"/>
                    <a:pt x="1643376" y="1904192"/>
                    <a:pt x="1609011" y="1904192"/>
                  </a:cubicBezTo>
                  <a:lnTo>
                    <a:pt x="62224" y="1904192"/>
                  </a:lnTo>
                  <a:cubicBezTo>
                    <a:pt x="27858" y="1904192"/>
                    <a:pt x="0" y="1876334"/>
                    <a:pt x="0" y="1841969"/>
                  </a:cubicBezTo>
                  <a:lnTo>
                    <a:pt x="0" y="62224"/>
                  </a:lnTo>
                  <a:cubicBezTo>
                    <a:pt x="0" y="27858"/>
                    <a:pt x="27858" y="0"/>
                    <a:pt x="62224" y="0"/>
                  </a:cubicBezTo>
                  <a:close/>
                </a:path>
              </a:pathLst>
            </a:custGeom>
            <a:solidFill>
              <a:srgbClr val="F7EFE2"/>
            </a:solidFill>
            <a:ln w="38100">
              <a:solidFill>
                <a:srgbClr val="825445"/>
              </a:solidFill>
            </a:ln>
          </p:spPr>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8604446" y="1627622"/>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5">
              <a:extLst>
                <a:ext uri="{96DAC541-7B7A-43D3-8B79-37D633B846F1}">
                  <asvg:svgBlip xmlns="" xmlns:asvg="http://schemas.microsoft.com/office/drawing/2016/SVG/main" r:embed="rId6"/>
                </a:ext>
              </a:extLst>
            </a:blip>
            <a:stretch>
              <a:fillRect b="-56269"/>
            </a:stretch>
          </a:blipFill>
        </p:spPr>
      </p:sp>
      <p:sp>
        <p:nvSpPr>
          <p:cNvPr id="16" name="Freeform 16"/>
          <p:cNvSpPr/>
          <p:nvPr/>
        </p:nvSpPr>
        <p:spPr>
          <a:xfrm>
            <a:off x="15755625" y="5563064"/>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Freeform 17"/>
          <p:cNvSpPr/>
          <p:nvPr/>
        </p:nvSpPr>
        <p:spPr>
          <a:xfrm>
            <a:off x="488925" y="456628"/>
            <a:ext cx="1889686" cy="1843440"/>
          </a:xfrm>
          <a:custGeom>
            <a:avLst/>
            <a:gdLst/>
            <a:ahLst/>
            <a:cxnLst/>
            <a:rect l="l" t="t" r="r" b="b"/>
            <a:pathLst>
              <a:path w="1889686" h="1843440">
                <a:moveTo>
                  <a:pt x="0" y="0"/>
                </a:moveTo>
                <a:lnTo>
                  <a:pt x="1889686" y="0"/>
                </a:lnTo>
                <a:lnTo>
                  <a:pt x="1889686" y="1843440"/>
                </a:lnTo>
                <a:lnTo>
                  <a:pt x="0" y="184344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TextBox 19"/>
          <p:cNvSpPr txBox="1"/>
          <p:nvPr/>
        </p:nvSpPr>
        <p:spPr>
          <a:xfrm rot="-336527">
            <a:off x="2248644" y="3557817"/>
            <a:ext cx="5501884" cy="3046988"/>
          </a:xfrm>
          <a:prstGeom prst="rect">
            <a:avLst/>
          </a:prstGeom>
        </p:spPr>
        <p:txBody>
          <a:bodyPr wrap="square" lIns="0" tIns="0" rIns="0" bIns="0" rtlCol="0" anchor="t">
            <a:spAutoFit/>
          </a:bodyPr>
          <a:lstStyle/>
          <a:p>
            <a:pPr algn="ctr">
              <a:lnSpc>
                <a:spcPct val="150000"/>
              </a:lnSpc>
            </a:pPr>
            <a:r>
              <a:rPr lang="vi-VN" sz="6600" b="1" smtClean="0">
                <a:solidFill>
                  <a:srgbClr val="000000"/>
                </a:solidFill>
                <a:latin typeface="Arial" panose="020B0604020202020204" pitchFamily="34" charset="0"/>
                <a:cs typeface="Arial" panose="020B0604020202020204" pitchFamily="34" charset="0"/>
              </a:rPr>
              <a:t>NỘI DUNG BÀI HỌC</a:t>
            </a:r>
            <a:endParaRPr lang="en-US" sz="6600" b="1">
              <a:solidFill>
                <a:srgbClr val="000000"/>
              </a:solidFill>
              <a:latin typeface="Arial" panose="020B0604020202020204" pitchFamily="34" charset="0"/>
              <a:cs typeface="Arial" panose="020B0604020202020204" pitchFamily="34" charset="0"/>
            </a:endParaRPr>
          </a:p>
        </p:txBody>
      </p:sp>
      <p:grpSp>
        <p:nvGrpSpPr>
          <p:cNvPr id="18" name="Group 17"/>
          <p:cNvGrpSpPr/>
          <p:nvPr/>
        </p:nvGrpSpPr>
        <p:grpSpPr>
          <a:xfrm>
            <a:off x="10911311" y="2344961"/>
            <a:ext cx="5342259" cy="3013838"/>
            <a:chOff x="10911311" y="2344961"/>
            <a:chExt cx="5342259" cy="3013838"/>
          </a:xfrm>
        </p:grpSpPr>
        <p:sp>
          <p:nvSpPr>
            <p:cNvPr id="20" name="Oval 19"/>
            <p:cNvSpPr/>
            <p:nvPr/>
          </p:nvSpPr>
          <p:spPr>
            <a:xfrm>
              <a:off x="10911311" y="2729142"/>
              <a:ext cx="1041662" cy="10416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smtClean="0">
                  <a:latin typeface="Arial" panose="020B0604020202020204" pitchFamily="34" charset="0"/>
                  <a:cs typeface="Arial" panose="020B0604020202020204" pitchFamily="34" charset="0"/>
                </a:rPr>
                <a:t>I.</a:t>
              </a:r>
              <a:endParaRPr lang="en-US" sz="4800" b="1">
                <a:latin typeface="Arial" panose="020B0604020202020204" pitchFamily="34" charset="0"/>
                <a:cs typeface="Arial" panose="020B0604020202020204" pitchFamily="34" charset="0"/>
              </a:endParaRPr>
            </a:p>
          </p:txBody>
        </p:sp>
        <p:sp>
          <p:nvSpPr>
            <p:cNvPr id="21" name="TextBox 20"/>
            <p:cNvSpPr txBox="1"/>
            <p:nvPr/>
          </p:nvSpPr>
          <p:spPr>
            <a:xfrm>
              <a:off x="12200103" y="2344961"/>
              <a:ext cx="4053467" cy="3013838"/>
            </a:xfrm>
            <a:prstGeom prst="rect">
              <a:avLst/>
            </a:prstGeom>
            <a:noFill/>
          </p:spPr>
          <p:txBody>
            <a:bodyPr wrap="square" rtlCol="0">
              <a:spAutoFit/>
            </a:bodyPr>
            <a:lstStyle/>
            <a:p>
              <a:pPr algn="just">
                <a:lnSpc>
                  <a:spcPct val="150000"/>
                </a:lnSpc>
              </a:pPr>
              <a:r>
                <a:rPr lang="vi-VN" sz="4400" smtClean="0">
                  <a:latin typeface="Arial" panose="020B0604020202020204" pitchFamily="34" charset="0"/>
                  <a:cs typeface="Arial" panose="020B0604020202020204" pitchFamily="34" charset="0"/>
                </a:rPr>
                <a:t>Vị trí tương đối của hai đường thẳng phân biệt</a:t>
              </a:r>
              <a:endParaRPr lang="en-US" sz="4400">
                <a:latin typeface="Arial" panose="020B0604020202020204" pitchFamily="34" charset="0"/>
                <a:cs typeface="Arial" panose="020B0604020202020204" pitchFamily="34" charset="0"/>
              </a:endParaRPr>
            </a:p>
          </p:txBody>
        </p:sp>
      </p:grpSp>
      <p:grpSp>
        <p:nvGrpSpPr>
          <p:cNvPr id="24" name="Group 23"/>
          <p:cNvGrpSpPr/>
          <p:nvPr/>
        </p:nvGrpSpPr>
        <p:grpSpPr>
          <a:xfrm>
            <a:off x="10951911" y="5912235"/>
            <a:ext cx="5287634" cy="1135071"/>
            <a:chOff x="10951911" y="5912235"/>
            <a:chExt cx="5287634" cy="1135071"/>
          </a:xfrm>
        </p:grpSpPr>
        <p:sp>
          <p:nvSpPr>
            <p:cNvPr id="22" name="Oval 21"/>
            <p:cNvSpPr/>
            <p:nvPr/>
          </p:nvSpPr>
          <p:spPr>
            <a:xfrm>
              <a:off x="10951911" y="6005644"/>
              <a:ext cx="1041662" cy="10416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smtClean="0">
                  <a:latin typeface="Arial" panose="020B0604020202020204" pitchFamily="34" charset="0"/>
                  <a:cs typeface="Arial" panose="020B0604020202020204" pitchFamily="34" charset="0"/>
                </a:rPr>
                <a:t>II.</a:t>
              </a:r>
              <a:endParaRPr lang="en-US" sz="4800" b="1">
                <a:latin typeface="Arial" panose="020B0604020202020204" pitchFamily="34" charset="0"/>
                <a:cs typeface="Arial" panose="020B0604020202020204" pitchFamily="34" charset="0"/>
              </a:endParaRPr>
            </a:p>
          </p:txBody>
        </p:sp>
        <p:sp>
          <p:nvSpPr>
            <p:cNvPr id="23" name="TextBox 22"/>
            <p:cNvSpPr txBox="1"/>
            <p:nvPr/>
          </p:nvSpPr>
          <p:spPr>
            <a:xfrm>
              <a:off x="12186078" y="5912235"/>
              <a:ext cx="4053467" cy="982513"/>
            </a:xfrm>
            <a:prstGeom prst="rect">
              <a:avLst/>
            </a:prstGeom>
            <a:noFill/>
          </p:spPr>
          <p:txBody>
            <a:bodyPr wrap="square" rtlCol="0">
              <a:spAutoFit/>
            </a:bodyPr>
            <a:lstStyle/>
            <a:p>
              <a:pPr algn="just">
                <a:lnSpc>
                  <a:spcPct val="150000"/>
                </a:lnSpc>
              </a:pPr>
              <a:r>
                <a:rPr lang="vi-VN" sz="4400" smtClean="0">
                  <a:latin typeface="Arial" panose="020B0604020202020204" pitchFamily="34" charset="0"/>
                  <a:cs typeface="Arial" panose="020B0604020202020204" pitchFamily="34" charset="0"/>
                </a:rPr>
                <a:t>Tính chất</a:t>
              </a:r>
              <a:endParaRPr lang="en-US" sz="4400">
                <a:latin typeface="Arial" panose="020B0604020202020204" pitchFamily="34" charset="0"/>
                <a:cs typeface="Arial" panose="020B0604020202020204" pitchFamily="34" charset="0"/>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anim calcmode="lin" valueType="num">
                                      <p:cBhvr>
                                        <p:cTn id="14" dur="500" fill="hold"/>
                                        <p:tgtEl>
                                          <p:spTgt spid="24"/>
                                        </p:tgtEl>
                                        <p:attrNameLst>
                                          <p:attrName>ppt_x</p:attrName>
                                        </p:attrNameLst>
                                      </p:cBhvr>
                                      <p:tavLst>
                                        <p:tav tm="0">
                                          <p:val>
                                            <p:strVal val="#ppt_x"/>
                                          </p:val>
                                        </p:tav>
                                        <p:tav tm="100000">
                                          <p:val>
                                            <p:strVal val="#ppt_x"/>
                                          </p:val>
                                        </p:tav>
                                      </p:tavLst>
                                    </p:anim>
                                    <p:anim calcmode="lin" valueType="num">
                                      <p:cBhvr>
                                        <p:cTn id="15"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rot="10656418">
            <a:off x="1000169" y="902880"/>
            <a:ext cx="15080543" cy="7722103"/>
            <a:chOff x="0" y="0"/>
            <a:chExt cx="3971830" cy="2033805"/>
          </a:xfrm>
        </p:grpSpPr>
        <p:sp>
          <p:nvSpPr>
            <p:cNvPr id="6" name="Freeform 6"/>
            <p:cNvSpPr/>
            <p:nvPr/>
          </p:nvSpPr>
          <p:spPr>
            <a:xfrm>
              <a:off x="0" y="0"/>
              <a:ext cx="3971830" cy="2033805"/>
            </a:xfrm>
            <a:custGeom>
              <a:avLst/>
              <a:gdLst/>
              <a:ahLst/>
              <a:cxnLst/>
              <a:rect l="l" t="t" r="r" b="b"/>
              <a:pathLst>
                <a:path w="3971830" h="2033805">
                  <a:moveTo>
                    <a:pt x="26182" y="0"/>
                  </a:moveTo>
                  <a:lnTo>
                    <a:pt x="3945648" y="0"/>
                  </a:lnTo>
                  <a:cubicBezTo>
                    <a:pt x="3960108" y="0"/>
                    <a:pt x="3971830" y="11722"/>
                    <a:pt x="3971830" y="26182"/>
                  </a:cubicBezTo>
                  <a:lnTo>
                    <a:pt x="3971830" y="2007623"/>
                  </a:lnTo>
                  <a:cubicBezTo>
                    <a:pt x="3971830" y="2014567"/>
                    <a:pt x="3969072" y="2021226"/>
                    <a:pt x="3964162" y="2026136"/>
                  </a:cubicBezTo>
                  <a:cubicBezTo>
                    <a:pt x="3959251" y="2031047"/>
                    <a:pt x="3952592" y="2033805"/>
                    <a:pt x="3945648" y="2033805"/>
                  </a:cubicBezTo>
                  <a:lnTo>
                    <a:pt x="26182" y="2033805"/>
                  </a:lnTo>
                  <a:cubicBezTo>
                    <a:pt x="19238" y="2033805"/>
                    <a:pt x="12579" y="2031047"/>
                    <a:pt x="7669" y="2026136"/>
                  </a:cubicBezTo>
                  <a:cubicBezTo>
                    <a:pt x="2758" y="2021226"/>
                    <a:pt x="0" y="2014567"/>
                    <a:pt x="0" y="2007623"/>
                  </a:cubicBezTo>
                  <a:lnTo>
                    <a:pt x="0" y="26182"/>
                  </a:lnTo>
                  <a:cubicBezTo>
                    <a:pt x="0" y="19238"/>
                    <a:pt x="2758" y="12579"/>
                    <a:pt x="7669" y="7669"/>
                  </a:cubicBezTo>
                  <a:cubicBezTo>
                    <a:pt x="12579" y="2758"/>
                    <a:pt x="19238" y="0"/>
                    <a:pt x="26182"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656418">
            <a:off x="16394250" y="457670"/>
            <a:ext cx="5310462" cy="7722103"/>
            <a:chOff x="0" y="0"/>
            <a:chExt cx="1398640" cy="2033805"/>
          </a:xfrm>
        </p:grpSpPr>
        <p:sp>
          <p:nvSpPr>
            <p:cNvPr id="9" name="Freeform 9"/>
            <p:cNvSpPr/>
            <p:nvPr/>
          </p:nvSpPr>
          <p:spPr>
            <a:xfrm>
              <a:off x="0" y="0"/>
              <a:ext cx="1398640" cy="2033805"/>
            </a:xfrm>
            <a:custGeom>
              <a:avLst/>
              <a:gdLst/>
              <a:ahLst/>
              <a:cxnLst/>
              <a:rect l="l" t="t" r="r" b="b"/>
              <a:pathLst>
                <a:path w="1398640" h="2033805">
                  <a:moveTo>
                    <a:pt x="74351" y="0"/>
                  </a:moveTo>
                  <a:lnTo>
                    <a:pt x="1324289" y="0"/>
                  </a:lnTo>
                  <a:cubicBezTo>
                    <a:pt x="1344008" y="0"/>
                    <a:pt x="1362920" y="7833"/>
                    <a:pt x="1376863" y="21777"/>
                  </a:cubicBezTo>
                  <a:cubicBezTo>
                    <a:pt x="1390807" y="35720"/>
                    <a:pt x="1398640" y="54632"/>
                    <a:pt x="1398640" y="74351"/>
                  </a:cubicBezTo>
                  <a:lnTo>
                    <a:pt x="1398640" y="1959454"/>
                  </a:lnTo>
                  <a:cubicBezTo>
                    <a:pt x="1398640" y="1979173"/>
                    <a:pt x="1390807" y="1998085"/>
                    <a:pt x="1376863" y="2012028"/>
                  </a:cubicBezTo>
                  <a:cubicBezTo>
                    <a:pt x="1362920" y="2025971"/>
                    <a:pt x="1344008" y="2033805"/>
                    <a:pt x="1324289" y="2033805"/>
                  </a:cubicBezTo>
                  <a:lnTo>
                    <a:pt x="74351" y="2033805"/>
                  </a:lnTo>
                  <a:cubicBezTo>
                    <a:pt x="54632" y="2033805"/>
                    <a:pt x="35720" y="2025971"/>
                    <a:pt x="21777" y="2012028"/>
                  </a:cubicBezTo>
                  <a:cubicBezTo>
                    <a:pt x="7833" y="1998085"/>
                    <a:pt x="0" y="1979173"/>
                    <a:pt x="0" y="1959454"/>
                  </a:cubicBezTo>
                  <a:lnTo>
                    <a:pt x="0" y="74351"/>
                  </a:lnTo>
                  <a:cubicBezTo>
                    <a:pt x="0" y="54632"/>
                    <a:pt x="7833" y="35720"/>
                    <a:pt x="21777" y="21777"/>
                  </a:cubicBezTo>
                  <a:cubicBezTo>
                    <a:pt x="35720" y="7833"/>
                    <a:pt x="54632" y="0"/>
                    <a:pt x="74351"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675089">
            <a:off x="15664256" y="993865"/>
            <a:ext cx="1142189" cy="6649712"/>
          </a:xfrm>
          <a:custGeom>
            <a:avLst/>
            <a:gdLst/>
            <a:ahLst/>
            <a:cxnLst/>
            <a:rect l="l" t="t" r="r" b="b"/>
            <a:pathLst>
              <a:path w="1142189" h="6649712">
                <a:moveTo>
                  <a:pt x="0" y="0"/>
                </a:moveTo>
                <a:lnTo>
                  <a:pt x="1142189" y="0"/>
                </a:lnTo>
                <a:lnTo>
                  <a:pt x="1142189" y="6649712"/>
                </a:lnTo>
                <a:lnTo>
                  <a:pt x="0" y="6649712"/>
                </a:lnTo>
                <a:lnTo>
                  <a:pt x="0" y="0"/>
                </a:lnTo>
                <a:close/>
              </a:path>
            </a:pathLst>
          </a:custGeom>
          <a:blipFill>
            <a:blip r:embed="rId4">
              <a:extLst>
                <a:ext uri="{96DAC541-7B7A-43D3-8B79-37D633B846F1}">
                  <asvg:svgBlip xmlns="" xmlns:asvg="http://schemas.microsoft.com/office/drawing/2016/SVG/main" r:embed="rId5"/>
                </a:ext>
              </a:extLst>
            </a:blip>
            <a:stretch>
              <a:fillRect b="-83216"/>
            </a:stretch>
          </a:blipFill>
        </p:spPr>
      </p:sp>
      <p:grpSp>
        <p:nvGrpSpPr>
          <p:cNvPr id="12" name="Group 12"/>
          <p:cNvGrpSpPr/>
          <p:nvPr/>
        </p:nvGrpSpPr>
        <p:grpSpPr>
          <a:xfrm rot="-149877">
            <a:off x="1820159" y="1534067"/>
            <a:ext cx="13237751" cy="6613591"/>
            <a:chOff x="0" y="0"/>
            <a:chExt cx="3486486" cy="1741851"/>
          </a:xfrm>
        </p:grpSpPr>
        <p:sp>
          <p:nvSpPr>
            <p:cNvPr id="13"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a:solidFill>
                <a:srgbClr val="C79179"/>
              </a:solidFill>
            </a:ln>
          </p:spPr>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6421755">
            <a:off x="14654025" y="345757"/>
            <a:ext cx="3837390" cy="2412518"/>
          </a:xfrm>
          <a:custGeom>
            <a:avLst/>
            <a:gdLst/>
            <a:ahLst/>
            <a:cxnLst/>
            <a:rect l="l" t="t" r="r" b="b"/>
            <a:pathLst>
              <a:path w="3837390" h="2412518">
                <a:moveTo>
                  <a:pt x="0" y="0"/>
                </a:moveTo>
                <a:lnTo>
                  <a:pt x="3837390" y="0"/>
                </a:lnTo>
                <a:lnTo>
                  <a:pt x="3837390" y="2412518"/>
                </a:lnTo>
                <a:lnTo>
                  <a:pt x="0" y="2412518"/>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7" name="Freeform 17"/>
          <p:cNvSpPr/>
          <p:nvPr/>
        </p:nvSpPr>
        <p:spPr>
          <a:xfrm>
            <a:off x="83416" y="6112556"/>
            <a:ext cx="2398688" cy="4389821"/>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3" name="Rectangle 22"/>
          <p:cNvSpPr/>
          <p:nvPr/>
        </p:nvSpPr>
        <p:spPr>
          <a:xfrm rot="21448521">
            <a:off x="2528817" y="2544026"/>
            <a:ext cx="11590809" cy="4154984"/>
          </a:xfrm>
          <a:prstGeom prst="rect">
            <a:avLst/>
          </a:prstGeom>
        </p:spPr>
        <p:txBody>
          <a:bodyPr wrap="square">
            <a:spAutoFit/>
          </a:bodyPr>
          <a:lstStyle/>
          <a:p>
            <a:pPr algn="just">
              <a:lnSpc>
                <a:spcPct val="150000"/>
              </a:lnSpc>
            </a:pPr>
            <a:r>
              <a:rPr lang="vi-VN" sz="4400" b="1" smtClean="0">
                <a:solidFill>
                  <a:srgbClr val="0070C0"/>
                </a:solidFill>
                <a:latin typeface="Arial" panose="020B0604020202020204" pitchFamily="34" charset="0"/>
                <a:cs typeface="Arial" panose="020B0604020202020204" pitchFamily="34" charset="0"/>
              </a:rPr>
              <a:t>Bài 4 (SGK - tr.100) </a:t>
            </a:r>
            <a:r>
              <a:rPr lang="vi-VN" sz="4400" smtClean="0">
                <a:latin typeface="Arial" panose="020B0604020202020204" pitchFamily="34" charset="0"/>
                <a:cs typeface="Arial" panose="020B0604020202020204" pitchFamily="34" charset="0"/>
              </a:rPr>
              <a:t>Cho </a:t>
            </a:r>
            <a:r>
              <a:rPr lang="vi-VN" sz="4400">
                <a:latin typeface="Arial" panose="020B0604020202020204" pitchFamily="34" charset="0"/>
                <a:cs typeface="Arial" panose="020B0604020202020204" pitchFamily="34" charset="0"/>
              </a:rPr>
              <a:t>tứ diện ABCD. Gọi </a:t>
            </a:r>
            <a:r>
              <a:rPr lang="vi-VN" sz="4400" smtClean="0">
                <a:latin typeface="Arial" panose="020B0604020202020204" pitchFamily="34" charset="0"/>
                <a:cs typeface="Arial" panose="020B0604020202020204" pitchFamily="34" charset="0"/>
              </a:rPr>
              <a:t>G</a:t>
            </a:r>
            <a:r>
              <a:rPr lang="vi-VN" sz="4400" baseline="-25000" smtClean="0">
                <a:latin typeface="Arial" panose="020B0604020202020204" pitchFamily="34" charset="0"/>
                <a:cs typeface="Arial" panose="020B0604020202020204" pitchFamily="34" charset="0"/>
              </a:rPr>
              <a:t>1</a:t>
            </a:r>
            <a:r>
              <a:rPr lang="vi-VN" sz="4400" smtClean="0">
                <a:latin typeface="Arial" panose="020B0604020202020204" pitchFamily="34" charset="0"/>
                <a:cs typeface="Arial" panose="020B0604020202020204" pitchFamily="34" charset="0"/>
              </a:rPr>
              <a:t> ,G</a:t>
            </a:r>
            <a:r>
              <a:rPr lang="vi-VN" sz="4400" baseline="-25000" smtClean="0">
                <a:latin typeface="Arial" panose="020B0604020202020204" pitchFamily="34" charset="0"/>
                <a:cs typeface="Arial" panose="020B0604020202020204" pitchFamily="34" charset="0"/>
              </a:rPr>
              <a:t>2</a:t>
            </a:r>
            <a:r>
              <a:rPr lang="vi-VN" sz="4400" smtClean="0">
                <a:latin typeface="Arial" panose="020B0604020202020204" pitchFamily="34" charset="0"/>
                <a:cs typeface="Arial" panose="020B0604020202020204" pitchFamily="34" charset="0"/>
              </a:rPr>
              <a:t> </a:t>
            </a:r>
            <a:r>
              <a:rPr lang="vi-VN" sz="4400">
                <a:latin typeface="Arial" panose="020B0604020202020204" pitchFamily="34" charset="0"/>
                <a:cs typeface="Arial" panose="020B0604020202020204" pitchFamily="34" charset="0"/>
              </a:rPr>
              <a:t>lần lượt là trọng tâm của các tam giác ABC, ABD. Chứng minh rằng đường thẳng </a:t>
            </a:r>
            <a:r>
              <a:rPr lang="vi-VN" sz="4400" smtClean="0">
                <a:latin typeface="Arial" panose="020B0604020202020204" pitchFamily="34" charset="0"/>
                <a:cs typeface="Arial" panose="020B0604020202020204" pitchFamily="34" charset="0"/>
              </a:rPr>
              <a:t>G</a:t>
            </a:r>
            <a:r>
              <a:rPr lang="vi-VN" sz="4400" baseline="-25000" smtClean="0">
                <a:latin typeface="Arial" panose="020B0604020202020204" pitchFamily="34" charset="0"/>
                <a:cs typeface="Arial" panose="020B0604020202020204" pitchFamily="34" charset="0"/>
              </a:rPr>
              <a:t>1</a:t>
            </a:r>
            <a:r>
              <a:rPr lang="vi-VN" sz="4400" smtClean="0">
                <a:latin typeface="Arial" panose="020B0604020202020204" pitchFamily="34" charset="0"/>
                <a:cs typeface="Arial" panose="020B0604020202020204" pitchFamily="34" charset="0"/>
              </a:rPr>
              <a:t>G</a:t>
            </a:r>
            <a:r>
              <a:rPr lang="vi-VN" sz="4400" baseline="-25000" smtClean="0">
                <a:latin typeface="Arial" panose="020B0604020202020204" pitchFamily="34" charset="0"/>
                <a:cs typeface="Arial" panose="020B0604020202020204" pitchFamily="34" charset="0"/>
              </a:rPr>
              <a:t>2</a:t>
            </a:r>
            <a:r>
              <a:rPr lang="vi-VN" sz="4400" smtClean="0">
                <a:latin typeface="Arial" panose="020B0604020202020204" pitchFamily="34" charset="0"/>
                <a:cs typeface="Arial" panose="020B0604020202020204" pitchFamily="34" charset="0"/>
              </a:rPr>
              <a:t> </a:t>
            </a:r>
            <a:r>
              <a:rPr lang="vi-VN" sz="4400">
                <a:latin typeface="Arial" panose="020B0604020202020204" pitchFamily="34" charset="0"/>
                <a:cs typeface="Arial" panose="020B0604020202020204" pitchFamily="34" charset="0"/>
              </a:rPr>
              <a:t>song song với đường thẳng CD.</a:t>
            </a:r>
            <a:endParaRPr lang="en-US" sz="4400">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12192000" y="1638300"/>
            <a:ext cx="5787622" cy="698358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09600" y="1257300"/>
                <a:ext cx="11582400" cy="8631978"/>
              </a:xfrm>
              <a:prstGeom prst="rect">
                <a:avLst/>
              </a:prstGeom>
            </p:spPr>
            <p:txBody>
              <a:bodyPr wrap="square">
                <a:spAutoFit/>
              </a:bodyPr>
              <a:lstStyle/>
              <a:p>
                <a:pPr marL="30480" marR="30480" algn="just">
                  <a:lnSpc>
                    <a:spcPct val="150000"/>
                  </a:lnSpc>
                  <a:spcAft>
                    <a:spcPts val="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Trong </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m</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p(</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ABC</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kẻ đường trung tuyến AM (M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BC).</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Do 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là trọng tâm của tam giác ABC nên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𝐴</m:t>
                        </m:r>
                        <m:sSub>
                          <m:sSubPr>
                            <m:ctrlPr>
                              <a:rPr lang="en-US" sz="3600" i="1">
                                <a:solidFill>
                                  <a:srgbClr val="000000"/>
                                </a:solidFill>
                                <a:effectLst/>
                                <a:latin typeface="Cambria Math" panose="02040503050406030204" pitchFamily="18" charset="0"/>
                                <a:ea typeface="Calibri" panose="020F0502020204030204" pitchFamily="34" charset="0"/>
                              </a:rPr>
                            </m:ctrlPr>
                          </m:sSubPr>
                          <m:e>
                            <m:r>
                              <a:rPr lang="en-US" sz="3600" i="1">
                                <a:solidFill>
                                  <a:srgbClr val="000000"/>
                                </a:solidFill>
                                <a:effectLst/>
                                <a:latin typeface="Cambria Math" panose="02040503050406030204" pitchFamily="18" charset="0"/>
                                <a:ea typeface="Calibri" panose="020F0502020204030204" pitchFamily="34" charset="0"/>
                              </a:rPr>
                              <m:t>𝐺</m:t>
                            </m:r>
                          </m:e>
                          <m:sub>
                            <m:r>
                              <a:rPr lang="en-US" sz="3600" i="1">
                                <a:solidFill>
                                  <a:srgbClr val="000000"/>
                                </a:solidFill>
                                <a:effectLst/>
                                <a:latin typeface="Cambria Math" panose="02040503050406030204" pitchFamily="18" charset="0"/>
                                <a:ea typeface="Calibri" panose="020F0502020204030204" pitchFamily="34" charset="0"/>
                              </a:rPr>
                              <m:t>1</m:t>
                            </m:r>
                          </m:sub>
                        </m:sSub>
                      </m:num>
                      <m:den>
                        <m:r>
                          <a:rPr lang="en-US" sz="3600" i="1">
                            <a:solidFill>
                              <a:srgbClr val="000000"/>
                            </a:solidFill>
                            <a:effectLst/>
                            <a:latin typeface="Cambria Math" panose="02040503050406030204" pitchFamily="18" charset="0"/>
                            <a:ea typeface="Calibri" panose="020F0502020204030204" pitchFamily="34" charset="0"/>
                          </a:rPr>
                          <m:t>𝐴𝑀</m:t>
                        </m:r>
                      </m:den>
                    </m:f>
                    <m:r>
                      <a:rPr lang="en-US" sz="3600" i="1">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2</m:t>
                        </m:r>
                      </m:num>
                      <m:den>
                        <m:r>
                          <a:rPr lang="en-US" sz="3600" i="1">
                            <a:solidFill>
                              <a:srgbClr val="000000"/>
                            </a:solidFill>
                            <a:effectLst/>
                            <a:latin typeface="Cambria Math" panose="02040503050406030204" pitchFamily="18" charset="0"/>
                            <a:ea typeface="Calibri" panose="020F0502020204030204" pitchFamily="34" charset="0"/>
                          </a:rPr>
                          <m:t>3</m:t>
                        </m:r>
                      </m:den>
                    </m:f>
                    <m:r>
                      <a:rPr lang="en-US" sz="3600" i="1">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Trong </a:t>
                </a:r>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mp(</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ABD</a:t>
                </a:r>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kẻ đường trung tuyến AN (N ∈ BD).</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Do 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là trọng tâm của </a:t>
                </a:r>
                <a14:m>
                  <m:oMath xmlns:m="http://schemas.openxmlformats.org/officeDocument/2006/math">
                    <m:r>
                      <a:rPr lang="en-US" sz="36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ABD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𝐴</m:t>
                        </m:r>
                        <m:sSub>
                          <m:sSubPr>
                            <m:ctrlPr>
                              <a:rPr lang="en-US" sz="3600" i="1">
                                <a:solidFill>
                                  <a:srgbClr val="000000"/>
                                </a:solidFill>
                                <a:effectLst/>
                                <a:latin typeface="Cambria Math" panose="02040503050406030204" pitchFamily="18" charset="0"/>
                                <a:ea typeface="Calibri" panose="020F0502020204030204" pitchFamily="34" charset="0"/>
                              </a:rPr>
                            </m:ctrlPr>
                          </m:sSubPr>
                          <m:e>
                            <m:r>
                              <a:rPr lang="en-US" sz="3600" i="1">
                                <a:solidFill>
                                  <a:srgbClr val="000000"/>
                                </a:solidFill>
                                <a:effectLst/>
                                <a:latin typeface="Cambria Math" panose="02040503050406030204" pitchFamily="18" charset="0"/>
                                <a:ea typeface="Calibri" panose="020F0502020204030204" pitchFamily="34" charset="0"/>
                              </a:rPr>
                              <m:t>𝐺</m:t>
                            </m:r>
                          </m:e>
                          <m:sub>
                            <m:r>
                              <a:rPr lang="en-US" sz="3600" i="1">
                                <a:solidFill>
                                  <a:srgbClr val="000000"/>
                                </a:solidFill>
                                <a:effectLst/>
                                <a:latin typeface="Cambria Math" panose="02040503050406030204" pitchFamily="18" charset="0"/>
                                <a:ea typeface="Calibri" panose="020F0502020204030204" pitchFamily="34" charset="0"/>
                              </a:rPr>
                              <m:t>2</m:t>
                            </m:r>
                          </m:sub>
                        </m:sSub>
                      </m:num>
                      <m:den>
                        <m:r>
                          <a:rPr lang="en-US" sz="3600" i="1">
                            <a:solidFill>
                              <a:srgbClr val="000000"/>
                            </a:solidFill>
                            <a:effectLst/>
                            <a:latin typeface="Cambria Math" panose="02040503050406030204" pitchFamily="18" charset="0"/>
                            <a:ea typeface="Calibri" panose="020F0502020204030204" pitchFamily="34" charset="0"/>
                          </a:rPr>
                          <m:t>𝐴𝑁</m:t>
                        </m:r>
                      </m:den>
                    </m:f>
                    <m:r>
                      <a:rPr lang="en-US" sz="3600" i="1">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2</m:t>
                        </m:r>
                      </m:num>
                      <m:den>
                        <m:r>
                          <a:rPr lang="en-US" sz="3600" i="1">
                            <a:solidFill>
                              <a:srgbClr val="000000"/>
                            </a:solidFill>
                            <a:effectLst/>
                            <a:latin typeface="Cambria Math" panose="02040503050406030204" pitchFamily="18" charset="0"/>
                            <a:ea typeface="Calibri" panose="020F0502020204030204" pitchFamily="34" charset="0"/>
                          </a:rPr>
                          <m:t>3</m:t>
                        </m:r>
                      </m:den>
                    </m:f>
                    <m:r>
                      <a:rPr lang="en-US" sz="3600" i="1">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Xét </a:t>
                </a:r>
                <a14:m>
                  <m:oMath xmlns:m="http://schemas.openxmlformats.org/officeDocument/2006/math">
                    <m:r>
                      <a:rPr lang="en-US" sz="3600" i="1">
                        <a:solidFill>
                          <a:srgbClr val="000000"/>
                        </a:solidFill>
                        <a:latin typeface="Cambria Math" panose="02040503050406030204" pitchFamily="18" charset="0"/>
                        <a:ea typeface="Cambria Math" panose="02040503050406030204" pitchFamily="18" charset="0"/>
                        <a:cs typeface="Arial" panose="020B0604020202020204" pitchFamily="34" charset="0"/>
                      </a:rPr>
                      <m:t>∆ </m:t>
                    </m:r>
                  </m:oMath>
                </a14:m>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AMN</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𝐴</m:t>
                        </m:r>
                        <m:sSub>
                          <m:sSubPr>
                            <m:ctrlPr>
                              <a:rPr lang="en-US" sz="3600" i="1">
                                <a:solidFill>
                                  <a:srgbClr val="000000"/>
                                </a:solidFill>
                                <a:effectLst/>
                                <a:latin typeface="Cambria Math" panose="02040503050406030204" pitchFamily="18" charset="0"/>
                                <a:ea typeface="Calibri" panose="020F0502020204030204" pitchFamily="34" charset="0"/>
                              </a:rPr>
                            </m:ctrlPr>
                          </m:sSubPr>
                          <m:e>
                            <m:r>
                              <a:rPr lang="en-US" sz="3600" i="1">
                                <a:solidFill>
                                  <a:srgbClr val="000000"/>
                                </a:solidFill>
                                <a:effectLst/>
                                <a:latin typeface="Cambria Math" panose="02040503050406030204" pitchFamily="18" charset="0"/>
                                <a:ea typeface="Calibri" panose="020F0502020204030204" pitchFamily="34" charset="0"/>
                              </a:rPr>
                              <m:t>𝐺</m:t>
                            </m:r>
                          </m:e>
                          <m:sub>
                            <m:r>
                              <a:rPr lang="en-US" sz="3600" i="1">
                                <a:solidFill>
                                  <a:srgbClr val="000000"/>
                                </a:solidFill>
                                <a:effectLst/>
                                <a:latin typeface="Cambria Math" panose="02040503050406030204" pitchFamily="18" charset="0"/>
                                <a:ea typeface="Calibri" panose="020F0502020204030204" pitchFamily="34" charset="0"/>
                              </a:rPr>
                              <m:t>1</m:t>
                            </m:r>
                          </m:sub>
                        </m:sSub>
                      </m:num>
                      <m:den>
                        <m:r>
                          <a:rPr lang="en-US" sz="3600" i="1">
                            <a:solidFill>
                              <a:srgbClr val="000000"/>
                            </a:solidFill>
                            <a:effectLst/>
                            <a:latin typeface="Cambria Math" panose="02040503050406030204" pitchFamily="18" charset="0"/>
                            <a:ea typeface="Calibri" panose="020F0502020204030204" pitchFamily="34" charset="0"/>
                          </a:rPr>
                          <m:t>𝐴𝑀</m:t>
                        </m:r>
                      </m:den>
                    </m:f>
                    <m:r>
                      <a:rPr lang="en-US" sz="3600" i="1">
                        <a:solidFill>
                          <a:srgbClr val="000000"/>
                        </a:solidFill>
                        <a:effectLst/>
                        <a:latin typeface="Cambria Math" panose="02040503050406030204" pitchFamily="18" charset="0"/>
                        <a:ea typeface="Calibri" panose="020F050202020403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𝐴</m:t>
                        </m:r>
                        <m:sSub>
                          <m:sSubPr>
                            <m:ctrlPr>
                              <a:rPr lang="en-US" sz="3600" i="1">
                                <a:solidFill>
                                  <a:srgbClr val="000000"/>
                                </a:solidFill>
                                <a:effectLst/>
                                <a:latin typeface="Cambria Math" panose="02040503050406030204" pitchFamily="18" charset="0"/>
                                <a:ea typeface="Calibri" panose="020F0502020204030204" pitchFamily="34" charset="0"/>
                              </a:rPr>
                            </m:ctrlPr>
                          </m:sSubPr>
                          <m:e>
                            <m:r>
                              <a:rPr lang="en-US" sz="3600" i="1">
                                <a:solidFill>
                                  <a:srgbClr val="000000"/>
                                </a:solidFill>
                                <a:effectLst/>
                                <a:latin typeface="Cambria Math" panose="02040503050406030204" pitchFamily="18" charset="0"/>
                                <a:ea typeface="Calibri" panose="020F0502020204030204" pitchFamily="34" charset="0"/>
                              </a:rPr>
                              <m:t>𝐺</m:t>
                            </m:r>
                          </m:e>
                          <m:sub>
                            <m:r>
                              <a:rPr lang="en-US" sz="3600" i="1">
                                <a:solidFill>
                                  <a:srgbClr val="000000"/>
                                </a:solidFill>
                                <a:effectLst/>
                                <a:latin typeface="Cambria Math" panose="02040503050406030204" pitchFamily="18" charset="0"/>
                                <a:ea typeface="Calibri" panose="020F0502020204030204" pitchFamily="34" charset="0"/>
                              </a:rPr>
                              <m:t>2</m:t>
                            </m:r>
                          </m:sub>
                        </m:sSub>
                      </m:num>
                      <m:den>
                        <m:r>
                          <a:rPr lang="en-US" sz="3600" i="1">
                            <a:solidFill>
                              <a:srgbClr val="000000"/>
                            </a:solidFill>
                            <a:effectLst/>
                            <a:latin typeface="Cambria Math" panose="02040503050406030204" pitchFamily="18" charset="0"/>
                            <a:ea typeface="Calibri" panose="020F0502020204030204" pitchFamily="34" charset="0"/>
                          </a:rPr>
                          <m:t>𝐴𝑁</m:t>
                        </m:r>
                      </m:den>
                    </m:f>
                    <m:r>
                      <a:rPr lang="en-US" sz="3600" i="1">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panose="02040503050406030204" pitchFamily="18" charset="0"/>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2</m:t>
                        </m:r>
                      </m:num>
                      <m:den>
                        <m:r>
                          <a:rPr lang="en-US" sz="3600" i="1">
                            <a:solidFill>
                              <a:srgbClr val="000000"/>
                            </a:solidFill>
                            <a:effectLst/>
                            <a:latin typeface="Cambria Math" panose="02040503050406030204" pitchFamily="18" charset="0"/>
                            <a:ea typeface="Calibri" panose="020F0502020204030204" pitchFamily="34" charset="0"/>
                          </a:rPr>
                          <m:t>3</m:t>
                        </m:r>
                      </m:den>
                    </m:f>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nên 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 MN (định lí Thalès đảo).</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Xét </a:t>
                </a:r>
                <a14:m>
                  <m:oMath xmlns:m="http://schemas.openxmlformats.org/officeDocument/2006/math">
                    <m:r>
                      <a:rPr lang="en-US" sz="36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BCD</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có: M, N lần lượt là trung điểm của BC, </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BD</a:t>
                </a:r>
                <a:r>
                  <a:rPr lang="vi-VN" sz="36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MN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là đường trung </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bình</a:t>
                </a:r>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của </a:t>
                </a:r>
                <a14:m>
                  <m:oMath xmlns:m="http://schemas.openxmlformats.org/officeDocument/2006/math">
                    <m:r>
                      <a:rPr lang="vi-VN" sz="36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BCD</a:t>
                </a:r>
                <a:r>
                  <a:rPr lang="vi-VN" sz="3600" smtClean="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MN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CD.</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Mà 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 MN (chứng minh trên) nên 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 CD.</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09600" y="1257300"/>
                <a:ext cx="11582400" cy="8631978"/>
              </a:xfrm>
              <a:prstGeom prst="rect">
                <a:avLst/>
              </a:prstGeom>
              <a:blipFill rotWithShape="0">
                <a:blip r:embed="rId3"/>
                <a:stretch>
                  <a:fillRect l="-1316" r="-1316" b="-565"/>
                </a:stretch>
              </a:blipFill>
            </p:spPr>
            <p:txBody>
              <a:bodyPr/>
              <a:lstStyle/>
              <a:p>
                <a:r>
                  <a:rPr lang="en-US">
                    <a:noFill/>
                  </a:rPr>
                  <a:t> </a:t>
                </a:r>
              </a:p>
            </p:txBody>
          </p:sp>
        </mc:Fallback>
      </mc:AlternateContent>
      <p:sp>
        <p:nvSpPr>
          <p:cNvPr id="5" name="TextBox 4"/>
          <p:cNvSpPr txBox="1"/>
          <p:nvPr/>
        </p:nvSpPr>
        <p:spPr>
          <a:xfrm>
            <a:off x="8382000" y="549414"/>
            <a:ext cx="1462245"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9409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07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591493" y="1943100"/>
            <a:ext cx="17105015" cy="7990701"/>
            <a:chOff x="0" y="0"/>
            <a:chExt cx="4505024" cy="1974399"/>
          </a:xfrm>
        </p:grpSpPr>
        <p:sp>
          <p:nvSpPr>
            <p:cNvPr id="6" name="Freeform 6"/>
            <p:cNvSpPr/>
            <p:nvPr/>
          </p:nvSpPr>
          <p:spPr>
            <a:xfrm>
              <a:off x="0" y="0"/>
              <a:ext cx="4505025" cy="1974399"/>
            </a:xfrm>
            <a:custGeom>
              <a:avLst/>
              <a:gdLst/>
              <a:ahLst/>
              <a:cxnLst/>
              <a:rect l="l" t="t" r="r" b="b"/>
              <a:pathLst>
                <a:path w="4505025" h="1974399">
                  <a:moveTo>
                    <a:pt x="23083" y="0"/>
                  </a:moveTo>
                  <a:lnTo>
                    <a:pt x="4481942" y="0"/>
                  </a:lnTo>
                  <a:cubicBezTo>
                    <a:pt x="4488064" y="0"/>
                    <a:pt x="4493935" y="2432"/>
                    <a:pt x="4498264" y="6761"/>
                  </a:cubicBezTo>
                  <a:cubicBezTo>
                    <a:pt x="4502593" y="11090"/>
                    <a:pt x="4505025" y="16961"/>
                    <a:pt x="4505025" y="23083"/>
                  </a:cubicBezTo>
                  <a:lnTo>
                    <a:pt x="4505025" y="1951316"/>
                  </a:lnTo>
                  <a:cubicBezTo>
                    <a:pt x="4505025" y="1957437"/>
                    <a:pt x="4502593" y="1963309"/>
                    <a:pt x="4498264" y="1967638"/>
                  </a:cubicBezTo>
                  <a:cubicBezTo>
                    <a:pt x="4493935" y="1971967"/>
                    <a:pt x="4488064" y="1974399"/>
                    <a:pt x="4481942" y="1974399"/>
                  </a:cubicBezTo>
                  <a:lnTo>
                    <a:pt x="23083" y="1974399"/>
                  </a:lnTo>
                  <a:cubicBezTo>
                    <a:pt x="16961" y="1974399"/>
                    <a:pt x="11090" y="1971967"/>
                    <a:pt x="6761" y="1967638"/>
                  </a:cubicBezTo>
                  <a:cubicBezTo>
                    <a:pt x="2432" y="1963309"/>
                    <a:pt x="0" y="1957437"/>
                    <a:pt x="0" y="1951316"/>
                  </a:cubicBezTo>
                  <a:lnTo>
                    <a:pt x="0" y="23083"/>
                  </a:lnTo>
                  <a:cubicBezTo>
                    <a:pt x="0" y="16961"/>
                    <a:pt x="2432" y="11090"/>
                    <a:pt x="6761" y="6761"/>
                  </a:cubicBezTo>
                  <a:cubicBezTo>
                    <a:pt x="11090" y="2432"/>
                    <a:pt x="16961" y="0"/>
                    <a:pt x="23083" y="0"/>
                  </a:cubicBezTo>
                  <a:close/>
                </a:path>
              </a:pathLst>
            </a:custGeom>
            <a:solidFill>
              <a:srgbClr val="AA917E"/>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2124383" y="684022"/>
            <a:ext cx="14601656" cy="987450"/>
          </a:xfrm>
          <a:prstGeom prst="rect">
            <a:avLst/>
          </a:prstGeom>
        </p:spPr>
        <p:txBody>
          <a:bodyPr lIns="0" tIns="0" rIns="0" bIns="0" rtlCol="0" anchor="t">
            <a:spAutoFit/>
          </a:bodyPr>
          <a:lstStyle/>
          <a:p>
            <a:pPr algn="ctr">
              <a:lnSpc>
                <a:spcPts val="7679"/>
              </a:lnSpc>
            </a:pPr>
            <a:r>
              <a:rPr lang="vi-VN" sz="6600" b="1" smtClean="0">
                <a:solidFill>
                  <a:srgbClr val="000000"/>
                </a:solidFill>
                <a:latin typeface="Arial" panose="020B0604020202020204" pitchFamily="34" charset="0"/>
                <a:cs typeface="Arial" panose="020B0604020202020204" pitchFamily="34" charset="0"/>
              </a:rPr>
              <a:t>VẬN DỤNG</a:t>
            </a:r>
            <a:endParaRPr lang="en-US" sz="6600" b="1">
              <a:solidFill>
                <a:srgbClr val="0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14806996" y="648614"/>
            <a:ext cx="2710628" cy="186421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77395">
            <a:off x="-138004" y="7534866"/>
            <a:ext cx="1746880" cy="2752808"/>
          </a:xfrm>
          <a:prstGeom prst="rect">
            <a:avLst/>
          </a:prstGeom>
        </p:spPr>
      </p:pic>
      <p:sp>
        <p:nvSpPr>
          <p:cNvPr id="10" name="Rectangle 9"/>
          <p:cNvSpPr/>
          <p:nvPr/>
        </p:nvSpPr>
        <p:spPr>
          <a:xfrm>
            <a:off x="1897593" y="3079402"/>
            <a:ext cx="14302527" cy="5170646"/>
          </a:xfrm>
          <a:prstGeom prst="rect">
            <a:avLst/>
          </a:prstGeom>
        </p:spPr>
        <p:txBody>
          <a:bodyPr wrap="square">
            <a:spAutoFit/>
          </a:bodyPr>
          <a:lstStyle/>
          <a:p>
            <a:pPr algn="just">
              <a:lnSpc>
                <a:spcPct val="150000"/>
              </a:lnSpc>
            </a:pPr>
            <a:r>
              <a:rPr lang="vi-VN" sz="4400" b="1" smtClean="0">
                <a:solidFill>
                  <a:schemeClr val="bg1"/>
                </a:solidFill>
                <a:latin typeface="Arial" panose="020B0604020202020204" pitchFamily="34" charset="0"/>
                <a:cs typeface="Arial" panose="020B0604020202020204" pitchFamily="34" charset="0"/>
              </a:rPr>
              <a:t>Bài 5 (SGK - tr.100) </a:t>
            </a:r>
            <a:r>
              <a:rPr lang="vi-VN" sz="4400" smtClean="0">
                <a:solidFill>
                  <a:schemeClr val="bg1"/>
                </a:solidFill>
                <a:latin typeface="Arial" panose="020B0604020202020204" pitchFamily="34" charset="0"/>
                <a:cs typeface="Arial" panose="020B0604020202020204" pitchFamily="34" charset="0"/>
              </a:rPr>
              <a:t>Cho </a:t>
            </a:r>
            <a:r>
              <a:rPr lang="vi-VN" sz="4400">
                <a:solidFill>
                  <a:schemeClr val="bg1"/>
                </a:solidFill>
                <a:latin typeface="Arial" panose="020B0604020202020204" pitchFamily="34" charset="0"/>
                <a:cs typeface="Arial" panose="020B0604020202020204" pitchFamily="34" charset="0"/>
              </a:rPr>
              <a:t>hình chóp S.ABCD có đáy ABCD là hình thang với AB là đáy lớn và AB = 2CD. Gọi M, N lần lượt là trung điểm của các cạnh SA và SB. Chứng minh rằng đường thẳng NC song song với đường thẳng MD. </a:t>
            </a:r>
            <a:endParaRPr lang="en-US" sz="4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8024755"/>
      </p:ext>
    </p:extLst>
  </p:cSld>
  <p:clrMapOvr>
    <a:masterClrMapping/>
  </p:clrMapOvr>
  <mc:AlternateContent xmlns:mc="http://schemas.openxmlformats.org/markup-compatibility/2006">
    <mc:Choice xmlns:p14="http://schemas.microsoft.com/office/powerpoint/2010/main" Requires="p14">
      <p:transition spd="med">
        <p14:wheelReverse spokes="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7" name="TextBox 6"/>
          <p:cNvSpPr txBox="1"/>
          <p:nvPr/>
        </p:nvSpPr>
        <p:spPr>
          <a:xfrm>
            <a:off x="8382000" y="549414"/>
            <a:ext cx="1462245"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1714500"/>
            <a:ext cx="7293610" cy="7313164"/>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7522210" y="1485900"/>
                <a:ext cx="10186670" cy="8239948"/>
              </a:xfrm>
              <a:prstGeom prst="rect">
                <a:avLst/>
              </a:prstGeom>
            </p:spPr>
            <p:txBody>
              <a:bodyPr wrap="square">
                <a:spAutoFit/>
              </a:bodyPr>
              <a:lstStyle/>
              <a:p>
                <a:pPr marL="30480" marR="30480" algn="just">
                  <a:lnSpc>
                    <a:spcPct val="150000"/>
                  </a:lnSpc>
                  <a:spcAft>
                    <a:spcPts val="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Trong mặt phẳng (SAB), có: M, N lần lượt là trung điểm của SA và </a:t>
                </a: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SB</a:t>
                </a:r>
                <a:r>
                  <a:rPr lang="vi-VN"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đó MN là đường trung bình của tam giác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14:m>
                  <m:oMath xmlns:m="http://schemas.openxmlformats.org/officeDocument/2006/math">
                    <m:r>
                      <a:rPr lang="en-US" sz="40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MN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AB và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𝑀𝑁</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 </a:t>
                </a: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vi-VN"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 // CD (do ABCD là hình thang) và AB = 2CD hay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𝐶𝐷</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14:m>
                  <m:oMath xmlns:m="http://schemas.openxmlformats.org/officeDocument/2006/math">
                    <m:r>
                      <a:rPr lang="en-US" sz="40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MN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CD và MN = CD.</a:t>
                </a:r>
                <a:r>
                  <a:rPr lang="vi-VN" sz="4000" smtClean="0">
                    <a:latin typeface="Arial" panose="020B0604020202020204" pitchFamily="34" charset="0"/>
                    <a:ea typeface="Times New Roman" panose="02020603050405020304" pitchFamily="18" charset="0"/>
                    <a:cs typeface="Arial" panose="020B0604020202020204" pitchFamily="34" charset="0"/>
                  </a:rPr>
                  <a:t> </a:t>
                </a:r>
              </a:p>
              <a:p>
                <a:pPr marL="30480" marR="30480" algn="just">
                  <a:lnSpc>
                    <a:spcPct val="150000"/>
                  </a:lnSpc>
                  <a:spcAft>
                    <a:spcPts val="0"/>
                  </a:spcAft>
                </a:pPr>
                <a14:m>
                  <m:oMath xmlns:m="http://schemas.openxmlformats.org/officeDocument/2006/math">
                    <m:r>
                      <a:rPr lang="en-US" sz="40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MNCD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 hình bình </a:t>
                </a: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a:t>
                </a:r>
                <a:r>
                  <a:rPr lang="vi-VN"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MD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522210" y="1485900"/>
                <a:ext cx="10186670" cy="8239948"/>
              </a:xfrm>
              <a:prstGeom prst="rect">
                <a:avLst/>
              </a:prstGeom>
              <a:blipFill rotWithShape="0">
                <a:blip r:embed="rId3"/>
                <a:stretch>
                  <a:fillRect l="-1855" r="-1795" b="-888"/>
                </a:stretch>
              </a:blipFill>
            </p:spPr>
            <p:txBody>
              <a:bodyPr/>
              <a:lstStyle/>
              <a:p>
                <a:r>
                  <a:rPr lang="en-US">
                    <a:noFill/>
                  </a:rPr>
                  <a:t> </a:t>
                </a:r>
              </a:p>
            </p:txBody>
          </p:sp>
        </mc:Fallback>
      </mc:AlternateContent>
    </p:spTree>
    <p:extLst>
      <p:ext uri="{BB962C8B-B14F-4D97-AF65-F5344CB8AC3E}">
        <p14:creationId xmlns:p14="http://schemas.microsoft.com/office/powerpoint/2010/main" val="3668092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A917E"/>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813294" y="921730"/>
            <a:ext cx="16727515" cy="8506112"/>
            <a:chOff x="0" y="0"/>
            <a:chExt cx="4405601" cy="2240293"/>
          </a:xfrm>
        </p:grpSpPr>
        <p:sp>
          <p:nvSpPr>
            <p:cNvPr id="6" name="Freeform 6"/>
            <p:cNvSpPr/>
            <p:nvPr/>
          </p:nvSpPr>
          <p:spPr>
            <a:xfrm>
              <a:off x="0" y="0"/>
              <a:ext cx="4405600" cy="2240293"/>
            </a:xfrm>
            <a:custGeom>
              <a:avLst/>
              <a:gdLst/>
              <a:ahLst/>
              <a:cxnLst/>
              <a:rect l="l" t="t" r="r" b="b"/>
              <a:pathLst>
                <a:path w="4405600" h="2240293">
                  <a:moveTo>
                    <a:pt x="23604" y="0"/>
                  </a:moveTo>
                  <a:lnTo>
                    <a:pt x="4381996" y="0"/>
                  </a:lnTo>
                  <a:cubicBezTo>
                    <a:pt x="4395033" y="0"/>
                    <a:pt x="4405600" y="10568"/>
                    <a:pt x="4405600" y="23604"/>
                  </a:cubicBezTo>
                  <a:lnTo>
                    <a:pt x="4405600" y="2216689"/>
                  </a:lnTo>
                  <a:cubicBezTo>
                    <a:pt x="4405600" y="2222949"/>
                    <a:pt x="4403114" y="2228953"/>
                    <a:pt x="4398687" y="2233379"/>
                  </a:cubicBezTo>
                  <a:cubicBezTo>
                    <a:pt x="4394260" y="2237806"/>
                    <a:pt x="4388257" y="2240293"/>
                    <a:pt x="4381996" y="2240293"/>
                  </a:cubicBezTo>
                  <a:lnTo>
                    <a:pt x="23604" y="2240293"/>
                  </a:lnTo>
                  <a:cubicBezTo>
                    <a:pt x="10568" y="2240293"/>
                    <a:pt x="0" y="2229725"/>
                    <a:pt x="0" y="2216689"/>
                  </a:cubicBezTo>
                  <a:lnTo>
                    <a:pt x="0" y="23604"/>
                  </a:lnTo>
                  <a:cubicBezTo>
                    <a:pt x="0" y="10568"/>
                    <a:pt x="10568" y="0"/>
                    <a:pt x="23604" y="0"/>
                  </a:cubicBezTo>
                  <a:close/>
                </a:path>
              </a:pathLst>
            </a:custGeom>
            <a:solidFill>
              <a:srgbClr val="F7EFE2"/>
            </a:solidFill>
            <a:ln>
              <a:no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15826" y="1292382"/>
            <a:ext cx="15729857" cy="7702235"/>
            <a:chOff x="0" y="0"/>
            <a:chExt cx="4142843" cy="2028572"/>
          </a:xfrm>
        </p:grpSpPr>
        <p:sp>
          <p:nvSpPr>
            <p:cNvPr id="9" name="Freeform 9"/>
            <p:cNvSpPr/>
            <p:nvPr/>
          </p:nvSpPr>
          <p:spPr>
            <a:xfrm>
              <a:off x="0" y="0"/>
              <a:ext cx="4142843" cy="2028572"/>
            </a:xfrm>
            <a:custGeom>
              <a:avLst/>
              <a:gdLst/>
              <a:ahLst/>
              <a:cxnLst/>
              <a:rect l="l" t="t" r="r" b="b"/>
              <a:pathLst>
                <a:path w="4142843" h="2028572">
                  <a:moveTo>
                    <a:pt x="25101" y="0"/>
                  </a:moveTo>
                  <a:lnTo>
                    <a:pt x="4117742" y="0"/>
                  </a:lnTo>
                  <a:cubicBezTo>
                    <a:pt x="4124399" y="0"/>
                    <a:pt x="4130784" y="2645"/>
                    <a:pt x="4135491" y="7352"/>
                  </a:cubicBezTo>
                  <a:cubicBezTo>
                    <a:pt x="4140198" y="12059"/>
                    <a:pt x="4142843" y="18444"/>
                    <a:pt x="4142843" y="25101"/>
                  </a:cubicBezTo>
                  <a:lnTo>
                    <a:pt x="4142843" y="2003471"/>
                  </a:lnTo>
                  <a:cubicBezTo>
                    <a:pt x="4142843" y="2010128"/>
                    <a:pt x="4140198" y="2016513"/>
                    <a:pt x="4135491" y="2021220"/>
                  </a:cubicBezTo>
                  <a:cubicBezTo>
                    <a:pt x="4130784" y="2025928"/>
                    <a:pt x="4124399" y="2028572"/>
                    <a:pt x="4117742" y="2028572"/>
                  </a:cubicBezTo>
                  <a:lnTo>
                    <a:pt x="25101" y="2028572"/>
                  </a:lnTo>
                  <a:cubicBezTo>
                    <a:pt x="11238" y="2028572"/>
                    <a:pt x="0" y="2017334"/>
                    <a:pt x="0" y="2003471"/>
                  </a:cubicBezTo>
                  <a:lnTo>
                    <a:pt x="0" y="25101"/>
                  </a:lnTo>
                  <a:cubicBezTo>
                    <a:pt x="0" y="18444"/>
                    <a:pt x="2645" y="12059"/>
                    <a:pt x="7352" y="7352"/>
                  </a:cubicBezTo>
                  <a:cubicBezTo>
                    <a:pt x="12059" y="2645"/>
                    <a:pt x="18444" y="0"/>
                    <a:pt x="25101" y="0"/>
                  </a:cubicBezTo>
                  <a:close/>
                </a:path>
              </a:pathLst>
            </a:custGeom>
            <a:solidFill>
              <a:srgbClr val="F7EFE2"/>
            </a:solidFill>
            <a:ln w="38100">
              <a:solidFill>
                <a:srgbClr val="8A5F36"/>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3134439">
            <a:off x="16340869" y="1008053"/>
            <a:ext cx="2399872" cy="1928671"/>
          </a:xfrm>
          <a:custGeom>
            <a:avLst/>
            <a:gdLst/>
            <a:ahLst/>
            <a:cxnLst/>
            <a:rect l="l" t="t" r="r" b="b"/>
            <a:pathLst>
              <a:path w="4433864" h="3563300">
                <a:moveTo>
                  <a:pt x="0" y="0"/>
                </a:moveTo>
                <a:lnTo>
                  <a:pt x="4433864" y="0"/>
                </a:lnTo>
                <a:lnTo>
                  <a:pt x="4433864" y="3563299"/>
                </a:lnTo>
                <a:lnTo>
                  <a:pt x="0" y="35632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Rectangle 17"/>
          <p:cNvSpPr/>
          <p:nvPr/>
        </p:nvSpPr>
        <p:spPr>
          <a:xfrm>
            <a:off x="1986957" y="1435301"/>
            <a:ext cx="14380183" cy="7478970"/>
          </a:xfrm>
          <a:prstGeom prst="rect">
            <a:avLst/>
          </a:prstGeom>
        </p:spPr>
        <p:txBody>
          <a:bodyPr wrap="square">
            <a:spAutoFit/>
          </a:bodyPr>
          <a:lstStyle/>
          <a:p>
            <a:pPr algn="just">
              <a:lnSpc>
                <a:spcPct val="150000"/>
              </a:lnSpc>
            </a:pPr>
            <a:r>
              <a:rPr lang="vi-VN" sz="4000" b="1" smtClean="0">
                <a:solidFill>
                  <a:schemeClr val="tx2">
                    <a:lumMod val="75000"/>
                  </a:schemeClr>
                </a:solidFill>
                <a:latin typeface="Arial" panose="020B0604020202020204" pitchFamily="34" charset="0"/>
                <a:cs typeface="Arial" panose="020B0604020202020204" pitchFamily="34" charset="0"/>
              </a:rPr>
              <a:t>Bài 6 (SGK - tr.100) </a:t>
            </a:r>
            <a:r>
              <a:rPr lang="vi-VN" sz="4000" smtClean="0">
                <a:latin typeface="Arial" panose="020B0604020202020204" pitchFamily="34" charset="0"/>
                <a:cs typeface="Arial" panose="020B0604020202020204" pitchFamily="34" charset="0"/>
              </a:rPr>
              <a:t>Cho </a:t>
            </a:r>
            <a:r>
              <a:rPr lang="vi-VN" sz="4000">
                <a:latin typeface="Arial" panose="020B0604020202020204" pitchFamily="34" charset="0"/>
                <a:cs typeface="Arial" panose="020B0604020202020204" pitchFamily="34" charset="0"/>
              </a:rPr>
              <a:t>hình chóp S.ABCD có đáy ABCD là hình bình hành. Gọi M, N, P, Q lần lượt là trung điểm của các cạnh AB, BC, CD, DA; I, J, K, L lần lượt là trung điểm của các đoạn thẳng SM, SN, SP, SQ. </a:t>
            </a:r>
          </a:p>
          <a:p>
            <a:pPr algn="just">
              <a:lnSpc>
                <a:spcPct val="150000"/>
              </a:lnSpc>
            </a:pPr>
            <a:r>
              <a:rPr lang="vi-VN" sz="4000">
                <a:latin typeface="Arial" panose="020B0604020202020204" pitchFamily="34" charset="0"/>
                <a:cs typeface="Arial" panose="020B0604020202020204" pitchFamily="34" charset="0"/>
              </a:rPr>
              <a:t>a) Chứng minh rằng bốn điểm I, J, K, L đồng phẳng và tứ giác IJKL là hình bình hành. </a:t>
            </a:r>
          </a:p>
          <a:p>
            <a:pPr algn="just">
              <a:lnSpc>
                <a:spcPct val="150000"/>
              </a:lnSpc>
            </a:pPr>
            <a:r>
              <a:rPr lang="vi-VN" sz="4000">
                <a:latin typeface="Arial" panose="020B0604020202020204" pitchFamily="34" charset="0"/>
                <a:cs typeface="Arial" panose="020B0604020202020204" pitchFamily="34" charset="0"/>
              </a:rPr>
              <a:t>b) Chứng minh rằng </a:t>
            </a:r>
            <a:r>
              <a:rPr lang="vi-VN" sz="4000" smtClean="0">
                <a:latin typeface="Arial" panose="020B0604020202020204" pitchFamily="34" charset="0"/>
                <a:cs typeface="Arial" panose="020B0604020202020204" pitchFamily="34" charset="0"/>
              </a:rPr>
              <a:t>IK // BC</a:t>
            </a:r>
            <a:r>
              <a:rPr lang="vi-VN" sz="4000">
                <a:latin typeface="Arial" panose="020B0604020202020204" pitchFamily="34" charset="0"/>
                <a:cs typeface="Arial" panose="020B0604020202020204" pitchFamily="34" charset="0"/>
              </a:rPr>
              <a:t>. </a:t>
            </a:r>
          </a:p>
          <a:p>
            <a:pPr algn="just">
              <a:lnSpc>
                <a:spcPct val="150000"/>
              </a:lnSpc>
            </a:pPr>
            <a:r>
              <a:rPr lang="vi-VN" sz="4000">
                <a:latin typeface="Arial" panose="020B0604020202020204" pitchFamily="34" charset="0"/>
                <a:cs typeface="Arial" panose="020B0604020202020204" pitchFamily="34" charset="0"/>
              </a:rPr>
              <a:t>c) Xác định giao tuyến của hai mặt phẳng (IJKL) và (SBC).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598677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3" name="TextBox 2"/>
          <p:cNvSpPr txBox="1"/>
          <p:nvPr/>
        </p:nvSpPr>
        <p:spPr>
          <a:xfrm>
            <a:off x="8382000" y="549414"/>
            <a:ext cx="1462245"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896850" y="1409700"/>
            <a:ext cx="5391150" cy="5925515"/>
          </a:xfrm>
          <a:prstGeom prst="rect">
            <a:avLst/>
          </a:prstGeom>
        </p:spPr>
      </p:pic>
      <p:grpSp>
        <p:nvGrpSpPr>
          <p:cNvPr id="4" name="Group 3"/>
          <p:cNvGrpSpPr/>
          <p:nvPr/>
        </p:nvGrpSpPr>
        <p:grpSpPr>
          <a:xfrm>
            <a:off x="817880" y="1226417"/>
            <a:ext cx="15163800" cy="8666243"/>
            <a:chOff x="817880" y="1226417"/>
            <a:chExt cx="15163800" cy="8666243"/>
          </a:xfrm>
        </p:grpSpPr>
        <mc:AlternateContent xmlns:mc="http://schemas.openxmlformats.org/markup-compatibility/2006" xmlns:a14="http://schemas.microsoft.com/office/drawing/2010/main">
          <mc:Choice Requires="a14">
            <p:sp>
              <p:nvSpPr>
                <p:cNvPr id="6" name="Rectangle 5"/>
                <p:cNvSpPr/>
                <p:nvPr/>
              </p:nvSpPr>
              <p:spPr>
                <a:xfrm>
                  <a:off x="817880" y="1226417"/>
                  <a:ext cx="11887200" cy="6773777"/>
                </a:xfrm>
                <a:prstGeom prst="rect">
                  <a:avLst/>
                </a:prstGeom>
              </p:spPr>
              <p:txBody>
                <a:bodyPr wrap="square">
                  <a:spAutoFit/>
                </a:bodyPr>
                <a:lstStyle/>
                <a:p>
                  <a:pPr marL="30480" marR="30480" algn="just">
                    <a:lnSpc>
                      <a:spcPct val="150000"/>
                    </a:lnSpc>
                    <a:spcAft>
                      <a:spcPts val="0"/>
                    </a:spcAft>
                  </a:pPr>
                  <a:r>
                    <a:rPr lang="vi-VN" sz="4000" smtClean="0">
                      <a:solidFill>
                        <a:srgbClr val="000000"/>
                      </a:solidFill>
                      <a:latin typeface="Arial" panose="020B0604020202020204" pitchFamily="34" charset="0"/>
                      <a:ea typeface="Calibri" panose="020F0502020204030204" pitchFamily="34" charset="0"/>
                      <a:cs typeface="Arial" panose="020B0604020202020204" pitchFamily="34" charset="0"/>
                    </a:rPr>
                    <a:t>a) </a:t>
                  </a:r>
                  <a:r>
                    <a:rPr lang="fr-FR" sz="4000" smtClean="0">
                      <a:solidFill>
                        <a:srgbClr val="000000"/>
                      </a:solidFill>
                      <a:latin typeface="Arial" panose="020B0604020202020204" pitchFamily="34" charset="0"/>
                      <a:ea typeface="Calibri" panose="020F0502020204030204" pitchFamily="34" charset="0"/>
                      <a:cs typeface="Arial" panose="020B0604020202020204" pitchFamily="34" charset="0"/>
                    </a:rPr>
                    <a:t>Trong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tam giác SMN, có: IJ // MN (tính chất đường trung bình) và </a:t>
                  </a:r>
                  <a14:m>
                    <m:oMath xmlns:m="http://schemas.openxmlformats.org/officeDocument/2006/math">
                      <m:r>
                        <m:rPr>
                          <m:sty m:val="p"/>
                        </m:rPr>
                        <a:rPr lang="en-US" sz="4000" i="0">
                          <a:solidFill>
                            <a:srgbClr val="000000"/>
                          </a:solidFill>
                          <a:effectLst/>
                          <a:latin typeface="Cambria Math" panose="02040503050406030204" pitchFamily="18" charset="0"/>
                          <a:ea typeface="Calibri" panose="020F0502020204030204" pitchFamily="34" charset="0"/>
                        </a:rPr>
                        <m:t>IJ</m:t>
                      </m:r>
                      <m:r>
                        <a:rPr lang="fr-FR" sz="4000" i="0">
                          <a:solidFill>
                            <a:srgbClr val="000000"/>
                          </a:solidFill>
                          <a:effectLst/>
                          <a:latin typeface="Cambria Math" panose="02040503050406030204" pitchFamily="18" charset="0"/>
                          <a:ea typeface="Calibri" panose="020F050202020403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1</m:t>
                          </m:r>
                        </m:num>
                        <m:den>
                          <m:r>
                            <a:rPr lang="fr-FR" sz="4000" i="0">
                              <a:solidFill>
                                <a:srgbClr val="000000"/>
                              </a:solidFill>
                              <a:effectLst/>
                              <a:latin typeface="Cambria Math" panose="02040503050406030204" pitchFamily="18" charset="0"/>
                              <a:ea typeface="Calibri" panose="020F0502020204030204" pitchFamily="34" charset="0"/>
                            </a:rPr>
                            <m:t>2</m:t>
                          </m:r>
                        </m:den>
                      </m:f>
                      <m:r>
                        <m:rPr>
                          <m:sty m:val="p"/>
                        </m:rPr>
                        <a:rPr lang="en-US" sz="4000" i="0">
                          <a:solidFill>
                            <a:srgbClr val="000000"/>
                          </a:solidFill>
                          <a:effectLst/>
                          <a:latin typeface="Cambria Math" panose="02040503050406030204" pitchFamily="18" charset="0"/>
                          <a:ea typeface="Calibri" panose="020F0502020204030204" pitchFamily="34" charset="0"/>
                        </a:rPr>
                        <m:t>MN</m:t>
                      </m:r>
                      <m:r>
                        <a:rPr lang="fr-FR" sz="4000" i="0">
                          <a:solidFill>
                            <a:srgbClr val="000000"/>
                          </a:solidFill>
                          <a:effectLst/>
                          <a:latin typeface="Cambria Math" panose="02040503050406030204" pitchFamily="18" charset="0"/>
                          <a:ea typeface="Calibri" panose="020F0502020204030204" pitchFamily="34"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tam giác SQP, có: LK // QP (tính chất đường trung bình) và </a:t>
                  </a:r>
                  <a14:m>
                    <m:oMath xmlns:m="http://schemas.openxmlformats.org/officeDocument/2006/math">
                      <m:r>
                        <m:rPr>
                          <m:sty m:val="p"/>
                        </m:rPr>
                        <a:rPr lang="en-US" sz="4000" i="0">
                          <a:solidFill>
                            <a:srgbClr val="000000"/>
                          </a:solidFill>
                          <a:effectLst/>
                          <a:latin typeface="Cambria Math" panose="02040503050406030204" pitchFamily="18" charset="0"/>
                          <a:ea typeface="Calibri" panose="020F0502020204030204" pitchFamily="34" charset="0"/>
                        </a:rPr>
                        <m:t>LK</m:t>
                      </m:r>
                      <m:r>
                        <a:rPr lang="fr-FR" sz="4000" i="0">
                          <a:solidFill>
                            <a:srgbClr val="000000"/>
                          </a:solidFill>
                          <a:effectLst/>
                          <a:latin typeface="Cambria Math" panose="02040503050406030204" pitchFamily="18" charset="0"/>
                          <a:ea typeface="Calibri" panose="020F050202020403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1</m:t>
                          </m:r>
                        </m:num>
                        <m:den>
                          <m:r>
                            <a:rPr lang="fr-FR" sz="4000" i="0">
                              <a:solidFill>
                                <a:srgbClr val="000000"/>
                              </a:solidFill>
                              <a:effectLst/>
                              <a:latin typeface="Cambria Math" panose="02040503050406030204" pitchFamily="18" charset="0"/>
                              <a:ea typeface="Calibri" panose="020F0502020204030204" pitchFamily="34" charset="0"/>
                            </a:rPr>
                            <m:t>2</m:t>
                          </m:r>
                        </m:den>
                      </m:f>
                      <m:r>
                        <m:rPr>
                          <m:sty m:val="p"/>
                        </m:rPr>
                        <a:rPr lang="en-US" sz="4000" i="0">
                          <a:solidFill>
                            <a:srgbClr val="000000"/>
                          </a:solidFill>
                          <a:effectLst/>
                          <a:latin typeface="Cambria Math" panose="02040503050406030204" pitchFamily="18" charset="0"/>
                          <a:ea typeface="Calibri" panose="020F0502020204030204" pitchFamily="34" charset="0"/>
                        </a:rPr>
                        <m:t>PQ</m:t>
                      </m:r>
                      <m:r>
                        <a:rPr lang="fr-FR" sz="4000" i="0">
                          <a:solidFill>
                            <a:srgbClr val="000000"/>
                          </a:solidFill>
                          <a:effectLst/>
                          <a:latin typeface="Cambria Math" panose="02040503050406030204" pitchFamily="18" charset="0"/>
                          <a:ea typeface="Calibri" panose="020F0502020204030204" pitchFamily="34"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Mà QP // AC // MN (tính chất đường trung bình) và </a:t>
                  </a:r>
                  <a14:m>
                    <m:oMath xmlns:m="http://schemas.openxmlformats.org/officeDocument/2006/math">
                      <m:r>
                        <m:rPr>
                          <m:sty m:val="p"/>
                        </m:rPr>
                        <a:rPr lang="en-US" sz="4000" i="0">
                          <a:solidFill>
                            <a:srgbClr val="000000"/>
                          </a:solidFill>
                          <a:effectLst/>
                          <a:latin typeface="Cambria Math" panose="02040503050406030204" pitchFamily="18" charset="0"/>
                          <a:ea typeface="Calibri" panose="020F0502020204030204" pitchFamily="34" charset="0"/>
                        </a:rPr>
                        <m:t>PQ</m:t>
                      </m:r>
                      <m:r>
                        <a:rPr lang="fr-FR" sz="4000" i="0">
                          <a:solidFill>
                            <a:srgbClr val="000000"/>
                          </a:solidFill>
                          <a:effectLst/>
                          <a:latin typeface="Cambria Math" panose="02040503050406030204" pitchFamily="18" charset="0"/>
                          <a:ea typeface="Calibri" panose="020F0502020204030204" pitchFamily="34" charset="0"/>
                        </a:rPr>
                        <m:t>=</m:t>
                      </m:r>
                      <m:r>
                        <m:rPr>
                          <m:sty m:val="p"/>
                        </m:rPr>
                        <a:rPr lang="en-US" sz="4000" i="0">
                          <a:solidFill>
                            <a:srgbClr val="000000"/>
                          </a:solidFill>
                          <a:effectLst/>
                          <a:latin typeface="Cambria Math" panose="02040503050406030204" pitchFamily="18" charset="0"/>
                          <a:ea typeface="Calibri" panose="020F0502020204030204" pitchFamily="34" charset="0"/>
                        </a:rPr>
                        <m:t>MN</m:t>
                      </m:r>
                      <m:r>
                        <a:rPr lang="fr-FR" sz="4000" i="0">
                          <a:solidFill>
                            <a:srgbClr val="000000"/>
                          </a:solidFill>
                          <a:effectLst/>
                          <a:latin typeface="Cambria Math" panose="02040503050406030204" pitchFamily="18" charset="0"/>
                          <a:ea typeface="Calibri" panose="020F050202020403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1</m:t>
                          </m:r>
                        </m:num>
                        <m:den>
                          <m:r>
                            <a:rPr lang="fr-FR" sz="4000" i="0">
                              <a:solidFill>
                                <a:srgbClr val="000000"/>
                              </a:solidFill>
                              <a:effectLst/>
                              <a:latin typeface="Cambria Math" panose="02040503050406030204" pitchFamily="18" charset="0"/>
                              <a:ea typeface="Calibri" panose="020F0502020204030204" pitchFamily="34" charset="0"/>
                            </a:rPr>
                            <m:t>2</m:t>
                          </m:r>
                        </m:den>
                      </m:f>
                      <m:r>
                        <m:rPr>
                          <m:sty m:val="p"/>
                        </m:rPr>
                        <a:rPr lang="en-US" sz="4000" i="0">
                          <a:solidFill>
                            <a:srgbClr val="000000"/>
                          </a:solidFill>
                          <a:effectLst/>
                          <a:latin typeface="Cambria Math" panose="02040503050406030204" pitchFamily="18" charset="0"/>
                          <a:ea typeface="Calibri" panose="020F0502020204030204" pitchFamily="34" charset="0"/>
                        </a:rPr>
                        <m:t>AC</m:t>
                      </m:r>
                      <m:r>
                        <a:rPr lang="fr-FR" sz="4000" i="0">
                          <a:solidFill>
                            <a:srgbClr val="000000"/>
                          </a:solidFill>
                          <a:effectLst/>
                          <a:latin typeface="Cambria Math" panose="02040503050406030204" pitchFamily="18" charset="0"/>
                          <a:ea typeface="Calibri" panose="020F0502020204030204" pitchFamily="34"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17880" y="1226417"/>
                  <a:ext cx="11887200" cy="6773777"/>
                </a:xfrm>
                <a:prstGeom prst="rect">
                  <a:avLst/>
                </a:prstGeom>
                <a:blipFill rotWithShape="0">
                  <a:blip r:embed="rId3"/>
                  <a:stretch>
                    <a:fillRect l="-1538" r="-1590"/>
                  </a:stretch>
                </a:blipFill>
              </p:spPr>
              <p:txBody>
                <a:bodyPr/>
                <a:lstStyle/>
                <a:p>
                  <a:r>
                    <a:rPr lang="en-US">
                      <a:noFill/>
                    </a:rPr>
                    <a:t> </a:t>
                  </a:r>
                </a:p>
              </p:txBody>
            </p:sp>
          </mc:Fallback>
        </mc:AlternateContent>
        <p:sp>
          <p:nvSpPr>
            <p:cNvPr id="8" name="Rectangle 7"/>
            <p:cNvSpPr/>
            <p:nvPr/>
          </p:nvSpPr>
          <p:spPr>
            <a:xfrm>
              <a:off x="817880" y="7953668"/>
              <a:ext cx="15163800" cy="1938992"/>
            </a:xfrm>
            <a:prstGeom prst="rect">
              <a:avLst/>
            </a:prstGeom>
          </p:spPr>
          <p:txBody>
            <a:bodyPr wrap="square">
              <a:spAutoFit/>
            </a:bodyPr>
            <a:lstStyle/>
            <a:p>
              <a:pPr marL="30480" marR="30480" lvl="0" algn="just">
                <a:lnSpc>
                  <a:spcPct val="150000"/>
                </a:lnSpc>
              </a:pPr>
              <a:r>
                <a:rPr lang="vi-VN" sz="4000">
                  <a:solidFill>
                    <a:srgbClr val="000000"/>
                  </a:solidFill>
                  <a:ea typeface="Calibri" panose="020F0502020204030204" pitchFamily="34" charset="0"/>
                  <a:cs typeface="Arial" panose="020B0604020202020204" pitchFamily="34" charset="0"/>
                </a:rPr>
                <a:t>Do đó IJ // LK  và IJ = LK.</a:t>
              </a:r>
              <a:r>
                <a:rPr lang="vi-VN" sz="4000">
                  <a:solidFill>
                    <a:prstClr val="black"/>
                  </a:solidFill>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Vậy I, J, K, L đồng phẳng.</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Xét tứ giác IJKL có IJ // LK và IJ = LK nên IJKL là hình bình hành.</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225124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725400" y="723900"/>
            <a:ext cx="5400675" cy="640080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838200" y="419100"/>
                <a:ext cx="11358394" cy="4247317"/>
              </a:xfrm>
              <a:prstGeom prst="rect">
                <a:avLst/>
              </a:prstGeom>
            </p:spPr>
            <p:txBody>
              <a:bodyPr wrap="square">
                <a:spAutoFit/>
              </a:bodyPr>
              <a:lstStyle/>
              <a:p>
                <a:pPr algn="just">
                  <a:lnSpc>
                    <a:spcPct val="150000"/>
                  </a:lnSpc>
                </a:pPr>
                <a:r>
                  <a:rPr lang="vi-VN" sz="3600" smtClean="0">
                    <a:latin typeface="Arial" panose="020B0604020202020204" pitchFamily="34" charset="0"/>
                    <a:cs typeface="Arial" panose="020B0604020202020204" pitchFamily="34" charset="0"/>
                  </a:rPr>
                  <a:t>b) Trong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SMP </a:t>
                </a:r>
                <a:r>
                  <a:rPr lang="vi-VN" sz="3600">
                    <a:latin typeface="Arial" panose="020B0604020202020204" pitchFamily="34" charset="0"/>
                    <a:cs typeface="Arial" panose="020B0604020202020204" pitchFamily="34" charset="0"/>
                  </a:rPr>
                  <a:t>có: IK // MP (tính chất đường trung bình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SMP).</a:t>
                </a:r>
                <a:endParaRPr lang="vi-VN" sz="3600">
                  <a:latin typeface="Arial" panose="020B0604020202020204" pitchFamily="34" charset="0"/>
                  <a:cs typeface="Arial" panose="020B0604020202020204" pitchFamily="34" charset="0"/>
                </a:endParaRPr>
              </a:p>
              <a:p>
                <a:pPr algn="just">
                  <a:lnSpc>
                    <a:spcPct val="150000"/>
                  </a:lnSpc>
                </a:pPr>
                <a:r>
                  <a:rPr lang="vi-VN" sz="3600">
                    <a:latin typeface="Arial" panose="020B0604020202020204" pitchFamily="34" charset="0"/>
                    <a:cs typeface="Arial" panose="020B0604020202020204" pitchFamily="34" charset="0"/>
                  </a:rPr>
                  <a:t>Mà MP // AD // BC (tính chất đường trung bình của hình thang)</a:t>
                </a:r>
              </a:p>
              <a:p>
                <a:pPr algn="just">
                  <a:lnSpc>
                    <a:spcPct val="150000"/>
                  </a:lnSpc>
                </a:pPr>
                <a:r>
                  <a:rPr lang="vi-VN" sz="3600">
                    <a:latin typeface="Arial" panose="020B0604020202020204" pitchFamily="34" charset="0"/>
                    <a:cs typeface="Arial" panose="020B0604020202020204" pitchFamily="34" charset="0"/>
                  </a:rPr>
                  <a:t>Suy ra IK // BC.</a:t>
                </a:r>
              </a:p>
            </p:txBody>
          </p:sp>
        </mc:Choice>
        <mc:Fallback xmlns="">
          <p:sp>
            <p:nvSpPr>
              <p:cNvPr id="3" name="Rectangle 2"/>
              <p:cNvSpPr>
                <a:spLocks noRot="1" noChangeAspect="1" noMove="1" noResize="1" noEditPoints="1" noAdjustHandles="1" noChangeArrowheads="1" noChangeShapeType="1" noTextEdit="1"/>
              </p:cNvSpPr>
              <p:nvPr/>
            </p:nvSpPr>
            <p:spPr>
              <a:xfrm>
                <a:off x="838200" y="419100"/>
                <a:ext cx="11358394" cy="4247317"/>
              </a:xfrm>
              <a:prstGeom prst="rect">
                <a:avLst/>
              </a:prstGeom>
              <a:blipFill rotWithShape="0">
                <a:blip r:embed="rId3"/>
                <a:stretch>
                  <a:fillRect l="-1664" r="-1610" b="-2155"/>
                </a:stretch>
              </a:blipFill>
            </p:spPr>
            <p:txBody>
              <a:bodyPr/>
              <a:lstStyle/>
              <a:p>
                <a:r>
                  <a:rPr lang="en-US">
                    <a:noFill/>
                  </a:rPr>
                  <a:t> </a:t>
                </a:r>
              </a:p>
            </p:txBody>
          </p:sp>
        </mc:Fallback>
      </mc:AlternateContent>
      <p:grpSp>
        <p:nvGrpSpPr>
          <p:cNvPr id="6" name="Group 5"/>
          <p:cNvGrpSpPr/>
          <p:nvPr/>
        </p:nvGrpSpPr>
        <p:grpSpPr>
          <a:xfrm>
            <a:off x="838200" y="4666417"/>
            <a:ext cx="17068800" cy="5170646"/>
            <a:chOff x="838200" y="4666417"/>
            <a:chExt cx="17068800" cy="5170646"/>
          </a:xfrm>
        </p:grpSpPr>
        <p:sp>
          <p:nvSpPr>
            <p:cNvPr id="4" name="Rectangle 3"/>
            <p:cNvSpPr/>
            <p:nvPr/>
          </p:nvSpPr>
          <p:spPr>
            <a:xfrm>
              <a:off x="838200" y="4666417"/>
              <a:ext cx="13329920" cy="3416320"/>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c) Ta có: J ∈ SN mà SN ⊂ (SBC) nên J ∈ (SBC)</a:t>
              </a:r>
            </a:p>
            <a:p>
              <a:pPr algn="just">
                <a:lnSpc>
                  <a:spcPct val="150000"/>
                </a:lnSpc>
              </a:pPr>
              <a:r>
                <a:rPr lang="vi-VN" sz="3600">
                  <a:latin typeface="Arial" panose="020B0604020202020204" pitchFamily="34" charset="0"/>
                  <a:cs typeface="Arial" panose="020B0604020202020204" pitchFamily="34" charset="0"/>
                </a:rPr>
                <a:t>Lại có J ∈ (IJKL)</a:t>
              </a:r>
            </a:p>
            <a:p>
              <a:pPr algn="just">
                <a:lnSpc>
                  <a:spcPct val="150000"/>
                </a:lnSpc>
              </a:pPr>
              <a:r>
                <a:rPr lang="vi-VN" sz="3600">
                  <a:latin typeface="Arial" panose="020B0604020202020204" pitchFamily="34" charset="0"/>
                  <a:cs typeface="Arial" panose="020B0604020202020204" pitchFamily="34" charset="0"/>
                </a:rPr>
                <a:t>Do đó J là giao điểm của (IJKL) và (SBC).</a:t>
              </a:r>
            </a:p>
            <a:p>
              <a:pPr algn="just">
                <a:lnSpc>
                  <a:spcPct val="150000"/>
                </a:lnSpc>
              </a:pPr>
              <a:r>
                <a:rPr lang="vi-VN" sz="3600">
                  <a:latin typeface="Arial" panose="020B0604020202020204" pitchFamily="34" charset="0"/>
                  <a:cs typeface="Arial" panose="020B0604020202020204" pitchFamily="34" charset="0"/>
                </a:rPr>
                <a:t>Mặt khác: IK // BC (chứng minh trên); IK ⊂ (IJKL); BC ⊂ (SBC</a:t>
              </a:r>
              <a:r>
                <a:rPr lang="vi-VN" sz="3600" smtClean="0">
                  <a:latin typeface="Arial" panose="020B0604020202020204" pitchFamily="34" charset="0"/>
                  <a:cs typeface="Arial" panose="020B0604020202020204" pitchFamily="34" charset="0"/>
                </a:rPr>
                <a:t>).</a:t>
              </a:r>
              <a:endParaRPr lang="vi-VN" sz="3600">
                <a:latin typeface="Arial" panose="020B0604020202020204" pitchFamily="34" charset="0"/>
                <a:cs typeface="Arial" panose="020B0604020202020204" pitchFamily="34" charset="0"/>
              </a:endParaRPr>
            </a:p>
          </p:txBody>
        </p:sp>
        <p:sp>
          <p:nvSpPr>
            <p:cNvPr id="5" name="Rectangle 4"/>
            <p:cNvSpPr/>
            <p:nvPr/>
          </p:nvSpPr>
          <p:spPr>
            <a:xfrm>
              <a:off x="838200" y="8082737"/>
              <a:ext cx="17068800" cy="1754326"/>
            </a:xfrm>
            <a:prstGeom prst="rect">
              <a:avLst/>
            </a:prstGeom>
          </p:spPr>
          <p:txBody>
            <a:bodyPr wrap="square">
              <a:spAutoFit/>
            </a:bodyPr>
            <a:lstStyle/>
            <a:p>
              <a:pPr lvl="0" algn="just">
                <a:lnSpc>
                  <a:spcPct val="150000"/>
                </a:lnSpc>
              </a:pPr>
              <a:r>
                <a:rPr lang="vi-VN" sz="3600">
                  <a:solidFill>
                    <a:prstClr val="black"/>
                  </a:solidFill>
                  <a:cs typeface="Arial" panose="020B0604020202020204" pitchFamily="34" charset="0"/>
                </a:rPr>
                <a:t>Do đó giao tuyến của hai mặt phẳng (IJKL) và (SBC) là đường thẳng đi qua J song song với BC cắt SB, SC lần lượt tại B’ và C’, hay giao tuyến là đường thẳng B’C’.</a:t>
              </a:r>
            </a:p>
          </p:txBody>
        </p:sp>
      </p:grpSp>
    </p:spTree>
    <p:extLst>
      <p:ext uri="{BB962C8B-B14F-4D97-AF65-F5344CB8AC3E}">
        <p14:creationId xmlns:p14="http://schemas.microsoft.com/office/powerpoint/2010/main" val="146909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rot="10656418">
            <a:off x="1000169" y="902880"/>
            <a:ext cx="15080543" cy="7722103"/>
            <a:chOff x="0" y="0"/>
            <a:chExt cx="3971830" cy="2033805"/>
          </a:xfrm>
        </p:grpSpPr>
        <p:sp>
          <p:nvSpPr>
            <p:cNvPr id="6" name="Freeform 6"/>
            <p:cNvSpPr/>
            <p:nvPr/>
          </p:nvSpPr>
          <p:spPr>
            <a:xfrm>
              <a:off x="0" y="0"/>
              <a:ext cx="3971830" cy="2033805"/>
            </a:xfrm>
            <a:custGeom>
              <a:avLst/>
              <a:gdLst/>
              <a:ahLst/>
              <a:cxnLst/>
              <a:rect l="l" t="t" r="r" b="b"/>
              <a:pathLst>
                <a:path w="3971830" h="2033805">
                  <a:moveTo>
                    <a:pt x="26182" y="0"/>
                  </a:moveTo>
                  <a:lnTo>
                    <a:pt x="3945648" y="0"/>
                  </a:lnTo>
                  <a:cubicBezTo>
                    <a:pt x="3960108" y="0"/>
                    <a:pt x="3971830" y="11722"/>
                    <a:pt x="3971830" y="26182"/>
                  </a:cubicBezTo>
                  <a:lnTo>
                    <a:pt x="3971830" y="2007623"/>
                  </a:lnTo>
                  <a:cubicBezTo>
                    <a:pt x="3971830" y="2014567"/>
                    <a:pt x="3969072" y="2021226"/>
                    <a:pt x="3964162" y="2026136"/>
                  </a:cubicBezTo>
                  <a:cubicBezTo>
                    <a:pt x="3959251" y="2031047"/>
                    <a:pt x="3952592" y="2033805"/>
                    <a:pt x="3945648" y="2033805"/>
                  </a:cubicBezTo>
                  <a:lnTo>
                    <a:pt x="26182" y="2033805"/>
                  </a:lnTo>
                  <a:cubicBezTo>
                    <a:pt x="19238" y="2033805"/>
                    <a:pt x="12579" y="2031047"/>
                    <a:pt x="7669" y="2026136"/>
                  </a:cubicBezTo>
                  <a:cubicBezTo>
                    <a:pt x="2758" y="2021226"/>
                    <a:pt x="0" y="2014567"/>
                    <a:pt x="0" y="2007623"/>
                  </a:cubicBezTo>
                  <a:lnTo>
                    <a:pt x="0" y="26182"/>
                  </a:lnTo>
                  <a:cubicBezTo>
                    <a:pt x="0" y="19238"/>
                    <a:pt x="2758" y="12579"/>
                    <a:pt x="7669" y="7669"/>
                  </a:cubicBezTo>
                  <a:cubicBezTo>
                    <a:pt x="12579" y="2758"/>
                    <a:pt x="19238" y="0"/>
                    <a:pt x="26182"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0656418">
            <a:off x="16394250" y="457670"/>
            <a:ext cx="5310462" cy="7722103"/>
            <a:chOff x="0" y="0"/>
            <a:chExt cx="1398640" cy="2033805"/>
          </a:xfrm>
        </p:grpSpPr>
        <p:sp>
          <p:nvSpPr>
            <p:cNvPr id="9" name="Freeform 9"/>
            <p:cNvSpPr/>
            <p:nvPr/>
          </p:nvSpPr>
          <p:spPr>
            <a:xfrm>
              <a:off x="0" y="0"/>
              <a:ext cx="1398640" cy="2033805"/>
            </a:xfrm>
            <a:custGeom>
              <a:avLst/>
              <a:gdLst/>
              <a:ahLst/>
              <a:cxnLst/>
              <a:rect l="l" t="t" r="r" b="b"/>
              <a:pathLst>
                <a:path w="1398640" h="2033805">
                  <a:moveTo>
                    <a:pt x="74351" y="0"/>
                  </a:moveTo>
                  <a:lnTo>
                    <a:pt x="1324289" y="0"/>
                  </a:lnTo>
                  <a:cubicBezTo>
                    <a:pt x="1344008" y="0"/>
                    <a:pt x="1362920" y="7833"/>
                    <a:pt x="1376863" y="21777"/>
                  </a:cubicBezTo>
                  <a:cubicBezTo>
                    <a:pt x="1390807" y="35720"/>
                    <a:pt x="1398640" y="54632"/>
                    <a:pt x="1398640" y="74351"/>
                  </a:cubicBezTo>
                  <a:lnTo>
                    <a:pt x="1398640" y="1959454"/>
                  </a:lnTo>
                  <a:cubicBezTo>
                    <a:pt x="1398640" y="1979173"/>
                    <a:pt x="1390807" y="1998085"/>
                    <a:pt x="1376863" y="2012028"/>
                  </a:cubicBezTo>
                  <a:cubicBezTo>
                    <a:pt x="1362920" y="2025971"/>
                    <a:pt x="1344008" y="2033805"/>
                    <a:pt x="1324289" y="2033805"/>
                  </a:cubicBezTo>
                  <a:lnTo>
                    <a:pt x="74351" y="2033805"/>
                  </a:lnTo>
                  <a:cubicBezTo>
                    <a:pt x="54632" y="2033805"/>
                    <a:pt x="35720" y="2025971"/>
                    <a:pt x="21777" y="2012028"/>
                  </a:cubicBezTo>
                  <a:cubicBezTo>
                    <a:pt x="7833" y="1998085"/>
                    <a:pt x="0" y="1979173"/>
                    <a:pt x="0" y="1959454"/>
                  </a:cubicBezTo>
                  <a:lnTo>
                    <a:pt x="0" y="74351"/>
                  </a:lnTo>
                  <a:cubicBezTo>
                    <a:pt x="0" y="54632"/>
                    <a:pt x="7833" y="35720"/>
                    <a:pt x="21777" y="21777"/>
                  </a:cubicBezTo>
                  <a:cubicBezTo>
                    <a:pt x="35720" y="7833"/>
                    <a:pt x="54632" y="0"/>
                    <a:pt x="74351"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rot="10675089">
            <a:off x="15664256" y="993865"/>
            <a:ext cx="1142189" cy="6649712"/>
          </a:xfrm>
          <a:custGeom>
            <a:avLst/>
            <a:gdLst/>
            <a:ahLst/>
            <a:cxnLst/>
            <a:rect l="l" t="t" r="r" b="b"/>
            <a:pathLst>
              <a:path w="1142189" h="6649712">
                <a:moveTo>
                  <a:pt x="0" y="0"/>
                </a:moveTo>
                <a:lnTo>
                  <a:pt x="1142189" y="0"/>
                </a:lnTo>
                <a:lnTo>
                  <a:pt x="1142189" y="6649712"/>
                </a:lnTo>
                <a:lnTo>
                  <a:pt x="0" y="6649712"/>
                </a:lnTo>
                <a:lnTo>
                  <a:pt x="0" y="0"/>
                </a:lnTo>
                <a:close/>
              </a:path>
            </a:pathLst>
          </a:custGeom>
          <a:blipFill>
            <a:blip r:embed="rId4">
              <a:extLst>
                <a:ext uri="{96DAC541-7B7A-43D3-8B79-37D633B846F1}">
                  <asvg:svgBlip xmlns="" xmlns:asvg="http://schemas.microsoft.com/office/drawing/2016/SVG/main" r:embed="rId5"/>
                </a:ext>
              </a:extLst>
            </a:blip>
            <a:stretch>
              <a:fillRect b="-83216"/>
            </a:stretch>
          </a:blipFill>
        </p:spPr>
      </p:sp>
      <p:grpSp>
        <p:nvGrpSpPr>
          <p:cNvPr id="12" name="Group 12"/>
          <p:cNvGrpSpPr/>
          <p:nvPr/>
        </p:nvGrpSpPr>
        <p:grpSpPr>
          <a:xfrm rot="-149877">
            <a:off x="1820159" y="1534067"/>
            <a:ext cx="13237751" cy="6613591"/>
            <a:chOff x="0" y="0"/>
            <a:chExt cx="3486486" cy="1741851"/>
          </a:xfrm>
        </p:grpSpPr>
        <p:sp>
          <p:nvSpPr>
            <p:cNvPr id="13"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a:solidFill>
                <a:srgbClr val="C79179"/>
              </a:solidFill>
            </a:ln>
          </p:spPr>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Freeform 16"/>
          <p:cNvSpPr/>
          <p:nvPr/>
        </p:nvSpPr>
        <p:spPr>
          <a:xfrm rot="-6421755">
            <a:off x="14654025" y="345757"/>
            <a:ext cx="3837390" cy="2412518"/>
          </a:xfrm>
          <a:custGeom>
            <a:avLst/>
            <a:gdLst/>
            <a:ahLst/>
            <a:cxnLst/>
            <a:rect l="l" t="t" r="r" b="b"/>
            <a:pathLst>
              <a:path w="3837390" h="2412518">
                <a:moveTo>
                  <a:pt x="0" y="0"/>
                </a:moveTo>
                <a:lnTo>
                  <a:pt x="3837390" y="0"/>
                </a:lnTo>
                <a:lnTo>
                  <a:pt x="3837390" y="2412518"/>
                </a:lnTo>
                <a:lnTo>
                  <a:pt x="0" y="2412518"/>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7" name="Freeform 17"/>
          <p:cNvSpPr/>
          <p:nvPr/>
        </p:nvSpPr>
        <p:spPr>
          <a:xfrm>
            <a:off x="83416" y="6112556"/>
            <a:ext cx="2398688" cy="4389821"/>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3" name="Rectangle 22"/>
          <p:cNvSpPr/>
          <p:nvPr/>
        </p:nvSpPr>
        <p:spPr>
          <a:xfrm rot="21448521">
            <a:off x="2773844" y="1828449"/>
            <a:ext cx="11284184" cy="5909310"/>
          </a:xfrm>
          <a:prstGeom prst="rect">
            <a:avLst/>
          </a:prstGeom>
        </p:spPr>
        <p:txBody>
          <a:bodyPr wrap="square">
            <a:spAutoFit/>
          </a:bodyPr>
          <a:lstStyle/>
          <a:p>
            <a:pPr algn="just">
              <a:lnSpc>
                <a:spcPct val="150000"/>
              </a:lnSpc>
            </a:pPr>
            <a:r>
              <a:rPr lang="vi-VN" sz="4200" b="1" smtClean="0">
                <a:solidFill>
                  <a:schemeClr val="tx2">
                    <a:lumMod val="75000"/>
                  </a:schemeClr>
                </a:solidFill>
                <a:cs typeface="Arial" panose="020B0604020202020204" pitchFamily="34" charset="0"/>
              </a:rPr>
              <a:t>Bài 7 (SGK - tr.100) </a:t>
            </a:r>
            <a:r>
              <a:rPr lang="vi-VN" sz="4200"/>
              <a:t>Cho tứ diện ABCD. Gọi I, J lần lượt là trung điểm của các cạnh BC, CD. Trên cạnh AC lấy điểm K. Gọi M là giao điểm của BK và AI, N là giao điểm của DK và AJ. Chứng minh rằng đường thẳng MN song song với đường thẳng BD. </a:t>
            </a:r>
            <a:endParaRPr lang="en-US" sz="42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12201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TextBox 1"/>
          <p:cNvSpPr txBox="1"/>
          <p:nvPr/>
        </p:nvSpPr>
        <p:spPr>
          <a:xfrm>
            <a:off x="8382000" y="549414"/>
            <a:ext cx="1462245"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289" t="5405" r="8985"/>
          <a:stretch/>
        </p:blipFill>
        <p:spPr>
          <a:xfrm>
            <a:off x="199992" y="1639649"/>
            <a:ext cx="6355516" cy="6248400"/>
          </a:xfrm>
          <a:prstGeom prst="rect">
            <a:avLst/>
          </a:prstGeom>
        </p:spPr>
      </p:pic>
      <p:sp>
        <p:nvSpPr>
          <p:cNvPr id="4" name="Rectangle 3"/>
          <p:cNvSpPr/>
          <p:nvPr/>
        </p:nvSpPr>
        <p:spPr>
          <a:xfrm>
            <a:off x="6555508" y="1387186"/>
            <a:ext cx="11427692" cy="4247317"/>
          </a:xfrm>
          <a:prstGeom prst="rect">
            <a:avLst/>
          </a:prstGeom>
        </p:spPr>
        <p:txBody>
          <a:bodyPr wrap="square">
            <a:spAutoFit/>
          </a:bodyPr>
          <a:lstStyle/>
          <a:p>
            <a:pPr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Ta có: B ∈ (BDK) và B ∈ (BCD) nên B là giao điểm của (BDK) và (BCD).</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D ∈ (BDK) và D ∈ (BCD) nên D là giao điểm của (BDK) và (BCD).</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Do đó (BDK) ∩ (BCD) = BD</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6555508" y="5634503"/>
            <a:ext cx="11732492" cy="4247317"/>
          </a:xfrm>
          <a:prstGeom prst="rect">
            <a:avLst/>
          </a:prstGeom>
        </p:spPr>
        <p:txBody>
          <a:bodyPr wrap="square">
            <a:spAutoFit/>
          </a:bodyPr>
          <a:lstStyle/>
          <a:p>
            <a:pPr marL="30480" marR="30480" lvl="0" algn="just">
              <a:lnSpc>
                <a:spcPct val="150000"/>
              </a:lnSpc>
            </a:pPr>
            <a:r>
              <a:rPr lang="vi-VN" sz="3600">
                <a:solidFill>
                  <a:srgbClr val="000000"/>
                </a:solidFill>
                <a:ea typeface="Calibri" panose="020F0502020204030204" pitchFamily="34" charset="0"/>
                <a:cs typeface="Arial" panose="020B0604020202020204" pitchFamily="34" charset="0"/>
              </a:rPr>
              <a: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Ta có: M ∈ BK mà BK ⊂ (BDK) nên M ∈ (BDK); </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M ∈ AI mà AI ⊂ (AIJ) nên M ∈ (AIIJ)</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Do đó M là giao điểm của (BDK) và (AIJ)</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Tương tự ta cũng có N là giao điểm của (BDK) và (AIJ)</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Suy ra </a:t>
            </a:r>
            <a:r>
              <a:rPr lang="vi-VN" sz="3600">
                <a:solidFill>
                  <a:srgbClr val="000000"/>
                </a:solidFill>
                <a:ea typeface="Calibri" panose="020F0502020204030204" pitchFamily="34" charset="0"/>
                <a:cs typeface="Arial" panose="020B0604020202020204" pitchFamily="34" charset="0"/>
              </a:rPr>
              <a:t>MN là giao tuyến của (BDK) và (AJII).</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88109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289" t="5405" r="8985"/>
          <a:stretch/>
        </p:blipFill>
        <p:spPr>
          <a:xfrm>
            <a:off x="199992" y="1639649"/>
            <a:ext cx="6355516" cy="6248400"/>
          </a:xfrm>
          <a:prstGeom prst="rect">
            <a:avLst/>
          </a:prstGeom>
        </p:spPr>
      </p:pic>
      <p:sp>
        <p:nvSpPr>
          <p:cNvPr id="6" name="Rectangle 5"/>
          <p:cNvSpPr/>
          <p:nvPr/>
        </p:nvSpPr>
        <p:spPr>
          <a:xfrm>
            <a:off x="6781800" y="571500"/>
            <a:ext cx="11125200" cy="9233297"/>
          </a:xfrm>
          <a:prstGeom prst="rect">
            <a:avLst/>
          </a:prstGeom>
        </p:spPr>
        <p:txBody>
          <a:bodyPr wrap="square">
            <a:spAutoFit/>
          </a:bodyPr>
          <a:lstStyle/>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Ta có: I ∈ BC mà BC ⊂ (BCD) nên I ∈ (BCD)</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Lại có I ∈ (AIJ) nên I là giao điểm của (BCD) và (AIJ)</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Tương tự ta cũng có J là giao điểm của (BCD) và (AIJ)</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Suy ra IJ là giao tuyến của (BCD) và (AIJ).</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Xét DBCD có I, J lần lượt là trung điểm của BC, CD nên IJ là đường trung bình của tam giác</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Do đó IJ // BD.</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Ta có: (BDK) ∩ (BCD) = BD; (BDK) ∩ (AIJ) = MN; (BCD) ∩ (AIJ) = IJ; IJ // BD.</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Suy ra MN // BD.</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808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6" name="Rectangle 25"/>
          <p:cNvSpPr/>
          <p:nvPr/>
        </p:nvSpPr>
        <p:spPr>
          <a:xfrm>
            <a:off x="0" y="0"/>
            <a:ext cx="18288000" cy="10287000"/>
          </a:xfrm>
          <a:prstGeom prst="rect">
            <a:avLst/>
          </a:prstGeom>
          <a:solidFill>
            <a:srgbClr val="AA917E"/>
          </a:solidFill>
          <a:ln>
            <a:solidFill>
              <a:srgbClr val="AA9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6"/>
          <p:cNvSpPr/>
          <p:nvPr/>
        </p:nvSpPr>
        <p:spPr>
          <a:xfrm>
            <a:off x="381000" y="1714500"/>
            <a:ext cx="17602199" cy="8305800"/>
          </a:xfrm>
          <a:custGeom>
            <a:avLst/>
            <a:gdLst/>
            <a:ahLst/>
            <a:cxnLst/>
            <a:rect l="l" t="t" r="r" b="b"/>
            <a:pathLst>
              <a:path w="4505025" h="1974399">
                <a:moveTo>
                  <a:pt x="23083" y="0"/>
                </a:moveTo>
                <a:lnTo>
                  <a:pt x="4481942" y="0"/>
                </a:lnTo>
                <a:cubicBezTo>
                  <a:pt x="4488064" y="0"/>
                  <a:pt x="4493935" y="2432"/>
                  <a:pt x="4498264" y="6761"/>
                </a:cubicBezTo>
                <a:cubicBezTo>
                  <a:pt x="4502593" y="11090"/>
                  <a:pt x="4505025" y="16961"/>
                  <a:pt x="4505025" y="23083"/>
                </a:cubicBezTo>
                <a:lnTo>
                  <a:pt x="4505025" y="1951316"/>
                </a:lnTo>
                <a:cubicBezTo>
                  <a:pt x="4505025" y="1957437"/>
                  <a:pt x="4502593" y="1963309"/>
                  <a:pt x="4498264" y="1967638"/>
                </a:cubicBezTo>
                <a:cubicBezTo>
                  <a:pt x="4493935" y="1971967"/>
                  <a:pt x="4488064" y="1974399"/>
                  <a:pt x="4481942" y="1974399"/>
                </a:cubicBezTo>
                <a:lnTo>
                  <a:pt x="23083" y="1974399"/>
                </a:lnTo>
                <a:cubicBezTo>
                  <a:pt x="16961" y="1974399"/>
                  <a:pt x="11090" y="1971967"/>
                  <a:pt x="6761" y="1967638"/>
                </a:cubicBezTo>
                <a:cubicBezTo>
                  <a:pt x="2432" y="1963309"/>
                  <a:pt x="0" y="1957437"/>
                  <a:pt x="0" y="1951316"/>
                </a:cubicBezTo>
                <a:lnTo>
                  <a:pt x="0" y="23083"/>
                </a:lnTo>
                <a:cubicBezTo>
                  <a:pt x="0" y="16961"/>
                  <a:pt x="2432" y="11090"/>
                  <a:pt x="6761" y="6761"/>
                </a:cubicBezTo>
                <a:cubicBezTo>
                  <a:pt x="11090" y="2432"/>
                  <a:pt x="16961" y="0"/>
                  <a:pt x="23083" y="0"/>
                </a:cubicBezTo>
                <a:close/>
              </a:path>
            </a:pathLst>
          </a:custGeom>
          <a:solidFill>
            <a:schemeClr val="bg1"/>
          </a:solidFill>
        </p:spPr>
      </p:sp>
      <p:sp>
        <p:nvSpPr>
          <p:cNvPr id="23" name="TextBox 23"/>
          <p:cNvSpPr txBox="1"/>
          <p:nvPr/>
        </p:nvSpPr>
        <p:spPr>
          <a:xfrm>
            <a:off x="591493" y="495300"/>
            <a:ext cx="17105019" cy="987450"/>
          </a:xfrm>
          <a:prstGeom prst="rect">
            <a:avLst/>
          </a:prstGeom>
        </p:spPr>
        <p:txBody>
          <a:bodyPr wrap="square" lIns="0" tIns="0" rIns="0" bIns="0" rtlCol="0" anchor="t">
            <a:spAutoFit/>
          </a:bodyPr>
          <a:lstStyle/>
          <a:p>
            <a:pPr algn="ctr">
              <a:lnSpc>
                <a:spcPts val="7679"/>
              </a:lnSpc>
            </a:pPr>
            <a:r>
              <a:rPr lang="vi-VN" sz="4800" b="1" smtClean="0">
                <a:solidFill>
                  <a:schemeClr val="bg1"/>
                </a:solidFill>
                <a:latin typeface="Arial" panose="020B0604020202020204" pitchFamily="34" charset="0"/>
                <a:cs typeface="Arial" panose="020B0604020202020204" pitchFamily="34" charset="0"/>
              </a:rPr>
              <a:t>I. VỊ TRÍ TƯƠNG ĐỐI CỦA HAI ĐƯỜNG THẲNG PHÂN BIỆT </a:t>
            </a:r>
            <a:endParaRPr lang="en-US" sz="4800" b="1">
              <a:solidFill>
                <a:schemeClr val="bg1"/>
              </a:solidFill>
              <a:latin typeface="Arial" panose="020B0604020202020204" pitchFamily="34" charset="0"/>
              <a:cs typeface="Arial" panose="020B0604020202020204" pitchFamily="34" charset="0"/>
            </a:endParaRPr>
          </a:p>
        </p:txBody>
      </p:sp>
      <p:sp>
        <p:nvSpPr>
          <p:cNvPr id="27" name="Folded Corner 26"/>
          <p:cNvSpPr/>
          <p:nvPr/>
        </p:nvSpPr>
        <p:spPr>
          <a:xfrm>
            <a:off x="838200" y="1714500"/>
            <a:ext cx="1295400" cy="1066800"/>
          </a:xfrm>
          <a:prstGeom prst="foldedCorner">
            <a:avLst/>
          </a:prstGeom>
          <a:solidFill>
            <a:schemeClr val="accent5">
              <a:lumMod val="75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HĐ1</a:t>
            </a:r>
            <a:endParaRPr lang="en-US" sz="4000" b="1">
              <a:solidFill>
                <a:schemeClr val="bg1"/>
              </a:solidFill>
              <a:latin typeface="Arial" panose="020B0604020202020204" pitchFamily="34" charset="0"/>
              <a:cs typeface="Arial" panose="020B0604020202020204" pitchFamily="34" charset="0"/>
            </a:endParaRPr>
          </a:p>
        </p:txBody>
      </p:sp>
      <p:sp>
        <p:nvSpPr>
          <p:cNvPr id="28" name="Rectangle 27"/>
          <p:cNvSpPr/>
          <p:nvPr/>
        </p:nvSpPr>
        <p:spPr>
          <a:xfrm>
            <a:off x="838200" y="2781300"/>
            <a:ext cx="16858312" cy="2862322"/>
          </a:xfrm>
          <a:prstGeom prst="rect">
            <a:avLst/>
          </a:prstGeom>
        </p:spPr>
        <p:txBody>
          <a:bodyPr wrap="square">
            <a:spAutoFit/>
          </a:bodyPr>
          <a:lstStyle/>
          <a:p>
            <a:pPr marL="742950" indent="-742950" algn="just">
              <a:lnSpc>
                <a:spcPct val="150000"/>
              </a:lnSpc>
              <a:buFont typeface="+mj-lt"/>
              <a:buAutoNum type="alphaLcParenR"/>
            </a:pPr>
            <a:r>
              <a:rPr lang="vi-VN" sz="4000" smtClean="0">
                <a:latin typeface="Arial" panose="020B0604020202020204" pitchFamily="34" charset="0"/>
                <a:cs typeface="Arial" panose="020B0604020202020204" pitchFamily="34" charset="0"/>
              </a:rPr>
              <a:t>Hãy </a:t>
            </a:r>
            <a:r>
              <a:rPr lang="vi-VN" sz="4000">
                <a:latin typeface="Arial" panose="020B0604020202020204" pitchFamily="34" charset="0"/>
                <a:cs typeface="Arial" panose="020B0604020202020204" pitchFamily="34" charset="0"/>
              </a:rPr>
              <a:t>nêu các vị trí tương đối của hai đường thẳng trong mặt phẳng</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a:p>
            <a:pPr marL="742950" indent="-742950" algn="just">
              <a:lnSpc>
                <a:spcPct val="150000"/>
              </a:lnSpc>
              <a:buFont typeface="+mj-lt"/>
              <a:buAutoNum type="alphaLcParenR"/>
            </a:pPr>
            <a:r>
              <a:rPr lang="vi-VN" sz="4000" smtClean="0">
                <a:latin typeface="Arial" panose="020B0604020202020204" pitchFamily="34" charset="0"/>
                <a:cs typeface="Arial" panose="020B0604020202020204" pitchFamily="34" charset="0"/>
              </a:rPr>
              <a:t>Quan </a:t>
            </a:r>
            <a:r>
              <a:rPr lang="vi-VN" sz="4000">
                <a:latin typeface="Arial" panose="020B0604020202020204" pitchFamily="34" charset="0"/>
                <a:cs typeface="Arial" panose="020B0604020202020204" pitchFamily="34" charset="0"/>
              </a:rPr>
              <a:t>sát hai đường thẳng a và b trong Hình 31a, 31b và cho biết các đường thẳng cùng nằm trong một mặt phẳng không.</a:t>
            </a:r>
            <a:endParaRPr lang="en-US" sz="400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5523984"/>
            <a:ext cx="8305800" cy="4435964"/>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4152" y="7741966"/>
            <a:ext cx="2489200" cy="2402430"/>
          </a:xfrm>
          <a:prstGeom prst="rect">
            <a:avLst/>
          </a:prstGeom>
        </p:spPr>
      </p:pic>
    </p:spTree>
    <p:extLst>
      <p:ext uri="{BB962C8B-B14F-4D97-AF65-F5344CB8AC3E}">
        <p14:creationId xmlns:p14="http://schemas.microsoft.com/office/powerpoint/2010/main" val="218531211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ppt_w+.3"/>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up)">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5"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linds(vertical)">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81293"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500618" y="1358878"/>
            <a:ext cx="17456396" cy="8550690"/>
            <a:chOff x="0" y="0"/>
            <a:chExt cx="4597569" cy="2252034"/>
          </a:xfrm>
        </p:grpSpPr>
        <p:sp>
          <p:nvSpPr>
            <p:cNvPr id="6" name="Freeform 6"/>
            <p:cNvSpPr/>
            <p:nvPr/>
          </p:nvSpPr>
          <p:spPr>
            <a:xfrm>
              <a:off x="0" y="0"/>
              <a:ext cx="4597569" cy="2252034"/>
            </a:xfrm>
            <a:custGeom>
              <a:avLst/>
              <a:gdLst/>
              <a:ahLst/>
              <a:cxnLst/>
              <a:rect l="l" t="t" r="r" b="b"/>
              <a:pathLst>
                <a:path w="4597569" h="2252034">
                  <a:moveTo>
                    <a:pt x="22619" y="0"/>
                  </a:moveTo>
                  <a:lnTo>
                    <a:pt x="4574951" y="0"/>
                  </a:lnTo>
                  <a:cubicBezTo>
                    <a:pt x="4580950" y="0"/>
                    <a:pt x="4586703" y="2383"/>
                    <a:pt x="4590945" y="6625"/>
                  </a:cubicBezTo>
                  <a:cubicBezTo>
                    <a:pt x="4595186" y="10867"/>
                    <a:pt x="4597569" y="16620"/>
                    <a:pt x="4597569" y="22619"/>
                  </a:cubicBezTo>
                  <a:lnTo>
                    <a:pt x="4597569" y="2229415"/>
                  </a:lnTo>
                  <a:cubicBezTo>
                    <a:pt x="4597569" y="2235414"/>
                    <a:pt x="4595186" y="2241167"/>
                    <a:pt x="4590945" y="2245409"/>
                  </a:cubicBezTo>
                  <a:cubicBezTo>
                    <a:pt x="4586703" y="2249651"/>
                    <a:pt x="4580950" y="2252034"/>
                    <a:pt x="4574951" y="2252034"/>
                  </a:cubicBezTo>
                  <a:lnTo>
                    <a:pt x="22619" y="2252034"/>
                  </a:lnTo>
                  <a:cubicBezTo>
                    <a:pt x="16620" y="2252034"/>
                    <a:pt x="10867" y="2249651"/>
                    <a:pt x="6625" y="2245409"/>
                  </a:cubicBezTo>
                  <a:cubicBezTo>
                    <a:pt x="2383" y="2241167"/>
                    <a:pt x="0" y="2235414"/>
                    <a:pt x="0" y="2229415"/>
                  </a:cubicBezTo>
                  <a:lnTo>
                    <a:pt x="0" y="22619"/>
                  </a:lnTo>
                  <a:cubicBezTo>
                    <a:pt x="0" y="16620"/>
                    <a:pt x="2383" y="10867"/>
                    <a:pt x="6625" y="6625"/>
                  </a:cubicBezTo>
                  <a:cubicBezTo>
                    <a:pt x="10867" y="2383"/>
                    <a:pt x="16620" y="0"/>
                    <a:pt x="22619"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488637" y="4053618"/>
            <a:ext cx="4467996" cy="4709350"/>
          </a:xfrm>
          <a:custGeom>
            <a:avLst/>
            <a:gdLst/>
            <a:ahLst/>
            <a:cxnLst/>
            <a:rect l="l" t="t" r="r" b="b"/>
            <a:pathLst>
              <a:path w="4467996" h="4709350">
                <a:moveTo>
                  <a:pt x="0" y="0"/>
                </a:moveTo>
                <a:lnTo>
                  <a:pt x="4467996" y="0"/>
                </a:lnTo>
                <a:lnTo>
                  <a:pt x="4467996" y="4709350"/>
                </a:lnTo>
                <a:lnTo>
                  <a:pt x="0" y="4709350"/>
                </a:lnTo>
                <a:lnTo>
                  <a:pt x="0" y="0"/>
                </a:lnTo>
                <a:close/>
              </a:path>
            </a:pathLst>
          </a:custGeom>
          <a:blipFill>
            <a:blip r:embed="rId4"/>
            <a:stretch>
              <a:fillRect/>
            </a:stretch>
          </a:blipFill>
        </p:spPr>
      </p:sp>
      <p:sp>
        <p:nvSpPr>
          <p:cNvPr id="9" name="Freeform 9"/>
          <p:cNvSpPr/>
          <p:nvPr/>
        </p:nvSpPr>
        <p:spPr>
          <a:xfrm>
            <a:off x="6964502" y="4039404"/>
            <a:ext cx="4467996" cy="4709350"/>
          </a:xfrm>
          <a:custGeom>
            <a:avLst/>
            <a:gdLst/>
            <a:ahLst/>
            <a:cxnLst/>
            <a:rect l="l" t="t" r="r" b="b"/>
            <a:pathLst>
              <a:path w="4467996" h="4709350">
                <a:moveTo>
                  <a:pt x="0" y="0"/>
                </a:moveTo>
                <a:lnTo>
                  <a:pt x="4467996" y="0"/>
                </a:lnTo>
                <a:lnTo>
                  <a:pt x="4467996" y="4709351"/>
                </a:lnTo>
                <a:lnTo>
                  <a:pt x="0" y="4709351"/>
                </a:lnTo>
                <a:lnTo>
                  <a:pt x="0" y="0"/>
                </a:lnTo>
                <a:close/>
              </a:path>
            </a:pathLst>
          </a:custGeom>
          <a:blipFill>
            <a:blip r:embed="rId4"/>
            <a:stretch>
              <a:fillRect/>
            </a:stretch>
          </a:blipFill>
        </p:spPr>
      </p:sp>
      <p:sp>
        <p:nvSpPr>
          <p:cNvPr id="10" name="Freeform 10"/>
          <p:cNvSpPr/>
          <p:nvPr/>
        </p:nvSpPr>
        <p:spPr>
          <a:xfrm>
            <a:off x="12268200" y="4053618"/>
            <a:ext cx="4467996" cy="4709350"/>
          </a:xfrm>
          <a:custGeom>
            <a:avLst/>
            <a:gdLst/>
            <a:ahLst/>
            <a:cxnLst/>
            <a:rect l="l" t="t" r="r" b="b"/>
            <a:pathLst>
              <a:path w="4467996" h="4709350">
                <a:moveTo>
                  <a:pt x="0" y="0"/>
                </a:moveTo>
                <a:lnTo>
                  <a:pt x="4467996" y="0"/>
                </a:lnTo>
                <a:lnTo>
                  <a:pt x="4467996" y="4709350"/>
                </a:lnTo>
                <a:lnTo>
                  <a:pt x="0" y="4709350"/>
                </a:lnTo>
                <a:lnTo>
                  <a:pt x="0" y="0"/>
                </a:lnTo>
                <a:close/>
              </a:path>
            </a:pathLst>
          </a:custGeom>
          <a:blipFill>
            <a:blip r:embed="rId4"/>
            <a:stretch>
              <a:fillRect/>
            </a:stretch>
          </a:blipFill>
        </p:spPr>
      </p:sp>
      <p:grpSp>
        <p:nvGrpSpPr>
          <p:cNvPr id="11" name="Group 11"/>
          <p:cNvGrpSpPr/>
          <p:nvPr/>
        </p:nvGrpSpPr>
        <p:grpSpPr>
          <a:xfrm>
            <a:off x="500618" y="-318330"/>
            <a:ext cx="17456396" cy="1347030"/>
            <a:chOff x="0" y="0"/>
            <a:chExt cx="4597569" cy="354773"/>
          </a:xfrm>
        </p:grpSpPr>
        <p:sp>
          <p:nvSpPr>
            <p:cNvPr id="12" name="Freeform 12"/>
            <p:cNvSpPr/>
            <p:nvPr/>
          </p:nvSpPr>
          <p:spPr>
            <a:xfrm>
              <a:off x="0" y="0"/>
              <a:ext cx="4597569" cy="354773"/>
            </a:xfrm>
            <a:custGeom>
              <a:avLst/>
              <a:gdLst/>
              <a:ahLst/>
              <a:cxnLst/>
              <a:rect l="l" t="t" r="r" b="b"/>
              <a:pathLst>
                <a:path w="4597569" h="354773">
                  <a:moveTo>
                    <a:pt x="22619" y="0"/>
                  </a:moveTo>
                  <a:lnTo>
                    <a:pt x="4574951" y="0"/>
                  </a:lnTo>
                  <a:cubicBezTo>
                    <a:pt x="4580950" y="0"/>
                    <a:pt x="4586703" y="2383"/>
                    <a:pt x="4590945" y="6625"/>
                  </a:cubicBezTo>
                  <a:cubicBezTo>
                    <a:pt x="4595186" y="10867"/>
                    <a:pt x="4597569" y="16620"/>
                    <a:pt x="4597569" y="22619"/>
                  </a:cubicBezTo>
                  <a:lnTo>
                    <a:pt x="4597569" y="332155"/>
                  </a:lnTo>
                  <a:cubicBezTo>
                    <a:pt x="4597569" y="338154"/>
                    <a:pt x="4595186" y="343907"/>
                    <a:pt x="4590945" y="348149"/>
                  </a:cubicBezTo>
                  <a:cubicBezTo>
                    <a:pt x="4586703" y="352390"/>
                    <a:pt x="4580950" y="354773"/>
                    <a:pt x="4574951" y="354773"/>
                  </a:cubicBezTo>
                  <a:lnTo>
                    <a:pt x="22619" y="354773"/>
                  </a:lnTo>
                  <a:cubicBezTo>
                    <a:pt x="16620" y="354773"/>
                    <a:pt x="10867" y="352390"/>
                    <a:pt x="6625" y="348149"/>
                  </a:cubicBezTo>
                  <a:cubicBezTo>
                    <a:pt x="2383" y="343907"/>
                    <a:pt x="0" y="338154"/>
                    <a:pt x="0" y="332155"/>
                  </a:cubicBezTo>
                  <a:lnTo>
                    <a:pt x="0" y="22619"/>
                  </a:lnTo>
                  <a:cubicBezTo>
                    <a:pt x="0" y="16620"/>
                    <a:pt x="2383" y="10867"/>
                    <a:pt x="6625" y="6625"/>
                  </a:cubicBezTo>
                  <a:cubicBezTo>
                    <a:pt x="10867" y="2383"/>
                    <a:pt x="16620" y="0"/>
                    <a:pt x="22619" y="0"/>
                  </a:cubicBezTo>
                  <a:close/>
                </a:path>
              </a:pathLst>
            </a:custGeom>
            <a:solidFill>
              <a:srgbClr val="825445"/>
            </a:solidFill>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5400000">
            <a:off x="8604446" y="-4647449"/>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TextBox 15"/>
          <p:cNvSpPr txBox="1"/>
          <p:nvPr/>
        </p:nvSpPr>
        <p:spPr>
          <a:xfrm>
            <a:off x="1937944" y="5250642"/>
            <a:ext cx="3453285" cy="1846659"/>
          </a:xfrm>
          <a:prstGeom prst="rect">
            <a:avLst/>
          </a:prstGeom>
        </p:spPr>
        <p:txBody>
          <a:bodyPr lIns="0" tIns="0" rIns="0" bIns="0" rtlCol="0" anchor="t">
            <a:spAutoFit/>
          </a:bodyPr>
          <a:lstStyle/>
          <a:p>
            <a:pPr algn="ctr">
              <a:lnSpc>
                <a:spcPct val="150000"/>
              </a:lnSpc>
              <a:spcBef>
                <a:spcPct val="0"/>
              </a:spcBef>
            </a:pPr>
            <a:r>
              <a:rPr lang="vi-VN" sz="4200" smtClean="0">
                <a:solidFill>
                  <a:srgbClr val="000000"/>
                </a:solidFill>
                <a:latin typeface="Arial" panose="020B0604020202020204" pitchFamily="34" charset="0"/>
                <a:cs typeface="Arial" panose="020B0604020202020204" pitchFamily="34" charset="0"/>
              </a:rPr>
              <a:t>Ôn tập kiến thức đã học</a:t>
            </a:r>
            <a:endParaRPr lang="en-US" sz="4200">
              <a:solidFill>
                <a:srgbClr val="000000"/>
              </a:solidFill>
              <a:latin typeface="Arial" panose="020B0604020202020204" pitchFamily="34" charset="0"/>
              <a:cs typeface="Arial" panose="020B0604020202020204" pitchFamily="34" charset="0"/>
            </a:endParaRPr>
          </a:p>
        </p:txBody>
      </p:sp>
      <p:sp>
        <p:nvSpPr>
          <p:cNvPr id="16" name="TextBox 16"/>
          <p:cNvSpPr txBox="1"/>
          <p:nvPr/>
        </p:nvSpPr>
        <p:spPr>
          <a:xfrm>
            <a:off x="7343366" y="5250642"/>
            <a:ext cx="3757856" cy="1938992"/>
          </a:xfrm>
          <a:prstGeom prst="rect">
            <a:avLst/>
          </a:prstGeom>
        </p:spPr>
        <p:txBody>
          <a:bodyPr wrap="square" lIns="0" tIns="0" rIns="0" bIns="0" rtlCol="0" anchor="t">
            <a:spAutoFit/>
          </a:bodyPr>
          <a:lstStyle/>
          <a:p>
            <a:pPr algn="ctr">
              <a:lnSpc>
                <a:spcPct val="150000"/>
              </a:lnSpc>
              <a:spcBef>
                <a:spcPct val="0"/>
              </a:spcBef>
            </a:pPr>
            <a:r>
              <a:rPr lang="vi-VN" sz="4200" smtClean="0">
                <a:solidFill>
                  <a:srgbClr val="000000"/>
                </a:solidFill>
                <a:latin typeface="Arial" panose="020B0604020202020204" pitchFamily="34" charset="0"/>
                <a:cs typeface="Arial" panose="020B0604020202020204" pitchFamily="34" charset="0"/>
              </a:rPr>
              <a:t>Hoàn thành bài tập trong SBT</a:t>
            </a:r>
            <a:endParaRPr lang="en-US" sz="4200">
              <a:solidFill>
                <a:srgbClr val="000000"/>
              </a:solidFill>
              <a:latin typeface="Arial" panose="020B0604020202020204" pitchFamily="34" charset="0"/>
              <a:cs typeface="Arial" panose="020B0604020202020204" pitchFamily="34" charset="0"/>
            </a:endParaRPr>
          </a:p>
        </p:txBody>
      </p:sp>
      <p:sp>
        <p:nvSpPr>
          <p:cNvPr id="17" name="TextBox 17"/>
          <p:cNvSpPr txBox="1"/>
          <p:nvPr/>
        </p:nvSpPr>
        <p:spPr>
          <a:xfrm>
            <a:off x="12419753" y="5250642"/>
            <a:ext cx="4087924" cy="1938992"/>
          </a:xfrm>
          <a:prstGeom prst="rect">
            <a:avLst/>
          </a:prstGeom>
        </p:spPr>
        <p:txBody>
          <a:bodyPr wrap="square" lIns="0" tIns="0" rIns="0" bIns="0" rtlCol="0" anchor="t">
            <a:spAutoFit/>
          </a:bodyPr>
          <a:lstStyle/>
          <a:p>
            <a:pPr algn="ctr">
              <a:lnSpc>
                <a:spcPct val="150000"/>
              </a:lnSpc>
              <a:spcBef>
                <a:spcPct val="0"/>
              </a:spcBef>
            </a:pPr>
            <a:r>
              <a:rPr lang="vi-VN" sz="4200" smtClean="0">
                <a:solidFill>
                  <a:srgbClr val="000000"/>
                </a:solidFill>
                <a:latin typeface="Arial" panose="020B0604020202020204" pitchFamily="34" charset="0"/>
                <a:cs typeface="Arial" panose="020B0604020202020204" pitchFamily="34" charset="0"/>
              </a:rPr>
              <a:t>Đọc và chuẩn bị bài sau - </a:t>
            </a:r>
            <a:r>
              <a:rPr lang="vi-VN" sz="4200" b="1" smtClean="0">
                <a:solidFill>
                  <a:srgbClr val="000000"/>
                </a:solidFill>
                <a:latin typeface="Arial" panose="020B0604020202020204" pitchFamily="34" charset="0"/>
                <a:cs typeface="Arial" panose="020B0604020202020204" pitchFamily="34" charset="0"/>
              </a:rPr>
              <a:t>Bài 3</a:t>
            </a:r>
            <a:endParaRPr lang="en-US" sz="4200" b="1">
              <a:solidFill>
                <a:srgbClr val="000000"/>
              </a:solidFill>
              <a:latin typeface="Arial" panose="020B0604020202020204" pitchFamily="34" charset="0"/>
              <a:cs typeface="Arial" panose="020B0604020202020204" pitchFamily="34" charset="0"/>
            </a:endParaRPr>
          </a:p>
        </p:txBody>
      </p:sp>
      <p:sp>
        <p:nvSpPr>
          <p:cNvPr id="19" name="TextBox 19"/>
          <p:cNvSpPr txBox="1"/>
          <p:nvPr/>
        </p:nvSpPr>
        <p:spPr>
          <a:xfrm>
            <a:off x="4757008" y="2186953"/>
            <a:ext cx="8771448" cy="859210"/>
          </a:xfrm>
          <a:prstGeom prst="rect">
            <a:avLst/>
          </a:prstGeom>
        </p:spPr>
        <p:txBody>
          <a:bodyPr wrap="square" lIns="0" tIns="0" rIns="0" bIns="0" rtlCol="0" anchor="t">
            <a:spAutoFit/>
          </a:bodyPr>
          <a:lstStyle/>
          <a:p>
            <a:pPr algn="ctr">
              <a:lnSpc>
                <a:spcPts val="6720"/>
              </a:lnSpc>
            </a:pPr>
            <a:r>
              <a:rPr lang="vi-VN" sz="6600" b="1" smtClean="0">
                <a:solidFill>
                  <a:srgbClr val="FAF9F0"/>
                </a:solidFill>
                <a:latin typeface="Arial" panose="020B0604020202020204" pitchFamily="34" charset="0"/>
                <a:cs typeface="Arial" panose="020B0604020202020204" pitchFamily="34" charset="0"/>
              </a:rPr>
              <a:t>HƯỚNG DẪN VỀ NHÀ</a:t>
            </a:r>
            <a:endParaRPr lang="en-US" sz="6600" b="1">
              <a:solidFill>
                <a:srgbClr val="FAF9F0"/>
              </a:solidFill>
              <a:latin typeface="Arial" panose="020B0604020202020204" pitchFamily="34" charset="0"/>
              <a:cs typeface="Arial" panose="020B0604020202020204" pitchFamily="34" charset="0"/>
            </a:endParaRPr>
          </a:p>
        </p:txBody>
      </p:sp>
      <p:sp>
        <p:nvSpPr>
          <p:cNvPr id="20" name="TextBox 19"/>
          <p:cNvSpPr txBox="1"/>
          <p:nvPr/>
        </p:nvSpPr>
        <p:spPr>
          <a:xfrm>
            <a:off x="2667792" y="4362194"/>
            <a:ext cx="2209800"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01</a:t>
            </a:r>
            <a:endParaRPr lang="en-US" sz="4400" b="1">
              <a:latin typeface="Arial" panose="020B0604020202020204" pitchFamily="34" charset="0"/>
              <a:cs typeface="Arial" panose="020B0604020202020204" pitchFamily="34" charset="0"/>
            </a:endParaRPr>
          </a:p>
        </p:txBody>
      </p:sp>
      <p:sp>
        <p:nvSpPr>
          <p:cNvPr id="21" name="TextBox 20"/>
          <p:cNvSpPr txBox="1"/>
          <p:nvPr/>
        </p:nvSpPr>
        <p:spPr>
          <a:xfrm>
            <a:off x="8082804" y="4355036"/>
            <a:ext cx="2209800"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02</a:t>
            </a:r>
            <a:endParaRPr lang="en-US" sz="4400" b="1">
              <a:latin typeface="Arial" panose="020B0604020202020204" pitchFamily="34" charset="0"/>
              <a:cs typeface="Arial" panose="020B0604020202020204" pitchFamily="34" charset="0"/>
            </a:endParaRPr>
          </a:p>
        </p:txBody>
      </p:sp>
      <p:sp>
        <p:nvSpPr>
          <p:cNvPr id="22" name="TextBox 21"/>
          <p:cNvSpPr txBox="1"/>
          <p:nvPr/>
        </p:nvSpPr>
        <p:spPr>
          <a:xfrm>
            <a:off x="13397298" y="4374059"/>
            <a:ext cx="2209800"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03</a:t>
            </a:r>
            <a:endParaRPr lang="en-US" sz="4400" b="1">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8F7765"/>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3733800" y="-495300"/>
            <a:ext cx="22733954" cy="10998137"/>
          </a:xfrm>
          <a:prstGeom prst="rect">
            <a:avLst/>
          </a:prstGeom>
        </p:spPr>
      </p:pic>
      <p:sp>
        <p:nvSpPr>
          <p:cNvPr id="18" name="TextBox 18"/>
          <p:cNvSpPr txBox="1"/>
          <p:nvPr/>
        </p:nvSpPr>
        <p:spPr>
          <a:xfrm rot="174069">
            <a:off x="4355789" y="3217638"/>
            <a:ext cx="11187194" cy="3693319"/>
          </a:xfrm>
          <a:prstGeom prst="rect">
            <a:avLst/>
          </a:prstGeom>
        </p:spPr>
        <p:txBody>
          <a:bodyPr wrap="square" lIns="0" tIns="0" rIns="0" bIns="0" rtlCol="0" anchor="t">
            <a:spAutoFit/>
          </a:bodyPr>
          <a:lstStyle/>
          <a:p>
            <a:pPr algn="ctr">
              <a:lnSpc>
                <a:spcPct val="150000"/>
              </a:lnSpc>
            </a:pPr>
            <a:r>
              <a:rPr lang="vi-VN" sz="8000" b="1" smtClean="0">
                <a:solidFill>
                  <a:srgbClr val="000000"/>
                </a:solidFill>
                <a:latin typeface="Arial" panose="020B0604020202020204" pitchFamily="34" charset="0"/>
                <a:cs typeface="Arial" panose="020B0604020202020204" pitchFamily="34" charset="0"/>
              </a:rPr>
              <a:t>CẢM ƠN CÁC EM ĐÃ THEO DÕI BÀI GIẢNG!</a:t>
            </a:r>
            <a:endParaRPr lang="en-US" sz="8000" b="1">
              <a:solidFill>
                <a:srgbClr val="0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1" name="Oval Callout 20"/>
          <p:cNvSpPr/>
          <p:nvPr/>
        </p:nvSpPr>
        <p:spPr>
          <a:xfrm>
            <a:off x="8305800" y="342900"/>
            <a:ext cx="1752600" cy="1219200"/>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b="1" smtClean="0">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sp>
        <p:nvSpPr>
          <p:cNvPr id="23" name="Rectangle 22"/>
          <p:cNvSpPr/>
          <p:nvPr/>
        </p:nvSpPr>
        <p:spPr>
          <a:xfrm>
            <a:off x="762000" y="1562100"/>
            <a:ext cx="175260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a) Trong một mặt phẳng, ta có các vị trí tương đối sau của hai đường thẳng:</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Hai </a:t>
            </a:r>
            <a:r>
              <a:rPr lang="vi-VN" sz="4000">
                <a:latin typeface="Arial" panose="020B0604020202020204" pitchFamily="34" charset="0"/>
                <a:cs typeface="Arial" panose="020B0604020202020204" pitchFamily="34" charset="0"/>
              </a:rPr>
              <a:t>đường thẳng cắt nhau;</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Hai </a:t>
            </a:r>
            <a:r>
              <a:rPr lang="vi-VN" sz="4000">
                <a:latin typeface="Arial" panose="020B0604020202020204" pitchFamily="34" charset="0"/>
                <a:cs typeface="Arial" panose="020B0604020202020204" pitchFamily="34" charset="0"/>
              </a:rPr>
              <a:t>đường thẳng song song với nhau;</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Hai </a:t>
            </a:r>
            <a:r>
              <a:rPr lang="vi-VN" sz="4000">
                <a:latin typeface="Arial" panose="020B0604020202020204" pitchFamily="34" charset="0"/>
                <a:cs typeface="Arial" panose="020B0604020202020204" pitchFamily="34" charset="0"/>
              </a:rPr>
              <a:t>đường thẳng trùng nhau.</a:t>
            </a:r>
          </a:p>
        </p:txBody>
      </p:sp>
      <p:sp>
        <p:nvSpPr>
          <p:cNvPr id="25" name="Rectangle 24"/>
          <p:cNvSpPr/>
          <p:nvPr/>
        </p:nvSpPr>
        <p:spPr>
          <a:xfrm>
            <a:off x="821091" y="5558572"/>
            <a:ext cx="784189" cy="707886"/>
          </a:xfrm>
          <a:prstGeom prst="rect">
            <a:avLst/>
          </a:prstGeom>
        </p:spPr>
        <p:txBody>
          <a:bodyPr wrap="none">
            <a:spAutoFit/>
          </a:bodyPr>
          <a:lstStyle/>
          <a:p>
            <a:r>
              <a:rPr lang="vi-VN" sz="4000" smtClean="0">
                <a:solidFill>
                  <a:prstClr val="black"/>
                </a:solidFill>
                <a:cs typeface="Arial" panose="020B0604020202020204" pitchFamily="34" charset="0"/>
              </a:rPr>
              <a:t>b) </a:t>
            </a:r>
            <a:endParaRPr lang="en-US"/>
          </a:p>
        </p:txBody>
      </p:sp>
      <p:sp>
        <p:nvSpPr>
          <p:cNvPr id="26" name="Right Arrow 25"/>
          <p:cNvSpPr/>
          <p:nvPr/>
        </p:nvSpPr>
        <p:spPr>
          <a:xfrm>
            <a:off x="4765330" y="7429500"/>
            <a:ext cx="596565" cy="4572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7" name="Rectangle 26"/>
          <p:cNvSpPr/>
          <p:nvPr/>
        </p:nvSpPr>
        <p:spPr>
          <a:xfrm>
            <a:off x="5539361" y="5765274"/>
            <a:ext cx="3581014" cy="3785652"/>
          </a:xfrm>
          <a:prstGeom prst="rect">
            <a:avLst/>
          </a:prstGeom>
        </p:spPr>
        <p:txBody>
          <a:bodyPr wrap="square">
            <a:spAutoFit/>
          </a:bodyPr>
          <a:lstStyle/>
          <a:p>
            <a:pPr algn="just">
              <a:lnSpc>
                <a:spcPct val="150000"/>
              </a:lnSpc>
            </a:pPr>
            <a:r>
              <a:rPr lang="en-US" sz="4000" smtClean="0">
                <a:latin typeface="Arial" panose="020B0604020202020204" pitchFamily="34" charset="0"/>
                <a:cs typeface="Arial" panose="020B0604020202020204" pitchFamily="34" charset="0"/>
              </a:rPr>
              <a:t>a </a:t>
            </a:r>
            <a:r>
              <a:rPr lang="en-US" sz="4000">
                <a:latin typeface="Arial" panose="020B0604020202020204" pitchFamily="34" charset="0"/>
                <a:cs typeface="Arial" panose="020B0604020202020204" pitchFamily="34" charset="0"/>
              </a:rPr>
              <a:t>và b </a:t>
            </a:r>
            <a:r>
              <a:rPr lang="en-US" sz="4000" smtClean="0">
                <a:latin typeface="Arial" panose="020B0604020202020204" pitchFamily="34" charset="0"/>
                <a:cs typeface="Arial" panose="020B0604020202020204" pitchFamily="34" charset="0"/>
              </a:rPr>
              <a:t>nằm tr</a:t>
            </a:r>
            <a:r>
              <a:rPr lang="vi-VN" sz="4000" smtClean="0">
                <a:latin typeface="Arial" panose="020B0604020202020204" pitchFamily="34" charset="0"/>
                <a:cs typeface="Arial" panose="020B0604020202020204" pitchFamily="34" charset="0"/>
              </a:rPr>
              <a:t>ong</a:t>
            </a:r>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cùng một mặt phẳng và cắt nhau.</a:t>
            </a:r>
          </a:p>
        </p:txBody>
      </p:sp>
      <p:pic>
        <p:nvPicPr>
          <p:cNvPr id="28" name="Picture 27"/>
          <p:cNvPicPr>
            <a:picLocks noChangeAspect="1"/>
          </p:cNvPicPr>
          <p:nvPr/>
        </p:nvPicPr>
        <p:blipFill>
          <a:blip r:embed="rId2"/>
          <a:stretch>
            <a:fillRect/>
          </a:stretch>
        </p:blipFill>
        <p:spPr>
          <a:xfrm>
            <a:off x="1006850" y="5765274"/>
            <a:ext cx="3926164" cy="4438273"/>
          </a:xfrm>
          <a:prstGeom prst="rect">
            <a:avLst/>
          </a:prstGeom>
        </p:spPr>
      </p:pic>
      <p:pic>
        <p:nvPicPr>
          <p:cNvPr id="30" name="Picture 2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81055" y="5945535"/>
            <a:ext cx="3848652" cy="3955385"/>
          </a:xfrm>
          <a:prstGeom prst="rect">
            <a:avLst/>
          </a:prstGeom>
        </p:spPr>
      </p:pic>
      <p:sp>
        <p:nvSpPr>
          <p:cNvPr id="31" name="Right Arrow 30"/>
          <p:cNvSpPr/>
          <p:nvPr/>
        </p:nvSpPr>
        <p:spPr>
          <a:xfrm>
            <a:off x="13290724" y="7429500"/>
            <a:ext cx="596565" cy="4572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2" name="Rectangle 31"/>
          <p:cNvSpPr/>
          <p:nvPr/>
        </p:nvSpPr>
        <p:spPr>
          <a:xfrm>
            <a:off x="13974631" y="6226939"/>
            <a:ext cx="3733800" cy="2862322"/>
          </a:xfrm>
          <a:prstGeom prst="rect">
            <a:avLst/>
          </a:prstGeom>
        </p:spPr>
        <p:txBody>
          <a:bodyPr wrap="square">
            <a:spAutoFit/>
          </a:bodyPr>
          <a:lstStyle/>
          <a:p>
            <a:pPr algn="just">
              <a:lnSpc>
                <a:spcPct val="150000"/>
              </a:lnSpc>
            </a:pPr>
            <a:r>
              <a:rPr lang="en-US" sz="4000" smtClean="0">
                <a:latin typeface="Arial" panose="020B0604020202020204" pitchFamily="34" charset="0"/>
                <a:cs typeface="Arial" panose="020B0604020202020204" pitchFamily="34" charset="0"/>
              </a:rPr>
              <a:t>a </a:t>
            </a:r>
            <a:r>
              <a:rPr lang="en-US" sz="4000">
                <a:latin typeface="Arial" panose="020B0604020202020204" pitchFamily="34" charset="0"/>
                <a:cs typeface="Arial" panose="020B0604020202020204" pitchFamily="34" charset="0"/>
              </a:rPr>
              <a:t>và </a:t>
            </a:r>
            <a:r>
              <a:rPr lang="en-US" sz="4000" smtClean="0">
                <a:latin typeface="Arial" panose="020B0604020202020204" pitchFamily="34" charset="0"/>
                <a:cs typeface="Arial" panose="020B0604020202020204" pitchFamily="34" charset="0"/>
              </a:rPr>
              <a:t>b</a:t>
            </a:r>
            <a:r>
              <a:rPr lang="vi-VN" sz="4000" smtClean="0">
                <a:latin typeface="Arial" panose="020B0604020202020204" pitchFamily="34" charset="0"/>
                <a:cs typeface="Arial" panose="020B0604020202020204" pitchFamily="34" charset="0"/>
              </a:rPr>
              <a:t> không</a:t>
            </a:r>
            <a:r>
              <a:rPr lang="en-US" sz="4000" smtClean="0">
                <a:latin typeface="Arial" panose="020B0604020202020204" pitchFamily="34" charset="0"/>
                <a:cs typeface="Arial" panose="020B0604020202020204" pitchFamily="34" charset="0"/>
              </a:rPr>
              <a:t> nằm tr</a:t>
            </a:r>
            <a:r>
              <a:rPr lang="vi-VN" sz="4000" smtClean="0">
                <a:latin typeface="Arial" panose="020B0604020202020204" pitchFamily="34" charset="0"/>
                <a:cs typeface="Arial" panose="020B0604020202020204" pitchFamily="34" charset="0"/>
              </a:rPr>
              <a:t>ong</a:t>
            </a:r>
            <a:r>
              <a:rPr lang="en-US" sz="4000" smtClean="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cùng một mặt </a:t>
            </a:r>
            <a:r>
              <a:rPr lang="en-US" sz="4000" smtClean="0">
                <a:latin typeface="Arial" panose="020B0604020202020204" pitchFamily="34" charset="0"/>
                <a:cs typeface="Arial" panose="020B0604020202020204" pitchFamily="34" charset="0"/>
              </a:rPr>
              <a:t>phẳng</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407586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anim calcmode="lin" valueType="num">
                                      <p:cBhvr>
                                        <p:cTn id="15" dur="500" fill="hold"/>
                                        <p:tgtEl>
                                          <p:spTgt spid="23"/>
                                        </p:tgtEl>
                                        <p:attrNameLst>
                                          <p:attrName>ppt_x</p:attrName>
                                        </p:attrNameLst>
                                      </p:cBhvr>
                                      <p:tavLst>
                                        <p:tav tm="0">
                                          <p:val>
                                            <p:strVal val="#ppt_x"/>
                                          </p:val>
                                        </p:tav>
                                        <p:tav tm="100000">
                                          <p:val>
                                            <p:strVal val="#ppt_x"/>
                                          </p:val>
                                        </p:tav>
                                      </p:tavLst>
                                    </p:anim>
                                    <p:anim calcmode="lin" valueType="num">
                                      <p:cBhvr>
                                        <p:cTn id="1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p:tgtEl>
                                          <p:spTgt spid="26"/>
                                        </p:tgtEl>
                                        <p:attrNameLst>
                                          <p:attrName>ppt_x</p:attrName>
                                        </p:attrNameLst>
                                      </p:cBhvr>
                                      <p:tavLst>
                                        <p:tav tm="0">
                                          <p:val>
                                            <p:strVal val="#ppt_x-#ppt_w*1.125000"/>
                                          </p:val>
                                        </p:tav>
                                        <p:tav tm="100000">
                                          <p:val>
                                            <p:strVal val="#ppt_x"/>
                                          </p:val>
                                        </p:tav>
                                      </p:tavLst>
                                    </p:anim>
                                    <p:animEffect transition="in" filter="wipe(right)">
                                      <p:cBhvr>
                                        <p:cTn id="33" dur="500"/>
                                        <p:tgtEl>
                                          <p:spTgt spid="2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p:tgtEl>
                                          <p:spTgt spid="31"/>
                                        </p:tgtEl>
                                        <p:attrNameLst>
                                          <p:attrName>ppt_x</p:attrName>
                                        </p:attrNameLst>
                                      </p:cBhvr>
                                      <p:tavLst>
                                        <p:tav tm="0">
                                          <p:val>
                                            <p:strVal val="#ppt_x-#ppt_w*1.125000"/>
                                          </p:val>
                                        </p:tav>
                                        <p:tav tm="100000">
                                          <p:val>
                                            <p:strVal val="#ppt_x"/>
                                          </p:val>
                                        </p:tav>
                                      </p:tavLst>
                                    </p:anim>
                                    <p:animEffect transition="in" filter="wipe(right)">
                                      <p:cBhvr>
                                        <p:cTn id="43" dur="500"/>
                                        <p:tgtEl>
                                          <p:spTgt spid="31"/>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5" grpId="0"/>
      <p:bldP spid="26" grpId="0" animBg="1"/>
      <p:bldP spid="27" grpId="0"/>
      <p:bldP spid="31" grpId="0"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rot="10800000">
            <a:off x="609596" y="571497"/>
            <a:ext cx="16753587" cy="9220201"/>
            <a:chOff x="0" y="0"/>
            <a:chExt cx="3971830" cy="2033805"/>
          </a:xfrm>
        </p:grpSpPr>
        <p:sp>
          <p:nvSpPr>
            <p:cNvPr id="6" name="Freeform 6"/>
            <p:cNvSpPr/>
            <p:nvPr/>
          </p:nvSpPr>
          <p:spPr>
            <a:xfrm>
              <a:off x="0" y="0"/>
              <a:ext cx="3971830" cy="2033805"/>
            </a:xfrm>
            <a:custGeom>
              <a:avLst/>
              <a:gdLst/>
              <a:ahLst/>
              <a:cxnLst/>
              <a:rect l="l" t="t" r="r" b="b"/>
              <a:pathLst>
                <a:path w="3971830" h="2033805">
                  <a:moveTo>
                    <a:pt x="26182" y="0"/>
                  </a:moveTo>
                  <a:lnTo>
                    <a:pt x="3945648" y="0"/>
                  </a:lnTo>
                  <a:cubicBezTo>
                    <a:pt x="3960108" y="0"/>
                    <a:pt x="3971830" y="11722"/>
                    <a:pt x="3971830" y="26182"/>
                  </a:cubicBezTo>
                  <a:lnTo>
                    <a:pt x="3971830" y="2007623"/>
                  </a:lnTo>
                  <a:cubicBezTo>
                    <a:pt x="3971830" y="2014567"/>
                    <a:pt x="3969072" y="2021226"/>
                    <a:pt x="3964162" y="2026136"/>
                  </a:cubicBezTo>
                  <a:cubicBezTo>
                    <a:pt x="3959251" y="2031047"/>
                    <a:pt x="3952592" y="2033805"/>
                    <a:pt x="3945648" y="2033805"/>
                  </a:cubicBezTo>
                  <a:lnTo>
                    <a:pt x="26182" y="2033805"/>
                  </a:lnTo>
                  <a:cubicBezTo>
                    <a:pt x="19238" y="2033805"/>
                    <a:pt x="12579" y="2031047"/>
                    <a:pt x="7669" y="2026136"/>
                  </a:cubicBezTo>
                  <a:cubicBezTo>
                    <a:pt x="2758" y="2021226"/>
                    <a:pt x="0" y="2014567"/>
                    <a:pt x="0" y="2007623"/>
                  </a:cubicBezTo>
                  <a:lnTo>
                    <a:pt x="0" y="26182"/>
                  </a:lnTo>
                  <a:cubicBezTo>
                    <a:pt x="0" y="19238"/>
                    <a:pt x="2758" y="12579"/>
                    <a:pt x="7669" y="7669"/>
                  </a:cubicBezTo>
                  <a:cubicBezTo>
                    <a:pt x="12579" y="2758"/>
                    <a:pt x="19238" y="0"/>
                    <a:pt x="26182"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800000">
            <a:off x="17625952" y="571497"/>
            <a:ext cx="5310462" cy="9251375"/>
            <a:chOff x="0" y="0"/>
            <a:chExt cx="1398640" cy="2033805"/>
          </a:xfrm>
        </p:grpSpPr>
        <p:sp>
          <p:nvSpPr>
            <p:cNvPr id="9" name="Freeform 9"/>
            <p:cNvSpPr/>
            <p:nvPr/>
          </p:nvSpPr>
          <p:spPr>
            <a:xfrm>
              <a:off x="0" y="0"/>
              <a:ext cx="1398640" cy="2033805"/>
            </a:xfrm>
            <a:custGeom>
              <a:avLst/>
              <a:gdLst/>
              <a:ahLst/>
              <a:cxnLst/>
              <a:rect l="l" t="t" r="r" b="b"/>
              <a:pathLst>
                <a:path w="1398640" h="2033805">
                  <a:moveTo>
                    <a:pt x="74351" y="0"/>
                  </a:moveTo>
                  <a:lnTo>
                    <a:pt x="1324289" y="0"/>
                  </a:lnTo>
                  <a:cubicBezTo>
                    <a:pt x="1344008" y="0"/>
                    <a:pt x="1362920" y="7833"/>
                    <a:pt x="1376863" y="21777"/>
                  </a:cubicBezTo>
                  <a:cubicBezTo>
                    <a:pt x="1390807" y="35720"/>
                    <a:pt x="1398640" y="54632"/>
                    <a:pt x="1398640" y="74351"/>
                  </a:cubicBezTo>
                  <a:lnTo>
                    <a:pt x="1398640" y="1959454"/>
                  </a:lnTo>
                  <a:cubicBezTo>
                    <a:pt x="1398640" y="1979173"/>
                    <a:pt x="1390807" y="1998085"/>
                    <a:pt x="1376863" y="2012028"/>
                  </a:cubicBezTo>
                  <a:cubicBezTo>
                    <a:pt x="1362920" y="2025971"/>
                    <a:pt x="1344008" y="2033805"/>
                    <a:pt x="1324289" y="2033805"/>
                  </a:cubicBezTo>
                  <a:lnTo>
                    <a:pt x="74351" y="2033805"/>
                  </a:lnTo>
                  <a:cubicBezTo>
                    <a:pt x="54632" y="2033805"/>
                    <a:pt x="35720" y="2025971"/>
                    <a:pt x="21777" y="2012028"/>
                  </a:cubicBezTo>
                  <a:cubicBezTo>
                    <a:pt x="7833" y="1998085"/>
                    <a:pt x="0" y="1979173"/>
                    <a:pt x="0" y="1959454"/>
                  </a:cubicBezTo>
                  <a:lnTo>
                    <a:pt x="0" y="74351"/>
                  </a:lnTo>
                  <a:cubicBezTo>
                    <a:pt x="0" y="54632"/>
                    <a:pt x="7833" y="35720"/>
                    <a:pt x="21777" y="21777"/>
                  </a:cubicBezTo>
                  <a:cubicBezTo>
                    <a:pt x="35720" y="7833"/>
                    <a:pt x="54632" y="0"/>
                    <a:pt x="74351"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818671">
            <a:off x="16906892" y="1599275"/>
            <a:ext cx="1142189" cy="6649712"/>
          </a:xfrm>
          <a:custGeom>
            <a:avLst/>
            <a:gdLst/>
            <a:ahLst/>
            <a:cxnLst/>
            <a:rect l="l" t="t" r="r" b="b"/>
            <a:pathLst>
              <a:path w="1142189" h="6649712">
                <a:moveTo>
                  <a:pt x="0" y="0"/>
                </a:moveTo>
                <a:lnTo>
                  <a:pt x="1142189" y="0"/>
                </a:lnTo>
                <a:lnTo>
                  <a:pt x="1142189" y="6649712"/>
                </a:lnTo>
                <a:lnTo>
                  <a:pt x="0" y="6649712"/>
                </a:lnTo>
                <a:lnTo>
                  <a:pt x="0" y="0"/>
                </a:lnTo>
                <a:close/>
              </a:path>
            </a:pathLst>
          </a:custGeom>
          <a:blipFill>
            <a:blip r:embed="rId4">
              <a:extLst>
                <a:ext uri="{96DAC541-7B7A-43D3-8B79-37D633B846F1}">
                  <asvg:svgBlip xmlns="" xmlns:asvg="http://schemas.microsoft.com/office/drawing/2016/SVG/main" r:embed="rId5"/>
                </a:ext>
              </a:extLst>
            </a:blip>
            <a:stretch>
              <a:fillRect b="-83216"/>
            </a:stretch>
          </a:blipFill>
        </p:spPr>
      </p:sp>
      <p:grpSp>
        <p:nvGrpSpPr>
          <p:cNvPr id="12" name="Group 12"/>
          <p:cNvGrpSpPr/>
          <p:nvPr/>
        </p:nvGrpSpPr>
        <p:grpSpPr>
          <a:xfrm rot="21593705">
            <a:off x="1066612" y="1038428"/>
            <a:ext cx="15714863" cy="8296329"/>
            <a:chOff x="0" y="0"/>
            <a:chExt cx="3486486" cy="1741851"/>
          </a:xfrm>
        </p:grpSpPr>
        <p:sp>
          <p:nvSpPr>
            <p:cNvPr id="13"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a:solidFill>
                <a:srgbClr val="C79179"/>
              </a:solidFill>
            </a:ln>
          </p:spPr>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14068" y="7828934"/>
            <a:ext cx="1364384" cy="2496949"/>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grpSp>
        <p:nvGrpSpPr>
          <p:cNvPr id="37" name="Group 36"/>
          <p:cNvGrpSpPr/>
          <p:nvPr/>
        </p:nvGrpSpPr>
        <p:grpSpPr>
          <a:xfrm>
            <a:off x="5800338" y="195624"/>
            <a:ext cx="6332438" cy="1542812"/>
            <a:chOff x="5607471" y="196159"/>
            <a:chExt cx="6332438" cy="1542812"/>
          </a:xfrm>
        </p:grpSpPr>
        <p:sp>
          <p:nvSpPr>
            <p:cNvPr id="15" name="Freeform 15"/>
            <p:cNvSpPr/>
            <p:nvPr/>
          </p:nvSpPr>
          <p:spPr>
            <a:xfrm>
              <a:off x="5607471" y="196159"/>
              <a:ext cx="6332438" cy="1542812"/>
            </a:xfrm>
            <a:custGeom>
              <a:avLst/>
              <a:gdLst/>
              <a:ahLst/>
              <a:cxnLst/>
              <a:rect l="l" t="t" r="r" b="b"/>
              <a:pathLst>
                <a:path w="6332438" h="1542812">
                  <a:moveTo>
                    <a:pt x="0" y="0"/>
                  </a:moveTo>
                  <a:lnTo>
                    <a:pt x="6332438" y="0"/>
                  </a:lnTo>
                  <a:lnTo>
                    <a:pt x="6332438" y="1542812"/>
                  </a:lnTo>
                  <a:lnTo>
                    <a:pt x="0" y="1542812"/>
                  </a:lnTo>
                  <a:lnTo>
                    <a:pt x="0" y="0"/>
                  </a:lnTo>
                  <a:close/>
                </a:path>
              </a:pathLst>
            </a:custGeom>
            <a:blipFill>
              <a:blip r:embed="rId12">
                <a:extLst>
                  <a:ext uri="{96DAC541-7B7A-43D3-8B79-37D633B846F1}">
                    <asvg:svgBlip xmlns="" xmlns:asvg="http://schemas.microsoft.com/office/drawing/2016/SVG/main" r:embed="rId7"/>
                  </a:ext>
                </a:extLst>
              </a:blip>
              <a:stretch>
                <a:fillRect/>
              </a:stretch>
            </a:blipFill>
          </p:spPr>
        </p:sp>
        <p:sp>
          <p:nvSpPr>
            <p:cNvPr id="24" name="TextBox 23"/>
            <p:cNvSpPr txBox="1"/>
            <p:nvPr/>
          </p:nvSpPr>
          <p:spPr>
            <a:xfrm>
              <a:off x="6560307" y="502398"/>
              <a:ext cx="4426766" cy="923330"/>
            </a:xfrm>
            <a:prstGeom prst="rect">
              <a:avLst/>
            </a:prstGeom>
            <a:noFill/>
          </p:spPr>
          <p:txBody>
            <a:bodyPr wrap="square" rtlCol="0">
              <a:spAutoFit/>
            </a:bodyPr>
            <a:lstStyle/>
            <a:p>
              <a:pPr algn="ctr"/>
              <a:r>
                <a:rPr lang="vi-VN" sz="5400" b="1" smtClean="0">
                  <a:solidFill>
                    <a:schemeClr val="bg1"/>
                  </a:solidFill>
                  <a:latin typeface="Arial" panose="020B0604020202020204" pitchFamily="34" charset="0"/>
                  <a:cs typeface="Arial" panose="020B0604020202020204" pitchFamily="34" charset="0"/>
                </a:rPr>
                <a:t>NHẬN XÉT</a:t>
              </a:r>
              <a:endParaRPr lang="en-US" sz="5400" b="1">
                <a:solidFill>
                  <a:schemeClr val="bg1"/>
                </a:solidFill>
                <a:latin typeface="Arial" panose="020B0604020202020204" pitchFamily="34" charset="0"/>
                <a:cs typeface="Arial" panose="020B0604020202020204" pitchFamily="34" charset="0"/>
              </a:endParaRPr>
            </a:p>
          </p:txBody>
        </p:sp>
      </p:grpSp>
      <p:sp>
        <p:nvSpPr>
          <p:cNvPr id="32" name="Rectangle 31"/>
          <p:cNvSpPr/>
          <p:nvPr/>
        </p:nvSpPr>
        <p:spPr>
          <a:xfrm>
            <a:off x="1625966" y="2035087"/>
            <a:ext cx="14698046"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Cho hai đường thẳng a và b phân biệt trong không gian. Khi đó xảy ra một trong các trường </a:t>
            </a:r>
            <a:r>
              <a:rPr lang="vi-VN" sz="4000" smtClean="0">
                <a:latin typeface="Arial" panose="020B0604020202020204" pitchFamily="34" charset="0"/>
                <a:cs typeface="Arial" panose="020B0604020202020204" pitchFamily="34" charset="0"/>
              </a:rPr>
              <a:t>hợp:</a:t>
            </a:r>
            <a:endParaRPr lang="en-US" sz="4000">
              <a:latin typeface="Arial" panose="020B0604020202020204" pitchFamily="34" charset="0"/>
              <a:cs typeface="Arial" panose="020B0604020202020204" pitchFamily="34" charset="0"/>
            </a:endParaRPr>
          </a:p>
        </p:txBody>
      </p:sp>
      <p:grpSp>
        <p:nvGrpSpPr>
          <p:cNvPr id="33" name="Group 32"/>
          <p:cNvGrpSpPr/>
          <p:nvPr/>
        </p:nvGrpSpPr>
        <p:grpSpPr>
          <a:xfrm>
            <a:off x="1797633" y="4019409"/>
            <a:ext cx="14454684" cy="1938992"/>
            <a:chOff x="1010920" y="3572189"/>
            <a:chExt cx="14454684" cy="1938992"/>
          </a:xfrm>
        </p:grpSpPr>
        <p:sp>
          <p:nvSpPr>
            <p:cNvPr id="34" name="Freeform 20"/>
            <p:cNvSpPr/>
            <p:nvPr/>
          </p:nvSpPr>
          <p:spPr>
            <a:xfrm>
              <a:off x="1010920" y="3846170"/>
              <a:ext cx="453658" cy="471946"/>
            </a:xfrm>
            <a:custGeom>
              <a:avLst/>
              <a:gdLst/>
              <a:ahLst/>
              <a:cxnLst/>
              <a:rect l="l" t="t" r="r" b="b"/>
              <a:pathLst>
                <a:path w="453658" h="471946">
                  <a:moveTo>
                    <a:pt x="0" y="0"/>
                  </a:moveTo>
                  <a:lnTo>
                    <a:pt x="453658" y="0"/>
                  </a:lnTo>
                  <a:lnTo>
                    <a:pt x="453658" y="471947"/>
                  </a:lnTo>
                  <a:lnTo>
                    <a:pt x="0" y="47194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5" name="TextBox 34"/>
            <p:cNvSpPr txBox="1"/>
            <p:nvPr/>
          </p:nvSpPr>
          <p:spPr>
            <a:xfrm>
              <a:off x="1562048" y="3572189"/>
              <a:ext cx="13903556" cy="1938992"/>
            </a:xfrm>
            <a:prstGeom prst="rect">
              <a:avLst/>
            </a:prstGeom>
            <a:noFill/>
          </p:spPr>
          <p:txBody>
            <a:bodyPr wrap="square" rtlCol="0">
              <a:spAutoFit/>
            </a:bodyPr>
            <a:lstStyle/>
            <a:p>
              <a:pPr algn="just">
                <a:lnSpc>
                  <a:spcPct val="150000"/>
                </a:lnSpc>
              </a:pPr>
              <a:r>
                <a:rPr lang="vi-VN" sz="4000" b="1">
                  <a:solidFill>
                    <a:schemeClr val="accent6">
                      <a:lumMod val="75000"/>
                    </a:schemeClr>
                  </a:solidFill>
                  <a:cs typeface="Arial" panose="020B0604020202020204" pitchFamily="34" charset="0"/>
                </a:rPr>
                <a:t>Trường hợp 1</a:t>
              </a:r>
              <a:r>
                <a:rPr lang="vi-VN" sz="4000" b="1" smtClean="0">
                  <a:solidFill>
                    <a:schemeClr val="accent6">
                      <a:lumMod val="75000"/>
                    </a:schemeClr>
                  </a:solidFill>
                  <a:cs typeface="Arial" panose="020B0604020202020204" pitchFamily="34" charset="0"/>
                </a:rPr>
                <a:t>: </a:t>
              </a:r>
              <a:r>
                <a:rPr lang="vi-VN" sz="4000" smtClean="0">
                  <a:cs typeface="Arial" panose="020B0604020202020204" pitchFamily="34" charset="0"/>
                </a:rPr>
                <a:t>Có </a:t>
              </a:r>
              <a:r>
                <a:rPr lang="vi-VN" sz="4000">
                  <a:cs typeface="Arial" panose="020B0604020202020204" pitchFamily="34" charset="0"/>
                </a:rPr>
                <a:t>một mặt phẳng chứa a và b. Khi đó ta nói a và b đồng phẳng  </a:t>
              </a:r>
              <a:endParaRPr lang="en-US" sz="4000">
                <a:latin typeface="Arial" panose="020B0604020202020204" pitchFamily="34" charset="0"/>
                <a:cs typeface="Arial" panose="020B0604020202020204" pitchFamily="34" charset="0"/>
              </a:endParaRPr>
            </a:p>
          </p:txBody>
        </p:sp>
      </p:grpSp>
      <p:pic>
        <p:nvPicPr>
          <p:cNvPr id="36" name="Picture 35"/>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0077" y="5958401"/>
            <a:ext cx="6300837" cy="2211765"/>
          </a:xfrm>
          <a:prstGeom prst="rect">
            <a:avLst/>
          </a:prstGeom>
        </p:spPr>
      </p:pic>
      <p:sp>
        <p:nvSpPr>
          <p:cNvPr id="38" name="TextBox 37"/>
          <p:cNvSpPr txBox="1"/>
          <p:nvPr/>
        </p:nvSpPr>
        <p:spPr>
          <a:xfrm>
            <a:off x="2403881" y="8284198"/>
            <a:ext cx="7632884"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Khi đó, có hai khả năng xảy ra:</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232857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left)">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rot="10800000">
            <a:off x="609596" y="571497"/>
            <a:ext cx="16753587" cy="9220201"/>
            <a:chOff x="0" y="0"/>
            <a:chExt cx="3971830" cy="2033805"/>
          </a:xfrm>
        </p:grpSpPr>
        <p:sp>
          <p:nvSpPr>
            <p:cNvPr id="6" name="Freeform 6"/>
            <p:cNvSpPr/>
            <p:nvPr/>
          </p:nvSpPr>
          <p:spPr>
            <a:xfrm>
              <a:off x="0" y="0"/>
              <a:ext cx="3971830" cy="2033805"/>
            </a:xfrm>
            <a:custGeom>
              <a:avLst/>
              <a:gdLst/>
              <a:ahLst/>
              <a:cxnLst/>
              <a:rect l="l" t="t" r="r" b="b"/>
              <a:pathLst>
                <a:path w="3971830" h="2033805">
                  <a:moveTo>
                    <a:pt x="26182" y="0"/>
                  </a:moveTo>
                  <a:lnTo>
                    <a:pt x="3945648" y="0"/>
                  </a:lnTo>
                  <a:cubicBezTo>
                    <a:pt x="3960108" y="0"/>
                    <a:pt x="3971830" y="11722"/>
                    <a:pt x="3971830" y="26182"/>
                  </a:cubicBezTo>
                  <a:lnTo>
                    <a:pt x="3971830" y="2007623"/>
                  </a:lnTo>
                  <a:cubicBezTo>
                    <a:pt x="3971830" y="2014567"/>
                    <a:pt x="3969072" y="2021226"/>
                    <a:pt x="3964162" y="2026136"/>
                  </a:cubicBezTo>
                  <a:cubicBezTo>
                    <a:pt x="3959251" y="2031047"/>
                    <a:pt x="3952592" y="2033805"/>
                    <a:pt x="3945648" y="2033805"/>
                  </a:cubicBezTo>
                  <a:lnTo>
                    <a:pt x="26182" y="2033805"/>
                  </a:lnTo>
                  <a:cubicBezTo>
                    <a:pt x="19238" y="2033805"/>
                    <a:pt x="12579" y="2031047"/>
                    <a:pt x="7669" y="2026136"/>
                  </a:cubicBezTo>
                  <a:cubicBezTo>
                    <a:pt x="2758" y="2021226"/>
                    <a:pt x="0" y="2014567"/>
                    <a:pt x="0" y="2007623"/>
                  </a:cubicBezTo>
                  <a:lnTo>
                    <a:pt x="0" y="26182"/>
                  </a:lnTo>
                  <a:cubicBezTo>
                    <a:pt x="0" y="19238"/>
                    <a:pt x="2758" y="12579"/>
                    <a:pt x="7669" y="7669"/>
                  </a:cubicBezTo>
                  <a:cubicBezTo>
                    <a:pt x="12579" y="2758"/>
                    <a:pt x="19238" y="0"/>
                    <a:pt x="26182"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800000">
            <a:off x="17625952" y="571497"/>
            <a:ext cx="5310462" cy="9251375"/>
            <a:chOff x="0" y="0"/>
            <a:chExt cx="1398640" cy="2033805"/>
          </a:xfrm>
        </p:grpSpPr>
        <p:sp>
          <p:nvSpPr>
            <p:cNvPr id="9" name="Freeform 9"/>
            <p:cNvSpPr/>
            <p:nvPr/>
          </p:nvSpPr>
          <p:spPr>
            <a:xfrm>
              <a:off x="0" y="0"/>
              <a:ext cx="1398640" cy="2033805"/>
            </a:xfrm>
            <a:custGeom>
              <a:avLst/>
              <a:gdLst/>
              <a:ahLst/>
              <a:cxnLst/>
              <a:rect l="l" t="t" r="r" b="b"/>
              <a:pathLst>
                <a:path w="1398640" h="2033805">
                  <a:moveTo>
                    <a:pt x="74351" y="0"/>
                  </a:moveTo>
                  <a:lnTo>
                    <a:pt x="1324289" y="0"/>
                  </a:lnTo>
                  <a:cubicBezTo>
                    <a:pt x="1344008" y="0"/>
                    <a:pt x="1362920" y="7833"/>
                    <a:pt x="1376863" y="21777"/>
                  </a:cubicBezTo>
                  <a:cubicBezTo>
                    <a:pt x="1390807" y="35720"/>
                    <a:pt x="1398640" y="54632"/>
                    <a:pt x="1398640" y="74351"/>
                  </a:cubicBezTo>
                  <a:lnTo>
                    <a:pt x="1398640" y="1959454"/>
                  </a:lnTo>
                  <a:cubicBezTo>
                    <a:pt x="1398640" y="1979173"/>
                    <a:pt x="1390807" y="1998085"/>
                    <a:pt x="1376863" y="2012028"/>
                  </a:cubicBezTo>
                  <a:cubicBezTo>
                    <a:pt x="1362920" y="2025971"/>
                    <a:pt x="1344008" y="2033805"/>
                    <a:pt x="1324289" y="2033805"/>
                  </a:cubicBezTo>
                  <a:lnTo>
                    <a:pt x="74351" y="2033805"/>
                  </a:lnTo>
                  <a:cubicBezTo>
                    <a:pt x="54632" y="2033805"/>
                    <a:pt x="35720" y="2025971"/>
                    <a:pt x="21777" y="2012028"/>
                  </a:cubicBezTo>
                  <a:cubicBezTo>
                    <a:pt x="7833" y="1998085"/>
                    <a:pt x="0" y="1979173"/>
                    <a:pt x="0" y="1959454"/>
                  </a:cubicBezTo>
                  <a:lnTo>
                    <a:pt x="0" y="74351"/>
                  </a:lnTo>
                  <a:cubicBezTo>
                    <a:pt x="0" y="54632"/>
                    <a:pt x="7833" y="35720"/>
                    <a:pt x="21777" y="21777"/>
                  </a:cubicBezTo>
                  <a:cubicBezTo>
                    <a:pt x="35720" y="7833"/>
                    <a:pt x="54632" y="0"/>
                    <a:pt x="74351"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818671">
            <a:off x="16906892" y="1599275"/>
            <a:ext cx="1142189" cy="6649712"/>
          </a:xfrm>
          <a:custGeom>
            <a:avLst/>
            <a:gdLst/>
            <a:ahLst/>
            <a:cxnLst/>
            <a:rect l="l" t="t" r="r" b="b"/>
            <a:pathLst>
              <a:path w="1142189" h="6649712">
                <a:moveTo>
                  <a:pt x="0" y="0"/>
                </a:moveTo>
                <a:lnTo>
                  <a:pt x="1142189" y="0"/>
                </a:lnTo>
                <a:lnTo>
                  <a:pt x="1142189" y="6649712"/>
                </a:lnTo>
                <a:lnTo>
                  <a:pt x="0" y="6649712"/>
                </a:lnTo>
                <a:lnTo>
                  <a:pt x="0" y="0"/>
                </a:lnTo>
                <a:close/>
              </a:path>
            </a:pathLst>
          </a:custGeom>
          <a:blipFill>
            <a:blip r:embed="rId4">
              <a:extLst>
                <a:ext uri="{96DAC541-7B7A-43D3-8B79-37D633B846F1}">
                  <asvg:svgBlip xmlns="" xmlns:asvg="http://schemas.microsoft.com/office/drawing/2016/SVG/main" r:embed="rId5"/>
                </a:ext>
              </a:extLst>
            </a:blip>
            <a:stretch>
              <a:fillRect b="-83216"/>
            </a:stretch>
          </a:blipFill>
        </p:spPr>
      </p:sp>
      <p:grpSp>
        <p:nvGrpSpPr>
          <p:cNvPr id="12" name="Group 12"/>
          <p:cNvGrpSpPr/>
          <p:nvPr/>
        </p:nvGrpSpPr>
        <p:grpSpPr>
          <a:xfrm rot="21593705">
            <a:off x="1066612" y="1038428"/>
            <a:ext cx="15714863" cy="8296329"/>
            <a:chOff x="0" y="0"/>
            <a:chExt cx="3486486" cy="1741851"/>
          </a:xfrm>
        </p:grpSpPr>
        <p:sp>
          <p:nvSpPr>
            <p:cNvPr id="13"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a:solidFill>
                <a:srgbClr val="C79179"/>
              </a:solidFill>
            </a:ln>
          </p:spPr>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14068" y="7828934"/>
            <a:ext cx="1364384" cy="2496949"/>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16" name="Rectangle 15"/>
          <p:cNvSpPr/>
          <p:nvPr/>
        </p:nvSpPr>
        <p:spPr>
          <a:xfrm>
            <a:off x="1450743" y="1596222"/>
            <a:ext cx="8877099" cy="182492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a </a:t>
            </a:r>
            <a:r>
              <a:rPr lang="en-US" sz="4000">
                <a:latin typeface="Arial" panose="020B0604020202020204" pitchFamily="34" charset="0"/>
                <a:cs typeface="Arial" panose="020B0604020202020204" pitchFamily="34" charset="0"/>
              </a:rPr>
              <a:t>và b có một điểm chung duy nhất I, thì a cắt b tại I, kí hiệu </a:t>
            </a:r>
            <a:r>
              <a:rPr lang="en-US" sz="4000" smtClean="0">
                <a:latin typeface="Arial" panose="020B0604020202020204" pitchFamily="34" charset="0"/>
                <a:cs typeface="Arial" panose="020B0604020202020204" pitchFamily="34" charset="0"/>
              </a:rPr>
              <a:t>a</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b</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I.</a:t>
            </a:r>
            <a:endParaRPr lang="en-US" sz="4000">
              <a:latin typeface="Arial" panose="020B0604020202020204" pitchFamily="34" charset="0"/>
              <a:cs typeface="Arial" panose="020B0604020202020204" pitchFamily="34" charset="0"/>
            </a:endParaRPr>
          </a:p>
        </p:txBody>
      </p:sp>
      <p:sp>
        <p:nvSpPr>
          <p:cNvPr id="18" name="Rectangle 17"/>
          <p:cNvSpPr/>
          <p:nvPr/>
        </p:nvSpPr>
        <p:spPr>
          <a:xfrm>
            <a:off x="1450743" y="4293154"/>
            <a:ext cx="8877099" cy="1938992"/>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a và b không có điểm chung thì a và b song song, kí hiệu a</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b.</a:t>
            </a:r>
          </a:p>
        </p:txBody>
      </p:sp>
      <p:pic>
        <p:nvPicPr>
          <p:cNvPr id="19" name="Picture 18"/>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38420" y="1199930"/>
            <a:ext cx="5835199" cy="2563215"/>
          </a:xfrm>
          <a:prstGeom prst="rect">
            <a:avLst/>
          </a:prstGeom>
        </p:spPr>
      </p:pic>
      <p:pic>
        <p:nvPicPr>
          <p:cNvPr id="20" name="Picture 19"/>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8990" y="4205706"/>
            <a:ext cx="5797656" cy="2385593"/>
          </a:xfrm>
          <a:prstGeom prst="rect">
            <a:avLst/>
          </a:prstGeom>
        </p:spPr>
      </p:pic>
      <p:grpSp>
        <p:nvGrpSpPr>
          <p:cNvPr id="29" name="Group 28"/>
          <p:cNvGrpSpPr/>
          <p:nvPr/>
        </p:nvGrpSpPr>
        <p:grpSpPr>
          <a:xfrm>
            <a:off x="1450743" y="6936056"/>
            <a:ext cx="14454684" cy="1938992"/>
            <a:chOff x="1010920" y="3572189"/>
            <a:chExt cx="14454684" cy="1938992"/>
          </a:xfrm>
        </p:grpSpPr>
        <p:sp>
          <p:nvSpPr>
            <p:cNvPr id="30" name="Freeform 20"/>
            <p:cNvSpPr/>
            <p:nvPr/>
          </p:nvSpPr>
          <p:spPr>
            <a:xfrm>
              <a:off x="1010920" y="3846170"/>
              <a:ext cx="453658" cy="471946"/>
            </a:xfrm>
            <a:custGeom>
              <a:avLst/>
              <a:gdLst/>
              <a:ahLst/>
              <a:cxnLst/>
              <a:rect l="l" t="t" r="r" b="b"/>
              <a:pathLst>
                <a:path w="453658" h="471946">
                  <a:moveTo>
                    <a:pt x="0" y="0"/>
                  </a:moveTo>
                  <a:lnTo>
                    <a:pt x="453658" y="0"/>
                  </a:lnTo>
                  <a:lnTo>
                    <a:pt x="453658" y="471947"/>
                  </a:lnTo>
                  <a:lnTo>
                    <a:pt x="0" y="47194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1" name="TextBox 30"/>
            <p:cNvSpPr txBox="1"/>
            <p:nvPr/>
          </p:nvSpPr>
          <p:spPr>
            <a:xfrm>
              <a:off x="1562048" y="3572189"/>
              <a:ext cx="13903556" cy="1938992"/>
            </a:xfrm>
            <a:prstGeom prst="rect">
              <a:avLst/>
            </a:prstGeom>
            <a:noFill/>
          </p:spPr>
          <p:txBody>
            <a:bodyPr wrap="square" rtlCol="0">
              <a:spAutoFit/>
            </a:bodyPr>
            <a:lstStyle/>
            <a:p>
              <a:pPr algn="just">
                <a:lnSpc>
                  <a:spcPct val="150000"/>
                </a:lnSpc>
              </a:pPr>
              <a:r>
                <a:rPr lang="vi-VN" sz="4000" b="1">
                  <a:solidFill>
                    <a:schemeClr val="accent6">
                      <a:lumMod val="75000"/>
                    </a:schemeClr>
                  </a:solidFill>
                  <a:cs typeface="Arial" panose="020B0604020202020204" pitchFamily="34" charset="0"/>
                </a:rPr>
                <a:t>Trường hợp </a:t>
              </a:r>
              <a:r>
                <a:rPr lang="vi-VN" sz="4000" b="1" smtClean="0">
                  <a:solidFill>
                    <a:schemeClr val="accent6">
                      <a:lumMod val="75000"/>
                    </a:schemeClr>
                  </a:solidFill>
                  <a:cs typeface="Arial" panose="020B0604020202020204" pitchFamily="34" charset="0"/>
                </a:rPr>
                <a:t>2: </a:t>
              </a:r>
              <a:r>
                <a:rPr lang="en-US" sz="4000">
                  <a:latin typeface="Arial" panose="020B0604020202020204" pitchFamily="34" charset="0"/>
                  <a:cs typeface="Arial" panose="020B0604020202020204" pitchFamily="34" charset="0"/>
                </a:rPr>
                <a:t>Không có mặt phẳng nào chứa a và </a:t>
              </a:r>
              <a:r>
                <a:rPr lang="en-US" sz="4000" smtClean="0">
                  <a:latin typeface="Arial" panose="020B0604020202020204" pitchFamily="34" charset="0"/>
                  <a:cs typeface="Arial" panose="020B0604020202020204" pitchFamily="34" charset="0"/>
                </a:rPr>
                <a:t>b.</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Khi </a:t>
              </a:r>
              <a:r>
                <a:rPr lang="en-US" sz="4000">
                  <a:latin typeface="Arial" panose="020B0604020202020204" pitchFamily="34" charset="0"/>
                  <a:cs typeface="Arial" panose="020B0604020202020204" pitchFamily="34" charset="0"/>
                </a:rPr>
                <a:t>đó a và b chéo nhau, hay a chéo b.</a:t>
              </a:r>
            </a:p>
          </p:txBody>
        </p:sp>
      </p:grpSp>
    </p:spTree>
    <p:extLst>
      <p:ext uri="{BB962C8B-B14F-4D97-AF65-F5344CB8AC3E}">
        <p14:creationId xmlns:p14="http://schemas.microsoft.com/office/powerpoint/2010/main" val="147196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32827"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7377804" y="428494"/>
            <a:ext cx="9881496" cy="9447319"/>
            <a:chOff x="0" y="0"/>
            <a:chExt cx="2602534" cy="2488183"/>
          </a:xfrm>
        </p:grpSpPr>
        <p:sp>
          <p:nvSpPr>
            <p:cNvPr id="6" name="Freeform 6"/>
            <p:cNvSpPr/>
            <p:nvPr/>
          </p:nvSpPr>
          <p:spPr>
            <a:xfrm>
              <a:off x="0" y="0"/>
              <a:ext cx="2602534" cy="2488183"/>
            </a:xfrm>
            <a:custGeom>
              <a:avLst/>
              <a:gdLst/>
              <a:ahLst/>
              <a:cxnLst/>
              <a:rect l="l" t="t" r="r" b="b"/>
              <a:pathLst>
                <a:path w="2602534" h="2488183">
                  <a:moveTo>
                    <a:pt x="39957" y="0"/>
                  </a:moveTo>
                  <a:lnTo>
                    <a:pt x="2562577" y="0"/>
                  </a:lnTo>
                  <a:cubicBezTo>
                    <a:pt x="2584644" y="0"/>
                    <a:pt x="2602534" y="17889"/>
                    <a:pt x="2602534" y="39957"/>
                  </a:cubicBezTo>
                  <a:lnTo>
                    <a:pt x="2602534" y="2448226"/>
                  </a:lnTo>
                  <a:cubicBezTo>
                    <a:pt x="2602534" y="2470293"/>
                    <a:pt x="2584644" y="2488183"/>
                    <a:pt x="2562577" y="2488183"/>
                  </a:cubicBezTo>
                  <a:lnTo>
                    <a:pt x="39957" y="2488183"/>
                  </a:lnTo>
                  <a:cubicBezTo>
                    <a:pt x="17889" y="2488183"/>
                    <a:pt x="0" y="2470293"/>
                    <a:pt x="0" y="2448226"/>
                  </a:cubicBezTo>
                  <a:lnTo>
                    <a:pt x="0" y="39957"/>
                  </a:lnTo>
                  <a:cubicBezTo>
                    <a:pt x="0" y="17889"/>
                    <a:pt x="17889" y="0"/>
                    <a:pt x="39957"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98028" y="428494"/>
            <a:ext cx="7962212" cy="9447319"/>
            <a:chOff x="0" y="0"/>
            <a:chExt cx="2097044" cy="2488183"/>
          </a:xfrm>
        </p:grpSpPr>
        <p:sp>
          <p:nvSpPr>
            <p:cNvPr id="9" name="Freeform 9"/>
            <p:cNvSpPr/>
            <p:nvPr/>
          </p:nvSpPr>
          <p:spPr>
            <a:xfrm>
              <a:off x="0" y="0"/>
              <a:ext cx="2097044" cy="2488183"/>
            </a:xfrm>
            <a:custGeom>
              <a:avLst/>
              <a:gdLst/>
              <a:ahLst/>
              <a:cxnLst/>
              <a:rect l="l" t="t" r="r" b="b"/>
              <a:pathLst>
                <a:path w="2097044" h="2488183">
                  <a:moveTo>
                    <a:pt x="49589" y="0"/>
                  </a:moveTo>
                  <a:lnTo>
                    <a:pt x="2047454" y="0"/>
                  </a:lnTo>
                  <a:cubicBezTo>
                    <a:pt x="2074842" y="0"/>
                    <a:pt x="2097044" y="22202"/>
                    <a:pt x="2097044" y="49589"/>
                  </a:cubicBezTo>
                  <a:lnTo>
                    <a:pt x="2097044" y="2438594"/>
                  </a:lnTo>
                  <a:cubicBezTo>
                    <a:pt x="2097044" y="2451746"/>
                    <a:pt x="2091819" y="2464359"/>
                    <a:pt x="2082519" y="2473659"/>
                  </a:cubicBezTo>
                  <a:cubicBezTo>
                    <a:pt x="2073220" y="2482958"/>
                    <a:pt x="2060606" y="2488183"/>
                    <a:pt x="2047454" y="2488183"/>
                  </a:cubicBezTo>
                  <a:lnTo>
                    <a:pt x="49589" y="2488183"/>
                  </a:lnTo>
                  <a:cubicBezTo>
                    <a:pt x="36437" y="2488183"/>
                    <a:pt x="23824" y="2482958"/>
                    <a:pt x="14524" y="2473659"/>
                  </a:cubicBezTo>
                  <a:cubicBezTo>
                    <a:pt x="5225" y="2464359"/>
                    <a:pt x="0" y="2451746"/>
                    <a:pt x="0" y="2438594"/>
                  </a:cubicBezTo>
                  <a:lnTo>
                    <a:pt x="0" y="49589"/>
                  </a:lnTo>
                  <a:cubicBezTo>
                    <a:pt x="0" y="36437"/>
                    <a:pt x="5225" y="23824"/>
                    <a:pt x="14524" y="14524"/>
                  </a:cubicBezTo>
                  <a:cubicBezTo>
                    <a:pt x="23824" y="5225"/>
                    <a:pt x="36437" y="0"/>
                    <a:pt x="49589"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13380" y="938490"/>
            <a:ext cx="6457329" cy="8506112"/>
            <a:chOff x="0" y="0"/>
            <a:chExt cx="1700696" cy="2240293"/>
          </a:xfrm>
        </p:grpSpPr>
        <p:sp>
          <p:nvSpPr>
            <p:cNvPr id="12" name="Freeform 12"/>
            <p:cNvSpPr/>
            <p:nvPr/>
          </p:nvSpPr>
          <p:spPr>
            <a:xfrm>
              <a:off x="0" y="0"/>
              <a:ext cx="1700696" cy="2240293"/>
            </a:xfrm>
            <a:custGeom>
              <a:avLst/>
              <a:gdLst/>
              <a:ahLst/>
              <a:cxnLst/>
              <a:rect l="l" t="t" r="r" b="b"/>
              <a:pathLst>
                <a:path w="1700696" h="2240293">
                  <a:moveTo>
                    <a:pt x="61146" y="0"/>
                  </a:moveTo>
                  <a:lnTo>
                    <a:pt x="1639550" y="0"/>
                  </a:lnTo>
                  <a:cubicBezTo>
                    <a:pt x="1673320" y="0"/>
                    <a:pt x="1700696" y="27376"/>
                    <a:pt x="1700696" y="61146"/>
                  </a:cubicBezTo>
                  <a:lnTo>
                    <a:pt x="1700696" y="2179147"/>
                  </a:lnTo>
                  <a:cubicBezTo>
                    <a:pt x="1700696" y="2195364"/>
                    <a:pt x="1694254" y="2210917"/>
                    <a:pt x="1682786" y="2222384"/>
                  </a:cubicBezTo>
                  <a:cubicBezTo>
                    <a:pt x="1671319" y="2233851"/>
                    <a:pt x="1655767" y="2240293"/>
                    <a:pt x="1639550" y="2240293"/>
                  </a:cubicBezTo>
                  <a:lnTo>
                    <a:pt x="61146" y="2240293"/>
                  </a:lnTo>
                  <a:cubicBezTo>
                    <a:pt x="27376" y="2240293"/>
                    <a:pt x="0" y="2212917"/>
                    <a:pt x="0" y="2179147"/>
                  </a:cubicBezTo>
                  <a:lnTo>
                    <a:pt x="0" y="61146"/>
                  </a:lnTo>
                  <a:cubicBezTo>
                    <a:pt x="0" y="27376"/>
                    <a:pt x="27376" y="0"/>
                    <a:pt x="61146" y="0"/>
                  </a:cubicBezTo>
                  <a:close/>
                </a:path>
              </a:pathLst>
            </a:custGeom>
            <a:solidFill>
              <a:srgbClr val="F7EFE2"/>
            </a:solidFill>
            <a:ln w="38100">
              <a:solidFill>
                <a:srgbClr val="8A5F36"/>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8438617" y="938490"/>
            <a:ext cx="8330706" cy="8506112"/>
            <a:chOff x="0" y="0"/>
            <a:chExt cx="2194095" cy="2240293"/>
          </a:xfrm>
        </p:grpSpPr>
        <p:sp>
          <p:nvSpPr>
            <p:cNvPr id="15" name="Freeform 15"/>
            <p:cNvSpPr/>
            <p:nvPr/>
          </p:nvSpPr>
          <p:spPr>
            <a:xfrm>
              <a:off x="0" y="0"/>
              <a:ext cx="2194095" cy="2240293"/>
            </a:xfrm>
            <a:custGeom>
              <a:avLst/>
              <a:gdLst/>
              <a:ahLst/>
              <a:cxnLst/>
              <a:rect l="l" t="t" r="r" b="b"/>
              <a:pathLst>
                <a:path w="2194095" h="2240293">
                  <a:moveTo>
                    <a:pt x="47395" y="0"/>
                  </a:moveTo>
                  <a:lnTo>
                    <a:pt x="2146700" y="0"/>
                  </a:lnTo>
                  <a:cubicBezTo>
                    <a:pt x="2159270" y="0"/>
                    <a:pt x="2171325" y="4993"/>
                    <a:pt x="2180213" y="13882"/>
                  </a:cubicBezTo>
                  <a:cubicBezTo>
                    <a:pt x="2189102" y="22770"/>
                    <a:pt x="2194095" y="34825"/>
                    <a:pt x="2194095" y="47395"/>
                  </a:cubicBezTo>
                  <a:lnTo>
                    <a:pt x="2194095" y="2192897"/>
                  </a:lnTo>
                  <a:cubicBezTo>
                    <a:pt x="2194095" y="2219073"/>
                    <a:pt x="2172876" y="2240293"/>
                    <a:pt x="2146700" y="2240293"/>
                  </a:cubicBezTo>
                  <a:lnTo>
                    <a:pt x="47395" y="2240293"/>
                  </a:lnTo>
                  <a:cubicBezTo>
                    <a:pt x="21220" y="2240293"/>
                    <a:pt x="0" y="2219073"/>
                    <a:pt x="0" y="2192897"/>
                  </a:cubicBezTo>
                  <a:lnTo>
                    <a:pt x="0" y="47395"/>
                  </a:lnTo>
                  <a:cubicBezTo>
                    <a:pt x="0" y="21220"/>
                    <a:pt x="21220" y="0"/>
                    <a:pt x="47395" y="0"/>
                  </a:cubicBezTo>
                  <a:close/>
                </a:path>
              </a:pathLst>
            </a:custGeom>
            <a:solidFill>
              <a:srgbClr val="F7EFE2"/>
            </a:solidFill>
            <a:ln w="38100">
              <a:solidFill>
                <a:srgbClr val="8A5F36"/>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1715393">
            <a:off x="16030748" y="7592844"/>
            <a:ext cx="1546786" cy="2417679"/>
          </a:xfrm>
          <a:custGeom>
            <a:avLst/>
            <a:gdLst/>
            <a:ahLst/>
            <a:cxnLst/>
            <a:rect l="l" t="t" r="r" b="b"/>
            <a:pathLst>
              <a:path w="1546786" h="2417679">
                <a:moveTo>
                  <a:pt x="0" y="0"/>
                </a:moveTo>
                <a:lnTo>
                  <a:pt x="1546786" y="0"/>
                </a:lnTo>
                <a:lnTo>
                  <a:pt x="1546786" y="2417680"/>
                </a:lnTo>
                <a:lnTo>
                  <a:pt x="0" y="2417680"/>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21" name="Freeform 21"/>
          <p:cNvSpPr/>
          <p:nvPr/>
        </p:nvSpPr>
        <p:spPr>
          <a:xfrm>
            <a:off x="6651729" y="1508652"/>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8">
              <a:extLst>
                <a:ext uri="{96DAC541-7B7A-43D3-8B79-37D633B846F1}">
                  <asvg:svgBlip xmlns="" xmlns:asvg="http://schemas.microsoft.com/office/drawing/2016/SVG/main" r:embed="rId9"/>
                </a:ext>
              </a:extLst>
            </a:blip>
            <a:stretch>
              <a:fillRect b="-56269"/>
            </a:stretch>
          </a:blipFill>
        </p:spPr>
      </p:sp>
      <p:sp>
        <p:nvSpPr>
          <p:cNvPr id="22" name="TextBox 21"/>
          <p:cNvSpPr txBox="1"/>
          <p:nvPr/>
        </p:nvSpPr>
        <p:spPr>
          <a:xfrm>
            <a:off x="495590" y="1709535"/>
            <a:ext cx="3200400" cy="769441"/>
          </a:xfrm>
          <a:prstGeom prst="rect">
            <a:avLst/>
          </a:prstGeom>
          <a:noFill/>
        </p:spPr>
        <p:txBody>
          <a:bodyPr wrap="square" rtlCol="0">
            <a:spAutoFit/>
          </a:bodyPr>
          <a:lstStyle/>
          <a:p>
            <a:r>
              <a:rPr lang="vi-VN" sz="4400" b="1" u="sng" smtClean="0">
                <a:solidFill>
                  <a:srgbClr val="C00000"/>
                </a:solidFill>
                <a:latin typeface="Arial" panose="020B0604020202020204" pitchFamily="34" charset="0"/>
                <a:cs typeface="Arial" panose="020B0604020202020204" pitchFamily="34" charset="0"/>
              </a:rPr>
              <a:t>LƯU Ý</a:t>
            </a:r>
            <a:r>
              <a:rPr lang="vi-VN" sz="4400" b="1" smtClean="0">
                <a:solidFill>
                  <a:srgbClr val="C00000"/>
                </a:solidFill>
                <a:latin typeface="Arial" panose="020B0604020202020204" pitchFamily="34" charset="0"/>
                <a:cs typeface="Arial" panose="020B0604020202020204" pitchFamily="34" charset="0"/>
              </a:rPr>
              <a:t>:</a:t>
            </a:r>
            <a:endParaRPr lang="en-US" sz="4400" b="1">
              <a:solidFill>
                <a:srgbClr val="C00000"/>
              </a:solidFill>
              <a:latin typeface="Arial" panose="020B0604020202020204" pitchFamily="34" charset="0"/>
              <a:cs typeface="Arial" panose="020B0604020202020204" pitchFamily="34" charset="0"/>
            </a:endParaRPr>
          </a:p>
        </p:txBody>
      </p:sp>
      <p:sp>
        <p:nvSpPr>
          <p:cNvPr id="23" name="Rectangle 22"/>
          <p:cNvSpPr/>
          <p:nvPr/>
        </p:nvSpPr>
        <p:spPr>
          <a:xfrm>
            <a:off x="501587" y="2837054"/>
            <a:ext cx="5086969" cy="470898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Đ</a:t>
            </a:r>
            <a:r>
              <a:rPr lang="vi-VN" sz="4000" smtClean="0">
                <a:latin typeface="Arial" panose="020B0604020202020204" pitchFamily="34" charset="0"/>
                <a:cs typeface="Arial" panose="020B0604020202020204" pitchFamily="34" charset="0"/>
              </a:rPr>
              <a:t>ể </a:t>
            </a:r>
            <a:r>
              <a:rPr lang="vi-VN" sz="4000">
                <a:latin typeface="Arial" panose="020B0604020202020204" pitchFamily="34" charset="0"/>
                <a:cs typeface="Arial" panose="020B0604020202020204" pitchFamily="34" charset="0"/>
              </a:rPr>
              <a:t>xét vị trí tương đối ta quan tâm đến tính đồng phẳng và số điểm chung của hai đưởng thẳng.</a:t>
            </a:r>
            <a:endParaRPr lang="en-US" sz="4000">
              <a:latin typeface="Arial" panose="020B0604020202020204" pitchFamily="34" charset="0"/>
              <a:cs typeface="Arial" panose="020B0604020202020204" pitchFamily="34" charset="0"/>
            </a:endParaRPr>
          </a:p>
        </p:txBody>
      </p:sp>
      <p:grpSp>
        <p:nvGrpSpPr>
          <p:cNvPr id="17" name="Group 16"/>
          <p:cNvGrpSpPr/>
          <p:nvPr/>
        </p:nvGrpSpPr>
        <p:grpSpPr>
          <a:xfrm>
            <a:off x="8885723" y="952722"/>
            <a:ext cx="7024650" cy="2151041"/>
            <a:chOff x="8885723" y="952722"/>
            <a:chExt cx="7024650" cy="2151041"/>
          </a:xfrm>
        </p:grpSpPr>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85723" y="952722"/>
              <a:ext cx="1868663" cy="2151041"/>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10720640" y="1182071"/>
              <a:ext cx="5189733" cy="1824923"/>
            </a:xfrm>
            <a:prstGeom prst="rect">
              <a:avLst/>
            </a:prstGeom>
            <a:noFill/>
          </p:spPr>
          <p:txBody>
            <a:bodyPr wrap="square" rtlCol="0">
              <a:spAutoFit/>
            </a:bodyPr>
            <a:lstStyle/>
            <a:p>
              <a:pPr algn="just">
                <a:lnSpc>
                  <a:spcPct val="150000"/>
                </a:lnSpc>
              </a:pPr>
              <a:r>
                <a:rPr lang="en-US" sz="4000" i="1">
                  <a:solidFill>
                    <a:srgbClr val="002060"/>
                  </a:solidFill>
                  <a:latin typeface="Arial" panose="020B0604020202020204" pitchFamily="34" charset="0"/>
                  <a:cs typeface="Arial" panose="020B0604020202020204" pitchFamily="34" charset="0"/>
                </a:rPr>
                <a:t>Thế nào là hai đường thẳng song </a:t>
              </a:r>
              <a:r>
                <a:rPr lang="en-US" sz="4000" i="1" smtClean="0">
                  <a:solidFill>
                    <a:srgbClr val="002060"/>
                  </a:solidFill>
                  <a:latin typeface="Arial" panose="020B0604020202020204" pitchFamily="34" charset="0"/>
                  <a:cs typeface="Arial" panose="020B0604020202020204" pitchFamily="34" charset="0"/>
                </a:rPr>
                <a:t>song</a:t>
              </a:r>
              <a:r>
                <a:rPr lang="vi-VN" sz="4000" i="1">
                  <a:solidFill>
                    <a:srgbClr val="002060"/>
                  </a:solidFill>
                  <a:latin typeface="Arial" panose="020B0604020202020204" pitchFamily="34" charset="0"/>
                  <a:cs typeface="Arial" panose="020B0604020202020204" pitchFamily="34" charset="0"/>
                </a:rPr>
                <a:t>?</a:t>
              </a:r>
              <a:endParaRPr lang="en-US" sz="4000" i="1">
                <a:solidFill>
                  <a:srgbClr val="002060"/>
                </a:solidFill>
                <a:latin typeface="Arial" panose="020B0604020202020204" pitchFamily="34" charset="0"/>
                <a:cs typeface="Arial" panose="020B0604020202020204" pitchFamily="34" charset="0"/>
              </a:endParaRPr>
            </a:p>
          </p:txBody>
        </p:sp>
      </p:grpSp>
      <p:grpSp>
        <p:nvGrpSpPr>
          <p:cNvPr id="19" name="Group 18"/>
          <p:cNvGrpSpPr/>
          <p:nvPr/>
        </p:nvGrpSpPr>
        <p:grpSpPr>
          <a:xfrm>
            <a:off x="8955019" y="3575744"/>
            <a:ext cx="7347943" cy="4744494"/>
            <a:chOff x="8955019" y="3575744"/>
            <a:chExt cx="7347943" cy="4744494"/>
          </a:xfrm>
        </p:grpSpPr>
        <p:sp>
          <p:nvSpPr>
            <p:cNvPr id="26" name="TextBox 25"/>
            <p:cNvSpPr txBox="1"/>
            <p:nvPr/>
          </p:nvSpPr>
          <p:spPr>
            <a:xfrm>
              <a:off x="10535714" y="3575744"/>
              <a:ext cx="4136512" cy="830997"/>
            </a:xfrm>
            <a:prstGeom prst="rect">
              <a:avLst/>
            </a:prstGeom>
            <a:noFill/>
          </p:spPr>
          <p:txBody>
            <a:bodyPr wrap="square" rtlCol="0">
              <a:spAutoFit/>
            </a:bodyPr>
            <a:lstStyle/>
            <a:p>
              <a:pPr algn="ctr"/>
              <a:r>
                <a:rPr lang="vi-VN" sz="4800" b="1" smtClean="0">
                  <a:solidFill>
                    <a:srgbClr val="C00000"/>
                  </a:solidFill>
                  <a:latin typeface="Arial" panose="020B0604020202020204" pitchFamily="34" charset="0"/>
                  <a:cs typeface="Arial" panose="020B0604020202020204" pitchFamily="34" charset="0"/>
                </a:rPr>
                <a:t>KẾT LUẬN</a:t>
              </a:r>
              <a:endParaRPr lang="en-US" sz="4800" b="1">
                <a:solidFill>
                  <a:srgbClr val="C00000"/>
                </a:solidFill>
                <a:latin typeface="Arial" panose="020B0604020202020204" pitchFamily="34" charset="0"/>
                <a:cs typeface="Arial" panose="020B0604020202020204" pitchFamily="34" charset="0"/>
              </a:endParaRPr>
            </a:p>
          </p:txBody>
        </p:sp>
        <p:sp>
          <p:nvSpPr>
            <p:cNvPr id="27" name="Rectangle 26"/>
            <p:cNvSpPr/>
            <p:nvPr/>
          </p:nvSpPr>
          <p:spPr>
            <a:xfrm>
              <a:off x="8955019" y="4534586"/>
              <a:ext cx="7347943"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Hai đường thẳng song song là hai đường thẳng cùng nằm trong một mặt phẳng và không có điểm chung.</a:t>
              </a:r>
              <a:endParaRPr lang="en-US" sz="400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3657</Words>
  <PresentationFormat>Custom</PresentationFormat>
  <Paragraphs>246</Paragraphs>
  <Slides>51</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51</vt:i4>
      </vt:variant>
    </vt:vector>
  </HeadingPairs>
  <TitlesOfParts>
    <vt:vector size="61" baseType="lpstr">
      <vt:lpstr>Arial</vt:lpstr>
      <vt:lpstr>Cambria Math</vt:lpstr>
      <vt:lpstr>Tahoma</vt:lpstr>
      <vt:lpstr>Calibri Light</vt:lpstr>
      <vt:lpstr>Calibri</vt:lpstr>
      <vt:lpstr>Wingdings</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2023-08-22T10:07:09Z</dcterms:modified>
  <dc:identifier>DAFn2dd0_sY</dc:identifier>
</cp:coreProperties>
</file>