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3" r:id="rId4"/>
    <p:sldMasterId id="2147483694" r:id="rId5"/>
    <p:sldMasterId id="2147483705" r:id="rId6"/>
    <p:sldMasterId id="2147483716" r:id="rId7"/>
    <p:sldMasterId id="2147483727" r:id="rId8"/>
  </p:sldMasterIdLst>
  <p:notesMasterIdLst>
    <p:notesMasterId r:id="rId28"/>
  </p:notesMasterIdLst>
  <p:sldIdLst>
    <p:sldId id="278" r:id="rId9"/>
    <p:sldId id="265" r:id="rId10"/>
    <p:sldId id="275" r:id="rId11"/>
    <p:sldId id="279" r:id="rId12"/>
    <p:sldId id="276" r:id="rId13"/>
    <p:sldId id="277" r:id="rId14"/>
    <p:sldId id="270" r:id="rId15"/>
    <p:sldId id="260" r:id="rId16"/>
    <p:sldId id="280" r:id="rId17"/>
    <p:sldId id="281" r:id="rId18"/>
    <p:sldId id="282" r:id="rId19"/>
    <p:sldId id="283" r:id="rId20"/>
    <p:sldId id="284" r:id="rId21"/>
    <p:sldId id="286" r:id="rId22"/>
    <p:sldId id="287" r:id="rId23"/>
    <p:sldId id="289" r:id="rId24"/>
    <p:sldId id="290" r:id="rId25"/>
    <p:sldId id="291"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9C1C5-D05B-41F4-84D9-71CFAA1443BD}" type="datetimeFigureOut">
              <a:rPr lang="en-US" smtClean="0"/>
              <a:t>8/9/2023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BA170-C094-4F17-BF40-EB88CF5BE5A6}" type="slidenum">
              <a:rPr lang="en-US" smtClean="0"/>
              <a:t>‹#›</a:t>
            </a:fld>
            <a:endParaRPr lang="en-US"/>
          </a:p>
        </p:txBody>
      </p:sp>
    </p:spTree>
    <p:extLst>
      <p:ext uri="{BB962C8B-B14F-4D97-AF65-F5344CB8AC3E}">
        <p14:creationId xmlns:p14="http://schemas.microsoft.com/office/powerpoint/2010/main" val="258816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27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34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67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601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070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718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58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521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812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19</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2</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3</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4</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5</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6</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7</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8</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919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7B3F85C1-FFA3-480C-8791-8722C701BDCC}"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211D549-B5A9-4000-8C7C-C3339170C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2881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DC3A0E4-63AB-4DC5-B46F-DEDF68639E8E}"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00C4E17-0643-46DA-9091-B91C5CF96E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2968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789"/>
            <a:ext cx="78867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623888" y="45895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30900A7-0FB9-4B13-9AE4-EEA15B0F1322}"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4DAF1E4-1AFD-4BC4-AF5C-2E4E620C21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441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B950EA04-4311-4328-AE7C-A5ACA219553F}"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E4F6E8D4-9D2E-4DBD-B363-885E9057E2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209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E98ED97A-FEA0-42DB-8DEF-4CE229814039}" type="datetimeFigureOut">
              <a:rPr lang="en-US">
                <a:solidFill>
                  <a:prstClr val="black">
                    <a:tint val="75000"/>
                  </a:prstClr>
                </a:solidFill>
              </a:rPr>
              <a:pPr>
                <a:defRPr/>
              </a:pPr>
              <a:t>8/9/2023</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a:defRPr/>
            </a:pPr>
            <a:fld id="{31CAFB29-2888-46BB-B6BA-3F9D9E0EF9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692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3BD7FCA-96A1-45B1-A324-A93C1FE9EB7F}" type="datetimeFigureOut">
              <a:rPr lang="en-US">
                <a:solidFill>
                  <a:prstClr val="black">
                    <a:tint val="75000"/>
                  </a:prstClr>
                </a:solidFill>
              </a:rPr>
              <a:pPr>
                <a:defRPr/>
              </a:pPr>
              <a:t>8/9/2023</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a:defRPr/>
            </a:pPr>
            <a:fld id="{2D25F228-A945-4010-B739-A53B7DE079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050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89DF184-5C32-4AC3-94EE-508303250056}" type="datetimeFigureOut">
              <a:rPr lang="en-US">
                <a:solidFill>
                  <a:prstClr val="black">
                    <a:tint val="75000"/>
                  </a:prstClr>
                </a:solidFill>
              </a:rPr>
              <a:pPr>
                <a:defRPr/>
              </a:pPr>
              <a:t>8/9/2023</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a:defRPr/>
            </a:pPr>
            <a:fld id="{467F39C5-FC58-44CB-9A2B-3BE68772CB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0661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3887391" y="9874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6C951BA-B62F-48E1-B4E9-03E32BB56272}"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2BA5133C-D32B-4596-88EE-D88751ED8F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76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3887391" y="98747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04A2F06-4747-4810-A16E-8E38E4EAD813}"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F4E825EE-484D-43D9-8346-F588742D18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9212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756BF13-BD58-4195-82BA-650458EF7EA7}"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9CC8CC75-0D99-41FC-AF17-FD68E3669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07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F3E889B-B84B-40C2-8991-AC1E456806D4}"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BBF429D-6D97-44AC-A7A6-3E688D13D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298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54190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00124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73198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82743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51" y="1859809"/>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51"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6180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0921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8486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02"/>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7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173842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82156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44"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45"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60603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43170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935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7973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00203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48" y="185980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48"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3352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09366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8631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9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7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73503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8837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41"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42"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6514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28366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55167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9306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11928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44" y="1859795"/>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44"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9233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68597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3176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88"/>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63"/>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30000102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4194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37"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38"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382832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41845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08457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6311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12458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39" y="1859785"/>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39"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35316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43951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8769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78"/>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53"/>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3267292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68036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32"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33"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4140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358304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926717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77994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05965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33" y="185977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33"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471067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29974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2626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6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4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733089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89356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26"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27"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9855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953583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86658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410189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88074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26" y="1859759"/>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26"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542100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491383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9042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8"/>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52"/>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2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40795292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27687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19"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20"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132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8.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8/9/2023</a:t>
            </a:fld>
            <a:endParaRPr lang="en-US"/>
          </a:p>
        </p:txBody>
      </p:sp>
      <p:sp>
        <p:nvSpPr>
          <p:cNvPr id="5" name="Footer Placeholder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628650" y="635640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25B8AE-3316-4DA0-A532-39DECA1DB008}"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635640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635640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8786F4-C2F1-4AB5-BD42-66DDBFA87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4715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02"/>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02"/>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02"/>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315663124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9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9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9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1445341162"/>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88"/>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88"/>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88"/>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1593638066"/>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78"/>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78"/>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78"/>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1273147402"/>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2260996493"/>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2353744212"/>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vi.wikipedia.org/wiki/Anh_em_nh%C3%A0_Grimm" TargetMode="External"/><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hyperlink" Target="https://vi.wikipedia.org/wiki/%C4%90%E1%BB%A9c" TargetMode="External"/><Relationship Id="rId12"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vi.wikipedia.org/wiki/Truy%E1%BB%87n_c%E1%BB%95_t%C3%ADch" TargetMode="External"/><Relationship Id="rId11" Type="http://schemas.openxmlformats.org/officeDocument/2006/relationships/hyperlink" Target="https://vi.wikipedia.org/wiki/T%E1%BB%95_ch%E1%BB%A9c_Gi%C3%A1o_d%E1%BB%A5c,_Khoa_h%E1%BB%8Dc_v%C3%A0_V%C4%83n_h%C3%B3a_Li%C3%AAn_Hi%E1%BB%87p_Qu%E1%BB%91c" TargetMode="External"/><Relationship Id="rId5" Type="http://schemas.openxmlformats.org/officeDocument/2006/relationships/image" Target="../media/image4.png"/><Relationship Id="rId10" Type="http://schemas.openxmlformats.org/officeDocument/2006/relationships/hyperlink" Target="https://vi.wikipedia.org/wiki/Wilhelm_Grimm" TargetMode="External"/><Relationship Id="rId4" Type="http://schemas.openxmlformats.org/officeDocument/2006/relationships/image" Target="../media/image3.png"/><Relationship Id="rId9" Type="http://schemas.openxmlformats.org/officeDocument/2006/relationships/hyperlink" Target="https://vi.wikipedia.org/wiki/Jacob_Grim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gif"/><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6" y="152405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20"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 y="5029200"/>
            <a:ext cx="2209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577" y="-152400"/>
            <a:ext cx="6396037"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038600"/>
            <a:ext cx="2857500" cy="16002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2" y="2912197"/>
            <a:ext cx="1781175" cy="256222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8764" y="2590802"/>
            <a:ext cx="1771650" cy="258127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2317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6" name="TextBox 5">
            <a:extLst>
              <a:ext uri="{FF2B5EF4-FFF2-40B4-BE49-F238E27FC236}">
                <a16:creationId xmlns:a16="http://schemas.microsoft.com/office/drawing/2014/main" xmlns="" id="{78925ECF-12E1-4E10-8A71-486122D4364A}"/>
              </a:ext>
            </a:extLst>
          </p:cNvPr>
          <p:cNvSpPr txBox="1"/>
          <p:nvPr/>
        </p:nvSpPr>
        <p:spPr>
          <a:xfrm>
            <a:off x="1" y="355346"/>
            <a:ext cx="8997716" cy="6463308"/>
          </a:xfrm>
          <a:prstGeom prst="rect">
            <a:avLst/>
          </a:prstGeom>
          <a:noFill/>
        </p:spPr>
        <p:txBody>
          <a:bodyPr wrap="square">
            <a:spAutoFit/>
          </a:bodyPr>
          <a:lstStyle/>
          <a:p>
            <a:pPr marL="457200">
              <a:lnSpc>
                <a:spcPct val="115000"/>
              </a:lnSpc>
              <a:tabLst>
                <a:tab pos="180340" algn="l"/>
              </a:tabLst>
            </a:pP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lóc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nồi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Tủi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ê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chề</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vảy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rửa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ném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bây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hí</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hửng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tabLst>
                <a:tab pos="180340" algn="l"/>
              </a:tabLst>
            </a:pP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tưới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chu du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tabLst>
                <a:tab pos="180340" algn="l"/>
              </a:tabLst>
            </a:pP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thèm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tan…  </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algn="r">
              <a:lnSpc>
                <a:spcPct val="115000"/>
              </a:lnSpc>
              <a:spcAft>
                <a:spcPts val="1000"/>
              </a:spcAft>
              <a:tabLst>
                <a:tab pos="180340" algn="l"/>
                <a:tab pos="17526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43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6" name="TextBox 5">
            <a:extLst>
              <a:ext uri="{FF2B5EF4-FFF2-40B4-BE49-F238E27FC236}">
                <a16:creationId xmlns:a16="http://schemas.microsoft.com/office/drawing/2014/main" xmlns="" id="{3D86521E-BC58-4826-93CB-870163F7D9C1}"/>
              </a:ext>
            </a:extLst>
          </p:cNvPr>
          <p:cNvSpPr txBox="1"/>
          <p:nvPr/>
        </p:nvSpPr>
        <p:spPr>
          <a:xfrm>
            <a:off x="183039" y="381022"/>
            <a:ext cx="8656162" cy="5391219"/>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wrap="square">
            <a:spAutoFit/>
          </a:bodyPr>
          <a:lstStyle/>
          <a:p>
            <a:pPr marL="457200">
              <a:lnSpc>
                <a:spcPct val="150000"/>
              </a:lnSpc>
              <a:spcAft>
                <a:spcPts val="1000"/>
              </a:spcAft>
              <a:tabLst>
                <a:tab pos="1752600" algn="l"/>
              </a:tabLs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tabLst>
                <a:tab pos="628650" algn="l"/>
              </a:tabLst>
            </a:pP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2.</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hòa</a:t>
            </a:r>
            <a:r>
              <a:rPr lang="en-US" sz="2800" dirty="0">
                <a:solidFill>
                  <a:srgbClr val="000000"/>
                </a:solidFill>
                <a:latin typeface="Times New Roman" panose="02020603050405020304" pitchFamily="18" charset="0"/>
                <a:ea typeface="Times New Roman" panose="02020603050405020304" pitchFamily="18" charset="0"/>
              </a:rPr>
              <a:t> tan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muối</a:t>
            </a:r>
            <a:r>
              <a:rPr lang="en-US" sz="2800" dirty="0">
                <a:solidFill>
                  <a:srgbClr val="000000"/>
                </a:solidFill>
                <a:latin typeface="Times New Roman" panose="02020603050405020304" pitchFamily="18" charset="0"/>
                <a:ea typeface="Times New Roman" panose="02020603050405020304" pitchFamily="18" charset="0"/>
              </a:rPr>
              <a:t> To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dại</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tuyệt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lắm</a:t>
            </a:r>
            <a:r>
              <a:rPr lang="en-US" sz="2800" dirty="0">
                <a:solidFill>
                  <a:srgbClr val="000000"/>
                </a:solidFill>
                <a:latin typeface="Times New Roman" panose="02020603050405020304" pitchFamily="18" charset="0"/>
                <a:ea typeface="Times New Roman" panose="02020603050405020304" pitchFamily="18" charset="0"/>
              </a:rPr>
              <a:t>”?</a:t>
            </a:r>
          </a:p>
          <a:p>
            <a:pPr>
              <a:lnSpc>
                <a:spcPct val="150000"/>
              </a:lnSpc>
              <a:tabLst>
                <a:tab pos="628650" algn="l"/>
              </a:tabLst>
            </a:pP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3.</a:t>
            </a:r>
            <a:r>
              <a:rPr lang="en-US" sz="2800" dirty="0">
                <a:solidFill>
                  <a:srgbClr val="000000"/>
                </a:solidFill>
                <a:latin typeface="Times New Roman" panose="02020603050405020304" pitchFamily="18" charset="0"/>
                <a:ea typeface="Times New Roman" panose="02020603050405020304" pitchFamily="18" charset="0"/>
              </a:rPr>
              <a:t> Khi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muối</a:t>
            </a:r>
            <a:r>
              <a:rPr lang="en-US" sz="2800" dirty="0">
                <a:solidFill>
                  <a:srgbClr val="000000"/>
                </a:solidFill>
                <a:latin typeface="Times New Roman" panose="02020603050405020304" pitchFamily="18" charset="0"/>
                <a:ea typeface="Times New Roman" panose="02020603050405020304" pitchFamily="18" charset="0"/>
              </a:rPr>
              <a:t> To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thế</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nào</a:t>
            </a:r>
            <a:r>
              <a:rPr lang="en-US" sz="2800" dirty="0">
                <a:solidFill>
                  <a:srgbClr val="000000"/>
                </a:solidFill>
                <a:latin typeface="Times New Roman" panose="02020603050405020304" pitchFamily="18" charset="0"/>
                <a:ea typeface="Times New Roman" panose="02020603050405020304" pitchFamily="18" charset="0"/>
              </a:rPr>
              <a:t>? </a:t>
            </a:r>
          </a:p>
          <a:p>
            <a:pPr>
              <a:lnSpc>
                <a:spcPct val="150000"/>
              </a:lnSpc>
              <a:tabLst>
                <a:tab pos="628650" algn="l"/>
              </a:tabLst>
            </a:pP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5.</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Nêu</a:t>
            </a:r>
            <a:r>
              <a:rPr lang="en-US" sz="2800" dirty="0">
                <a:solidFill>
                  <a:srgbClr val="000000"/>
                </a:solidFill>
                <a:latin typeface="Times New Roman" panose="02020603050405020304" pitchFamily="18" charset="0"/>
                <a:ea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(Chia </a:t>
            </a:r>
            <a:r>
              <a:rPr lang="en-US" sz="2800" dirty="0" err="1">
                <a:solidFill>
                  <a:srgbClr val="000000"/>
                </a:solidFill>
                <a:latin typeface="Times New Roman" panose="02020603050405020304" pitchFamily="18" charset="0"/>
                <a:ea typeface="Times New Roman" panose="02020603050405020304" pitchFamily="18" charset="0"/>
              </a:rPr>
              <a:t>sẻ</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khoảng</a:t>
            </a:r>
            <a:r>
              <a:rPr lang="en-US" sz="2800" dirty="0">
                <a:solidFill>
                  <a:srgbClr val="000000"/>
                </a:solidFill>
                <a:latin typeface="Times New Roman" panose="02020603050405020304" pitchFamily="18" charset="0"/>
                <a:ea typeface="Times New Roman" panose="02020603050405020304" pitchFamily="18" charset="0"/>
              </a:rPr>
              <a:t> 5- 7 </a:t>
            </a:r>
            <a:r>
              <a:rPr lang="en-US" sz="2800" dirty="0" err="1">
                <a:solidFill>
                  <a:srgbClr val="000000"/>
                </a:solidFill>
                <a:latin typeface="Times New Roman" panose="02020603050405020304" pitchFamily="18" charset="0"/>
                <a:ea typeface="Times New Roman" panose="02020603050405020304" pitchFamily="18" charset="0"/>
              </a:rPr>
              <a:t>dòng</a:t>
            </a:r>
            <a:r>
              <a:rPr lang="en-US" sz="2800" dirty="0">
                <a:solidFill>
                  <a:srgbClr val="00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31703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6" name="TextBox 5">
            <a:extLst>
              <a:ext uri="{FF2B5EF4-FFF2-40B4-BE49-F238E27FC236}">
                <a16:creationId xmlns:a16="http://schemas.microsoft.com/office/drawing/2014/main" xmlns="" id="{AA5614D4-EA1C-4B96-8F2E-92710B575DD7}"/>
              </a:ext>
            </a:extLst>
          </p:cNvPr>
          <p:cNvSpPr txBox="1"/>
          <p:nvPr/>
        </p:nvSpPr>
        <p:spPr>
          <a:xfrm>
            <a:off x="341494" y="2001891"/>
            <a:ext cx="8802506" cy="4961358"/>
          </a:xfrm>
          <a:prstGeom prst="rect">
            <a:avLst/>
          </a:prstGeom>
          <a:noFill/>
        </p:spPr>
        <p:txBody>
          <a:bodyPr wrap="square">
            <a:spAutoFit/>
          </a:bodyPr>
          <a:lstStyle/>
          <a:p>
            <a:pPr>
              <a:tabLst>
                <a:tab pos="62865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Tự sự</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Muối To cho rằng việc hòa tan vào đại dương là”d</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ạ</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i”vì sẽ đánh mất mình, sẽ bị biến mất, không còn giữ được những cái của riêng mình nữa.</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Times New Roman" panose="02020603050405020304" pitchFamily="18" charset="0"/>
              <a:buChar char="-"/>
              <a:tabLst>
                <a:tab pos="628650" algn="l"/>
              </a:tabLs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Muối Bé cho 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 lắm</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vì khi hòa vào biển, nó được hóa thân, được cống hiến sức mình cho trái Đất…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mùa thu hoạch, muối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 bị gạt ra ngoài, bị xếp vào loại phế phẩm.</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nghĩa biểu tượng của mỗi hình ảnh:</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15000"/>
              </a:lnSpc>
              <a:spcAft>
                <a:spcPts val="1000"/>
              </a:spcAft>
              <a:buFont typeface="Times New Roman" panose="02020603050405020304" pitchFamily="18" charset="0"/>
              <a:buChar char="-"/>
              <a:tabLst>
                <a:tab pos="628650" algn="l"/>
              </a:tabLs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Muối To: Hình ảnh của con người sống ích kỉ, chỉ khư khư giữ lấy giá trị riêng của mình.</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ounded Rectangle 10">
            <a:extLst>
              <a:ext uri="{FF2B5EF4-FFF2-40B4-BE49-F238E27FC236}">
                <a16:creationId xmlns:a16="http://schemas.microsoft.com/office/drawing/2014/main" xmlns="" id="{00DD2FD4-C0C3-49B0-B1E9-C578B73815E4}"/>
              </a:ext>
            </a:extLst>
          </p:cNvPr>
          <p:cNvSpPr>
            <a:spLocks noChangeArrowheads="1"/>
          </p:cNvSpPr>
          <p:nvPr/>
        </p:nvSpPr>
        <p:spPr bwMode="auto">
          <a:xfrm>
            <a:off x="3361546" y="843261"/>
            <a:ext cx="2046158"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108BA2A2-3DAC-4AB4-8A95-D4A481CB8BDB}"/>
              </a:ext>
            </a:extLst>
          </p:cNvPr>
          <p:cNvSpPr txBox="1"/>
          <p:nvPr/>
        </p:nvSpPr>
        <p:spPr>
          <a:xfrm>
            <a:off x="3561103" y="932006"/>
            <a:ext cx="4581368" cy="461665"/>
          </a:xfrm>
          <a:prstGeom prst="rect">
            <a:avLst/>
          </a:prstGeom>
          <a:noFill/>
        </p:spPr>
        <p:txBody>
          <a:bodyPr wrap="square">
            <a:spAutoFit/>
          </a:bodyPr>
          <a:lstStyle/>
          <a:p>
            <a:pPr>
              <a:tabLst>
                <a:tab pos="628650" algn="l"/>
              </a:tabLs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62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2AFE25AA-FE52-4200-8970-AAA0442B3AE0}"/>
              </a:ext>
            </a:extLst>
          </p:cNvPr>
          <p:cNvSpPr txBox="1"/>
          <p:nvPr/>
        </p:nvSpPr>
        <p:spPr>
          <a:xfrm>
            <a:off x="490066" y="905392"/>
            <a:ext cx="6549391" cy="941796"/>
          </a:xfrm>
          <a:prstGeom prst="rect">
            <a:avLst/>
          </a:prstGeom>
          <a:noFill/>
        </p:spPr>
        <p:txBody>
          <a:bodyPr wrap="square">
            <a:spAutoFit/>
          </a:bodyPr>
          <a:lstStyle/>
          <a:p>
            <a:pPr>
              <a:lnSpc>
                <a:spcPct val="115000"/>
              </a:lnSpc>
              <a:spcAft>
                <a:spcPts val="1200"/>
              </a:spcAft>
              <a:tabLst>
                <a:tab pos="40005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43BA7ED-5A00-4A88-8C38-53FAFBD081B7}"/>
              </a:ext>
            </a:extLst>
          </p:cNvPr>
          <p:cNvSpPr txBox="1"/>
          <p:nvPr/>
        </p:nvSpPr>
        <p:spPr>
          <a:xfrm>
            <a:off x="149626" y="1522660"/>
            <a:ext cx="8922547" cy="6432530"/>
          </a:xfrm>
          <a:prstGeom prst="rect">
            <a:avLst/>
          </a:prstGeom>
          <a:noFill/>
        </p:spPr>
        <p:txBody>
          <a:bodyPr wrap="square">
            <a:spAutoFit/>
          </a:bodyPr>
          <a:lstStyle/>
          <a:p>
            <a:pPr indent="514350">
              <a:spcBef>
                <a:spcPts val="600"/>
              </a:spcBef>
              <a:spcAft>
                <a:spcPts val="600"/>
              </a:spcAft>
            </a:pPr>
            <a:r>
              <a:rPr lang="en-US" sz="2800" b="1" dirty="0">
                <a:solidFill>
                  <a:srgbClr val="0D0D0D"/>
                </a:solidFill>
                <a:latin typeface="Times New Roman" panose="02020603050405020304" pitchFamily="18" charset="0"/>
                <a:ea typeface="Times New Roman" panose="02020603050405020304" pitchFamily="18" charset="0"/>
              </a:rPr>
              <a:t>“</a:t>
            </a:r>
            <a:r>
              <a:rPr lang="en-US" sz="2800" i="1" dirty="0" err="1">
                <a:solidFill>
                  <a:srgbClr val="202122"/>
                </a:solidFill>
                <a:latin typeface="Times New Roman" panose="02020603050405020304" pitchFamily="18" charset="0"/>
                <a:ea typeface="Times New Roman" panose="02020603050405020304" pitchFamily="18" charset="0"/>
              </a:rPr>
              <a:t>Thuở</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xa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xưa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có</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một</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vị</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hoàng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thường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xuyên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công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cán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xa</a:t>
            </a:r>
            <a:r>
              <a:rPr lang="en-US" sz="2800" i="1" dirty="0">
                <a:solidFill>
                  <a:srgbClr val="202122"/>
                </a:solidFill>
                <a:latin typeface="Times New Roman" panose="02020603050405020304" pitchFamily="18" charset="0"/>
                <a:ea typeface="Times New Roman" panose="02020603050405020304" pitchFamily="18" charset="0"/>
              </a:rPr>
              <a:t>. Sa </a:t>
            </a:r>
            <a:r>
              <a:rPr lang="en-US" sz="2800" i="1" dirty="0" err="1">
                <a:solidFill>
                  <a:srgbClr val="202122"/>
                </a:solidFill>
                <a:latin typeface="Times New Roman" panose="02020603050405020304" pitchFamily="18" charset="0"/>
                <a:ea typeface="Times New Roman" panose="02020603050405020304" pitchFamily="18" charset="0"/>
              </a:rPr>
              <a:t>hậu</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thường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ngóng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đợi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rồi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ước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sinh</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hạ</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được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tiểu</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công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chúa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đẹp</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tuyệt</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trần</a:t>
            </a:r>
            <a:r>
              <a:rPr lang="en-US" sz="2800" i="1" dirty="0">
                <a:solidFill>
                  <a:srgbClr val="202122"/>
                </a:solidFill>
                <a:latin typeface="Times New Roman" panose="02020603050405020304" pitchFamily="18" charset="0"/>
                <a:ea typeface="Times New Roman" panose="02020603050405020304" pitchFamily="18" charset="0"/>
              </a:rPr>
              <a:t>. Khi </a:t>
            </a:r>
            <a:r>
              <a:rPr lang="en-US" sz="2800" i="1" dirty="0" err="1">
                <a:solidFill>
                  <a:srgbClr val="202122"/>
                </a:solidFill>
                <a:latin typeface="Times New Roman" panose="02020603050405020304" pitchFamily="18" charset="0"/>
                <a:ea typeface="Times New Roman" panose="02020603050405020304" pitchFamily="18" charset="0"/>
              </a:rPr>
              <a:t>điều</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ước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ấy</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thành</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sự</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thực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thì</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hoàng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cũng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về</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nhưng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vừa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vượt</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cạn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xong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thì</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hậu</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cũng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kiệt</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sức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mà</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lìa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đời</a:t>
            </a:r>
            <a:r>
              <a:rPr lang="en-US" sz="2800" i="1" dirty="0">
                <a:solidFill>
                  <a:srgbClr val="202122"/>
                </a:solidFill>
                <a:latin typeface="Times New Roman" panose="02020603050405020304" pitchFamily="18" charset="0"/>
                <a:ea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800" i="1" dirty="0">
                <a:solidFill>
                  <a:srgbClr val="202122"/>
                </a:solidFill>
                <a:latin typeface="Times New Roman" panose="02020603050405020304" pitchFamily="18" charset="0"/>
                <a:ea typeface="Times New Roman" panose="02020603050405020304" pitchFamily="18" charset="0"/>
              </a:rPr>
              <a:t>Qua </a:t>
            </a:r>
            <a:r>
              <a:rPr lang="en-US" sz="2800" i="1" dirty="0" err="1">
                <a:solidFill>
                  <a:srgbClr val="202122"/>
                </a:solidFill>
                <a:latin typeface="Times New Roman" panose="02020603050405020304" pitchFamily="18" charset="0"/>
                <a:ea typeface="Times New Roman" panose="02020603050405020304" pitchFamily="18" charset="0"/>
              </a:rPr>
              <a:t>năm</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sau</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hoàng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tục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huyền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với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một</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đức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bà</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thông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minh</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sắc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sảo</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Bà</a:t>
            </a:r>
            <a:r>
              <a:rPr lang="en-US" sz="2800" i="1" dirty="0">
                <a:solidFill>
                  <a:srgbClr val="202122"/>
                </a:solidFill>
                <a:latin typeface="Times New Roman" panose="02020603050405020304" pitchFamily="18" charset="0"/>
                <a:ea typeface="Times New Roman" panose="02020603050405020304" pitchFamily="18" charset="0"/>
              </a:rPr>
              <a:t> ta </a:t>
            </a:r>
            <a:r>
              <a:rPr lang="en-US" sz="2800" i="1" dirty="0" err="1">
                <a:solidFill>
                  <a:srgbClr val="202122"/>
                </a:solidFill>
                <a:latin typeface="Times New Roman" panose="02020603050405020304" pitchFamily="18" charset="0"/>
                <a:ea typeface="Times New Roman" panose="02020603050405020304" pitchFamily="18" charset="0"/>
              </a:rPr>
              <a:t>có</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một</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chiếc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gương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biết</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rõ</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truyện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xưa</a:t>
            </a:r>
            <a:r>
              <a:rPr lang="en-US" sz="2800" i="1" dirty="0">
                <a:solidFill>
                  <a:srgbClr val="202122"/>
                </a:solidFill>
                <a:latin typeface="Times New Roman" panose="02020603050405020304" pitchFamily="18" charset="0"/>
                <a:ea typeface="Times New Roman" panose="02020603050405020304" pitchFamily="18" charset="0"/>
              </a:rPr>
              <a:t> nay </a:t>
            </a:r>
            <a:r>
              <a:rPr lang="en-US" sz="2800" i="1" dirty="0" err="1">
                <a:solidFill>
                  <a:srgbClr val="202122"/>
                </a:solidFill>
                <a:latin typeface="Times New Roman" panose="02020603050405020304" pitchFamily="18" charset="0"/>
                <a:ea typeface="Times New Roman" panose="02020603050405020304" pitchFamily="18" charset="0"/>
              </a:rPr>
              <a:t>nên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thường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hỏi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nó</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rằng</a:t>
            </a:r>
            <a:r>
              <a:rPr lang="en-US" sz="2800" i="1" dirty="0">
                <a:solidFill>
                  <a:srgbClr val="202122"/>
                </a:solidFill>
                <a:latin typeface="Times New Roman" panose="02020603050405020304" pitchFamily="18" charset="0"/>
                <a:ea typeface="Times New Roman" panose="02020603050405020304" pitchFamily="18" charset="0"/>
              </a:rPr>
              <a:t> ai </a:t>
            </a:r>
            <a:r>
              <a:rPr lang="en-US" sz="2800" i="1" dirty="0" err="1">
                <a:solidFill>
                  <a:srgbClr val="202122"/>
                </a:solidFill>
                <a:latin typeface="Times New Roman" panose="02020603050405020304" pitchFamily="18" charset="0"/>
                <a:ea typeface="Times New Roman" panose="02020603050405020304" pitchFamily="18" charset="0"/>
              </a:rPr>
              <a:t>người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đẹp</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nhất</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trần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Gương</a:t>
            </a:r>
            <a:r>
              <a:rPr lang="en-US" sz="2800" i="1" dirty="0">
                <a:solidFill>
                  <a:srgbClr val="202122"/>
                </a:solidFill>
                <a:latin typeface="Times New Roman" panose="02020603050405020304" pitchFamily="18" charset="0"/>
                <a:ea typeface="Times New Roman" panose="02020603050405020304" pitchFamily="18" charset="0"/>
              </a:rPr>
              <a:t> hay </a:t>
            </a:r>
            <a:r>
              <a:rPr lang="en-US" sz="2800" i="1" dirty="0" err="1">
                <a:solidFill>
                  <a:srgbClr val="202122"/>
                </a:solidFill>
                <a:latin typeface="Times New Roman" panose="02020603050405020304" pitchFamily="18" charset="0"/>
                <a:ea typeface="Times New Roman" panose="02020603050405020304" pitchFamily="18" charset="0"/>
              </a:rPr>
              <a:t>đem</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những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lời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nịnh</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mà</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ru</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vỗ</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bà</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hoàng</a:t>
            </a:r>
            <a:r>
              <a:rPr lang="en-US" sz="2800" i="1" dirty="0">
                <a:solidFill>
                  <a:srgbClr val="202122"/>
                </a:solidFill>
                <a:latin typeface="Times New Roman" panose="02020603050405020304" pitchFamily="18" charset="0"/>
                <a:ea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800" i="1" dirty="0" err="1">
                <a:solidFill>
                  <a:srgbClr val="202122"/>
                </a:solidFill>
                <a:latin typeface="Times New Roman" panose="02020603050405020304" pitchFamily="18" charset="0"/>
                <a:ea typeface="Times New Roman" panose="02020603050405020304" pitchFamily="18" charset="0"/>
              </a:rPr>
              <a:t>Tới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năm</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công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chúa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đến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tuổi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cập</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kê</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hoàng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chuẩn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bị</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cử</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hành</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hôn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lễ</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nàng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với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hoàng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tử</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lân</a:t>
            </a:r>
            <a:r>
              <a:rPr lang="en-US" sz="2800" i="1" dirty="0">
                <a:solidFill>
                  <a:srgbClr val="202122"/>
                </a:solidFill>
                <a:latin typeface="Times New Roman" panose="02020603050405020304" pitchFamily="18" charset="0"/>
                <a:ea typeface="Times New Roman" panose="02020603050405020304" pitchFamily="18" charset="0"/>
              </a:rPr>
              <a:t> bang </a:t>
            </a:r>
            <a:r>
              <a:rPr lang="en-US" sz="2800" i="1" dirty="0" err="1">
                <a:solidFill>
                  <a:srgbClr val="202122"/>
                </a:solidFill>
                <a:latin typeface="Times New Roman" panose="02020603050405020304" pitchFamily="18" charset="0"/>
                <a:ea typeface="Times New Roman" panose="02020603050405020304" pitchFamily="18" charset="0"/>
              </a:rPr>
              <a:t>Yelisey</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Bấy</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giờ</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gương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đã</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thốt</a:t>
            </a:r>
            <a:r>
              <a:rPr lang="en-US" sz="2800" i="1" dirty="0">
                <a:solidFill>
                  <a:srgbClr val="202122"/>
                </a:solidFill>
                <a:latin typeface="Times New Roman" panose="02020603050405020304" pitchFamily="18" charset="0"/>
                <a:ea typeface="Times New Roman" panose="02020603050405020304" pitchFamily="18" charset="0"/>
              </a:rPr>
              <a:t> ra </a:t>
            </a:r>
            <a:r>
              <a:rPr lang="en-US" sz="2800" i="1" dirty="0" err="1">
                <a:solidFill>
                  <a:srgbClr val="202122"/>
                </a:solidFill>
                <a:latin typeface="Times New Roman" panose="02020603050405020304" pitchFamily="18" charset="0"/>
                <a:ea typeface="Times New Roman" panose="02020603050405020304" pitchFamily="18" charset="0"/>
              </a:rPr>
              <a:t>rằng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nhan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sắc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bà</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hoàng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dù</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đẹp</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mà</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còn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kém</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xa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công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chúa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Bà</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liền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sai</a:t>
            </a:r>
            <a:r>
              <a:rPr lang="en-US" sz="2800" i="1" dirty="0">
                <a:solidFill>
                  <a:srgbClr val="202122"/>
                </a:solidFill>
                <a:latin typeface="Times New Roman" panose="02020603050405020304" pitchFamily="18" charset="0"/>
                <a:ea typeface="Times New Roman" panose="02020603050405020304" pitchFamily="18" charset="0"/>
              </a:rPr>
              <a:t> con </a:t>
            </a:r>
            <a:r>
              <a:rPr lang="en-US" sz="2800" i="1" dirty="0" err="1">
                <a:solidFill>
                  <a:srgbClr val="202122"/>
                </a:solidFill>
                <a:latin typeface="Times New Roman" panose="02020603050405020304" pitchFamily="18" charset="0"/>
                <a:ea typeface="Times New Roman" panose="02020603050405020304" pitchFamily="18" charset="0"/>
              </a:rPr>
              <a:t>hầu</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Chernavka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dụ</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công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chúa</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vào</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rừng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rồi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trói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lại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cho</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sói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xơi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tái</a:t>
            </a:r>
            <a:r>
              <a:rPr lang="en-US" sz="2800" i="1" dirty="0">
                <a:solidFill>
                  <a:srgbClr val="202122"/>
                </a:solidFill>
                <a:latin typeface="Times New Roman" panose="02020603050405020304" pitchFamily="18" charset="0"/>
                <a:ea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825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6" name="TextBox 5">
            <a:extLst>
              <a:ext uri="{FF2B5EF4-FFF2-40B4-BE49-F238E27FC236}">
                <a16:creationId xmlns:a16="http://schemas.microsoft.com/office/drawing/2014/main" xmlns="" id="{48F4C425-6139-46D1-84D6-64EC4DF64005}"/>
              </a:ext>
            </a:extLst>
          </p:cNvPr>
          <p:cNvSpPr txBox="1"/>
          <p:nvPr/>
        </p:nvSpPr>
        <p:spPr>
          <a:xfrm>
            <a:off x="263770" y="224936"/>
            <a:ext cx="8460506" cy="400110"/>
          </a:xfrm>
          <a:prstGeom prst="rect">
            <a:avLst/>
          </a:prstGeom>
          <a:noFill/>
        </p:spPr>
        <p:txBody>
          <a:bodyPr wrap="square">
            <a:spAutoFit/>
          </a:bodyPr>
          <a:lstStyle/>
          <a:p>
            <a:pPr indent="514350">
              <a:spcBef>
                <a:spcPts val="600"/>
              </a:spcBef>
              <a:spcAft>
                <a:spcPts val="600"/>
              </a:spcAft>
            </a:pP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Đề</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số</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smtClean="0">
                <a:solidFill>
                  <a:srgbClr val="0D0D0D"/>
                </a:solidFill>
                <a:latin typeface="Times New Roman" panose="02020603050405020304" pitchFamily="18" charset="0"/>
                <a:ea typeface="Times New Roman" panose="02020603050405020304" pitchFamily="18" charset="0"/>
              </a:rPr>
              <a:t>03: </a:t>
            </a:r>
            <a:r>
              <a:rPr lang="en-US" sz="2000" b="1" dirty="0" err="1">
                <a:solidFill>
                  <a:srgbClr val="0D0D0D"/>
                </a:solidFill>
                <a:latin typeface="Times New Roman" panose="02020603050405020304" pitchFamily="18" charset="0"/>
                <a:ea typeface="Times New Roman" panose="02020603050405020304" pitchFamily="18" charset="0"/>
              </a:rPr>
              <a:t>Đọc</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văn</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bản</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sau</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và</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trả</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lời</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các</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câu</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hỏi</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Dành</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cho</a:t>
            </a:r>
            <a:r>
              <a:rPr lang="en-US" sz="2000" b="1" dirty="0">
                <a:solidFill>
                  <a:srgbClr val="0D0D0D"/>
                </a:solidFill>
                <a:latin typeface="Times New Roman" panose="02020603050405020304" pitchFamily="18" charset="0"/>
                <a:ea typeface="Times New Roman" panose="02020603050405020304" pitchFamily="18" charset="0"/>
              </a:rPr>
              <a:t> HS </a:t>
            </a:r>
            <a:r>
              <a:rPr lang="en-US" sz="2000" b="1" dirty="0" err="1">
                <a:solidFill>
                  <a:srgbClr val="0D0D0D"/>
                </a:solidFill>
                <a:latin typeface="Times New Roman" panose="02020603050405020304" pitchFamily="18" charset="0"/>
                <a:ea typeface="Times New Roman" panose="02020603050405020304" pitchFamily="18" charset="0"/>
              </a:rPr>
              <a:t>giỏi</a:t>
            </a:r>
            <a:r>
              <a:rPr lang="en-US" sz="2000" b="1" dirty="0">
                <a:solidFill>
                  <a:srgbClr val="0D0D0D"/>
                </a:solidFill>
                <a:latin typeface="Times New Roman" panose="02020603050405020304" pitchFamily="18" charset="0"/>
                <a:ea typeface="Times New Roman" panose="02020603050405020304" pitchFamily="18" charset="0"/>
              </a:rPr>
              <a:t>)</a:t>
            </a:r>
            <a:endParaRPr lang="en-US" sz="2000" dirty="0">
              <a:solidFill>
                <a:srgbClr val="000000"/>
              </a:solidFill>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33945A0D-14B5-4B97-9675-237E7FE61D18}"/>
              </a:ext>
            </a:extLst>
          </p:cNvPr>
          <p:cNvSpPr txBox="1"/>
          <p:nvPr/>
        </p:nvSpPr>
        <p:spPr>
          <a:xfrm>
            <a:off x="30031" y="627890"/>
            <a:ext cx="8928277" cy="4893647"/>
          </a:xfrm>
          <a:prstGeom prst="rect">
            <a:avLst/>
          </a:prstGeom>
          <a:noFill/>
        </p:spPr>
        <p:txBody>
          <a:bodyPr wrap="square">
            <a:spAutoFit/>
          </a:bodyPr>
          <a:lstStyle/>
          <a:p>
            <a:pPr>
              <a:lnSpc>
                <a:spcPct val="150000"/>
              </a:lnSpc>
            </a:pPr>
            <a:r>
              <a:rPr lang="en-US" sz="2400" i="1" kern="1800" dirty="0">
                <a:solidFill>
                  <a:srgbClr val="000000"/>
                </a:solidFill>
                <a:latin typeface="Times New Roman" panose="02020603050405020304" pitchFamily="18" charset="0"/>
                <a:ea typeface="Times New Roman" panose="02020603050405020304" pitchFamily="18" charset="0"/>
              </a:rPr>
              <a:t>“</a:t>
            </a:r>
            <a:r>
              <a:rPr lang="en-US" sz="2400" i="1" kern="1800" dirty="0" err="1">
                <a:solidFill>
                  <a:srgbClr val="000000"/>
                </a:solidFill>
                <a:latin typeface="Times New Roman" panose="02020603050405020304" pitchFamily="18" charset="0"/>
                <a:ea typeface="Times New Roman" panose="02020603050405020304" pitchFamily="18" charset="0"/>
              </a:rPr>
              <a:t>Tại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một</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vùng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nông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thôn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nước</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Mĩ</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có</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hai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anh</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em</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nhà</a:t>
            </a:r>
            <a:r>
              <a:rPr lang="en-US" sz="2400" i="1" kern="1800" dirty="0">
                <a:solidFill>
                  <a:srgbClr val="000000"/>
                </a:solidFill>
                <a:latin typeface="Times New Roman" panose="02020603050405020304" pitchFamily="18" charset="0"/>
                <a:ea typeface="Times New Roman" panose="02020603050405020304" pitchFamily="18" charset="0"/>
              </a:rPr>
              <a:t> kia </a:t>
            </a:r>
            <a:r>
              <a:rPr lang="en-US" sz="2400" i="1" kern="1800" dirty="0" err="1">
                <a:solidFill>
                  <a:srgbClr val="000000"/>
                </a:solidFill>
                <a:latin typeface="Times New Roman" panose="02020603050405020304" pitchFamily="18" charset="0"/>
                <a:ea typeface="Times New Roman" panose="02020603050405020304" pitchFamily="18" charset="0"/>
              </a:rPr>
              <a:t>vì</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quá</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đói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kém</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bần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cùng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đã</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rủ</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nhau</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đi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ăn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cắp</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cừu</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của</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nông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dân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trong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vùng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Không</a:t>
            </a:r>
            <a:r>
              <a:rPr lang="en-US" sz="2400" i="1" kern="1800" dirty="0">
                <a:solidFill>
                  <a:srgbClr val="000000"/>
                </a:solidFill>
                <a:latin typeface="Times New Roman" panose="02020603050405020304" pitchFamily="18" charset="0"/>
                <a:ea typeface="Times New Roman" panose="02020603050405020304" pitchFamily="18" charset="0"/>
              </a:rPr>
              <a:t> may </a:t>
            </a:r>
            <a:r>
              <a:rPr lang="en-US" sz="2400" i="1" kern="1800" dirty="0" err="1">
                <a:solidFill>
                  <a:srgbClr val="000000"/>
                </a:solidFill>
                <a:latin typeface="Times New Roman" panose="02020603050405020304" pitchFamily="18" charset="0"/>
                <a:ea typeface="Times New Roman" panose="02020603050405020304" pitchFamily="18" charset="0"/>
              </a:rPr>
              <a:t>hai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anh</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em</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bị</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bắt</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Dân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trong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làng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đưa</a:t>
            </a:r>
            <a:r>
              <a:rPr lang="en-US" sz="2400" i="1" kern="1800" dirty="0">
                <a:solidFill>
                  <a:srgbClr val="000000"/>
                </a:solidFill>
                <a:latin typeface="Times New Roman" panose="02020603050405020304" pitchFamily="18" charset="0"/>
                <a:ea typeface="Times New Roman" panose="02020603050405020304" pitchFamily="18" charset="0"/>
              </a:rPr>
              <a:t> ra </a:t>
            </a:r>
            <a:r>
              <a:rPr lang="en-US" sz="2400" i="1" kern="1800" dirty="0" err="1">
                <a:solidFill>
                  <a:srgbClr val="000000"/>
                </a:solidFill>
                <a:latin typeface="Times New Roman" panose="02020603050405020304" pitchFamily="18" charset="0"/>
                <a:ea typeface="Times New Roman" panose="02020603050405020304" pitchFamily="18" charset="0"/>
              </a:rPr>
              <a:t>một</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hình</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phạt</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là</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khắc</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lên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trán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tội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nhân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hai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mẫu</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tự</a:t>
            </a:r>
            <a:r>
              <a:rPr lang="en-US" sz="2400" i="1" kern="1800" dirty="0">
                <a:solidFill>
                  <a:srgbClr val="000000"/>
                </a:solidFill>
                <a:latin typeface="Times New Roman" panose="02020603050405020304" pitchFamily="18" charset="0"/>
                <a:ea typeface="Times New Roman" panose="02020603050405020304" pitchFamily="18" charset="0"/>
              </a:rPr>
              <a:t> “ST”, </a:t>
            </a:r>
            <a:r>
              <a:rPr lang="en-US" sz="2400" i="1" kern="1800" dirty="0" err="1">
                <a:solidFill>
                  <a:srgbClr val="000000"/>
                </a:solidFill>
                <a:latin typeface="Times New Roman" panose="02020603050405020304" pitchFamily="18" charset="0"/>
                <a:ea typeface="Times New Roman" panose="02020603050405020304" pitchFamily="18" charset="0"/>
              </a:rPr>
              <a:t>có</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nghĩa</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là</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quân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trộm</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cắp</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viết</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tắt</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từ</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chữ</a:t>
            </a:r>
            <a:r>
              <a:rPr lang="en-US" sz="2400" i="1" kern="1800" dirty="0">
                <a:solidFill>
                  <a:srgbClr val="000000"/>
                </a:solidFill>
                <a:latin typeface="Times New Roman" panose="02020603050405020304" pitchFamily="18" charset="0"/>
                <a:ea typeface="Times New Roman" panose="02020603050405020304" pitchFamily="18" charset="0"/>
              </a:rPr>
              <a:t> “stealer”). </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Không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chịu</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nổi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sự</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nhục</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nhã</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này</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người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anh</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đã</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trốn</a:t>
            </a:r>
            <a:r>
              <a:rPr lang="en-US" sz="2400" i="1" kern="1800" dirty="0">
                <a:solidFill>
                  <a:srgbClr val="000000"/>
                </a:solidFill>
                <a:latin typeface="Times New Roman" panose="02020603050405020304" pitchFamily="18" charset="0"/>
                <a:ea typeface="Times New Roman" panose="02020603050405020304" pitchFamily="18" charset="0"/>
              </a:rPr>
              <a:t> sang </a:t>
            </a:r>
            <a:r>
              <a:rPr lang="en-US" sz="2400" i="1" kern="1800" dirty="0" err="1">
                <a:solidFill>
                  <a:srgbClr val="000000"/>
                </a:solidFill>
                <a:latin typeface="Times New Roman" panose="02020603050405020304" pitchFamily="18" charset="0"/>
                <a:ea typeface="Times New Roman" panose="02020603050405020304" pitchFamily="18" charset="0"/>
              </a:rPr>
              <a:t>một</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vùng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khác</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sinh</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sống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Thế</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nhưng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anh</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chẳng</a:t>
            </a:r>
            <a:r>
              <a:rPr lang="en-US" sz="2400" i="1" kern="1800" dirty="0">
                <a:solidFill>
                  <a:srgbClr val="000000"/>
                </a:solidFill>
                <a:latin typeface="Times New Roman" panose="02020603050405020304" pitchFamily="18" charset="0"/>
                <a:ea typeface="Times New Roman" panose="02020603050405020304" pitchFamily="18" charset="0"/>
              </a:rPr>
              <a:t> bao </a:t>
            </a:r>
            <a:r>
              <a:rPr lang="en-US" sz="2400" i="1" kern="1800" dirty="0" err="1">
                <a:solidFill>
                  <a:srgbClr val="000000"/>
                </a:solidFill>
                <a:latin typeface="Times New Roman" panose="02020603050405020304" pitchFamily="18" charset="0"/>
                <a:ea typeface="Times New Roman" panose="02020603050405020304" pitchFamily="18" charset="0"/>
              </a:rPr>
              <a:t>giờ</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quên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được</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nỗi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nhục</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nhã</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mỗi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khi</a:t>
            </a:r>
            <a:r>
              <a:rPr lang="en-US" sz="2400" i="1" kern="1800" dirty="0">
                <a:solidFill>
                  <a:srgbClr val="000000"/>
                </a:solidFill>
                <a:latin typeface="Times New Roman" panose="02020603050405020304" pitchFamily="18" charset="0"/>
                <a:ea typeface="Times New Roman" panose="02020603050405020304" pitchFamily="18" charset="0"/>
              </a:rPr>
              <a:t> ai </a:t>
            </a:r>
            <a:r>
              <a:rPr lang="en-US" sz="2400" i="1" kern="1800" dirty="0" err="1">
                <a:solidFill>
                  <a:srgbClr val="000000"/>
                </a:solidFill>
                <a:latin typeface="Times New Roman" panose="02020603050405020304" pitchFamily="18" charset="0"/>
                <a:ea typeface="Times New Roman" panose="02020603050405020304" pitchFamily="18" charset="0"/>
              </a:rPr>
              <a:t>đó</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hỏi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anh</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về</a:t>
            </a:r>
            <a:r>
              <a:rPr lang="en-US" sz="2400" i="1" kern="1800" dirty="0">
                <a:solidFill>
                  <a:srgbClr val="000000"/>
                </a:solidFill>
                <a:latin typeface="Times New Roman" panose="02020603050405020304" pitchFamily="18" charset="0"/>
                <a:ea typeface="Times New Roman" panose="02020603050405020304" pitchFamily="18" charset="0"/>
              </a:rPr>
              <a:t> ý </a:t>
            </a:r>
            <a:r>
              <a:rPr lang="en-US" sz="2400" i="1" kern="1800" dirty="0" err="1">
                <a:solidFill>
                  <a:srgbClr val="000000"/>
                </a:solidFill>
                <a:latin typeface="Times New Roman" panose="02020603050405020304" pitchFamily="18" charset="0"/>
                <a:ea typeface="Times New Roman" panose="02020603050405020304" pitchFamily="18" charset="0"/>
              </a:rPr>
              <a:t>nghĩa</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hai</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chữ</a:t>
            </a:r>
            <a:r>
              <a:rPr lang="en-US" sz="2400" i="1" kern="1800" dirty="0">
                <a:solidFill>
                  <a:srgbClr val="000000"/>
                </a:solidFill>
                <a:latin typeface="Times New Roman" panose="02020603050405020304" pitchFamily="18" charset="0"/>
                <a:ea typeface="Times New Roman" panose="02020603050405020304" pitchFamily="18" charset="0"/>
              </a:rPr>
              <a:t> “ST” </a:t>
            </a:r>
            <a:r>
              <a:rPr lang="en-US" sz="2400" i="1" kern="1800" dirty="0" err="1">
                <a:solidFill>
                  <a:srgbClr val="000000"/>
                </a:solidFill>
                <a:latin typeface="Times New Roman" panose="02020603050405020304" pitchFamily="18" charset="0"/>
                <a:ea typeface="Times New Roman" panose="02020603050405020304" pitchFamily="18" charset="0"/>
              </a:rPr>
              <a:t>đáng</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nguyền</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rủa</a:t>
            </a:r>
            <a:r>
              <a:rPr lang="en-US" sz="2400" i="1" kern="1800" dirty="0">
                <a:solidFill>
                  <a:srgbClr val="000000"/>
                </a:solidFill>
                <a:latin typeface="Times New Roman" panose="02020603050405020304" pitchFamily="18" charset="0"/>
                <a:ea typeface="Times New Roman" panose="02020603050405020304" pitchFamily="18" charset="0"/>
              </a:rPr>
              <a:t> </a:t>
            </a:r>
            <a:r>
              <a:rPr lang="en-US" sz="2400" i="1" kern="1800" dirty="0" err="1">
                <a:solidFill>
                  <a:srgbClr val="000000"/>
                </a:solidFill>
                <a:latin typeface="Times New Roman" panose="02020603050405020304" pitchFamily="18" charset="0"/>
                <a:ea typeface="Times New Roman" panose="02020603050405020304" pitchFamily="18" charset="0"/>
              </a:rPr>
              <a:t>này</a:t>
            </a:r>
            <a:r>
              <a:rPr lang="en-US" sz="2400" i="1" kern="18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p>
            <a:r>
              <a:rPr lang="en-US" sz="2400" i="1" kern="18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184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6" name="TextBox 5">
            <a:extLst>
              <a:ext uri="{FF2B5EF4-FFF2-40B4-BE49-F238E27FC236}">
                <a16:creationId xmlns:a16="http://schemas.microsoft.com/office/drawing/2014/main" xmlns="" id="{E4285237-BDDC-44AB-9164-A25F6EE87F8B}"/>
              </a:ext>
            </a:extLst>
          </p:cNvPr>
          <p:cNvSpPr txBox="1"/>
          <p:nvPr/>
        </p:nvSpPr>
        <p:spPr>
          <a:xfrm>
            <a:off x="304800" y="228620"/>
            <a:ext cx="8305800" cy="6740307"/>
          </a:xfrm>
          <a:prstGeom prst="rect">
            <a:avLst/>
          </a:prstGeom>
          <a:noFill/>
        </p:spPr>
        <p:txBody>
          <a:bodyPr wrap="square">
            <a:spAutoFit/>
          </a:bodyPr>
          <a:lstStyle/>
          <a:p>
            <a:pPr>
              <a:lnSpc>
                <a:spcPct val="150000"/>
              </a:lnSpc>
            </a:pP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Còn</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người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em</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tự</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nói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với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bản</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thân</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mình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Tôi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không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thể</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từ</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bỏ</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sự</a:t>
            </a:r>
            <a:r>
              <a:rPr lang="en-US" sz="2400" i="1" kern="1800" dirty="0">
                <a:latin typeface="Times New Roman" panose="02020603050405020304" pitchFamily="18" charset="0"/>
                <a:ea typeface="Times New Roman" panose="02020603050405020304" pitchFamily="18" charset="0"/>
              </a:rPr>
              <a:t> tin </a:t>
            </a:r>
            <a:r>
              <a:rPr lang="en-US" sz="2400" i="1" kern="1800" dirty="0" err="1">
                <a:latin typeface="Times New Roman" panose="02020603050405020304" pitchFamily="18" charset="0"/>
                <a:ea typeface="Times New Roman" panose="02020603050405020304" pitchFamily="18" charset="0"/>
              </a:rPr>
              <a:t>tưởng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của</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những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người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xung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quanh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và</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của</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chính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tôi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Thế</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là</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anh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tiếp</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tục</a:t>
            </a:r>
            <a:r>
              <a:rPr lang="en-US" sz="2400" i="1" kern="1800" dirty="0">
                <a:latin typeface="Times New Roman" panose="02020603050405020304" pitchFamily="18" charset="0"/>
                <a:ea typeface="Times New Roman" panose="02020603050405020304" pitchFamily="18" charset="0"/>
              </a:rPr>
              <a:t> ở </a:t>
            </a:r>
            <a:r>
              <a:rPr lang="en-US" sz="2400" i="1" kern="1800" dirty="0" err="1">
                <a:latin typeface="Times New Roman" panose="02020603050405020304" pitchFamily="18" charset="0"/>
                <a:ea typeface="Times New Roman" panose="02020603050405020304" pitchFamily="18" charset="0"/>
              </a:rPr>
              <a:t>lại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xứ</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sở</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của</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mình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Bằng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sự</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nỗ</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lực</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anh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đã</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xây</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dựng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cho</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mình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một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sự</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nghiệp</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cũng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như</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tiếng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thơm</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là</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một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người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nhân</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hậu</a:t>
            </a:r>
            <a:r>
              <a:rPr lang="en-US" sz="2400" i="1" kern="1800" dirty="0">
                <a:latin typeface="Times New Roman" panose="02020603050405020304" pitchFamily="18" charset="0"/>
                <a:ea typeface="Times New Roman" panose="02020603050405020304" pitchFamily="18" charset="0"/>
              </a:rPr>
              <a:t>. Anh </a:t>
            </a:r>
            <a:r>
              <a:rPr lang="en-US" sz="2400" i="1" kern="1800" dirty="0" err="1">
                <a:latin typeface="Times New Roman" panose="02020603050405020304" pitchFamily="18" charset="0"/>
                <a:ea typeface="Times New Roman" panose="02020603050405020304" pitchFamily="18" charset="0"/>
              </a:rPr>
              <a:t>sẵn</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sàng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giúp</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đỡ</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người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khác</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với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tất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cả</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những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gì</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mình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có</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thể</a:t>
            </a:r>
            <a:r>
              <a:rPr lang="en-US" sz="2400" i="1" kern="1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nSpc>
                <a:spcPct val="150000"/>
              </a:lnSpc>
            </a:pP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Ngày</a:t>
            </a:r>
            <a:r>
              <a:rPr lang="en-US" sz="2400" i="1" kern="1800" dirty="0">
                <a:latin typeface="Times New Roman" panose="02020603050405020304" pitchFamily="18" charset="0"/>
                <a:ea typeface="Times New Roman" panose="02020603050405020304" pitchFamily="18" charset="0"/>
              </a:rPr>
              <a:t> kia, </a:t>
            </a:r>
            <a:r>
              <a:rPr lang="en-US" sz="2400" i="1" kern="1800" dirty="0" err="1">
                <a:latin typeface="Times New Roman" panose="02020603050405020304" pitchFamily="18" charset="0"/>
                <a:ea typeface="Times New Roman" panose="02020603050405020304" pitchFamily="18" charset="0"/>
              </a:rPr>
              <a:t>có</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một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người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khách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đến</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làng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vì</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tò</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mò</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đã</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hỏi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một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cụ</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già</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trong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làng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về</a:t>
            </a:r>
            <a:r>
              <a:rPr lang="en-US" sz="2400" i="1" kern="1800" dirty="0">
                <a:latin typeface="Times New Roman" panose="02020603050405020304" pitchFamily="18" charset="0"/>
                <a:ea typeface="Times New Roman" panose="02020603050405020304" pitchFamily="18" charset="0"/>
              </a:rPr>
              <a:t> ý </a:t>
            </a:r>
            <a:r>
              <a:rPr lang="en-US" sz="2400" i="1" kern="1800" dirty="0" err="1">
                <a:latin typeface="Times New Roman" panose="02020603050405020304" pitchFamily="18" charset="0"/>
                <a:ea typeface="Times New Roman" panose="02020603050405020304" pitchFamily="18" charset="0"/>
              </a:rPr>
              <a:t>nghĩa</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hai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mẫu</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tự</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trên</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trán</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người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em</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Cụ</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già</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suy</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nghĩ</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một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hồi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rồi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trả</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lời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Tôi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không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biết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rõ</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lai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lịch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của</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hai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chữ</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viết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tắt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ấy</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nhưng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cứ</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nhìn</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vào</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cuộc</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sống</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của</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anh</a:t>
            </a:r>
            <a:r>
              <a:rPr lang="en-US" sz="2400" i="1" kern="1800" dirty="0">
                <a:latin typeface="Times New Roman" panose="02020603050405020304" pitchFamily="18" charset="0"/>
                <a:ea typeface="Times New Roman" panose="02020603050405020304" pitchFamily="18" charset="0"/>
              </a:rPr>
              <a:t> ta, </a:t>
            </a:r>
            <a:r>
              <a:rPr lang="en-US" sz="2400" i="1" kern="1800" dirty="0" err="1">
                <a:latin typeface="Times New Roman" panose="02020603050405020304" pitchFamily="18" charset="0"/>
                <a:ea typeface="Times New Roman" panose="02020603050405020304" pitchFamily="18" charset="0"/>
              </a:rPr>
              <a:t>tôi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đoán</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hai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chữ</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đó</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có</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nghĩa</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là</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người</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thánh</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thiện</a:t>
            </a:r>
            <a:r>
              <a:rPr lang="en-US" sz="2400" i="1" kern="1800" dirty="0">
                <a:latin typeface="Times New Roman" panose="02020603050405020304" pitchFamily="18" charset="0"/>
                <a:ea typeface="Times New Roman" panose="02020603050405020304" pitchFamily="18" charset="0"/>
              </a:rPr>
              <a:t>”(</a:t>
            </a:r>
            <a:r>
              <a:rPr lang="en-US" sz="2400" i="1" kern="1800" dirty="0" err="1">
                <a:latin typeface="Times New Roman" panose="02020603050405020304" pitchFamily="18" charset="0"/>
                <a:ea typeface="Times New Roman" panose="02020603050405020304" pitchFamily="18" charset="0"/>
              </a:rPr>
              <a:t>viết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tắt</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từ</a:t>
            </a:r>
            <a:r>
              <a:rPr lang="en-US" sz="2400" i="1" kern="1800" dirty="0">
                <a:latin typeface="Times New Roman" panose="02020603050405020304" pitchFamily="18" charset="0"/>
                <a:ea typeface="Times New Roman" panose="02020603050405020304" pitchFamily="18" charset="0"/>
              </a:rPr>
              <a:t> </a:t>
            </a:r>
            <a:r>
              <a:rPr lang="en-US" sz="2400" i="1" kern="1800" dirty="0" err="1">
                <a:latin typeface="Times New Roman" panose="02020603050405020304" pitchFamily="18" charset="0"/>
                <a:ea typeface="Times New Roman" panose="02020603050405020304" pitchFamily="18" charset="0"/>
              </a:rPr>
              <a:t>chữ</a:t>
            </a:r>
            <a:r>
              <a:rPr lang="en-US" sz="2400" i="1" kern="1800" dirty="0">
                <a:latin typeface="Times New Roman" panose="02020603050405020304" pitchFamily="18" charset="0"/>
                <a:ea typeface="Times New Roman" panose="02020603050405020304" pitchFamily="18" charset="0"/>
              </a:rPr>
              <a:t> “saint”)</a:t>
            </a:r>
            <a:endParaRPr lang="en-US" sz="2400" dirty="0">
              <a:latin typeface="Times New Roman" panose="02020603050405020304" pitchFamily="18" charset="0"/>
              <a:ea typeface="Times New Roman" panose="02020603050405020304" pitchFamily="18" charset="0"/>
            </a:endParaRPr>
          </a:p>
          <a:p>
            <a:pPr algn="r">
              <a:lnSpc>
                <a:spcPct val="150000"/>
              </a:lnSpc>
            </a:pPr>
            <a:r>
              <a:rPr lang="en-US" sz="2400" i="1" kern="1800" dirty="0">
                <a:latin typeface="Times New Roman" panose="02020603050405020304" pitchFamily="18" charset="0"/>
                <a:ea typeface="Times New Roman" panose="02020603050405020304" pitchFamily="18" charset="0"/>
              </a:rPr>
              <a:t>   </a:t>
            </a:r>
            <a:r>
              <a:rPr lang="en-US" sz="2400" kern="1800" dirty="0">
                <a:latin typeface="Times New Roman" panose="02020603050405020304" pitchFamily="18" charset="0"/>
                <a:ea typeface="Times New Roman" panose="02020603050405020304" pitchFamily="18" charset="0"/>
              </a:rPr>
              <a:t> (</a:t>
            </a:r>
            <a:r>
              <a:rPr lang="en-US" sz="2400" kern="1800" dirty="0" err="1">
                <a:latin typeface="Times New Roman" panose="02020603050405020304" pitchFamily="18" charset="0"/>
                <a:ea typeface="Times New Roman" panose="02020603050405020304" pitchFamily="18" charset="0"/>
              </a:rPr>
              <a:t>Dẫn</a:t>
            </a:r>
            <a:r>
              <a:rPr lang="en-US" sz="2400" kern="1800" dirty="0">
                <a:latin typeface="Times New Roman" panose="02020603050405020304" pitchFamily="18" charset="0"/>
                <a:ea typeface="Times New Roman" panose="02020603050405020304" pitchFamily="18" charset="0"/>
              </a:rPr>
              <a:t> </a:t>
            </a:r>
            <a:r>
              <a:rPr lang="en-US" sz="2400" kern="1800" dirty="0" err="1">
                <a:latin typeface="Times New Roman" panose="02020603050405020304" pitchFamily="18" charset="0"/>
                <a:ea typeface="Times New Roman" panose="02020603050405020304" pitchFamily="18" charset="0"/>
              </a:rPr>
              <a:t>theo</a:t>
            </a:r>
            <a:r>
              <a:rPr lang="en-US" sz="2400" kern="1800" dirty="0">
                <a:latin typeface="Times New Roman" panose="02020603050405020304" pitchFamily="18" charset="0"/>
                <a:ea typeface="Times New Roman" panose="02020603050405020304" pitchFamily="18" charset="0"/>
              </a:rPr>
              <a:t> </a:t>
            </a:r>
            <a:r>
              <a:rPr lang="en-US" sz="2400" kern="1800" dirty="0" err="1">
                <a:latin typeface="Times New Roman" panose="02020603050405020304" pitchFamily="18" charset="0"/>
                <a:ea typeface="Times New Roman" panose="02020603050405020304" pitchFamily="18" charset="0"/>
              </a:rPr>
              <a:t>nguồn</a:t>
            </a:r>
            <a:r>
              <a:rPr lang="en-US" sz="2400" kern="1800" dirty="0">
                <a:latin typeface="Times New Roman" panose="02020603050405020304" pitchFamily="18" charset="0"/>
                <a:ea typeface="Times New Roman" panose="02020603050405020304" pitchFamily="18" charset="0"/>
              </a:rPr>
              <a:t> </a:t>
            </a:r>
            <a:r>
              <a:rPr lang="en-US" sz="2400" kern="1800" dirty="0" err="1">
                <a:latin typeface="Times New Roman" panose="02020603050405020304" pitchFamily="18" charset="0"/>
                <a:ea typeface="Times New Roman" panose="02020603050405020304" pitchFamily="18" charset="0"/>
              </a:rPr>
              <a:t>Intơnet</a:t>
            </a:r>
            <a:r>
              <a:rPr lang="en-US" sz="2400" kern="18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16276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10ABCEC3-B828-430A-8864-5BAB5750C737}"/>
              </a:ext>
            </a:extLst>
          </p:cNvPr>
          <p:cNvSpPr txBox="1"/>
          <p:nvPr/>
        </p:nvSpPr>
        <p:spPr>
          <a:xfrm>
            <a:off x="161406" y="990602"/>
            <a:ext cx="8812530" cy="5078313"/>
          </a:xfrm>
          <a:prstGeom prst="rect">
            <a:avLst/>
          </a:prstGeom>
          <a:noFill/>
        </p:spPr>
        <p:txBody>
          <a:bodyPr wrap="square">
            <a:spAutoFit/>
          </a:bodyPr>
          <a:lstStyle/>
          <a:p>
            <a:pPr>
              <a:lnSpc>
                <a:spcPct val="150000"/>
              </a:lnSpc>
            </a:pPr>
            <a:r>
              <a:rPr lang="en-US" sz="2400" kern="1800" dirty="0" err="1">
                <a:solidFill>
                  <a:srgbClr val="000000"/>
                </a:solidFill>
                <a:latin typeface="Times New Roman" panose="02020603050405020304" pitchFamily="18" charset="0"/>
                <a:ea typeface="Times New Roman" panose="02020603050405020304" pitchFamily="18" charset="0"/>
              </a:rPr>
              <a:t>Câu</a:t>
            </a:r>
            <a:r>
              <a:rPr lang="en-US" sz="2400" kern="1800" dirty="0">
                <a:solidFill>
                  <a:srgbClr val="000000"/>
                </a:solidFill>
                <a:latin typeface="Times New Roman" panose="02020603050405020304" pitchFamily="18" charset="0"/>
                <a:ea typeface="Times New Roman" panose="02020603050405020304" pitchFamily="18" charset="0"/>
              </a:rPr>
              <a:t> 1: </a:t>
            </a:r>
            <a:r>
              <a:rPr lang="en-US" sz="2400" kern="1800" dirty="0" err="1">
                <a:solidFill>
                  <a:srgbClr val="000000"/>
                </a:solidFill>
                <a:latin typeface="Times New Roman" panose="02020603050405020304" pitchFamily="18" charset="0"/>
                <a:ea typeface="Times New Roman" panose="02020603050405020304" pitchFamily="18" charset="0"/>
              </a:rPr>
              <a:t>Xác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định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phương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thức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biểu</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đạt</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chính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được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sử</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dụng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trong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văn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bản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trên</a:t>
            </a:r>
            <a:r>
              <a:rPr lang="en-US" sz="2400" kern="1800"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Câu</a:t>
            </a:r>
            <a:r>
              <a:rPr lang="en-US" sz="2400" kern="1800" dirty="0">
                <a:solidFill>
                  <a:srgbClr val="000000"/>
                </a:solidFill>
                <a:latin typeface="Times New Roman" panose="02020603050405020304" pitchFamily="18" charset="0"/>
                <a:ea typeface="Times New Roman" panose="02020603050405020304" pitchFamily="18" charset="0"/>
              </a:rPr>
              <a:t> 2: Hai </a:t>
            </a:r>
            <a:r>
              <a:rPr lang="en-US" sz="2400" kern="1800" dirty="0" err="1">
                <a:solidFill>
                  <a:srgbClr val="000000"/>
                </a:solidFill>
                <a:latin typeface="Times New Roman" panose="02020603050405020304" pitchFamily="18" charset="0"/>
                <a:ea typeface="Times New Roman" panose="02020603050405020304" pitchFamily="18" charset="0"/>
              </a:rPr>
              <a:t>anh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đã</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xử</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lý</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như</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thế</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nào</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trước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lỗi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lầm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của</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mình</a:t>
            </a:r>
            <a:r>
              <a:rPr lang="en-US" sz="2400" kern="18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latin typeface="Times New Roman" panose="02020603050405020304" pitchFamily="18" charset="0"/>
                <a:ea typeface="Times New Roman" panose="02020603050405020304" pitchFamily="18" charset="0"/>
              </a:rPr>
              <a:t>Câu</a:t>
            </a:r>
            <a:r>
              <a:rPr lang="en-US" sz="2400" kern="1800" dirty="0">
                <a:solidFill>
                  <a:srgbClr val="000000"/>
                </a:solidFill>
                <a:latin typeface="Times New Roman" panose="02020603050405020304" pitchFamily="18" charset="0"/>
                <a:ea typeface="Times New Roman" panose="02020603050405020304" pitchFamily="18" charset="0"/>
              </a:rPr>
              <a:t> 3: </a:t>
            </a:r>
            <a:r>
              <a:rPr lang="en-US" sz="2400" kern="1800" dirty="0" err="1">
                <a:solidFill>
                  <a:srgbClr val="000000"/>
                </a:solidFill>
                <a:latin typeface="Times New Roman" panose="02020603050405020304" pitchFamily="18" charset="0"/>
                <a:ea typeface="Times New Roman" panose="02020603050405020304" pitchFamily="18" charset="0"/>
              </a:rPr>
              <a:t>Chỉ</a:t>
            </a:r>
            <a:r>
              <a:rPr lang="en-US" sz="2400" kern="1800" dirty="0">
                <a:solidFill>
                  <a:srgbClr val="000000"/>
                </a:solidFill>
                <a:latin typeface="Times New Roman" panose="02020603050405020304" pitchFamily="18" charset="0"/>
                <a:ea typeface="Times New Roman" panose="02020603050405020304" pitchFamily="18" charset="0"/>
              </a:rPr>
              <a:t> ra </a:t>
            </a:r>
            <a:r>
              <a:rPr lang="en-US" sz="2400" kern="1800" dirty="0" err="1">
                <a:solidFill>
                  <a:srgbClr val="000000"/>
                </a:solidFill>
                <a:latin typeface="Times New Roman" panose="02020603050405020304" pitchFamily="18" charset="0"/>
                <a:ea typeface="Times New Roman" panose="02020603050405020304" pitchFamily="18" charset="0"/>
              </a:rPr>
              <a:t>công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dụng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của</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dấu</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ngoặc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kép</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được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sử</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dụng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trong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câu</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văn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sau</a:t>
            </a:r>
            <a:r>
              <a:rPr lang="en-US" sz="2400" kern="1800" dirty="0">
                <a:solidFill>
                  <a:srgbClr val="000000"/>
                </a:solidFill>
                <a:latin typeface="Times New Roman" panose="02020603050405020304" pitchFamily="18" charset="0"/>
                <a:ea typeface="Times New Roman" panose="02020603050405020304" pitchFamily="18" charset="0"/>
              </a:rPr>
              <a:t>  : </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Còn</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người</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em</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anh</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tự</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nói</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với</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bản</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thân</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mình</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Tôi</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không</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thể</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từ</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bỏ</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sự</a:t>
            </a:r>
            <a:r>
              <a:rPr lang="en-US" sz="2400" b="1" i="1" kern="1800" dirty="0">
                <a:solidFill>
                  <a:srgbClr val="000000"/>
                </a:solidFill>
                <a:latin typeface="Times New Roman" panose="02020603050405020304" pitchFamily="18" charset="0"/>
                <a:ea typeface="Times New Roman" panose="02020603050405020304" pitchFamily="18" charset="0"/>
              </a:rPr>
              <a:t> tin </a:t>
            </a:r>
            <a:r>
              <a:rPr lang="en-US" sz="2400" b="1" i="1" kern="1800" dirty="0" err="1">
                <a:solidFill>
                  <a:srgbClr val="000000"/>
                </a:solidFill>
                <a:latin typeface="Times New Roman" panose="02020603050405020304" pitchFamily="18" charset="0"/>
                <a:ea typeface="Times New Roman" panose="02020603050405020304" pitchFamily="18" charset="0"/>
              </a:rPr>
              <a:t>tưởng</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của</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những</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người</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xung</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quanh</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và</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của</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chính</a:t>
            </a:r>
            <a:r>
              <a:rPr lang="en-US" sz="2400" b="1" i="1" kern="1800" dirty="0">
                <a:solidFill>
                  <a:srgbClr val="000000"/>
                </a:solidFill>
                <a:latin typeface="Times New Roman" panose="02020603050405020304" pitchFamily="18" charset="0"/>
                <a:ea typeface="Times New Roman" panose="02020603050405020304" pitchFamily="18" charset="0"/>
              </a:rPr>
              <a:t> </a:t>
            </a:r>
            <a:r>
              <a:rPr lang="en-US" sz="2400" b="1" i="1" kern="1800" dirty="0" err="1">
                <a:solidFill>
                  <a:srgbClr val="000000"/>
                </a:solidFill>
                <a:latin typeface="Times New Roman" panose="02020603050405020304" pitchFamily="18" charset="0"/>
                <a:ea typeface="Times New Roman" panose="02020603050405020304" pitchFamily="18" charset="0"/>
              </a:rPr>
              <a:t>tôi</a:t>
            </a:r>
            <a:r>
              <a:rPr lang="en-US" sz="2400" b="1" i="1" kern="18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latin typeface="Times New Roman" panose="02020603050405020304" pitchFamily="18" charset="0"/>
                <a:ea typeface="Times New Roman" panose="02020603050405020304" pitchFamily="18" charset="0"/>
              </a:rPr>
              <a:t>Câu</a:t>
            </a:r>
            <a:r>
              <a:rPr lang="en-US" sz="2400" kern="1800" dirty="0">
                <a:solidFill>
                  <a:srgbClr val="000000"/>
                </a:solidFill>
                <a:latin typeface="Times New Roman" panose="02020603050405020304" pitchFamily="18" charset="0"/>
                <a:ea typeface="Times New Roman" panose="02020603050405020304" pitchFamily="18" charset="0"/>
              </a:rPr>
              <a:t> 4: </a:t>
            </a:r>
            <a:r>
              <a:rPr lang="en-US" sz="2400" kern="1800" dirty="0" err="1">
                <a:solidFill>
                  <a:srgbClr val="000000"/>
                </a:solidFill>
                <a:latin typeface="Times New Roman" panose="02020603050405020304" pitchFamily="18" charset="0"/>
                <a:ea typeface="Times New Roman" panose="02020603050405020304" pitchFamily="18" charset="0"/>
              </a:rPr>
              <a:t>Nếu</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một</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ngày</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bị</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rơi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vào</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tình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huống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mắc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sai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lầm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sẽ</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chọn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cách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xử</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lý</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như</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thế</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nào</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Vì</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sao</a:t>
            </a:r>
            <a:r>
              <a:rPr lang="en-US" sz="2400" kern="18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2347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3581400" y="-28685"/>
            <a:ext cx="2490362"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lnSpc>
                <a:spcPct val="150000"/>
              </a:lnSpc>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lnSpc>
                <a:spcPct val="150000"/>
              </a:lnSpc>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49D66F-7A64-4B65-8DB6-1D4BAAF21CF2}"/>
              </a:ext>
            </a:extLst>
          </p:cNvPr>
          <p:cNvSpPr txBox="1"/>
          <p:nvPr/>
        </p:nvSpPr>
        <p:spPr>
          <a:xfrm>
            <a:off x="3897429" y="0"/>
            <a:ext cx="2698360" cy="646331"/>
          </a:xfrm>
          <a:prstGeom prst="rect">
            <a:avLst/>
          </a:prstGeom>
          <a:noFill/>
        </p:spPr>
        <p:txBody>
          <a:bodyPr wrap="square">
            <a:spAutoFit/>
          </a:bodyPr>
          <a:lstStyle/>
          <a:p>
            <a:pPr>
              <a:lnSpc>
                <a:spcPct val="150000"/>
              </a:lnSpc>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8E84816-01D6-4CA6-8EA6-C9266847DAFA}"/>
              </a:ext>
            </a:extLst>
          </p:cNvPr>
          <p:cNvSpPr txBox="1"/>
          <p:nvPr/>
        </p:nvSpPr>
        <p:spPr>
          <a:xfrm>
            <a:off x="313686" y="570129"/>
            <a:ext cx="8818769" cy="5573129"/>
          </a:xfrm>
          <a:prstGeom prst="rect">
            <a:avLst/>
          </a:prstGeom>
          <a:noFill/>
        </p:spPr>
        <p:txBody>
          <a:bodyPr wrap="square">
            <a:spAutoFit/>
          </a:bodyPr>
          <a:lstStyle/>
          <a:p>
            <a:pPr>
              <a:lnSpc>
                <a:spcPct val="150000"/>
              </a:lnSpc>
            </a:pPr>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1:</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a:t>
            </a:r>
            <a:r>
              <a:rPr lang="en-US" sz="2400" kern="1800" dirty="0" err="1">
                <a:solidFill>
                  <a:srgbClr val="000000"/>
                </a:solidFill>
                <a:latin typeface="Times New Roman" panose="02020603050405020304" pitchFamily="18" charset="0"/>
                <a:ea typeface="Times New Roman" panose="02020603050405020304" pitchFamily="18" charset="0"/>
              </a:rPr>
              <a:t>hương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thức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biểu</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đạt</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chính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được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sử</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dụng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trong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văn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bản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trên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Tự</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sự</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2: </a:t>
            </a:r>
            <a:r>
              <a:rPr lang="en-US" sz="2400" kern="1800" dirty="0">
                <a:solidFill>
                  <a:srgbClr val="000000"/>
                </a:solidFill>
                <a:latin typeface="Times New Roman" panose="02020603050405020304" pitchFamily="18" charset="0"/>
                <a:ea typeface="Times New Roman" panose="02020603050405020304" pitchFamily="18" charset="0"/>
              </a:rPr>
              <a:t>Hai </a:t>
            </a:r>
            <a:r>
              <a:rPr lang="en-US" sz="2400" kern="1800" dirty="0" err="1">
                <a:solidFill>
                  <a:srgbClr val="000000"/>
                </a:solidFill>
                <a:latin typeface="Times New Roman" panose="02020603050405020304" pitchFamily="18" charset="0"/>
                <a:ea typeface="Times New Roman" panose="02020603050405020304" pitchFamily="18" charset="0"/>
              </a:rPr>
              <a:t>anh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đã</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có</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cách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xử</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lý</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khác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nhau</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trước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lỗi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lầm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của</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mình</a:t>
            </a:r>
            <a:r>
              <a:rPr lang="en-US" sz="2400" kern="1800"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marL="342900" indent="-342900">
              <a:lnSpc>
                <a:spcPct val="150000"/>
              </a:lnSpc>
              <a:buSzPts val="1400"/>
              <a:buFont typeface="Times New Roman" panose="02020603050405020304" pitchFamily="18" charset="0"/>
              <a:buChar char="-"/>
            </a:pPr>
            <a:r>
              <a:rPr lang="en-US" sz="2400" kern="1800" dirty="0" err="1">
                <a:solidFill>
                  <a:srgbClr val="000000"/>
                </a:solidFill>
                <a:latin typeface="Times New Roman" panose="02020603050405020304" pitchFamily="18" charset="0"/>
                <a:ea typeface="Times New Roman" panose="02020603050405020304" pitchFamily="18" charset="0"/>
              </a:rPr>
              <a:t>Người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anh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Không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quên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lỗi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lầm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của</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mình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anh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đã</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tìm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cách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chạy</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trốn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và</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luôn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luôn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cảm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thấy</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nhục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nhã</a:t>
            </a:r>
            <a:r>
              <a:rPr lang="en-US" sz="2400" kern="1800"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Người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đã</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sửa</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lỗi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lầm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của</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mình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và</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cố</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gắng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trở</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thành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người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tốt</a:t>
            </a:r>
            <a:endParaRPr lang="en-US" sz="2400" dirty="0">
              <a:solidFill>
                <a:srgbClr val="000000"/>
              </a:solidFill>
              <a:latin typeface="Times New Roman" panose="02020603050405020304" pitchFamily="18" charset="0"/>
              <a:ea typeface="Times New Roman" panose="02020603050405020304" pitchFamily="18" charset="0"/>
            </a:endParaRPr>
          </a:p>
          <a:p>
            <a:pPr marL="457200">
              <a:lnSpc>
                <a:spcPct val="150000"/>
              </a:lnSpc>
              <a:spcAft>
                <a:spcPts val="100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ngoặc</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kép</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62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barn(inVertical)">
                                      <p:cBhvr>
                                        <p:cTn id="14" dur="500"/>
                                        <p:tgtEl>
                                          <p:spTgt spid="7">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barn(inVertical)">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3443299" y="497028"/>
            <a:ext cx="2490362"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lnSpc>
                <a:spcPct val="150000"/>
              </a:lnSpc>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lnSpc>
                <a:spcPct val="150000"/>
              </a:lnSpc>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49D66F-7A64-4B65-8DB6-1D4BAAF21CF2}"/>
              </a:ext>
            </a:extLst>
          </p:cNvPr>
          <p:cNvSpPr txBox="1"/>
          <p:nvPr/>
        </p:nvSpPr>
        <p:spPr>
          <a:xfrm>
            <a:off x="3964884" y="497031"/>
            <a:ext cx="2698360" cy="646331"/>
          </a:xfrm>
          <a:prstGeom prst="rect">
            <a:avLst/>
          </a:prstGeom>
          <a:noFill/>
        </p:spPr>
        <p:txBody>
          <a:bodyPr wrap="square">
            <a:spAutoFit/>
          </a:bodyPr>
          <a:lstStyle/>
          <a:p>
            <a:pPr>
              <a:lnSpc>
                <a:spcPct val="150000"/>
              </a:lnSpc>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0665731-97B8-4C4C-AA0B-62DF8E3665FE}"/>
              </a:ext>
            </a:extLst>
          </p:cNvPr>
          <p:cNvSpPr txBox="1"/>
          <p:nvPr/>
        </p:nvSpPr>
        <p:spPr>
          <a:xfrm>
            <a:off x="381000" y="1115405"/>
            <a:ext cx="8422668" cy="5632311"/>
          </a:xfrm>
          <a:prstGeom prst="rect">
            <a:avLst/>
          </a:prstGeom>
          <a:noFill/>
        </p:spPr>
        <p:txBody>
          <a:bodyPr wrap="square">
            <a:spAutoFit/>
          </a:bodyPr>
          <a:lstStyle/>
          <a:p>
            <a:pPr>
              <a:lnSpc>
                <a:spcPct val="150000"/>
              </a:lnSpc>
            </a:pPr>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4: </a:t>
            </a:r>
            <a:r>
              <a:rPr lang="en-US" sz="2400" kern="1800" dirty="0" err="1" smtClean="0">
                <a:solidFill>
                  <a:srgbClr val="000000"/>
                </a:solidFill>
                <a:latin typeface="Times New Roman" panose="02020603050405020304" pitchFamily="18" charset="0"/>
                <a:ea typeface="Times New Roman" panose="02020603050405020304" pitchFamily="18" charset="0"/>
              </a:rPr>
              <a:t>Nếu</a:t>
            </a:r>
            <a:r>
              <a:rPr lang="en-US" sz="2400" kern="1800" dirty="0" smtClean="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một</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ngày</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bị</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rơi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vào</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tình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huống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mắc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sai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lầm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sẽ</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chọn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cách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xử</a:t>
            </a:r>
            <a:endParaRPr lang="en-US" sz="2400" kern="18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lý</a:t>
            </a:r>
            <a:r>
              <a:rPr lang="en-US" sz="2400" kern="1800" dirty="0">
                <a:solidFill>
                  <a:srgbClr val="000000"/>
                </a:solidFill>
                <a:latin typeface="Times New Roman" panose="02020603050405020304" pitchFamily="18" charset="0"/>
                <a:ea typeface="Times New Roman" panose="02020603050405020304" pitchFamily="18" charset="0"/>
              </a:rPr>
              <a:t> : </a:t>
            </a:r>
            <a:r>
              <a:rPr lang="en-US" sz="2400" kern="1800" dirty="0" err="1">
                <a:solidFill>
                  <a:srgbClr val="000000"/>
                </a:solidFill>
                <a:latin typeface="Times New Roman" panose="02020603050405020304" pitchFamily="18" charset="0"/>
                <a:ea typeface="Times New Roman" panose="02020603050405020304" pitchFamily="18" charset="0"/>
              </a:rPr>
              <a:t>Dũng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cảm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đối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diện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với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sai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lầm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của</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mình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nhận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lỗi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và</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cố</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gắng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sửa</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chữa</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để</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trở</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thành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người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tốt</a:t>
            </a:r>
            <a:r>
              <a:rPr lang="en-US" sz="2400" kern="1800"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latin typeface="Times New Roman" panose="02020603050405020304" pitchFamily="18" charset="0"/>
                <a:ea typeface="Times New Roman" panose="02020603050405020304" pitchFamily="18" charset="0"/>
              </a:rPr>
              <a:t>Vì</a:t>
            </a:r>
            <a:r>
              <a:rPr lang="en-US" sz="2400" kern="1800"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marL="342900" indent="-342900">
              <a:lnSpc>
                <a:spcPct val="150000"/>
              </a:lnSpc>
              <a:buSzPts val="1400"/>
              <a:buFont typeface="Times New Roman" panose="02020603050405020304" pitchFamily="18" charset="0"/>
              <a:buChar char="-"/>
            </a:pPr>
            <a:r>
              <a:rPr lang="en-US" sz="2400" kern="1800" dirty="0">
                <a:solidFill>
                  <a:srgbClr val="000000"/>
                </a:solidFill>
                <a:latin typeface="Times New Roman" panose="02020603050405020304" pitchFamily="18" charset="0"/>
                <a:ea typeface="Times New Roman" panose="02020603050405020304" pitchFamily="18" charset="0"/>
              </a:rPr>
              <a:t>Theo </a:t>
            </a:r>
            <a:r>
              <a:rPr lang="en-US" sz="2400" kern="1800" dirty="0" err="1">
                <a:solidFill>
                  <a:srgbClr val="000000"/>
                </a:solidFill>
                <a:latin typeface="Times New Roman" panose="02020603050405020304" pitchFamily="18" charset="0"/>
                <a:ea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chỉ</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có</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cách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đó</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mỗi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người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mới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có</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thể</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hạn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chế</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sai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lầm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sống</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lạc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quan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bỏ</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mặc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cảm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tội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lỗi</a:t>
            </a:r>
            <a:r>
              <a:rPr lang="en-US" sz="2400" kern="18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p>
            <a:pPr marL="342900" indent="-342900">
              <a:lnSpc>
                <a:spcPct val="150000"/>
              </a:lnSpc>
              <a:buSzPts val="1400"/>
              <a:buFont typeface="Times New Roman" panose="02020603050405020304" pitchFamily="18" charset="0"/>
              <a:buChar char="-"/>
            </a:pPr>
            <a:r>
              <a:rPr lang="en-US" sz="2400" kern="1800" dirty="0" err="1">
                <a:solidFill>
                  <a:srgbClr val="000000"/>
                </a:solidFill>
                <a:latin typeface="Times New Roman" panose="02020603050405020304" pitchFamily="18" charset="0"/>
                <a:ea typeface="Times New Roman" panose="02020603050405020304" pitchFamily="18" charset="0"/>
              </a:rPr>
              <a:t>vươn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lên</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làm</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việc</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tốt</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cho</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mình</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và</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mọi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người</a:t>
            </a:r>
            <a:r>
              <a:rPr lang="en-US" sz="2400" kern="1800"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marL="342900" indent="-342900">
              <a:lnSpc>
                <a:spcPct val="150000"/>
              </a:lnSpc>
              <a:buSzPts val="1400"/>
              <a:buFont typeface="Times New Roman" panose="02020603050405020304" pitchFamily="18" charset="0"/>
              <a:buChar char="-"/>
            </a:pP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điều</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đó</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sẽ</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giúp</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lấy</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lại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lòng</a:t>
            </a:r>
            <a:r>
              <a:rPr lang="en-US" sz="2400" kern="1800" dirty="0">
                <a:solidFill>
                  <a:srgbClr val="000000"/>
                </a:solidFill>
                <a:latin typeface="Times New Roman" panose="02020603050405020304" pitchFamily="18" charset="0"/>
                <a:ea typeface="Times New Roman" panose="02020603050405020304" pitchFamily="18" charset="0"/>
              </a:rPr>
              <a:t> tin </a:t>
            </a:r>
            <a:r>
              <a:rPr lang="en-US" sz="2400" kern="1800" dirty="0" err="1">
                <a:solidFill>
                  <a:srgbClr val="000000"/>
                </a:solidFill>
                <a:latin typeface="Times New Roman" panose="02020603050405020304" pitchFamily="18" charset="0"/>
                <a:ea typeface="Times New Roman" panose="02020603050405020304" pitchFamily="18" charset="0"/>
              </a:rPr>
              <a:t>của</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mọi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người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với</a:t>
            </a:r>
            <a:r>
              <a:rPr lang="en-US" sz="2400" kern="1800" dirty="0">
                <a:solidFill>
                  <a:srgbClr val="000000"/>
                </a:solidFill>
                <a:latin typeface="Times New Roman" panose="02020603050405020304" pitchFamily="18" charset="0"/>
                <a:ea typeface="Times New Roman" panose="02020603050405020304" pitchFamily="18" charset="0"/>
              </a:rPr>
              <a:t> </a:t>
            </a:r>
            <a:r>
              <a:rPr lang="en-US" sz="2400" kern="1800" dirty="0" err="1">
                <a:solidFill>
                  <a:srgbClr val="000000"/>
                </a:solidFill>
                <a:latin typeface="Times New Roman" panose="02020603050405020304" pitchFamily="18" charset="0"/>
                <a:ea typeface="Times New Roman" panose="02020603050405020304" pitchFamily="18" charset="0"/>
              </a:rPr>
              <a:t>em</a:t>
            </a:r>
            <a:r>
              <a:rPr lang="en-US" sz="2400" kern="1800"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00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6" y="152405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20"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1676400"/>
            <a:ext cx="7467600" cy="2600712"/>
          </a:xfrm>
          <a:prstGeom prst="rect">
            <a:avLst/>
          </a:prstGeom>
        </p:spPr>
        <p:txBody>
          <a:bodyPr wrap="square">
            <a:spAutoFit/>
          </a:bodyPr>
          <a:lstStyle/>
          <a:p>
            <a:pPr>
              <a:lnSpc>
                <a:spcPct val="115000"/>
              </a:lnSpc>
              <a:spcAft>
                <a:spcPts val="1000"/>
              </a:spcAft>
            </a:pPr>
            <a:r>
              <a:rPr lang="vi-VN" sz="2400" b="1" dirty="0">
                <a:latin typeface="Times New Roman"/>
                <a:ea typeface="Calibri"/>
                <a:cs typeface="Times New Roman"/>
              </a:rPr>
              <a:t>Hướng dẫn học sinh học ở nhà:</a:t>
            </a:r>
            <a:endParaRPr lang="en-US" sz="2400" dirty="0">
              <a:latin typeface="Times New Roman"/>
              <a:ea typeface="Calibri"/>
              <a:cs typeface="Times New Roman"/>
            </a:endParaRPr>
          </a:p>
          <a:p>
            <a:pPr>
              <a:lnSpc>
                <a:spcPct val="115000"/>
              </a:lnSpc>
              <a:spcAft>
                <a:spcPts val="1000"/>
              </a:spcAft>
            </a:pPr>
            <a:r>
              <a:rPr lang="vi-VN" sz="2400" dirty="0">
                <a:latin typeface="Times New Roman"/>
                <a:ea typeface="Calibri"/>
                <a:cs typeface="Times New Roman"/>
              </a:rPr>
              <a:t>- Học bài</a:t>
            </a:r>
            <a:endParaRPr lang="en-US" sz="2400" dirty="0">
              <a:latin typeface="Times New Roman"/>
              <a:ea typeface="Calibri"/>
              <a:cs typeface="Times New Roman"/>
            </a:endParaRPr>
          </a:p>
          <a:p>
            <a:pPr>
              <a:lnSpc>
                <a:spcPct val="115000"/>
              </a:lnSpc>
              <a:spcAft>
                <a:spcPts val="1000"/>
              </a:spcAft>
            </a:pPr>
            <a:r>
              <a:rPr lang="vi-VN" sz="2400" dirty="0">
                <a:latin typeface="Times New Roman"/>
                <a:ea typeface="Calibri"/>
                <a:cs typeface="Times New Roman"/>
              </a:rPr>
              <a:t>- Hoàn thiện các bài tập</a:t>
            </a:r>
            <a:endParaRPr lang="en-US" sz="2400" dirty="0">
              <a:latin typeface="Times New Roman"/>
              <a:ea typeface="Calibri"/>
              <a:cs typeface="Times New Roman"/>
            </a:endParaRPr>
          </a:p>
          <a:p>
            <a:pPr>
              <a:lnSpc>
                <a:spcPct val="115000"/>
              </a:lnSpc>
              <a:spcAft>
                <a:spcPts val="1000"/>
              </a:spcAft>
            </a:pPr>
            <a:r>
              <a:rPr lang="vi-VN" sz="2400" dirty="0">
                <a:latin typeface="Times New Roman"/>
                <a:ea typeface="Calibri"/>
                <a:cs typeface="Times New Roman"/>
              </a:rPr>
              <a:t>- Chuẩn bị nội dung buổi học sau:</a:t>
            </a:r>
            <a:r>
              <a:rPr lang="vi-VN" sz="2400" b="1" dirty="0">
                <a:latin typeface="Times New Roman"/>
                <a:ea typeface="Calibri"/>
                <a:cs typeface="Times New Roman"/>
              </a:rPr>
              <a:t> </a:t>
            </a:r>
            <a:r>
              <a:rPr lang="vi-VN" sz="2400" dirty="0">
                <a:latin typeface="Times New Roman"/>
                <a:ea typeface="Calibri"/>
                <a:cs typeface="Times New Roman"/>
              </a:rPr>
              <a:t>Luyện tập: Viết bài văn nhập vai nhân vật kể lại một truyện cổ tích</a:t>
            </a:r>
            <a:endParaRPr lang="en-US" sz="2400" dirty="0">
              <a:effectLst/>
              <a:latin typeface="Times New Roman"/>
              <a:ea typeface="Calibri"/>
              <a:cs typeface="Times New Roman"/>
            </a:endParaRPr>
          </a:p>
        </p:txBody>
      </p:sp>
    </p:spTree>
    <p:extLst>
      <p:ext uri="{BB962C8B-B14F-4D97-AF65-F5344CB8AC3E}">
        <p14:creationId xmlns:p14="http://schemas.microsoft.com/office/powerpoint/2010/main" val="2138695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6" y="152405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20"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 y="5029200"/>
            <a:ext cx="24693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201" y="155891"/>
            <a:ext cx="7601888" cy="5109091"/>
          </a:xfrm>
          <a:prstGeom prst="rect">
            <a:avLst/>
          </a:prstGeom>
        </p:spPr>
        <p:txBody>
          <a:bodyPr wrap="square">
            <a:spAutoFit/>
          </a:bodyPr>
          <a:lstStyle/>
          <a:p>
            <a:pPr>
              <a:lnSpc>
                <a:spcPct val="115000"/>
              </a:lnSpc>
              <a:spcAft>
                <a:spcPts val="1000"/>
              </a:spcAft>
            </a:pPr>
            <a:r>
              <a:rPr lang="vi-VN" sz="2400" b="1" dirty="0">
                <a:solidFill>
                  <a:srgbClr val="FF0000"/>
                </a:solidFill>
                <a:latin typeface="Times New Roman"/>
                <a:ea typeface="Calibri"/>
                <a:cs typeface="Times New Roman"/>
              </a:rPr>
              <a:t>I.  KIẾN THỨC CHUNG:</a:t>
            </a:r>
            <a:endParaRPr lang="en-US" sz="2400" dirty="0">
              <a:solidFill>
                <a:srgbClr val="FF0000"/>
              </a:solidFill>
              <a:latin typeface="Times New Roman"/>
              <a:ea typeface="Calibri"/>
              <a:cs typeface="Times New Roman"/>
            </a:endParaRPr>
          </a:p>
          <a:p>
            <a:pPr>
              <a:lnSpc>
                <a:spcPct val="115000"/>
              </a:lnSpc>
              <a:spcAft>
                <a:spcPts val="1000"/>
              </a:spcAft>
            </a:pPr>
            <a:r>
              <a:rPr lang="vi-VN" sz="2400" b="1" dirty="0">
                <a:latin typeface="Times New Roman"/>
                <a:ea typeface="Calibri"/>
                <a:cs typeface="Times New Roman"/>
              </a:rPr>
              <a:t>1.Truyện cổ Gờ- rim (Grimm)</a:t>
            </a:r>
            <a:endParaRPr lang="en-US" sz="2400" dirty="0">
              <a:latin typeface="Times New Roman"/>
              <a:ea typeface="Calibri"/>
              <a:cs typeface="Times New Roman"/>
            </a:endParaRPr>
          </a:p>
          <a:p>
            <a:pPr>
              <a:lnSpc>
                <a:spcPct val="115000"/>
              </a:lnSpc>
              <a:spcAft>
                <a:spcPts val="1000"/>
              </a:spcAft>
            </a:pPr>
            <a:r>
              <a:rPr lang="vi-VN" sz="2400" b="1" dirty="0">
                <a:latin typeface="Times New Roman"/>
                <a:ea typeface="Calibri"/>
                <a:cs typeface="Times New Roman"/>
              </a:rPr>
              <a:t>- Là truyện kể gia đình cho trẻ em</a:t>
            </a:r>
            <a:r>
              <a:rPr lang="vi-VN" sz="2400" dirty="0">
                <a:latin typeface="Times New Roman"/>
                <a:ea typeface="Calibri"/>
                <a:cs typeface="Times New Roman"/>
              </a:rPr>
              <a:t> là một tập hợp các </a:t>
            </a:r>
            <a:r>
              <a:rPr lang="vi-VN" sz="2400" u="sng" dirty="0">
                <a:solidFill>
                  <a:srgbClr val="0000FF"/>
                </a:solidFill>
                <a:latin typeface="Times New Roman"/>
                <a:ea typeface="Calibri"/>
                <a:cs typeface="Times New Roman"/>
                <a:hlinkClick r:id="rId6" tooltip="Truyện cổ tích"/>
              </a:rPr>
              <a:t>truyện cổ tích</a:t>
            </a:r>
            <a:r>
              <a:rPr lang="vi-VN" sz="2400" dirty="0">
                <a:latin typeface="Times New Roman"/>
                <a:ea typeface="Calibri"/>
                <a:cs typeface="Times New Roman"/>
              </a:rPr>
              <a:t> tiếng </a:t>
            </a:r>
            <a:r>
              <a:rPr lang="vi-VN" sz="2400" u="sng" dirty="0">
                <a:solidFill>
                  <a:srgbClr val="0000FF"/>
                </a:solidFill>
                <a:latin typeface="Times New Roman"/>
                <a:ea typeface="Calibri"/>
                <a:cs typeface="Times New Roman"/>
                <a:hlinkClick r:id="rId7" tooltip="Đức"/>
              </a:rPr>
              <a:t>Đức</a:t>
            </a:r>
            <a:r>
              <a:rPr lang="vi-VN" sz="2400" dirty="0">
                <a:latin typeface="Times New Roman"/>
                <a:ea typeface="Calibri"/>
                <a:cs typeface="Times New Roman"/>
              </a:rPr>
              <a:t> lần đầu tiên được xuất bản năm 1812 bởi </a:t>
            </a:r>
            <a:r>
              <a:rPr lang="vi-VN" sz="2400" u="sng" dirty="0">
                <a:solidFill>
                  <a:srgbClr val="0000FF"/>
                </a:solidFill>
                <a:latin typeface="Times New Roman"/>
                <a:ea typeface="Calibri"/>
                <a:cs typeface="Times New Roman"/>
                <a:hlinkClick r:id="rId8" tooltip="Anh em nhà Grimm"/>
              </a:rPr>
              <a:t>Anh em nhà Grimm</a:t>
            </a:r>
            <a:r>
              <a:rPr lang="vi-VN" sz="2400" dirty="0">
                <a:latin typeface="Times New Roman"/>
                <a:ea typeface="Calibri"/>
                <a:cs typeface="Times New Roman"/>
              </a:rPr>
              <a:t>, </a:t>
            </a:r>
            <a:r>
              <a:rPr lang="vi-VN" sz="2400" u="sng" dirty="0">
                <a:solidFill>
                  <a:srgbClr val="0000FF"/>
                </a:solidFill>
                <a:latin typeface="Times New Roman"/>
                <a:ea typeface="Calibri"/>
                <a:cs typeface="Times New Roman"/>
                <a:hlinkClick r:id="rId9" tooltip="Jacob Grimm"/>
              </a:rPr>
              <a:t>Jacob</a:t>
            </a:r>
            <a:r>
              <a:rPr lang="vi-VN" sz="2400" dirty="0">
                <a:latin typeface="Times New Roman"/>
                <a:ea typeface="Calibri"/>
                <a:cs typeface="Times New Roman"/>
              </a:rPr>
              <a:t> và </a:t>
            </a:r>
            <a:r>
              <a:rPr lang="vi-VN" sz="2400" u="sng" dirty="0">
                <a:solidFill>
                  <a:srgbClr val="0000FF"/>
                </a:solidFill>
                <a:latin typeface="Times New Roman"/>
                <a:ea typeface="Calibri"/>
                <a:cs typeface="Times New Roman"/>
                <a:hlinkClick r:id="rId10" tooltip="Wilhelm Grimm"/>
              </a:rPr>
              <a:t>Wilhelm</a:t>
            </a:r>
            <a:r>
              <a:rPr lang="vi-VN" sz="2400" dirty="0">
                <a:latin typeface="Times New Roman"/>
                <a:ea typeface="Calibri"/>
                <a:cs typeface="Times New Roman"/>
              </a:rPr>
              <a:t>.</a:t>
            </a:r>
            <a:endParaRPr lang="en-US" sz="2400" dirty="0">
              <a:latin typeface="Times New Roman"/>
              <a:ea typeface="Calibri"/>
              <a:cs typeface="Times New Roman"/>
            </a:endParaRPr>
          </a:p>
          <a:p>
            <a:pPr>
              <a:lnSpc>
                <a:spcPct val="115000"/>
              </a:lnSpc>
              <a:spcAft>
                <a:spcPts val="1000"/>
              </a:spcAft>
            </a:pPr>
            <a:r>
              <a:rPr lang="vi-VN" sz="2400" dirty="0">
                <a:latin typeface="Times New Roman"/>
                <a:ea typeface="Calibri"/>
                <a:cs typeface="Times New Roman"/>
              </a:rPr>
              <a:t>- </a:t>
            </a:r>
            <a:r>
              <a:rPr lang="vi-VN" sz="2400" u="sng" dirty="0">
                <a:solidFill>
                  <a:srgbClr val="0000FF"/>
                </a:solidFill>
                <a:latin typeface="Times New Roman"/>
                <a:ea typeface="Calibri"/>
                <a:cs typeface="Times New Roman"/>
                <a:hlinkClick r:id="rId11" tooltip="Tổ chức Giáo dục, Khoa học và Văn hóa Liên Hiệp Quốc"/>
              </a:rPr>
              <a:t>UNESCO</a:t>
            </a:r>
            <a:r>
              <a:rPr lang="vi-VN" sz="2400" dirty="0">
                <a:latin typeface="Times New Roman"/>
                <a:ea typeface="Calibri"/>
                <a:cs typeface="Times New Roman"/>
              </a:rPr>
              <a:t> chính thức công nhận Truyện cổ Grimm là di sản văn hóa thế giới.</a:t>
            </a:r>
            <a:endParaRPr lang="en-US" sz="2400" dirty="0">
              <a:latin typeface="Times New Roman"/>
              <a:ea typeface="Calibri"/>
              <a:cs typeface="Times New Roman"/>
            </a:endParaRPr>
          </a:p>
          <a:p>
            <a:pPr>
              <a:lnSpc>
                <a:spcPct val="115000"/>
              </a:lnSpc>
              <a:spcAft>
                <a:spcPts val="1000"/>
              </a:spcAft>
            </a:pPr>
            <a:r>
              <a:rPr lang="vi-VN" sz="2400" dirty="0">
                <a:solidFill>
                  <a:srgbClr val="FF0000"/>
                </a:solidFill>
                <a:latin typeface="Times New Roman"/>
                <a:ea typeface="Calibri"/>
                <a:cs typeface="Times New Roman"/>
              </a:rPr>
              <a:t>2. Thể loại</a:t>
            </a:r>
            <a:r>
              <a:rPr lang="vi-VN" sz="2400" dirty="0">
                <a:latin typeface="Times New Roman"/>
                <a:ea typeface="Calibri"/>
                <a:cs typeface="Times New Roman"/>
              </a:rPr>
              <a:t>:  Văn bản là truyện cổ </a:t>
            </a:r>
            <a:r>
              <a:rPr lang="vi-VN" sz="2400" dirty="0" smtClean="0">
                <a:latin typeface="Times New Roman"/>
                <a:ea typeface="Calibri"/>
                <a:cs typeface="Times New Roman"/>
              </a:rPr>
              <a:t>tích</a:t>
            </a:r>
            <a:endParaRPr lang="en-US" sz="2400" dirty="0" smtClean="0">
              <a:latin typeface="Times New Roman"/>
              <a:ea typeface="Calibri"/>
              <a:cs typeface="Times New Roman"/>
            </a:endParaRPr>
          </a:p>
          <a:p>
            <a:pPr>
              <a:lnSpc>
                <a:spcPct val="115000"/>
              </a:lnSpc>
              <a:spcAft>
                <a:spcPts val="1000"/>
              </a:spcAft>
            </a:pPr>
            <a:r>
              <a:rPr lang="en-US" sz="2400" dirty="0">
                <a:latin typeface="Times New Roman"/>
                <a:ea typeface="Calibri"/>
                <a:cs typeface="Times New Roman"/>
              </a:rPr>
              <a:t>3.  </a:t>
            </a:r>
            <a:r>
              <a:rPr lang="en-US" sz="2400" dirty="0" err="1">
                <a:latin typeface="Times New Roman"/>
                <a:ea typeface="Calibri"/>
                <a:cs typeface="Times New Roman"/>
              </a:rPr>
              <a:t>Ngôi</a:t>
            </a:r>
            <a:r>
              <a:rPr lang="en-US" sz="2400" dirty="0">
                <a:latin typeface="Times New Roman"/>
                <a:ea typeface="Calibri"/>
                <a:cs typeface="Times New Roman"/>
              </a:rPr>
              <a:t> </a:t>
            </a:r>
            <a:r>
              <a:rPr lang="en-US" sz="2400" dirty="0" err="1">
                <a:latin typeface="Times New Roman"/>
                <a:ea typeface="Calibri"/>
                <a:cs typeface="Times New Roman"/>
              </a:rPr>
              <a:t>kể</a:t>
            </a:r>
            <a:r>
              <a:rPr lang="en-US" sz="2400" dirty="0">
                <a:latin typeface="Times New Roman"/>
                <a:ea typeface="Calibri"/>
                <a:cs typeface="Times New Roman"/>
              </a:rPr>
              <a:t>: </a:t>
            </a:r>
            <a:r>
              <a:rPr lang="en-US" sz="2400" dirty="0" err="1">
                <a:latin typeface="Times New Roman"/>
                <a:ea typeface="Calibri"/>
                <a:cs typeface="Times New Roman"/>
              </a:rPr>
              <a:t>ngôi</a:t>
            </a:r>
            <a:r>
              <a:rPr lang="en-US" sz="2400" dirty="0">
                <a:latin typeface="Times New Roman"/>
                <a:ea typeface="Calibri"/>
                <a:cs typeface="Times New Roman"/>
              </a:rPr>
              <a:t> </a:t>
            </a:r>
            <a:r>
              <a:rPr lang="en-US" sz="2400" dirty="0" err="1">
                <a:latin typeface="Times New Roman"/>
                <a:ea typeface="Calibri"/>
                <a:cs typeface="Times New Roman"/>
              </a:rPr>
              <a:t>thứ</a:t>
            </a:r>
            <a:r>
              <a:rPr lang="en-US" sz="2400" dirty="0">
                <a:latin typeface="Times New Roman"/>
                <a:ea typeface="Calibri"/>
                <a:cs typeface="Times New Roman"/>
              </a:rPr>
              <a:t> </a:t>
            </a:r>
            <a:r>
              <a:rPr lang="en-US" sz="2400" dirty="0" err="1">
                <a:latin typeface="Times New Roman"/>
                <a:ea typeface="Calibri"/>
                <a:cs typeface="Times New Roman"/>
              </a:rPr>
              <a:t>ba</a:t>
            </a:r>
            <a:endParaRPr lang="en-US" sz="2400" dirty="0">
              <a:latin typeface="Times New Roman"/>
              <a:ea typeface="Calibri"/>
              <a:cs typeface="Times New Roman"/>
            </a:endParaRPr>
          </a:p>
          <a:p>
            <a:pPr>
              <a:lnSpc>
                <a:spcPct val="115000"/>
              </a:lnSpc>
              <a:spcAft>
                <a:spcPts val="1000"/>
              </a:spcAft>
            </a:pPr>
            <a:r>
              <a:rPr lang="en-US" sz="2400" dirty="0">
                <a:latin typeface="Times New Roman"/>
                <a:ea typeface="Calibri"/>
                <a:cs typeface="Times New Roman"/>
              </a:rPr>
              <a:t>4. </a:t>
            </a:r>
            <a:r>
              <a:rPr lang="en-US" sz="2400" dirty="0" err="1">
                <a:latin typeface="Times New Roman"/>
                <a:ea typeface="Calibri"/>
                <a:cs typeface="Times New Roman"/>
              </a:rPr>
              <a:t>Kể</a:t>
            </a:r>
            <a:r>
              <a:rPr lang="en-US" sz="2400" dirty="0">
                <a:latin typeface="Times New Roman"/>
                <a:ea typeface="Calibri"/>
                <a:cs typeface="Times New Roman"/>
              </a:rPr>
              <a:t> </a:t>
            </a:r>
            <a:r>
              <a:rPr lang="en-US" sz="2400" dirty="0" err="1">
                <a:latin typeface="Times New Roman"/>
                <a:ea typeface="Calibri"/>
                <a:cs typeface="Times New Roman"/>
              </a:rPr>
              <a:t>theo</a:t>
            </a:r>
            <a:r>
              <a:rPr lang="en-US" sz="2400" dirty="0">
                <a:latin typeface="Times New Roman"/>
                <a:ea typeface="Calibri"/>
                <a:cs typeface="Times New Roman"/>
              </a:rPr>
              <a:t> </a:t>
            </a:r>
            <a:r>
              <a:rPr lang="en-US" sz="2400" dirty="0" err="1">
                <a:latin typeface="Times New Roman"/>
                <a:ea typeface="Calibri"/>
                <a:cs typeface="Times New Roman"/>
              </a:rPr>
              <a:t>trình</a:t>
            </a:r>
            <a:r>
              <a:rPr lang="en-US" sz="2400" dirty="0">
                <a:latin typeface="Times New Roman"/>
                <a:ea typeface="Calibri"/>
                <a:cs typeface="Times New Roman"/>
              </a:rPr>
              <a:t> </a:t>
            </a:r>
            <a:r>
              <a:rPr lang="en-US" sz="2400" dirty="0" err="1">
                <a:latin typeface="Times New Roman"/>
                <a:ea typeface="Calibri"/>
                <a:cs typeface="Times New Roman"/>
              </a:rPr>
              <a:t>tự</a:t>
            </a:r>
            <a:r>
              <a:rPr lang="en-US" sz="2400" dirty="0">
                <a:latin typeface="Times New Roman"/>
                <a:ea typeface="Calibri"/>
                <a:cs typeface="Times New Roman"/>
              </a:rPr>
              <a:t> </a:t>
            </a:r>
            <a:r>
              <a:rPr lang="en-US" sz="2400" dirty="0" err="1">
                <a:latin typeface="Times New Roman"/>
                <a:ea typeface="Calibri"/>
                <a:cs typeface="Times New Roman"/>
              </a:rPr>
              <a:t>thời</a:t>
            </a:r>
            <a:r>
              <a:rPr lang="en-US" sz="2400" dirty="0">
                <a:latin typeface="Times New Roman"/>
                <a:ea typeface="Calibri"/>
                <a:cs typeface="Times New Roman"/>
              </a:rPr>
              <a:t> </a:t>
            </a:r>
            <a:r>
              <a:rPr lang="en-US" sz="2400" dirty="0" err="1">
                <a:latin typeface="Times New Roman"/>
                <a:ea typeface="Calibri"/>
                <a:cs typeface="Times New Roman"/>
              </a:rPr>
              <a:t>gian</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sử</a:t>
            </a:r>
            <a:r>
              <a:rPr lang="en-US" sz="2400" dirty="0">
                <a:latin typeface="Times New Roman"/>
                <a:ea typeface="Calibri"/>
                <a:cs typeface="Times New Roman"/>
              </a:rPr>
              <a:t> </a:t>
            </a:r>
            <a:r>
              <a:rPr lang="en-US" sz="2400" dirty="0" err="1">
                <a:latin typeface="Times New Roman"/>
                <a:ea typeface="Calibri"/>
                <a:cs typeface="Times New Roman"/>
              </a:rPr>
              <a:t>dụng</a:t>
            </a:r>
            <a:r>
              <a:rPr lang="en-US" sz="2400" dirty="0">
                <a:latin typeface="Times New Roman"/>
                <a:ea typeface="Calibri"/>
                <a:cs typeface="Times New Roman"/>
              </a:rPr>
              <a:t> PTBD </a:t>
            </a:r>
            <a:r>
              <a:rPr lang="en-US" sz="2400" dirty="0" err="1">
                <a:latin typeface="Times New Roman"/>
                <a:ea typeface="Calibri"/>
                <a:cs typeface="Times New Roman"/>
              </a:rPr>
              <a:t>tự</a:t>
            </a:r>
            <a:r>
              <a:rPr lang="en-US" sz="2400" dirty="0">
                <a:latin typeface="Times New Roman"/>
                <a:ea typeface="Calibri"/>
                <a:cs typeface="Times New Roman"/>
              </a:rPr>
              <a:t> </a:t>
            </a:r>
            <a:r>
              <a:rPr lang="en-US" sz="2400" dirty="0" err="1">
                <a:latin typeface="Times New Roman"/>
                <a:ea typeface="Calibri"/>
                <a:cs typeface="Times New Roman"/>
              </a:rPr>
              <a:t>sự</a:t>
            </a:r>
            <a:r>
              <a:rPr lang="en-US" sz="2400" dirty="0">
                <a:latin typeface="Times New Roman"/>
                <a:ea typeface="Calibri"/>
                <a:cs typeface="Times New Roman"/>
              </a:rPr>
              <a:t>.</a:t>
            </a:r>
            <a:endParaRPr lang="en-US" sz="2400" dirty="0">
              <a:effectLst/>
              <a:latin typeface="Times New Roman"/>
              <a:ea typeface="Calibri"/>
              <a:cs typeface="Times New Roman"/>
            </a:endParaRPr>
          </a:p>
        </p:txBody>
      </p:sp>
      <p:pic>
        <p:nvPicPr>
          <p:cNvPr id="10" name="Picture 9"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18171396">
            <a:off x="6599153" y="548392"/>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8548" y="4953000"/>
            <a:ext cx="29908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
                                            <p:txEl>
                                              <p:pRg st="2" end="2"/>
                                            </p:txEl>
                                          </p:spTgt>
                                        </p:tgtEl>
                                      </p:cBhvr>
                                    </p:animEffect>
                                    <p:set>
                                      <p:cBhvr>
                                        <p:cTn id="36" dur="1" fill="hold">
                                          <p:stCondLst>
                                            <p:cond delay="499"/>
                                          </p:stCondLst>
                                        </p:cTn>
                                        <p:tgtEl>
                                          <p:spTgt spid="3">
                                            <p:txEl>
                                              <p:pRg st="2" end="2"/>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
                                            <p:txEl>
                                              <p:pRg st="3" end="3"/>
                                            </p:txEl>
                                          </p:spTgt>
                                        </p:tgtEl>
                                      </p:cBhvr>
                                    </p:animEffect>
                                    <p:set>
                                      <p:cBhvr>
                                        <p:cTn id="3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6" y="152405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20"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441815"/>
            <a:ext cx="1676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6027" y="161160"/>
            <a:ext cx="8724900" cy="6073458"/>
          </a:xfrm>
          <a:prstGeom prst="rect">
            <a:avLst/>
          </a:prstGeom>
        </p:spPr>
        <p:txBody>
          <a:bodyPr wrap="square">
            <a:spAutoFit/>
          </a:bodyPr>
          <a:lstStyle/>
          <a:p>
            <a:pPr algn="ctr">
              <a:lnSpc>
                <a:spcPct val="115000"/>
              </a:lnSpc>
              <a:spcAft>
                <a:spcPts val="1000"/>
              </a:spcAft>
            </a:pPr>
            <a:r>
              <a:rPr lang="vi-VN" sz="2000" b="1" dirty="0" smtClean="0">
                <a:solidFill>
                  <a:srgbClr val="FF0000"/>
                </a:solidFill>
                <a:latin typeface="Times New Roman"/>
                <a:ea typeface="Calibri"/>
                <a:cs typeface="Times New Roman"/>
              </a:rPr>
              <a:t>5</a:t>
            </a:r>
            <a:r>
              <a:rPr lang="vi-VN" sz="2000" b="1" dirty="0">
                <a:solidFill>
                  <a:srgbClr val="FF0000"/>
                </a:solidFill>
                <a:latin typeface="Times New Roman"/>
                <a:ea typeface="Calibri"/>
                <a:cs typeface="Times New Roman"/>
              </a:rPr>
              <a:t>. Các sự việc chính</a:t>
            </a:r>
            <a:endParaRPr lang="en-US" sz="2000" dirty="0">
              <a:solidFill>
                <a:srgbClr val="FF0000"/>
              </a:solidFill>
              <a:latin typeface="Times New Roman"/>
              <a:ea typeface="Calibri"/>
              <a:cs typeface="Times New Roman"/>
            </a:endParaRPr>
          </a:p>
          <a:p>
            <a:pPr>
              <a:lnSpc>
                <a:spcPct val="115000"/>
              </a:lnSpc>
              <a:spcAft>
                <a:spcPts val="1000"/>
              </a:spcAft>
            </a:pPr>
            <a:r>
              <a:rPr lang="vi-VN" sz="2000" dirty="0">
                <a:latin typeface="Times New Roman"/>
                <a:ea typeface="Calibri"/>
                <a:cs typeface="Times New Roman"/>
              </a:rPr>
              <a:t>+ Nhà vua có một cô con gái xinh đẹp tuyệt trần nhưng vô cùng kiêu ngạo, ngông cuồng.</a:t>
            </a:r>
            <a:endParaRPr lang="en-US" sz="2000" dirty="0">
              <a:latin typeface="Times New Roman"/>
              <a:ea typeface="Calibri"/>
              <a:cs typeface="Times New Roman"/>
            </a:endParaRPr>
          </a:p>
          <a:p>
            <a:pPr>
              <a:lnSpc>
                <a:spcPct val="115000"/>
              </a:lnSpc>
              <a:spcAft>
                <a:spcPts val="1000"/>
              </a:spcAft>
            </a:pPr>
            <a:r>
              <a:rPr lang="vi-VN" sz="2000" dirty="0">
                <a:latin typeface="Times New Roman"/>
                <a:ea typeface="Calibri"/>
                <a:cs typeface="Times New Roman"/>
              </a:rPr>
              <a:t>+ Vua cha mở buổi yến tiệc, mời các chàng trai đến dự tiệc để tìm phò mã.</a:t>
            </a:r>
            <a:endParaRPr lang="en-US" sz="2000" dirty="0">
              <a:latin typeface="Times New Roman"/>
              <a:ea typeface="Calibri"/>
              <a:cs typeface="Times New Roman"/>
            </a:endParaRPr>
          </a:p>
          <a:p>
            <a:pPr>
              <a:lnSpc>
                <a:spcPct val="115000"/>
              </a:lnSpc>
              <a:spcAft>
                <a:spcPts val="1000"/>
              </a:spcAft>
            </a:pPr>
            <a:r>
              <a:rPr lang="vi-VN" sz="2000" dirty="0">
                <a:latin typeface="Times New Roman"/>
                <a:ea typeface="Calibri"/>
                <a:cs typeface="Times New Roman"/>
              </a:rPr>
              <a:t>+ Công chúa chê hết người này đến người khác, khiến nhà vua tức giận và ban sẽ gả công chúa cho người ăn xin đầu tiên đến điện kiến.</a:t>
            </a:r>
            <a:endParaRPr lang="en-US" sz="2000" dirty="0">
              <a:latin typeface="Times New Roman"/>
              <a:ea typeface="Calibri"/>
              <a:cs typeface="Times New Roman"/>
            </a:endParaRPr>
          </a:p>
          <a:p>
            <a:pPr>
              <a:lnSpc>
                <a:spcPct val="115000"/>
              </a:lnSpc>
              <a:spcAft>
                <a:spcPts val="1000"/>
              </a:spcAft>
            </a:pPr>
            <a:r>
              <a:rPr lang="vi-VN" sz="2000" dirty="0">
                <a:latin typeface="Times New Roman"/>
                <a:ea typeface="Calibri"/>
                <a:cs typeface="Times New Roman"/>
              </a:rPr>
              <a:t>+ Nhà vua gả công chúa cho gã hát rong, công chúa theo gã về nhà.</a:t>
            </a:r>
            <a:endParaRPr lang="en-US" sz="2000" dirty="0">
              <a:latin typeface="Times New Roman"/>
              <a:ea typeface="Calibri"/>
              <a:cs typeface="Times New Roman"/>
            </a:endParaRPr>
          </a:p>
          <a:p>
            <a:pPr>
              <a:lnSpc>
                <a:spcPct val="115000"/>
              </a:lnSpc>
              <a:spcAft>
                <a:spcPts val="1000"/>
              </a:spcAft>
            </a:pPr>
            <a:r>
              <a:rPr lang="vi-VN" sz="2000" dirty="0">
                <a:latin typeface="Times New Roman"/>
                <a:ea typeface="Calibri"/>
                <a:cs typeface="Times New Roman"/>
              </a:rPr>
              <a:t>+ Công chúa tiếc nuối vì không cưới Vua chích chòe khi thấy rừng, thảo nguyên, thành phố của vua.</a:t>
            </a:r>
            <a:endParaRPr lang="en-US" sz="2000" dirty="0">
              <a:latin typeface="Times New Roman"/>
              <a:ea typeface="Calibri"/>
              <a:cs typeface="Times New Roman"/>
            </a:endParaRPr>
          </a:p>
          <a:p>
            <a:pPr>
              <a:lnSpc>
                <a:spcPct val="115000"/>
              </a:lnSpc>
              <a:spcAft>
                <a:spcPts val="1000"/>
              </a:spcAft>
            </a:pPr>
            <a:r>
              <a:rPr lang="vi-VN" sz="2000" dirty="0">
                <a:latin typeface="Times New Roman"/>
                <a:ea typeface="Calibri"/>
                <a:cs typeface="Times New Roman"/>
              </a:rPr>
              <a:t>+ Công chúa dần dần làm qua nhiều việc: dọn nhà, làm bếp, đan sọt, dệt vải, bán sành sứ, làm phụ bếp.</a:t>
            </a:r>
            <a:endParaRPr lang="en-US" sz="2000" dirty="0">
              <a:latin typeface="Times New Roman"/>
              <a:ea typeface="Calibri"/>
              <a:cs typeface="Times New Roman"/>
            </a:endParaRPr>
          </a:p>
          <a:p>
            <a:pPr>
              <a:lnSpc>
                <a:spcPct val="115000"/>
              </a:lnSpc>
              <a:spcAft>
                <a:spcPts val="1000"/>
              </a:spcAft>
            </a:pPr>
            <a:r>
              <a:rPr lang="vi-VN" sz="2000" dirty="0">
                <a:latin typeface="Times New Roman"/>
                <a:ea typeface="Calibri"/>
                <a:cs typeface="Times New Roman"/>
              </a:rPr>
              <a:t>+ Vua chích chòe giải thích mọi việc cho công chúa khi cô làm phụ bếp cho đám cưới của vua.</a:t>
            </a:r>
            <a:endParaRPr lang="en-US" sz="2000" dirty="0">
              <a:latin typeface="Times New Roman"/>
              <a:ea typeface="Calibri"/>
              <a:cs typeface="Times New Roman"/>
            </a:endParaRPr>
          </a:p>
          <a:p>
            <a:pPr>
              <a:lnSpc>
                <a:spcPct val="115000"/>
              </a:lnSpc>
              <a:spcAft>
                <a:spcPts val="1000"/>
              </a:spcAft>
            </a:pPr>
            <a:r>
              <a:rPr lang="vi-VN" sz="2000" dirty="0">
                <a:latin typeface="Times New Roman"/>
                <a:ea typeface="Calibri"/>
                <a:cs typeface="Times New Roman"/>
              </a:rPr>
              <a:t>+ Công chúa khóc hối lỗi và hai người làm đám cưới với nhau.</a:t>
            </a:r>
            <a:endParaRPr lang="en-US" sz="2000" dirty="0">
              <a:effectLst/>
              <a:latin typeface="Times New Roman"/>
              <a:ea typeface="Calibri"/>
              <a:cs typeface="Times New Roman"/>
            </a:endParaRPr>
          </a:p>
        </p:txBody>
      </p:sp>
    </p:spTree>
    <p:extLst>
      <p:ext uri="{BB962C8B-B14F-4D97-AF65-F5344CB8AC3E}">
        <p14:creationId xmlns:p14="http://schemas.microsoft.com/office/powerpoint/2010/main" val="785231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1000"/>
                                        <p:tgtEl>
                                          <p:spTgt spid="2">
                                            <p:txEl>
                                              <p:pRg st="7" end="7"/>
                                            </p:txEl>
                                          </p:spTgt>
                                        </p:tgtEl>
                                      </p:cBhvr>
                                    </p:animEffect>
                                    <p:anim calcmode="lin" valueType="num">
                                      <p:cBhvr>
                                        <p:cTn id="4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barn(inVertical)">
                                      <p:cBhvr>
                                        <p:cTn id="5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6" y="152405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20"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5"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1551" y="228601"/>
            <a:ext cx="7697138" cy="3450175"/>
          </a:xfrm>
          <a:prstGeom prst="rect">
            <a:avLst/>
          </a:prstGeom>
        </p:spPr>
        <p:txBody>
          <a:bodyPr wrap="square">
            <a:spAutoFit/>
          </a:bodyPr>
          <a:lstStyle/>
          <a:p>
            <a:pPr algn="just">
              <a:lnSpc>
                <a:spcPct val="115000"/>
              </a:lnSpc>
              <a:spcAft>
                <a:spcPts val="1000"/>
              </a:spcAft>
            </a:pPr>
            <a:r>
              <a:rPr lang="en-US" sz="2400" b="1" dirty="0" smtClean="0">
                <a:solidFill>
                  <a:srgbClr val="FF0000"/>
                </a:solidFill>
                <a:latin typeface="Times New Roman"/>
                <a:ea typeface="Calibri"/>
                <a:cs typeface="Times New Roman"/>
              </a:rPr>
              <a:t>5</a:t>
            </a:r>
            <a:r>
              <a:rPr lang="vi-VN" sz="2400" b="1" dirty="0" smtClean="0">
                <a:solidFill>
                  <a:srgbClr val="FF0000"/>
                </a:solidFill>
                <a:latin typeface="Times New Roman"/>
                <a:ea typeface="Calibri"/>
                <a:cs typeface="Times New Roman"/>
              </a:rPr>
              <a:t>. </a:t>
            </a:r>
            <a:r>
              <a:rPr lang="vi-VN" sz="2400" b="1" dirty="0">
                <a:solidFill>
                  <a:srgbClr val="FF0000"/>
                </a:solidFill>
                <a:latin typeface="Times New Roman"/>
                <a:ea typeface="Calibri"/>
                <a:cs typeface="Times New Roman"/>
              </a:rPr>
              <a:t>Nghệ thuật</a:t>
            </a:r>
            <a:endParaRPr lang="en-US" sz="2400" dirty="0">
              <a:solidFill>
                <a:srgbClr val="FF0000"/>
              </a:solidFill>
              <a:latin typeface="Times New Roman"/>
              <a:ea typeface="Calibri"/>
              <a:cs typeface="Times New Roman"/>
            </a:endParaRPr>
          </a:p>
          <a:p>
            <a:pPr algn="just">
              <a:lnSpc>
                <a:spcPct val="115000"/>
              </a:lnSpc>
              <a:spcAft>
                <a:spcPts val="1000"/>
              </a:spcAft>
            </a:pPr>
            <a:r>
              <a:rPr lang="en-US" sz="2400" dirty="0">
                <a:latin typeface="Times New Roman"/>
                <a:ea typeface="Calibri"/>
                <a:cs typeface="Times New Roman"/>
              </a:rPr>
              <a:t>N</a:t>
            </a:r>
            <a:r>
              <a:rPr lang="vi-VN" sz="2400" dirty="0" smtClean="0">
                <a:latin typeface="Times New Roman"/>
                <a:ea typeface="Calibri"/>
                <a:cs typeface="Times New Roman"/>
              </a:rPr>
              <a:t>hiều </a:t>
            </a:r>
            <a:r>
              <a:rPr lang="vi-VN" sz="2400" dirty="0">
                <a:latin typeface="Times New Roman"/>
                <a:ea typeface="Calibri"/>
                <a:cs typeface="Times New Roman"/>
              </a:rPr>
              <a:t>tình tiết </a:t>
            </a:r>
            <a:r>
              <a:rPr lang="vi-VN" sz="2400" dirty="0" smtClean="0">
                <a:latin typeface="Times New Roman"/>
                <a:ea typeface="Calibri"/>
                <a:cs typeface="Times New Roman"/>
              </a:rPr>
              <a:t>cuốn </a:t>
            </a:r>
            <a:r>
              <a:rPr lang="vi-VN" sz="2400" dirty="0">
                <a:latin typeface="Times New Roman"/>
                <a:ea typeface="Calibri"/>
                <a:cs typeface="Times New Roman"/>
              </a:rPr>
              <a:t>hút, lời kể hấp dẫn, khéo </a:t>
            </a:r>
            <a:r>
              <a:rPr lang="vi-VN" sz="2400" dirty="0" smtClean="0">
                <a:latin typeface="Times New Roman"/>
                <a:ea typeface="Calibri"/>
                <a:cs typeface="Times New Roman"/>
              </a:rPr>
              <a:t>léo, </a:t>
            </a:r>
            <a:r>
              <a:rPr lang="vi-VN" sz="2400" dirty="0">
                <a:latin typeface="Times New Roman"/>
                <a:ea typeface="Calibri"/>
                <a:cs typeface="Times New Roman"/>
              </a:rPr>
              <a:t>sử dụng biện pháp điệp cấu trúc.</a:t>
            </a:r>
            <a:endParaRPr lang="en-US" sz="2400" dirty="0">
              <a:latin typeface="Times New Roman"/>
              <a:ea typeface="Calibri"/>
              <a:cs typeface="Times New Roman"/>
            </a:endParaRPr>
          </a:p>
          <a:p>
            <a:pPr algn="just">
              <a:lnSpc>
                <a:spcPct val="115000"/>
              </a:lnSpc>
              <a:spcAft>
                <a:spcPts val="1000"/>
              </a:spcAft>
            </a:pPr>
            <a:r>
              <a:rPr lang="en-US" sz="2400" b="1" dirty="0" smtClean="0">
                <a:latin typeface="Times New Roman"/>
                <a:ea typeface="Calibri"/>
                <a:cs typeface="Times New Roman"/>
              </a:rPr>
              <a:t>6</a:t>
            </a:r>
            <a:r>
              <a:rPr lang="vi-VN" sz="2400" b="1" dirty="0" smtClean="0">
                <a:latin typeface="Times New Roman"/>
                <a:ea typeface="Calibri"/>
                <a:cs typeface="Times New Roman"/>
              </a:rPr>
              <a:t>. </a:t>
            </a:r>
            <a:r>
              <a:rPr lang="vi-VN" sz="2400" b="1" dirty="0">
                <a:latin typeface="Times New Roman"/>
                <a:ea typeface="Calibri"/>
                <a:cs typeface="Times New Roman"/>
              </a:rPr>
              <a:t>Nội dung</a:t>
            </a:r>
            <a:endParaRPr lang="en-US" sz="2400" dirty="0">
              <a:latin typeface="Times New Roman"/>
              <a:ea typeface="Calibri"/>
              <a:cs typeface="Times New Roman"/>
            </a:endParaRPr>
          </a:p>
          <a:p>
            <a:pPr algn="just">
              <a:lnSpc>
                <a:spcPct val="115000"/>
              </a:lnSpc>
              <a:spcAft>
                <a:spcPts val="1000"/>
              </a:spcAft>
            </a:pPr>
            <a:r>
              <a:rPr lang="en-US" sz="2400" dirty="0">
                <a:latin typeface="Times New Roman"/>
                <a:ea typeface="Calibri"/>
                <a:cs typeface="Times New Roman"/>
              </a:rPr>
              <a:t>K</a:t>
            </a:r>
            <a:r>
              <a:rPr lang="vi-VN" sz="2400" dirty="0" smtClean="0">
                <a:latin typeface="Times New Roman"/>
                <a:ea typeface="Calibri"/>
                <a:cs typeface="Times New Roman"/>
              </a:rPr>
              <a:t>huyên không </a:t>
            </a:r>
            <a:r>
              <a:rPr lang="vi-VN" sz="2400" dirty="0">
                <a:latin typeface="Times New Roman"/>
                <a:ea typeface="Calibri"/>
                <a:cs typeface="Times New Roman"/>
              </a:rPr>
              <a:t>nên kiêu ngạo, ngông cuồng </a:t>
            </a:r>
            <a:r>
              <a:rPr lang="vi-VN" sz="2400" dirty="0" smtClean="0">
                <a:latin typeface="Times New Roman"/>
                <a:ea typeface="Calibri"/>
                <a:cs typeface="Times New Roman"/>
              </a:rPr>
              <a:t>nhạo </a:t>
            </a:r>
            <a:r>
              <a:rPr lang="vi-VN" sz="2400" dirty="0">
                <a:latin typeface="Times New Roman"/>
                <a:ea typeface="Calibri"/>
                <a:cs typeface="Times New Roman"/>
              </a:rPr>
              <a:t>báng người khác. Đồng thời thể hiện sự bao dung, tình yêu thương của nhân dân với những người biết quay đầu, hoàn lương.</a:t>
            </a:r>
            <a:endParaRPr lang="en-US" sz="2400" dirty="0">
              <a:effectLst/>
              <a:latin typeface="Times New Roman"/>
              <a:ea typeface="Calibri"/>
              <a:cs typeface="Times New Roman"/>
            </a:endParaRPr>
          </a:p>
        </p:txBody>
      </p:sp>
      <p:pic>
        <p:nvPicPr>
          <p:cNvPr id="8" name="Picture 7"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218153" y="-194876"/>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2" y="4343450"/>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276" y="45720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895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6" y="152405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20"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5"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50879" y="69261"/>
            <a:ext cx="1845377" cy="461665"/>
          </a:xfrm>
          <a:prstGeom prst="rect">
            <a:avLst/>
          </a:prstGeom>
        </p:spPr>
        <p:txBody>
          <a:bodyPr wrap="none">
            <a:spAutoFit/>
          </a:bodyPr>
          <a:lstStyle/>
          <a:p>
            <a:r>
              <a:rPr lang="en-US" sz="2400" b="1" dirty="0" err="1" smtClean="0">
                <a:solidFill>
                  <a:srgbClr val="FF0000"/>
                </a:solidFill>
                <a:latin typeface="Times New Roman"/>
                <a:ea typeface="Calibri"/>
              </a:rPr>
              <a:t>II.Luyện</a:t>
            </a:r>
            <a:r>
              <a:rPr lang="en-US" sz="2400" b="1" dirty="0" smtClean="0">
                <a:solidFill>
                  <a:srgbClr val="FF0000"/>
                </a:solidFill>
                <a:latin typeface="Times New Roman"/>
                <a:ea typeface="Calibri"/>
              </a:rPr>
              <a:t> </a:t>
            </a:r>
            <a:r>
              <a:rPr lang="en-US" sz="2400" b="1" dirty="0" err="1">
                <a:solidFill>
                  <a:srgbClr val="FF0000"/>
                </a:solidFill>
                <a:latin typeface="Times New Roman"/>
                <a:ea typeface="Calibri"/>
              </a:rPr>
              <a:t>tập</a:t>
            </a:r>
            <a:endParaRPr lang="en-US" sz="2400" dirty="0">
              <a:solidFill>
                <a:srgbClr val="FF0000"/>
              </a:solidFill>
            </a:endParaRPr>
          </a:p>
        </p:txBody>
      </p:sp>
      <p:sp>
        <p:nvSpPr>
          <p:cNvPr id="3" name="Rectangle 2"/>
          <p:cNvSpPr/>
          <p:nvPr/>
        </p:nvSpPr>
        <p:spPr>
          <a:xfrm>
            <a:off x="1110230" y="762001"/>
            <a:ext cx="6890769" cy="517065"/>
          </a:xfrm>
          <a:prstGeom prst="rect">
            <a:avLst/>
          </a:prstGeom>
        </p:spPr>
        <p:txBody>
          <a:bodyPr wrap="square">
            <a:spAutoFit/>
          </a:bodyPr>
          <a:lstStyle/>
          <a:p>
            <a:pPr lvl="0">
              <a:lnSpc>
                <a:spcPct val="115000"/>
              </a:lnSpc>
              <a:spcAft>
                <a:spcPts val="1200"/>
              </a:spcAft>
              <a:tabLst>
                <a:tab pos="400050" algn="l"/>
              </a:tabLst>
            </a:pPr>
            <a:r>
              <a:rPr lang="pt-B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 số 1: </a:t>
            </a:r>
            <a:r>
              <a:rPr lang="pt-B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đoạn văn sau và trả lời câu hỏi</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33400" y="1265040"/>
            <a:ext cx="8382000" cy="4339650"/>
          </a:xfrm>
          <a:prstGeom prst="rect">
            <a:avLst/>
          </a:prstGeom>
        </p:spPr>
        <p:txBody>
          <a:bodyPr wrap="square">
            <a:spAutoFit/>
          </a:bodyPr>
          <a:lstStyle/>
          <a:p>
            <a:pPr marL="457200" lvl="0" algn="just">
              <a:lnSpc>
                <a:spcPct val="115000"/>
              </a:lnSpc>
              <a:tabLst>
                <a:tab pos="400050" algn="l"/>
              </a:tabLst>
            </a:pP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gái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ngạo</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cuồng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giễu</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nhạo</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khắp</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tiệc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Khách</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tước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tước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nam</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tước</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dõi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quí</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mỏ chim chích chòe, nàng nói giỡn, chà, anh ta có cái cằm chẳng khác gì chim chích choè có mỏ, từ đó trở đi ông vua tốt bụng ấy có tên là Vua chích choè.</a:t>
            </a:r>
          </a:p>
          <a:p>
            <a:pPr marL="457200" lvl="0" algn="just">
              <a:lnSpc>
                <a:spcPct val="115000"/>
              </a:lnSpc>
              <a:tabLst>
                <a:tab pos="400050" algn="l"/>
              </a:tabLst>
            </a:pPr>
            <a:r>
              <a:rPr lang="vi-VN"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 truyện cổ tích Vua chích chòe, Truyện cổ tích Tổng hợp)</a:t>
            </a:r>
          </a:p>
          <a:p>
            <a:pPr marL="457200" lvl="0" algn="just">
              <a:lnSpc>
                <a:spcPct val="115000"/>
              </a:lnSpc>
              <a:tabLst>
                <a:tab pos="400050" algn="l"/>
              </a:tabLst>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2317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6" y="152405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20"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5"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7852" y="536127"/>
            <a:ext cx="7911523" cy="3450175"/>
          </a:xfrm>
          <a:prstGeom prst="rect">
            <a:avLst/>
          </a:prstGeom>
        </p:spPr>
        <p:txBody>
          <a:bodyPr wrap="square">
            <a:spAutoFit/>
          </a:bodyPr>
          <a:lstStyle/>
          <a:p>
            <a:pPr>
              <a:lnSpc>
                <a:spcPct val="115000"/>
              </a:lnSpc>
              <a:spcAft>
                <a:spcPts val="1000"/>
              </a:spcAft>
            </a:pPr>
            <a:r>
              <a:rPr lang="en-US" sz="2400" b="1" dirty="0" err="1">
                <a:latin typeface="Times New Roman"/>
                <a:ea typeface="Calibri"/>
                <a:cs typeface="Times New Roman"/>
              </a:rPr>
              <a:t>Câu</a:t>
            </a:r>
            <a:r>
              <a:rPr lang="en-US" sz="2400" b="1" dirty="0">
                <a:latin typeface="Times New Roman"/>
                <a:ea typeface="Calibri"/>
                <a:cs typeface="Times New Roman"/>
              </a:rPr>
              <a:t> 1</a:t>
            </a:r>
            <a:r>
              <a:rPr lang="en-US" sz="2400" dirty="0">
                <a:latin typeface="Times New Roman"/>
                <a:ea typeface="Calibri"/>
                <a:cs typeface="Times New Roman"/>
              </a:rPr>
              <a:t>. </a:t>
            </a:r>
            <a:r>
              <a:rPr lang="en-US" sz="2400" dirty="0" err="1">
                <a:latin typeface="Times New Roman"/>
                <a:ea typeface="Calibri"/>
                <a:cs typeface="Times New Roman"/>
              </a:rPr>
              <a:t>Xác</a:t>
            </a:r>
            <a:r>
              <a:rPr lang="en-US" sz="2400" dirty="0">
                <a:latin typeface="Times New Roman"/>
                <a:ea typeface="Calibri"/>
                <a:cs typeface="Times New Roman"/>
              </a:rPr>
              <a:t> </a:t>
            </a:r>
            <a:r>
              <a:rPr lang="en-US" sz="2400" dirty="0" err="1">
                <a:latin typeface="Times New Roman"/>
                <a:ea typeface="Calibri"/>
                <a:cs typeface="Times New Roman"/>
              </a:rPr>
              <a:t>định</a:t>
            </a:r>
            <a:r>
              <a:rPr lang="en-US" sz="2400" dirty="0">
                <a:latin typeface="Times New Roman"/>
                <a:ea typeface="Calibri"/>
                <a:cs typeface="Times New Roman"/>
              </a:rPr>
              <a:t> </a:t>
            </a:r>
            <a:r>
              <a:rPr lang="en-US" sz="2400" dirty="0" err="1">
                <a:latin typeface="Times New Roman"/>
                <a:ea typeface="Calibri"/>
                <a:cs typeface="Times New Roman"/>
              </a:rPr>
              <a:t>phương</a:t>
            </a:r>
            <a:r>
              <a:rPr lang="en-US" sz="2400" dirty="0">
                <a:latin typeface="Times New Roman"/>
                <a:ea typeface="Calibri"/>
                <a:cs typeface="Times New Roman"/>
              </a:rPr>
              <a:t> </a:t>
            </a:r>
            <a:r>
              <a:rPr lang="en-US" sz="2400" dirty="0" err="1">
                <a:latin typeface="Times New Roman"/>
                <a:ea typeface="Calibri"/>
                <a:cs typeface="Times New Roman"/>
              </a:rPr>
              <a:t>thức</a:t>
            </a:r>
            <a:r>
              <a:rPr lang="en-US" sz="2400" dirty="0">
                <a:latin typeface="Times New Roman"/>
                <a:ea typeface="Calibri"/>
                <a:cs typeface="Times New Roman"/>
              </a:rPr>
              <a:t> </a:t>
            </a:r>
            <a:r>
              <a:rPr lang="en-US" sz="2400" dirty="0" err="1">
                <a:latin typeface="Times New Roman"/>
                <a:ea typeface="Calibri"/>
                <a:cs typeface="Times New Roman"/>
              </a:rPr>
              <a:t>biểu</a:t>
            </a:r>
            <a:r>
              <a:rPr lang="en-US" sz="2400" dirty="0">
                <a:latin typeface="Times New Roman"/>
                <a:ea typeface="Calibri"/>
                <a:cs typeface="Times New Roman"/>
              </a:rPr>
              <a:t> </a:t>
            </a:r>
            <a:r>
              <a:rPr lang="en-US" sz="2400" dirty="0" err="1">
                <a:latin typeface="Times New Roman"/>
                <a:ea typeface="Calibri"/>
                <a:cs typeface="Times New Roman"/>
              </a:rPr>
              <a:t>đạt</a:t>
            </a:r>
            <a:r>
              <a:rPr lang="en-US" sz="2400" dirty="0">
                <a:latin typeface="Times New Roman"/>
                <a:ea typeface="Calibri"/>
                <a:cs typeface="Times New Roman"/>
              </a:rPr>
              <a:t> </a:t>
            </a:r>
            <a:r>
              <a:rPr lang="en-US" sz="2400" dirty="0" err="1">
                <a:latin typeface="Times New Roman"/>
                <a:ea typeface="Calibri"/>
                <a:cs typeface="Times New Roman"/>
              </a:rPr>
              <a:t>chính</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đoạn</a:t>
            </a:r>
            <a:r>
              <a:rPr lang="en-US" sz="2400" dirty="0">
                <a:latin typeface="Times New Roman"/>
                <a:ea typeface="Calibri"/>
                <a:cs typeface="Times New Roman"/>
              </a:rPr>
              <a:t> </a:t>
            </a:r>
            <a:r>
              <a:rPr lang="en-US" sz="2400" dirty="0" err="1">
                <a:latin typeface="Times New Roman"/>
                <a:ea typeface="Calibri"/>
                <a:cs typeface="Times New Roman"/>
              </a:rPr>
              <a:t>văn</a:t>
            </a:r>
            <a:r>
              <a:rPr lang="en-US" sz="2400" dirty="0">
                <a:latin typeface="Times New Roman"/>
                <a:ea typeface="Calibri"/>
                <a:cs typeface="Times New Roman"/>
              </a:rPr>
              <a:t>.</a:t>
            </a:r>
          </a:p>
          <a:p>
            <a:pPr>
              <a:lnSpc>
                <a:spcPct val="115000"/>
              </a:lnSpc>
              <a:spcAft>
                <a:spcPts val="1000"/>
              </a:spcAft>
            </a:pPr>
            <a:r>
              <a:rPr lang="en-US" sz="2400" b="1" dirty="0" err="1">
                <a:latin typeface="Times New Roman"/>
                <a:ea typeface="Calibri"/>
                <a:cs typeface="Times New Roman"/>
              </a:rPr>
              <a:t>Câu</a:t>
            </a:r>
            <a:r>
              <a:rPr lang="en-US" sz="2400" b="1" dirty="0">
                <a:latin typeface="Times New Roman"/>
                <a:ea typeface="Calibri"/>
                <a:cs typeface="Times New Roman"/>
              </a:rPr>
              <a:t> 2.</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bữa</a:t>
            </a:r>
            <a:r>
              <a:rPr lang="en-US" sz="2400" dirty="0">
                <a:latin typeface="Times New Roman"/>
                <a:ea typeface="Calibri"/>
                <a:cs typeface="Times New Roman"/>
              </a:rPr>
              <a:t> </a:t>
            </a:r>
            <a:r>
              <a:rPr lang="en-US" sz="2400" dirty="0" err="1">
                <a:latin typeface="Times New Roman"/>
                <a:ea typeface="Calibri"/>
                <a:cs typeface="Times New Roman"/>
              </a:rPr>
              <a:t>tiệc</a:t>
            </a:r>
            <a:r>
              <a:rPr lang="en-US" sz="2400" dirty="0">
                <a:latin typeface="Times New Roman"/>
                <a:ea typeface="Calibri"/>
                <a:cs typeface="Times New Roman"/>
              </a:rPr>
              <a:t> </a:t>
            </a:r>
            <a:r>
              <a:rPr lang="en-US" sz="2400" dirty="0" err="1">
                <a:latin typeface="Times New Roman"/>
                <a:ea typeface="Calibri"/>
                <a:cs typeface="Times New Roman"/>
              </a:rPr>
              <a:t>kén</a:t>
            </a:r>
            <a:r>
              <a:rPr lang="en-US" sz="2400" dirty="0">
                <a:latin typeface="Times New Roman"/>
                <a:ea typeface="Calibri"/>
                <a:cs typeface="Times New Roman"/>
              </a:rPr>
              <a:t> </a:t>
            </a:r>
            <a:r>
              <a:rPr lang="en-US" sz="2400" dirty="0" err="1">
                <a:latin typeface="Times New Roman"/>
                <a:ea typeface="Calibri"/>
                <a:cs typeface="Times New Roman"/>
              </a:rPr>
              <a:t>chọn</a:t>
            </a:r>
            <a:r>
              <a:rPr lang="en-US" sz="2400" dirty="0">
                <a:latin typeface="Times New Roman"/>
                <a:ea typeface="Calibri"/>
                <a:cs typeface="Times New Roman"/>
              </a:rPr>
              <a:t> </a:t>
            </a:r>
            <a:r>
              <a:rPr lang="en-US" sz="2400" dirty="0" err="1">
                <a:latin typeface="Times New Roman"/>
                <a:ea typeface="Calibri"/>
                <a:cs typeface="Times New Roman"/>
              </a:rPr>
              <a:t>phò</a:t>
            </a:r>
            <a:r>
              <a:rPr lang="en-US" sz="2400" dirty="0">
                <a:latin typeface="Times New Roman"/>
                <a:ea typeface="Calibri"/>
                <a:cs typeface="Times New Roman"/>
              </a:rPr>
              <a:t> </a:t>
            </a:r>
            <a:r>
              <a:rPr lang="en-US" sz="2400" dirty="0" err="1">
                <a:latin typeface="Times New Roman"/>
                <a:ea typeface="Calibri"/>
                <a:cs typeface="Times New Roman"/>
              </a:rPr>
              <a:t>mã</a:t>
            </a:r>
            <a:r>
              <a:rPr lang="en-US" sz="2400" dirty="0">
                <a:latin typeface="Times New Roman"/>
                <a:ea typeface="Calibri"/>
                <a:cs typeface="Times New Roman"/>
              </a:rPr>
              <a:t>, </a:t>
            </a:r>
            <a:r>
              <a:rPr lang="en-US" sz="2400" dirty="0" err="1">
                <a:latin typeface="Times New Roman"/>
                <a:ea typeface="Calibri"/>
                <a:cs typeface="Times New Roman"/>
              </a:rPr>
              <a:t>công</a:t>
            </a:r>
            <a:r>
              <a:rPr lang="en-US" sz="2400" dirty="0">
                <a:latin typeface="Times New Roman"/>
                <a:ea typeface="Calibri"/>
                <a:cs typeface="Times New Roman"/>
              </a:rPr>
              <a:t> </a:t>
            </a:r>
            <a:r>
              <a:rPr lang="en-US" sz="2400" dirty="0" err="1">
                <a:latin typeface="Times New Roman"/>
                <a:ea typeface="Calibri"/>
                <a:cs typeface="Times New Roman"/>
              </a:rPr>
              <a:t>chúa</a:t>
            </a:r>
            <a:r>
              <a:rPr lang="en-US" sz="2400" dirty="0">
                <a:latin typeface="Times New Roman"/>
                <a:ea typeface="Calibri"/>
                <a:cs typeface="Times New Roman"/>
              </a:rPr>
              <a:t> </a:t>
            </a:r>
            <a:r>
              <a:rPr lang="en-US" sz="2400" dirty="0" err="1">
                <a:latin typeface="Times New Roman"/>
                <a:ea typeface="Calibri"/>
                <a:cs typeface="Times New Roman"/>
              </a:rPr>
              <a:t>đã</a:t>
            </a:r>
            <a:r>
              <a:rPr lang="en-US" sz="2400" dirty="0">
                <a:latin typeface="Times New Roman"/>
                <a:ea typeface="Calibri"/>
                <a:cs typeface="Times New Roman"/>
              </a:rPr>
              <a:t> </a:t>
            </a:r>
            <a:r>
              <a:rPr lang="en-US" sz="2400" dirty="0" err="1">
                <a:latin typeface="Times New Roman"/>
                <a:ea typeface="Calibri"/>
                <a:cs typeface="Times New Roman"/>
              </a:rPr>
              <a:t>giễu</a:t>
            </a:r>
            <a:r>
              <a:rPr lang="en-US" sz="2400" dirty="0">
                <a:latin typeface="Times New Roman"/>
                <a:ea typeface="Calibri"/>
                <a:cs typeface="Times New Roman"/>
              </a:rPr>
              <a:t> </a:t>
            </a:r>
            <a:r>
              <a:rPr lang="en-US" sz="2400" dirty="0" err="1">
                <a:latin typeface="Times New Roman"/>
                <a:ea typeface="Calibri"/>
                <a:cs typeface="Times New Roman"/>
              </a:rPr>
              <a:t>cợt</a:t>
            </a:r>
            <a:r>
              <a:rPr lang="en-US" sz="2400" dirty="0">
                <a:latin typeface="Times New Roman"/>
                <a:ea typeface="Calibri"/>
                <a:cs typeface="Times New Roman"/>
              </a:rPr>
              <a:t> </a:t>
            </a:r>
            <a:r>
              <a:rPr lang="en-US" sz="2400" dirty="0" err="1">
                <a:latin typeface="Times New Roman"/>
                <a:ea typeface="Calibri"/>
                <a:cs typeface="Times New Roman"/>
              </a:rPr>
              <a:t>mọi</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ra</a:t>
            </a:r>
            <a:r>
              <a:rPr lang="en-US" sz="2400" dirty="0">
                <a:latin typeface="Times New Roman"/>
                <a:ea typeface="Calibri"/>
                <a:cs typeface="Times New Roman"/>
              </a:rPr>
              <a:t> </a:t>
            </a:r>
            <a:r>
              <a:rPr lang="en-US" sz="2400" dirty="0" err="1">
                <a:latin typeface="Times New Roman"/>
                <a:ea typeface="Calibri"/>
                <a:cs typeface="Times New Roman"/>
              </a:rPr>
              <a:t>sao</a:t>
            </a:r>
            <a:r>
              <a:rPr lang="en-US" sz="2400" dirty="0">
                <a:latin typeface="Times New Roman"/>
                <a:ea typeface="Calibri"/>
                <a:cs typeface="Times New Roman"/>
              </a:rPr>
              <a:t>?</a:t>
            </a:r>
          </a:p>
          <a:p>
            <a:pPr>
              <a:lnSpc>
                <a:spcPct val="115000"/>
              </a:lnSpc>
              <a:spcAft>
                <a:spcPts val="1000"/>
              </a:spcAft>
            </a:pPr>
            <a:r>
              <a:rPr lang="en-US" sz="2400" b="1" dirty="0" err="1">
                <a:latin typeface="Times New Roman"/>
                <a:ea typeface="Calibri"/>
                <a:cs typeface="Times New Roman"/>
              </a:rPr>
              <a:t>Câu</a:t>
            </a:r>
            <a:r>
              <a:rPr lang="en-US" sz="2400" b="1" dirty="0">
                <a:latin typeface="Times New Roman"/>
                <a:ea typeface="Calibri"/>
                <a:cs typeface="Times New Roman"/>
              </a:rPr>
              <a:t> 3. </a:t>
            </a:r>
            <a:r>
              <a:rPr lang="en-US" sz="2400" dirty="0" err="1">
                <a:latin typeface="Times New Roman"/>
                <a:ea typeface="Calibri"/>
                <a:cs typeface="Times New Roman"/>
              </a:rPr>
              <a:t>Từ</a:t>
            </a:r>
            <a:r>
              <a:rPr lang="en-US" sz="2400" dirty="0">
                <a:latin typeface="Times New Roman"/>
                <a:ea typeface="Calibri"/>
                <a:cs typeface="Times New Roman"/>
              </a:rPr>
              <a:t> </a:t>
            </a:r>
            <a:r>
              <a:rPr lang="en-US" sz="2400" dirty="0" err="1">
                <a:latin typeface="Times New Roman"/>
                <a:ea typeface="Calibri"/>
                <a:cs typeface="Times New Roman"/>
              </a:rPr>
              <a:t>thái</a:t>
            </a:r>
            <a:r>
              <a:rPr lang="en-US" sz="2400" dirty="0">
                <a:latin typeface="Times New Roman"/>
                <a:ea typeface="Calibri"/>
                <a:cs typeface="Times New Roman"/>
              </a:rPr>
              <a:t> </a:t>
            </a:r>
            <a:r>
              <a:rPr lang="en-US" sz="2400" dirty="0" err="1">
                <a:latin typeface="Times New Roman"/>
                <a:ea typeface="Calibri"/>
                <a:cs typeface="Times New Roman"/>
              </a:rPr>
              <a:t>độ</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công</a:t>
            </a:r>
            <a:r>
              <a:rPr lang="en-US" sz="2400" dirty="0">
                <a:latin typeface="Times New Roman"/>
                <a:ea typeface="Calibri"/>
                <a:cs typeface="Times New Roman"/>
              </a:rPr>
              <a:t> </a:t>
            </a:r>
            <a:r>
              <a:rPr lang="en-US" sz="2400" dirty="0" err="1">
                <a:latin typeface="Times New Roman"/>
                <a:ea typeface="Calibri"/>
                <a:cs typeface="Times New Roman"/>
              </a:rPr>
              <a:t>chúa</a:t>
            </a:r>
            <a:r>
              <a:rPr lang="en-US" sz="2400" dirty="0">
                <a:latin typeface="Times New Roman"/>
                <a:ea typeface="Calibri"/>
                <a:cs typeface="Times New Roman"/>
              </a:rPr>
              <a:t>, </a:t>
            </a:r>
            <a:r>
              <a:rPr lang="en-US" sz="2400" dirty="0" err="1">
                <a:latin typeface="Times New Roman"/>
                <a:ea typeface="Calibri"/>
                <a:cs typeface="Times New Roman"/>
              </a:rPr>
              <a:t>em</a:t>
            </a:r>
            <a:r>
              <a:rPr lang="en-US" sz="2400" dirty="0">
                <a:latin typeface="Times New Roman"/>
                <a:ea typeface="Calibri"/>
                <a:cs typeface="Times New Roman"/>
              </a:rPr>
              <a:t> </a:t>
            </a:r>
            <a:r>
              <a:rPr lang="en-US" sz="2400" dirty="0" err="1">
                <a:latin typeface="Times New Roman"/>
                <a:ea typeface="Calibri"/>
                <a:cs typeface="Times New Roman"/>
              </a:rPr>
              <a:t>nhận</a:t>
            </a:r>
            <a:r>
              <a:rPr lang="en-US" sz="2400" dirty="0">
                <a:latin typeface="Times New Roman"/>
                <a:ea typeface="Calibri"/>
                <a:cs typeface="Times New Roman"/>
              </a:rPr>
              <a:t> </a:t>
            </a:r>
            <a:r>
              <a:rPr lang="en-US" sz="2400" dirty="0" err="1">
                <a:latin typeface="Times New Roman"/>
                <a:ea typeface="Calibri"/>
                <a:cs typeface="Times New Roman"/>
              </a:rPr>
              <a:t>ra</a:t>
            </a:r>
            <a:r>
              <a:rPr lang="en-US" sz="2400" dirty="0">
                <a:latin typeface="Times New Roman"/>
                <a:ea typeface="Calibri"/>
                <a:cs typeface="Times New Roman"/>
              </a:rPr>
              <a:t> </a:t>
            </a:r>
            <a:r>
              <a:rPr lang="en-US" sz="2400" dirty="0" err="1">
                <a:latin typeface="Times New Roman"/>
                <a:ea typeface="Calibri"/>
                <a:cs typeface="Times New Roman"/>
              </a:rPr>
              <a:t>đặc</a:t>
            </a:r>
            <a:r>
              <a:rPr lang="en-US" sz="2400" dirty="0">
                <a:latin typeface="Times New Roman"/>
                <a:ea typeface="Calibri"/>
                <a:cs typeface="Times New Roman"/>
              </a:rPr>
              <a:t> </a:t>
            </a:r>
            <a:r>
              <a:rPr lang="en-US" sz="2400" dirty="0" err="1">
                <a:latin typeface="Times New Roman"/>
                <a:ea typeface="Calibri"/>
                <a:cs typeface="Times New Roman"/>
              </a:rPr>
              <a:t>điểm</a:t>
            </a:r>
            <a:r>
              <a:rPr lang="en-US" sz="2400" dirty="0">
                <a:latin typeface="Times New Roman"/>
                <a:ea typeface="Calibri"/>
                <a:cs typeface="Times New Roman"/>
              </a:rPr>
              <a:t> </a:t>
            </a:r>
            <a:r>
              <a:rPr lang="en-US" sz="2400" dirty="0" err="1">
                <a:latin typeface="Times New Roman"/>
                <a:ea typeface="Calibri"/>
                <a:cs typeface="Times New Roman"/>
              </a:rPr>
              <a:t>gì</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nhân</a:t>
            </a:r>
            <a:r>
              <a:rPr lang="en-US" sz="2400" dirty="0">
                <a:latin typeface="Times New Roman"/>
                <a:ea typeface="Calibri"/>
                <a:cs typeface="Times New Roman"/>
              </a:rPr>
              <a:t> </a:t>
            </a:r>
            <a:r>
              <a:rPr lang="en-US" sz="2400" dirty="0" err="1">
                <a:latin typeface="Times New Roman"/>
                <a:ea typeface="Calibri"/>
                <a:cs typeface="Times New Roman"/>
              </a:rPr>
              <a:t>vật</a:t>
            </a:r>
            <a:r>
              <a:rPr lang="en-US" sz="2400" dirty="0">
                <a:latin typeface="Times New Roman"/>
                <a:ea typeface="Calibri"/>
                <a:cs typeface="Times New Roman"/>
              </a:rPr>
              <a:t> </a:t>
            </a:r>
            <a:r>
              <a:rPr lang="en-US" sz="2400" dirty="0" err="1">
                <a:latin typeface="Times New Roman"/>
                <a:ea typeface="Calibri"/>
                <a:cs typeface="Times New Roman"/>
              </a:rPr>
              <a:t>này</a:t>
            </a:r>
            <a:r>
              <a:rPr lang="en-US" sz="2400" dirty="0">
                <a:latin typeface="Times New Roman"/>
                <a:ea typeface="Calibri"/>
                <a:cs typeface="Times New Roman"/>
              </a:rPr>
              <a:t>?</a:t>
            </a:r>
          </a:p>
          <a:p>
            <a:pPr>
              <a:lnSpc>
                <a:spcPct val="115000"/>
              </a:lnSpc>
              <a:spcAft>
                <a:spcPts val="1000"/>
              </a:spcAft>
            </a:pPr>
            <a:r>
              <a:rPr lang="en-US" sz="2400" b="1" dirty="0" err="1">
                <a:latin typeface="Times New Roman"/>
                <a:ea typeface="Calibri"/>
                <a:cs typeface="Times New Roman"/>
              </a:rPr>
              <a:t>Câu</a:t>
            </a:r>
            <a:r>
              <a:rPr lang="en-US" sz="2400" b="1" dirty="0">
                <a:latin typeface="Times New Roman"/>
                <a:ea typeface="Calibri"/>
                <a:cs typeface="Times New Roman"/>
              </a:rPr>
              <a:t> 4</a:t>
            </a:r>
            <a:r>
              <a:rPr lang="en-US" sz="2400" dirty="0">
                <a:latin typeface="Times New Roman"/>
                <a:ea typeface="Calibri"/>
                <a:cs typeface="Times New Roman"/>
              </a:rPr>
              <a:t>. </a:t>
            </a:r>
            <a:r>
              <a:rPr lang="en-US" sz="2400" dirty="0" err="1">
                <a:latin typeface="Times New Roman"/>
                <a:ea typeface="Calibri"/>
                <a:cs typeface="Times New Roman"/>
              </a:rPr>
              <a:t>Trước</a:t>
            </a:r>
            <a:r>
              <a:rPr lang="en-US" sz="2400" dirty="0">
                <a:latin typeface="Times New Roman"/>
                <a:ea typeface="Calibri"/>
                <a:cs typeface="Times New Roman"/>
              </a:rPr>
              <a:t> </a:t>
            </a:r>
            <a:r>
              <a:rPr lang="en-US" sz="2400" dirty="0" err="1">
                <a:latin typeface="Times New Roman"/>
                <a:ea typeface="Calibri"/>
                <a:cs typeface="Times New Roman"/>
              </a:rPr>
              <a:t>điểm</a:t>
            </a:r>
            <a:r>
              <a:rPr lang="en-US" sz="2400" dirty="0">
                <a:latin typeface="Times New Roman"/>
                <a:ea typeface="Calibri"/>
                <a:cs typeface="Times New Roman"/>
              </a:rPr>
              <a:t> </a:t>
            </a:r>
            <a:r>
              <a:rPr lang="en-US" sz="2400" dirty="0" err="1">
                <a:latin typeface="Times New Roman"/>
                <a:ea typeface="Calibri"/>
                <a:cs typeface="Times New Roman"/>
              </a:rPr>
              <a:t>đặc</a:t>
            </a:r>
            <a:r>
              <a:rPr lang="en-US" sz="2400" dirty="0">
                <a:latin typeface="Times New Roman"/>
                <a:ea typeface="Calibri"/>
                <a:cs typeface="Times New Roman"/>
              </a:rPr>
              <a:t> </a:t>
            </a:r>
            <a:r>
              <a:rPr lang="en-US" sz="2400" dirty="0" err="1">
                <a:latin typeface="Times New Roman"/>
                <a:ea typeface="Calibri"/>
                <a:cs typeface="Times New Roman"/>
              </a:rPr>
              <a:t>biệt</a:t>
            </a:r>
            <a:r>
              <a:rPr lang="en-US" sz="2400" dirty="0">
                <a:latin typeface="Times New Roman"/>
                <a:ea typeface="Calibri"/>
                <a:cs typeface="Times New Roman"/>
              </a:rPr>
              <a:t> </a:t>
            </a:r>
            <a:r>
              <a:rPr lang="en-US" sz="2400" dirty="0" err="1">
                <a:latin typeface="Times New Roman"/>
                <a:ea typeface="Calibri"/>
                <a:cs typeface="Times New Roman"/>
              </a:rPr>
              <a:t>về</a:t>
            </a:r>
            <a:r>
              <a:rPr lang="en-US" sz="2400" dirty="0">
                <a:latin typeface="Times New Roman"/>
                <a:ea typeface="Calibri"/>
                <a:cs typeface="Times New Roman"/>
              </a:rPr>
              <a:t> </a:t>
            </a:r>
            <a:r>
              <a:rPr lang="en-US" sz="2400" dirty="0" err="1">
                <a:latin typeface="Times New Roman"/>
                <a:ea typeface="Calibri"/>
                <a:cs typeface="Times New Roman"/>
              </a:rPr>
              <a:t>hình</a:t>
            </a:r>
            <a:r>
              <a:rPr lang="en-US" sz="2400" dirty="0">
                <a:latin typeface="Times New Roman"/>
                <a:ea typeface="Calibri"/>
                <a:cs typeface="Times New Roman"/>
              </a:rPr>
              <a:t> </a:t>
            </a:r>
            <a:r>
              <a:rPr lang="en-US" sz="2400" dirty="0" err="1">
                <a:latin typeface="Times New Roman"/>
                <a:ea typeface="Calibri"/>
                <a:cs typeface="Times New Roman"/>
              </a:rPr>
              <a:t>thức</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khác</a:t>
            </a:r>
            <a:r>
              <a:rPr lang="en-US" sz="2400" dirty="0">
                <a:latin typeface="Times New Roman"/>
                <a:ea typeface="Calibri"/>
                <a:cs typeface="Times New Roman"/>
              </a:rPr>
              <a:t>, </a:t>
            </a:r>
            <a:r>
              <a:rPr lang="en-US" sz="2400" dirty="0" err="1">
                <a:latin typeface="Times New Roman"/>
                <a:ea typeface="Calibri"/>
                <a:cs typeface="Times New Roman"/>
              </a:rPr>
              <a:t>theo</a:t>
            </a:r>
            <a:r>
              <a:rPr lang="en-US" sz="2400" dirty="0">
                <a:latin typeface="Times New Roman"/>
                <a:ea typeface="Calibri"/>
                <a:cs typeface="Times New Roman"/>
              </a:rPr>
              <a:t> </a:t>
            </a:r>
            <a:r>
              <a:rPr lang="en-US" sz="2400" dirty="0" err="1">
                <a:latin typeface="Times New Roman"/>
                <a:ea typeface="Calibri"/>
                <a:cs typeface="Times New Roman"/>
              </a:rPr>
              <a:t>em</a:t>
            </a:r>
            <a:r>
              <a:rPr lang="en-US" sz="2400" dirty="0">
                <a:latin typeface="Times New Roman"/>
                <a:ea typeface="Calibri"/>
                <a:cs typeface="Times New Roman"/>
              </a:rPr>
              <a:t> </a:t>
            </a:r>
            <a:r>
              <a:rPr lang="en-US" sz="2400" dirty="0" err="1">
                <a:latin typeface="Times New Roman"/>
                <a:ea typeface="Calibri"/>
                <a:cs typeface="Times New Roman"/>
              </a:rPr>
              <a:t>chúng</a:t>
            </a:r>
            <a:r>
              <a:rPr lang="en-US" sz="2400" dirty="0">
                <a:latin typeface="Times New Roman"/>
                <a:ea typeface="Calibri"/>
                <a:cs typeface="Times New Roman"/>
              </a:rPr>
              <a:t> ta </a:t>
            </a:r>
            <a:r>
              <a:rPr lang="en-US" sz="2400" dirty="0" err="1">
                <a:latin typeface="Times New Roman"/>
                <a:ea typeface="Calibri"/>
                <a:cs typeface="Times New Roman"/>
              </a:rPr>
              <a:t>nên</a:t>
            </a:r>
            <a:r>
              <a:rPr lang="en-US" sz="2400" dirty="0">
                <a:latin typeface="Times New Roman"/>
                <a:ea typeface="Calibri"/>
                <a:cs typeface="Times New Roman"/>
              </a:rPr>
              <a:t> </a:t>
            </a:r>
            <a:r>
              <a:rPr lang="en-US" sz="2400" dirty="0" err="1">
                <a:latin typeface="Times New Roman"/>
                <a:ea typeface="Calibri"/>
                <a:cs typeface="Times New Roman"/>
              </a:rPr>
              <a:t>có</a:t>
            </a:r>
            <a:r>
              <a:rPr lang="en-US" sz="2400" dirty="0">
                <a:latin typeface="Times New Roman"/>
                <a:ea typeface="Calibri"/>
                <a:cs typeface="Times New Roman"/>
              </a:rPr>
              <a:t> </a:t>
            </a:r>
            <a:r>
              <a:rPr lang="en-US" sz="2400" dirty="0" err="1">
                <a:latin typeface="Times New Roman"/>
                <a:ea typeface="Calibri"/>
                <a:cs typeface="Times New Roman"/>
              </a:rPr>
              <a:t>thái</a:t>
            </a:r>
            <a:r>
              <a:rPr lang="en-US" sz="2400" dirty="0">
                <a:latin typeface="Times New Roman"/>
                <a:ea typeface="Calibri"/>
                <a:cs typeface="Times New Roman"/>
              </a:rPr>
              <a:t> </a:t>
            </a:r>
            <a:r>
              <a:rPr lang="en-US" sz="2400" dirty="0" err="1">
                <a:latin typeface="Times New Roman"/>
                <a:ea typeface="Calibri"/>
                <a:cs typeface="Times New Roman"/>
              </a:rPr>
              <a:t>độ</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cư</a:t>
            </a:r>
            <a:r>
              <a:rPr lang="en-US" sz="2400" dirty="0">
                <a:latin typeface="Times New Roman"/>
                <a:ea typeface="Calibri"/>
                <a:cs typeface="Times New Roman"/>
              </a:rPr>
              <a:t> </a:t>
            </a:r>
            <a:r>
              <a:rPr lang="en-US" sz="2400" dirty="0" err="1">
                <a:latin typeface="Times New Roman"/>
                <a:ea typeface="Calibri"/>
                <a:cs typeface="Times New Roman"/>
              </a:rPr>
              <a:t>xử</a:t>
            </a:r>
            <a:r>
              <a:rPr lang="en-US" sz="2400" dirty="0">
                <a:latin typeface="Times New Roman"/>
                <a:ea typeface="Calibri"/>
                <a:cs typeface="Times New Roman"/>
              </a:rPr>
              <a:t> </a:t>
            </a:r>
            <a:r>
              <a:rPr lang="en-US" sz="2400" dirty="0" err="1">
                <a:latin typeface="Times New Roman"/>
                <a:ea typeface="Calibri"/>
                <a:cs typeface="Times New Roman"/>
              </a:rPr>
              <a:t>như</a:t>
            </a:r>
            <a:r>
              <a:rPr lang="en-US" sz="2400" dirty="0">
                <a:latin typeface="Times New Roman"/>
                <a:ea typeface="Calibri"/>
                <a:cs typeface="Times New Roman"/>
              </a:rPr>
              <a:t> </a:t>
            </a:r>
            <a:r>
              <a:rPr lang="en-US" sz="2400" dirty="0" err="1">
                <a:latin typeface="Times New Roman"/>
                <a:ea typeface="Calibri"/>
                <a:cs typeface="Times New Roman"/>
              </a:rPr>
              <a:t>thế</a:t>
            </a:r>
            <a:r>
              <a:rPr lang="en-US" sz="2400" dirty="0">
                <a:latin typeface="Times New Roman"/>
                <a:ea typeface="Calibri"/>
                <a:cs typeface="Times New Roman"/>
              </a:rPr>
              <a:t> </a:t>
            </a:r>
            <a:r>
              <a:rPr lang="en-US" sz="2400" dirty="0" err="1">
                <a:latin typeface="Times New Roman"/>
                <a:ea typeface="Calibri"/>
                <a:cs typeface="Times New Roman"/>
              </a:rPr>
              <a:t>nào</a:t>
            </a:r>
            <a:r>
              <a:rPr lang="en-US" sz="2400" dirty="0">
                <a:latin typeface="Times New Roman"/>
                <a:ea typeface="Calibri"/>
                <a:cs typeface="Times New Roman"/>
              </a:rPr>
              <a:t>? </a:t>
            </a:r>
            <a:r>
              <a:rPr lang="en-US" sz="2400" dirty="0" err="1">
                <a:latin typeface="Times New Roman"/>
                <a:ea typeface="Calibri"/>
                <a:cs typeface="Times New Roman"/>
              </a:rPr>
              <a:t>Tại</a:t>
            </a:r>
            <a:r>
              <a:rPr lang="en-US" sz="2400" dirty="0">
                <a:latin typeface="Times New Roman"/>
                <a:ea typeface="Calibri"/>
                <a:cs typeface="Times New Roman"/>
              </a:rPr>
              <a:t> </a:t>
            </a:r>
            <a:r>
              <a:rPr lang="en-US" sz="2400" dirty="0" err="1">
                <a:latin typeface="Times New Roman"/>
                <a:ea typeface="Calibri"/>
                <a:cs typeface="Times New Roman"/>
              </a:rPr>
              <a:t>sao</a:t>
            </a:r>
            <a:r>
              <a:rPr lang="en-US" sz="2400" dirty="0">
                <a:latin typeface="Times New Roman"/>
                <a:ea typeface="Calibri"/>
                <a:cs typeface="Times New Roman"/>
              </a:rPr>
              <a:t> </a:t>
            </a:r>
            <a:r>
              <a:rPr lang="en-US" sz="2400" dirty="0" err="1">
                <a:latin typeface="Times New Roman"/>
                <a:ea typeface="Calibri"/>
                <a:cs typeface="Times New Roman"/>
              </a:rPr>
              <a:t>vậy</a:t>
            </a:r>
            <a:r>
              <a:rPr lang="en-US" sz="2400" dirty="0" smtClean="0">
                <a:latin typeface="Times New Roman"/>
                <a:ea typeface="Calibri"/>
                <a:cs typeface="Times New Roman"/>
              </a:rPr>
              <a:t>?</a:t>
            </a:r>
            <a:endParaRPr lang="en-US" sz="2400" dirty="0">
              <a:latin typeface="Times New Roman"/>
              <a:ea typeface="Calibri"/>
              <a:cs typeface="Times New Roman"/>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1" y="4876849"/>
            <a:ext cx="1794164"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2317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20"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5"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9509" y="117547"/>
            <a:ext cx="8686800" cy="6309228"/>
          </a:xfrm>
          <a:prstGeom prst="rect">
            <a:avLst/>
          </a:prstGeom>
        </p:spPr>
        <p:txBody>
          <a:bodyPr wrap="square">
            <a:spAutoFit/>
          </a:bodyPr>
          <a:lstStyle/>
          <a:p>
            <a:pPr algn="ctr">
              <a:lnSpc>
                <a:spcPct val="115000"/>
              </a:lnSpc>
              <a:spcAft>
                <a:spcPts val="1000"/>
              </a:spcAft>
            </a:pPr>
            <a:r>
              <a:rPr lang="it-IT" sz="2400" b="1" dirty="0">
                <a:solidFill>
                  <a:srgbClr val="FF0000"/>
                </a:solidFill>
                <a:latin typeface="Times New Roman"/>
                <a:ea typeface="Calibri"/>
                <a:cs typeface="Times New Roman"/>
              </a:rPr>
              <a:t>Gợi ý câu trả lời</a:t>
            </a:r>
            <a:endParaRPr lang="en-US" sz="2400" dirty="0">
              <a:solidFill>
                <a:srgbClr val="FF0000"/>
              </a:solidFill>
              <a:latin typeface="Times New Roman"/>
              <a:ea typeface="Calibri"/>
              <a:cs typeface="Times New Roman"/>
            </a:endParaRPr>
          </a:p>
          <a:p>
            <a:pPr>
              <a:lnSpc>
                <a:spcPct val="115000"/>
              </a:lnSpc>
              <a:spcAft>
                <a:spcPts val="1000"/>
              </a:spcAft>
            </a:pPr>
            <a:r>
              <a:rPr lang="it-IT" sz="2400" b="1" dirty="0">
                <a:latin typeface="Times New Roman"/>
                <a:ea typeface="Calibri"/>
                <a:cs typeface="Times New Roman"/>
              </a:rPr>
              <a:t>Câu 1. </a:t>
            </a:r>
            <a:r>
              <a:rPr lang="it-IT" sz="2400" dirty="0">
                <a:latin typeface="Times New Roman"/>
                <a:ea typeface="Calibri"/>
                <a:cs typeface="Times New Roman"/>
              </a:rPr>
              <a:t>Phương thức biểu đạt chính của đoạn văn: tự </a:t>
            </a:r>
            <a:r>
              <a:rPr lang="it-IT" sz="2400" dirty="0" smtClean="0">
                <a:latin typeface="Times New Roman"/>
                <a:ea typeface="Calibri"/>
                <a:cs typeface="Times New Roman"/>
              </a:rPr>
              <a:t>sự</a:t>
            </a:r>
            <a:endParaRPr lang="en-US" sz="2400" dirty="0" smtClean="0">
              <a:latin typeface="Times New Roman"/>
              <a:ea typeface="Calibri"/>
              <a:cs typeface="Times New Roman"/>
            </a:endParaRPr>
          </a:p>
          <a:p>
            <a:pPr>
              <a:lnSpc>
                <a:spcPct val="115000"/>
              </a:lnSpc>
              <a:spcAft>
                <a:spcPts val="1000"/>
              </a:spcAft>
            </a:pPr>
            <a:r>
              <a:rPr lang="it-IT" sz="2400" b="1" dirty="0" smtClean="0">
                <a:latin typeface="Times New Roman"/>
                <a:ea typeface="Calibri"/>
                <a:cs typeface="Times New Roman"/>
              </a:rPr>
              <a:t>Câu </a:t>
            </a:r>
            <a:r>
              <a:rPr lang="it-IT" sz="2400" b="1" dirty="0">
                <a:latin typeface="Times New Roman"/>
                <a:ea typeface="Calibri"/>
                <a:cs typeface="Times New Roman"/>
              </a:rPr>
              <a:t>2.</a:t>
            </a:r>
            <a:r>
              <a:rPr lang="it-IT" sz="2400" dirty="0">
                <a:latin typeface="Times New Roman"/>
                <a:ea typeface="Calibri"/>
                <a:cs typeface="Times New Roman"/>
              </a:rPr>
              <a:t> Trong bữa tiệc kén chọn phò mã, công chúa đã giễu cợt, nhạo báng và chê bai tất cả mọi người, chẳng tha một ai</a:t>
            </a:r>
            <a:r>
              <a:rPr lang="it-IT" sz="2400" dirty="0" smtClean="0">
                <a:latin typeface="Times New Roman"/>
                <a:ea typeface="Calibri"/>
                <a:cs typeface="Times New Roman"/>
              </a:rPr>
              <a:t>.</a:t>
            </a:r>
            <a:endParaRPr lang="en-US" sz="2400" dirty="0" smtClean="0">
              <a:latin typeface="Times New Roman"/>
              <a:ea typeface="Calibri"/>
              <a:cs typeface="Times New Roman"/>
            </a:endParaRPr>
          </a:p>
          <a:p>
            <a:pPr>
              <a:lnSpc>
                <a:spcPct val="115000"/>
              </a:lnSpc>
              <a:spcAft>
                <a:spcPts val="1000"/>
              </a:spcAft>
            </a:pPr>
            <a:r>
              <a:rPr lang="it-IT" sz="2400" dirty="0" smtClean="0">
                <a:latin typeface="Times New Roman"/>
                <a:ea typeface="Calibri"/>
                <a:cs typeface="Times New Roman"/>
              </a:rPr>
              <a:t>+ </a:t>
            </a:r>
            <a:r>
              <a:rPr lang="it-IT" sz="2400" dirty="0">
                <a:latin typeface="Times New Roman"/>
                <a:ea typeface="Calibri"/>
                <a:cs typeface="Times New Roman"/>
              </a:rPr>
              <a:t>Người thì nàng cho là quá mập, đặt tên là “thùng tô-nô</a:t>
            </a:r>
            <a:r>
              <a:rPr lang="it-IT" sz="2400" dirty="0" smtClean="0">
                <a:latin typeface="Times New Roman"/>
                <a:ea typeface="Calibri"/>
                <a:cs typeface="Times New Roman"/>
              </a:rPr>
              <a:t>”</a:t>
            </a:r>
            <a:endParaRPr lang="en-US" sz="2400" dirty="0" smtClean="0">
              <a:latin typeface="Times New Roman"/>
              <a:ea typeface="Calibri"/>
              <a:cs typeface="Times New Roman"/>
            </a:endParaRPr>
          </a:p>
          <a:p>
            <a:pPr>
              <a:lnSpc>
                <a:spcPct val="115000"/>
              </a:lnSpc>
              <a:spcAft>
                <a:spcPts val="1000"/>
              </a:spcAft>
            </a:pPr>
            <a:r>
              <a:rPr lang="it-IT" sz="2400" dirty="0" smtClean="0">
                <a:latin typeface="Times New Roman"/>
                <a:ea typeface="Calibri"/>
                <a:cs typeface="Times New Roman"/>
              </a:rPr>
              <a:t>+ </a:t>
            </a:r>
            <a:r>
              <a:rPr lang="it-IT" sz="2400" dirty="0">
                <a:latin typeface="Times New Roman"/>
                <a:ea typeface="Calibri"/>
                <a:cs typeface="Times New Roman"/>
              </a:rPr>
              <a:t>Người mảnh khảnh thì nàng nói “mảnh khảnh thế thì gió thổi bay</a:t>
            </a:r>
            <a:r>
              <a:rPr lang="it-IT" sz="2400" dirty="0" smtClean="0">
                <a:latin typeface="Times New Roman"/>
                <a:ea typeface="Calibri"/>
                <a:cs typeface="Times New Roman"/>
              </a:rPr>
              <a:t>”.</a:t>
            </a:r>
            <a:endParaRPr lang="en-US" sz="2400" dirty="0" smtClean="0">
              <a:latin typeface="Times New Roman"/>
              <a:ea typeface="Calibri"/>
              <a:cs typeface="Times New Roman"/>
            </a:endParaRPr>
          </a:p>
          <a:p>
            <a:pPr>
              <a:lnSpc>
                <a:spcPct val="115000"/>
              </a:lnSpc>
              <a:spcAft>
                <a:spcPts val="1000"/>
              </a:spcAft>
            </a:pPr>
            <a:r>
              <a:rPr lang="it-IT" sz="2400" dirty="0" smtClean="0">
                <a:latin typeface="Times New Roman"/>
                <a:ea typeface="Calibri"/>
                <a:cs typeface="Times New Roman"/>
              </a:rPr>
              <a:t>+ </a:t>
            </a:r>
            <a:r>
              <a:rPr lang="it-IT" sz="2400" dirty="0">
                <a:latin typeface="Times New Roman"/>
                <a:ea typeface="Calibri"/>
                <a:cs typeface="Times New Roman"/>
              </a:rPr>
              <a:t>Người lùn thì nàng chê “lùn lại mập thì vụng về lắm</a:t>
            </a:r>
            <a:r>
              <a:rPr lang="it-IT" sz="2400" dirty="0" smtClean="0">
                <a:latin typeface="Times New Roman"/>
                <a:ea typeface="Calibri"/>
                <a:cs typeface="Times New Roman"/>
              </a:rPr>
              <a:t>”.</a:t>
            </a:r>
            <a:endParaRPr lang="en-US" sz="2400" dirty="0" smtClean="0">
              <a:latin typeface="Times New Roman"/>
              <a:ea typeface="Calibri"/>
              <a:cs typeface="Times New Roman"/>
            </a:endParaRPr>
          </a:p>
          <a:p>
            <a:pPr>
              <a:lnSpc>
                <a:spcPct val="115000"/>
              </a:lnSpc>
              <a:spcAft>
                <a:spcPts val="1000"/>
              </a:spcAft>
            </a:pPr>
            <a:r>
              <a:rPr lang="it-IT" sz="2400" dirty="0" smtClean="0">
                <a:latin typeface="Times New Roman"/>
                <a:ea typeface="Calibri"/>
                <a:cs typeface="Times New Roman"/>
              </a:rPr>
              <a:t>+ </a:t>
            </a:r>
            <a:r>
              <a:rPr lang="it-IT" sz="2400" dirty="0">
                <a:latin typeface="Times New Roman"/>
                <a:ea typeface="Calibri"/>
                <a:cs typeface="Times New Roman"/>
              </a:rPr>
              <a:t>Người xanh xao bị nàng đặt tên là “nhợt nhạt như chết đuối</a:t>
            </a:r>
            <a:r>
              <a:rPr lang="it-IT" sz="2400" dirty="0" smtClean="0">
                <a:latin typeface="Times New Roman"/>
                <a:ea typeface="Calibri"/>
                <a:cs typeface="Times New Roman"/>
              </a:rPr>
              <a:t>”.</a:t>
            </a:r>
            <a:endParaRPr lang="en-US" sz="2400" dirty="0" smtClean="0">
              <a:latin typeface="Times New Roman"/>
              <a:ea typeface="Calibri"/>
              <a:cs typeface="Times New Roman"/>
            </a:endParaRPr>
          </a:p>
          <a:p>
            <a:pPr>
              <a:lnSpc>
                <a:spcPct val="115000"/>
              </a:lnSpc>
              <a:spcAft>
                <a:spcPts val="1000"/>
              </a:spcAft>
            </a:pPr>
            <a:r>
              <a:rPr lang="it-IT" sz="2400" dirty="0" smtClean="0">
                <a:latin typeface="Times New Roman"/>
                <a:ea typeface="Calibri"/>
                <a:cs typeface="Times New Roman"/>
              </a:rPr>
              <a:t>+ </a:t>
            </a:r>
            <a:r>
              <a:rPr lang="it-IT" sz="2400" dirty="0">
                <a:latin typeface="Times New Roman"/>
                <a:ea typeface="Calibri"/>
                <a:cs typeface="Times New Roman"/>
              </a:rPr>
              <a:t>Người mặt đỏ như gấc, nàng gọi Xung đồng đỏ</a:t>
            </a:r>
            <a:r>
              <a:rPr lang="it-IT" sz="2400" dirty="0" smtClean="0">
                <a:latin typeface="Times New Roman"/>
                <a:ea typeface="Calibri"/>
                <a:cs typeface="Times New Roman"/>
              </a:rPr>
              <a:t>.</a:t>
            </a:r>
            <a:endParaRPr lang="en-US" sz="2400" dirty="0" smtClean="0">
              <a:latin typeface="Times New Roman"/>
              <a:ea typeface="Calibri"/>
              <a:cs typeface="Times New Roman"/>
            </a:endParaRPr>
          </a:p>
          <a:p>
            <a:pPr>
              <a:lnSpc>
                <a:spcPct val="115000"/>
              </a:lnSpc>
              <a:spcAft>
                <a:spcPts val="1000"/>
              </a:spcAft>
            </a:pPr>
            <a:r>
              <a:rPr lang="it-IT" sz="2400" dirty="0" smtClean="0">
                <a:latin typeface="Times New Roman"/>
                <a:ea typeface="Calibri"/>
                <a:cs typeface="Times New Roman"/>
              </a:rPr>
              <a:t>+ </a:t>
            </a:r>
            <a:r>
              <a:rPr lang="it-IT" sz="2400" dirty="0">
                <a:latin typeface="Times New Roman"/>
                <a:ea typeface="Calibri"/>
                <a:cs typeface="Times New Roman"/>
              </a:rPr>
              <a:t>Người đứng dáng hơi cong, nàng chê "cây non sấy lò cong cớn".</a:t>
            </a:r>
            <a:endParaRPr lang="en-US" sz="2400" dirty="0">
              <a:latin typeface="Times New Roman"/>
              <a:ea typeface="Calibri"/>
              <a:cs typeface="Times New Roman"/>
            </a:endParaRPr>
          </a:p>
          <a:p>
            <a:pPr algn="ctr">
              <a:lnSpc>
                <a:spcPct val="115000"/>
              </a:lnSpc>
              <a:spcAft>
                <a:spcPts val="1000"/>
              </a:spcAft>
            </a:pPr>
            <a:r>
              <a:rPr lang="it-IT" sz="2400" dirty="0">
                <a:latin typeface="Times New Roman"/>
                <a:ea typeface="Calibri"/>
                <a:cs typeface="Times New Roman"/>
              </a:rPr>
              <a:t>+ Người có cái cằm hơi cong chẳng khác gì chim chích chòe, nàng khiến người đó bị gọi là Vua chích chòe</a:t>
            </a:r>
            <a:r>
              <a:rPr lang="it-IT" sz="2400" dirty="0" smtClean="0">
                <a:latin typeface="Times New Roman"/>
                <a:ea typeface="Calibri"/>
                <a:cs typeface="Times New Roman"/>
              </a:rPr>
              <a:t>.</a:t>
            </a:r>
            <a:endParaRPr lang="en-US" sz="2400" dirty="0">
              <a:latin typeface="Times New Roman"/>
              <a:ea typeface="Calibri"/>
              <a:cs typeface="Times New Roman"/>
            </a:endParaRPr>
          </a:p>
        </p:txBody>
      </p:sp>
    </p:spTree>
    <p:extLst>
      <p:ext uri="{BB962C8B-B14F-4D97-AF65-F5344CB8AC3E}">
        <p14:creationId xmlns:p14="http://schemas.microsoft.com/office/powerpoint/2010/main" val="3953611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6" y="152405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20"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05450"/>
            <a:ext cx="2057400" cy="174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1433" y="692580"/>
            <a:ext cx="8153400" cy="4524315"/>
          </a:xfrm>
          <a:prstGeom prst="rect">
            <a:avLst/>
          </a:prstGeom>
        </p:spPr>
        <p:txBody>
          <a:bodyPr wrap="square">
            <a:spAutoFit/>
          </a:bodyPr>
          <a:lstStyle/>
          <a:p>
            <a:pPr lvl="0" algn="just">
              <a:lnSpc>
                <a:spcPct val="150000"/>
              </a:lnSpc>
            </a:pPr>
            <a:r>
              <a:rPr lang="en-US" sz="2400" b="1" dirty="0" err="1">
                <a:solidFill>
                  <a:srgbClr val="000000"/>
                </a:solidFill>
                <a:latin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C</a:t>
            </a:r>
            <a:r>
              <a:rPr lang="en-US" sz="2400" dirty="0" err="1" smtClean="0">
                <a:solidFill>
                  <a:srgbClr val="000000"/>
                </a:solidFill>
                <a:latin typeface="Times New Roman" panose="02020603050405020304" pitchFamily="18" charset="0"/>
                <a:cs typeface="Times New Roman" panose="02020603050405020304" pitchFamily="18" charset="0"/>
              </a:rPr>
              <a:t>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chúa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ngạo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chảnh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chọe</a:t>
            </a:r>
            <a:r>
              <a:rPr lang="en-US" sz="2400" dirty="0">
                <a:solidFill>
                  <a:srgbClr val="000000"/>
                </a:solidFill>
                <a:latin typeface="Times New Roman" panose="02020603050405020304" pitchFamily="18" charset="0"/>
                <a:cs typeface="Times New Roman" panose="02020603050405020304" pitchFamily="18" charset="0"/>
              </a:rPr>
              <a:t>, hay </a:t>
            </a:r>
            <a:r>
              <a:rPr lang="en-US" sz="2400" dirty="0" err="1">
                <a:solidFill>
                  <a:srgbClr val="000000"/>
                </a:solidFill>
                <a:latin typeface="Times New Roman" panose="02020603050405020304" pitchFamily="18" charset="0"/>
                <a:cs typeface="Times New Roman" panose="02020603050405020304" pitchFamily="18" charset="0"/>
              </a:rPr>
              <a:t>trêu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ghẹo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coi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thường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chúa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nghịch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láu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lỉnh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nuông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chiều</a:t>
            </a:r>
            <a:r>
              <a:rPr lang="en-US" sz="2400"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pPr>
            <a:r>
              <a:rPr lang="en-US" sz="2400" b="1" dirty="0" err="1" smtClean="0">
                <a:solidFill>
                  <a:srgbClr val="000000"/>
                </a:solidFill>
                <a:latin typeface="Times New Roman" panose="02020603050405020304" pitchFamily="18" charset="0"/>
                <a:cs typeface="Times New Roman" panose="02020603050405020304" pitchFamily="18" charset="0"/>
              </a:rPr>
              <a:t>Câu</a:t>
            </a:r>
            <a:r>
              <a:rPr lang="en-US" sz="2400" b="1" dirty="0" smtClean="0">
                <a:solidFill>
                  <a:srgbClr val="000000"/>
                </a:solidFill>
                <a:latin typeface="Times New Roman" panose="02020603050405020304" pitchFamily="18" charset="0"/>
                <a:cs typeface="Times New Roman" panose="02020603050405020304" pitchFamily="18" charset="0"/>
              </a:rPr>
              <a:t> 4. </a:t>
            </a:r>
            <a:r>
              <a:rPr lang="en-US" sz="2400" dirty="0" err="1" smtClean="0">
                <a:solidFill>
                  <a:srgbClr val="000000"/>
                </a:solidFill>
                <a:latin typeface="Times New Roman" panose="02020603050405020304" pitchFamily="18" charset="0"/>
                <a:cs typeface="Times New Roman" panose="02020603050405020304" pitchFamily="18" charset="0"/>
              </a:rPr>
              <a:t>Trước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điểm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đặc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biệt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hình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thức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theo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chúng</a:t>
            </a:r>
            <a:r>
              <a:rPr lang="en-US" sz="2400" dirty="0" smtClean="0">
                <a:solidFill>
                  <a:srgbClr val="000000"/>
                </a:solidFill>
                <a:latin typeface="Times New Roman" panose="02020603050405020304" pitchFamily="18" charset="0"/>
                <a:cs typeface="Times New Roman" panose="02020603050405020304" pitchFamily="18" charset="0"/>
              </a:rPr>
              <a:t> ta </a:t>
            </a:r>
            <a:r>
              <a:rPr lang="en-US" sz="2400" dirty="0" err="1" smtClean="0">
                <a:solidFill>
                  <a:srgbClr val="000000"/>
                </a:solidFill>
                <a:latin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độ</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cư</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xử</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nhã</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nhặn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lịch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sự</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tôn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trọng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với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Tuyệt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chê</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bai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nhạo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hình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thức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Vì</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hành</a:t>
            </a:r>
            <a:r>
              <a:rPr lang="en-US" sz="2400" dirty="0" smtClean="0">
                <a:solidFill>
                  <a:srgbClr val="000000"/>
                </a:solidFill>
                <a:latin typeface="Times New Roman" panose="02020603050405020304" pitchFamily="18" charset="0"/>
                <a:cs typeface="Times New Roman" panose="02020603050405020304" pitchFamily="18" charset="0"/>
              </a:rPr>
              <a:t> vi </a:t>
            </a:r>
            <a:r>
              <a:rPr lang="en-US" sz="2400" dirty="0" err="1" smtClean="0">
                <a:solidFill>
                  <a:srgbClr val="000000"/>
                </a:solidFill>
                <a:latin typeface="Times New Roman" panose="02020603050405020304" pitchFamily="18" charset="0"/>
                <a:cs typeface="Times New Roman" panose="02020603050405020304" pitchFamily="18" charset="0"/>
              </a:rPr>
              <a:t>xấu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xí</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tổn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thương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khác</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876800"/>
            <a:ext cx="24193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2AFE25AA-FE52-4200-8970-AAA0442B3AE0}"/>
              </a:ext>
            </a:extLst>
          </p:cNvPr>
          <p:cNvSpPr txBox="1"/>
          <p:nvPr/>
        </p:nvSpPr>
        <p:spPr>
          <a:xfrm>
            <a:off x="2078633" y="3"/>
            <a:ext cx="6549391" cy="941796"/>
          </a:xfrm>
          <a:prstGeom prst="rect">
            <a:avLst/>
          </a:prstGeom>
          <a:noFill/>
        </p:spPr>
        <p:txBody>
          <a:bodyPr wrap="square">
            <a:spAutoFit/>
          </a:bodyPr>
          <a:lstStyle/>
          <a:p>
            <a:pPr>
              <a:lnSpc>
                <a:spcPct val="115000"/>
              </a:lnSpc>
              <a:spcAft>
                <a:spcPts val="1200"/>
              </a:spcAft>
              <a:tabLst>
                <a:tab pos="40005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2387CB6-DDC3-49D8-8A60-869437CB507A}"/>
              </a:ext>
            </a:extLst>
          </p:cNvPr>
          <p:cNvSpPr txBox="1"/>
          <p:nvPr/>
        </p:nvSpPr>
        <p:spPr>
          <a:xfrm>
            <a:off x="81648" y="368651"/>
            <a:ext cx="9062357" cy="6057043"/>
          </a:xfrm>
          <a:prstGeom prst="rect">
            <a:avLst/>
          </a:prstGeom>
          <a:noFill/>
        </p:spPr>
        <p:txBody>
          <a:bodyPr wrap="square">
            <a:spAutoFit/>
          </a:bodyPr>
          <a:lstStyle/>
          <a:p>
            <a:pPr algn="ctr">
              <a:lnSpc>
                <a:spcPct val="150000"/>
              </a:lnSpc>
            </a:pPr>
            <a:r>
              <a:rPr lang="de-DE" sz="2400" dirty="0">
                <a:solidFill>
                  <a:srgbClr val="000000"/>
                </a:solidFill>
                <a:latin typeface="Times New Roman" panose="02020603050405020304" pitchFamily="18" charset="0"/>
                <a:cs typeface="Times New Roman" panose="02020603050405020304" pitchFamily="18" charset="0"/>
              </a:rPr>
              <a:t>MUỐI TO, MUỐI BÉ</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de-DE" sz="2400" i="1" dirty="0">
                <a:solidFill>
                  <a:srgbClr val="000000"/>
                </a:solidFill>
                <a:latin typeface="Times New Roman" panose="02020603050405020304" pitchFamily="18" charset="0"/>
                <a:cs typeface="Times New Roman" panose="02020603050405020304" pitchFamily="18" charset="0"/>
              </a:rPr>
              <a:t>    Hạt muối Bé nói với hạt muối To:</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de-DE" sz="2400" i="1" dirty="0">
                <a:solidFill>
                  <a:srgbClr val="000000"/>
                </a:solidFill>
                <a:latin typeface="Times New Roman" panose="02020603050405020304" pitchFamily="18" charset="0"/>
                <a:cs typeface="Times New Roman" panose="02020603050405020304" pitchFamily="18" charset="0"/>
              </a:rPr>
              <a:t>Em đến chia tay chị này, em sắp được hòa trong đại dương.   </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de-DE"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cs typeface="Times New Roman" panose="02020603050405020304" pitchFamily="18" charset="0"/>
              </a:rPr>
              <a:t> To </a:t>
            </a:r>
            <a:r>
              <a:rPr lang="en-US" sz="2400" i="1" dirty="0" err="1">
                <a:solidFill>
                  <a:srgbClr val="000000"/>
                </a:solidFill>
                <a:latin typeface="Times New Roman" panose="02020603050405020304" pitchFamily="18" charset="0"/>
                <a:cs typeface="Times New Roman" panose="02020603050405020304" pitchFamily="18" charset="0"/>
              </a:rPr>
              <a:t>trố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mắt</a:t>
            </a:r>
            <a:r>
              <a:rPr lang="en-US" sz="2400" i="1"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400" i="1" dirty="0" err="1">
                <a:solidFill>
                  <a:srgbClr val="000000"/>
                </a:solidFill>
                <a:latin typeface="Times New Roman" panose="02020603050405020304" pitchFamily="18" charset="0"/>
                <a:cs typeface="Times New Roman" panose="02020603050405020304" pitchFamily="18" charset="0"/>
              </a:rPr>
              <a:t>Em</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dại</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quá</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sao</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lại</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để</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đánh</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mất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mình</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như</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thế</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Em</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muốn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thì</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làm</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chị</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điên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cs typeface="Times New Roman" panose="02020603050405020304" pitchFamily="18" charset="0"/>
              </a:rPr>
              <a:t> To </a:t>
            </a:r>
            <a:r>
              <a:rPr lang="en-US" sz="2400" i="1" dirty="0" err="1">
                <a:solidFill>
                  <a:srgbClr val="000000"/>
                </a:solidFill>
                <a:latin typeface="Times New Roman" panose="02020603050405020304" pitchFamily="18" charset="0"/>
                <a:cs typeface="Times New Roman" panose="02020603050405020304" pitchFamily="18" charset="0"/>
              </a:rPr>
              <a:t>thu</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mình</a:t>
            </a:r>
            <a:r>
              <a:rPr lang="en-US" sz="2400" i="1" dirty="0">
                <a:solidFill>
                  <a:srgbClr val="000000"/>
                </a:solidFill>
                <a:latin typeface="Times New Roman" panose="02020603050405020304" pitchFamily="18" charset="0"/>
                <a:cs typeface="Times New Roman" panose="02020603050405020304" pitchFamily="18" charset="0"/>
              </a:rPr>
              <a:t> co </a:t>
            </a:r>
            <a:r>
              <a:rPr lang="en-US" sz="2400" i="1" dirty="0" err="1">
                <a:solidFill>
                  <a:srgbClr val="000000"/>
                </a:solidFill>
                <a:latin typeface="Times New Roman" panose="02020603050405020304" pitchFamily="18" charset="0"/>
                <a:cs typeface="Times New Roman" panose="02020603050405020304" pitchFamily="18" charset="0"/>
              </a:rPr>
              <a:t>quắp</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lại</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nhất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định</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để</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biển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hòa</a:t>
            </a:r>
            <a:r>
              <a:rPr lang="en-US" sz="2400" i="1" dirty="0">
                <a:solidFill>
                  <a:srgbClr val="000000"/>
                </a:solidFill>
                <a:latin typeface="Times New Roman" panose="02020603050405020304" pitchFamily="18" charset="0"/>
                <a:cs typeface="Times New Roman" panose="02020603050405020304" pitchFamily="18" charset="0"/>
              </a:rPr>
              <a:t> tan. </a:t>
            </a:r>
            <a:r>
              <a:rPr lang="en-US" sz="2400" i="1" dirty="0" err="1">
                <a:solidFill>
                  <a:srgbClr val="000000"/>
                </a:solidFill>
                <a:latin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cs typeface="Times New Roman" panose="02020603050405020304" pitchFamily="18" charset="0"/>
              </a:rPr>
              <a:t> To </a:t>
            </a:r>
            <a:r>
              <a:rPr lang="en-US" sz="2400" i="1" dirty="0" err="1">
                <a:solidFill>
                  <a:srgbClr val="000000"/>
                </a:solidFill>
                <a:latin typeface="Times New Roman" panose="02020603050405020304" pitchFamily="18" charset="0"/>
                <a:cs typeface="Times New Roman" panose="02020603050405020304" pitchFamily="18" charset="0"/>
              </a:rPr>
              <a:t>lên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bờ</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sống</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trong</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vuông</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Nó</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vẫn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ngạo</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nghễ</a:t>
            </a:r>
            <a:r>
              <a:rPr lang="en-US" sz="2400" i="1" dirty="0">
                <a:solidFill>
                  <a:srgbClr val="000000"/>
                </a:solidFill>
                <a:latin typeface="Times New Roman" panose="02020603050405020304" pitchFamily="18" charset="0"/>
                <a:cs typeface="Times New Roman" panose="02020603050405020304" pitchFamily="18" charset="0"/>
              </a:rPr>
              <a:t>, to </a:t>
            </a:r>
            <a:r>
              <a:rPr lang="en-US" sz="2400" i="1" dirty="0" err="1">
                <a:solidFill>
                  <a:srgbClr val="000000"/>
                </a:solidFill>
                <a:latin typeface="Times New Roman" panose="02020603050405020304" pitchFamily="18" charset="0"/>
                <a:cs typeface="Times New Roman" panose="02020603050405020304" pitchFamily="18" charset="0"/>
              </a:rPr>
              <a:t>cứng</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và</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nhìn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chúng</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bé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tí</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ti</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đầy</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khinh</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khỉnh</a:t>
            </a:r>
            <a:r>
              <a:rPr lang="en-US" sz="2400" i="1" dirty="0">
                <a:solidFill>
                  <a:srgbClr val="000000"/>
                </a:solidFill>
                <a:latin typeface="Times New Roman" panose="02020603050405020304" pitchFamily="18" charset="0"/>
                <a:cs typeface="Times New Roman" panose="02020603050405020304" pitchFamily="18" charset="0"/>
              </a:rPr>
              <a:t>. Thu </a:t>
            </a:r>
            <a:r>
              <a:rPr lang="en-US" sz="2400" i="1" dirty="0" err="1">
                <a:solidFill>
                  <a:srgbClr val="000000"/>
                </a:solidFill>
                <a:latin typeface="Times New Roman" panose="02020603050405020304" pitchFamily="18" charset="0"/>
                <a:cs typeface="Times New Roman" panose="02020603050405020304" pitchFamily="18" charset="0"/>
              </a:rPr>
              <a:t>hoạch</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người</a:t>
            </a:r>
            <a:r>
              <a:rPr lang="en-US" sz="2400" i="1" dirty="0">
                <a:solidFill>
                  <a:srgbClr val="000000"/>
                </a:solidFill>
                <a:latin typeface="Times New Roman" panose="02020603050405020304" pitchFamily="18" charset="0"/>
                <a:cs typeface="Times New Roman" panose="02020603050405020304" pitchFamily="18" charset="0"/>
              </a:rPr>
              <a:t> ta </a:t>
            </a:r>
            <a:r>
              <a:rPr lang="en-US" sz="2400" i="1" dirty="0" err="1">
                <a:solidFill>
                  <a:srgbClr val="000000"/>
                </a:solidFill>
                <a:latin typeface="Times New Roman" panose="02020603050405020304" pitchFamily="18" charset="0"/>
                <a:cs typeface="Times New Roman" panose="02020603050405020304" pitchFamily="18" charset="0"/>
              </a:rPr>
              <a:t>gạt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nó</a:t>
            </a:r>
            <a:r>
              <a:rPr lang="en-US" sz="2400" i="1" dirty="0">
                <a:solidFill>
                  <a:srgbClr val="000000"/>
                </a:solidFill>
                <a:latin typeface="Times New Roman" panose="02020603050405020304" pitchFamily="18" charset="0"/>
                <a:cs typeface="Times New Roman" panose="02020603050405020304" pitchFamily="18" charset="0"/>
              </a:rPr>
              <a:t> ra </a:t>
            </a:r>
            <a:r>
              <a:rPr lang="en-US" sz="2400" i="1" dirty="0" err="1">
                <a:solidFill>
                  <a:srgbClr val="000000"/>
                </a:solidFill>
                <a:latin typeface="Times New Roman" panose="02020603050405020304" pitchFamily="18" charset="0"/>
                <a:cs typeface="Times New Roman" panose="02020603050405020304" pitchFamily="18" charset="0"/>
              </a:rPr>
              <a:t>ngoài</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xếp</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vào</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loại</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phế</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phẩm</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còn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những</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hạt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muối</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tinh</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trắng</a:t>
            </a:r>
            <a:r>
              <a:rPr lang="en-US" sz="2400" i="1" dirty="0">
                <a:solidFill>
                  <a:srgbClr val="000000"/>
                </a:solidFill>
                <a:latin typeface="Times New Roman" panose="02020603050405020304" pitchFamily="18" charset="0"/>
                <a:cs typeface="Times New Roman" panose="02020603050405020304" pitchFamily="18" charset="0"/>
              </a:rPr>
              <a:t> kia </a:t>
            </a:r>
            <a:r>
              <a:rPr lang="en-US" sz="2400" i="1" dirty="0" err="1">
                <a:solidFill>
                  <a:srgbClr val="000000"/>
                </a:solidFill>
                <a:latin typeface="Times New Roman" panose="02020603050405020304" pitchFamily="18" charset="0"/>
                <a:cs typeface="Times New Roman" panose="02020603050405020304" pitchFamily="18" charset="0"/>
              </a:rPr>
              <a:t>được</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đóng</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vào</a:t>
            </a:r>
            <a:r>
              <a:rPr lang="en-US" sz="2400" i="1" dirty="0">
                <a:solidFill>
                  <a:srgbClr val="000000"/>
                </a:solidFill>
                <a:latin typeface="Times New Roman" panose="02020603050405020304" pitchFamily="18" charset="0"/>
                <a:cs typeface="Times New Roman" panose="02020603050405020304" pitchFamily="18" charset="0"/>
              </a:rPr>
              <a:t> bao </a:t>
            </a:r>
            <a:r>
              <a:rPr lang="en-US" sz="2400" i="1" dirty="0" err="1">
                <a:solidFill>
                  <a:srgbClr val="000000"/>
                </a:solidFill>
                <a:latin typeface="Times New Roman" panose="02020603050405020304" pitchFamily="18" charset="0"/>
                <a:cs typeface="Times New Roman" panose="02020603050405020304" pitchFamily="18" charset="0"/>
              </a:rPr>
              <a:t>sạch</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đẹp</a:t>
            </a:r>
            <a:r>
              <a:rPr lang="en-US" sz="2400" i="1"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a:p>
            <a:pPr algn="just">
              <a:lnSpc>
                <a:spcPct val="115000"/>
              </a:lnSpc>
              <a:spcAft>
                <a:spcPts val="750"/>
              </a:spcAft>
              <a:tabLst>
                <a:tab pos="400050" algn="l"/>
              </a:tabLst>
            </a:pP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5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2069</Words>
  <PresentationFormat>On-screen Show (4:3)</PresentationFormat>
  <Paragraphs>105</Paragraphs>
  <Slides>19</Slides>
  <Notes>19</Notes>
  <HiddenSlides>0</HiddenSlides>
  <MMClips>0</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Office Theme</vt:lpstr>
      <vt:lpstr>1_Office Theme</vt:lpstr>
      <vt:lpstr>Flow</vt:lpstr>
      <vt:lpstr>1_Flow</vt:lpstr>
      <vt:lpstr>2_Flow</vt:lpstr>
      <vt:lpstr>3_Flow</vt:lpstr>
      <vt:lpstr>4_Flow</vt:lpstr>
      <vt:lpstr>5_Flow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2023-08-09T02:16:43Z</dcterms:modified>
</cp:coreProperties>
</file>