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2"/>
  </p:notesMasterIdLst>
  <p:sldIdLst>
    <p:sldId id="360" r:id="rId3"/>
    <p:sldId id="361" r:id="rId4"/>
    <p:sldId id="362" r:id="rId5"/>
    <p:sldId id="363" r:id="rId6"/>
    <p:sldId id="364" r:id="rId7"/>
    <p:sldId id="365" r:id="rId8"/>
    <p:sldId id="366" r:id="rId9"/>
    <p:sldId id="367" r:id="rId10"/>
    <p:sldId id="368" r:id="rId11"/>
    <p:sldId id="369" r:id="rId12"/>
    <p:sldId id="351" r:id="rId13"/>
    <p:sldId id="353" r:id="rId14"/>
    <p:sldId id="352" r:id="rId15"/>
    <p:sldId id="357" r:id="rId16"/>
    <p:sldId id="358" r:id="rId17"/>
    <p:sldId id="359" r:id="rId18"/>
    <p:sldId id="354" r:id="rId19"/>
    <p:sldId id="355" r:id="rId20"/>
    <p:sldId id="356" r:id="rId21"/>
  </p:sldIdLst>
  <p:sldSz cx="24384000" cy="13716000"/>
  <p:notesSz cx="6858000" cy="9144000"/>
  <p:custDataLst>
    <p:tags r:id="rId2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008000"/>
    <a:srgbClr val="135F82"/>
    <a:srgbClr val="270F6B"/>
    <a:srgbClr val="3333FF"/>
    <a:srgbClr val="FFA700"/>
    <a:srgbClr val="242452"/>
    <a:srgbClr val="C0504D"/>
    <a:srgbClr val="FFF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139" autoAdjust="0"/>
  </p:normalViewPr>
  <p:slideViewPr>
    <p:cSldViewPr>
      <p:cViewPr varScale="1">
        <p:scale>
          <a:sx n="37" d="100"/>
          <a:sy n="37" d="100"/>
        </p:scale>
        <p:origin x="-304" y="-9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6418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316331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001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118880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 xmlns:a16="http://schemas.microsoft.com/office/drawing/2014/main" id="{7BF18791-9608-4E47-B037-C94737CED959}"/>
              </a:ext>
            </a:extLst>
          </p:cNvPr>
          <p:cNvPicPr>
            <a:picLocks noChangeAspect="1"/>
          </p:cNvPicPr>
          <p:nvPr userDrawn="1"/>
        </p:nvPicPr>
        <p:blipFill>
          <a:blip r:embed="rId19"/>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a:t>
            </a:r>
            <a:r>
              <a:rPr lang="en-US" sz="4800" b="1" kern="0" baseline="0" dirty="0" smtClean="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TỬ</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50.png"/><Relationship Id="rId7" Type="http://schemas.openxmlformats.org/officeDocument/2006/relationships/image" Target="../media/image470.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 Id="rId9" Type="http://schemas.openxmlformats.org/officeDocument/2006/relationships/image" Target="../media/image49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image" Target="../media/image10.emf"/><Relationship Id="rId5" Type="http://schemas.openxmlformats.org/officeDocument/2006/relationships/oleObject" Target="../embeddings/oleObject1.bin"/><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image" Target="../media/image9.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image" Target="../media/image9.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notesSlide" Target="../notesSlides/notesSlide6.xml"/><Relationship Id="rId7" Type="http://schemas.openxmlformats.org/officeDocument/2006/relationships/image" Target="../media/image110.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4.bin"/><Relationship Id="rId10" Type="http://schemas.openxmlformats.org/officeDocument/2006/relationships/image" Target="../media/image140.png"/><Relationship Id="rId4" Type="http://schemas.openxmlformats.org/officeDocument/2006/relationships/image" Target="../media/image100.png"/><Relationship Id="rId9"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0.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657736" y="2138354"/>
            <a:ext cx="13944600" cy="11207982"/>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9982200" y="2586689"/>
            <a:ext cx="13526830" cy="13187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55924" y="2691490"/>
            <a:ext cx="13516320" cy="830997"/>
          </a:xfrm>
          <a:prstGeom prst="rect">
            <a:avLst/>
          </a:prstGeom>
          <a:noFill/>
        </p:spPr>
        <p:txBody>
          <a:bodyPr wrap="square" rtlCol="0">
            <a:spAutoFit/>
          </a:bodyPr>
          <a:lstStyle/>
          <a:p>
            <a:r>
              <a:rPr lang="vi-VN" sz="4800" b="1" dirty="0">
                <a:solidFill>
                  <a:srgbClr val="FFFF00"/>
                </a:solidFill>
                <a:latin typeface="Times New Roman (Headings)"/>
              </a:rPr>
              <a:t>CHƯƠNG </a:t>
            </a:r>
            <a:r>
              <a:rPr lang="vi-VN" sz="4800" b="1" dirty="0" smtClean="0">
                <a:solidFill>
                  <a:srgbClr val="FFFF00"/>
                </a:solidFill>
                <a:latin typeface="Times New Roman (Headings)"/>
              </a:rPr>
              <a:t>I</a:t>
            </a:r>
            <a:r>
              <a:rPr lang="en-US" sz="4800" b="1" dirty="0">
                <a:solidFill>
                  <a:srgbClr val="FFFF00"/>
                </a:solidFill>
                <a:latin typeface="Times New Roman (Headings)"/>
              </a:rPr>
              <a:t>I</a:t>
            </a:r>
            <a:r>
              <a:rPr lang="vi-VN" sz="4800" b="1" dirty="0" smtClean="0">
                <a:solidFill>
                  <a:srgbClr val="FFFF00"/>
                </a:solidFill>
                <a:latin typeface="Times New Roman (Headings)"/>
              </a:rPr>
              <a:t>. </a:t>
            </a:r>
            <a:r>
              <a:rPr lang="en-US" sz="4400" b="1" dirty="0" smtClean="0">
                <a:solidFill>
                  <a:schemeClr val="bg1"/>
                </a:solidFill>
                <a:latin typeface="Times New Roman (Headings)"/>
              </a:rPr>
              <a:t>BPT VÀ HỆ BPT BẬC NHẤT HAI ẨN</a:t>
            </a:r>
            <a:endParaRPr lang="vi-VN" sz="4400" b="1" dirty="0">
              <a:solidFill>
                <a:schemeClr val="bg1"/>
              </a:solidFill>
              <a:latin typeface="Times New Roman (Headings)"/>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xmlns=""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923568"/>
            <a:ext cx="8531796" cy="11576010"/>
          </a:xfrm>
          <a:prstGeom prst="rect">
            <a:avLst/>
          </a:prstGeom>
        </p:spPr>
      </p:pic>
      <p:sp>
        <p:nvSpPr>
          <p:cNvPr id="17" name="Rectangle 6">
            <a:extLst>
              <a:ext uri="{FF2B5EF4-FFF2-40B4-BE49-F238E27FC236}">
                <a16:creationId xmlns:a16="http://schemas.microsoft.com/office/drawing/2014/main" xmlns="" id="{FA1434C5-B6EA-4E8A-9827-5D7F3A0203C8}"/>
              </a:ext>
            </a:extLst>
          </p:cNvPr>
          <p:cNvSpPr>
            <a:spLocks noChangeArrowheads="1"/>
          </p:cNvSpPr>
          <p:nvPr/>
        </p:nvSpPr>
        <p:spPr bwMode="auto">
          <a:xfrm>
            <a:off x="10646722" y="4774691"/>
            <a:ext cx="12441878" cy="5105401"/>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spcBef>
                <a:spcPct val="20000"/>
              </a:spcBef>
              <a:defRPr/>
            </a:pPr>
            <a:r>
              <a:rPr lang="en-US" sz="5200" b="1" dirty="0">
                <a:solidFill>
                  <a:srgbClr val="D60093"/>
                </a:solidFill>
                <a:latin typeface="Times New Roman (Headings)"/>
                <a:ea typeface="Tahoma" panose="020B0604030504040204" pitchFamily="34" charset="0"/>
                <a:cs typeface="Tahoma" panose="020B0604030504040204" pitchFamily="34" charset="0"/>
              </a:rPr>
              <a:t>§1.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Bất</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phương</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trình</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bậc</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nhất</a:t>
            </a:r>
            <a:r>
              <a:rPr lang="en-US" sz="5200" b="1" dirty="0" smtClean="0">
                <a:solidFill>
                  <a:srgbClr val="D60093"/>
                </a:solidFill>
                <a:latin typeface="Times New Roman (Headings)"/>
                <a:ea typeface="Tahoma" panose="020B0604030504040204" pitchFamily="34" charset="0"/>
                <a:cs typeface="Tahoma" panose="020B0604030504040204" pitchFamily="34" charset="0"/>
              </a:rPr>
              <a:t> 2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ẩn</a:t>
            </a:r>
            <a:endParaRPr lang="en-US" sz="5200" b="1" dirty="0">
              <a:solidFill>
                <a:srgbClr val="D60093"/>
              </a:solidFill>
              <a:latin typeface="Times New Roman (Headings)"/>
              <a:ea typeface="Tahoma" panose="020B0604030504040204" pitchFamily="34" charset="0"/>
              <a:cs typeface="Tahoma" panose="020B0604030504040204" pitchFamily="34" charset="0"/>
            </a:endParaRPr>
          </a:p>
          <a:p>
            <a:pPr algn="just">
              <a:lnSpc>
                <a:spcPct val="150000"/>
              </a:lnSpc>
              <a:spcBef>
                <a:spcPct val="20000"/>
              </a:spcBef>
              <a:defRPr/>
            </a:pPr>
            <a:r>
              <a:rPr lang="en-US" sz="5200" b="1" dirty="0">
                <a:solidFill>
                  <a:srgbClr val="D60093"/>
                </a:solidFill>
                <a:latin typeface="Times New Roman (Headings)"/>
                <a:ea typeface="Tahoma" panose="020B0604030504040204" pitchFamily="34" charset="0"/>
                <a:cs typeface="Tahoma" panose="020B0604030504040204" pitchFamily="34" charset="0"/>
              </a:rPr>
              <a:t>§2.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Hệ</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b</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ất</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phương</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trình</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bậc</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nhất</a:t>
            </a:r>
            <a:r>
              <a:rPr lang="en-US" sz="5200" b="1" dirty="0">
                <a:solidFill>
                  <a:srgbClr val="D60093"/>
                </a:solidFill>
                <a:latin typeface="Times New Roman (Headings)"/>
                <a:ea typeface="Tahoma" panose="020B0604030504040204" pitchFamily="34" charset="0"/>
                <a:cs typeface="Tahoma" panose="020B0604030504040204" pitchFamily="34" charset="0"/>
              </a:rPr>
              <a:t> 2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ẩn</a:t>
            </a:r>
            <a:endParaRPr lang="en-US" sz="5200" b="1" dirty="0" smtClean="0">
              <a:solidFill>
                <a:srgbClr val="D60093"/>
              </a:solidFill>
              <a:latin typeface="Times New Roman (Headings)"/>
              <a:ea typeface="Tahoma" panose="020B0604030504040204" pitchFamily="34" charset="0"/>
              <a:cs typeface="Tahoma" panose="020B0604030504040204" pitchFamily="34" charset="0"/>
            </a:endParaRPr>
          </a:p>
          <a:p>
            <a:pPr algn="just">
              <a:lnSpc>
                <a:spcPct val="150000"/>
              </a:lnSpc>
              <a:spcBef>
                <a:spcPct val="20000"/>
              </a:spcBef>
              <a:defRPr/>
            </a:pPr>
            <a:r>
              <a:rPr lang="en-US" sz="5200" b="1" dirty="0" smtClean="0">
                <a:solidFill>
                  <a:srgbClr val="D60093"/>
                </a:solidFill>
                <a:latin typeface="Times New Roman (Headings)"/>
                <a:ea typeface="Tahoma" panose="020B0604030504040204" pitchFamily="34" charset="0"/>
                <a:cs typeface="Tahoma" panose="020B0604030504040204" pitchFamily="34" charset="0"/>
              </a:rPr>
              <a:t>§3</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Bài</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tập</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ôn</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tập</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chương</a:t>
            </a:r>
            <a:r>
              <a:rPr lang="en-US" sz="5200" b="1" dirty="0" smtClean="0">
                <a:solidFill>
                  <a:srgbClr val="D60093"/>
                </a:solidFill>
                <a:latin typeface="Times New Roman (Headings)"/>
                <a:ea typeface="Tahoma" panose="020B0604030504040204" pitchFamily="34" charset="0"/>
                <a:cs typeface="Tahoma" panose="020B0604030504040204" pitchFamily="34" charset="0"/>
              </a:rPr>
              <a:t> II</a:t>
            </a:r>
            <a:endParaRPr lang="en-US" sz="5200" b="1" dirty="0">
              <a:solidFill>
                <a:srgbClr val="D60093"/>
              </a:solidFill>
              <a:latin typeface="Times New Roman (Headings)"/>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348687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2999" y="1778782"/>
            <a:ext cx="22124734" cy="11506200"/>
            <a:chOff x="2177989" y="3480127"/>
            <a:chExt cx="20961801" cy="10499213"/>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5" name="Group 4"/>
            <p:cNvGrpSpPr/>
            <p:nvPr/>
          </p:nvGrpSpPr>
          <p:grpSpPr>
            <a:xfrm>
              <a:off x="2177989" y="3486537"/>
              <a:ext cx="20961801" cy="10492803"/>
              <a:chOff x="2177989" y="3486537"/>
              <a:chExt cx="20961801" cy="10492803"/>
            </a:xfrm>
          </p:grpSpPr>
          <p:sp>
            <p:nvSpPr>
              <p:cNvPr id="6" name="Rounded Rectangle 5"/>
              <p:cNvSpPr/>
              <p:nvPr/>
            </p:nvSpPr>
            <p:spPr>
              <a:xfrm>
                <a:off x="2177989" y="3683528"/>
                <a:ext cx="20961801"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b="1">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11353800"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8" name="TextBox 7"/>
              <p:cNvSpPr txBox="1"/>
              <p:nvPr/>
            </p:nvSpPr>
            <p:spPr>
              <a:xfrm>
                <a:off x="10465677" y="3629270"/>
                <a:ext cx="6013015" cy="758271"/>
              </a:xfrm>
              <a:prstGeom prst="rect">
                <a:avLst/>
              </a:prstGeom>
              <a:noFill/>
            </p:spPr>
            <p:txBody>
              <a:bodyPr wrap="none" rtlCol="0">
                <a:spAutoFit/>
              </a:bodyPr>
              <a:lstStyle/>
              <a:p>
                <a:pPr algn="ctr"/>
                <a:r>
                  <a:rPr lang="en-US" sz="4800" b="1" dirty="0">
                    <a:solidFill>
                      <a:schemeClr val="bg1"/>
                    </a:solidFill>
                    <a:latin typeface="Tahoma" pitchFamily="34" charset="0"/>
                    <a:ea typeface="Tahoma" pitchFamily="34" charset="0"/>
                    <a:cs typeface="Tahoma" pitchFamily="34" charset="0"/>
                  </a:rPr>
                  <a:t>BÀI TẬP </a:t>
                </a:r>
                <a:r>
                  <a:rPr lang="en-US" sz="4800" b="1" dirty="0" smtClean="0">
                    <a:solidFill>
                      <a:schemeClr val="bg1"/>
                    </a:solidFill>
                    <a:latin typeface="Tahoma" pitchFamily="34" charset="0"/>
                    <a:ea typeface="Tahoma" pitchFamily="34" charset="0"/>
                    <a:cs typeface="Tahoma" pitchFamily="34" charset="0"/>
                  </a:rPr>
                  <a:t>LUYỆN TẬP</a:t>
                </a:r>
                <a:endParaRPr lang="vi-VN" sz="48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38200" y="28194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39"/>
              <a:ext cx="1754328"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a:solidFill>
                    <a:schemeClr val="bg1"/>
                  </a:solidFill>
                  <a:latin typeface="Tahoma" pitchFamily="34" charset="0"/>
                  <a:cs typeface="Tahoma" pitchFamily="34" charset="0"/>
                </a:rPr>
                <a:t>BÀI 2</a:t>
              </a:r>
              <a:r>
                <a:rPr lang="en-US" sz="4400" b="1" dirty="0" smtClean="0">
                  <a:solidFill>
                    <a:schemeClr val="bg1"/>
                  </a:solidFill>
                  <a:latin typeface="Tahoma" pitchFamily="34" charset="0"/>
                  <a:cs typeface="Tahoma" pitchFamily="34" charset="0"/>
                </a:rPr>
                <a:t>/2</a:t>
              </a:r>
              <a:endParaRPr lang="en-US" sz="4400" b="1" dirty="0">
                <a:solidFill>
                  <a:schemeClr val="bg1"/>
                </a:solidFill>
                <a:latin typeface="Tahoma" pitchFamily="34" charset="0"/>
                <a:cs typeface="Tahoma" pitchFamily="34" charset="0"/>
              </a:endParaRPr>
            </a:p>
          </p:txBody>
        </p:sp>
      </p:grpSp>
      <p:sp>
        <p:nvSpPr>
          <p:cNvPr id="10" name="Rectangle 9">
            <a:extLst>
              <a:ext uri="{FF2B5EF4-FFF2-40B4-BE49-F238E27FC236}">
                <a16:creationId xmlns:a16="http://schemas.microsoft.com/office/drawing/2014/main" xmlns="" id="{5623433A-9FEE-44D0-BEEF-D7F2D9756AA4}"/>
              </a:ext>
            </a:extLst>
          </p:cNvPr>
          <p:cNvSpPr/>
          <p:nvPr/>
        </p:nvSpPr>
        <p:spPr>
          <a:xfrm>
            <a:off x="1518053" y="4343400"/>
            <a:ext cx="21570547" cy="769441"/>
          </a:xfrm>
          <a:prstGeom prst="rect">
            <a:avLst/>
          </a:prstGeom>
        </p:spPr>
        <p:txBody>
          <a:bodyPr wrap="square">
            <a:spAutoFit/>
          </a:bodyPr>
          <a:lstStyle/>
          <a:p>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sau</a:t>
            </a:r>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3B322E7F-A0C0-40A9-B1F9-E8F66FC2864F}"/>
                  </a:ext>
                </a:extLst>
              </p:cNvPr>
              <p:cNvSpPr/>
              <p:nvPr/>
            </p:nvSpPr>
            <p:spPr>
              <a:xfrm>
                <a:off x="1943256" y="5257800"/>
                <a:ext cx="4396268" cy="1904752"/>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nl-NL" sz="4400" b="1" i="1" smtClean="0">
                            <a:latin typeface="Cambria Math"/>
                            <a:ea typeface="Tahoma" panose="020B0604030504040204" pitchFamily="34" charset="0"/>
                            <a:cs typeface="Tahoma" panose="020B0604030504040204" pitchFamily="34" charset="0"/>
                          </a:rPr>
                        </m:ctrlPr>
                      </m:dPr>
                      <m:e>
                        <m:eqArr>
                          <m:eqArrPr>
                            <m:ctrlPr>
                              <a:rPr lang="en-US" sz="4400" b="1" i="1" smtClean="0">
                                <a:latin typeface="Cambria Math"/>
                                <a:ea typeface="Tahoma" panose="020B0604030504040204" pitchFamily="34" charset="0"/>
                                <a:cs typeface="Tahoma" panose="020B0604030504040204" pitchFamily="34" charset="0"/>
                              </a:rPr>
                            </m:ctrlPr>
                          </m:eqArrPr>
                          <m:e>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𝟔</m:t>
                            </m:r>
                          </m:e>
                          <m:e>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xmlns:a14="http://schemas.microsoft.com/office/drawing/2010/main" xmlns="" id="{3B322E7F-A0C0-40A9-B1F9-E8F66FC2864F}"/>
                  </a:ext>
                </a:extLst>
              </p:cNvPr>
              <p:cNvSpPr>
                <a:spLocks noRot="1" noChangeAspect="1" noMove="1" noResize="1" noEditPoints="1" noAdjustHandles="1" noChangeArrowheads="1" noChangeShapeType="1" noTextEdit="1"/>
              </p:cNvSpPr>
              <p:nvPr/>
            </p:nvSpPr>
            <p:spPr>
              <a:xfrm>
                <a:off x="1943256" y="5257800"/>
                <a:ext cx="4396268" cy="1904752"/>
              </a:xfrm>
              <a:prstGeom prst="rect">
                <a:avLst/>
              </a:prstGeom>
              <a:blipFill rotWithShape="0">
                <a:blip r:embed="rId2"/>
                <a:stretch>
                  <a:fillRect l="-5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76FA0F95-BAA8-4BCD-BA2F-97F6DC7739FD}"/>
                  </a:ext>
                </a:extLst>
              </p:cNvPr>
              <p:cNvSpPr/>
              <p:nvPr/>
            </p:nvSpPr>
            <p:spPr>
              <a:xfrm>
                <a:off x="9012672" y="4876800"/>
                <a:ext cx="4979825" cy="2686376"/>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d>
                      <m:dPr>
                        <m:begChr m:val="{"/>
                        <m:endChr m:val=""/>
                        <m:ctrlPr>
                          <a:rPr lang="nl-NL" sz="4400" b="1" i="1" smtClean="0">
                            <a:latin typeface="Cambria Math"/>
                            <a:ea typeface="Tahoma" panose="020B0604030504040204" pitchFamily="34" charset="0"/>
                            <a:cs typeface="Tahoma" panose="020B0604030504040204" pitchFamily="34" charset="0"/>
                          </a:rPr>
                        </m:ctrlPr>
                      </m:dPr>
                      <m:e>
                        <m:eqArr>
                          <m:eqArrPr>
                            <m:ctrlPr>
                              <a:rPr lang="en-US" sz="4400" b="1" i="1" smtClean="0">
                                <a:latin typeface="Cambria Math"/>
                                <a:ea typeface="Tahoma" panose="020B0604030504040204" pitchFamily="34" charset="0"/>
                                <a:cs typeface="Tahoma" panose="020B0604030504040204" pitchFamily="34" charset="0"/>
                              </a:rPr>
                            </m:ctrlPr>
                          </m:eqArrPr>
                          <m:e>
                            <m:r>
                              <a:rPr lang="en-US" sz="4400" b="1" i="1" smtClean="0">
                                <a:latin typeface="Cambria Math" panose="02040503050406030204" pitchFamily="18" charset="0"/>
                                <a:ea typeface="Tahoma" panose="020B0604030504040204" pitchFamily="34" charset="0"/>
                                <a:cs typeface="Tahoma" panose="020B0604030504040204" pitchFamily="34" charset="0"/>
                              </a:rPr>
                              <m:t>𝟒</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𝟏𝟎</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𝟐𝟎</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𝟒</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a:extLst>
                  <a:ext uri="{FF2B5EF4-FFF2-40B4-BE49-F238E27FC236}">
                    <a16:creationId xmlns:a16="http://schemas.microsoft.com/office/drawing/2014/main" xmlns:a14="http://schemas.microsoft.com/office/drawing/2010/main" xmlns="" id="{76FA0F95-BAA8-4BCD-BA2F-97F6DC7739FD}"/>
                  </a:ext>
                </a:extLst>
              </p:cNvPr>
              <p:cNvSpPr>
                <a:spLocks noRot="1" noChangeAspect="1" noMove="1" noResize="1" noEditPoints="1" noAdjustHandles="1" noChangeArrowheads="1" noChangeShapeType="1" noTextEdit="1"/>
              </p:cNvSpPr>
              <p:nvPr/>
            </p:nvSpPr>
            <p:spPr>
              <a:xfrm>
                <a:off x="9012672" y="4876800"/>
                <a:ext cx="4979825" cy="2686376"/>
              </a:xfrm>
              <a:prstGeom prst="rect">
                <a:avLst/>
              </a:prstGeom>
              <a:blipFill rotWithShape="0">
                <a:blip r:embed="rId3"/>
                <a:stretch>
                  <a:fillRect l="-4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EC025539-EC1C-4005-845B-3E08EF0999FE}"/>
                  </a:ext>
                </a:extLst>
              </p:cNvPr>
              <p:cNvSpPr/>
              <p:nvPr/>
            </p:nvSpPr>
            <p:spPr>
              <a:xfrm>
                <a:off x="15625329" y="4267200"/>
                <a:ext cx="3958071" cy="3754939"/>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d>
                      <m:dPr>
                        <m:begChr m:val="{"/>
                        <m:endChr m:val=""/>
                        <m:ctrlPr>
                          <a:rPr lang="nl-NL" sz="4400" b="1" i="1" smtClean="0">
                            <a:latin typeface="Cambria Math"/>
                            <a:ea typeface="Tahoma" panose="020B0604030504040204" pitchFamily="34" charset="0"/>
                            <a:cs typeface="Tahoma" panose="020B0604030504040204" pitchFamily="34" charset="0"/>
                          </a:rPr>
                        </m:ctrlPr>
                      </m:dPr>
                      <m:e>
                        <m:eqArr>
                          <m:eqArrPr>
                            <m:ctrlPr>
                              <a:rPr lang="en-US" sz="4400" b="1" i="1" smtClean="0">
                                <a:latin typeface="Cambria Math"/>
                                <a:ea typeface="Tahoma" panose="020B0604030504040204" pitchFamily="34" charset="0"/>
                                <a:cs typeface="Tahoma" panose="020B0604030504040204" pitchFamily="34" charset="0"/>
                              </a:rPr>
                            </m:ctrlPr>
                          </m:eqArrPr>
                          <m:e>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𝟓</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𝟎</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𝟑</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a:extLst>
                  <a:ext uri="{FF2B5EF4-FFF2-40B4-BE49-F238E27FC236}">
                    <a16:creationId xmlns:a16="http://schemas.microsoft.com/office/drawing/2014/main" xmlns:a14="http://schemas.microsoft.com/office/drawing/2010/main" xmlns="" id="{EC025539-EC1C-4005-845B-3E08EF0999FE}"/>
                  </a:ext>
                </a:extLst>
              </p:cNvPr>
              <p:cNvSpPr>
                <a:spLocks noRot="1" noChangeAspect="1" noMove="1" noResize="1" noEditPoints="1" noAdjustHandles="1" noChangeArrowheads="1" noChangeShapeType="1" noTextEdit="1"/>
              </p:cNvSpPr>
              <p:nvPr/>
            </p:nvSpPr>
            <p:spPr>
              <a:xfrm>
                <a:off x="15625329" y="4267200"/>
                <a:ext cx="3958071" cy="3754939"/>
              </a:xfrm>
              <a:prstGeom prst="rect">
                <a:avLst/>
              </a:prstGeom>
              <a:blipFill rotWithShape="0">
                <a:blip r:embed="rId4"/>
                <a:stretch>
                  <a:fillRect l="-6154"/>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xmlns="" id="{81CCADED-1BF5-4BD3-9104-1CD8D44084F7}"/>
              </a:ext>
            </a:extLst>
          </p:cNvPr>
          <p:cNvSpPr/>
          <p:nvPr/>
        </p:nvSpPr>
        <p:spPr>
          <a:xfrm>
            <a:off x="11159246" y="7696200"/>
            <a:ext cx="2092239" cy="707886"/>
          </a:xfrm>
          <a:prstGeom prst="rect">
            <a:avLst/>
          </a:prstGeom>
        </p:spPr>
        <p:txBody>
          <a:bodyPr wrap="none">
            <a:spAutoFit/>
          </a:bodyPr>
          <a:lstStyle/>
          <a:p>
            <a:r>
              <a:rPr lang="vi-VN" sz="4000" b="1" dirty="0">
                <a:solidFill>
                  <a:srgbClr val="0999C8"/>
                </a:solidFill>
                <a:latin typeface="Tahoma" pitchFamily="34" charset="0"/>
                <a:ea typeface="Tahoma" pitchFamily="34" charset="0"/>
                <a:cs typeface="Tahoma" pitchFamily="34" charset="0"/>
              </a:rPr>
              <a:t>Bài giải</a:t>
            </a:r>
            <a:endParaRPr lang="en-US" sz="4000" b="1" dirty="0">
              <a:solidFill>
                <a:srgbClr val="0999C8"/>
              </a:solidFill>
              <a:latin typeface="Tahoma" pitchFamily="34" charset="0"/>
              <a:ea typeface="Tahoma" pitchFamily="34" charset="0"/>
              <a:cs typeface="Tahoma" pitchFamily="34" charset="0"/>
            </a:endParaRPr>
          </a:p>
        </p:txBody>
      </p:sp>
      <p:pic>
        <p:nvPicPr>
          <p:cNvPr id="30" name="Picture 29"/>
          <p:cNvPicPr/>
          <p:nvPr/>
        </p:nvPicPr>
        <p:blipFill>
          <a:blip r:embed="rId5"/>
          <a:stretch>
            <a:fillRect/>
          </a:stretch>
        </p:blipFill>
        <p:spPr>
          <a:xfrm>
            <a:off x="2275172" y="8404086"/>
            <a:ext cx="5301930" cy="4626114"/>
          </a:xfrm>
          <a:prstGeom prst="rect">
            <a:avLst/>
          </a:prstGeom>
        </p:spPr>
      </p:pic>
      <p:pic>
        <p:nvPicPr>
          <p:cNvPr id="33" name="Picture 32"/>
          <p:cNvPicPr/>
          <p:nvPr/>
        </p:nvPicPr>
        <p:blipFill>
          <a:blip r:embed="rId6"/>
          <a:stretch>
            <a:fillRect/>
          </a:stretch>
        </p:blipFill>
        <p:spPr>
          <a:xfrm>
            <a:off x="8794423" y="8369450"/>
            <a:ext cx="5454977" cy="4660750"/>
          </a:xfrm>
          <a:prstGeom prst="rect">
            <a:avLst/>
          </a:prstGeom>
        </p:spPr>
      </p:pic>
      <p:pic>
        <p:nvPicPr>
          <p:cNvPr id="36" name="Picture 35"/>
          <p:cNvPicPr/>
          <p:nvPr/>
        </p:nvPicPr>
        <p:blipFill>
          <a:blip r:embed="rId7"/>
          <a:stretch>
            <a:fillRect/>
          </a:stretch>
        </p:blipFill>
        <p:spPr>
          <a:xfrm>
            <a:off x="15697200" y="8404086"/>
            <a:ext cx="5175114" cy="4626114"/>
          </a:xfrm>
          <a:prstGeom prst="rect">
            <a:avLst/>
          </a:prstGeom>
        </p:spPr>
      </p:pic>
    </p:spTree>
    <p:extLst>
      <p:ext uri="{BB962C8B-B14F-4D97-AF65-F5344CB8AC3E}">
        <p14:creationId xmlns:p14="http://schemas.microsoft.com/office/powerpoint/2010/main" val="1409879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31"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1106" y="1521199"/>
            <a:ext cx="22460788" cy="11813801"/>
            <a:chOff x="1440196" y="3480127"/>
            <a:chExt cx="22460788" cy="59341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706476"/>
              <a:ext cx="22460788" cy="5707803"/>
              <a:chOff x="1440196" y="3706476"/>
              <a:chExt cx="22460788" cy="5707803"/>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745791"/>
                <a:ext cx="9518389" cy="529529"/>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96869" y="3706476"/>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472957" y="19812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1/3</a:t>
              </a:r>
              <a:endParaRPr lang="en-US" sz="4400" b="1" dirty="0">
                <a:solidFill>
                  <a:schemeClr val="bg1"/>
                </a:solidFill>
                <a:latin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8" name="Text Box 4"/>
              <p:cNvSpPr txBox="1">
                <a:spLocks noChangeArrowheads="1"/>
              </p:cNvSpPr>
              <p:nvPr/>
            </p:nvSpPr>
            <p:spPr bwMode="auto">
              <a:xfrm>
                <a:off x="1298157" y="4283831"/>
                <a:ext cx="21107400" cy="4154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  </a:t>
                </a:r>
                <a:r>
                  <a:rPr lang="en-US" sz="4400" b="1" dirty="0" err="1" smtClean="0"/>
                  <a:t>Nhu</a:t>
                </a:r>
                <a:r>
                  <a:rPr lang="en-US" sz="4400" b="1" dirty="0" smtClean="0"/>
                  <a:t> </a:t>
                </a:r>
                <a:r>
                  <a:rPr lang="en-US" sz="4400" b="1" dirty="0" err="1"/>
                  <a:t>cầu</a:t>
                </a:r>
                <a:r>
                  <a:rPr lang="en-US" sz="4400" b="1" dirty="0"/>
                  <a:t> </a:t>
                </a:r>
                <a:r>
                  <a:rPr lang="en-US" sz="4400" b="1" dirty="0" err="1"/>
                  <a:t>canxi</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cho</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trong</a:t>
                </a:r>
                <a:r>
                  <a:rPr lang="en-US" sz="4400" b="1" dirty="0"/>
                  <a:t> </a:t>
                </a:r>
                <a:r>
                  <a:rPr lang="en-US" sz="4400" b="1" dirty="0" err="1" smtClean="0"/>
                  <a:t>một</a:t>
                </a:r>
                <a:r>
                  <a:rPr lang="en-US" sz="4400" b="1" dirty="0"/>
                  <a:t> </a:t>
                </a:r>
                <a:r>
                  <a:rPr lang="en-US" sz="4400" b="1" dirty="0" err="1" smtClean="0"/>
                  <a:t>ngày</a:t>
                </a:r>
                <a:r>
                  <a:rPr lang="en-US" sz="4400" b="1" dirty="0" smtClean="0"/>
                  <a:t> </a:t>
                </a:r>
                <a:r>
                  <a:rPr lang="en-US" sz="4400" b="1" dirty="0" err="1"/>
                  <a:t>là</a:t>
                </a:r>
                <a:r>
                  <a:rPr lang="en-US" sz="4400" b="1" dirty="0"/>
                  <a:t> 1300 mg. </a:t>
                </a:r>
                <a:r>
                  <a:rPr lang="en-US" sz="4400" b="1" dirty="0" err="1"/>
                  <a:t>Trong</a:t>
                </a:r>
                <a:r>
                  <a:rPr lang="en-US" sz="4400" b="1" dirty="0"/>
                  <a:t> 1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có</a:t>
                </a:r>
                <a:r>
                  <a:rPr lang="en-US" sz="4400" b="1" dirty="0"/>
                  <a:t> 165 mg </a:t>
                </a:r>
                <a:r>
                  <a:rPr lang="en-US" sz="4400" b="1" dirty="0" err="1"/>
                  <a:t>canxi</a:t>
                </a:r>
                <a:r>
                  <a:rPr lang="en-US" sz="4400" b="1" dirty="0"/>
                  <a:t>, 1 </a:t>
                </a:r>
                <a:r>
                  <a:rPr lang="en-US" sz="4400" b="1" dirty="0" err="1"/>
                  <a:t>lạng</a:t>
                </a:r>
                <a:r>
                  <a:rPr lang="en-US" sz="4400" b="1" dirty="0"/>
                  <a:t> </a:t>
                </a:r>
                <a:r>
                  <a:rPr lang="en-US" sz="4400" b="1" dirty="0" err="1"/>
                  <a:t>thịt</a:t>
                </a:r>
                <a:r>
                  <a:rPr lang="en-US" sz="4400" b="1" dirty="0"/>
                  <a:t> </a:t>
                </a:r>
                <a:r>
                  <a:rPr lang="en-US" sz="4400" b="1" dirty="0" err="1"/>
                  <a:t>có</a:t>
                </a:r>
                <a:r>
                  <a:rPr lang="en-US" sz="4400" b="1" dirty="0"/>
                  <a:t> 15 mg </a:t>
                </a:r>
                <a:r>
                  <a:rPr lang="en-US" sz="4400" b="1" dirty="0" err="1" smtClean="0"/>
                  <a:t>canxi</a:t>
                </a:r>
                <a:r>
                  <a:rPr lang="en-US" sz="4400" b="1" dirty="0" smtClean="0"/>
                  <a:t>. </a:t>
                </a:r>
                <a:r>
                  <a:rPr lang="en-US" sz="4400" b="1" dirty="0" err="1" smtClean="0"/>
                  <a:t>Gọi</a:t>
                </a:r>
                <a:r>
                  <a:rPr lang="en-US" sz="4400" b="1" dirty="0"/>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smtClean="0"/>
                  <a:t> lần </a:t>
                </a:r>
                <a:r>
                  <a:rPr lang="en-US" sz="4400" b="1" dirty="0" err="1"/>
                  <a:t>lượt</a:t>
                </a:r>
                <a:r>
                  <a:rPr lang="en-US" sz="4400" b="1" dirty="0"/>
                  <a:t> </a:t>
                </a:r>
                <a:r>
                  <a:rPr lang="en-US" sz="4400" b="1" dirty="0" err="1"/>
                  <a:t>là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và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thịt</a:t>
                </a:r>
                <a:r>
                  <a:rPr lang="en-US" sz="4400" b="1" dirty="0"/>
                  <a:t> </a:t>
                </a:r>
                <a:r>
                  <a:rPr lang="en-US" sz="4400" b="1" dirty="0" err="1"/>
                  <a:t>mà</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ăn</a:t>
                </a:r>
                <a:r>
                  <a:rPr lang="en-US" sz="4400" b="1" dirty="0"/>
                  <a:t> </a:t>
                </a:r>
                <a:r>
                  <a:rPr lang="en-US" sz="4400" b="1" dirty="0" err="1"/>
                  <a:t>trong</a:t>
                </a:r>
                <a:r>
                  <a:rPr lang="en-US" sz="4400" b="1" dirty="0"/>
                  <a:t> </a:t>
                </a:r>
                <a:r>
                  <a:rPr lang="en-US" sz="4400" b="1" dirty="0" err="1"/>
                  <a:t>một</a:t>
                </a:r>
                <a:r>
                  <a:rPr lang="en-US" sz="4400" b="1" dirty="0"/>
                  <a:t> </a:t>
                </a:r>
                <a:r>
                  <a:rPr lang="en-US" sz="4400" b="1" dirty="0" err="1" smtClean="0"/>
                  <a:t>ngày</a:t>
                </a:r>
                <a:r>
                  <a:rPr lang="en-US" sz="4400" b="1" dirty="0" smtClean="0"/>
                  <a:t> </a:t>
                </a:r>
                <a14:m>
                  <m:oMath xmlns:m="http://schemas.openxmlformats.org/officeDocument/2006/math">
                    <m:d>
                      <m:dPr>
                        <m:ctrlPr>
                          <a:rPr lang="en-US" sz="4400" b="1" i="1" smtClean="0">
                            <a:latin typeface="Cambria Math"/>
                            <a:ea typeface="Tahoma" pitchFamily="34" charset="0"/>
                            <a:cs typeface="Tahoma" pitchFamily="34" charset="0"/>
                          </a:rPr>
                        </m:ctrlPr>
                      </m:dPr>
                      <m:e>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e>
                    </m:d>
                    <m:r>
                      <a:rPr lang="en-US" sz="4400" b="1" i="1" smtClean="0">
                        <a:latin typeface="Cambria Math"/>
                        <a:ea typeface="Tahoma" pitchFamily="34" charset="0"/>
                        <a:cs typeface="Tahoma" pitchFamily="34" charset="0"/>
                      </a:rPr>
                      <m:t> </m:t>
                    </m:r>
                  </m:oMath>
                </a14:m>
                <a:endParaRPr lang="en-US" sz="4400" b="1" dirty="0"/>
              </a:p>
            </p:txBody>
          </p:sp>
        </mc:Choice>
        <mc:Fallback xmlns="">
          <p:sp>
            <p:nvSpPr>
              <p:cNvPr id="28" name="Text Box 4"/>
              <p:cNvSpPr txBox="1">
                <a:spLocks noRot="1" noChangeAspect="1" noMove="1" noResize="1" noEditPoints="1" noAdjustHandles="1" noChangeArrowheads="1" noChangeShapeType="1" noTextEdit="1"/>
              </p:cNvSpPr>
              <p:nvPr/>
            </p:nvSpPr>
            <p:spPr bwMode="auto">
              <a:xfrm>
                <a:off x="1298157" y="4283831"/>
                <a:ext cx="21107400" cy="4154984"/>
              </a:xfrm>
              <a:prstGeom prst="rect">
                <a:avLst/>
              </a:prstGeom>
              <a:blipFill rotWithShape="0">
                <a:blip r:embed="rId2"/>
                <a:stretch>
                  <a:fillRect r="-1155" b="-30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08853" y="8981211"/>
                <a:ext cx="21882400" cy="2123658"/>
              </a:xfrm>
              <a:prstGeom prst="rect">
                <a:avLst/>
              </a:prstGeom>
              <a:noFill/>
            </p:spPr>
            <p:txBody>
              <a:bodyPr wrap="square" rtlCol="0">
                <a:spAutoFit/>
              </a:bodyPr>
              <a:lstStyle/>
              <a:p>
                <a:pPr marL="742950" indent="-742950">
                  <a:buAutoNum type="alphaLcParenR"/>
                </a:pPr>
                <a:r>
                  <a:rPr lang="en-US" sz="4400" b="1" dirty="0" smtClean="0">
                    <a:solidFill>
                      <a:srgbClr val="FF0000"/>
                    </a:solidFill>
                  </a:rPr>
                  <a:t>Viết </a:t>
                </a:r>
                <a:r>
                  <a:rPr lang="en-US" sz="4400" b="1" dirty="0" err="1">
                    <a:solidFill>
                      <a:srgbClr val="FF0000"/>
                    </a:solidFill>
                  </a:rPr>
                  <a:t>bất</a:t>
                </a:r>
                <a:r>
                  <a:rPr lang="en-US" sz="4400" b="1" dirty="0">
                    <a:solidFill>
                      <a:srgbClr val="FF0000"/>
                    </a:solidFill>
                  </a:rPr>
                  <a:t> </a:t>
                </a:r>
                <a:r>
                  <a:rPr lang="en-US" sz="4400" b="1" dirty="0" err="1">
                    <a:solidFill>
                      <a:srgbClr val="FF0000"/>
                    </a:solidFill>
                  </a:rPr>
                  <a:t>phương</a:t>
                </a:r>
                <a:r>
                  <a:rPr lang="en-US" sz="4400" b="1" dirty="0">
                    <a:solidFill>
                      <a:srgbClr val="FF0000"/>
                    </a:solidFill>
                  </a:rPr>
                  <a:t> </a:t>
                </a:r>
                <a:r>
                  <a:rPr lang="en-US" sz="4400" b="1" dirty="0" err="1">
                    <a:solidFill>
                      <a:srgbClr val="FF0000"/>
                    </a:solidFill>
                  </a:rPr>
                  <a:t>trình</a:t>
                </a:r>
                <a:r>
                  <a:rPr lang="en-US" sz="4400" b="1" dirty="0">
                    <a:solidFill>
                      <a:srgbClr val="FF0000"/>
                    </a:solidFill>
                  </a:rPr>
                  <a:t> </a:t>
                </a:r>
                <a:r>
                  <a:rPr lang="en-US" sz="4400" b="1" dirty="0" err="1">
                    <a:solidFill>
                      <a:srgbClr val="FF0000"/>
                    </a:solidFill>
                  </a:rPr>
                  <a:t>bậc</a:t>
                </a:r>
                <a:r>
                  <a:rPr lang="en-US" sz="4400" b="1" dirty="0">
                    <a:solidFill>
                      <a:srgbClr val="FF0000"/>
                    </a:solidFill>
                  </a:rPr>
                  <a:t> </a:t>
                </a:r>
                <a:r>
                  <a:rPr lang="en-US" sz="4400" b="1" dirty="0" err="1">
                    <a:solidFill>
                      <a:srgbClr val="FF0000"/>
                    </a:solidFill>
                  </a:rPr>
                  <a:t>nhất</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ẩn</a:t>
                </a:r>
                <a:r>
                  <a:rPr lang="en-US" sz="4400" b="1" dirty="0">
                    <a:solidFill>
                      <a:srgbClr val="FF0000"/>
                    </a:solidFill>
                  </a:rPr>
                  <a:t>  </a:t>
                </a:r>
                <a14:m>
                  <m:oMath xmlns:m="http://schemas.openxmlformats.org/officeDocument/2006/math">
                    <m:r>
                      <a:rPr lang="en-US" sz="4400" b="1" i="1" smtClean="0">
                        <a:solidFill>
                          <a:srgbClr val="FF0000"/>
                        </a:solidFill>
                        <a:latin typeface="Cambria Math"/>
                        <a:ea typeface="Tahoma" pitchFamily="34" charset="0"/>
                        <a:cs typeface="Tahoma" pitchFamily="34" charset="0"/>
                      </a:rPr>
                      <m:t>𝒙</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rPr>
                      <m:t>𝒚</m:t>
                    </m:r>
                    <m:r>
                      <a:rPr lang="en-US" sz="4400" b="1" i="1" smtClean="0">
                        <a:solidFill>
                          <a:srgbClr val="FF0000"/>
                        </a:solidFill>
                        <a:latin typeface="Cambria Math"/>
                        <a:ea typeface="Tahoma" pitchFamily="34" charset="0"/>
                        <a:cs typeface="Tahoma" pitchFamily="34" charset="0"/>
                      </a:rPr>
                      <m:t> </m:t>
                    </m:r>
                  </m:oMath>
                </a14:m>
                <a:r>
                  <a:rPr lang="en-US" sz="4400" b="1" dirty="0" smtClean="0">
                    <a:solidFill>
                      <a:srgbClr val="FF0000"/>
                    </a:solidFill>
                  </a:rPr>
                  <a:t> </a:t>
                </a:r>
                <a:r>
                  <a:rPr lang="en-US" sz="4400" b="1" dirty="0" err="1">
                    <a:solidFill>
                      <a:srgbClr val="FF0000"/>
                    </a:solidFill>
                  </a:rPr>
                  <a:t>để</a:t>
                </a:r>
                <a:r>
                  <a:rPr lang="en-US" sz="4400" b="1" dirty="0">
                    <a:solidFill>
                      <a:srgbClr val="FF0000"/>
                    </a:solidFill>
                  </a:rPr>
                  <a:t> </a:t>
                </a:r>
                <a:r>
                  <a:rPr lang="en-US" sz="4400" b="1" dirty="0" err="1">
                    <a:solidFill>
                      <a:srgbClr val="FF0000"/>
                    </a:solidFill>
                  </a:rPr>
                  <a:t>biểu</a:t>
                </a:r>
                <a:r>
                  <a:rPr lang="en-US" sz="4400" b="1" dirty="0">
                    <a:solidFill>
                      <a:srgbClr val="FF0000"/>
                    </a:solidFill>
                  </a:rPr>
                  <a:t> </a:t>
                </a:r>
                <a:r>
                  <a:rPr lang="en-US" sz="4400" b="1" dirty="0" err="1">
                    <a:solidFill>
                      <a:srgbClr val="FF0000"/>
                    </a:solidFill>
                  </a:rPr>
                  <a:t>diễn</a:t>
                </a:r>
                <a:r>
                  <a:rPr lang="en-US" sz="4400" b="1" dirty="0">
                    <a:solidFill>
                      <a:srgbClr val="FF0000"/>
                    </a:solidFill>
                  </a:rPr>
                  <a:t> </a:t>
                </a:r>
                <a:r>
                  <a:rPr lang="en-US" sz="4400" b="1" dirty="0" err="1">
                    <a:solidFill>
                      <a:srgbClr val="FF0000"/>
                    </a:solidFill>
                  </a:rPr>
                  <a:t>lượng</a:t>
                </a:r>
                <a:r>
                  <a:rPr lang="en-US" sz="4400" b="1" dirty="0">
                    <a:solidFill>
                      <a:srgbClr val="FF0000"/>
                    </a:solidFill>
                  </a:rPr>
                  <a:t> </a:t>
                </a:r>
                <a:r>
                  <a:rPr lang="en-US" sz="4400" b="1" dirty="0" err="1">
                    <a:solidFill>
                      <a:srgbClr val="FF0000"/>
                    </a:solidFill>
                  </a:rPr>
                  <a:t>canxi</a:t>
                </a:r>
                <a:r>
                  <a:rPr lang="en-US" sz="4400" b="1" dirty="0">
                    <a:solidFill>
                      <a:srgbClr val="FF0000"/>
                    </a:solidFill>
                  </a:rPr>
                  <a:t> </a:t>
                </a:r>
                <a:r>
                  <a:rPr lang="en-US" sz="4400" b="1" dirty="0" err="1">
                    <a:solidFill>
                      <a:srgbClr val="FF0000"/>
                    </a:solidFill>
                  </a:rPr>
                  <a:t>cần</a:t>
                </a:r>
                <a:r>
                  <a:rPr lang="en-US" sz="4400" b="1" dirty="0">
                    <a:solidFill>
                      <a:srgbClr val="FF0000"/>
                    </a:solidFill>
                  </a:rPr>
                  <a:t> </a:t>
                </a:r>
                <a:r>
                  <a:rPr lang="en-US" sz="4400" b="1" dirty="0" err="1">
                    <a:solidFill>
                      <a:srgbClr val="FF0000"/>
                    </a:solidFill>
                  </a:rPr>
                  <a:t>thiết</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ngày</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người</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độ</a:t>
                </a:r>
                <a:r>
                  <a:rPr lang="en-US" sz="4400" b="1" dirty="0">
                    <a:solidFill>
                      <a:srgbClr val="FF0000"/>
                    </a:solidFill>
                  </a:rPr>
                  <a:t> </a:t>
                </a:r>
                <a:r>
                  <a:rPr lang="en-US" sz="4400" b="1" dirty="0" err="1">
                    <a:solidFill>
                      <a:srgbClr val="FF0000"/>
                    </a:solidFill>
                  </a:rPr>
                  <a:t>tuổi</a:t>
                </a:r>
                <a:r>
                  <a:rPr lang="en-US" sz="4400" b="1" dirty="0">
                    <a:solidFill>
                      <a:srgbClr val="FF0000"/>
                    </a:solidFill>
                  </a:rPr>
                  <a:t> </a:t>
                </a:r>
                <a:r>
                  <a:rPr lang="en-US" sz="4400" b="1" dirty="0" err="1">
                    <a:solidFill>
                      <a:srgbClr val="FF0000"/>
                    </a:solidFill>
                  </a:rPr>
                  <a:t>trưởng</a:t>
                </a:r>
                <a:r>
                  <a:rPr lang="en-US" sz="4400" b="1" dirty="0">
                    <a:solidFill>
                      <a:srgbClr val="FF0000"/>
                    </a:solidFill>
                  </a:rPr>
                  <a:t> </a:t>
                </a:r>
                <a:r>
                  <a:rPr lang="en-US" sz="4400" b="1" dirty="0" err="1" smtClean="0">
                    <a:solidFill>
                      <a:srgbClr val="FF0000"/>
                    </a:solidFill>
                  </a:rPr>
                  <a:t>thành</a:t>
                </a:r>
                <a:r>
                  <a:rPr lang="en-US" sz="4400" b="1" dirty="0">
                    <a:solidFill>
                      <a:srgbClr val="FF0000"/>
                    </a:solidFill>
                  </a:rPr>
                  <a:t>?</a:t>
                </a:r>
              </a:p>
              <a:p>
                <a:endParaRPr lang="en-US" sz="44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08853" y="8981211"/>
                <a:ext cx="21882400" cy="2123658"/>
              </a:xfrm>
              <a:prstGeom prst="rect">
                <a:avLst/>
              </a:prstGeom>
              <a:blipFill rotWithShape="0">
                <a:blip r:embed="rId3"/>
                <a:stretch>
                  <a:fillRect l="-1170" t="-6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108853" y="10825279"/>
                <a:ext cx="21882400" cy="769441"/>
              </a:xfrm>
              <a:prstGeom prst="rect">
                <a:avLst/>
              </a:prstGeom>
              <a:noFill/>
            </p:spPr>
            <p:txBody>
              <a:bodyPr wrap="square" rtlCol="0">
                <a:spAutoFit/>
              </a:bodyPr>
              <a:lstStyle/>
              <a:p>
                <a:pPr>
                  <a:spcBef>
                    <a:spcPct val="50000"/>
                  </a:spcBef>
                </a:pPr>
                <a:r>
                  <a:rPr lang="en-US" sz="4400" b="1" dirty="0" smtClean="0">
                    <a:solidFill>
                      <a:srgbClr val="0000FF"/>
                    </a:solidFill>
                    <a:latin typeface="Times New Roman (Headings)"/>
                    <a:ea typeface="Tahoma" pitchFamily="34" charset="0"/>
                    <a:cs typeface="Tahoma" pitchFamily="34" charset="0"/>
                  </a:rPr>
                  <a:t>b) </a:t>
                </a:r>
                <a:r>
                  <a:rPr lang="en-US" sz="4400" b="1" dirty="0" err="1" smtClean="0">
                    <a:solidFill>
                      <a:srgbClr val="0000FF"/>
                    </a:solidFill>
                    <a:latin typeface="Times New Roman (Headings)"/>
                    <a:ea typeface="Tahoma" pitchFamily="34" charset="0"/>
                    <a:cs typeface="Tahoma" pitchFamily="34" charset="0"/>
                  </a:rPr>
                  <a:t>Chỉ</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ra</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một</a:t>
                </a:r>
                <a:r>
                  <a:rPr lang="en-US" sz="4400" b="1" dirty="0" smtClean="0">
                    <a:solidFill>
                      <a:srgbClr val="0000FF"/>
                    </a:solidFill>
                    <a:latin typeface="Times New Roman (Headings)"/>
                    <a:ea typeface="Tahoma" pitchFamily="34" charset="0"/>
                    <a:cs typeface="Tahoma" pitchFamily="34" charset="0"/>
                  </a:rPr>
                  <a:t>  nghiệm </a:t>
                </a:r>
                <a14:m>
                  <m:oMath xmlns:m="http://schemas.openxmlformats.org/officeDocument/2006/math">
                    <m:d>
                      <m:dPr>
                        <m:ctrlPr>
                          <a:rPr lang="en-US" sz="4400" b="1" i="1">
                            <a:solidFill>
                              <a:srgbClr val="0000FF"/>
                            </a:solidFill>
                            <a:latin typeface="Cambria Math"/>
                            <a:ea typeface="Tahoma" pitchFamily="34" charset="0"/>
                            <a:cs typeface="Tahoma" pitchFamily="34" charset="0"/>
                          </a:rPr>
                        </m:ctrlPr>
                      </m:dPr>
                      <m:e>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e>
                    </m:d>
                  </m:oMath>
                </a14:m>
                <a:r>
                  <a:rPr lang="en-US" sz="4400" b="1" dirty="0">
                    <a:solidFill>
                      <a:srgbClr val="0000FF"/>
                    </a:solidFill>
                    <a:latin typeface="Times New Roman (Headings)"/>
                    <a:ea typeface="Tahoma" pitchFamily="34" charset="0"/>
                    <a:cs typeface="Tahoma" pitchFamily="34" charset="0"/>
                  </a:rPr>
                  <a:t> </a:t>
                </a:r>
                <a:r>
                  <a:rPr lang="en-US" sz="4400" b="1" dirty="0" smtClean="0">
                    <a:solidFill>
                      <a:srgbClr val="0000FF"/>
                    </a:solidFill>
                    <a:latin typeface="Times New Roman (Headings)"/>
                    <a:ea typeface="Tahoma" pitchFamily="34" charset="0"/>
                    <a:cs typeface="Tahoma" pitchFamily="34" charset="0"/>
                  </a:rPr>
                  <a:t>với </a:t>
                </a:r>
                <a14:m>
                  <m:oMath xmlns:m="http://schemas.openxmlformats.org/officeDocument/2006/math">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r>
                      <a:rPr lang="en-US" sz="4400" b="1" i="1" smtClean="0">
                        <a:solidFill>
                          <a:srgbClr val="0000FF"/>
                        </a:solidFill>
                        <a:latin typeface="Cambria Math"/>
                        <a:ea typeface="Cambria Math"/>
                        <a:cs typeface="Tahoma" pitchFamily="34" charset="0"/>
                      </a:rPr>
                      <m:t>∈</m:t>
                    </m:r>
                    <m:r>
                      <m:rPr>
                        <m:nor/>
                      </m:rPr>
                      <a:rPr lang="en-US" sz="4400" b="1" i="0" smtClean="0">
                        <a:solidFill>
                          <a:srgbClr val="0000FF"/>
                        </a:solidFill>
                        <a:latin typeface="Cambria Math"/>
                        <a:ea typeface="Cambria Math"/>
                        <a:cs typeface="Tahoma" pitchFamily="34" charset="0"/>
                      </a:rPr>
                      <m:t>N</m:t>
                    </m:r>
                  </m:oMath>
                </a14:m>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của</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bất</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phương</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trình</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đó</a:t>
                </a:r>
                <a:r>
                  <a:rPr lang="en-US" sz="4400" b="1" dirty="0" smtClean="0">
                    <a:solidFill>
                      <a:srgbClr val="0000FF"/>
                    </a:solidFill>
                    <a:latin typeface="Times New Roman (Headings)"/>
                    <a:ea typeface="Tahoma" pitchFamily="34" charset="0"/>
                    <a:cs typeface="Tahoma" pitchFamily="34" charset="0"/>
                  </a:rPr>
                  <a:t>?</a:t>
                </a:r>
                <a:endParaRPr lang="en-US" sz="4400" b="1" dirty="0">
                  <a:solidFill>
                    <a:srgbClr val="0000FF"/>
                  </a:solidFill>
                  <a:latin typeface="Times New Roman (Headings)"/>
                  <a:ea typeface="Tahoma" pitchFamily="34" charset="0"/>
                  <a:cs typeface="Tahoma"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108853" y="10825279"/>
                <a:ext cx="21882400" cy="769441"/>
              </a:xfrm>
              <a:prstGeom prst="rect">
                <a:avLst/>
              </a:prstGeom>
              <a:blipFill rotWithShape="0">
                <a:blip r:embed="rId4"/>
                <a:stretch>
                  <a:fillRect l="-1142" t="-17460" b="-36508"/>
                </a:stretch>
              </a:blipFill>
            </p:spPr>
            <p:txBody>
              <a:bodyPr/>
              <a:lstStyle/>
              <a:p>
                <a:r>
                  <a:rPr lang="en-US">
                    <a:noFill/>
                  </a:rPr>
                  <a:t> </a:t>
                </a:r>
              </a:p>
            </p:txBody>
          </p:sp>
        </mc:Fallback>
      </mc:AlternateContent>
    </p:spTree>
    <p:extLst>
      <p:ext uri="{BB962C8B-B14F-4D97-AF65-F5344CB8AC3E}">
        <p14:creationId xmlns:p14="http://schemas.microsoft.com/office/powerpoint/2010/main" val="2600024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2666" y="1354695"/>
            <a:ext cx="22460788" cy="7829664"/>
            <a:chOff x="1440196" y="3175327"/>
            <a:chExt cx="22460788" cy="62389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175327"/>
              <a:ext cx="22460788" cy="6238952"/>
              <a:chOff x="1440196" y="3175327"/>
              <a:chExt cx="22460788" cy="6238952"/>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17532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251527"/>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7" y="1948447"/>
            <a:ext cx="4327643" cy="1328153"/>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493829" y="1848439"/>
              <a:ext cx="1904250"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3/30</a:t>
              </a:r>
              <a:endParaRPr lang="en-US" sz="4400" b="1" dirty="0">
                <a:solidFill>
                  <a:schemeClr val="bg1"/>
                </a:solidFill>
                <a:latin typeface="Tahoma" pitchFamily="34" charset="0"/>
                <a:cs typeface="Tahoma" pitchFamily="34" charset="0"/>
              </a:endParaRPr>
            </a:p>
          </p:txBody>
        </p:sp>
      </p:grpSp>
      <p:grpSp>
        <p:nvGrpSpPr>
          <p:cNvPr id="30" name="Group 10"/>
          <p:cNvGrpSpPr/>
          <p:nvPr/>
        </p:nvGrpSpPr>
        <p:grpSpPr>
          <a:xfrm>
            <a:off x="797700" y="8671031"/>
            <a:ext cx="22462487" cy="4740169"/>
            <a:chOff x="1270511" y="5956240"/>
            <a:chExt cx="22462487" cy="6283153"/>
          </a:xfrm>
        </p:grpSpPr>
        <p:sp>
          <p:nvSpPr>
            <p:cNvPr id="31" name="Rounded Rectangle 30"/>
            <p:cNvSpPr/>
            <p:nvPr/>
          </p:nvSpPr>
          <p:spPr>
            <a:xfrm>
              <a:off x="1272210" y="6947038"/>
              <a:ext cx="22460788" cy="52923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956240"/>
              <a:ext cx="3568117" cy="1847707"/>
              <a:chOff x="1224541" y="6394807"/>
              <a:chExt cx="3568117" cy="1847707"/>
            </a:xfrm>
          </p:grpSpPr>
          <p:sp>
            <p:nvSpPr>
              <p:cNvPr id="33" name="Freeform 20"/>
              <p:cNvSpPr>
                <a:spLocks/>
              </p:cNvSpPr>
              <p:nvPr/>
            </p:nvSpPr>
            <p:spPr bwMode="auto">
              <a:xfrm rot="16200000" flipV="1">
                <a:off x="2880142" y="6329997"/>
                <a:ext cx="828628"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7324745"/>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7341575"/>
                <a:ext cx="903517" cy="828628"/>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38" name="Text Box 4"/>
              <p:cNvSpPr txBox="1">
                <a:spLocks noChangeArrowheads="1"/>
              </p:cNvSpPr>
              <p:nvPr/>
            </p:nvSpPr>
            <p:spPr bwMode="auto">
              <a:xfrm>
                <a:off x="1447800" y="3236416"/>
                <a:ext cx="21793200" cy="4154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Nhu</a:t>
                </a:r>
                <a:r>
                  <a:rPr lang="en-US" sz="4400" b="1" dirty="0"/>
                  <a:t> </a:t>
                </a:r>
                <a:r>
                  <a:rPr lang="en-US" sz="4400" b="1" dirty="0" err="1"/>
                  <a:t>cầu</a:t>
                </a:r>
                <a:r>
                  <a:rPr lang="en-US" sz="4400" b="1" dirty="0"/>
                  <a:t> </a:t>
                </a:r>
                <a:r>
                  <a:rPr lang="en-US" sz="4400" b="1" dirty="0" err="1"/>
                  <a:t>canxi</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cho</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trong</a:t>
                </a:r>
                <a:r>
                  <a:rPr lang="en-US" sz="4400" b="1" dirty="0"/>
                  <a:t> </a:t>
                </a:r>
                <a:r>
                  <a:rPr lang="en-US" sz="4400" b="1" dirty="0" err="1" smtClean="0"/>
                  <a:t>một</a:t>
                </a:r>
                <a:r>
                  <a:rPr lang="en-US" sz="4400" b="1" dirty="0"/>
                  <a:t> </a:t>
                </a:r>
                <a:r>
                  <a:rPr lang="en-US" sz="4400" b="1" dirty="0" err="1" smtClean="0"/>
                  <a:t>ngày</a:t>
                </a:r>
                <a:r>
                  <a:rPr lang="en-US" sz="4400" b="1" dirty="0" smtClean="0"/>
                  <a:t> </a:t>
                </a:r>
                <a:r>
                  <a:rPr lang="en-US" sz="4400" b="1" dirty="0" err="1"/>
                  <a:t>là</a:t>
                </a:r>
                <a:r>
                  <a:rPr lang="en-US" sz="4400" b="1" dirty="0"/>
                  <a:t> 1300 mg. </a:t>
                </a:r>
                <a:r>
                  <a:rPr lang="en-US" sz="4400" b="1" dirty="0" err="1"/>
                  <a:t>Trong</a:t>
                </a:r>
                <a:r>
                  <a:rPr lang="en-US" sz="4400" b="1" dirty="0"/>
                  <a:t> 1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có</a:t>
                </a:r>
                <a:r>
                  <a:rPr lang="en-US" sz="4400" b="1" dirty="0"/>
                  <a:t> 165 mg </a:t>
                </a:r>
                <a:r>
                  <a:rPr lang="en-US" sz="4400" b="1" dirty="0" err="1"/>
                  <a:t>canxi</a:t>
                </a:r>
                <a:r>
                  <a:rPr lang="en-US" sz="4400" b="1" dirty="0"/>
                  <a:t>, 1 </a:t>
                </a:r>
                <a:r>
                  <a:rPr lang="en-US" sz="4400" b="1" dirty="0" err="1"/>
                  <a:t>lạng</a:t>
                </a:r>
                <a:r>
                  <a:rPr lang="en-US" sz="4400" b="1" dirty="0"/>
                  <a:t> </a:t>
                </a:r>
                <a:r>
                  <a:rPr lang="en-US" sz="4400" b="1" dirty="0" err="1"/>
                  <a:t>thịt</a:t>
                </a:r>
                <a:r>
                  <a:rPr lang="en-US" sz="4400" b="1" dirty="0"/>
                  <a:t> </a:t>
                </a:r>
                <a:r>
                  <a:rPr lang="en-US" sz="4400" b="1" dirty="0" err="1"/>
                  <a:t>có</a:t>
                </a:r>
                <a:r>
                  <a:rPr lang="en-US" sz="4400" b="1" dirty="0"/>
                  <a:t> 15 mg </a:t>
                </a:r>
                <a:r>
                  <a:rPr lang="en-US" sz="4400" b="1" dirty="0" err="1" smtClean="0"/>
                  <a:t>canxi</a:t>
                </a:r>
                <a:r>
                  <a:rPr lang="en-US" sz="4400" b="1" dirty="0" smtClean="0"/>
                  <a:t>. </a:t>
                </a:r>
                <a:r>
                  <a:rPr lang="en-US" sz="4400" b="1" dirty="0" err="1" smtClean="0"/>
                  <a:t>Gọi</a:t>
                </a:r>
                <a:r>
                  <a:rPr lang="en-US" sz="4400" b="1" dirty="0"/>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smtClean="0"/>
                  <a:t> lần </a:t>
                </a:r>
                <a:r>
                  <a:rPr lang="en-US" sz="4400" b="1" dirty="0" err="1"/>
                  <a:t>lượt</a:t>
                </a:r>
                <a:r>
                  <a:rPr lang="en-US" sz="4400" b="1" dirty="0"/>
                  <a:t> </a:t>
                </a:r>
                <a:r>
                  <a:rPr lang="en-US" sz="4400" b="1" dirty="0" err="1"/>
                  <a:t>là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và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thịt</a:t>
                </a:r>
                <a:r>
                  <a:rPr lang="en-US" sz="4400" b="1" dirty="0"/>
                  <a:t> </a:t>
                </a:r>
                <a:r>
                  <a:rPr lang="en-US" sz="4400" b="1" dirty="0" err="1"/>
                  <a:t>mà</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ăn</a:t>
                </a:r>
                <a:r>
                  <a:rPr lang="en-US" sz="4400" b="1" dirty="0"/>
                  <a:t> </a:t>
                </a:r>
                <a:r>
                  <a:rPr lang="en-US" sz="4400" b="1" dirty="0" err="1"/>
                  <a:t>trong</a:t>
                </a:r>
                <a:r>
                  <a:rPr lang="en-US" sz="4400" b="1" dirty="0"/>
                  <a:t> </a:t>
                </a:r>
                <a:r>
                  <a:rPr lang="en-US" sz="4400" b="1" dirty="0" err="1"/>
                  <a:t>một</a:t>
                </a:r>
                <a:r>
                  <a:rPr lang="en-US" sz="4400" b="1" dirty="0"/>
                  <a:t> </a:t>
                </a:r>
                <a:r>
                  <a:rPr lang="en-US" sz="4400" b="1" dirty="0" err="1" smtClean="0"/>
                  <a:t>ngày</a:t>
                </a:r>
                <a:r>
                  <a:rPr lang="en-US" sz="4400" b="1" dirty="0" smtClean="0"/>
                  <a:t> </a:t>
                </a:r>
                <a14:m>
                  <m:oMath xmlns:m="http://schemas.openxmlformats.org/officeDocument/2006/math">
                    <m:d>
                      <m:dPr>
                        <m:ctrlPr>
                          <a:rPr lang="en-US" sz="4400" b="1" i="1" smtClean="0">
                            <a:latin typeface="Cambria Math"/>
                            <a:ea typeface="Tahoma" pitchFamily="34" charset="0"/>
                            <a:cs typeface="Tahoma" pitchFamily="34" charset="0"/>
                          </a:rPr>
                        </m:ctrlPr>
                      </m:dPr>
                      <m:e>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e>
                    </m:d>
                    <m:r>
                      <a:rPr lang="en-US" sz="4400" b="1" i="1" smtClean="0">
                        <a:latin typeface="Cambria Math"/>
                        <a:ea typeface="Tahoma" pitchFamily="34" charset="0"/>
                        <a:cs typeface="Tahoma" pitchFamily="34" charset="0"/>
                      </a:rPr>
                      <m:t> </m:t>
                    </m:r>
                  </m:oMath>
                </a14:m>
                <a:endParaRPr lang="en-US" sz="4400" b="1" dirty="0"/>
              </a:p>
            </p:txBody>
          </p:sp>
        </mc:Choice>
        <mc:Fallback xmlns="">
          <p:sp>
            <p:nvSpPr>
              <p:cNvPr id="38" name="Text Box 4"/>
              <p:cNvSpPr txBox="1">
                <a:spLocks noRot="1" noChangeAspect="1" noMove="1" noResize="1" noEditPoints="1" noAdjustHandles="1" noChangeArrowheads="1" noChangeShapeType="1" noTextEdit="1"/>
              </p:cNvSpPr>
              <p:nvPr/>
            </p:nvSpPr>
            <p:spPr bwMode="auto">
              <a:xfrm>
                <a:off x="1447800" y="3236416"/>
                <a:ext cx="21793200" cy="4154984"/>
              </a:xfrm>
              <a:prstGeom prst="rect">
                <a:avLst/>
              </a:prstGeom>
              <a:blipFill rotWithShape="0">
                <a:blip r:embed="rId2"/>
                <a:stretch>
                  <a:fillRect l="-1147" r="-1119" b="-29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053800" y="7392650"/>
                <a:ext cx="21882400" cy="1446550"/>
              </a:xfrm>
              <a:prstGeom prst="rect">
                <a:avLst/>
              </a:prstGeom>
              <a:noFill/>
            </p:spPr>
            <p:txBody>
              <a:bodyPr wrap="square" rtlCol="0">
                <a:spAutoFit/>
              </a:bodyPr>
              <a:lstStyle/>
              <a:p>
                <a:pPr marL="742950" indent="-742950">
                  <a:buAutoNum type="alphaLcParenR"/>
                </a:pPr>
                <a:r>
                  <a:rPr lang="en-US" sz="4400" b="1" dirty="0" smtClean="0">
                    <a:solidFill>
                      <a:srgbClr val="FF0000"/>
                    </a:solidFill>
                  </a:rPr>
                  <a:t>Viết </a:t>
                </a:r>
                <a:r>
                  <a:rPr lang="en-US" sz="4400" b="1" dirty="0" err="1">
                    <a:solidFill>
                      <a:srgbClr val="FF0000"/>
                    </a:solidFill>
                  </a:rPr>
                  <a:t>bất</a:t>
                </a:r>
                <a:r>
                  <a:rPr lang="en-US" sz="4400" b="1" dirty="0">
                    <a:solidFill>
                      <a:srgbClr val="FF0000"/>
                    </a:solidFill>
                  </a:rPr>
                  <a:t> </a:t>
                </a:r>
                <a:r>
                  <a:rPr lang="en-US" sz="4400" b="1" dirty="0" err="1">
                    <a:solidFill>
                      <a:srgbClr val="FF0000"/>
                    </a:solidFill>
                  </a:rPr>
                  <a:t>phương</a:t>
                </a:r>
                <a:r>
                  <a:rPr lang="en-US" sz="4400" b="1" dirty="0">
                    <a:solidFill>
                      <a:srgbClr val="FF0000"/>
                    </a:solidFill>
                  </a:rPr>
                  <a:t> </a:t>
                </a:r>
                <a:r>
                  <a:rPr lang="en-US" sz="4400" b="1" dirty="0" err="1">
                    <a:solidFill>
                      <a:srgbClr val="FF0000"/>
                    </a:solidFill>
                  </a:rPr>
                  <a:t>trình</a:t>
                </a:r>
                <a:r>
                  <a:rPr lang="en-US" sz="4400" b="1" dirty="0">
                    <a:solidFill>
                      <a:srgbClr val="FF0000"/>
                    </a:solidFill>
                  </a:rPr>
                  <a:t> </a:t>
                </a:r>
                <a:r>
                  <a:rPr lang="en-US" sz="4400" b="1" dirty="0" err="1">
                    <a:solidFill>
                      <a:srgbClr val="FF0000"/>
                    </a:solidFill>
                  </a:rPr>
                  <a:t>bậc</a:t>
                </a:r>
                <a:r>
                  <a:rPr lang="en-US" sz="4400" b="1" dirty="0">
                    <a:solidFill>
                      <a:srgbClr val="FF0000"/>
                    </a:solidFill>
                  </a:rPr>
                  <a:t> </a:t>
                </a:r>
                <a:r>
                  <a:rPr lang="en-US" sz="4400" b="1" dirty="0" err="1">
                    <a:solidFill>
                      <a:srgbClr val="FF0000"/>
                    </a:solidFill>
                  </a:rPr>
                  <a:t>nhất</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ẩn</a:t>
                </a:r>
                <a:r>
                  <a:rPr lang="en-US" sz="4400" b="1" dirty="0">
                    <a:solidFill>
                      <a:srgbClr val="FF0000"/>
                    </a:solidFill>
                  </a:rPr>
                  <a:t>  </a:t>
                </a:r>
                <a14:m>
                  <m:oMath xmlns:m="http://schemas.openxmlformats.org/officeDocument/2006/math">
                    <m:r>
                      <a:rPr lang="en-US" sz="4400" b="1" i="1" smtClean="0">
                        <a:solidFill>
                          <a:srgbClr val="FF0000"/>
                        </a:solidFill>
                        <a:latin typeface="Cambria Math"/>
                        <a:ea typeface="Tahoma" pitchFamily="34" charset="0"/>
                        <a:cs typeface="Tahoma" pitchFamily="34" charset="0"/>
                      </a:rPr>
                      <m:t>𝒙</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rPr>
                      <m:t>𝒚</m:t>
                    </m:r>
                    <m:r>
                      <a:rPr lang="en-US" sz="4400" b="1" i="1" smtClean="0">
                        <a:solidFill>
                          <a:srgbClr val="FF0000"/>
                        </a:solidFill>
                        <a:latin typeface="Cambria Math"/>
                        <a:ea typeface="Tahoma" pitchFamily="34" charset="0"/>
                        <a:cs typeface="Tahoma" pitchFamily="34" charset="0"/>
                      </a:rPr>
                      <m:t> </m:t>
                    </m:r>
                  </m:oMath>
                </a14:m>
                <a:r>
                  <a:rPr lang="en-US" sz="4400" b="1" dirty="0" smtClean="0">
                    <a:solidFill>
                      <a:srgbClr val="FF0000"/>
                    </a:solidFill>
                  </a:rPr>
                  <a:t> </a:t>
                </a:r>
                <a:r>
                  <a:rPr lang="en-US" sz="4400" b="1" dirty="0" err="1">
                    <a:solidFill>
                      <a:srgbClr val="FF0000"/>
                    </a:solidFill>
                  </a:rPr>
                  <a:t>để</a:t>
                </a:r>
                <a:r>
                  <a:rPr lang="en-US" sz="4400" b="1" dirty="0">
                    <a:solidFill>
                      <a:srgbClr val="FF0000"/>
                    </a:solidFill>
                  </a:rPr>
                  <a:t> </a:t>
                </a:r>
                <a:r>
                  <a:rPr lang="en-US" sz="4400" b="1" dirty="0" err="1">
                    <a:solidFill>
                      <a:srgbClr val="FF0000"/>
                    </a:solidFill>
                  </a:rPr>
                  <a:t>biểu</a:t>
                </a:r>
                <a:r>
                  <a:rPr lang="en-US" sz="4400" b="1" dirty="0">
                    <a:solidFill>
                      <a:srgbClr val="FF0000"/>
                    </a:solidFill>
                  </a:rPr>
                  <a:t> </a:t>
                </a:r>
                <a:r>
                  <a:rPr lang="en-US" sz="4400" b="1" dirty="0" err="1">
                    <a:solidFill>
                      <a:srgbClr val="FF0000"/>
                    </a:solidFill>
                  </a:rPr>
                  <a:t>diễn</a:t>
                </a:r>
                <a:r>
                  <a:rPr lang="en-US" sz="4400" b="1" dirty="0">
                    <a:solidFill>
                      <a:srgbClr val="FF0000"/>
                    </a:solidFill>
                  </a:rPr>
                  <a:t> </a:t>
                </a:r>
                <a:r>
                  <a:rPr lang="en-US" sz="4400" b="1" dirty="0" err="1">
                    <a:solidFill>
                      <a:srgbClr val="FF0000"/>
                    </a:solidFill>
                  </a:rPr>
                  <a:t>lượng</a:t>
                </a:r>
                <a:r>
                  <a:rPr lang="en-US" sz="4400" b="1" dirty="0">
                    <a:solidFill>
                      <a:srgbClr val="FF0000"/>
                    </a:solidFill>
                  </a:rPr>
                  <a:t> </a:t>
                </a:r>
                <a:r>
                  <a:rPr lang="en-US" sz="4400" b="1" dirty="0" err="1">
                    <a:solidFill>
                      <a:srgbClr val="FF0000"/>
                    </a:solidFill>
                  </a:rPr>
                  <a:t>canxi</a:t>
                </a:r>
                <a:r>
                  <a:rPr lang="en-US" sz="4400" b="1" dirty="0">
                    <a:solidFill>
                      <a:srgbClr val="FF0000"/>
                    </a:solidFill>
                  </a:rPr>
                  <a:t> </a:t>
                </a:r>
                <a:r>
                  <a:rPr lang="en-US" sz="4400" b="1" dirty="0" err="1">
                    <a:solidFill>
                      <a:srgbClr val="FF0000"/>
                    </a:solidFill>
                  </a:rPr>
                  <a:t>cần</a:t>
                </a:r>
                <a:r>
                  <a:rPr lang="en-US" sz="4400" b="1" dirty="0">
                    <a:solidFill>
                      <a:srgbClr val="FF0000"/>
                    </a:solidFill>
                  </a:rPr>
                  <a:t> </a:t>
                </a:r>
                <a:r>
                  <a:rPr lang="en-US" sz="4400" b="1" dirty="0" err="1">
                    <a:solidFill>
                      <a:srgbClr val="FF0000"/>
                    </a:solidFill>
                  </a:rPr>
                  <a:t>thiết</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ngày</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người</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độ</a:t>
                </a:r>
                <a:r>
                  <a:rPr lang="en-US" sz="4400" b="1" dirty="0">
                    <a:solidFill>
                      <a:srgbClr val="FF0000"/>
                    </a:solidFill>
                  </a:rPr>
                  <a:t> </a:t>
                </a:r>
                <a:r>
                  <a:rPr lang="en-US" sz="4400" b="1" dirty="0" err="1">
                    <a:solidFill>
                      <a:srgbClr val="FF0000"/>
                    </a:solidFill>
                  </a:rPr>
                  <a:t>tuổi</a:t>
                </a:r>
                <a:r>
                  <a:rPr lang="en-US" sz="4400" b="1" dirty="0">
                    <a:solidFill>
                      <a:srgbClr val="FF0000"/>
                    </a:solidFill>
                  </a:rPr>
                  <a:t> </a:t>
                </a:r>
                <a:r>
                  <a:rPr lang="en-US" sz="4400" b="1" dirty="0" err="1">
                    <a:solidFill>
                      <a:srgbClr val="FF0000"/>
                    </a:solidFill>
                  </a:rPr>
                  <a:t>trưởng</a:t>
                </a:r>
                <a:r>
                  <a:rPr lang="en-US" sz="4400" b="1" dirty="0">
                    <a:solidFill>
                      <a:srgbClr val="FF0000"/>
                    </a:solidFill>
                  </a:rPr>
                  <a:t> </a:t>
                </a:r>
                <a:r>
                  <a:rPr lang="en-US" sz="4400" b="1" dirty="0" err="1" smtClean="0">
                    <a:solidFill>
                      <a:srgbClr val="FF0000"/>
                    </a:solidFill>
                  </a:rPr>
                  <a:t>thành</a:t>
                </a:r>
                <a:r>
                  <a:rPr lang="en-US" sz="4400" b="1" dirty="0" smtClean="0">
                    <a:solidFill>
                      <a:srgbClr val="FF0000"/>
                    </a:solidFill>
                  </a:rPr>
                  <a:t>?</a:t>
                </a:r>
                <a:endParaRPr lang="en-US" sz="4400" b="1"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053800" y="7392650"/>
                <a:ext cx="21882400" cy="1446550"/>
              </a:xfrm>
              <a:prstGeom prst="rect">
                <a:avLst/>
              </a:prstGeom>
              <a:blipFill rotWithShape="0">
                <a:blip r:embed="rId3"/>
                <a:stretch>
                  <a:fillRect l="-1170" t="-10127" b="-1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434800" y="9983450"/>
                <a:ext cx="21882400" cy="1446550"/>
              </a:xfrm>
              <a:prstGeom prst="rect">
                <a:avLst/>
              </a:prstGeom>
              <a:noFill/>
            </p:spPr>
            <p:txBody>
              <a:bodyPr wrap="square" rtlCol="0">
                <a:spAutoFit/>
              </a:bodyPr>
              <a:lstStyle/>
              <a:p>
                <a:r>
                  <a:rPr lang="en-US" sz="4400" dirty="0" smtClean="0"/>
                  <a:t>a)              </a:t>
                </a:r>
                <a:r>
                  <a:rPr lang="vi-VN" sz="4400" dirty="0" smtClean="0"/>
                  <a:t>Lượng </a:t>
                </a:r>
                <a:r>
                  <a:rPr lang="vi-VN" sz="4400" dirty="0"/>
                  <a:t>canxi có </a:t>
                </a:r>
                <a:r>
                  <a:rPr lang="vi-VN" sz="4400" dirty="0" smtClean="0"/>
                  <a:t>trong</a:t>
                </a:r>
                <a:r>
                  <a:rPr lang="en-US" sz="4400" dirty="0" smtClean="0"/>
                  <a:t> </a:t>
                </a:r>
                <a14:m>
                  <m:oMath xmlns:m="http://schemas.openxmlformats.org/officeDocument/2006/math">
                    <m:r>
                      <a:rPr lang="en-US" sz="4400" b="1" i="1">
                        <a:latin typeface="Cambria Math"/>
                        <a:ea typeface="Tahoma" pitchFamily="34" charset="0"/>
                        <a:cs typeface="Tahoma" pitchFamily="34" charset="0"/>
                      </a:rPr>
                      <m:t>𝒙</m:t>
                    </m:r>
                  </m:oMath>
                </a14:m>
                <a:r>
                  <a:rPr lang="vi-VN" sz="4400" dirty="0" smtClean="0"/>
                  <a:t>  </a:t>
                </a:r>
                <a:r>
                  <a:rPr lang="vi-VN" sz="4400" dirty="0"/>
                  <a:t>lạng đậu nành là </a:t>
                </a:r>
                <a14:m>
                  <m:oMath xmlns:m="http://schemas.openxmlformats.org/officeDocument/2006/math">
                    <m:r>
                      <a:rPr lang="en-US" sz="4400" b="0" i="0" smtClean="0">
                        <a:latin typeface="Cambria Math"/>
                        <a:ea typeface="Tahoma" pitchFamily="34" charset="0"/>
                        <a:cs typeface="Tahoma" pitchFamily="34" charset="0"/>
                      </a:rPr>
                      <m:t>165</m:t>
                    </m:r>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oMath>
                </a14:m>
                <a:r>
                  <a:rPr lang="en-US" sz="4400" dirty="0"/>
                  <a:t>mg.</a:t>
                </a:r>
              </a:p>
              <a:p>
                <a:r>
                  <a:rPr lang="en-US" sz="4400" dirty="0" smtClean="0"/>
                  <a:t>	</a:t>
                </a:r>
                <a:r>
                  <a:rPr lang="vi-VN" sz="4400" dirty="0" smtClean="0"/>
                  <a:t>Lượng </a:t>
                </a:r>
                <a:r>
                  <a:rPr lang="vi-VN" sz="4400" dirty="0"/>
                  <a:t>canxi có </a:t>
                </a:r>
                <a:r>
                  <a:rPr lang="vi-VN" sz="4400" dirty="0" smtClean="0"/>
                  <a:t>trong</a:t>
                </a:r>
                <a:r>
                  <a:rPr lang="en-US" sz="4400" dirty="0" smtClean="0"/>
                  <a:t> </a:t>
                </a:r>
                <a14:m>
                  <m:oMath xmlns:m="http://schemas.openxmlformats.org/officeDocument/2006/math">
                    <m:r>
                      <a:rPr lang="en-US" sz="4400" b="1" i="1">
                        <a:latin typeface="Cambria Math"/>
                        <a:ea typeface="Tahoma" pitchFamily="34" charset="0"/>
                        <a:cs typeface="Tahoma" pitchFamily="34" charset="0"/>
                      </a:rPr>
                      <m:t>𝒚</m:t>
                    </m:r>
                  </m:oMath>
                </a14:m>
                <a:r>
                  <a:rPr lang="vi-VN" sz="4400" dirty="0" smtClean="0"/>
                  <a:t> </a:t>
                </a:r>
                <a:r>
                  <a:rPr lang="vi-VN" sz="4400" dirty="0"/>
                  <a:t>lạng thịt là </a:t>
                </a:r>
                <a14:m>
                  <m:oMath xmlns:m="http://schemas.openxmlformats.org/officeDocument/2006/math">
                    <m:r>
                      <a:rPr lang="en-US" sz="4400">
                        <a:latin typeface="Cambria Math"/>
                        <a:ea typeface="Tahoma" pitchFamily="34" charset="0"/>
                        <a:cs typeface="Tahoma" pitchFamily="34" charset="0"/>
                      </a:rPr>
                      <m:t>15</m:t>
                    </m:r>
                    <m:r>
                      <m:rPr>
                        <m:sty m:val="p"/>
                      </m:rPr>
                      <a:rPr lang="en-US" sz="4400" b="0" i="0" smtClean="0">
                        <a:latin typeface="Cambria Math"/>
                        <a:ea typeface="Tahoma" pitchFamily="34" charset="0"/>
                        <a:cs typeface="Tahoma" pitchFamily="34" charset="0"/>
                      </a:rPr>
                      <m:t>y</m:t>
                    </m:r>
                    <m:r>
                      <a:rPr lang="en-US" sz="4400" b="0" i="0" smtClean="0">
                        <a:latin typeface="Cambria Math"/>
                        <a:ea typeface="Tahoma" pitchFamily="34" charset="0"/>
                        <a:cs typeface="Tahoma" pitchFamily="34" charset="0"/>
                      </a:rPr>
                      <m:t> </m:t>
                    </m:r>
                  </m:oMath>
                </a14:m>
                <a:r>
                  <a:rPr lang="en-US" sz="4400" dirty="0"/>
                  <a:t>mg. </a:t>
                </a:r>
              </a:p>
            </p:txBody>
          </p:sp>
        </mc:Choice>
        <mc:Fallback xmlns="">
          <p:sp>
            <p:nvSpPr>
              <p:cNvPr id="40" name="TextBox 39"/>
              <p:cNvSpPr txBox="1">
                <a:spLocks noRot="1" noChangeAspect="1" noMove="1" noResize="1" noEditPoints="1" noAdjustHandles="1" noChangeArrowheads="1" noChangeShapeType="1" noTextEdit="1"/>
              </p:cNvSpPr>
              <p:nvPr/>
            </p:nvSpPr>
            <p:spPr>
              <a:xfrm>
                <a:off x="1434800" y="9983450"/>
                <a:ext cx="21882400" cy="1446550"/>
              </a:xfrm>
              <a:prstGeom prst="rect">
                <a:avLst/>
              </a:prstGeom>
              <a:blipFill rotWithShape="0">
                <a:blip r:embed="rId4"/>
                <a:stretch>
                  <a:fillRect l="-1114" t="-10127" b="-19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358600" y="11431250"/>
                <a:ext cx="21882400" cy="1446550"/>
              </a:xfrm>
              <a:prstGeom prst="rect">
                <a:avLst/>
              </a:prstGeom>
              <a:noFill/>
            </p:spPr>
            <p:txBody>
              <a:bodyPr wrap="square" rtlCol="0">
                <a:spAutoFit/>
              </a:bodyPr>
              <a:lstStyle/>
              <a:p>
                <a:r>
                  <a:rPr lang="en-US" sz="4400" dirty="0" smtClean="0"/>
                  <a:t>	</a:t>
                </a:r>
                <a:r>
                  <a:rPr lang="en-US" sz="4400" b="1" dirty="0" smtClean="0">
                    <a:solidFill>
                      <a:srgbClr val="FF0000"/>
                    </a:solidFill>
                  </a:rPr>
                  <a:t>Theo </a:t>
                </a:r>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ta </a:t>
                </a:r>
                <a:r>
                  <a:rPr lang="en-US" sz="4400" b="1" dirty="0" err="1">
                    <a:solidFill>
                      <a:srgbClr val="FF0000"/>
                    </a:solidFill>
                  </a:rPr>
                  <a:t>có</a:t>
                </a:r>
                <a:r>
                  <a:rPr lang="en-US" sz="4400" b="1" dirty="0">
                    <a:solidFill>
                      <a:srgbClr val="FF0000"/>
                    </a:solidFill>
                  </a:rPr>
                  <a:t> </a:t>
                </a:r>
                <a:r>
                  <a:rPr lang="en-US" sz="4400" b="1" dirty="0" err="1">
                    <a:solidFill>
                      <a:srgbClr val="FF0000"/>
                    </a:solidFill>
                  </a:rPr>
                  <a:t>bất</a:t>
                </a:r>
                <a:r>
                  <a:rPr lang="en-US" sz="4400" b="1" dirty="0">
                    <a:solidFill>
                      <a:srgbClr val="FF0000"/>
                    </a:solidFill>
                  </a:rPr>
                  <a:t> </a:t>
                </a:r>
                <a:r>
                  <a:rPr lang="en-US" sz="4400" b="1" dirty="0" err="1">
                    <a:solidFill>
                      <a:srgbClr val="FF0000"/>
                    </a:solidFill>
                  </a:rPr>
                  <a:t>phương</a:t>
                </a:r>
                <a:r>
                  <a:rPr lang="en-US" sz="4400" b="1" dirty="0">
                    <a:solidFill>
                      <a:srgbClr val="FF0000"/>
                    </a:solidFill>
                  </a:rPr>
                  <a:t> </a:t>
                </a:r>
                <a:r>
                  <a:rPr lang="en-US" sz="4400" b="1" dirty="0" err="1">
                    <a:solidFill>
                      <a:srgbClr val="FF0000"/>
                    </a:solidFill>
                  </a:rPr>
                  <a:t>trình</a:t>
                </a:r>
                <a:r>
                  <a:rPr lang="en-US" sz="4400" b="1" dirty="0">
                    <a:solidFill>
                      <a:srgbClr val="FF0000"/>
                    </a:solidFill>
                  </a:rPr>
                  <a:t> </a:t>
                </a:r>
                <a:endParaRPr lang="en-US" sz="4400" b="1" dirty="0" smtClean="0">
                  <a:solidFill>
                    <a:srgbClr val="FF0000"/>
                  </a:solidFill>
                  <a:latin typeface="Cambria Math"/>
                  <a:ea typeface="Tahoma" pitchFamily="34" charset="0"/>
                  <a:cs typeface="Tahoma" pitchFamily="34" charset="0"/>
                </a:endParaRPr>
              </a:p>
              <a:p>
                <a:pPr algn="ctr"/>
                <a14:m>
                  <m:oMath xmlns:m="http://schemas.openxmlformats.org/officeDocument/2006/math">
                    <m:r>
                      <a:rPr lang="en-US" sz="4400">
                        <a:latin typeface="Cambria Math"/>
                        <a:ea typeface="Tahoma" pitchFamily="34" charset="0"/>
                        <a:cs typeface="Tahoma" pitchFamily="34" charset="0"/>
                      </a:rPr>
                      <m:t>1</m:t>
                    </m:r>
                    <m:r>
                      <a:rPr lang="en-US" sz="4400" b="0" i="0" smtClean="0">
                        <a:latin typeface="Cambria Math"/>
                        <a:ea typeface="Tahoma" pitchFamily="34" charset="0"/>
                        <a:cs typeface="Tahoma" pitchFamily="34" charset="0"/>
                      </a:rPr>
                      <m:t>65</m:t>
                    </m:r>
                    <m:r>
                      <m:rPr>
                        <m:sty m:val="p"/>
                      </m:rPr>
                      <a:rPr lang="en-US" sz="4400" b="0" i="0" smtClean="0">
                        <a:latin typeface="Cambria Math"/>
                        <a:ea typeface="Tahoma" pitchFamily="34" charset="0"/>
                        <a:cs typeface="Tahoma" pitchFamily="34" charset="0"/>
                      </a:rPr>
                      <m:t>x</m:t>
                    </m:r>
                    <m:r>
                      <a:rPr lang="en-US" sz="4400" b="0" i="0" smtClean="0">
                        <a:latin typeface="Cambria Math"/>
                        <a:ea typeface="Tahoma" pitchFamily="34" charset="0"/>
                        <a:cs typeface="Tahoma" pitchFamily="34" charset="0"/>
                      </a:rPr>
                      <m:t>+15</m:t>
                    </m:r>
                    <m:r>
                      <m:rPr>
                        <m:sty m:val="p"/>
                      </m:rPr>
                      <a:rPr lang="en-US" sz="4400" b="0" i="0" smtClean="0">
                        <a:latin typeface="Cambria Math"/>
                        <a:ea typeface="Tahoma" pitchFamily="34" charset="0"/>
                        <a:cs typeface="Tahoma" pitchFamily="34" charset="0"/>
                      </a:rPr>
                      <m:t>y</m:t>
                    </m:r>
                    <m:r>
                      <a:rPr lang="en-US" sz="4400" b="0" i="1" smtClean="0">
                        <a:latin typeface="Cambria Math"/>
                        <a:ea typeface="Cambria Math"/>
                        <a:cs typeface="Tahoma" pitchFamily="34" charset="0"/>
                      </a:rPr>
                      <m:t>≥</m:t>
                    </m:r>
                    <m:r>
                      <a:rPr lang="en-US" sz="4400" b="0" i="0" smtClean="0">
                        <a:latin typeface="Cambria Math"/>
                        <a:ea typeface="Tahoma" pitchFamily="34" charset="0"/>
                        <a:cs typeface="Tahoma" pitchFamily="34" charset="0"/>
                      </a:rPr>
                      <m:t>1300</m:t>
                    </m:r>
                  </m:oMath>
                </a14:m>
                <a:r>
                  <a:rPr lang="en-US" sz="4400" dirty="0" smtClean="0"/>
                  <a:t>. </a:t>
                </a:r>
                <a:endParaRPr lang="en-US" sz="4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358600" y="11431250"/>
                <a:ext cx="21882400" cy="1446550"/>
              </a:xfrm>
              <a:prstGeom prst="rect">
                <a:avLst/>
              </a:prstGeom>
              <a:blipFill rotWithShape="0">
                <a:blip r:embed="rId5"/>
                <a:stretch>
                  <a:fillRect t="-7983" b="-18908"/>
                </a:stretch>
              </a:blipFill>
            </p:spPr>
            <p:txBody>
              <a:bodyPr/>
              <a:lstStyle/>
              <a:p>
                <a:r>
                  <a:rPr lang="en-US">
                    <a:noFill/>
                  </a:rPr>
                  <a:t> </a:t>
                </a:r>
              </a:p>
            </p:txBody>
          </p:sp>
        </mc:Fallback>
      </mc:AlternateContent>
    </p:spTree>
    <p:extLst>
      <p:ext uri="{BB962C8B-B14F-4D97-AF65-F5344CB8AC3E}">
        <p14:creationId xmlns:p14="http://schemas.microsoft.com/office/powerpoint/2010/main" val="1685119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
                                            <p:txEl>
                                              <p:pRg st="1" end="1"/>
                                            </p:txEl>
                                          </p:spTgt>
                                        </p:tgtEl>
                                        <p:attrNameLst>
                                          <p:attrName>style.visibility</p:attrName>
                                        </p:attrNameLst>
                                      </p:cBhvr>
                                      <p:to>
                                        <p:strVal val="visible"/>
                                      </p:to>
                                    </p:set>
                                    <p:animEffect transition="in" filter="fade">
                                      <p:cBhvr>
                                        <p:cTn id="10" dur="500"/>
                                        <p:tgtEl>
                                          <p:spTgt spid="4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2666" y="1735695"/>
            <a:ext cx="22460788" cy="7179705"/>
            <a:chOff x="1440196" y="3175327"/>
            <a:chExt cx="22460788" cy="62389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175327"/>
              <a:ext cx="22460788" cy="6238952"/>
              <a:chOff x="1440196" y="3175327"/>
              <a:chExt cx="22460788" cy="6238952"/>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17532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251527"/>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09600" y="2100848"/>
            <a:ext cx="4327643" cy="1251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7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1/3</a:t>
              </a:r>
              <a:endParaRPr lang="en-US" sz="4400" b="1" dirty="0">
                <a:solidFill>
                  <a:schemeClr val="bg1"/>
                </a:solidFill>
                <a:latin typeface="Tahoma" pitchFamily="34" charset="0"/>
                <a:cs typeface="Tahoma" pitchFamily="34" charset="0"/>
              </a:endParaRPr>
            </a:p>
          </p:txBody>
        </p:sp>
      </p:grpSp>
      <p:grpSp>
        <p:nvGrpSpPr>
          <p:cNvPr id="30" name="Group 10"/>
          <p:cNvGrpSpPr/>
          <p:nvPr/>
        </p:nvGrpSpPr>
        <p:grpSpPr>
          <a:xfrm>
            <a:off x="797700" y="8597670"/>
            <a:ext cx="22462487" cy="4356330"/>
            <a:chOff x="1270511" y="5858390"/>
            <a:chExt cx="22462487" cy="6195195"/>
          </a:xfrm>
        </p:grpSpPr>
        <p:sp>
          <p:nvSpPr>
            <p:cNvPr id="31" name="Rounded Rectangle 30"/>
            <p:cNvSpPr/>
            <p:nvPr/>
          </p:nvSpPr>
          <p:spPr>
            <a:xfrm>
              <a:off x="1272210" y="6761233"/>
              <a:ext cx="22460788" cy="529235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58390"/>
              <a:ext cx="3410015" cy="885308"/>
              <a:chOff x="1224541" y="6296957"/>
              <a:chExt cx="3410015" cy="885308"/>
            </a:xfrm>
          </p:grpSpPr>
          <p:sp>
            <p:nvSpPr>
              <p:cNvPr id="33" name="Freeform 20"/>
              <p:cNvSpPr>
                <a:spLocks/>
              </p:cNvSpPr>
              <p:nvPr/>
            </p:nvSpPr>
            <p:spPr bwMode="auto">
              <a:xfrm rot="16200000" flipV="1">
                <a:off x="2722037" y="5229901"/>
                <a:ext cx="828634"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138225" y="6296957"/>
                <a:ext cx="2053767"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265041" y="63857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38" name="Text Box 4"/>
              <p:cNvSpPr txBox="1">
                <a:spLocks noChangeArrowheads="1"/>
              </p:cNvSpPr>
              <p:nvPr/>
            </p:nvSpPr>
            <p:spPr bwMode="auto">
              <a:xfrm>
                <a:off x="1432779" y="3026011"/>
                <a:ext cx="21107400" cy="4154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 </a:t>
                </a:r>
                <a:r>
                  <a:rPr lang="en-US" sz="4400" b="1" dirty="0" err="1" smtClean="0"/>
                  <a:t>Nhu</a:t>
                </a:r>
                <a:r>
                  <a:rPr lang="en-US" sz="4400" b="1" dirty="0" smtClean="0"/>
                  <a:t> </a:t>
                </a:r>
                <a:r>
                  <a:rPr lang="en-US" sz="4400" b="1" dirty="0" err="1"/>
                  <a:t>cầu</a:t>
                </a:r>
                <a:r>
                  <a:rPr lang="en-US" sz="4400" b="1" dirty="0"/>
                  <a:t> </a:t>
                </a:r>
                <a:r>
                  <a:rPr lang="en-US" sz="4400" b="1" dirty="0" err="1"/>
                  <a:t>canxi</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cho</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trong</a:t>
                </a:r>
                <a:r>
                  <a:rPr lang="en-US" sz="4400" b="1" dirty="0"/>
                  <a:t> </a:t>
                </a:r>
                <a:r>
                  <a:rPr lang="en-US" sz="4400" b="1" dirty="0" err="1" smtClean="0"/>
                  <a:t>một</a:t>
                </a:r>
                <a:r>
                  <a:rPr lang="en-US" sz="4400" b="1" dirty="0"/>
                  <a:t> </a:t>
                </a:r>
                <a:r>
                  <a:rPr lang="en-US" sz="4400" b="1" dirty="0" err="1" smtClean="0"/>
                  <a:t>ngày</a:t>
                </a:r>
                <a:r>
                  <a:rPr lang="en-US" sz="4400" b="1" dirty="0" smtClean="0"/>
                  <a:t> </a:t>
                </a:r>
                <a:r>
                  <a:rPr lang="en-US" sz="4400" b="1" dirty="0" err="1"/>
                  <a:t>là</a:t>
                </a:r>
                <a:r>
                  <a:rPr lang="en-US" sz="4400" b="1" dirty="0"/>
                  <a:t> 1300 mg. </a:t>
                </a:r>
                <a:r>
                  <a:rPr lang="en-US" sz="4400" b="1" dirty="0" err="1"/>
                  <a:t>Trong</a:t>
                </a:r>
                <a:r>
                  <a:rPr lang="en-US" sz="4400" b="1" dirty="0"/>
                  <a:t> 1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có</a:t>
                </a:r>
                <a:r>
                  <a:rPr lang="en-US" sz="4400" b="1" dirty="0"/>
                  <a:t> 165 mg </a:t>
                </a:r>
                <a:r>
                  <a:rPr lang="en-US" sz="4400" b="1" dirty="0" err="1"/>
                  <a:t>canxi</a:t>
                </a:r>
                <a:r>
                  <a:rPr lang="en-US" sz="4400" b="1" dirty="0"/>
                  <a:t>, 1 </a:t>
                </a:r>
                <a:r>
                  <a:rPr lang="en-US" sz="4400" b="1" dirty="0" err="1"/>
                  <a:t>lạng</a:t>
                </a:r>
                <a:r>
                  <a:rPr lang="en-US" sz="4400" b="1" dirty="0"/>
                  <a:t> </a:t>
                </a:r>
                <a:r>
                  <a:rPr lang="en-US" sz="4400" b="1" dirty="0" err="1"/>
                  <a:t>thịt</a:t>
                </a:r>
                <a:r>
                  <a:rPr lang="en-US" sz="4400" b="1" dirty="0"/>
                  <a:t> </a:t>
                </a:r>
                <a:r>
                  <a:rPr lang="en-US" sz="4400" b="1" dirty="0" err="1"/>
                  <a:t>có</a:t>
                </a:r>
                <a:r>
                  <a:rPr lang="en-US" sz="4400" b="1" dirty="0"/>
                  <a:t> 15 mg </a:t>
                </a:r>
                <a:r>
                  <a:rPr lang="en-US" sz="4400" b="1" dirty="0" err="1" smtClean="0"/>
                  <a:t>canxi</a:t>
                </a:r>
                <a:r>
                  <a:rPr lang="en-US" sz="4400" b="1" dirty="0" smtClean="0"/>
                  <a:t>. </a:t>
                </a:r>
                <a:r>
                  <a:rPr lang="en-US" sz="4400" b="1" dirty="0" err="1" smtClean="0"/>
                  <a:t>Gọi</a:t>
                </a:r>
                <a:r>
                  <a:rPr lang="en-US" sz="4400" b="1" dirty="0"/>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smtClean="0"/>
                  <a:t> lần </a:t>
                </a:r>
                <a:r>
                  <a:rPr lang="en-US" sz="4400" b="1" dirty="0" err="1"/>
                  <a:t>lượt</a:t>
                </a:r>
                <a:r>
                  <a:rPr lang="en-US" sz="4400" b="1" dirty="0"/>
                  <a:t> </a:t>
                </a:r>
                <a:r>
                  <a:rPr lang="en-US" sz="4400" b="1" dirty="0" err="1"/>
                  <a:t>là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và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thịt</a:t>
                </a:r>
                <a:r>
                  <a:rPr lang="en-US" sz="4400" b="1" dirty="0"/>
                  <a:t> </a:t>
                </a:r>
                <a:r>
                  <a:rPr lang="en-US" sz="4400" b="1" dirty="0" err="1"/>
                  <a:t>mà</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ăn</a:t>
                </a:r>
                <a:r>
                  <a:rPr lang="en-US" sz="4400" b="1" dirty="0"/>
                  <a:t> </a:t>
                </a:r>
                <a:r>
                  <a:rPr lang="en-US" sz="4400" b="1" dirty="0" err="1"/>
                  <a:t>trong</a:t>
                </a:r>
                <a:r>
                  <a:rPr lang="en-US" sz="4400" b="1" dirty="0"/>
                  <a:t> </a:t>
                </a:r>
                <a:r>
                  <a:rPr lang="en-US" sz="4400" b="1" dirty="0" err="1"/>
                  <a:t>một</a:t>
                </a:r>
                <a:r>
                  <a:rPr lang="en-US" sz="4400" b="1" dirty="0"/>
                  <a:t> </a:t>
                </a:r>
                <a:r>
                  <a:rPr lang="en-US" sz="4400" b="1" dirty="0" err="1" smtClean="0"/>
                  <a:t>ngày</a:t>
                </a:r>
                <a:r>
                  <a:rPr lang="en-US" sz="4400" b="1" dirty="0" smtClean="0"/>
                  <a:t> </a:t>
                </a:r>
                <a14:m>
                  <m:oMath xmlns:m="http://schemas.openxmlformats.org/officeDocument/2006/math">
                    <m:d>
                      <m:dPr>
                        <m:ctrlPr>
                          <a:rPr lang="en-US" sz="4400" b="1" i="1" smtClean="0">
                            <a:latin typeface="Cambria Math"/>
                            <a:ea typeface="Tahoma" pitchFamily="34" charset="0"/>
                            <a:cs typeface="Tahoma" pitchFamily="34" charset="0"/>
                          </a:rPr>
                        </m:ctrlPr>
                      </m:dPr>
                      <m:e>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e>
                    </m:d>
                    <m:r>
                      <a:rPr lang="en-US" sz="4400" b="1" i="1" smtClean="0">
                        <a:latin typeface="Cambria Math"/>
                        <a:ea typeface="Tahoma" pitchFamily="34" charset="0"/>
                        <a:cs typeface="Tahoma" pitchFamily="34" charset="0"/>
                      </a:rPr>
                      <m:t> </m:t>
                    </m:r>
                  </m:oMath>
                </a14:m>
                <a:endParaRPr lang="en-US" sz="4400" b="1" dirty="0"/>
              </a:p>
            </p:txBody>
          </p:sp>
        </mc:Choice>
        <mc:Fallback xmlns="">
          <p:sp>
            <p:nvSpPr>
              <p:cNvPr id="38" name="Text Box 4"/>
              <p:cNvSpPr txBox="1">
                <a:spLocks noRot="1" noChangeAspect="1" noMove="1" noResize="1" noEditPoints="1" noAdjustHandles="1" noChangeArrowheads="1" noChangeShapeType="1" noTextEdit="1"/>
              </p:cNvSpPr>
              <p:nvPr/>
            </p:nvSpPr>
            <p:spPr bwMode="auto">
              <a:xfrm>
                <a:off x="1432779" y="3026011"/>
                <a:ext cx="21107400" cy="4154984"/>
              </a:xfrm>
              <a:prstGeom prst="rect">
                <a:avLst/>
              </a:prstGeom>
              <a:blipFill rotWithShape="0">
                <a:blip r:embed="rId2"/>
                <a:stretch>
                  <a:fillRect l="-404" r="-1155" b="-29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089151" y="7312529"/>
                <a:ext cx="21882400" cy="769441"/>
              </a:xfrm>
              <a:prstGeom prst="rect">
                <a:avLst/>
              </a:prstGeom>
              <a:noFill/>
            </p:spPr>
            <p:txBody>
              <a:bodyPr wrap="square" rtlCol="0">
                <a:spAutoFit/>
              </a:bodyPr>
              <a:lstStyle/>
              <a:p>
                <a:pPr>
                  <a:spcBef>
                    <a:spcPct val="50000"/>
                  </a:spcBef>
                </a:pPr>
                <a:r>
                  <a:rPr lang="en-US" sz="4400" b="1" dirty="0" smtClean="0">
                    <a:solidFill>
                      <a:srgbClr val="0000FF"/>
                    </a:solidFill>
                    <a:latin typeface="Times New Roman (Headings)"/>
                    <a:ea typeface="Tahoma" pitchFamily="34" charset="0"/>
                    <a:cs typeface="Tahoma" pitchFamily="34" charset="0"/>
                  </a:rPr>
                  <a:t>b) </a:t>
                </a:r>
                <a:r>
                  <a:rPr lang="en-US" sz="4400" b="1" dirty="0" err="1">
                    <a:solidFill>
                      <a:srgbClr val="0000FF"/>
                    </a:solidFill>
                    <a:latin typeface="Times New Roman (Headings)"/>
                    <a:ea typeface="Tahoma" pitchFamily="34" charset="0"/>
                    <a:cs typeface="Tahoma" pitchFamily="34" charset="0"/>
                  </a:rPr>
                  <a:t>Chỉ</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ra</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một</a:t>
                </a:r>
                <a:r>
                  <a:rPr lang="en-US" sz="4400" b="1" dirty="0">
                    <a:solidFill>
                      <a:srgbClr val="0000FF"/>
                    </a:solidFill>
                    <a:latin typeface="Times New Roman (Headings)"/>
                    <a:ea typeface="Tahoma" pitchFamily="34" charset="0"/>
                    <a:cs typeface="Tahoma" pitchFamily="34" charset="0"/>
                  </a:rPr>
                  <a:t>  nghiệm </a:t>
                </a:r>
                <a14:m>
                  <m:oMath xmlns:m="http://schemas.openxmlformats.org/officeDocument/2006/math">
                    <m:d>
                      <m:dPr>
                        <m:ctrlPr>
                          <a:rPr lang="en-US" sz="4400" b="1" i="1">
                            <a:solidFill>
                              <a:srgbClr val="0000FF"/>
                            </a:solidFill>
                            <a:latin typeface="Cambria Math"/>
                            <a:ea typeface="Tahoma" pitchFamily="34" charset="0"/>
                            <a:cs typeface="Tahoma" pitchFamily="34" charset="0"/>
                          </a:rPr>
                        </m:ctrlPr>
                      </m:dPr>
                      <m:e>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e>
                    </m:d>
                  </m:oMath>
                </a14:m>
                <a:r>
                  <a:rPr lang="en-US" sz="4400" b="1" dirty="0">
                    <a:solidFill>
                      <a:srgbClr val="0000FF"/>
                    </a:solidFill>
                    <a:latin typeface="Times New Roman (Headings)"/>
                    <a:ea typeface="Tahoma" pitchFamily="34" charset="0"/>
                    <a:cs typeface="Tahoma" pitchFamily="34" charset="0"/>
                  </a:rPr>
                  <a:t> với </a:t>
                </a:r>
                <a14:m>
                  <m:oMath xmlns:m="http://schemas.openxmlformats.org/officeDocument/2006/math">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Cambria Math"/>
                        <a:cs typeface="Tahoma" pitchFamily="34" charset="0"/>
                      </a:rPr>
                      <m:t>∈</m:t>
                    </m:r>
                    <m:r>
                      <m:rPr>
                        <m:nor/>
                      </m:rPr>
                      <a:rPr lang="en-US" sz="4400" b="1">
                        <a:solidFill>
                          <a:srgbClr val="0000FF"/>
                        </a:solidFill>
                        <a:latin typeface="Cambria Math"/>
                        <a:ea typeface="Cambria Math"/>
                        <a:cs typeface="Tahoma" pitchFamily="34" charset="0"/>
                      </a:rPr>
                      <m:t>N</m:t>
                    </m:r>
                  </m:oMath>
                </a14:m>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của</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bất</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phương</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trình</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đó</a:t>
                </a:r>
                <a:r>
                  <a:rPr lang="en-US" sz="4400" b="1" dirty="0">
                    <a:solidFill>
                      <a:srgbClr val="0000FF"/>
                    </a:solidFill>
                    <a:latin typeface="Times New Roman (Headings)"/>
                    <a:ea typeface="Tahoma" pitchFamily="34" charset="0"/>
                    <a:cs typeface="Tahoma" pitchFamily="34" charset="0"/>
                  </a:rPr>
                  <a:t>?</a:t>
                </a:r>
              </a:p>
            </p:txBody>
          </p:sp>
        </mc:Choice>
        <mc:Fallback xmlns="">
          <p:sp>
            <p:nvSpPr>
              <p:cNvPr id="39" name="TextBox 38"/>
              <p:cNvSpPr txBox="1">
                <a:spLocks noRot="1" noChangeAspect="1" noMove="1" noResize="1" noEditPoints="1" noAdjustHandles="1" noChangeArrowheads="1" noChangeShapeType="1" noTextEdit="1"/>
              </p:cNvSpPr>
              <p:nvPr/>
            </p:nvSpPr>
            <p:spPr>
              <a:xfrm>
                <a:off x="1089151" y="7312529"/>
                <a:ext cx="21882400" cy="769441"/>
              </a:xfrm>
              <a:prstGeom prst="rect">
                <a:avLst/>
              </a:prstGeom>
              <a:blipFill rotWithShape="0">
                <a:blip r:embed="rId3"/>
                <a:stretch>
                  <a:fillRect l="-1142"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206200" y="9372600"/>
                <a:ext cx="21882400" cy="1446550"/>
              </a:xfrm>
              <a:prstGeom prst="rect">
                <a:avLst/>
              </a:prstGeom>
              <a:noFill/>
            </p:spPr>
            <p:txBody>
              <a:bodyPr wrap="square" rtlCol="0">
                <a:spAutoFit/>
              </a:bodyPr>
              <a:lstStyle/>
              <a:p>
                <a:r>
                  <a:rPr lang="en-US" sz="4400" b="1" dirty="0" smtClean="0">
                    <a:solidFill>
                      <a:srgbClr val="0000FF"/>
                    </a:solidFill>
                  </a:rPr>
                  <a:t>b)              </a:t>
                </a:r>
                <a:r>
                  <a:rPr lang="en-US" sz="4400" b="1" dirty="0" err="1" smtClean="0">
                    <a:solidFill>
                      <a:srgbClr val="0000FF"/>
                    </a:solidFill>
                  </a:rPr>
                  <a:t>Thay</a:t>
                </a:r>
                <a:r>
                  <a:rPr lang="en-US" sz="4400" b="1" dirty="0" smtClean="0">
                    <a:solidFill>
                      <a:srgbClr val="0000FF"/>
                    </a:solidFill>
                  </a:rPr>
                  <a:t>  </a:t>
                </a:r>
                <a14:m>
                  <m:oMath xmlns:m="http://schemas.openxmlformats.org/officeDocument/2006/math">
                    <m:r>
                      <a:rPr lang="en-US" sz="4400" b="1" i="1" smtClean="0">
                        <a:solidFill>
                          <a:srgbClr val="0000FF"/>
                        </a:solidFill>
                        <a:latin typeface="Cambria Math"/>
                      </a:rPr>
                      <m:t>𝒙</m:t>
                    </m:r>
                    <m:r>
                      <a:rPr lang="en-US" sz="4400" b="1" i="1" smtClean="0">
                        <a:solidFill>
                          <a:srgbClr val="0000FF"/>
                        </a:solidFill>
                        <a:latin typeface="Cambria Math"/>
                      </a:rPr>
                      <m:t>=</m:t>
                    </m:r>
                    <m:r>
                      <a:rPr lang="en-US" sz="4400" b="1" i="1" smtClean="0">
                        <a:solidFill>
                          <a:srgbClr val="0000FF"/>
                        </a:solidFill>
                        <a:latin typeface="Cambria Math"/>
                      </a:rPr>
                      <m:t>𝟏𝟎</m:t>
                    </m:r>
                  </m:oMath>
                </a14:m>
                <a:r>
                  <a:rPr lang="en-US" sz="4400" b="1" dirty="0" smtClean="0">
                    <a:solidFill>
                      <a:srgbClr val="0000FF"/>
                    </a:solidFill>
                  </a:rPr>
                  <a:t> </a:t>
                </a:r>
                <a:r>
                  <a:rPr lang="en-US" sz="4400" b="1" dirty="0" err="1" smtClean="0">
                    <a:solidFill>
                      <a:srgbClr val="0000FF"/>
                    </a:solidFill>
                  </a:rPr>
                  <a:t>và</a:t>
                </a:r>
                <a:r>
                  <a:rPr lang="en-US" sz="4400" b="1" dirty="0" smtClean="0">
                    <a:solidFill>
                      <a:srgbClr val="0000FF"/>
                    </a:solidFill>
                  </a:rPr>
                  <a:t>  </a:t>
                </a:r>
                <a14:m>
                  <m:oMath xmlns:m="http://schemas.openxmlformats.org/officeDocument/2006/math">
                    <m:r>
                      <a:rPr lang="en-US" sz="4400" b="1" i="1" smtClean="0">
                        <a:solidFill>
                          <a:srgbClr val="0000FF"/>
                        </a:solidFill>
                        <a:latin typeface="Cambria Math"/>
                      </a:rPr>
                      <m:t>𝒚</m:t>
                    </m:r>
                    <m:r>
                      <a:rPr lang="en-US" sz="4400" b="1" i="1" smtClean="0">
                        <a:solidFill>
                          <a:srgbClr val="0000FF"/>
                        </a:solidFill>
                        <a:latin typeface="Cambria Math"/>
                      </a:rPr>
                      <m:t>=</m:t>
                    </m:r>
                    <m:r>
                      <a:rPr lang="en-US" sz="4400" b="1" i="1" smtClean="0">
                        <a:solidFill>
                          <a:srgbClr val="0000FF"/>
                        </a:solidFill>
                        <a:latin typeface="Cambria Math"/>
                      </a:rPr>
                      <m:t>𝟏</m:t>
                    </m:r>
                    <m:r>
                      <a:rPr lang="en-US" sz="4400" b="1" i="1" smtClean="0">
                        <a:solidFill>
                          <a:srgbClr val="0000FF"/>
                        </a:solidFill>
                        <a:latin typeface="Cambria Math"/>
                      </a:rPr>
                      <m:t> </m:t>
                    </m:r>
                  </m:oMath>
                </a14:m>
                <a:r>
                  <a:rPr lang="en-US" sz="4400" b="1" dirty="0">
                    <a:solidFill>
                      <a:srgbClr val="0000FF"/>
                    </a:solidFill>
                  </a:rPr>
                  <a:t> </a:t>
                </a:r>
                <a:r>
                  <a:rPr lang="en-US" sz="4400" b="1" dirty="0" err="1" smtClean="0">
                    <a:solidFill>
                      <a:srgbClr val="0000FF"/>
                    </a:solidFill>
                  </a:rPr>
                  <a:t>vào</a:t>
                </a:r>
                <a:r>
                  <a:rPr lang="en-US" sz="4400" b="1" dirty="0" smtClean="0">
                    <a:solidFill>
                      <a:srgbClr val="0000FF"/>
                    </a:solidFill>
                  </a:rPr>
                  <a:t> </a:t>
                </a:r>
                <a:r>
                  <a:rPr lang="en-US" sz="4400" b="1" dirty="0" err="1" smtClean="0">
                    <a:solidFill>
                      <a:srgbClr val="0000FF"/>
                    </a:solidFill>
                  </a:rPr>
                  <a:t>bất</a:t>
                </a:r>
                <a:r>
                  <a:rPr lang="en-US" sz="4400" b="1" dirty="0" smtClean="0">
                    <a:solidFill>
                      <a:srgbClr val="0000FF"/>
                    </a:solidFill>
                  </a:rPr>
                  <a:t> </a:t>
                </a:r>
                <a:r>
                  <a:rPr lang="en-US" sz="4400" b="1" dirty="0" err="1" smtClean="0">
                    <a:solidFill>
                      <a:srgbClr val="0000FF"/>
                    </a:solidFill>
                  </a:rPr>
                  <a:t>phương</a:t>
                </a:r>
                <a:r>
                  <a:rPr lang="en-US" sz="4400" b="1" dirty="0" smtClean="0">
                    <a:solidFill>
                      <a:srgbClr val="0000FF"/>
                    </a:solidFill>
                  </a:rPr>
                  <a:t> </a:t>
                </a:r>
                <a:r>
                  <a:rPr lang="en-US" sz="4400" b="1" dirty="0" err="1" smtClean="0">
                    <a:solidFill>
                      <a:srgbClr val="0000FF"/>
                    </a:solidFill>
                  </a:rPr>
                  <a:t>trình</a:t>
                </a:r>
                <a:r>
                  <a:rPr lang="en-US" sz="4400" b="1" dirty="0" smtClean="0">
                    <a:solidFill>
                      <a:srgbClr val="0000FF"/>
                    </a:solidFill>
                  </a:rPr>
                  <a:t>: </a:t>
                </a:r>
                <a14:m>
                  <m:oMath xmlns:m="http://schemas.openxmlformats.org/officeDocument/2006/math">
                    <m:r>
                      <a:rPr lang="en-US" sz="4400" b="1" i="1">
                        <a:solidFill>
                          <a:srgbClr val="0000FF"/>
                        </a:solidFill>
                        <a:latin typeface="Cambria Math"/>
                        <a:ea typeface="Tahoma" pitchFamily="34" charset="0"/>
                        <a:cs typeface="Tahoma" pitchFamily="34" charset="0"/>
                      </a:rPr>
                      <m:t>𝟏𝟔𝟓𝐱</m:t>
                    </m:r>
                    <m:r>
                      <a:rPr lang="en-US" sz="4400" b="1">
                        <a:solidFill>
                          <a:srgbClr val="0000FF"/>
                        </a:solidFill>
                        <a:latin typeface="Cambria Math"/>
                        <a:ea typeface="Tahoma" pitchFamily="34" charset="0"/>
                        <a:cs typeface="Tahoma" pitchFamily="34" charset="0"/>
                      </a:rPr>
                      <m:t>+</m:t>
                    </m:r>
                    <m:r>
                      <a:rPr lang="en-US" sz="4400" b="1" i="1">
                        <a:solidFill>
                          <a:srgbClr val="0000FF"/>
                        </a:solidFill>
                        <a:latin typeface="Cambria Math"/>
                        <a:ea typeface="Tahoma" pitchFamily="34" charset="0"/>
                        <a:cs typeface="Tahoma" pitchFamily="34" charset="0"/>
                      </a:rPr>
                      <m:t>𝟏𝟓𝐲</m:t>
                    </m:r>
                    <m:r>
                      <a:rPr lang="en-US" sz="4400" b="1" i="1">
                        <a:solidFill>
                          <a:srgbClr val="0000FF"/>
                        </a:solidFill>
                        <a:latin typeface="Cambria Math"/>
                        <a:ea typeface="Cambria Math"/>
                        <a:cs typeface="Tahoma" pitchFamily="34" charset="0"/>
                      </a:rPr>
                      <m:t>≥</m:t>
                    </m:r>
                    <m:r>
                      <a:rPr lang="en-US" sz="4400" b="1" i="1">
                        <a:solidFill>
                          <a:srgbClr val="0000FF"/>
                        </a:solidFill>
                        <a:latin typeface="Cambria Math"/>
                        <a:ea typeface="Tahoma" pitchFamily="34" charset="0"/>
                        <a:cs typeface="Tahoma" pitchFamily="34" charset="0"/>
                      </a:rPr>
                      <m:t>𝟏𝟑𝟎𝟎</m:t>
                    </m:r>
                  </m:oMath>
                </a14:m>
                <a:r>
                  <a:rPr lang="en-US" sz="4400" b="1" dirty="0">
                    <a:solidFill>
                      <a:srgbClr val="0000FF"/>
                    </a:solidFill>
                  </a:rPr>
                  <a:t>. </a:t>
                </a:r>
              </a:p>
              <a:p>
                <a:r>
                  <a:rPr lang="en-US" sz="4400" b="1" dirty="0">
                    <a:solidFill>
                      <a:srgbClr val="0000FF"/>
                    </a:solidFill>
                  </a:rPr>
                  <a:t> </a:t>
                </a:r>
                <a:r>
                  <a:rPr lang="en-US" sz="4400" b="1" dirty="0" smtClean="0">
                    <a:solidFill>
                      <a:srgbClr val="0000FF"/>
                    </a:solidFill>
                  </a:rPr>
                  <a:t>                              </a:t>
                </a:r>
                <a14:m>
                  <m:oMath xmlns:m="http://schemas.openxmlformats.org/officeDocument/2006/math">
                    <m:r>
                      <a:rPr lang="en-US" sz="4400" b="1" i="1">
                        <a:solidFill>
                          <a:srgbClr val="0000FF"/>
                        </a:solidFill>
                        <a:latin typeface="Cambria Math"/>
                        <a:ea typeface="Tahoma" pitchFamily="34" charset="0"/>
                        <a:cs typeface="Tahoma" pitchFamily="34" charset="0"/>
                      </a:rPr>
                      <m:t>𝟏𝟔𝟓</m:t>
                    </m:r>
                    <m:r>
                      <a:rPr lang="en-US" sz="4400" b="1" i="0" smtClean="0">
                        <a:solidFill>
                          <a:srgbClr val="0000FF"/>
                        </a:solidFill>
                        <a:latin typeface="Cambria Math"/>
                        <a:ea typeface="Tahoma" pitchFamily="34" charset="0"/>
                        <a:cs typeface="Tahoma" pitchFamily="34" charset="0"/>
                      </a:rPr>
                      <m:t>.</m:t>
                    </m:r>
                    <m:r>
                      <a:rPr lang="en-US" sz="4400" b="1" i="0" smtClean="0">
                        <a:solidFill>
                          <a:srgbClr val="0000FF"/>
                        </a:solidFill>
                        <a:latin typeface="Cambria Math"/>
                        <a:ea typeface="Tahoma" pitchFamily="34" charset="0"/>
                        <a:cs typeface="Tahoma" pitchFamily="34" charset="0"/>
                      </a:rPr>
                      <m:t>𝟏𝟎</m:t>
                    </m:r>
                    <m:r>
                      <a:rPr lang="en-US" sz="4400" b="1">
                        <a:solidFill>
                          <a:srgbClr val="0000FF"/>
                        </a:solidFill>
                        <a:latin typeface="Cambria Math"/>
                        <a:ea typeface="Tahoma" pitchFamily="34" charset="0"/>
                        <a:cs typeface="Tahoma" pitchFamily="34" charset="0"/>
                      </a:rPr>
                      <m:t>+</m:t>
                    </m:r>
                    <m:r>
                      <a:rPr lang="en-US" sz="4400" b="1" i="1">
                        <a:solidFill>
                          <a:srgbClr val="0000FF"/>
                        </a:solidFill>
                        <a:latin typeface="Cambria Math"/>
                        <a:ea typeface="Tahoma" pitchFamily="34" charset="0"/>
                        <a:cs typeface="Tahoma" pitchFamily="34" charset="0"/>
                      </a:rPr>
                      <m:t>𝟏𝟓</m:t>
                    </m:r>
                    <m:r>
                      <a:rPr lang="en-US" sz="4400" b="1" i="1" smtClean="0">
                        <a:solidFill>
                          <a:srgbClr val="0000FF"/>
                        </a:solidFill>
                        <a:latin typeface="Cambria Math"/>
                        <a:ea typeface="Tahoma" pitchFamily="34" charset="0"/>
                        <a:cs typeface="Tahoma" pitchFamily="34" charset="0"/>
                      </a:rPr>
                      <m:t>.</m:t>
                    </m:r>
                    <m:r>
                      <a:rPr lang="en-US" sz="4400" b="1" i="1" smtClean="0">
                        <a:solidFill>
                          <a:srgbClr val="0000FF"/>
                        </a:solidFill>
                        <a:latin typeface="Cambria Math"/>
                        <a:ea typeface="Tahoma" pitchFamily="34" charset="0"/>
                        <a:cs typeface="Tahoma" pitchFamily="34" charset="0"/>
                      </a:rPr>
                      <m:t>𝟏</m:t>
                    </m:r>
                    <m:r>
                      <a:rPr lang="en-US" sz="4400" b="1" i="1" smtClean="0">
                        <a:solidFill>
                          <a:srgbClr val="0000FF"/>
                        </a:solidFill>
                        <a:latin typeface="Cambria Math"/>
                        <a:ea typeface="Tahoma" pitchFamily="34" charset="0"/>
                        <a:cs typeface="Tahoma" pitchFamily="34" charset="0"/>
                      </a:rPr>
                      <m:t>=</m:t>
                    </m:r>
                    <m:r>
                      <a:rPr lang="en-US" sz="4400" b="1" i="1" smtClean="0">
                        <a:solidFill>
                          <a:srgbClr val="0000FF"/>
                        </a:solidFill>
                        <a:latin typeface="Cambria Math"/>
                        <a:ea typeface="Tahoma" pitchFamily="34" charset="0"/>
                        <a:cs typeface="Tahoma" pitchFamily="34" charset="0"/>
                      </a:rPr>
                      <m:t>𝟏𝟔𝟔𝟓</m:t>
                    </m:r>
                    <m:r>
                      <a:rPr lang="en-US" sz="4400" b="1" i="1">
                        <a:solidFill>
                          <a:srgbClr val="0000FF"/>
                        </a:solidFill>
                        <a:latin typeface="Cambria Math"/>
                        <a:ea typeface="Cambria Math"/>
                        <a:cs typeface="Tahoma" pitchFamily="34" charset="0"/>
                      </a:rPr>
                      <m:t>≥</m:t>
                    </m:r>
                    <m:r>
                      <a:rPr lang="en-US" sz="4400" b="1" i="1">
                        <a:solidFill>
                          <a:srgbClr val="0000FF"/>
                        </a:solidFill>
                        <a:latin typeface="Cambria Math"/>
                        <a:ea typeface="Tahoma" pitchFamily="34" charset="0"/>
                        <a:cs typeface="Tahoma" pitchFamily="34" charset="0"/>
                      </a:rPr>
                      <m:t>𝟏𝟑𝟎𝟎</m:t>
                    </m:r>
                  </m:oMath>
                </a14:m>
                <a:endParaRPr lang="en-US" sz="4400" b="1" dirty="0">
                  <a:solidFill>
                    <a:srgbClr val="0000FF"/>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206200" y="9372600"/>
                <a:ext cx="21882400" cy="1446550"/>
              </a:xfrm>
              <a:prstGeom prst="rect">
                <a:avLst/>
              </a:prstGeom>
              <a:blipFill rotWithShape="1">
                <a:blip r:embed="rId4"/>
                <a:stretch>
                  <a:fillRect l="-1142" t="-8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58600" y="10974050"/>
                <a:ext cx="21882400" cy="769441"/>
              </a:xfrm>
              <a:prstGeom prst="rect">
                <a:avLst/>
              </a:prstGeom>
              <a:noFill/>
            </p:spPr>
            <p:txBody>
              <a:bodyPr wrap="square" rtlCol="0">
                <a:spAutoFit/>
              </a:bodyPr>
              <a:lstStyle/>
              <a:p>
                <a:r>
                  <a:rPr lang="en-US" sz="4400" b="1" dirty="0" smtClean="0">
                    <a:solidFill>
                      <a:srgbClr val="C00000"/>
                    </a:solidFill>
                  </a:rPr>
                  <a:t>              </a:t>
                </a:r>
                <a:r>
                  <a:rPr lang="en-US" sz="4400" b="1" dirty="0" err="1" smtClean="0">
                    <a:solidFill>
                      <a:srgbClr val="C00000"/>
                    </a:solidFill>
                  </a:rPr>
                  <a:t>Vậy</a:t>
                </a:r>
                <a:r>
                  <a:rPr lang="en-US" sz="4400" b="1" dirty="0" smtClean="0">
                    <a:solidFill>
                      <a:srgbClr val="C00000"/>
                    </a:solidFill>
                  </a:rPr>
                  <a:t>: </a:t>
                </a:r>
                <a14:m>
                  <m:oMath xmlns:m="http://schemas.openxmlformats.org/officeDocument/2006/math">
                    <m:d>
                      <m:dPr>
                        <m:ctrlPr>
                          <a:rPr lang="en-US" sz="4400" b="1" i="1" smtClean="0">
                            <a:solidFill>
                              <a:srgbClr val="C00000"/>
                            </a:solidFill>
                            <a:latin typeface="Cambria Math"/>
                          </a:rPr>
                        </m:ctrlPr>
                      </m:dPr>
                      <m:e>
                        <m:r>
                          <a:rPr lang="en-US" sz="4400" b="1" i="1" smtClean="0">
                            <a:solidFill>
                              <a:srgbClr val="C00000"/>
                            </a:solidFill>
                            <a:latin typeface="Cambria Math"/>
                          </a:rPr>
                          <m:t>𝟏𝟎</m:t>
                        </m:r>
                        <m:r>
                          <a:rPr lang="en-US" sz="4400" b="1" i="1" smtClean="0">
                            <a:solidFill>
                              <a:srgbClr val="C00000"/>
                            </a:solidFill>
                            <a:latin typeface="Cambria Math"/>
                          </a:rPr>
                          <m:t>;</m:t>
                        </m:r>
                        <m:r>
                          <a:rPr lang="en-US" sz="4400" b="1" i="1" smtClean="0">
                            <a:solidFill>
                              <a:srgbClr val="C00000"/>
                            </a:solidFill>
                            <a:latin typeface="Cambria Math"/>
                          </a:rPr>
                          <m:t>𝟏</m:t>
                        </m:r>
                        <m:r>
                          <a:rPr lang="en-US" sz="4400" b="1" i="1" smtClean="0">
                            <a:solidFill>
                              <a:srgbClr val="C00000"/>
                            </a:solidFill>
                            <a:latin typeface="Cambria Math"/>
                          </a:rPr>
                          <m:t> </m:t>
                        </m:r>
                      </m:e>
                    </m:d>
                    <m:r>
                      <a:rPr lang="en-US" sz="4400" b="1" i="1" smtClean="0">
                        <a:solidFill>
                          <a:srgbClr val="C00000"/>
                        </a:solidFill>
                        <a:latin typeface="Cambria Math"/>
                      </a:rPr>
                      <m:t> </m:t>
                    </m:r>
                  </m:oMath>
                </a14:m>
                <a:r>
                  <a:rPr lang="en-US" sz="4400" b="1" dirty="0" smtClean="0">
                    <a:solidFill>
                      <a:srgbClr val="C00000"/>
                    </a:solidFill>
                  </a:rPr>
                  <a:t> </a:t>
                </a:r>
                <a:r>
                  <a:rPr lang="en-US" sz="4400" b="1" dirty="0" err="1" smtClean="0">
                    <a:solidFill>
                      <a:srgbClr val="C00000"/>
                    </a:solidFill>
                  </a:rPr>
                  <a:t>là</a:t>
                </a:r>
                <a:r>
                  <a:rPr lang="en-US" sz="4400" b="1" dirty="0" smtClean="0">
                    <a:solidFill>
                      <a:srgbClr val="C00000"/>
                    </a:solidFill>
                  </a:rPr>
                  <a:t> </a:t>
                </a:r>
                <a:r>
                  <a:rPr lang="en-US" sz="4400" b="1" dirty="0" err="1" smtClean="0">
                    <a:solidFill>
                      <a:srgbClr val="C00000"/>
                    </a:solidFill>
                  </a:rPr>
                  <a:t>một</a:t>
                </a:r>
                <a:r>
                  <a:rPr lang="en-US" sz="4400" b="1" dirty="0" smtClean="0">
                    <a:solidFill>
                      <a:srgbClr val="C00000"/>
                    </a:solidFill>
                  </a:rPr>
                  <a:t> </a:t>
                </a:r>
                <a:r>
                  <a:rPr lang="en-US" sz="4400" b="1" dirty="0" err="1" smtClean="0">
                    <a:solidFill>
                      <a:srgbClr val="C00000"/>
                    </a:solidFill>
                  </a:rPr>
                  <a:t>nghiệm</a:t>
                </a:r>
                <a:r>
                  <a:rPr lang="en-US" sz="4400" b="1" dirty="0" smtClean="0">
                    <a:solidFill>
                      <a:srgbClr val="C00000"/>
                    </a:solidFill>
                  </a:rPr>
                  <a:t> </a:t>
                </a:r>
                <a:r>
                  <a:rPr lang="en-US" sz="4400" b="1" dirty="0" err="1" smtClean="0">
                    <a:solidFill>
                      <a:srgbClr val="C00000"/>
                    </a:solidFill>
                  </a:rPr>
                  <a:t>của</a:t>
                </a:r>
                <a:r>
                  <a:rPr lang="en-US" sz="4400" b="1" dirty="0" smtClean="0">
                    <a:solidFill>
                      <a:srgbClr val="C00000"/>
                    </a:solidFill>
                  </a:rPr>
                  <a:t> </a:t>
                </a:r>
                <a:r>
                  <a:rPr lang="en-US" sz="4400" b="1" dirty="0" err="1" smtClean="0">
                    <a:solidFill>
                      <a:srgbClr val="C00000"/>
                    </a:solidFill>
                  </a:rPr>
                  <a:t>bất</a:t>
                </a:r>
                <a:r>
                  <a:rPr lang="en-US" sz="4400" b="1" dirty="0" smtClean="0">
                    <a:solidFill>
                      <a:srgbClr val="C00000"/>
                    </a:solidFill>
                  </a:rPr>
                  <a:t> </a:t>
                </a:r>
                <a:r>
                  <a:rPr lang="en-US" sz="4400" b="1" dirty="0" err="1" smtClean="0">
                    <a:solidFill>
                      <a:srgbClr val="C00000"/>
                    </a:solidFill>
                  </a:rPr>
                  <a:t>phương</a:t>
                </a:r>
                <a:r>
                  <a:rPr lang="en-US" sz="4400" b="1" dirty="0" smtClean="0">
                    <a:solidFill>
                      <a:srgbClr val="C00000"/>
                    </a:solidFill>
                  </a:rPr>
                  <a:t> </a:t>
                </a:r>
                <a:r>
                  <a:rPr lang="en-US" sz="4400" b="1" dirty="0" err="1" smtClean="0">
                    <a:solidFill>
                      <a:srgbClr val="C00000"/>
                    </a:solidFill>
                  </a:rPr>
                  <a:t>trình</a:t>
                </a:r>
                <a:endParaRPr lang="en-US" sz="4400" b="1" dirty="0">
                  <a:solidFill>
                    <a:srgbClr val="C0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58600" y="10974050"/>
                <a:ext cx="21882400" cy="769441"/>
              </a:xfrm>
              <a:prstGeom prst="rect">
                <a:avLst/>
              </a:prstGeom>
              <a:blipFill rotWithShape="1">
                <a:blip r:embed="rId5"/>
                <a:stretch>
                  <a:fillRect t="-15873" b="-37302"/>
                </a:stretch>
              </a:blipFill>
            </p:spPr>
            <p:txBody>
              <a:bodyPr/>
              <a:lstStyle/>
              <a:p>
                <a:r>
                  <a:rPr lang="en-US">
                    <a:noFill/>
                  </a:rPr>
                  <a:t> </a:t>
                </a:r>
              </a:p>
            </p:txBody>
          </p:sp>
        </mc:Fallback>
      </mc:AlternateContent>
    </p:spTree>
    <p:extLst>
      <p:ext uri="{BB962C8B-B14F-4D97-AF65-F5344CB8AC3E}">
        <p14:creationId xmlns:p14="http://schemas.microsoft.com/office/powerpoint/2010/main" val="19904781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2">
                                            <p:txEl>
                                              <p:pRg st="0" end="0"/>
                                            </p:txEl>
                                          </p:spTgt>
                                        </p:tgtEl>
                                        <p:attrNameLst>
                                          <p:attrName>style.visibility</p:attrName>
                                        </p:attrNameLst>
                                      </p:cBhvr>
                                      <p:to>
                                        <p:strVal val="visible"/>
                                      </p:to>
                                    </p:set>
                                    <p:animEffect transition="in" filter="fade">
                                      <p:cBhvr>
                                        <p:cTn id="14"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1106" y="2027673"/>
            <a:ext cx="22460788" cy="10850128"/>
            <a:chOff x="1440196" y="3706476"/>
            <a:chExt cx="22460788" cy="5707803"/>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745791"/>
              <a:ext cx="9518389" cy="529529"/>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96869" y="3706476"/>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nvGrpSpPr>
          <p:cNvPr id="15" name="Group 14"/>
          <p:cNvGrpSpPr/>
          <p:nvPr/>
        </p:nvGrpSpPr>
        <p:grpSpPr>
          <a:xfrm>
            <a:off x="228600" y="1676398"/>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2/3</a:t>
              </a:r>
              <a:endParaRPr lang="en-US" sz="4400" b="1" dirty="0">
                <a:solidFill>
                  <a:schemeClr val="bg1"/>
                </a:solidFill>
                <a:latin typeface="Tahoma" pitchFamily="34" charset="0"/>
                <a:cs typeface="Tahoma" pitchFamily="34" charset="0"/>
              </a:endParaRPr>
            </a:p>
          </p:txBody>
        </p:sp>
      </p:grpSp>
      <p:sp>
        <p:nvSpPr>
          <p:cNvPr id="28" name="Text Box 4"/>
          <p:cNvSpPr txBox="1">
            <a:spLocks noChangeArrowheads="1"/>
          </p:cNvSpPr>
          <p:nvPr/>
        </p:nvSpPr>
        <p:spPr bwMode="auto">
          <a:xfrm>
            <a:off x="1447800" y="3489236"/>
            <a:ext cx="211074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  </a:t>
            </a:r>
            <a:r>
              <a:rPr lang="en-US" sz="4400" b="1" dirty="0" err="1" smtClean="0"/>
              <a:t>Bác</a:t>
            </a:r>
            <a:r>
              <a:rPr lang="en-US" sz="4400" b="1" dirty="0" smtClean="0"/>
              <a:t> </a:t>
            </a:r>
            <a:r>
              <a:rPr lang="en-US" sz="4400" b="1" dirty="0" err="1"/>
              <a:t>Ngọc</a:t>
            </a:r>
            <a:r>
              <a:rPr lang="en-US" sz="4400" b="1" dirty="0"/>
              <a:t> </a:t>
            </a:r>
            <a:r>
              <a:rPr lang="en-US" sz="4400" b="1" dirty="0" err="1"/>
              <a:t>thực</a:t>
            </a:r>
            <a:r>
              <a:rPr lang="en-US" sz="4400" b="1" dirty="0"/>
              <a:t> </a:t>
            </a:r>
            <a:r>
              <a:rPr lang="en-US" sz="4400" b="1" dirty="0" err="1"/>
              <a:t>hiện</a:t>
            </a:r>
            <a:r>
              <a:rPr lang="en-US" sz="4400" b="1" dirty="0"/>
              <a:t> </a:t>
            </a:r>
            <a:r>
              <a:rPr lang="en-US" sz="4400" b="1" dirty="0" err="1"/>
              <a:t>chế</a:t>
            </a:r>
            <a:r>
              <a:rPr lang="en-US" sz="4400" b="1" dirty="0"/>
              <a:t> </a:t>
            </a:r>
            <a:r>
              <a:rPr lang="en-US" sz="4400" b="1" dirty="0" err="1"/>
              <a:t>độ</a:t>
            </a:r>
            <a:r>
              <a:rPr lang="en-US" sz="4400" b="1" dirty="0"/>
              <a:t> </a:t>
            </a:r>
            <a:r>
              <a:rPr lang="en-US" sz="4400" b="1" dirty="0" err="1"/>
              <a:t>ăn</a:t>
            </a:r>
            <a:r>
              <a:rPr lang="en-US" sz="4400" b="1" dirty="0"/>
              <a:t> </a:t>
            </a:r>
            <a:r>
              <a:rPr lang="en-US" sz="4400" b="1" dirty="0" err="1"/>
              <a:t>kiêng</a:t>
            </a:r>
            <a:r>
              <a:rPr lang="en-US" sz="4400" b="1" dirty="0"/>
              <a:t> </a:t>
            </a:r>
            <a:r>
              <a:rPr lang="en-US" sz="4400" b="1" dirty="0" err="1"/>
              <a:t>với</a:t>
            </a:r>
            <a:r>
              <a:rPr lang="en-US" sz="4400" b="1" dirty="0"/>
              <a:t> </a:t>
            </a:r>
            <a:r>
              <a:rPr lang="en-US" sz="4400" b="1" dirty="0" err="1"/>
              <a:t>yêu</a:t>
            </a:r>
            <a:r>
              <a:rPr lang="en-US" sz="4400" b="1" dirty="0"/>
              <a:t> </a:t>
            </a:r>
            <a:r>
              <a:rPr lang="en-US" sz="4400" b="1" dirty="0" err="1"/>
              <a:t>cầu</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hằng</a:t>
            </a:r>
            <a:r>
              <a:rPr lang="en-US" sz="4400" b="1" dirty="0"/>
              <a:t> </a:t>
            </a:r>
            <a:r>
              <a:rPr lang="en-US" sz="4400" b="1" dirty="0" err="1"/>
              <a:t>ngày</a:t>
            </a:r>
            <a:r>
              <a:rPr lang="en-US" sz="4400" b="1" dirty="0"/>
              <a:t> qua </a:t>
            </a:r>
            <a:r>
              <a:rPr lang="en-US" sz="4400" b="1" dirty="0" err="1"/>
              <a:t>thức</a:t>
            </a:r>
            <a:r>
              <a:rPr lang="en-US" sz="4400" b="1" dirty="0"/>
              <a:t> </a:t>
            </a:r>
            <a:r>
              <a:rPr lang="en-US" sz="4400" b="1" dirty="0" err="1"/>
              <a:t>uống</a:t>
            </a:r>
            <a:r>
              <a:rPr lang="en-US" sz="4400" b="1" dirty="0"/>
              <a:t> </a:t>
            </a:r>
            <a:r>
              <a:rPr lang="en-US" sz="4400" b="1" dirty="0" err="1"/>
              <a:t>là</a:t>
            </a:r>
            <a:r>
              <a:rPr lang="en-US" sz="4400" b="1" dirty="0"/>
              <a:t> 300 </a:t>
            </a:r>
            <a:r>
              <a:rPr lang="en-US" sz="4400" b="1" dirty="0" err="1"/>
              <a:t>calo</a:t>
            </a:r>
            <a:r>
              <a:rPr lang="en-US" sz="4400" b="1" dirty="0"/>
              <a:t>, 36 </a:t>
            </a:r>
            <a:r>
              <a:rPr lang="en-US" sz="4400" b="1" dirty="0" err="1"/>
              <a:t>đơn</a:t>
            </a:r>
            <a:r>
              <a:rPr lang="en-US" sz="4400" b="1" dirty="0"/>
              <a:t> </a:t>
            </a:r>
            <a:r>
              <a:rPr lang="en-US" sz="4400" b="1" dirty="0" err="1"/>
              <a:t>vị</a:t>
            </a:r>
            <a:r>
              <a:rPr lang="en-US" sz="4400" b="1" dirty="0"/>
              <a:t> vitamin A </a:t>
            </a:r>
            <a:r>
              <a:rPr lang="en-US" sz="4400" b="1" dirty="0" err="1"/>
              <a:t>và</a:t>
            </a:r>
            <a:r>
              <a:rPr lang="en-US" sz="4400" b="1" dirty="0"/>
              <a:t> 90 </a:t>
            </a:r>
            <a:r>
              <a:rPr lang="en-US" sz="4400" b="1" dirty="0" err="1"/>
              <a:t>đơn</a:t>
            </a:r>
            <a:r>
              <a:rPr lang="en-US" sz="4400" b="1" dirty="0"/>
              <a:t> </a:t>
            </a:r>
            <a:r>
              <a:rPr lang="en-US" sz="4400" b="1" dirty="0" err="1"/>
              <a:t>vị</a:t>
            </a:r>
            <a:r>
              <a:rPr lang="en-US" sz="4400" b="1" dirty="0"/>
              <a:t> vitamin C. </a:t>
            </a:r>
            <a:r>
              <a:rPr lang="en-US" sz="4400" b="1" dirty="0" err="1"/>
              <a:t>Một</a:t>
            </a:r>
            <a:r>
              <a:rPr lang="en-US" sz="4400" b="1" dirty="0"/>
              <a:t> </a:t>
            </a:r>
            <a:r>
              <a:rPr lang="en-US" sz="4400" b="1" dirty="0" err="1"/>
              <a:t>cốc</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ăn</a:t>
            </a:r>
            <a:r>
              <a:rPr lang="en-US" sz="4400" b="1" dirty="0"/>
              <a:t> </a:t>
            </a:r>
            <a:r>
              <a:rPr lang="en-US" sz="4400" b="1" dirty="0" err="1"/>
              <a:t>kiêng</a:t>
            </a:r>
            <a:r>
              <a:rPr lang="en-US" sz="4400" b="1" dirty="0"/>
              <a:t> </a:t>
            </a:r>
            <a:r>
              <a:rPr lang="en-US" sz="4400" b="1" dirty="0" err="1"/>
              <a:t>thứ</a:t>
            </a:r>
            <a:r>
              <a:rPr lang="en-US" sz="4400" b="1" dirty="0"/>
              <a:t> </a:t>
            </a:r>
            <a:r>
              <a:rPr lang="en-US" sz="4400" b="1" dirty="0" err="1"/>
              <a:t>nhất</a:t>
            </a:r>
            <a:r>
              <a:rPr lang="en-US" sz="4400" b="1" dirty="0"/>
              <a:t> </a:t>
            </a:r>
            <a:r>
              <a:rPr lang="en-US" sz="4400" b="1" dirty="0" err="1"/>
              <a:t>cung</a:t>
            </a:r>
            <a:r>
              <a:rPr lang="en-US" sz="4400" b="1" dirty="0"/>
              <a:t> </a:t>
            </a:r>
            <a:r>
              <a:rPr lang="en-US" sz="4400" b="1" dirty="0" err="1"/>
              <a:t>cấp</a:t>
            </a:r>
            <a:r>
              <a:rPr lang="en-US" sz="4400" b="1" dirty="0"/>
              <a:t> 60 </a:t>
            </a:r>
            <a:r>
              <a:rPr lang="en-US" sz="4400" b="1" dirty="0" err="1"/>
              <a:t>calo</a:t>
            </a:r>
            <a:r>
              <a:rPr lang="en-US" sz="4400" b="1" dirty="0"/>
              <a:t>, 12 </a:t>
            </a:r>
            <a:r>
              <a:rPr lang="en-US" sz="4400" b="1" dirty="0" err="1"/>
              <a:t>đơn</a:t>
            </a:r>
            <a:r>
              <a:rPr lang="en-US" sz="4400" b="1" dirty="0"/>
              <a:t> </a:t>
            </a:r>
            <a:r>
              <a:rPr lang="en-US" sz="4400" b="1" dirty="0" err="1"/>
              <a:t>vị</a:t>
            </a:r>
            <a:r>
              <a:rPr lang="en-US" sz="4400" b="1" dirty="0"/>
              <a:t> vitamin A </a:t>
            </a:r>
            <a:r>
              <a:rPr lang="en-US" sz="4400" b="1" dirty="0" err="1"/>
              <a:t>và</a:t>
            </a:r>
            <a:r>
              <a:rPr lang="en-US" sz="4400" b="1" dirty="0"/>
              <a:t> 10 </a:t>
            </a:r>
            <a:r>
              <a:rPr lang="en-US" sz="4400" b="1" dirty="0" err="1"/>
              <a:t>đơn</a:t>
            </a:r>
            <a:r>
              <a:rPr lang="en-US" sz="4400" b="1" dirty="0"/>
              <a:t> </a:t>
            </a:r>
            <a:r>
              <a:rPr lang="en-US" sz="4400" b="1" dirty="0" err="1"/>
              <a:t>vị</a:t>
            </a:r>
            <a:r>
              <a:rPr lang="en-US" sz="4400" b="1" dirty="0"/>
              <a:t> vitamin C. </a:t>
            </a:r>
            <a:r>
              <a:rPr lang="en-US" sz="4400" b="1" dirty="0" err="1"/>
              <a:t>Một</a:t>
            </a:r>
            <a:r>
              <a:rPr lang="en-US" sz="4400" b="1" dirty="0"/>
              <a:t> </a:t>
            </a:r>
            <a:r>
              <a:rPr lang="en-US" sz="4400" b="1" dirty="0" err="1"/>
              <a:t>cốc</a:t>
            </a:r>
            <a:r>
              <a:rPr lang="en-US" sz="4400" b="1" dirty="0"/>
              <a:t> </a:t>
            </a:r>
            <a:r>
              <a:rPr lang="en-US" sz="4400" b="1" dirty="0" err="1"/>
              <a:t>đổ</a:t>
            </a:r>
            <a:r>
              <a:rPr lang="en-US" sz="4400" b="1" dirty="0"/>
              <a:t> </a:t>
            </a:r>
            <a:r>
              <a:rPr lang="en-US" sz="4400" b="1" dirty="0" err="1"/>
              <a:t>uống</a:t>
            </a:r>
            <a:r>
              <a:rPr lang="en-US" sz="4400" b="1" dirty="0"/>
              <a:t> </a:t>
            </a:r>
            <a:r>
              <a:rPr lang="en-US" sz="4400" b="1" dirty="0" err="1"/>
              <a:t>ăn</a:t>
            </a:r>
            <a:r>
              <a:rPr lang="en-US" sz="4400" b="1" dirty="0"/>
              <a:t> </a:t>
            </a:r>
            <a:r>
              <a:rPr lang="en-US" sz="4400" b="1" dirty="0" err="1"/>
              <a:t>kiêng</a:t>
            </a:r>
            <a:r>
              <a:rPr lang="en-US" sz="4400" b="1" dirty="0"/>
              <a:t> </a:t>
            </a:r>
            <a:r>
              <a:rPr lang="en-US" sz="4400" b="1" dirty="0" err="1"/>
              <a:t>thứ</a:t>
            </a:r>
            <a:r>
              <a:rPr lang="en-US" sz="4400" b="1" dirty="0"/>
              <a:t> </a:t>
            </a:r>
            <a:r>
              <a:rPr lang="en-US" sz="4400" b="1" dirty="0" err="1"/>
              <a:t>hai</a:t>
            </a:r>
            <a:r>
              <a:rPr lang="en-US" sz="4400" b="1" dirty="0"/>
              <a:t> </a:t>
            </a:r>
            <a:r>
              <a:rPr lang="en-US" sz="4400" b="1" dirty="0" err="1"/>
              <a:t>cung</a:t>
            </a:r>
            <a:r>
              <a:rPr lang="en-US" sz="4400" b="1" dirty="0"/>
              <a:t> </a:t>
            </a:r>
            <a:r>
              <a:rPr lang="en-US" sz="4400" b="1" dirty="0" err="1"/>
              <a:t>cấp</a:t>
            </a:r>
            <a:r>
              <a:rPr lang="en-US" sz="4400" b="1" dirty="0"/>
              <a:t> 60 </a:t>
            </a:r>
            <a:r>
              <a:rPr lang="en-US" sz="4400" b="1" dirty="0" err="1"/>
              <a:t>calo</a:t>
            </a:r>
            <a:r>
              <a:rPr lang="en-US" sz="4400" b="1" dirty="0"/>
              <a:t>, 6 </a:t>
            </a:r>
            <a:r>
              <a:rPr lang="en-US" sz="4400" b="1" dirty="0" err="1"/>
              <a:t>đơn</a:t>
            </a:r>
            <a:r>
              <a:rPr lang="en-US" sz="4400" b="1" dirty="0"/>
              <a:t> </a:t>
            </a:r>
            <a:r>
              <a:rPr lang="en-US" sz="4400" b="1" dirty="0" err="1"/>
              <a:t>vị</a:t>
            </a:r>
            <a:r>
              <a:rPr lang="en-US" sz="4400" b="1" dirty="0"/>
              <a:t> vitamin A </a:t>
            </a:r>
            <a:r>
              <a:rPr lang="en-US" sz="4400" b="1" dirty="0" err="1"/>
              <a:t>và</a:t>
            </a:r>
            <a:r>
              <a:rPr lang="en-US" sz="4400" b="1" dirty="0"/>
              <a:t> 30 </a:t>
            </a:r>
            <a:r>
              <a:rPr lang="en-US" sz="4400" b="1" dirty="0" err="1"/>
              <a:t>đơn</a:t>
            </a:r>
            <a:r>
              <a:rPr lang="en-US" sz="4400" b="1" dirty="0"/>
              <a:t> </a:t>
            </a:r>
            <a:r>
              <a:rPr lang="en-US" sz="4400" b="1" dirty="0" err="1"/>
              <a:t>vị</a:t>
            </a:r>
            <a:r>
              <a:rPr lang="en-US" sz="4400" b="1" dirty="0"/>
              <a:t> vitamin C.</a:t>
            </a:r>
          </a:p>
        </p:txBody>
      </p:sp>
      <p:sp>
        <p:nvSpPr>
          <p:cNvPr id="40" name="TextBox 39"/>
          <p:cNvSpPr txBox="1"/>
          <p:nvPr/>
        </p:nvSpPr>
        <p:spPr>
          <a:xfrm>
            <a:off x="1130000" y="10601742"/>
            <a:ext cx="21882400" cy="2123658"/>
          </a:xfrm>
          <a:prstGeom prst="rect">
            <a:avLst/>
          </a:prstGeom>
          <a:noFill/>
        </p:spPr>
        <p:txBody>
          <a:bodyPr wrap="square" rtlCol="0">
            <a:spAutoFit/>
          </a:bodyPr>
          <a:lstStyle/>
          <a:p>
            <a:r>
              <a:rPr lang="vi-VN" sz="4400" b="1" dirty="0">
                <a:solidFill>
                  <a:srgbClr val="0000FF"/>
                </a:solidFill>
              </a:rPr>
              <a:t>b) Chỉ ra hai phương án mà bác Ngọc có thể chọn lựa số lượng cốc cho đồ uống thứ nhất và thứ hai nhằm đáp ứng nhu cầu cần thiết đối với số calo và số đơn vị vitamin hấp thụ.</a:t>
            </a:r>
            <a:endParaRPr lang="en-US" sz="4400" b="1" dirty="0">
              <a:solidFill>
                <a:srgbClr val="0000FF"/>
              </a:solidFill>
            </a:endParaRPr>
          </a:p>
        </p:txBody>
      </p:sp>
      <p:sp>
        <p:nvSpPr>
          <p:cNvPr id="29" name="TextBox 28"/>
          <p:cNvSpPr txBox="1"/>
          <p:nvPr/>
        </p:nvSpPr>
        <p:spPr>
          <a:xfrm>
            <a:off x="1049416" y="8544342"/>
            <a:ext cx="21882400" cy="2123658"/>
          </a:xfrm>
          <a:prstGeom prst="rect">
            <a:avLst/>
          </a:prstGeom>
          <a:noFill/>
        </p:spPr>
        <p:txBody>
          <a:bodyPr wrap="square" rtlCol="0">
            <a:spAutoFit/>
          </a:bodyPr>
          <a:lstStyle/>
          <a:p>
            <a:r>
              <a:rPr lang="vi-VN" sz="4400" b="1" dirty="0">
                <a:solidFill>
                  <a:srgbClr val="FF0000"/>
                </a:solidFill>
              </a:rPr>
              <a:t>a) Viết hệ bất phương trình mô tả số lượng cốc cho đồ uống thứ nhất và thứ hai mà bác Ngọc nên uống mỗi ngày để đáp ứng nhu cầu cần thiết đối với số calo và số đơn vị vitamin hấp thụ.</a:t>
            </a:r>
            <a:endParaRPr lang="en-US" sz="4400" b="1" dirty="0">
              <a:solidFill>
                <a:srgbClr val="FF0000"/>
              </a:solidFill>
            </a:endParaRPr>
          </a:p>
        </p:txBody>
      </p:sp>
    </p:spTree>
    <p:extLst>
      <p:ext uri="{BB962C8B-B14F-4D97-AF65-F5344CB8AC3E}">
        <p14:creationId xmlns:p14="http://schemas.microsoft.com/office/powerpoint/2010/main" val="926234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0"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1524000" y="2367662"/>
            <a:ext cx="22454113" cy="6700138"/>
            <a:chOff x="1270511" y="5867400"/>
            <a:chExt cx="22462487" cy="5563961"/>
          </a:xfrm>
        </p:grpSpPr>
        <p:sp>
          <p:nvSpPr>
            <p:cNvPr id="31" name="Rounded Rectangle 30"/>
            <p:cNvSpPr/>
            <p:nvPr/>
          </p:nvSpPr>
          <p:spPr>
            <a:xfrm>
              <a:off x="1272210" y="6139010"/>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67400"/>
              <a:ext cx="3568119" cy="885307"/>
              <a:chOff x="1224541" y="6305967"/>
              <a:chExt cx="3568119" cy="885307"/>
            </a:xfrm>
          </p:grpSpPr>
          <p:sp>
            <p:nvSpPr>
              <p:cNvPr id="33"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0" name="TextBox 39"/>
              <p:cNvSpPr txBox="1"/>
              <p:nvPr/>
            </p:nvSpPr>
            <p:spPr>
              <a:xfrm>
                <a:off x="2095713" y="2703009"/>
                <a:ext cx="21882400" cy="1446550"/>
              </a:xfrm>
              <a:prstGeom prst="rect">
                <a:avLst/>
              </a:prstGeom>
              <a:noFill/>
            </p:spPr>
            <p:txBody>
              <a:bodyPr wrap="square" rtlCol="0">
                <a:spAutoFit/>
              </a:bodyPr>
              <a:lstStyle/>
              <a:p>
                <a:r>
                  <a:rPr lang="en-US" sz="4400" b="1" dirty="0" smtClean="0">
                    <a:solidFill>
                      <a:schemeClr val="tx1"/>
                    </a:solidFill>
                  </a:rPr>
                  <a:t>                           a) </a:t>
                </a:r>
                <a:r>
                  <a:rPr lang="en-US" sz="4400" b="1" dirty="0" err="1">
                    <a:solidFill>
                      <a:schemeClr val="tx1"/>
                    </a:solidFill>
                  </a:rPr>
                  <a:t>Gọi</a:t>
                </a:r>
                <a:r>
                  <a:rPr lang="en-US" sz="4400" b="1" dirty="0">
                    <a:solidFill>
                      <a:schemeClr val="tx1"/>
                    </a:solidFill>
                  </a:rPr>
                  <a:t> </a:t>
                </a:r>
                <a:r>
                  <a:rPr lang="en-US" sz="4400" b="1" dirty="0" err="1">
                    <a:solidFill>
                      <a:schemeClr val="tx1"/>
                    </a:solidFill>
                  </a:rPr>
                  <a:t>số</a:t>
                </a:r>
                <a:r>
                  <a:rPr lang="en-US" sz="4400" b="1" dirty="0">
                    <a:solidFill>
                      <a:schemeClr val="tx1"/>
                    </a:solidFill>
                  </a:rPr>
                  <a:t> </a:t>
                </a:r>
                <a:r>
                  <a:rPr lang="en-US" sz="4400" b="1" dirty="0" err="1">
                    <a:solidFill>
                      <a:schemeClr val="tx1"/>
                    </a:solidFill>
                  </a:rPr>
                  <a:t>lượng</a:t>
                </a:r>
                <a:r>
                  <a:rPr lang="en-US" sz="4400" b="1" dirty="0">
                    <a:solidFill>
                      <a:schemeClr val="tx1"/>
                    </a:solidFill>
                  </a:rPr>
                  <a:t> </a:t>
                </a:r>
                <a:r>
                  <a:rPr lang="en-US" sz="4400" b="1" dirty="0" err="1">
                    <a:solidFill>
                      <a:schemeClr val="tx1"/>
                    </a:solidFill>
                  </a:rPr>
                  <a:t>cốc</a:t>
                </a:r>
                <a:r>
                  <a:rPr lang="en-US" sz="4400" b="1" dirty="0">
                    <a:solidFill>
                      <a:schemeClr val="tx1"/>
                    </a:solidFill>
                  </a:rPr>
                  <a:t> </a:t>
                </a:r>
                <a:r>
                  <a:rPr lang="en-US" sz="4400" b="1" dirty="0" err="1">
                    <a:solidFill>
                      <a:schemeClr val="tx1"/>
                    </a:solidFill>
                  </a:rPr>
                  <a:t>cho</a:t>
                </a:r>
                <a:r>
                  <a:rPr lang="en-US" sz="4400" b="1" dirty="0">
                    <a:solidFill>
                      <a:schemeClr val="tx1"/>
                    </a:solidFill>
                  </a:rPr>
                  <a:t> </a:t>
                </a:r>
                <a:r>
                  <a:rPr lang="en-US" sz="4400" b="1" dirty="0" err="1">
                    <a:solidFill>
                      <a:schemeClr val="tx1"/>
                    </a:solidFill>
                  </a:rPr>
                  <a:t>đồ</a:t>
                </a:r>
                <a:r>
                  <a:rPr lang="en-US" sz="4400" b="1" dirty="0">
                    <a:solidFill>
                      <a:schemeClr val="tx1"/>
                    </a:solidFill>
                  </a:rPr>
                  <a:t> </a:t>
                </a:r>
                <a:r>
                  <a:rPr lang="en-US" sz="4400" b="1" dirty="0" err="1">
                    <a:solidFill>
                      <a:schemeClr val="tx1"/>
                    </a:solidFill>
                  </a:rPr>
                  <a:t>uống</a:t>
                </a:r>
                <a:r>
                  <a:rPr lang="en-US" sz="4400" b="1" dirty="0">
                    <a:solidFill>
                      <a:schemeClr val="tx1"/>
                    </a:solidFill>
                  </a:rPr>
                  <a:t> </a:t>
                </a:r>
                <a:r>
                  <a:rPr lang="en-US" sz="4400" b="1" dirty="0" err="1">
                    <a:solidFill>
                      <a:schemeClr val="tx1"/>
                    </a:solidFill>
                  </a:rPr>
                  <a:t>thứ</a:t>
                </a:r>
                <a:r>
                  <a:rPr lang="en-US" sz="4400" b="1" dirty="0">
                    <a:solidFill>
                      <a:schemeClr val="tx1"/>
                    </a:solidFill>
                  </a:rPr>
                  <a:t> </a:t>
                </a:r>
                <a:r>
                  <a:rPr lang="en-US" sz="4400" b="1" dirty="0" err="1">
                    <a:solidFill>
                      <a:schemeClr val="tx1"/>
                    </a:solidFill>
                  </a:rPr>
                  <a:t>nhất</a:t>
                </a:r>
                <a:r>
                  <a:rPr lang="en-US" sz="4400" b="1" dirty="0">
                    <a:solidFill>
                      <a:schemeClr val="tx1"/>
                    </a:solidFill>
                  </a:rPr>
                  <a:t> </a:t>
                </a:r>
                <a:r>
                  <a:rPr lang="en-US" sz="4400" b="1" dirty="0" err="1">
                    <a:solidFill>
                      <a:schemeClr val="tx1"/>
                    </a:solidFill>
                  </a:rPr>
                  <a:t>và</a:t>
                </a:r>
                <a:r>
                  <a:rPr lang="en-US" sz="4400" b="1" dirty="0">
                    <a:solidFill>
                      <a:schemeClr val="tx1"/>
                    </a:solidFill>
                  </a:rPr>
                  <a:t> </a:t>
                </a:r>
                <a:r>
                  <a:rPr lang="en-US" sz="4400" b="1" dirty="0" err="1">
                    <a:solidFill>
                      <a:schemeClr val="tx1"/>
                    </a:solidFill>
                  </a:rPr>
                  <a:t>thứ</a:t>
                </a:r>
                <a:r>
                  <a:rPr lang="en-US" sz="4400" b="1" dirty="0">
                    <a:solidFill>
                      <a:schemeClr val="tx1"/>
                    </a:solidFill>
                  </a:rPr>
                  <a:t> </a:t>
                </a:r>
                <a:r>
                  <a:rPr lang="en-US" sz="4400" b="1" dirty="0" err="1">
                    <a:solidFill>
                      <a:schemeClr val="tx1"/>
                    </a:solidFill>
                  </a:rPr>
                  <a:t>hai</a:t>
                </a:r>
                <a:r>
                  <a:rPr lang="en-US" sz="4400" b="1" dirty="0">
                    <a:solidFill>
                      <a:schemeClr val="tx1"/>
                    </a:solidFill>
                  </a:rPr>
                  <a:t> </a:t>
                </a:r>
                <a:r>
                  <a:rPr lang="en-US" sz="4400" b="1" dirty="0" err="1">
                    <a:solidFill>
                      <a:schemeClr val="tx1"/>
                    </a:solidFill>
                  </a:rPr>
                  <a:t>mà</a:t>
                </a:r>
                <a:r>
                  <a:rPr lang="en-US" sz="4400" b="1" dirty="0">
                    <a:solidFill>
                      <a:schemeClr val="tx1"/>
                    </a:solidFill>
                  </a:rPr>
                  <a:t> </a:t>
                </a:r>
                <a:r>
                  <a:rPr lang="en-US" sz="4400" b="1" dirty="0" err="1">
                    <a:solidFill>
                      <a:schemeClr val="tx1"/>
                    </a:solidFill>
                  </a:rPr>
                  <a:t>bác</a:t>
                </a:r>
                <a:r>
                  <a:rPr lang="en-US" sz="4400" b="1" dirty="0">
                    <a:solidFill>
                      <a:schemeClr val="tx1"/>
                    </a:solidFill>
                  </a:rPr>
                  <a:t> </a:t>
                </a:r>
                <a:r>
                  <a:rPr lang="en-US" sz="4400" b="1" dirty="0" err="1">
                    <a:solidFill>
                      <a:schemeClr val="tx1"/>
                    </a:solidFill>
                  </a:rPr>
                  <a:t>Ngọc</a:t>
                </a:r>
                <a:r>
                  <a:rPr lang="en-US" sz="4400" b="1" dirty="0">
                    <a:solidFill>
                      <a:schemeClr val="tx1"/>
                    </a:solidFill>
                  </a:rPr>
                  <a:t> </a:t>
                </a:r>
                <a:r>
                  <a:rPr lang="en-US" sz="4400" b="1" dirty="0" err="1">
                    <a:solidFill>
                      <a:schemeClr val="tx1"/>
                    </a:solidFill>
                  </a:rPr>
                  <a:t>nên</a:t>
                </a:r>
                <a:r>
                  <a:rPr lang="en-US" sz="4400" b="1" dirty="0">
                    <a:solidFill>
                      <a:schemeClr val="tx1"/>
                    </a:solidFill>
                  </a:rPr>
                  <a:t> </a:t>
                </a:r>
                <a:r>
                  <a:rPr lang="en-US" sz="4400" b="1" dirty="0" err="1">
                    <a:solidFill>
                      <a:schemeClr val="tx1"/>
                    </a:solidFill>
                  </a:rPr>
                  <a:t>uống</a:t>
                </a:r>
                <a:r>
                  <a:rPr lang="en-US" sz="4400" b="1" dirty="0">
                    <a:solidFill>
                      <a:schemeClr val="tx1"/>
                    </a:solidFill>
                  </a:rPr>
                  <a:t> </a:t>
                </a:r>
                <a:r>
                  <a:rPr lang="en-US" sz="4400" b="1" dirty="0" err="1">
                    <a:solidFill>
                      <a:schemeClr val="tx1"/>
                    </a:solidFill>
                  </a:rPr>
                  <a:t>mỗi</a:t>
                </a:r>
                <a:r>
                  <a:rPr lang="en-US" sz="4400" b="1" dirty="0">
                    <a:solidFill>
                      <a:schemeClr val="tx1"/>
                    </a:solidFill>
                  </a:rPr>
                  <a:t> </a:t>
                </a:r>
                <a:r>
                  <a:rPr lang="en-US" sz="4400" b="1" dirty="0" err="1">
                    <a:solidFill>
                      <a:schemeClr val="tx1"/>
                    </a:solidFill>
                  </a:rPr>
                  <a:t>ngày</a:t>
                </a:r>
                <a:r>
                  <a:rPr lang="en-US" sz="4400" b="1" dirty="0">
                    <a:solidFill>
                      <a:schemeClr val="tx1"/>
                    </a:solidFill>
                  </a:rPr>
                  <a:t> </a:t>
                </a:r>
                <a:r>
                  <a:rPr lang="en-US" sz="4400" b="1" dirty="0" err="1">
                    <a:solidFill>
                      <a:schemeClr val="tx1"/>
                    </a:solidFill>
                  </a:rPr>
                  <a:t>lần</a:t>
                </a:r>
                <a:r>
                  <a:rPr lang="en-US" sz="4400" b="1" dirty="0">
                    <a:solidFill>
                      <a:schemeClr val="tx1"/>
                    </a:solidFill>
                  </a:rPr>
                  <a:t> </a:t>
                </a:r>
                <a:r>
                  <a:rPr lang="en-US" sz="4400" b="1" dirty="0" err="1">
                    <a:solidFill>
                      <a:schemeClr val="tx1"/>
                    </a:solidFill>
                  </a:rPr>
                  <a:t>lượt</a:t>
                </a:r>
                <a:r>
                  <a:rPr lang="en-US" sz="4400" b="1" dirty="0">
                    <a:solidFill>
                      <a:schemeClr val="tx1"/>
                    </a:solidFill>
                  </a:rPr>
                  <a:t> </a:t>
                </a:r>
                <a:r>
                  <a:rPr lang="en-US" sz="4400" b="1" dirty="0" err="1">
                    <a:solidFill>
                      <a:schemeClr val="tx1"/>
                    </a:solidFill>
                  </a:rPr>
                  <a:t>là</a:t>
                </a:r>
                <a:r>
                  <a:rPr lang="en-US" sz="4400" b="1" dirty="0">
                    <a:solidFill>
                      <a:schemeClr val="tx1"/>
                    </a:solidFill>
                  </a:rPr>
                  <a:t>  </a:t>
                </a:r>
                <a14:m>
                  <m:oMath xmlns:m="http://schemas.openxmlformats.org/officeDocument/2006/math">
                    <m:r>
                      <a:rPr lang="en-US" sz="4400" b="1" i="1" smtClean="0">
                        <a:solidFill>
                          <a:schemeClr val="tx1"/>
                        </a:solidFill>
                        <a:latin typeface="Cambria Math"/>
                        <a:ea typeface="Tahoma" pitchFamily="34" charset="0"/>
                        <a:cs typeface="Tahoma" pitchFamily="34" charset="0"/>
                      </a:rPr>
                      <m:t>𝒙</m:t>
                    </m:r>
                    <m:r>
                      <a:rPr lang="en-US" sz="4400" b="1" i="1" smtClean="0">
                        <a:solidFill>
                          <a:schemeClr val="tx1"/>
                        </a:solidFill>
                        <a:latin typeface="Cambria Math"/>
                        <a:ea typeface="Tahoma" pitchFamily="34" charset="0"/>
                        <a:cs typeface="Tahoma" pitchFamily="34" charset="0"/>
                      </a:rPr>
                      <m:t>, </m:t>
                    </m:r>
                    <m:r>
                      <a:rPr lang="en-US" sz="4400" b="1" i="1" smtClean="0">
                        <a:solidFill>
                          <a:schemeClr val="tx1"/>
                        </a:solidFill>
                        <a:latin typeface="Cambria Math"/>
                        <a:ea typeface="Tahoma" pitchFamily="34" charset="0"/>
                        <a:cs typeface="Tahoma" pitchFamily="34" charset="0"/>
                      </a:rPr>
                      <m:t>𝒚</m:t>
                    </m:r>
                    <m:r>
                      <a:rPr lang="en-US" sz="4400" b="1" i="1" smtClean="0">
                        <a:solidFill>
                          <a:schemeClr val="tx1"/>
                        </a:solidFill>
                        <a:latin typeface="Cambria Math"/>
                        <a:ea typeface="Tahoma" pitchFamily="34" charset="0"/>
                        <a:cs typeface="Tahoma" pitchFamily="34" charset="0"/>
                      </a:rPr>
                      <m:t> </m:t>
                    </m:r>
                    <m:d>
                      <m:dPr>
                        <m:ctrlPr>
                          <a:rPr lang="en-US" sz="4400" b="1" i="1" smtClean="0">
                            <a:solidFill>
                              <a:schemeClr val="tx1"/>
                            </a:solidFill>
                            <a:latin typeface="Cambria Math"/>
                            <a:ea typeface="Tahoma" pitchFamily="34" charset="0"/>
                            <a:cs typeface="Tahoma" pitchFamily="34" charset="0"/>
                          </a:rPr>
                        </m:ctrlPr>
                      </m:dPr>
                      <m:e>
                        <m:r>
                          <a:rPr lang="en-US" sz="4400" b="1" i="1" smtClean="0">
                            <a:solidFill>
                              <a:schemeClr val="tx1"/>
                            </a:solidFill>
                            <a:latin typeface="Cambria Math"/>
                            <a:ea typeface="Tahoma" pitchFamily="34" charset="0"/>
                            <a:cs typeface="Tahoma" pitchFamily="34" charset="0"/>
                          </a:rPr>
                          <m:t>𝒙</m:t>
                        </m:r>
                        <m:r>
                          <a:rPr lang="en-US" sz="4400" b="1" i="1" smtClean="0">
                            <a:solidFill>
                              <a:schemeClr val="tx1"/>
                            </a:solidFill>
                            <a:latin typeface="Cambria Math"/>
                            <a:ea typeface="Tahoma" pitchFamily="34" charset="0"/>
                            <a:cs typeface="Tahoma" pitchFamily="34" charset="0"/>
                          </a:rPr>
                          <m:t>, </m:t>
                        </m:r>
                        <m:r>
                          <a:rPr lang="en-US" sz="4400" b="1" i="1" smtClean="0">
                            <a:solidFill>
                              <a:schemeClr val="tx1"/>
                            </a:solidFill>
                            <a:latin typeface="Cambria Math"/>
                            <a:ea typeface="Tahoma" pitchFamily="34" charset="0"/>
                            <a:cs typeface="Tahoma" pitchFamily="34" charset="0"/>
                          </a:rPr>
                          <m:t>𝒚</m:t>
                        </m:r>
                        <m:r>
                          <a:rPr lang="en-US" sz="4400" b="1" i="1" smtClean="0">
                            <a:solidFill>
                              <a:schemeClr val="tx1"/>
                            </a:solidFill>
                            <a:latin typeface="Cambria Math"/>
                            <a:ea typeface="Tahoma" pitchFamily="34" charset="0"/>
                            <a:cs typeface="Tahoma" pitchFamily="34" charset="0"/>
                          </a:rPr>
                          <m:t> ∈</m:t>
                        </m:r>
                        <m:sSup>
                          <m:sSupPr>
                            <m:ctrlPr>
                              <a:rPr lang="en-US" sz="4400" b="1" i="1" smtClean="0">
                                <a:solidFill>
                                  <a:schemeClr val="tx1"/>
                                </a:solidFill>
                                <a:latin typeface="Cambria Math"/>
                                <a:ea typeface="Cambria Math"/>
                                <a:cs typeface="Tahoma" pitchFamily="34" charset="0"/>
                              </a:rPr>
                            </m:ctrlPr>
                          </m:sSupPr>
                          <m:e>
                            <m:r>
                              <a:rPr lang="en-US" sz="4400" b="1" i="1" smtClean="0">
                                <a:solidFill>
                                  <a:schemeClr val="tx1"/>
                                </a:solidFill>
                                <a:latin typeface="Cambria Math"/>
                                <a:ea typeface="Cambria Math"/>
                                <a:cs typeface="Tahoma" pitchFamily="34" charset="0"/>
                              </a:rPr>
                              <m:t>𝑵</m:t>
                            </m:r>
                          </m:e>
                          <m:sup>
                            <m:r>
                              <a:rPr lang="en-US" sz="4400" b="1" i="1" smtClean="0">
                                <a:solidFill>
                                  <a:schemeClr val="tx1"/>
                                </a:solidFill>
                                <a:latin typeface="Cambria Math"/>
                                <a:ea typeface="Cambria Math"/>
                                <a:cs typeface="Tahoma" pitchFamily="34" charset="0"/>
                              </a:rPr>
                              <m:t>∗</m:t>
                            </m:r>
                          </m:sup>
                        </m:sSup>
                      </m:e>
                    </m:d>
                  </m:oMath>
                </a14:m>
                <a:endParaRPr lang="en-US" sz="4400" b="1" dirty="0">
                  <a:solidFill>
                    <a:schemeClr val="tx1"/>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095713" y="2703009"/>
                <a:ext cx="21882400" cy="1446550"/>
              </a:xfrm>
              <a:prstGeom prst="rect">
                <a:avLst/>
              </a:prstGeom>
              <a:blipFill rotWithShape="0">
                <a:blip r:embed="rId2"/>
                <a:stretch>
                  <a:fillRect l="-1142" t="-8403" b="-189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517073" y="4226472"/>
                <a:ext cx="21882400" cy="769441"/>
              </a:xfrm>
              <a:prstGeom prst="rect">
                <a:avLst/>
              </a:prstGeom>
              <a:noFill/>
            </p:spPr>
            <p:txBody>
              <a:bodyPr wrap="square" rtlCol="0">
                <a:spAutoFit/>
              </a:bodyPr>
              <a:lstStyle/>
              <a:p>
                <a:r>
                  <a:rPr lang="en-US" sz="4400" b="1" dirty="0" smtClean="0">
                    <a:solidFill>
                      <a:srgbClr val="FF0000"/>
                    </a:solidFill>
                  </a:rPr>
                  <a:t>	Theo </a:t>
                </a:r>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a:t>
                </a:r>
                <a:r>
                  <a:rPr lang="en-US" sz="4400" b="1" dirty="0" err="1">
                    <a:solidFill>
                      <a:srgbClr val="FF0000"/>
                    </a:solidFill>
                  </a:rPr>
                  <a:t>L</a:t>
                </a:r>
                <a:r>
                  <a:rPr lang="en-US" sz="4400" b="1" dirty="0" err="1" smtClean="0">
                    <a:solidFill>
                      <a:srgbClr val="FF0000"/>
                    </a:solidFill>
                  </a:rPr>
                  <a:t>ượng</a:t>
                </a:r>
                <a:r>
                  <a:rPr lang="en-US" sz="4400" b="1" dirty="0" smtClean="0">
                    <a:solidFill>
                      <a:srgbClr val="FF0000"/>
                    </a:solidFill>
                  </a:rPr>
                  <a:t> </a:t>
                </a:r>
                <a:r>
                  <a:rPr lang="en-US" sz="4400" b="1" dirty="0" err="1">
                    <a:solidFill>
                      <a:srgbClr val="FF0000"/>
                    </a:solidFill>
                  </a:rPr>
                  <a:t>calo</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cả</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đồ</a:t>
                </a:r>
                <a:r>
                  <a:rPr lang="en-US" sz="4400" b="1" dirty="0">
                    <a:solidFill>
                      <a:srgbClr val="FF0000"/>
                    </a:solidFill>
                  </a:rPr>
                  <a:t> </a:t>
                </a:r>
                <a:r>
                  <a:rPr lang="en-US" sz="4400" b="1" dirty="0" err="1">
                    <a:solidFill>
                      <a:srgbClr val="FF0000"/>
                    </a:solidFill>
                  </a:rPr>
                  <a:t>uống</a:t>
                </a:r>
                <a:r>
                  <a:rPr lang="en-US" sz="4400" b="1" dirty="0">
                    <a:solidFill>
                      <a:srgbClr val="FF0000"/>
                    </a:solidFill>
                  </a:rPr>
                  <a:t> </a:t>
                </a:r>
                <a:r>
                  <a:rPr lang="en-US" sz="4400" b="1" dirty="0" err="1" smtClean="0">
                    <a:solidFill>
                      <a:srgbClr val="FF0000"/>
                    </a:solidFill>
                  </a:rPr>
                  <a:t>là</a:t>
                </a:r>
                <a:r>
                  <a:rPr lang="en-US" sz="4400" b="1" dirty="0">
                    <a:solidFill>
                      <a:srgbClr val="FF0000"/>
                    </a:solidFill>
                  </a:rPr>
                  <a:t> </a:t>
                </a:r>
                <a:r>
                  <a:rPr lang="en-US" sz="4400" b="1" dirty="0" smtClean="0">
                    <a:solidFill>
                      <a:srgbClr val="FF0000"/>
                    </a:solidFill>
                  </a:rPr>
                  <a:t>: </a:t>
                </a:r>
                <a14:m>
                  <m:oMath xmlns:m="http://schemas.openxmlformats.org/officeDocument/2006/math">
                    <m:r>
                      <a:rPr lang="en-US" sz="4400" b="1" i="1" smtClean="0">
                        <a:solidFill>
                          <a:srgbClr val="FF0000"/>
                        </a:solidFill>
                        <a:latin typeface="Cambria Math"/>
                      </a:rPr>
                      <m:t>𝟔𝟎</m:t>
                    </m:r>
                    <m:r>
                      <a:rPr lang="en-US" sz="4400" b="1" i="1" smtClean="0">
                        <a:solidFill>
                          <a:srgbClr val="FF0000"/>
                        </a:solidFill>
                        <a:latin typeface="Cambria Math"/>
                      </a:rPr>
                      <m:t>𝒙</m:t>
                    </m:r>
                    <m:r>
                      <a:rPr lang="en-US" sz="4400" b="1" i="1" smtClean="0">
                        <a:solidFill>
                          <a:srgbClr val="FF0000"/>
                        </a:solidFill>
                        <a:latin typeface="Cambria Math"/>
                      </a:rPr>
                      <m:t>+</m:t>
                    </m:r>
                    <m:r>
                      <a:rPr lang="en-US" sz="4400" b="1" i="1" smtClean="0">
                        <a:solidFill>
                          <a:srgbClr val="FF0000"/>
                        </a:solidFill>
                        <a:latin typeface="Cambria Math"/>
                      </a:rPr>
                      <m:t>𝟔𝟎</m:t>
                    </m:r>
                    <m:r>
                      <a:rPr lang="en-US" sz="4400" b="1" i="1" smtClean="0">
                        <a:solidFill>
                          <a:srgbClr val="FF0000"/>
                        </a:solidFill>
                        <a:latin typeface="Cambria Math"/>
                      </a:rPr>
                      <m:t>𝒚</m:t>
                    </m:r>
                  </m:oMath>
                </a14:m>
                <a:r>
                  <a:rPr lang="en-US" sz="4400" b="1" dirty="0" smtClean="0">
                    <a:solidFill>
                      <a:srgbClr val="FF0000"/>
                    </a:solidFill>
                  </a:rPr>
                  <a:t>. </a:t>
                </a:r>
                <a:endParaRPr lang="en-US" sz="4400" b="1"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517073" y="4226472"/>
                <a:ext cx="21882400" cy="769441"/>
              </a:xfrm>
              <a:prstGeom prst="rect">
                <a:avLst/>
              </a:prstGeom>
              <a:blipFill rotWithShape="0">
                <a:blip r:embed="rId3"/>
                <a:stretch>
                  <a:fillRect t="-15748"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524000" y="4989335"/>
                <a:ext cx="21882400" cy="769441"/>
              </a:xfrm>
              <a:prstGeom prst="rect">
                <a:avLst/>
              </a:prstGeom>
              <a:noFill/>
            </p:spPr>
            <p:txBody>
              <a:bodyPr wrap="square" rtlCol="0">
                <a:spAutoFit/>
              </a:bodyPr>
              <a:lstStyle/>
              <a:p>
                <a:r>
                  <a:rPr lang="en-US" sz="4400" b="1" dirty="0" smtClean="0">
                    <a:solidFill>
                      <a:srgbClr val="FF0000"/>
                    </a:solidFill>
                  </a:rPr>
                  <a:t>	                        </a:t>
                </a:r>
                <a:r>
                  <a:rPr lang="en-US" sz="4400" b="1" dirty="0" err="1">
                    <a:solidFill>
                      <a:srgbClr val="FF0000"/>
                    </a:solidFill>
                  </a:rPr>
                  <a:t>L</a:t>
                </a:r>
                <a:r>
                  <a:rPr lang="en-US" sz="4400" b="1" dirty="0" err="1" smtClean="0">
                    <a:solidFill>
                      <a:srgbClr val="FF0000"/>
                    </a:solidFill>
                  </a:rPr>
                  <a:t>ượng</a:t>
                </a:r>
                <a:r>
                  <a:rPr lang="en-US" sz="4400" b="1" dirty="0" smtClean="0">
                    <a:solidFill>
                      <a:srgbClr val="FF0000"/>
                    </a:solidFill>
                  </a:rPr>
                  <a:t> vitamin A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cả</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đồ</a:t>
                </a:r>
                <a:r>
                  <a:rPr lang="en-US" sz="4400" b="1" dirty="0">
                    <a:solidFill>
                      <a:srgbClr val="FF0000"/>
                    </a:solidFill>
                  </a:rPr>
                  <a:t> </a:t>
                </a:r>
                <a:r>
                  <a:rPr lang="en-US" sz="4400" b="1" dirty="0" err="1">
                    <a:solidFill>
                      <a:srgbClr val="FF0000"/>
                    </a:solidFill>
                  </a:rPr>
                  <a:t>uống</a:t>
                </a:r>
                <a:r>
                  <a:rPr lang="en-US" sz="4400" b="1" dirty="0">
                    <a:solidFill>
                      <a:srgbClr val="FF0000"/>
                    </a:solidFill>
                  </a:rPr>
                  <a:t> </a:t>
                </a:r>
                <a:r>
                  <a:rPr lang="en-US" sz="4400" b="1" dirty="0" err="1" smtClean="0">
                    <a:solidFill>
                      <a:srgbClr val="FF0000"/>
                    </a:solidFill>
                  </a:rPr>
                  <a:t>là</a:t>
                </a:r>
                <a:r>
                  <a:rPr lang="en-US" sz="4400" b="1" dirty="0">
                    <a:solidFill>
                      <a:srgbClr val="FF0000"/>
                    </a:solidFill>
                  </a:rPr>
                  <a:t> </a:t>
                </a:r>
                <a:r>
                  <a:rPr lang="en-US" sz="4400" b="1" dirty="0" smtClean="0">
                    <a:solidFill>
                      <a:srgbClr val="FF0000"/>
                    </a:solidFill>
                  </a:rPr>
                  <a:t>: 12</a:t>
                </a:r>
                <a14:m>
                  <m:oMath xmlns:m="http://schemas.openxmlformats.org/officeDocument/2006/math">
                    <m:r>
                      <a:rPr lang="en-US" sz="4400" b="1" i="1" smtClean="0">
                        <a:solidFill>
                          <a:srgbClr val="FF0000"/>
                        </a:solidFill>
                        <a:latin typeface="Cambria Math"/>
                      </a:rPr>
                      <m:t>𝒙</m:t>
                    </m:r>
                    <m:r>
                      <a:rPr lang="en-US" sz="4400" b="1" i="1" smtClean="0">
                        <a:solidFill>
                          <a:srgbClr val="FF0000"/>
                        </a:solidFill>
                        <a:latin typeface="Cambria Math"/>
                      </a:rPr>
                      <m:t>+</m:t>
                    </m:r>
                    <m:r>
                      <a:rPr lang="en-US" sz="4400" b="1" i="1" smtClean="0">
                        <a:solidFill>
                          <a:srgbClr val="FF0000"/>
                        </a:solidFill>
                        <a:latin typeface="Cambria Math"/>
                      </a:rPr>
                      <m:t>𝟔</m:t>
                    </m:r>
                    <m:r>
                      <a:rPr lang="en-US" sz="4400" b="1" i="1" smtClean="0">
                        <a:solidFill>
                          <a:srgbClr val="FF0000"/>
                        </a:solidFill>
                        <a:latin typeface="Cambria Math"/>
                      </a:rPr>
                      <m:t>𝒚</m:t>
                    </m:r>
                  </m:oMath>
                </a14:m>
                <a:r>
                  <a:rPr lang="en-US" sz="4400" b="1" dirty="0" smtClean="0">
                    <a:solidFill>
                      <a:srgbClr val="FF0000"/>
                    </a:solidFill>
                  </a:rPr>
                  <a:t>. </a:t>
                </a:r>
                <a:endParaRPr lang="en-US" sz="4400" b="1"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524000" y="4989335"/>
                <a:ext cx="21882400" cy="769441"/>
              </a:xfrm>
              <a:prstGeom prst="rect">
                <a:avLst/>
              </a:prstGeom>
              <a:blipFill rotWithShape="0">
                <a:blip r:embed="rId4"/>
                <a:stretch>
                  <a:fillRect t="-15748"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501519" y="5758776"/>
                <a:ext cx="21882400" cy="769441"/>
              </a:xfrm>
              <a:prstGeom prst="rect">
                <a:avLst/>
              </a:prstGeom>
              <a:noFill/>
            </p:spPr>
            <p:txBody>
              <a:bodyPr wrap="square" rtlCol="0">
                <a:spAutoFit/>
              </a:bodyPr>
              <a:lstStyle/>
              <a:p>
                <a:r>
                  <a:rPr lang="en-US" sz="4400" b="1" dirty="0" smtClean="0">
                    <a:solidFill>
                      <a:srgbClr val="FF0000"/>
                    </a:solidFill>
                  </a:rPr>
                  <a:t>	                       </a:t>
                </a:r>
                <a:r>
                  <a:rPr lang="en-US" sz="4400" b="1" dirty="0" err="1">
                    <a:solidFill>
                      <a:srgbClr val="FF0000"/>
                    </a:solidFill>
                  </a:rPr>
                  <a:t>L</a:t>
                </a:r>
                <a:r>
                  <a:rPr lang="en-US" sz="4400" b="1" dirty="0" err="1" smtClean="0">
                    <a:solidFill>
                      <a:srgbClr val="FF0000"/>
                    </a:solidFill>
                  </a:rPr>
                  <a:t>ượng</a:t>
                </a:r>
                <a:r>
                  <a:rPr lang="en-US" sz="4400" b="1" dirty="0" smtClean="0">
                    <a:solidFill>
                      <a:srgbClr val="FF0000"/>
                    </a:solidFill>
                  </a:rPr>
                  <a:t> </a:t>
                </a:r>
                <a:r>
                  <a:rPr lang="en-US" sz="4400" b="1" dirty="0" err="1">
                    <a:solidFill>
                      <a:srgbClr val="FF0000"/>
                    </a:solidFill>
                  </a:rPr>
                  <a:t>calo</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cả</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đồ</a:t>
                </a:r>
                <a:r>
                  <a:rPr lang="en-US" sz="4400" b="1" dirty="0">
                    <a:solidFill>
                      <a:srgbClr val="FF0000"/>
                    </a:solidFill>
                  </a:rPr>
                  <a:t> </a:t>
                </a:r>
                <a:r>
                  <a:rPr lang="en-US" sz="4400" b="1" dirty="0" err="1">
                    <a:solidFill>
                      <a:srgbClr val="FF0000"/>
                    </a:solidFill>
                  </a:rPr>
                  <a:t>uống</a:t>
                </a:r>
                <a:r>
                  <a:rPr lang="en-US" sz="4400" b="1" dirty="0">
                    <a:solidFill>
                      <a:srgbClr val="FF0000"/>
                    </a:solidFill>
                  </a:rPr>
                  <a:t> </a:t>
                </a:r>
                <a:r>
                  <a:rPr lang="en-US" sz="4400" b="1" dirty="0" err="1" smtClean="0">
                    <a:solidFill>
                      <a:srgbClr val="FF0000"/>
                    </a:solidFill>
                  </a:rPr>
                  <a:t>là</a:t>
                </a:r>
                <a:r>
                  <a:rPr lang="en-US" sz="4400" b="1" dirty="0" smtClean="0">
                    <a:solidFill>
                      <a:srgbClr val="FF0000"/>
                    </a:solidFill>
                  </a:rPr>
                  <a:t>: 10</a:t>
                </a:r>
                <a14:m>
                  <m:oMath xmlns:m="http://schemas.openxmlformats.org/officeDocument/2006/math">
                    <m:r>
                      <a:rPr lang="en-US" sz="4400" b="1" i="1" smtClean="0">
                        <a:solidFill>
                          <a:srgbClr val="FF0000"/>
                        </a:solidFill>
                        <a:latin typeface="Cambria Math"/>
                      </a:rPr>
                      <m:t>𝒙</m:t>
                    </m:r>
                    <m:r>
                      <a:rPr lang="en-US" sz="4400" b="1" i="1" smtClean="0">
                        <a:solidFill>
                          <a:srgbClr val="FF0000"/>
                        </a:solidFill>
                        <a:latin typeface="Cambria Math"/>
                      </a:rPr>
                      <m:t>+</m:t>
                    </m:r>
                    <m:r>
                      <a:rPr lang="en-US" sz="4400" b="1" i="1" smtClean="0">
                        <a:solidFill>
                          <a:srgbClr val="FF0000"/>
                        </a:solidFill>
                        <a:latin typeface="Cambria Math"/>
                      </a:rPr>
                      <m:t>𝟑𝟎</m:t>
                    </m:r>
                    <m:r>
                      <a:rPr lang="en-US" sz="4400" b="1" i="1" smtClean="0">
                        <a:solidFill>
                          <a:srgbClr val="FF0000"/>
                        </a:solidFill>
                        <a:latin typeface="Cambria Math"/>
                      </a:rPr>
                      <m:t>𝒚</m:t>
                    </m:r>
                  </m:oMath>
                </a14:m>
                <a:r>
                  <a:rPr lang="en-US" sz="4400" b="1" dirty="0" smtClean="0">
                    <a:solidFill>
                      <a:srgbClr val="FF0000"/>
                    </a:solidFill>
                  </a:rPr>
                  <a:t>. </a:t>
                </a:r>
                <a:endParaRPr lang="en-US" sz="4400" b="1"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501519" y="5758776"/>
                <a:ext cx="21882400" cy="769441"/>
              </a:xfrm>
              <a:prstGeom prst="rect">
                <a:avLst/>
              </a:prstGeom>
              <a:blipFill rotWithShape="0">
                <a:blip r:embed="rId5"/>
                <a:stretch>
                  <a:fillRect t="-16667"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517073" y="6567581"/>
                <a:ext cx="21882400" cy="2254015"/>
              </a:xfrm>
              <a:prstGeom prst="rect">
                <a:avLst/>
              </a:prstGeom>
              <a:noFill/>
            </p:spPr>
            <p:txBody>
              <a:bodyPr wrap="square" rtlCol="0">
                <a:spAutoFit/>
              </a:bodyPr>
              <a:lstStyle/>
              <a:p>
                <a:r>
                  <a:rPr lang="en-US" sz="4400" b="1" dirty="0" smtClean="0">
                    <a:solidFill>
                      <a:schemeClr val="tx1"/>
                    </a:solidFill>
                  </a:rPr>
                  <a:t>	</a:t>
                </a:r>
                <a:r>
                  <a:rPr lang="en-US" sz="4400" b="1" dirty="0">
                    <a:solidFill>
                      <a:schemeClr val="tx1"/>
                    </a:solidFill>
                  </a:rPr>
                  <a:t>Ta </a:t>
                </a:r>
                <a:r>
                  <a:rPr lang="en-US" sz="4400" b="1" dirty="0" err="1">
                    <a:solidFill>
                      <a:schemeClr val="tx1"/>
                    </a:solidFill>
                  </a:rPr>
                  <a:t>có</a:t>
                </a:r>
                <a:r>
                  <a:rPr lang="en-US" sz="4400" b="1" dirty="0">
                    <a:solidFill>
                      <a:schemeClr val="tx1"/>
                    </a:solidFill>
                  </a:rPr>
                  <a:t> </a:t>
                </a:r>
                <a:r>
                  <a:rPr lang="en-US" sz="4400" b="1" dirty="0" err="1">
                    <a:solidFill>
                      <a:schemeClr val="tx1"/>
                    </a:solidFill>
                  </a:rPr>
                  <a:t>hệ</a:t>
                </a:r>
                <a:r>
                  <a:rPr lang="en-US" sz="4400" b="1" dirty="0">
                    <a:solidFill>
                      <a:schemeClr val="tx1"/>
                    </a:solidFill>
                  </a:rPr>
                  <a:t> </a:t>
                </a:r>
                <a:r>
                  <a:rPr lang="en-US" sz="4400" b="1" dirty="0" err="1">
                    <a:solidFill>
                      <a:schemeClr val="tx1"/>
                    </a:solidFill>
                  </a:rPr>
                  <a:t>bất</a:t>
                </a:r>
                <a:r>
                  <a:rPr lang="en-US" sz="4400" b="1" dirty="0">
                    <a:solidFill>
                      <a:schemeClr val="tx1"/>
                    </a:solidFill>
                  </a:rPr>
                  <a:t> </a:t>
                </a:r>
                <a:r>
                  <a:rPr lang="en-US" sz="4400" b="1" dirty="0" err="1">
                    <a:solidFill>
                      <a:schemeClr val="tx1"/>
                    </a:solidFill>
                  </a:rPr>
                  <a:t>phương</a:t>
                </a:r>
                <a:r>
                  <a:rPr lang="en-US" sz="4400" b="1" dirty="0">
                    <a:solidFill>
                      <a:schemeClr val="tx1"/>
                    </a:solidFill>
                  </a:rPr>
                  <a:t> </a:t>
                </a:r>
                <a:r>
                  <a:rPr lang="en-US" sz="4400" b="1" dirty="0" err="1">
                    <a:solidFill>
                      <a:schemeClr val="tx1"/>
                    </a:solidFill>
                  </a:rPr>
                  <a:t>trình</a:t>
                </a:r>
                <a:r>
                  <a:rPr lang="en-US" sz="4400" b="1" dirty="0">
                    <a:solidFill>
                      <a:schemeClr val="tx1"/>
                    </a:solidFill>
                  </a:rPr>
                  <a:t>:  </a:t>
                </a:r>
                <a14:m>
                  <m:oMath xmlns:m="http://schemas.openxmlformats.org/officeDocument/2006/math">
                    <m:d>
                      <m:dPr>
                        <m:begChr m:val="{"/>
                        <m:endChr m:val=""/>
                        <m:ctrlPr>
                          <a:rPr lang="en-US" sz="4400" b="1" i="1" smtClean="0">
                            <a:solidFill>
                              <a:schemeClr val="tx1"/>
                            </a:solidFill>
                            <a:latin typeface="Cambria Math"/>
                          </a:rPr>
                        </m:ctrlPr>
                      </m:dPr>
                      <m:e>
                        <m:eqArr>
                          <m:eqArrPr>
                            <m:ctrlPr>
                              <a:rPr lang="en-US" sz="4400" b="1" i="1" smtClean="0">
                                <a:solidFill>
                                  <a:schemeClr val="tx1"/>
                                </a:solidFill>
                                <a:latin typeface="Cambria Math"/>
                              </a:rPr>
                            </m:ctrlPr>
                          </m:eqArrPr>
                          <m:e>
                            <m:r>
                              <a:rPr lang="en-US" sz="4400" b="1" i="1" smtClean="0">
                                <a:solidFill>
                                  <a:schemeClr val="tx1"/>
                                </a:solidFill>
                                <a:latin typeface="Cambria Math"/>
                              </a:rPr>
                              <m:t>𝟔𝟎</m:t>
                            </m:r>
                            <m:r>
                              <a:rPr lang="en-US" sz="4400" b="1" i="1" smtClean="0">
                                <a:solidFill>
                                  <a:schemeClr val="tx1"/>
                                </a:solidFill>
                                <a:latin typeface="Cambria Math"/>
                              </a:rPr>
                              <m:t>𝒙</m:t>
                            </m:r>
                            <m:r>
                              <a:rPr lang="en-US" sz="4400" b="1" i="1" smtClean="0">
                                <a:solidFill>
                                  <a:schemeClr val="tx1"/>
                                </a:solidFill>
                                <a:latin typeface="Cambria Math"/>
                              </a:rPr>
                              <m:t>+</m:t>
                            </m:r>
                            <m:r>
                              <a:rPr lang="en-US" sz="4400" b="1" i="1" smtClean="0">
                                <a:solidFill>
                                  <a:schemeClr val="tx1"/>
                                </a:solidFill>
                                <a:latin typeface="Cambria Math"/>
                              </a:rPr>
                              <m:t>𝟔𝟎</m:t>
                            </m:r>
                            <m:r>
                              <a:rPr lang="en-US" sz="4400" b="1" i="1" smtClean="0">
                                <a:solidFill>
                                  <a:schemeClr val="tx1"/>
                                </a:solidFill>
                                <a:latin typeface="Cambria Math"/>
                              </a:rPr>
                              <m:t>𝒚</m:t>
                            </m:r>
                            <m:r>
                              <a:rPr lang="en-US" sz="4400" b="1" i="1" smtClean="0">
                                <a:solidFill>
                                  <a:schemeClr val="tx1"/>
                                </a:solidFill>
                                <a:latin typeface="Cambria Math"/>
                                <a:ea typeface="Cambria Math"/>
                              </a:rPr>
                              <m:t>≥</m:t>
                            </m:r>
                            <m:r>
                              <a:rPr lang="en-US" sz="4400" b="1" i="1" smtClean="0">
                                <a:solidFill>
                                  <a:schemeClr val="tx1"/>
                                </a:solidFill>
                                <a:latin typeface="Cambria Math"/>
                                <a:ea typeface="Cambria Math"/>
                              </a:rPr>
                              <m:t>𝟑𝟎𝟎</m:t>
                            </m:r>
                          </m:e>
                          <m:e>
                            <m:r>
                              <a:rPr lang="en-US" sz="4400" b="1" i="1" smtClean="0">
                                <a:solidFill>
                                  <a:schemeClr val="tx1"/>
                                </a:solidFill>
                                <a:latin typeface="Cambria Math"/>
                              </a:rPr>
                              <m:t>𝟏𝟐</m:t>
                            </m:r>
                            <m:r>
                              <a:rPr lang="en-US" sz="4400" b="1" i="1" smtClean="0">
                                <a:solidFill>
                                  <a:schemeClr val="tx1"/>
                                </a:solidFill>
                                <a:latin typeface="Cambria Math"/>
                              </a:rPr>
                              <m:t>𝒙</m:t>
                            </m:r>
                            <m:r>
                              <a:rPr lang="en-US" sz="4400" b="1" i="1" smtClean="0">
                                <a:solidFill>
                                  <a:schemeClr val="tx1"/>
                                </a:solidFill>
                                <a:latin typeface="Cambria Math"/>
                              </a:rPr>
                              <m:t>+</m:t>
                            </m:r>
                            <m:r>
                              <a:rPr lang="en-US" sz="4400" b="1" i="1" smtClean="0">
                                <a:solidFill>
                                  <a:schemeClr val="tx1"/>
                                </a:solidFill>
                                <a:latin typeface="Cambria Math"/>
                              </a:rPr>
                              <m:t>𝟔</m:t>
                            </m:r>
                            <m:r>
                              <a:rPr lang="en-US" sz="4400" b="1" i="1" smtClean="0">
                                <a:solidFill>
                                  <a:schemeClr val="tx1"/>
                                </a:solidFill>
                                <a:latin typeface="Cambria Math"/>
                              </a:rPr>
                              <m:t>𝒚</m:t>
                            </m:r>
                            <m:r>
                              <a:rPr lang="en-US" sz="4400" b="1" i="1" smtClean="0">
                                <a:solidFill>
                                  <a:schemeClr val="tx1"/>
                                </a:solidFill>
                                <a:latin typeface="Cambria Math"/>
                                <a:ea typeface="Cambria Math"/>
                              </a:rPr>
                              <m:t>≥</m:t>
                            </m:r>
                            <m:r>
                              <a:rPr lang="en-US" sz="4400" b="1" i="1" smtClean="0">
                                <a:solidFill>
                                  <a:schemeClr val="tx1"/>
                                </a:solidFill>
                                <a:latin typeface="Cambria Math"/>
                                <a:ea typeface="Cambria Math"/>
                              </a:rPr>
                              <m:t>𝟑𝟔</m:t>
                            </m:r>
                          </m:e>
                          <m:e>
                            <m:r>
                              <a:rPr lang="en-US" sz="4400" b="1" i="1" smtClean="0">
                                <a:solidFill>
                                  <a:schemeClr val="tx1"/>
                                </a:solidFill>
                                <a:latin typeface="Cambria Math"/>
                              </a:rPr>
                              <m:t>𝟏𝟎</m:t>
                            </m:r>
                            <m:r>
                              <a:rPr lang="en-US" sz="4400" b="1" i="1" smtClean="0">
                                <a:solidFill>
                                  <a:schemeClr val="tx1"/>
                                </a:solidFill>
                                <a:latin typeface="Cambria Math"/>
                              </a:rPr>
                              <m:t>𝒙</m:t>
                            </m:r>
                            <m:r>
                              <a:rPr lang="en-US" sz="4400" b="1" i="1" smtClean="0">
                                <a:solidFill>
                                  <a:schemeClr val="tx1"/>
                                </a:solidFill>
                                <a:latin typeface="Cambria Math"/>
                              </a:rPr>
                              <m:t>+</m:t>
                            </m:r>
                            <m:r>
                              <a:rPr lang="en-US" sz="4400" b="1" i="1" smtClean="0">
                                <a:solidFill>
                                  <a:schemeClr val="tx1"/>
                                </a:solidFill>
                                <a:latin typeface="Cambria Math"/>
                              </a:rPr>
                              <m:t>𝟑𝟎</m:t>
                            </m:r>
                            <m:r>
                              <a:rPr lang="en-US" sz="4400" b="1" i="1" smtClean="0">
                                <a:solidFill>
                                  <a:schemeClr val="tx1"/>
                                </a:solidFill>
                                <a:latin typeface="Cambria Math"/>
                              </a:rPr>
                              <m:t>𝒚</m:t>
                            </m:r>
                            <m:r>
                              <a:rPr lang="en-US" sz="4400" b="1" i="1" smtClean="0">
                                <a:solidFill>
                                  <a:schemeClr val="tx1"/>
                                </a:solidFill>
                                <a:latin typeface="Cambria Math"/>
                                <a:ea typeface="Cambria Math"/>
                              </a:rPr>
                              <m:t>≥</m:t>
                            </m:r>
                            <m:r>
                              <a:rPr lang="en-US" sz="4400" b="1" i="1" smtClean="0">
                                <a:solidFill>
                                  <a:schemeClr val="tx1"/>
                                </a:solidFill>
                                <a:latin typeface="Cambria Math"/>
                                <a:ea typeface="Cambria Math"/>
                              </a:rPr>
                              <m:t>𝟗𝟎</m:t>
                            </m:r>
                          </m:e>
                        </m:eqArr>
                      </m:e>
                    </m:d>
                  </m:oMath>
                </a14:m>
                <a:r>
                  <a:rPr lang="en-US" sz="4400" b="1" dirty="0" smtClean="0">
                    <a:solidFill>
                      <a:schemeClr val="tx1"/>
                    </a:solidFill>
                  </a:rPr>
                  <a:t>. </a:t>
                </a:r>
                <a:endParaRPr lang="en-US" sz="4400" b="1" dirty="0">
                  <a:solidFill>
                    <a:schemeClr val="tx1"/>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517073" y="6567581"/>
                <a:ext cx="21882400" cy="2254015"/>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9241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8" grpId="0"/>
      <p:bldP spid="39"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689045" y="3504559"/>
            <a:ext cx="23433900" cy="8026971"/>
            <a:chOff x="1270511" y="5884230"/>
            <a:chExt cx="22462487" cy="5547131"/>
          </a:xfrm>
        </p:grpSpPr>
        <p:sp>
          <p:nvSpPr>
            <p:cNvPr id="31" name="Rounded Rectangle 30"/>
            <p:cNvSpPr/>
            <p:nvPr/>
          </p:nvSpPr>
          <p:spPr>
            <a:xfrm>
              <a:off x="1272210" y="6139010"/>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84230"/>
              <a:ext cx="3568119" cy="828631"/>
              <a:chOff x="1224541" y="6322797"/>
              <a:chExt cx="3568119" cy="828631"/>
            </a:xfrm>
          </p:grpSpPr>
          <p:sp>
            <p:nvSpPr>
              <p:cNvPr id="33"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29" y="6454806"/>
                <a:ext cx="2284998" cy="553000"/>
              </a:xfrm>
              <a:prstGeom prst="rect">
                <a:avLst/>
              </a:prstGeom>
              <a:noFill/>
            </p:spPr>
            <p:txBody>
              <a:bodyPr wrap="squar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8"/>
                <a:ext cx="903517" cy="7524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0" name="TextBox 39"/>
              <p:cNvSpPr txBox="1"/>
              <p:nvPr/>
            </p:nvSpPr>
            <p:spPr>
              <a:xfrm>
                <a:off x="1158042" y="4298996"/>
                <a:ext cx="24054460" cy="1908856"/>
              </a:xfrm>
              <a:prstGeom prst="rect">
                <a:avLst/>
              </a:prstGeom>
              <a:noFill/>
            </p:spPr>
            <p:txBody>
              <a:bodyPr wrap="square" rtlCol="0">
                <a:spAutoFit/>
              </a:bodyPr>
              <a:lstStyle/>
              <a:p>
                <a:r>
                  <a:rPr lang="en-US" sz="4400" b="1" dirty="0" smtClean="0">
                    <a:solidFill>
                      <a:schemeClr val="tx1"/>
                    </a:solidFill>
                  </a:rPr>
                  <a:t> b) </a:t>
                </a:r>
                <a:r>
                  <a:rPr lang="en-US" sz="4400" b="1" dirty="0" err="1" smtClean="0">
                    <a:solidFill>
                      <a:schemeClr val="tx1"/>
                    </a:solidFill>
                  </a:rPr>
                  <a:t>Chọn</a:t>
                </a:r>
                <a:r>
                  <a:rPr lang="en-US" sz="4400" b="1" dirty="0" smtClean="0">
                    <a:solidFill>
                      <a:schemeClr val="tx1"/>
                    </a:solidFill>
                  </a:rPr>
                  <a:t>  </a:t>
                </a:r>
                <a14:m>
                  <m:oMath xmlns:m="http://schemas.openxmlformats.org/officeDocument/2006/math">
                    <m:r>
                      <a:rPr lang="en-US" sz="4400" b="1" i="1" smtClean="0">
                        <a:solidFill>
                          <a:schemeClr val="tx1"/>
                        </a:solidFill>
                        <a:latin typeface="Cambria Math"/>
                        <a:ea typeface="Tahoma" pitchFamily="34" charset="0"/>
                        <a:cs typeface="Tahoma" pitchFamily="34" charset="0"/>
                      </a:rPr>
                      <m:t>𝒙</m:t>
                    </m:r>
                    <m:r>
                      <a:rPr lang="en-US" sz="4400" b="1" i="1" smtClean="0">
                        <a:solidFill>
                          <a:schemeClr val="tx1"/>
                        </a:solidFill>
                        <a:latin typeface="Cambria Math"/>
                        <a:ea typeface="Tahoma" pitchFamily="34" charset="0"/>
                        <a:cs typeface="Tahoma" pitchFamily="34" charset="0"/>
                      </a:rPr>
                      <m:t>=</m:t>
                    </m:r>
                    <m:r>
                      <a:rPr lang="en-US" sz="4400" b="1" i="1" smtClean="0">
                        <a:solidFill>
                          <a:schemeClr val="tx1"/>
                        </a:solidFill>
                        <a:latin typeface="Cambria Math"/>
                        <a:ea typeface="Tahoma" pitchFamily="34" charset="0"/>
                        <a:cs typeface="Tahoma" pitchFamily="34" charset="0"/>
                      </a:rPr>
                      <m:t>𝟐</m:t>
                    </m:r>
                    <m:r>
                      <a:rPr lang="en-US" sz="4400" b="1" i="1" smtClean="0">
                        <a:solidFill>
                          <a:schemeClr val="tx1"/>
                        </a:solidFill>
                        <a:latin typeface="Cambria Math"/>
                        <a:ea typeface="Tahoma" pitchFamily="34" charset="0"/>
                        <a:cs typeface="Tahoma" pitchFamily="34" charset="0"/>
                      </a:rPr>
                      <m:t>, </m:t>
                    </m:r>
                    <m:r>
                      <a:rPr lang="en-US" sz="4400" b="1" i="1" smtClean="0">
                        <a:solidFill>
                          <a:schemeClr val="tx1"/>
                        </a:solidFill>
                        <a:latin typeface="Cambria Math"/>
                        <a:ea typeface="Tahoma" pitchFamily="34" charset="0"/>
                        <a:cs typeface="Tahoma" pitchFamily="34" charset="0"/>
                      </a:rPr>
                      <m:t>𝒚</m:t>
                    </m:r>
                    <m:r>
                      <a:rPr lang="en-US" sz="4400" b="1" i="1" smtClean="0">
                        <a:solidFill>
                          <a:schemeClr val="tx1"/>
                        </a:solidFill>
                        <a:latin typeface="Cambria Math"/>
                        <a:ea typeface="Tahoma" pitchFamily="34" charset="0"/>
                        <a:cs typeface="Tahoma" pitchFamily="34" charset="0"/>
                      </a:rPr>
                      <m:t>=</m:t>
                    </m:r>
                    <m:r>
                      <a:rPr lang="en-US" sz="4400" b="1" i="1" smtClean="0">
                        <a:solidFill>
                          <a:schemeClr val="tx1"/>
                        </a:solidFill>
                        <a:latin typeface="Cambria Math"/>
                        <a:ea typeface="Tahoma" pitchFamily="34" charset="0"/>
                        <a:cs typeface="Tahoma" pitchFamily="34" charset="0"/>
                      </a:rPr>
                      <m:t>𝟒</m:t>
                    </m:r>
                    <m:r>
                      <a:rPr lang="en-US" sz="4400" b="1" i="1" smtClean="0">
                        <a:solidFill>
                          <a:schemeClr val="tx1"/>
                        </a:solidFill>
                        <a:latin typeface="Cambria Math"/>
                        <a:ea typeface="Tahoma" pitchFamily="34" charset="0"/>
                        <a:cs typeface="Tahoma" pitchFamily="34" charset="0"/>
                      </a:rPr>
                      <m:t> </m:t>
                    </m:r>
                  </m:oMath>
                </a14:m>
                <a:r>
                  <a:rPr lang="en-US" sz="4400" b="1" dirty="0" smtClean="0">
                    <a:solidFill>
                      <a:schemeClr val="tx1"/>
                    </a:solidFill>
                  </a:rPr>
                  <a:t> ta </a:t>
                </a:r>
                <a:r>
                  <a:rPr lang="en-US" sz="4400" b="1" dirty="0" err="1" smtClean="0">
                    <a:solidFill>
                      <a:schemeClr val="tx1"/>
                    </a:solidFill>
                  </a:rPr>
                  <a:t>có</a:t>
                </a:r>
                <a:r>
                  <a:rPr lang="en-US" sz="4400" b="1" dirty="0" smtClean="0">
                    <a:solidFill>
                      <a:schemeClr val="tx1"/>
                    </a:solidFill>
                  </a:rPr>
                  <a:t>: </a:t>
                </a:r>
                <a:r>
                  <a:rPr lang="en-US" sz="4400" b="1" dirty="0">
                    <a:solidFill>
                      <a:schemeClr val="tx1"/>
                    </a:solidFill>
                  </a:rPr>
                  <a:t> </a:t>
                </a:r>
                <a14:m>
                  <m:oMath xmlns:m="http://schemas.openxmlformats.org/officeDocument/2006/math">
                    <m:d>
                      <m:dPr>
                        <m:begChr m:val="{"/>
                        <m:endChr m:val=""/>
                        <m:ctrlPr>
                          <a:rPr lang="en-US" sz="4400" b="1" i="1">
                            <a:solidFill>
                              <a:schemeClr val="tx1"/>
                            </a:solidFill>
                            <a:latin typeface="Cambria Math"/>
                          </a:rPr>
                        </m:ctrlPr>
                      </m:dPr>
                      <m:e>
                        <m:eqArr>
                          <m:eqArrPr>
                            <m:ctrlPr>
                              <a:rPr lang="en-US" sz="4400" b="1" i="1">
                                <a:solidFill>
                                  <a:schemeClr val="tx1"/>
                                </a:solidFill>
                                <a:latin typeface="Cambria Math"/>
                              </a:rPr>
                            </m:ctrlPr>
                          </m:eqArrPr>
                          <m:e>
                            <m:r>
                              <a:rPr lang="en-US" sz="4400" b="1" i="1">
                                <a:solidFill>
                                  <a:schemeClr val="tx1"/>
                                </a:solidFill>
                                <a:latin typeface="Cambria Math"/>
                              </a:rPr>
                              <m:t>𝟔𝟎</m:t>
                            </m:r>
                            <m:r>
                              <a:rPr lang="en-US" sz="4400" b="1" i="1" smtClean="0">
                                <a:solidFill>
                                  <a:schemeClr val="tx1"/>
                                </a:solidFill>
                                <a:latin typeface="Cambria Math"/>
                              </a:rPr>
                              <m:t>.</m:t>
                            </m:r>
                            <m:r>
                              <a:rPr lang="en-US" sz="4400" b="1" i="1" smtClean="0">
                                <a:solidFill>
                                  <a:schemeClr val="tx1"/>
                                </a:solidFill>
                                <a:latin typeface="Cambria Math"/>
                              </a:rPr>
                              <m:t>𝟐</m:t>
                            </m:r>
                            <m:r>
                              <a:rPr lang="en-US" sz="4400" b="1" i="1">
                                <a:solidFill>
                                  <a:schemeClr val="tx1"/>
                                </a:solidFill>
                                <a:latin typeface="Cambria Math"/>
                              </a:rPr>
                              <m:t>+</m:t>
                            </m:r>
                            <m:r>
                              <a:rPr lang="en-US" sz="4400" b="1" i="1">
                                <a:solidFill>
                                  <a:schemeClr val="tx1"/>
                                </a:solidFill>
                                <a:latin typeface="Cambria Math"/>
                              </a:rPr>
                              <m:t>𝟔𝟎</m:t>
                            </m:r>
                            <m:r>
                              <a:rPr lang="en-US" sz="4400" b="1" i="1" smtClean="0">
                                <a:solidFill>
                                  <a:schemeClr val="tx1"/>
                                </a:solidFill>
                                <a:latin typeface="Cambria Math"/>
                              </a:rPr>
                              <m:t>.</m:t>
                            </m:r>
                            <m:r>
                              <a:rPr lang="en-US" sz="4400" b="1" i="1" smtClean="0">
                                <a:solidFill>
                                  <a:schemeClr val="tx1"/>
                                </a:solidFill>
                                <a:latin typeface="Cambria Math"/>
                              </a:rPr>
                              <m:t>𝟒</m:t>
                            </m:r>
                            <m:r>
                              <a:rPr lang="en-US" sz="4400" b="1" i="1">
                                <a:solidFill>
                                  <a:schemeClr val="tx1"/>
                                </a:solidFill>
                                <a:latin typeface="Cambria Math"/>
                                <a:ea typeface="Cambria Math"/>
                              </a:rPr>
                              <m:t>≥</m:t>
                            </m:r>
                            <m:r>
                              <a:rPr lang="en-US" sz="4400" b="1" i="1">
                                <a:solidFill>
                                  <a:schemeClr val="tx1"/>
                                </a:solidFill>
                                <a:latin typeface="Cambria Math"/>
                                <a:ea typeface="Cambria Math"/>
                              </a:rPr>
                              <m:t>𝟑𝟎𝟎</m:t>
                            </m:r>
                          </m:e>
                          <m:e>
                            <m:r>
                              <a:rPr lang="en-US" sz="4400" b="1" i="1">
                                <a:solidFill>
                                  <a:schemeClr val="tx1"/>
                                </a:solidFill>
                                <a:latin typeface="Cambria Math"/>
                              </a:rPr>
                              <m:t>𝟏𝟐</m:t>
                            </m:r>
                            <m:r>
                              <a:rPr lang="en-US" sz="4400" b="1" i="1" smtClean="0">
                                <a:solidFill>
                                  <a:schemeClr val="tx1"/>
                                </a:solidFill>
                                <a:latin typeface="Cambria Math"/>
                              </a:rPr>
                              <m:t>.</m:t>
                            </m:r>
                            <m:r>
                              <a:rPr lang="en-US" sz="4400" b="1" i="1" smtClean="0">
                                <a:solidFill>
                                  <a:schemeClr val="tx1"/>
                                </a:solidFill>
                                <a:latin typeface="Cambria Math"/>
                              </a:rPr>
                              <m:t>𝟐</m:t>
                            </m:r>
                            <m:r>
                              <a:rPr lang="en-US" sz="4400" b="1" i="1">
                                <a:solidFill>
                                  <a:schemeClr val="tx1"/>
                                </a:solidFill>
                                <a:latin typeface="Cambria Math"/>
                              </a:rPr>
                              <m:t>+</m:t>
                            </m:r>
                            <m:r>
                              <a:rPr lang="en-US" sz="4400" b="1" i="1">
                                <a:solidFill>
                                  <a:schemeClr val="tx1"/>
                                </a:solidFill>
                                <a:latin typeface="Cambria Math"/>
                              </a:rPr>
                              <m:t>𝟔</m:t>
                            </m:r>
                            <m:r>
                              <a:rPr lang="en-US" sz="4400" b="1" i="1" smtClean="0">
                                <a:solidFill>
                                  <a:schemeClr val="tx1"/>
                                </a:solidFill>
                                <a:latin typeface="Cambria Math"/>
                              </a:rPr>
                              <m:t>.</m:t>
                            </m:r>
                            <m:r>
                              <a:rPr lang="en-US" sz="4400" b="1" i="1" smtClean="0">
                                <a:solidFill>
                                  <a:schemeClr val="tx1"/>
                                </a:solidFill>
                                <a:latin typeface="Cambria Math"/>
                              </a:rPr>
                              <m:t>𝟒</m:t>
                            </m:r>
                            <m:r>
                              <a:rPr lang="en-US" sz="4400" b="1" i="1">
                                <a:solidFill>
                                  <a:schemeClr val="tx1"/>
                                </a:solidFill>
                                <a:latin typeface="Cambria Math"/>
                                <a:ea typeface="Cambria Math"/>
                              </a:rPr>
                              <m:t>≥</m:t>
                            </m:r>
                            <m:r>
                              <a:rPr lang="en-US" sz="4400" b="1" i="1">
                                <a:solidFill>
                                  <a:schemeClr val="tx1"/>
                                </a:solidFill>
                                <a:latin typeface="Cambria Math"/>
                                <a:ea typeface="Cambria Math"/>
                              </a:rPr>
                              <m:t>𝟑𝟔</m:t>
                            </m:r>
                          </m:e>
                          <m:e>
                            <m:r>
                              <a:rPr lang="en-US" sz="4400" b="1" i="1">
                                <a:solidFill>
                                  <a:schemeClr val="tx1"/>
                                </a:solidFill>
                                <a:latin typeface="Cambria Math"/>
                              </a:rPr>
                              <m:t>𝟏𝟎</m:t>
                            </m:r>
                            <m:r>
                              <a:rPr lang="en-US" sz="4400" b="1" i="1" smtClean="0">
                                <a:solidFill>
                                  <a:schemeClr val="tx1"/>
                                </a:solidFill>
                                <a:latin typeface="Cambria Math"/>
                              </a:rPr>
                              <m:t>.</m:t>
                            </m:r>
                            <m:r>
                              <a:rPr lang="en-US" sz="4400" b="1" i="1" smtClean="0">
                                <a:solidFill>
                                  <a:schemeClr val="tx1"/>
                                </a:solidFill>
                                <a:latin typeface="Cambria Math"/>
                              </a:rPr>
                              <m:t>𝟐</m:t>
                            </m:r>
                            <m:r>
                              <a:rPr lang="en-US" sz="4400" b="1" i="1">
                                <a:solidFill>
                                  <a:schemeClr val="tx1"/>
                                </a:solidFill>
                                <a:latin typeface="Cambria Math"/>
                              </a:rPr>
                              <m:t>+</m:t>
                            </m:r>
                            <m:r>
                              <a:rPr lang="en-US" sz="4400" b="1" i="1">
                                <a:solidFill>
                                  <a:schemeClr val="tx1"/>
                                </a:solidFill>
                                <a:latin typeface="Cambria Math"/>
                              </a:rPr>
                              <m:t>𝟑𝟎</m:t>
                            </m:r>
                            <m:r>
                              <a:rPr lang="en-US" sz="4400" b="1" i="1" smtClean="0">
                                <a:solidFill>
                                  <a:schemeClr val="tx1"/>
                                </a:solidFill>
                                <a:latin typeface="Cambria Math"/>
                              </a:rPr>
                              <m:t>.</m:t>
                            </m:r>
                            <m:r>
                              <a:rPr lang="en-US" sz="4400" b="1" i="1" smtClean="0">
                                <a:solidFill>
                                  <a:schemeClr val="tx1"/>
                                </a:solidFill>
                                <a:latin typeface="Cambria Math"/>
                              </a:rPr>
                              <m:t>𝟒</m:t>
                            </m:r>
                            <m:r>
                              <a:rPr lang="en-US" sz="4400" b="1" i="1">
                                <a:solidFill>
                                  <a:schemeClr val="tx1"/>
                                </a:solidFill>
                                <a:latin typeface="Cambria Math"/>
                                <a:ea typeface="Cambria Math"/>
                              </a:rPr>
                              <m:t>≥</m:t>
                            </m:r>
                            <m:r>
                              <a:rPr lang="en-US" sz="4400" b="1" i="1">
                                <a:solidFill>
                                  <a:schemeClr val="tx1"/>
                                </a:solidFill>
                                <a:latin typeface="Cambria Math"/>
                                <a:ea typeface="Cambria Math"/>
                              </a:rPr>
                              <m:t>𝟗𝟎</m:t>
                            </m:r>
                          </m:e>
                        </m:eqArr>
                      </m:e>
                    </m:d>
                  </m:oMath>
                </a14:m>
                <a:r>
                  <a:rPr lang="en-US" sz="4400" b="1" dirty="0" smtClean="0">
                    <a:solidFill>
                      <a:schemeClr val="tx1"/>
                    </a:solidFill>
                  </a:rPr>
                  <a:t> </a:t>
                </a:r>
                <a:r>
                  <a:rPr lang="en-US" sz="4400" b="1" dirty="0" err="1" smtClean="0">
                    <a:solidFill>
                      <a:schemeClr val="tx1"/>
                    </a:solidFill>
                  </a:rPr>
                  <a:t>đúng</a:t>
                </a:r>
                <a:r>
                  <a:rPr lang="en-US" sz="4400" b="1" dirty="0" smtClean="0">
                    <a:solidFill>
                      <a:schemeClr val="tx1"/>
                    </a:solidFill>
                  </a:rPr>
                  <a:t>. </a:t>
                </a:r>
                <a:r>
                  <a:rPr lang="en-US" sz="4400" b="1" dirty="0" err="1" smtClean="0">
                    <a:solidFill>
                      <a:schemeClr val="tx1"/>
                    </a:solidFill>
                  </a:rPr>
                  <a:t>Suy</a:t>
                </a:r>
                <a:r>
                  <a:rPr lang="en-US" sz="4400" b="1" dirty="0" smtClean="0">
                    <a:solidFill>
                      <a:schemeClr val="tx1"/>
                    </a:solidFill>
                  </a:rPr>
                  <a:t> </a:t>
                </a:r>
                <a:r>
                  <a:rPr lang="en-US" sz="4400" b="1" dirty="0" err="1" smtClean="0">
                    <a:solidFill>
                      <a:schemeClr val="tx1"/>
                    </a:solidFill>
                  </a:rPr>
                  <a:t>ra</a:t>
                </a:r>
                <a:r>
                  <a:rPr lang="en-US" sz="4400" b="1" dirty="0" smtClean="0">
                    <a:solidFill>
                      <a:schemeClr val="tx1"/>
                    </a:solidFill>
                  </a:rPr>
                  <a:t> </a:t>
                </a:r>
                <a:r>
                  <a:rPr lang="en-US" sz="4400" b="1" dirty="0">
                    <a:solidFill>
                      <a:schemeClr val="tx1"/>
                    </a:solidFill>
                  </a:rPr>
                  <a:t> </a:t>
                </a:r>
                <a14:m>
                  <m:oMath xmlns:m="http://schemas.openxmlformats.org/officeDocument/2006/math">
                    <m:d>
                      <m:dPr>
                        <m:ctrlPr>
                          <a:rPr lang="en-US" sz="4400" b="1" i="1" smtClean="0">
                            <a:solidFill>
                              <a:schemeClr val="tx1"/>
                            </a:solidFill>
                            <a:latin typeface="Cambria Math"/>
                          </a:rPr>
                        </m:ctrlPr>
                      </m:dPr>
                      <m:e>
                        <m:r>
                          <a:rPr lang="en-US" sz="4400" b="1" i="1" smtClean="0">
                            <a:solidFill>
                              <a:schemeClr val="tx1"/>
                            </a:solidFill>
                            <a:latin typeface="Cambria Math"/>
                          </a:rPr>
                          <m:t>𝟐</m:t>
                        </m:r>
                        <m:r>
                          <a:rPr lang="en-US" sz="4400" b="1" i="1" smtClean="0">
                            <a:solidFill>
                              <a:schemeClr val="tx1"/>
                            </a:solidFill>
                            <a:latin typeface="Cambria Math"/>
                          </a:rPr>
                          <m:t>, </m:t>
                        </m:r>
                        <m:r>
                          <a:rPr lang="en-US" sz="4400" b="1" i="1" smtClean="0">
                            <a:solidFill>
                              <a:schemeClr val="tx1"/>
                            </a:solidFill>
                            <a:latin typeface="Cambria Math"/>
                          </a:rPr>
                          <m:t>𝟒</m:t>
                        </m:r>
                      </m:e>
                    </m:d>
                    <m:r>
                      <a:rPr lang="en-US" sz="4400" b="1" i="1" smtClean="0">
                        <a:solidFill>
                          <a:schemeClr val="tx1"/>
                        </a:solidFill>
                        <a:latin typeface="Cambria Math"/>
                      </a:rPr>
                      <m:t> </m:t>
                    </m:r>
                  </m:oMath>
                </a14:m>
                <a:r>
                  <a:rPr lang="en-US" sz="4400" b="1" dirty="0" smtClean="0">
                    <a:solidFill>
                      <a:schemeClr val="tx1"/>
                    </a:solidFill>
                  </a:rPr>
                  <a:t> </a:t>
                </a:r>
                <a:r>
                  <a:rPr lang="en-US" sz="4400" b="1" dirty="0" err="1" smtClean="0">
                    <a:solidFill>
                      <a:schemeClr val="tx1"/>
                    </a:solidFill>
                  </a:rPr>
                  <a:t>là</a:t>
                </a:r>
                <a:r>
                  <a:rPr lang="en-US" sz="4400" b="1" dirty="0" smtClean="0">
                    <a:solidFill>
                      <a:schemeClr val="tx1"/>
                    </a:solidFill>
                  </a:rPr>
                  <a:t> </a:t>
                </a:r>
                <a:r>
                  <a:rPr lang="en-US" sz="4400" b="1" dirty="0" err="1" smtClean="0">
                    <a:solidFill>
                      <a:schemeClr val="tx1"/>
                    </a:solidFill>
                  </a:rPr>
                  <a:t>nghiệm</a:t>
                </a:r>
                <a:r>
                  <a:rPr lang="en-US" sz="4400" b="1" dirty="0" smtClean="0">
                    <a:solidFill>
                      <a:schemeClr val="tx1"/>
                    </a:solidFill>
                  </a:rPr>
                  <a:t> </a:t>
                </a:r>
                <a:r>
                  <a:rPr lang="en-US" sz="4400" b="1" dirty="0" err="1" smtClean="0">
                    <a:solidFill>
                      <a:schemeClr val="tx1"/>
                    </a:solidFill>
                  </a:rPr>
                  <a:t>của</a:t>
                </a:r>
                <a:r>
                  <a:rPr lang="en-US" sz="4400" b="1" dirty="0" smtClean="0">
                    <a:solidFill>
                      <a:schemeClr val="tx1"/>
                    </a:solidFill>
                  </a:rPr>
                  <a:t> </a:t>
                </a:r>
                <a:r>
                  <a:rPr lang="en-US" sz="4400" b="1" dirty="0" err="1" smtClean="0">
                    <a:solidFill>
                      <a:schemeClr val="tx1"/>
                    </a:solidFill>
                  </a:rPr>
                  <a:t>hệ</a:t>
                </a:r>
                <a:r>
                  <a:rPr lang="en-US" sz="4400" b="1" dirty="0" smtClean="0">
                    <a:solidFill>
                      <a:schemeClr val="tx1"/>
                    </a:solidFill>
                  </a:rPr>
                  <a:t> BPT</a:t>
                </a:r>
                <a:endParaRPr lang="en-US" sz="4400" b="1" dirty="0">
                  <a:solidFill>
                    <a:schemeClr val="tx1"/>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158042" y="4298996"/>
                <a:ext cx="24054460" cy="1908856"/>
              </a:xfrm>
              <a:prstGeom prst="rect">
                <a:avLst/>
              </a:prstGeom>
              <a:blipFill rotWithShape="0">
                <a:blip r:embed="rId2"/>
                <a:stretch>
                  <a:fillRect l="-507" b="-15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631636" y="6547301"/>
                <a:ext cx="23694955" cy="1908856"/>
              </a:xfrm>
              <a:prstGeom prst="rect">
                <a:avLst/>
              </a:prstGeom>
              <a:noFill/>
            </p:spPr>
            <p:txBody>
              <a:bodyPr wrap="square" rtlCol="0">
                <a:spAutoFit/>
              </a:bodyPr>
              <a:lstStyle/>
              <a:p>
                <a:r>
                  <a:rPr lang="en-US" sz="4400" b="1" dirty="0" smtClean="0">
                    <a:solidFill>
                      <a:srgbClr val="FF0000"/>
                    </a:solidFill>
                  </a:rPr>
                  <a:t>  </a:t>
                </a:r>
                <a:r>
                  <a:rPr lang="en-US" sz="4400" b="1" dirty="0" err="1" smtClean="0">
                    <a:solidFill>
                      <a:srgbClr val="FF0000"/>
                    </a:solidFill>
                  </a:rPr>
                  <a:t>Chọn</a:t>
                </a:r>
                <a:r>
                  <a:rPr lang="en-US" sz="4400" b="1" dirty="0" smtClean="0">
                    <a:solidFill>
                      <a:srgbClr val="FF0000"/>
                    </a:solidFill>
                  </a:rPr>
                  <a:t>  </a:t>
                </a:r>
                <a14:m>
                  <m:oMath xmlns:m="http://schemas.openxmlformats.org/officeDocument/2006/math">
                    <m:r>
                      <a:rPr lang="en-US" sz="4400" b="1" i="1" smtClean="0">
                        <a:solidFill>
                          <a:srgbClr val="FF0000"/>
                        </a:solidFill>
                        <a:latin typeface="Cambria Math"/>
                        <a:ea typeface="Tahoma" pitchFamily="34" charset="0"/>
                        <a:cs typeface="Tahoma" pitchFamily="34" charset="0"/>
                      </a:rPr>
                      <m:t>𝒙</m:t>
                    </m:r>
                    <m:r>
                      <a:rPr lang="en-US" sz="4400" b="1" i="1" smtClean="0">
                        <a:solidFill>
                          <a:srgbClr val="FF0000"/>
                        </a:solidFill>
                        <a:latin typeface="Cambria Math"/>
                        <a:ea typeface="Tahoma" pitchFamily="34" charset="0"/>
                        <a:cs typeface="Tahoma" pitchFamily="34" charset="0"/>
                      </a:rPr>
                      <m:t>=</m:t>
                    </m:r>
                    <m:r>
                      <a:rPr lang="en-US" sz="4400" b="1" i="1" smtClean="0">
                        <a:solidFill>
                          <a:srgbClr val="FF0000"/>
                        </a:solidFill>
                        <a:latin typeface="Cambria Math"/>
                        <a:ea typeface="Tahoma" pitchFamily="34" charset="0"/>
                        <a:cs typeface="Tahoma" pitchFamily="34" charset="0"/>
                      </a:rPr>
                      <m:t>𝟑</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rPr>
                      <m:t>𝒚</m:t>
                    </m:r>
                    <m:r>
                      <a:rPr lang="en-US" sz="4400" b="1" i="1" smtClean="0">
                        <a:solidFill>
                          <a:srgbClr val="FF0000"/>
                        </a:solidFill>
                        <a:latin typeface="Cambria Math"/>
                        <a:ea typeface="Tahoma" pitchFamily="34" charset="0"/>
                        <a:cs typeface="Tahoma" pitchFamily="34" charset="0"/>
                      </a:rPr>
                      <m:t>=</m:t>
                    </m:r>
                    <m:r>
                      <a:rPr lang="en-US" sz="4400" b="1" i="1" smtClean="0">
                        <a:solidFill>
                          <a:srgbClr val="FF0000"/>
                        </a:solidFill>
                        <a:latin typeface="Cambria Math"/>
                        <a:ea typeface="Tahoma" pitchFamily="34" charset="0"/>
                        <a:cs typeface="Tahoma" pitchFamily="34" charset="0"/>
                      </a:rPr>
                      <m:t>𝟐</m:t>
                    </m:r>
                    <m:r>
                      <a:rPr lang="en-US" sz="4400" b="1" i="1" smtClean="0">
                        <a:solidFill>
                          <a:srgbClr val="FF0000"/>
                        </a:solidFill>
                        <a:latin typeface="Cambria Math"/>
                        <a:ea typeface="Tahoma" pitchFamily="34" charset="0"/>
                        <a:cs typeface="Tahoma" pitchFamily="34" charset="0"/>
                      </a:rPr>
                      <m:t> </m:t>
                    </m:r>
                  </m:oMath>
                </a14:m>
                <a:r>
                  <a:rPr lang="en-US" sz="4400" b="1" dirty="0" smtClean="0">
                    <a:solidFill>
                      <a:srgbClr val="FF0000"/>
                    </a:solidFill>
                  </a:rPr>
                  <a:t> ta </a:t>
                </a:r>
                <a:r>
                  <a:rPr lang="en-US" sz="4400" b="1" dirty="0" err="1" smtClean="0">
                    <a:solidFill>
                      <a:srgbClr val="FF0000"/>
                    </a:solidFill>
                  </a:rPr>
                  <a:t>có</a:t>
                </a:r>
                <a:r>
                  <a:rPr lang="en-US" sz="4400" b="1" dirty="0" smtClean="0">
                    <a:solidFill>
                      <a:srgbClr val="FF0000"/>
                    </a:solidFill>
                  </a:rPr>
                  <a:t>: </a:t>
                </a:r>
                <a:r>
                  <a:rPr lang="en-US" sz="4400" b="1" dirty="0">
                    <a:solidFill>
                      <a:srgbClr val="FF0000"/>
                    </a:solidFill>
                  </a:rPr>
                  <a:t> </a:t>
                </a:r>
                <a14:m>
                  <m:oMath xmlns:m="http://schemas.openxmlformats.org/officeDocument/2006/math">
                    <m:d>
                      <m:dPr>
                        <m:begChr m:val="{"/>
                        <m:endChr m:val=""/>
                        <m:ctrlPr>
                          <a:rPr lang="en-US" sz="4400" b="1" i="1">
                            <a:solidFill>
                              <a:srgbClr val="FF0000"/>
                            </a:solidFill>
                            <a:latin typeface="Cambria Math"/>
                          </a:rPr>
                        </m:ctrlPr>
                      </m:dPr>
                      <m:e>
                        <m:eqArr>
                          <m:eqArrPr>
                            <m:ctrlPr>
                              <a:rPr lang="en-US" sz="4400" b="1" i="1">
                                <a:solidFill>
                                  <a:srgbClr val="FF0000"/>
                                </a:solidFill>
                                <a:latin typeface="Cambria Math"/>
                              </a:rPr>
                            </m:ctrlPr>
                          </m:eqArrPr>
                          <m:e>
                            <m:r>
                              <a:rPr lang="en-US" sz="4400" b="1" i="1">
                                <a:solidFill>
                                  <a:srgbClr val="FF0000"/>
                                </a:solidFill>
                                <a:latin typeface="Cambria Math"/>
                              </a:rPr>
                              <m:t>𝟔𝟎</m:t>
                            </m:r>
                            <m:r>
                              <a:rPr lang="en-US" sz="4400" b="1" i="1" smtClean="0">
                                <a:solidFill>
                                  <a:srgbClr val="FF0000"/>
                                </a:solidFill>
                                <a:latin typeface="Cambria Math"/>
                              </a:rPr>
                              <m:t>.</m:t>
                            </m:r>
                            <m:r>
                              <a:rPr lang="en-US" sz="4400" b="1" i="1" smtClean="0">
                                <a:solidFill>
                                  <a:srgbClr val="FF0000"/>
                                </a:solidFill>
                                <a:latin typeface="Cambria Math"/>
                              </a:rPr>
                              <m:t>𝟑</m:t>
                            </m:r>
                            <m:r>
                              <a:rPr lang="en-US" sz="4400" b="1" i="1">
                                <a:solidFill>
                                  <a:srgbClr val="FF0000"/>
                                </a:solidFill>
                                <a:latin typeface="Cambria Math"/>
                              </a:rPr>
                              <m:t>+</m:t>
                            </m:r>
                            <m:r>
                              <a:rPr lang="en-US" sz="4400" b="1" i="1">
                                <a:solidFill>
                                  <a:srgbClr val="FF0000"/>
                                </a:solidFill>
                                <a:latin typeface="Cambria Math"/>
                              </a:rPr>
                              <m:t>𝟔𝟎</m:t>
                            </m:r>
                            <m:r>
                              <a:rPr lang="en-US" sz="4400" b="1" i="1" smtClean="0">
                                <a:solidFill>
                                  <a:srgbClr val="FF0000"/>
                                </a:solidFill>
                                <a:latin typeface="Cambria Math"/>
                              </a:rPr>
                              <m:t>.</m:t>
                            </m:r>
                            <m:r>
                              <a:rPr lang="en-US" sz="4400" b="1" i="1" smtClean="0">
                                <a:solidFill>
                                  <a:srgbClr val="FF0000"/>
                                </a:solidFill>
                                <a:latin typeface="Cambria Math"/>
                              </a:rPr>
                              <m:t>𝟐</m:t>
                            </m:r>
                            <m:r>
                              <a:rPr lang="en-US" sz="4400" b="1" i="1">
                                <a:solidFill>
                                  <a:srgbClr val="FF0000"/>
                                </a:solidFill>
                                <a:latin typeface="Cambria Math"/>
                                <a:ea typeface="Cambria Math"/>
                              </a:rPr>
                              <m:t>≥</m:t>
                            </m:r>
                            <m:r>
                              <a:rPr lang="en-US" sz="4400" b="1" i="1">
                                <a:solidFill>
                                  <a:srgbClr val="FF0000"/>
                                </a:solidFill>
                                <a:latin typeface="Cambria Math"/>
                                <a:ea typeface="Cambria Math"/>
                              </a:rPr>
                              <m:t>𝟑𝟎𝟎</m:t>
                            </m:r>
                          </m:e>
                          <m:e>
                            <m:r>
                              <a:rPr lang="en-US" sz="4400" b="1" i="1">
                                <a:solidFill>
                                  <a:srgbClr val="FF0000"/>
                                </a:solidFill>
                                <a:latin typeface="Cambria Math"/>
                              </a:rPr>
                              <m:t>𝟏𝟐</m:t>
                            </m:r>
                            <m:r>
                              <a:rPr lang="en-US" sz="4400" b="1" i="1" smtClean="0">
                                <a:solidFill>
                                  <a:srgbClr val="FF0000"/>
                                </a:solidFill>
                                <a:latin typeface="Cambria Math"/>
                              </a:rPr>
                              <m:t>.</m:t>
                            </m:r>
                            <m:r>
                              <a:rPr lang="en-US" sz="4400" b="1" i="1" smtClean="0">
                                <a:solidFill>
                                  <a:srgbClr val="FF0000"/>
                                </a:solidFill>
                                <a:latin typeface="Cambria Math"/>
                              </a:rPr>
                              <m:t>𝟑</m:t>
                            </m:r>
                            <m:r>
                              <a:rPr lang="en-US" sz="4400" b="1" i="1">
                                <a:solidFill>
                                  <a:srgbClr val="FF0000"/>
                                </a:solidFill>
                                <a:latin typeface="Cambria Math"/>
                              </a:rPr>
                              <m:t>+</m:t>
                            </m:r>
                            <m:r>
                              <a:rPr lang="en-US" sz="4400" b="1" i="1">
                                <a:solidFill>
                                  <a:srgbClr val="FF0000"/>
                                </a:solidFill>
                                <a:latin typeface="Cambria Math"/>
                              </a:rPr>
                              <m:t>𝟔</m:t>
                            </m:r>
                            <m:r>
                              <a:rPr lang="en-US" sz="4400" b="1" i="1" smtClean="0">
                                <a:solidFill>
                                  <a:srgbClr val="FF0000"/>
                                </a:solidFill>
                                <a:latin typeface="Cambria Math"/>
                              </a:rPr>
                              <m:t>.</m:t>
                            </m:r>
                            <m:r>
                              <a:rPr lang="en-US" sz="4400" b="1" i="1" smtClean="0">
                                <a:solidFill>
                                  <a:srgbClr val="FF0000"/>
                                </a:solidFill>
                                <a:latin typeface="Cambria Math"/>
                              </a:rPr>
                              <m:t>𝟐</m:t>
                            </m:r>
                            <m:r>
                              <a:rPr lang="en-US" sz="4400" b="1" i="1">
                                <a:solidFill>
                                  <a:srgbClr val="FF0000"/>
                                </a:solidFill>
                                <a:latin typeface="Cambria Math"/>
                                <a:ea typeface="Cambria Math"/>
                              </a:rPr>
                              <m:t>≥</m:t>
                            </m:r>
                            <m:r>
                              <a:rPr lang="en-US" sz="4400" b="1" i="1">
                                <a:solidFill>
                                  <a:srgbClr val="FF0000"/>
                                </a:solidFill>
                                <a:latin typeface="Cambria Math"/>
                                <a:ea typeface="Cambria Math"/>
                              </a:rPr>
                              <m:t>𝟑𝟔</m:t>
                            </m:r>
                          </m:e>
                          <m:e>
                            <m:r>
                              <a:rPr lang="en-US" sz="4400" b="1" i="1">
                                <a:solidFill>
                                  <a:srgbClr val="FF0000"/>
                                </a:solidFill>
                                <a:latin typeface="Cambria Math"/>
                              </a:rPr>
                              <m:t>𝟏𝟎</m:t>
                            </m:r>
                            <m:r>
                              <a:rPr lang="en-US" sz="4400" b="1" i="1" smtClean="0">
                                <a:solidFill>
                                  <a:srgbClr val="FF0000"/>
                                </a:solidFill>
                                <a:latin typeface="Cambria Math"/>
                              </a:rPr>
                              <m:t>.</m:t>
                            </m:r>
                            <m:r>
                              <a:rPr lang="en-US" sz="4400" b="1" i="1" smtClean="0">
                                <a:solidFill>
                                  <a:srgbClr val="FF0000"/>
                                </a:solidFill>
                                <a:latin typeface="Cambria Math"/>
                              </a:rPr>
                              <m:t>𝟑</m:t>
                            </m:r>
                            <m:r>
                              <a:rPr lang="en-US" sz="4400" b="1" i="1">
                                <a:solidFill>
                                  <a:srgbClr val="FF0000"/>
                                </a:solidFill>
                                <a:latin typeface="Cambria Math"/>
                              </a:rPr>
                              <m:t>+</m:t>
                            </m:r>
                            <m:r>
                              <a:rPr lang="en-US" sz="4400" b="1" i="1">
                                <a:solidFill>
                                  <a:srgbClr val="FF0000"/>
                                </a:solidFill>
                                <a:latin typeface="Cambria Math"/>
                              </a:rPr>
                              <m:t>𝟑𝟎</m:t>
                            </m:r>
                            <m:r>
                              <a:rPr lang="en-US" sz="4400" b="1" i="1" smtClean="0">
                                <a:solidFill>
                                  <a:srgbClr val="FF0000"/>
                                </a:solidFill>
                                <a:latin typeface="Cambria Math"/>
                              </a:rPr>
                              <m:t>.</m:t>
                            </m:r>
                            <m:r>
                              <a:rPr lang="en-US" sz="4400" b="1" i="1" smtClean="0">
                                <a:solidFill>
                                  <a:srgbClr val="FF0000"/>
                                </a:solidFill>
                                <a:latin typeface="Cambria Math"/>
                              </a:rPr>
                              <m:t>𝟐</m:t>
                            </m:r>
                            <m:r>
                              <a:rPr lang="en-US" sz="4400" b="1" i="1">
                                <a:solidFill>
                                  <a:srgbClr val="FF0000"/>
                                </a:solidFill>
                                <a:latin typeface="Cambria Math"/>
                                <a:ea typeface="Cambria Math"/>
                              </a:rPr>
                              <m:t>≥</m:t>
                            </m:r>
                            <m:r>
                              <a:rPr lang="en-US" sz="4400" b="1" i="1">
                                <a:solidFill>
                                  <a:srgbClr val="FF0000"/>
                                </a:solidFill>
                                <a:latin typeface="Cambria Math"/>
                                <a:ea typeface="Cambria Math"/>
                              </a:rPr>
                              <m:t>𝟗𝟎</m:t>
                            </m:r>
                          </m:e>
                        </m:eqArr>
                      </m:e>
                    </m:d>
                  </m:oMath>
                </a14:m>
                <a:r>
                  <a:rPr lang="en-US" sz="4400" b="1" dirty="0" smtClean="0">
                    <a:solidFill>
                      <a:srgbClr val="FF0000"/>
                    </a:solidFill>
                  </a:rPr>
                  <a:t> </a:t>
                </a:r>
                <a:r>
                  <a:rPr lang="en-US" sz="4400" b="1" dirty="0" err="1" smtClean="0">
                    <a:solidFill>
                      <a:srgbClr val="FF0000"/>
                    </a:solidFill>
                  </a:rPr>
                  <a:t>đúng</a:t>
                </a:r>
                <a:r>
                  <a:rPr lang="en-US" sz="4400" b="1" dirty="0" smtClean="0">
                    <a:solidFill>
                      <a:srgbClr val="FF0000"/>
                    </a:solidFill>
                  </a:rPr>
                  <a:t>. </a:t>
                </a:r>
                <a:r>
                  <a:rPr lang="en-US" sz="4400" b="1" dirty="0" err="1" smtClean="0">
                    <a:solidFill>
                      <a:srgbClr val="FF0000"/>
                    </a:solidFill>
                  </a:rPr>
                  <a:t>Suy</a:t>
                </a:r>
                <a:r>
                  <a:rPr lang="en-US" sz="4400" b="1" dirty="0" smtClean="0">
                    <a:solidFill>
                      <a:srgbClr val="FF0000"/>
                    </a:solidFill>
                  </a:rPr>
                  <a:t> </a:t>
                </a:r>
                <a:r>
                  <a:rPr lang="en-US" sz="4400" b="1" dirty="0" err="1" smtClean="0">
                    <a:solidFill>
                      <a:srgbClr val="FF0000"/>
                    </a:solidFill>
                  </a:rPr>
                  <a:t>ra</a:t>
                </a:r>
                <a:r>
                  <a:rPr lang="en-US" sz="4400" b="1" dirty="0" smtClean="0">
                    <a:solidFill>
                      <a:srgbClr val="FF0000"/>
                    </a:solidFill>
                  </a:rPr>
                  <a:t> </a:t>
                </a:r>
                <a:r>
                  <a:rPr lang="en-US" sz="4400" b="1" dirty="0">
                    <a:solidFill>
                      <a:srgbClr val="FF0000"/>
                    </a:solidFill>
                  </a:rPr>
                  <a:t> </a:t>
                </a:r>
                <a14:m>
                  <m:oMath xmlns:m="http://schemas.openxmlformats.org/officeDocument/2006/math">
                    <m:d>
                      <m:dPr>
                        <m:ctrlPr>
                          <a:rPr lang="en-US" sz="4400" b="1" i="1" smtClean="0">
                            <a:solidFill>
                              <a:srgbClr val="FF0000"/>
                            </a:solidFill>
                            <a:latin typeface="Cambria Math"/>
                          </a:rPr>
                        </m:ctrlPr>
                      </m:dPr>
                      <m:e>
                        <m:r>
                          <a:rPr lang="en-US" sz="4400" b="1" i="1" smtClean="0">
                            <a:solidFill>
                              <a:srgbClr val="FF0000"/>
                            </a:solidFill>
                            <a:latin typeface="Cambria Math"/>
                          </a:rPr>
                          <m:t>𝟑</m:t>
                        </m:r>
                        <m:r>
                          <a:rPr lang="en-US" sz="4400" b="1" i="1" smtClean="0">
                            <a:solidFill>
                              <a:srgbClr val="FF0000"/>
                            </a:solidFill>
                            <a:latin typeface="Cambria Math"/>
                          </a:rPr>
                          <m:t>, </m:t>
                        </m:r>
                        <m:r>
                          <a:rPr lang="en-US" sz="4400" b="1" i="1" smtClean="0">
                            <a:solidFill>
                              <a:srgbClr val="FF0000"/>
                            </a:solidFill>
                            <a:latin typeface="Cambria Math"/>
                          </a:rPr>
                          <m:t>𝟐</m:t>
                        </m:r>
                      </m:e>
                    </m:d>
                    <m:r>
                      <a:rPr lang="en-US" sz="4400" b="1" i="1" smtClean="0">
                        <a:solidFill>
                          <a:srgbClr val="FF0000"/>
                        </a:solidFill>
                        <a:latin typeface="Cambria Math"/>
                      </a:rPr>
                      <m:t> </m:t>
                    </m:r>
                  </m:oMath>
                </a14:m>
                <a:r>
                  <a:rPr lang="en-US" sz="4400" b="1" dirty="0" smtClean="0">
                    <a:solidFill>
                      <a:srgbClr val="FF0000"/>
                    </a:solidFill>
                  </a:rPr>
                  <a:t> </a:t>
                </a:r>
                <a:r>
                  <a:rPr lang="en-US" sz="4400" b="1" dirty="0" err="1" smtClean="0">
                    <a:solidFill>
                      <a:srgbClr val="FF0000"/>
                    </a:solidFill>
                  </a:rPr>
                  <a:t>là</a:t>
                </a:r>
                <a:r>
                  <a:rPr lang="en-US" sz="4400" b="1" dirty="0" smtClean="0">
                    <a:solidFill>
                      <a:srgbClr val="FF0000"/>
                    </a:solidFill>
                  </a:rPr>
                  <a:t> </a:t>
                </a:r>
                <a:r>
                  <a:rPr lang="en-US" sz="4400" b="1" dirty="0" err="1" smtClean="0">
                    <a:solidFill>
                      <a:srgbClr val="FF0000"/>
                    </a:solidFill>
                  </a:rPr>
                  <a:t>nghiệm</a:t>
                </a:r>
                <a:r>
                  <a:rPr lang="en-US" sz="4400" b="1" dirty="0" smtClean="0">
                    <a:solidFill>
                      <a:srgbClr val="FF0000"/>
                    </a:solidFill>
                  </a:rPr>
                  <a:t> </a:t>
                </a:r>
                <a:r>
                  <a:rPr lang="en-US" sz="4400" b="1" dirty="0" err="1" smtClean="0">
                    <a:solidFill>
                      <a:srgbClr val="FF0000"/>
                    </a:solidFill>
                  </a:rPr>
                  <a:t>của</a:t>
                </a:r>
                <a:r>
                  <a:rPr lang="en-US" sz="4400" b="1" dirty="0" smtClean="0">
                    <a:solidFill>
                      <a:srgbClr val="FF0000"/>
                    </a:solidFill>
                  </a:rPr>
                  <a:t> </a:t>
                </a:r>
                <a:r>
                  <a:rPr lang="en-US" sz="4400" b="1" dirty="0" err="1" smtClean="0">
                    <a:solidFill>
                      <a:srgbClr val="FF0000"/>
                    </a:solidFill>
                  </a:rPr>
                  <a:t>hệ</a:t>
                </a:r>
                <a:r>
                  <a:rPr lang="en-US" sz="4400" b="1" dirty="0" smtClean="0">
                    <a:solidFill>
                      <a:srgbClr val="FF0000"/>
                    </a:solidFill>
                  </a:rPr>
                  <a:t> BPT</a:t>
                </a:r>
                <a:endParaRPr lang="en-US" sz="4400" b="1"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631636" y="6547301"/>
                <a:ext cx="23694955" cy="1908856"/>
              </a:xfrm>
              <a:prstGeom prst="rect">
                <a:avLst/>
              </a:prstGeom>
              <a:blipFill rotWithShape="0">
                <a:blip r:embed="rId3"/>
                <a:stretch>
                  <a:fillRect b="-15016"/>
                </a:stretch>
              </a:blipFill>
            </p:spPr>
            <p:txBody>
              <a:bodyPr/>
              <a:lstStyle/>
              <a:p>
                <a:r>
                  <a:rPr lang="en-US">
                    <a:noFill/>
                  </a:rPr>
                  <a:t> </a:t>
                </a:r>
              </a:p>
            </p:txBody>
          </p:sp>
        </mc:Fallback>
      </mc:AlternateContent>
      <p:sp>
        <p:nvSpPr>
          <p:cNvPr id="45" name="TextBox 44"/>
          <p:cNvSpPr txBox="1"/>
          <p:nvPr/>
        </p:nvSpPr>
        <p:spPr>
          <a:xfrm>
            <a:off x="2286001" y="8878733"/>
            <a:ext cx="20955000" cy="2108269"/>
          </a:xfrm>
          <a:prstGeom prst="rect">
            <a:avLst/>
          </a:prstGeom>
          <a:noFill/>
        </p:spPr>
        <p:txBody>
          <a:bodyPr wrap="square" rtlCol="0">
            <a:spAutoFit/>
          </a:bodyPr>
          <a:lstStyle/>
          <a:p>
            <a:r>
              <a:rPr lang="en-US" sz="4400" b="1" dirty="0" err="1"/>
              <a:t>Vậy</a:t>
            </a:r>
            <a:r>
              <a:rPr lang="en-US" sz="4400" b="1" dirty="0"/>
              <a:t> </a:t>
            </a:r>
            <a:r>
              <a:rPr lang="en-US" sz="4400" b="1" dirty="0" err="1"/>
              <a:t>hai</a:t>
            </a:r>
            <a:r>
              <a:rPr lang="en-US" sz="4400" b="1" dirty="0"/>
              <a:t> </a:t>
            </a:r>
            <a:r>
              <a:rPr lang="en-US" sz="4400" b="1" dirty="0" err="1"/>
              <a:t>phương</a:t>
            </a:r>
            <a:r>
              <a:rPr lang="en-US" sz="4400" b="1" dirty="0"/>
              <a:t> </a:t>
            </a:r>
            <a:r>
              <a:rPr lang="en-US" sz="4400" b="1" dirty="0" err="1"/>
              <a:t>án</a:t>
            </a:r>
            <a:r>
              <a:rPr lang="en-US" sz="4400" b="1" dirty="0"/>
              <a:t> </a:t>
            </a:r>
            <a:r>
              <a:rPr lang="en-US" sz="4400" b="1" dirty="0" err="1"/>
              <a:t>bác</a:t>
            </a:r>
            <a:r>
              <a:rPr lang="en-US" sz="4400" b="1" dirty="0"/>
              <a:t> </a:t>
            </a:r>
            <a:r>
              <a:rPr lang="en-US" sz="4400" b="1" dirty="0" err="1"/>
              <a:t>Ngọc</a:t>
            </a:r>
            <a:r>
              <a:rPr lang="en-US" sz="4400" b="1" dirty="0"/>
              <a:t> </a:t>
            </a:r>
            <a:r>
              <a:rPr lang="en-US" sz="4400" b="1" dirty="0" err="1"/>
              <a:t>có</a:t>
            </a:r>
            <a:r>
              <a:rPr lang="en-US" sz="4400" b="1" dirty="0"/>
              <a:t> </a:t>
            </a:r>
            <a:r>
              <a:rPr lang="en-US" sz="4400" b="1" dirty="0" err="1"/>
              <a:t>thể</a:t>
            </a:r>
            <a:r>
              <a:rPr lang="en-US" sz="4400" b="1" dirty="0"/>
              <a:t> </a:t>
            </a:r>
            <a:r>
              <a:rPr lang="en-US" sz="4400" b="1" dirty="0" err="1"/>
              <a:t>chọn</a:t>
            </a:r>
            <a:r>
              <a:rPr lang="en-US" sz="4400" b="1" dirty="0"/>
              <a:t> </a:t>
            </a:r>
            <a:r>
              <a:rPr lang="en-US" sz="4400" b="1" dirty="0" err="1"/>
              <a:t>lựa</a:t>
            </a:r>
            <a:r>
              <a:rPr lang="en-US" sz="4400" b="1" dirty="0"/>
              <a:t> </a:t>
            </a:r>
            <a:r>
              <a:rPr lang="en-US" sz="4400" b="1" dirty="0" err="1"/>
              <a:t>là</a:t>
            </a:r>
            <a:r>
              <a:rPr lang="en-US" sz="4400" b="1" dirty="0"/>
              <a:t>:</a:t>
            </a:r>
          </a:p>
          <a:p>
            <a:r>
              <a:rPr lang="en-US" sz="4400" b="1" dirty="0"/>
              <a:t>+ </a:t>
            </a:r>
            <a:r>
              <a:rPr lang="en-US" sz="4400" b="1" i="1" dirty="0" err="1"/>
              <a:t>Phương</a:t>
            </a:r>
            <a:r>
              <a:rPr lang="en-US" sz="4400" b="1" i="1" dirty="0"/>
              <a:t> </a:t>
            </a:r>
            <a:r>
              <a:rPr lang="en-US" sz="4400" b="1" i="1" dirty="0" err="1"/>
              <a:t>án</a:t>
            </a:r>
            <a:r>
              <a:rPr lang="en-US" sz="4400" b="1" i="1" dirty="0"/>
              <a:t> </a:t>
            </a:r>
            <a:r>
              <a:rPr lang="en-US" sz="4400" b="1" i="1" dirty="0" err="1"/>
              <a:t>thứ</a:t>
            </a:r>
            <a:r>
              <a:rPr lang="en-US" sz="4400" b="1" i="1" dirty="0"/>
              <a:t> </a:t>
            </a:r>
            <a:r>
              <a:rPr lang="en-US" sz="4400" b="1" i="1" dirty="0" err="1"/>
              <a:t>nhất</a:t>
            </a:r>
            <a:r>
              <a:rPr lang="en-US" sz="4400" b="1" dirty="0"/>
              <a:t>: 2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nhất</a:t>
            </a:r>
            <a:r>
              <a:rPr lang="en-US" sz="4400" b="1" dirty="0"/>
              <a:t> </a:t>
            </a:r>
            <a:r>
              <a:rPr lang="en-US" sz="4400" b="1" dirty="0" err="1"/>
              <a:t>và</a:t>
            </a:r>
            <a:r>
              <a:rPr lang="en-US" sz="4400" b="1" dirty="0"/>
              <a:t> 4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hai</a:t>
            </a:r>
            <a:r>
              <a:rPr lang="en-US" sz="4400" b="1" dirty="0"/>
              <a:t>;</a:t>
            </a:r>
          </a:p>
          <a:p>
            <a:r>
              <a:rPr lang="en-US" sz="4400" b="1" dirty="0"/>
              <a:t>+ </a:t>
            </a:r>
            <a:r>
              <a:rPr lang="en-US" sz="4400" b="1" i="1" dirty="0" err="1"/>
              <a:t>Phương</a:t>
            </a:r>
            <a:r>
              <a:rPr lang="en-US" sz="4400" b="1" i="1" dirty="0"/>
              <a:t> </a:t>
            </a:r>
            <a:r>
              <a:rPr lang="en-US" sz="4400" b="1" i="1" dirty="0" err="1"/>
              <a:t>án</a:t>
            </a:r>
            <a:r>
              <a:rPr lang="en-US" sz="4400" b="1" i="1" dirty="0"/>
              <a:t> </a:t>
            </a:r>
            <a:r>
              <a:rPr lang="en-US" sz="4400" b="1" i="1" dirty="0" err="1"/>
              <a:t>thứ</a:t>
            </a:r>
            <a:r>
              <a:rPr lang="en-US" sz="4400" b="1" i="1" dirty="0"/>
              <a:t> </a:t>
            </a:r>
            <a:r>
              <a:rPr lang="en-US" sz="4400" b="1" i="1" dirty="0" err="1"/>
              <a:t>hai</a:t>
            </a:r>
            <a:r>
              <a:rPr lang="en-US" sz="4400" b="1" dirty="0"/>
              <a:t>: 3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nhất</a:t>
            </a:r>
            <a:r>
              <a:rPr lang="en-US" sz="4400" b="1" dirty="0"/>
              <a:t> </a:t>
            </a:r>
            <a:r>
              <a:rPr lang="en-US" sz="4400" b="1" dirty="0" err="1"/>
              <a:t>và</a:t>
            </a:r>
            <a:r>
              <a:rPr lang="en-US" sz="4400" b="1" dirty="0"/>
              <a:t> 2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hai</a:t>
            </a:r>
            <a:r>
              <a:rPr lang="en-US" sz="4400" b="1" dirty="0"/>
              <a:t>.</a:t>
            </a:r>
            <a:endParaRPr lang="en-US" sz="4400" b="1" dirty="0">
              <a:solidFill>
                <a:srgbClr val="FF0000"/>
              </a:solidFill>
            </a:endParaRPr>
          </a:p>
        </p:txBody>
      </p:sp>
    </p:spTree>
    <p:extLst>
      <p:ext uri="{BB962C8B-B14F-4D97-AF65-F5344CB8AC3E}">
        <p14:creationId xmlns:p14="http://schemas.microsoft.com/office/powerpoint/2010/main" val="2886227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fade">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fade">
                                      <p:cBhvr>
                                        <p:cTn id="17" dur="500"/>
                                        <p:tgtEl>
                                          <p:spTgt spid="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xEl>
                                              <p:pRg st="1" end="1"/>
                                            </p:txEl>
                                          </p:spTgt>
                                        </p:tgtEl>
                                        <p:attrNameLst>
                                          <p:attrName>style.visibility</p:attrName>
                                        </p:attrNameLst>
                                      </p:cBhvr>
                                      <p:to>
                                        <p:strVal val="visible"/>
                                      </p:to>
                                    </p:set>
                                    <p:animEffect transition="in" filter="fade">
                                      <p:cBhvr>
                                        <p:cTn id="22" dur="500"/>
                                        <p:tgtEl>
                                          <p:spTgt spid="4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xEl>
                                              <p:pRg st="2" end="2"/>
                                            </p:txEl>
                                          </p:spTgt>
                                        </p:tgtEl>
                                        <p:attrNameLst>
                                          <p:attrName>style.visibility</p:attrName>
                                        </p:attrNameLst>
                                      </p:cBhvr>
                                      <p:to>
                                        <p:strVal val="visible"/>
                                      </p:to>
                                    </p:set>
                                    <p:animEffect transition="in" filter="fade">
                                      <p:cBhvr>
                                        <p:cTn id="27"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1106" y="1937515"/>
            <a:ext cx="22460788" cy="11363182"/>
            <a:chOff x="1440196" y="3706476"/>
            <a:chExt cx="22460788" cy="5707803"/>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745791"/>
              <a:ext cx="9518389" cy="529529"/>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96869" y="3706476"/>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nvGrpSpPr>
          <p:cNvPr id="15" name="Group 14"/>
          <p:cNvGrpSpPr/>
          <p:nvPr/>
        </p:nvGrpSpPr>
        <p:grpSpPr>
          <a:xfrm>
            <a:off x="457200" y="1872248"/>
            <a:ext cx="4327643" cy="15567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3/3</a:t>
              </a:r>
              <a:endParaRPr lang="en-US" sz="4400" b="1" dirty="0">
                <a:solidFill>
                  <a:schemeClr val="bg1"/>
                </a:solidFill>
                <a:latin typeface="Tahoma" pitchFamily="34" charset="0"/>
                <a:cs typeface="Tahoma" pitchFamily="34" charset="0"/>
              </a:endParaRPr>
            </a:p>
          </p:txBody>
        </p:sp>
      </p:grpSp>
      <p:sp>
        <p:nvSpPr>
          <p:cNvPr id="28" name="Text Box 4"/>
          <p:cNvSpPr txBox="1">
            <a:spLocks noChangeArrowheads="1"/>
          </p:cNvSpPr>
          <p:nvPr/>
        </p:nvSpPr>
        <p:spPr bwMode="auto">
          <a:xfrm>
            <a:off x="1219200" y="3089895"/>
            <a:ext cx="211074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Một</a:t>
            </a:r>
            <a:r>
              <a:rPr lang="en-US" sz="4400" b="1" dirty="0" smtClean="0">
                <a:latin typeface="Arial" pitchFamily="34" charset="0"/>
                <a:cs typeface="Arial" pitchFamily="34" charset="0"/>
              </a:rPr>
              <a:t> </a:t>
            </a:r>
            <a:r>
              <a:rPr lang="en-US" sz="4400" b="1" dirty="0" err="1">
                <a:latin typeface="Arial" pitchFamily="34" charset="0"/>
                <a:cs typeface="Arial" pitchFamily="34" charset="0"/>
              </a:rPr>
              <a:t>chuỗi</a:t>
            </a:r>
            <a:r>
              <a:rPr lang="en-US" sz="4400" b="1" dirty="0">
                <a:latin typeface="Arial" pitchFamily="34" charset="0"/>
                <a:cs typeface="Arial" pitchFamily="34" charset="0"/>
              </a:rPr>
              <a:t> </a:t>
            </a:r>
            <a:r>
              <a:rPr lang="en-US" sz="4400" b="1" dirty="0" err="1">
                <a:latin typeface="Arial" pitchFamily="34" charset="0"/>
                <a:cs typeface="Arial" pitchFamily="34" charset="0"/>
              </a:rPr>
              <a:t>nhà</a:t>
            </a:r>
            <a:r>
              <a:rPr lang="en-US" sz="4400" b="1" dirty="0">
                <a:latin typeface="Arial" pitchFamily="34" charset="0"/>
                <a:cs typeface="Arial" pitchFamily="34" charset="0"/>
              </a:rPr>
              <a:t> </a:t>
            </a:r>
            <a:r>
              <a:rPr lang="en-US" sz="4400" b="1" dirty="0" err="1">
                <a:latin typeface="Arial" pitchFamily="34" charset="0"/>
                <a:cs typeface="Arial" pitchFamily="34" charset="0"/>
              </a:rPr>
              <a:t>hàng</a:t>
            </a:r>
            <a:r>
              <a:rPr lang="en-US" sz="4400" b="1" dirty="0">
                <a:latin typeface="Arial" pitchFamily="34" charset="0"/>
                <a:cs typeface="Arial" pitchFamily="34" charset="0"/>
              </a:rPr>
              <a:t> </a:t>
            </a:r>
            <a:r>
              <a:rPr lang="en-US" sz="4400" b="1" dirty="0" err="1">
                <a:latin typeface="Arial" pitchFamily="34" charset="0"/>
                <a:cs typeface="Arial" pitchFamily="34" charset="0"/>
              </a:rPr>
              <a:t>ăn</a:t>
            </a:r>
            <a:r>
              <a:rPr lang="en-US" sz="4400" b="1" dirty="0">
                <a:latin typeface="Arial" pitchFamily="34" charset="0"/>
                <a:cs typeface="Arial" pitchFamily="34" charset="0"/>
              </a:rPr>
              <a:t> </a:t>
            </a:r>
            <a:r>
              <a:rPr lang="en-US" sz="4400" b="1" dirty="0" err="1">
                <a:latin typeface="Arial" pitchFamily="34" charset="0"/>
                <a:cs typeface="Arial" pitchFamily="34" charset="0"/>
              </a:rPr>
              <a:t>nhanh</a:t>
            </a:r>
            <a:r>
              <a:rPr lang="en-US" sz="4400" b="1" dirty="0">
                <a:latin typeface="Arial" pitchFamily="34" charset="0"/>
                <a:cs typeface="Arial" pitchFamily="34" charset="0"/>
              </a:rPr>
              <a:t> </a:t>
            </a:r>
            <a:r>
              <a:rPr lang="en-US" sz="4400" b="1" dirty="0" err="1">
                <a:latin typeface="Arial" pitchFamily="34" charset="0"/>
                <a:cs typeface="Arial" pitchFamily="34" charset="0"/>
              </a:rPr>
              <a:t>bán</a:t>
            </a:r>
            <a:r>
              <a:rPr lang="en-US" sz="4400" b="1" dirty="0">
                <a:latin typeface="Arial" pitchFamily="34" charset="0"/>
                <a:cs typeface="Arial" pitchFamily="34" charset="0"/>
              </a:rPr>
              <a:t> </a:t>
            </a:r>
            <a:r>
              <a:rPr lang="en-US" sz="4400" b="1" dirty="0" err="1">
                <a:latin typeface="Arial" pitchFamily="34" charset="0"/>
                <a:cs typeface="Arial" pitchFamily="34" charset="0"/>
              </a:rPr>
              <a:t>đồ</a:t>
            </a:r>
            <a:r>
              <a:rPr lang="en-US" sz="4400" b="1" dirty="0">
                <a:latin typeface="Arial" pitchFamily="34" charset="0"/>
                <a:cs typeface="Arial" pitchFamily="34" charset="0"/>
              </a:rPr>
              <a:t> </a:t>
            </a:r>
            <a:r>
              <a:rPr lang="en-US" sz="4400" b="1" dirty="0" err="1">
                <a:latin typeface="Arial" pitchFamily="34" charset="0"/>
                <a:cs typeface="Arial" pitchFamily="34" charset="0"/>
              </a:rPr>
              <a:t>ăn</a:t>
            </a:r>
            <a:r>
              <a:rPr lang="en-US" sz="4400" b="1" dirty="0">
                <a:latin typeface="Arial" pitchFamily="34" charset="0"/>
                <a:cs typeface="Arial" pitchFamily="34" charset="0"/>
              </a:rPr>
              <a:t> </a:t>
            </a:r>
            <a:r>
              <a:rPr lang="en-US" sz="4400" b="1" dirty="0" err="1">
                <a:latin typeface="Arial" pitchFamily="34" charset="0"/>
                <a:cs typeface="Arial" pitchFamily="34" charset="0"/>
              </a:rPr>
              <a:t>từ</a:t>
            </a:r>
            <a:r>
              <a:rPr lang="en-US" sz="4400" b="1" dirty="0">
                <a:latin typeface="Arial" pitchFamily="34" charset="0"/>
                <a:cs typeface="Arial" pitchFamily="34" charset="0"/>
              </a:rPr>
              <a:t> 10h00 </a:t>
            </a:r>
            <a:r>
              <a:rPr lang="en-US" sz="4400" b="1" dirty="0" err="1">
                <a:latin typeface="Arial" pitchFamily="34" charset="0"/>
                <a:cs typeface="Arial" pitchFamily="34" charset="0"/>
              </a:rPr>
              <a:t>sáng</a:t>
            </a:r>
            <a:r>
              <a:rPr lang="en-US" sz="4400" b="1" dirty="0">
                <a:latin typeface="Arial" pitchFamily="34" charset="0"/>
                <a:cs typeface="Arial" pitchFamily="34" charset="0"/>
              </a:rPr>
              <a:t> </a:t>
            </a:r>
            <a:r>
              <a:rPr lang="en-US" sz="4400" b="1" dirty="0" err="1">
                <a:latin typeface="Arial" pitchFamily="34" charset="0"/>
                <a:cs typeface="Arial" pitchFamily="34" charset="0"/>
              </a:rPr>
              <a:t>đến</a:t>
            </a:r>
            <a:r>
              <a:rPr lang="en-US" sz="4400" b="1" dirty="0">
                <a:latin typeface="Arial" pitchFamily="34" charset="0"/>
                <a:cs typeface="Arial" pitchFamily="34" charset="0"/>
              </a:rPr>
              <a:t> 22h00 </a:t>
            </a:r>
            <a:r>
              <a:rPr lang="en-US" sz="4400" b="1" dirty="0" err="1">
                <a:latin typeface="Arial" pitchFamily="34" charset="0"/>
                <a:cs typeface="Arial" pitchFamily="34" charset="0"/>
              </a:rPr>
              <a:t>mỗi</a:t>
            </a:r>
            <a:r>
              <a:rPr lang="en-US" sz="4400" b="1" dirty="0">
                <a:latin typeface="Arial" pitchFamily="34" charset="0"/>
                <a:cs typeface="Arial" pitchFamily="34" charset="0"/>
              </a:rPr>
              <a:t> </a:t>
            </a:r>
            <a:r>
              <a:rPr lang="en-US" sz="4400" b="1" dirty="0" err="1">
                <a:latin typeface="Arial" pitchFamily="34" charset="0"/>
                <a:cs typeface="Arial" pitchFamily="34" charset="0"/>
              </a:rPr>
              <a:t>ngày</a:t>
            </a:r>
            <a:r>
              <a:rPr lang="en-US" sz="4400" b="1" dirty="0">
                <a:latin typeface="Arial" pitchFamily="34" charset="0"/>
                <a:cs typeface="Arial" pitchFamily="34" charset="0"/>
              </a:rPr>
              <a:t>. </a:t>
            </a:r>
            <a:r>
              <a:rPr lang="en-US" sz="4400" b="1" dirty="0" err="1">
                <a:latin typeface="Arial" pitchFamily="34" charset="0"/>
                <a:cs typeface="Arial" pitchFamily="34" charset="0"/>
              </a:rPr>
              <a:t>Nhân</a:t>
            </a:r>
            <a:r>
              <a:rPr lang="en-US" sz="4400" b="1" dirty="0">
                <a:latin typeface="Arial" pitchFamily="34" charset="0"/>
                <a:cs typeface="Arial" pitchFamily="34" charset="0"/>
              </a:rPr>
              <a:t> </a:t>
            </a:r>
            <a:r>
              <a:rPr lang="en-US" sz="4400" b="1" dirty="0" err="1">
                <a:latin typeface="Arial" pitchFamily="34" charset="0"/>
                <a:cs typeface="Arial" pitchFamily="34" charset="0"/>
              </a:rPr>
              <a:t>viên</a:t>
            </a:r>
            <a:r>
              <a:rPr lang="en-US" sz="4400" b="1" dirty="0">
                <a:latin typeface="Arial" pitchFamily="34" charset="0"/>
                <a:cs typeface="Arial" pitchFamily="34" charset="0"/>
              </a:rPr>
              <a:t> </a:t>
            </a:r>
            <a:r>
              <a:rPr lang="en-US" sz="4400" b="1" dirty="0" err="1">
                <a:latin typeface="Arial" pitchFamily="34" charset="0"/>
                <a:cs typeface="Arial" pitchFamily="34" charset="0"/>
              </a:rPr>
              <a:t>phục</a:t>
            </a:r>
            <a:r>
              <a:rPr lang="en-US" sz="4400" b="1" dirty="0">
                <a:latin typeface="Arial" pitchFamily="34" charset="0"/>
                <a:cs typeface="Arial" pitchFamily="34" charset="0"/>
              </a:rPr>
              <a:t> </a:t>
            </a:r>
            <a:r>
              <a:rPr lang="en-US" sz="4400" b="1" dirty="0" err="1">
                <a:latin typeface="Arial" pitchFamily="34" charset="0"/>
                <a:cs typeface="Arial" pitchFamily="34" charset="0"/>
              </a:rPr>
              <a:t>vụ</a:t>
            </a:r>
            <a:r>
              <a:rPr lang="en-US" sz="4400" b="1" dirty="0">
                <a:latin typeface="Arial" pitchFamily="34" charset="0"/>
                <a:cs typeface="Arial" pitchFamily="34" charset="0"/>
              </a:rPr>
              <a:t> </a:t>
            </a:r>
            <a:r>
              <a:rPr lang="en-US" sz="4400" b="1" dirty="0" err="1">
                <a:latin typeface="Arial" pitchFamily="34" charset="0"/>
                <a:cs typeface="Arial" pitchFamily="34" charset="0"/>
              </a:rPr>
              <a:t>của</a:t>
            </a:r>
            <a:r>
              <a:rPr lang="en-US" sz="4400" b="1" dirty="0">
                <a:latin typeface="Arial" pitchFamily="34" charset="0"/>
                <a:cs typeface="Arial" pitchFamily="34" charset="0"/>
              </a:rPr>
              <a:t> </a:t>
            </a:r>
            <a:r>
              <a:rPr lang="en-US" sz="4400" b="1" dirty="0" err="1">
                <a:latin typeface="Arial" pitchFamily="34" charset="0"/>
                <a:cs typeface="Arial" pitchFamily="34" charset="0"/>
              </a:rPr>
              <a:t>nhà</a:t>
            </a:r>
            <a:r>
              <a:rPr lang="en-US" sz="4400" b="1" dirty="0">
                <a:latin typeface="Arial" pitchFamily="34" charset="0"/>
                <a:cs typeface="Arial" pitchFamily="34" charset="0"/>
              </a:rPr>
              <a:t> </a:t>
            </a:r>
            <a:r>
              <a:rPr lang="en-US" sz="4400" b="1" dirty="0" err="1">
                <a:latin typeface="Arial" pitchFamily="34" charset="0"/>
                <a:cs typeface="Arial" pitchFamily="34" charset="0"/>
              </a:rPr>
              <a:t>hàng</a:t>
            </a:r>
            <a:r>
              <a:rPr lang="en-US" sz="4400" b="1" dirty="0">
                <a:latin typeface="Arial" pitchFamily="34" charset="0"/>
                <a:cs typeface="Arial" pitchFamily="34" charset="0"/>
              </a:rPr>
              <a:t> </a:t>
            </a:r>
            <a:r>
              <a:rPr lang="en-US" sz="4400" b="1" dirty="0" err="1">
                <a:latin typeface="Arial" pitchFamily="34" charset="0"/>
                <a:cs typeface="Arial" pitchFamily="34" charset="0"/>
              </a:rPr>
              <a:t>làm</a:t>
            </a:r>
            <a:r>
              <a:rPr lang="en-US" sz="4400" b="1" dirty="0">
                <a:latin typeface="Arial" pitchFamily="34" charset="0"/>
                <a:cs typeface="Arial" pitchFamily="34" charset="0"/>
              </a:rPr>
              <a:t> </a:t>
            </a:r>
            <a:r>
              <a:rPr lang="en-US" sz="4400" b="1" dirty="0" err="1">
                <a:latin typeface="Arial" pitchFamily="34" charset="0"/>
                <a:cs typeface="Arial" pitchFamily="34" charset="0"/>
              </a:rPr>
              <a:t>việc</a:t>
            </a:r>
            <a:r>
              <a:rPr lang="en-US" sz="4400" b="1" dirty="0">
                <a:latin typeface="Arial" pitchFamily="34" charset="0"/>
                <a:cs typeface="Arial" pitchFamily="34" charset="0"/>
              </a:rPr>
              <a:t> </a:t>
            </a:r>
            <a:r>
              <a:rPr lang="en-US" sz="4400" b="1" dirty="0" err="1">
                <a:latin typeface="Arial" pitchFamily="34" charset="0"/>
                <a:cs typeface="Arial" pitchFamily="34" charset="0"/>
              </a:rPr>
              <a:t>theo</a:t>
            </a:r>
            <a:r>
              <a:rPr lang="en-US" sz="4400" b="1" dirty="0">
                <a:latin typeface="Arial" pitchFamily="34" charset="0"/>
                <a:cs typeface="Arial" pitchFamily="34" charset="0"/>
              </a:rPr>
              <a:t> </a:t>
            </a:r>
            <a:r>
              <a:rPr lang="en-US" sz="4400" b="1" dirty="0" err="1">
                <a:latin typeface="Arial" pitchFamily="34" charset="0"/>
                <a:cs typeface="Arial" pitchFamily="34" charset="0"/>
              </a:rPr>
              <a:t>hai</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a:t>
            </a:r>
            <a:r>
              <a:rPr lang="en-US" sz="4400" b="1" dirty="0" err="1">
                <a:latin typeface="Arial" pitchFamily="34" charset="0"/>
                <a:cs typeface="Arial" pitchFamily="34" charset="0"/>
              </a:rPr>
              <a:t>mỗi</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8 </a:t>
            </a:r>
            <a:r>
              <a:rPr lang="en-US" sz="4400" b="1" dirty="0" err="1">
                <a:latin typeface="Arial" pitchFamily="34" charset="0"/>
                <a:cs typeface="Arial" pitchFamily="34" charset="0"/>
              </a:rPr>
              <a:t>tiếng</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I </a:t>
            </a:r>
            <a:r>
              <a:rPr lang="en-US" sz="4400" b="1" dirty="0" err="1">
                <a:latin typeface="Arial" pitchFamily="34" charset="0"/>
                <a:cs typeface="Arial" pitchFamily="34" charset="0"/>
              </a:rPr>
              <a:t>từ</a:t>
            </a:r>
            <a:r>
              <a:rPr lang="en-US" sz="4400" b="1" dirty="0">
                <a:latin typeface="Arial" pitchFamily="34" charset="0"/>
                <a:cs typeface="Arial" pitchFamily="34" charset="0"/>
              </a:rPr>
              <a:t> 10h00 </a:t>
            </a:r>
            <a:r>
              <a:rPr lang="en-US" sz="4400" b="1" dirty="0" err="1">
                <a:latin typeface="Arial" pitchFamily="34" charset="0"/>
                <a:cs typeface="Arial" pitchFamily="34" charset="0"/>
              </a:rPr>
              <a:t>đến</a:t>
            </a:r>
            <a:r>
              <a:rPr lang="en-US" sz="4400" b="1" dirty="0">
                <a:latin typeface="Arial" pitchFamily="34" charset="0"/>
                <a:cs typeface="Arial" pitchFamily="34" charset="0"/>
              </a:rPr>
              <a:t> 18h00 </a:t>
            </a:r>
            <a:r>
              <a:rPr lang="en-US" sz="4400" b="1" dirty="0" err="1">
                <a:latin typeface="Arial" pitchFamily="34" charset="0"/>
                <a:cs typeface="Arial" pitchFamily="34" charset="0"/>
              </a:rPr>
              <a:t>và</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II </a:t>
            </a:r>
            <a:r>
              <a:rPr lang="en-US" sz="4400" b="1" dirty="0" err="1">
                <a:latin typeface="Arial" pitchFamily="34" charset="0"/>
                <a:cs typeface="Arial" pitchFamily="34" charset="0"/>
              </a:rPr>
              <a:t>từ</a:t>
            </a:r>
            <a:r>
              <a:rPr lang="en-US" sz="4400" b="1" dirty="0">
                <a:latin typeface="Arial" pitchFamily="34" charset="0"/>
                <a:cs typeface="Arial" pitchFamily="34" charset="0"/>
              </a:rPr>
              <a:t> 14h00 </a:t>
            </a:r>
            <a:r>
              <a:rPr lang="en-US" sz="4400" b="1" dirty="0" err="1">
                <a:latin typeface="Arial" pitchFamily="34" charset="0"/>
                <a:cs typeface="Arial" pitchFamily="34" charset="0"/>
              </a:rPr>
              <a:t>đến</a:t>
            </a:r>
            <a:r>
              <a:rPr lang="en-US" sz="4400" b="1" dirty="0">
                <a:latin typeface="Arial" pitchFamily="34" charset="0"/>
                <a:cs typeface="Arial" pitchFamily="34" charset="0"/>
              </a:rPr>
              <a:t> 22h00. </a:t>
            </a:r>
            <a:r>
              <a:rPr lang="en-US" sz="4400" b="1" dirty="0" err="1">
                <a:latin typeface="Arial" pitchFamily="34" charset="0"/>
                <a:cs typeface="Arial" pitchFamily="34" charset="0"/>
              </a:rPr>
              <a:t>Tiền</a:t>
            </a:r>
            <a:r>
              <a:rPr lang="en-US" sz="4400" b="1" dirty="0">
                <a:latin typeface="Arial" pitchFamily="34" charset="0"/>
                <a:cs typeface="Arial" pitchFamily="34" charset="0"/>
              </a:rPr>
              <a:t> </a:t>
            </a:r>
            <a:r>
              <a:rPr lang="en-US" sz="4400" b="1" dirty="0" err="1">
                <a:latin typeface="Arial" pitchFamily="34" charset="0"/>
                <a:cs typeface="Arial" pitchFamily="34" charset="0"/>
              </a:rPr>
              <a:t>lương</a:t>
            </a:r>
            <a:r>
              <a:rPr lang="en-US" sz="4400" b="1" dirty="0">
                <a:latin typeface="Arial" pitchFamily="34" charset="0"/>
                <a:cs typeface="Arial" pitchFamily="34" charset="0"/>
              </a:rPr>
              <a:t> </a:t>
            </a:r>
            <a:r>
              <a:rPr lang="en-US" sz="4400" b="1" dirty="0" err="1">
                <a:latin typeface="Arial" pitchFamily="34" charset="0"/>
                <a:cs typeface="Arial" pitchFamily="34" charset="0"/>
              </a:rPr>
              <a:t>của</a:t>
            </a:r>
            <a:r>
              <a:rPr lang="en-US" sz="4400" b="1" dirty="0">
                <a:latin typeface="Arial" pitchFamily="34" charset="0"/>
                <a:cs typeface="Arial" pitchFamily="34" charset="0"/>
              </a:rPr>
              <a:t> </a:t>
            </a:r>
            <a:r>
              <a:rPr lang="en-US" sz="4400" b="1" dirty="0" err="1">
                <a:latin typeface="Arial" pitchFamily="34" charset="0"/>
                <a:cs typeface="Arial" pitchFamily="34" charset="0"/>
              </a:rPr>
              <a:t>nhân</a:t>
            </a:r>
            <a:r>
              <a:rPr lang="en-US" sz="4400" b="1" dirty="0">
                <a:latin typeface="Arial" pitchFamily="34" charset="0"/>
                <a:cs typeface="Arial" pitchFamily="34" charset="0"/>
              </a:rPr>
              <a:t> </a:t>
            </a:r>
            <a:r>
              <a:rPr lang="en-US" sz="4400" b="1" dirty="0" err="1">
                <a:latin typeface="Arial" pitchFamily="34" charset="0"/>
                <a:cs typeface="Arial" pitchFamily="34" charset="0"/>
              </a:rPr>
              <a:t>viên</a:t>
            </a:r>
            <a:r>
              <a:rPr lang="en-US" sz="4400" b="1" dirty="0">
                <a:latin typeface="Arial" pitchFamily="34" charset="0"/>
                <a:cs typeface="Arial" pitchFamily="34" charset="0"/>
              </a:rPr>
              <a:t> </a:t>
            </a:r>
            <a:r>
              <a:rPr lang="en-US" sz="4400" b="1" dirty="0" err="1">
                <a:latin typeface="Arial" pitchFamily="34" charset="0"/>
                <a:cs typeface="Arial" pitchFamily="34" charset="0"/>
              </a:rPr>
              <a:t>được</a:t>
            </a:r>
            <a:r>
              <a:rPr lang="en-US" sz="4400" b="1" dirty="0">
                <a:latin typeface="Arial" pitchFamily="34" charset="0"/>
                <a:cs typeface="Arial" pitchFamily="34" charset="0"/>
              </a:rPr>
              <a:t> </a:t>
            </a:r>
            <a:r>
              <a:rPr lang="en-US" sz="4400" b="1" dirty="0" err="1">
                <a:latin typeface="Arial" pitchFamily="34" charset="0"/>
                <a:cs typeface="Arial" pitchFamily="34" charset="0"/>
              </a:rPr>
              <a:t>tính</a:t>
            </a:r>
            <a:r>
              <a:rPr lang="en-US" sz="4400" b="1" dirty="0">
                <a:latin typeface="Arial" pitchFamily="34" charset="0"/>
                <a:cs typeface="Arial" pitchFamily="34" charset="0"/>
              </a:rPr>
              <a:t> </a:t>
            </a:r>
            <a:r>
              <a:rPr lang="en-US" sz="4400" b="1" dirty="0" err="1">
                <a:latin typeface="Arial" pitchFamily="34" charset="0"/>
                <a:cs typeface="Arial" pitchFamily="34" charset="0"/>
              </a:rPr>
              <a:t>theo</a:t>
            </a:r>
            <a:r>
              <a:rPr lang="en-US" sz="4400" b="1" dirty="0">
                <a:latin typeface="Arial" pitchFamily="34" charset="0"/>
                <a:cs typeface="Arial" pitchFamily="34" charset="0"/>
              </a:rPr>
              <a:t> </a:t>
            </a:r>
            <a:r>
              <a:rPr lang="en-US" sz="4400" b="1" dirty="0" err="1">
                <a:latin typeface="Arial" pitchFamily="34" charset="0"/>
                <a:cs typeface="Arial" pitchFamily="34" charset="0"/>
              </a:rPr>
              <a:t>giờ</a:t>
            </a:r>
            <a:r>
              <a:rPr lang="en-US" sz="4400" b="1" dirty="0">
                <a:latin typeface="Arial" pitchFamily="34" charset="0"/>
                <a:cs typeface="Arial" pitchFamily="34" charset="0"/>
              </a:rPr>
              <a:t> (</a:t>
            </a:r>
            <a:r>
              <a:rPr lang="en-US" sz="4400" b="1" dirty="0" err="1">
                <a:latin typeface="Arial" pitchFamily="34" charset="0"/>
                <a:cs typeface="Arial" pitchFamily="34" charset="0"/>
              </a:rPr>
              <a:t>bảng</a:t>
            </a:r>
            <a:r>
              <a:rPr lang="en-US" sz="4400" b="1" dirty="0">
                <a:latin typeface="Arial" pitchFamily="34" charset="0"/>
                <a:cs typeface="Arial" pitchFamily="34" charset="0"/>
              </a:rPr>
              <a:t> </a:t>
            </a:r>
            <a:r>
              <a:rPr lang="en-US" sz="4400" b="1" dirty="0" err="1">
                <a:latin typeface="Arial" pitchFamily="34" charset="0"/>
                <a:cs typeface="Arial" pitchFamily="34" charset="0"/>
              </a:rPr>
              <a:t>bên</a:t>
            </a:r>
            <a:r>
              <a:rPr lang="en-US" sz="4400" b="1" dirty="0" smtClean="0">
                <a:latin typeface="Arial" pitchFamily="34" charset="0"/>
                <a:cs typeface="Arial" pitchFamily="34" charset="0"/>
              </a:rPr>
              <a:t>).</a:t>
            </a:r>
          </a:p>
          <a:p>
            <a:pPr algn="just"/>
            <a:endParaRPr lang="en-US" sz="4400" b="1" dirty="0" smtClean="0">
              <a:latin typeface="Arial" pitchFamily="34" charset="0"/>
              <a:cs typeface="Arial" pitchFamily="34" charset="0"/>
            </a:endParaRPr>
          </a:p>
          <a:p>
            <a:pPr algn="just"/>
            <a:endParaRPr lang="en-US" sz="4400" b="1" dirty="0">
              <a:latin typeface="Arial" pitchFamily="34" charset="0"/>
              <a:cs typeface="Arial" pitchFamily="34" charset="0"/>
            </a:endParaRPr>
          </a:p>
          <a:p>
            <a:pPr algn="just"/>
            <a:endParaRPr lang="en-US" sz="4400" b="1" dirty="0" smtClean="0">
              <a:latin typeface="Arial" pitchFamily="34" charset="0"/>
              <a:cs typeface="Arial" pitchFamily="34" charset="0"/>
            </a:endParaRPr>
          </a:p>
          <a:p>
            <a:pPr algn="just"/>
            <a:endParaRPr lang="en-US" sz="4400" b="1" dirty="0" smtClean="0">
              <a:latin typeface="Arial" pitchFamily="34" charset="0"/>
              <a:cs typeface="Arial" pitchFamily="34" charset="0"/>
            </a:endParaRPr>
          </a:p>
          <a:p>
            <a:pPr algn="just"/>
            <a:endParaRPr lang="en-US" sz="4400" b="1" dirty="0">
              <a:latin typeface="Arial" pitchFamily="34" charset="0"/>
              <a:cs typeface="Arial" pitchFamily="34" charset="0"/>
            </a:endParaRPr>
          </a:p>
        </p:txBody>
      </p:sp>
      <p:sp>
        <p:nvSpPr>
          <p:cNvPr id="9" name="TextBox 8"/>
          <p:cNvSpPr txBox="1"/>
          <p:nvPr/>
        </p:nvSpPr>
        <p:spPr>
          <a:xfrm>
            <a:off x="1053800" y="8502908"/>
            <a:ext cx="21882400" cy="4832092"/>
          </a:xfrm>
          <a:prstGeom prst="rect">
            <a:avLst/>
          </a:prstGeom>
          <a:noFill/>
        </p:spPr>
        <p:txBody>
          <a:bodyPr wrap="square" rtlCol="0">
            <a:spAutoFit/>
          </a:bodyPr>
          <a:lstStyle/>
          <a:p>
            <a:pPr algn="just"/>
            <a:r>
              <a:rPr lang="en-US" sz="4400" b="1" dirty="0" smtClean="0">
                <a:solidFill>
                  <a:srgbClr val="C00000"/>
                </a:solidFill>
                <a:latin typeface="Arial" pitchFamily="34" charset="0"/>
                <a:cs typeface="Arial" pitchFamily="34" charset="0"/>
              </a:rPr>
              <a:t>         </a:t>
            </a:r>
            <a:r>
              <a:rPr lang="en-US" sz="4400" b="1" dirty="0" err="1" smtClean="0">
                <a:solidFill>
                  <a:srgbClr val="C00000"/>
                </a:solidFill>
                <a:latin typeface="Arial" pitchFamily="34" charset="0"/>
                <a:cs typeface="Arial" pitchFamily="34" charset="0"/>
              </a:rPr>
              <a:t>Để</a:t>
            </a:r>
            <a:r>
              <a:rPr lang="en-US" sz="4400" b="1" dirty="0" smtClean="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mỗi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hàng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hoạt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động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được</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thì</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cần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tối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thiểu</a:t>
            </a:r>
            <a:r>
              <a:rPr lang="en-US" sz="4400" b="1" dirty="0">
                <a:solidFill>
                  <a:srgbClr val="C00000"/>
                </a:solidFill>
                <a:latin typeface="Arial" pitchFamily="34" charset="0"/>
                <a:cs typeface="Arial" pitchFamily="34" charset="0"/>
              </a:rPr>
              <a:t> 6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khoảng</a:t>
            </a:r>
            <a:r>
              <a:rPr lang="en-US" sz="4400" b="1" dirty="0">
                <a:solidFill>
                  <a:srgbClr val="C00000"/>
                </a:solidFill>
                <a:latin typeface="Arial" pitchFamily="34" charset="0"/>
                <a:cs typeface="Arial" pitchFamily="34" charset="0"/>
              </a:rPr>
              <a:t> 10h00 - 18h00, </a:t>
            </a:r>
            <a:r>
              <a:rPr lang="en-US" sz="4400" b="1" dirty="0" err="1">
                <a:solidFill>
                  <a:srgbClr val="C00000"/>
                </a:solidFill>
                <a:latin typeface="Arial" pitchFamily="34" charset="0"/>
                <a:cs typeface="Arial" pitchFamily="34" charset="0"/>
              </a:rPr>
              <a:t>tối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thiểu</a:t>
            </a:r>
            <a:r>
              <a:rPr lang="en-US" sz="4400" b="1" dirty="0">
                <a:solidFill>
                  <a:srgbClr val="C00000"/>
                </a:solidFill>
                <a:latin typeface="Arial" pitchFamily="34" charset="0"/>
                <a:cs typeface="Arial" pitchFamily="34" charset="0"/>
              </a:rPr>
              <a:t> 24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thời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gian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cao</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điểm</a:t>
            </a:r>
            <a:r>
              <a:rPr lang="en-US" sz="4400" b="1" dirty="0">
                <a:solidFill>
                  <a:srgbClr val="C00000"/>
                </a:solidFill>
                <a:latin typeface="Arial" pitchFamily="34" charset="0"/>
                <a:cs typeface="Arial" pitchFamily="34" charset="0"/>
              </a:rPr>
              <a:t> 14h00 - 18h00 </a:t>
            </a:r>
            <a:r>
              <a:rPr lang="en-US" sz="4400" b="1" dirty="0" err="1">
                <a:solidFill>
                  <a:srgbClr val="C00000"/>
                </a:solidFill>
                <a:latin typeface="Arial" pitchFamily="34" charset="0"/>
                <a:cs typeface="Arial" pitchFamily="34" charset="0"/>
              </a:rPr>
              <a:t>và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không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quá</a:t>
            </a:r>
            <a:r>
              <a:rPr lang="en-US" sz="4400" b="1" dirty="0">
                <a:solidFill>
                  <a:srgbClr val="C00000"/>
                </a:solidFill>
                <a:latin typeface="Arial" pitchFamily="34" charset="0"/>
                <a:cs typeface="Arial" pitchFamily="34" charset="0"/>
              </a:rPr>
              <a:t> 20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khoảng</a:t>
            </a:r>
            <a:r>
              <a:rPr lang="en-US" sz="4400" b="1" dirty="0">
                <a:solidFill>
                  <a:srgbClr val="C00000"/>
                </a:solidFill>
                <a:latin typeface="Arial" pitchFamily="34" charset="0"/>
                <a:cs typeface="Arial" pitchFamily="34" charset="0"/>
              </a:rPr>
              <a:t> 18h00 - 22h00. Do </a:t>
            </a:r>
            <a:r>
              <a:rPr lang="en-US" sz="4400" b="1" dirty="0" err="1">
                <a:solidFill>
                  <a:srgbClr val="C00000"/>
                </a:solidFill>
                <a:latin typeface="Arial" pitchFamily="34" charset="0"/>
                <a:cs typeface="Arial" pitchFamily="34" charset="0"/>
              </a:rPr>
              <a:t>lượng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khách</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khoảng</a:t>
            </a:r>
            <a:r>
              <a:rPr lang="en-US" sz="4400" b="1" dirty="0">
                <a:solidFill>
                  <a:srgbClr val="C00000"/>
                </a:solidFill>
                <a:latin typeface="Arial" pitchFamily="34" charset="0"/>
                <a:cs typeface="Arial" pitchFamily="34" charset="0"/>
              </a:rPr>
              <a:t> 14h00 - 22h00 </a:t>
            </a:r>
            <a:r>
              <a:rPr lang="en-US" sz="4400" b="1" dirty="0" err="1">
                <a:solidFill>
                  <a:srgbClr val="C00000"/>
                </a:solidFill>
                <a:latin typeface="Arial" pitchFamily="34" charset="0"/>
                <a:cs typeface="Arial" pitchFamily="34" charset="0"/>
              </a:rPr>
              <a:t>thường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đông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hơn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hàng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cần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số</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a:t>
            </a:r>
            <a:r>
              <a:rPr lang="en-US" sz="4400" b="1" dirty="0">
                <a:solidFill>
                  <a:srgbClr val="C00000"/>
                </a:solidFill>
                <a:latin typeface="Arial" pitchFamily="34" charset="0"/>
                <a:cs typeface="Arial" pitchFamily="34" charset="0"/>
              </a:rPr>
              <a:t> II </a:t>
            </a:r>
            <a:r>
              <a:rPr lang="en-US" sz="4400" b="1" dirty="0" err="1">
                <a:solidFill>
                  <a:srgbClr val="C00000"/>
                </a:solidFill>
                <a:latin typeface="Arial" pitchFamily="34" charset="0"/>
                <a:cs typeface="Arial" pitchFamily="34" charset="0"/>
              </a:rPr>
              <a:t>ít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nhất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phải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gấp</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đôi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số</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a:t>
            </a:r>
            <a:r>
              <a:rPr lang="en-US" sz="4400" b="1" dirty="0">
                <a:solidFill>
                  <a:srgbClr val="C00000"/>
                </a:solidFill>
                <a:latin typeface="Arial" pitchFamily="34" charset="0"/>
                <a:cs typeface="Arial" pitchFamily="34" charset="0"/>
              </a:rPr>
              <a:t> I. </a:t>
            </a:r>
            <a:r>
              <a:rPr lang="en-US" sz="4400" b="1" dirty="0" err="1">
                <a:solidFill>
                  <a:srgbClr val="C00000"/>
                </a:solidFill>
                <a:latin typeface="Arial" pitchFamily="34" charset="0"/>
                <a:cs typeface="Arial" pitchFamily="34" charset="0"/>
              </a:rPr>
              <a:t>Em</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hãy</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giúp</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chủ</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chuỗi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hàng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chỉ</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ra</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cách</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huy</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động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số</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lượng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cho</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mỗi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sao</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cho</a:t>
            </a:r>
            <a:r>
              <a:rPr lang="en-US" sz="4400" b="1" dirty="0">
                <a:solidFill>
                  <a:srgbClr val="C00000"/>
                </a:solidFill>
                <a:latin typeface="Arial" pitchFamily="34" charset="0"/>
                <a:cs typeface="Arial" pitchFamily="34" charset="0"/>
              </a:rPr>
              <a:t> chi </a:t>
            </a:r>
            <a:r>
              <a:rPr lang="en-US" sz="4400" b="1" dirty="0" err="1">
                <a:solidFill>
                  <a:srgbClr val="C00000"/>
                </a:solidFill>
                <a:latin typeface="Arial" pitchFamily="34" charset="0"/>
                <a:cs typeface="Arial" pitchFamily="34" charset="0"/>
              </a:rPr>
              <a:t>phí</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tiền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lương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mỗi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ngày</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ít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nhất</a:t>
            </a:r>
            <a:r>
              <a:rPr lang="en-US" sz="4400" b="1" dirty="0">
                <a:solidFill>
                  <a:srgbClr val="C00000"/>
                </a:solidFill>
                <a:latin typeface="Arial" pitchFamily="34" charset="0"/>
                <a:cs typeface="Arial" pitchFamily="34"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1398270487"/>
              </p:ext>
            </p:extLst>
          </p:nvPr>
        </p:nvGraphicFramePr>
        <p:xfrm>
          <a:off x="3200400" y="5985495"/>
          <a:ext cx="16256000" cy="2286000"/>
        </p:xfrm>
        <a:graphic>
          <a:graphicData uri="http://schemas.openxmlformats.org/drawingml/2006/table">
            <a:tbl>
              <a:tblPr firstRow="1" bandRow="1">
                <a:tableStyleId>{5C22544A-7EE6-4342-B048-85BDC9FD1C3A}</a:tableStyleId>
              </a:tblPr>
              <a:tblGrid>
                <a:gridCol w="8128000"/>
                <a:gridCol w="8128000"/>
              </a:tblGrid>
              <a:tr h="370840">
                <a:tc>
                  <a:txBody>
                    <a:bodyPr/>
                    <a:lstStyle/>
                    <a:p>
                      <a:pPr algn="ctr"/>
                      <a:r>
                        <a:rPr lang="en-US" sz="4400" dirty="0" err="1" smtClean="0">
                          <a:solidFill>
                            <a:schemeClr val="tx1"/>
                          </a:solidFill>
                          <a:latin typeface="Arial" pitchFamily="34" charset="0"/>
                          <a:cs typeface="Arial" pitchFamily="34" charset="0"/>
                        </a:rPr>
                        <a:t>Khoảng</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thời</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gian</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làm</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việc</a:t>
                      </a:r>
                      <a:endParaRPr lang="en-US" sz="4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err="1" smtClean="0">
                          <a:solidFill>
                            <a:schemeClr val="tx1"/>
                          </a:solidFill>
                          <a:latin typeface="Arial" pitchFamily="34" charset="0"/>
                          <a:cs typeface="Arial" pitchFamily="34" charset="0"/>
                        </a:rPr>
                        <a:t>Tiền</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lương</a:t>
                      </a:r>
                      <a:r>
                        <a:rPr lang="en-US" sz="4400" baseline="0" dirty="0" smtClean="0">
                          <a:solidFill>
                            <a:schemeClr val="tx1"/>
                          </a:solidFill>
                          <a:latin typeface="Arial" pitchFamily="34" charset="0"/>
                          <a:cs typeface="Arial" pitchFamily="34" charset="0"/>
                        </a:rPr>
                        <a:t> / </a:t>
                      </a:r>
                      <a:r>
                        <a:rPr lang="en-US" sz="4400" baseline="0" dirty="0" err="1" smtClean="0">
                          <a:solidFill>
                            <a:schemeClr val="tx1"/>
                          </a:solidFill>
                          <a:latin typeface="Arial" pitchFamily="34" charset="0"/>
                          <a:cs typeface="Arial" pitchFamily="34" charset="0"/>
                        </a:rPr>
                        <a:t>giờ</a:t>
                      </a:r>
                      <a:endParaRPr lang="en-US" sz="4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ctr" defTabSz="1828800" rtl="0" eaLnBrk="1" fontAlgn="auto" latinLnBrk="0" hangingPunct="1">
                        <a:lnSpc>
                          <a:spcPct val="100000"/>
                        </a:lnSpc>
                        <a:spcBef>
                          <a:spcPts val="0"/>
                        </a:spcBef>
                        <a:spcAft>
                          <a:spcPts val="0"/>
                        </a:spcAft>
                        <a:buClrTx/>
                        <a:buSzTx/>
                        <a:buFontTx/>
                        <a:buNone/>
                        <a:tabLst/>
                        <a:defRPr/>
                      </a:pPr>
                      <a:r>
                        <a:rPr lang="en-US" sz="4400" dirty="0" smtClean="0">
                          <a:solidFill>
                            <a:schemeClr val="tx1"/>
                          </a:solidFill>
                          <a:latin typeface="Arial" pitchFamily="34" charset="0"/>
                          <a:cs typeface="Arial" pitchFamily="34" charset="0"/>
                        </a:rPr>
                        <a:t>10h00</a:t>
                      </a:r>
                      <a:r>
                        <a:rPr lang="en-US" sz="4400" baseline="0" dirty="0" smtClean="0">
                          <a:solidFill>
                            <a:schemeClr val="tx1"/>
                          </a:solidFill>
                          <a:latin typeface="Arial" pitchFamily="34" charset="0"/>
                          <a:cs typeface="Arial" pitchFamily="34" charset="0"/>
                        </a:rPr>
                        <a:t> – 18h00</a:t>
                      </a:r>
                      <a:endParaRPr lang="en-US" sz="44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tx1"/>
                          </a:solidFill>
                          <a:latin typeface="Arial" pitchFamily="34" charset="0"/>
                          <a:cs typeface="Arial" pitchFamily="34" charset="0"/>
                        </a:rPr>
                        <a:t>20 000 </a:t>
                      </a:r>
                      <a:r>
                        <a:rPr lang="en-US" sz="4400" dirty="0" err="1" smtClean="0">
                          <a:solidFill>
                            <a:schemeClr val="tx1"/>
                          </a:solidFill>
                          <a:latin typeface="Arial" pitchFamily="34" charset="0"/>
                          <a:cs typeface="Arial" pitchFamily="34" charset="0"/>
                        </a:rPr>
                        <a:t>đồng</a:t>
                      </a:r>
                      <a:endParaRPr lang="en-US" sz="44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4400" dirty="0" smtClean="0">
                          <a:solidFill>
                            <a:schemeClr val="tx1"/>
                          </a:solidFill>
                          <a:latin typeface="Arial" pitchFamily="34" charset="0"/>
                          <a:cs typeface="Arial" pitchFamily="34" charset="0"/>
                        </a:rPr>
                        <a:t>14h00</a:t>
                      </a:r>
                      <a:r>
                        <a:rPr lang="en-US" sz="4400" baseline="0" dirty="0" smtClean="0">
                          <a:solidFill>
                            <a:schemeClr val="tx1"/>
                          </a:solidFill>
                          <a:latin typeface="Arial" pitchFamily="34" charset="0"/>
                          <a:cs typeface="Arial" pitchFamily="34" charset="0"/>
                        </a:rPr>
                        <a:t> – 22h00</a:t>
                      </a:r>
                      <a:endParaRPr lang="en-US" sz="4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tx1"/>
                          </a:solidFill>
                          <a:latin typeface="Arial" pitchFamily="34" charset="0"/>
                          <a:cs typeface="Arial" pitchFamily="34" charset="0"/>
                        </a:rPr>
                        <a:t>22 000 </a:t>
                      </a:r>
                      <a:r>
                        <a:rPr lang="en-US" sz="4400" dirty="0" err="1" smtClean="0">
                          <a:solidFill>
                            <a:schemeClr val="tx1"/>
                          </a:solidFill>
                          <a:latin typeface="Arial" pitchFamily="34" charset="0"/>
                          <a:cs typeface="Arial" pitchFamily="34" charset="0"/>
                        </a:rPr>
                        <a:t>đồng</a:t>
                      </a:r>
                      <a:endParaRPr lang="en-US" sz="44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16789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457200" y="1600200"/>
            <a:ext cx="23469600" cy="11803472"/>
            <a:chOff x="949198" y="5867400"/>
            <a:chExt cx="22460788" cy="5523017"/>
          </a:xfrm>
        </p:grpSpPr>
        <p:sp>
          <p:nvSpPr>
            <p:cNvPr id="31" name="Rounded Rectangle 30"/>
            <p:cNvSpPr/>
            <p:nvPr/>
          </p:nvSpPr>
          <p:spPr>
            <a:xfrm>
              <a:off x="949198" y="6098066"/>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67400"/>
              <a:ext cx="3568117" cy="769262"/>
              <a:chOff x="1224541" y="6305967"/>
              <a:chExt cx="3568117" cy="769262"/>
            </a:xfrm>
          </p:grpSpPr>
          <p:sp>
            <p:nvSpPr>
              <p:cNvPr id="33" name="Freeform 20"/>
              <p:cNvSpPr>
                <a:spLocks/>
              </p:cNvSpPr>
              <p:nvPr/>
            </p:nvSpPr>
            <p:spPr bwMode="auto">
              <a:xfrm rot="16200000" flipV="1">
                <a:off x="3020728" y="5303298"/>
                <a:ext cx="547455"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705664"/>
              </a:xfrm>
              <a:prstGeom prst="rect">
                <a:avLst/>
              </a:prstGeom>
              <a:noFill/>
            </p:spPr>
            <p:txBody>
              <a:bodyPr wrap="none" rtlCol="0">
                <a:spAutoFit/>
              </a:bodyPr>
              <a:lstStyle/>
              <a:p>
                <a:endParaRPr lang="en-US" sz="4600" b="1" dirty="0" smtClean="0">
                  <a:solidFill>
                    <a:srgbClr val="0999C8"/>
                  </a:solidFill>
                  <a:latin typeface="Tahoma" pitchFamily="34" charset="0"/>
                  <a:ea typeface="Tahoma" pitchFamily="34" charset="0"/>
                  <a:cs typeface="Tahoma" pitchFamily="34" charset="0"/>
                </a:endParaRPr>
              </a:p>
              <a:p>
                <a:r>
                  <a:rPr lang="vi-VN" sz="4600" b="1" dirty="0" smtClean="0">
                    <a:solidFill>
                      <a:srgbClr val="0999C8"/>
                    </a:solidFill>
                    <a:latin typeface="Tahoma" pitchFamily="34" charset="0"/>
                    <a:ea typeface="Tahoma" pitchFamily="34" charset="0"/>
                    <a:cs typeface="Tahoma" pitchFamily="34" charset="0"/>
                  </a:rPr>
                  <a:t>Trả </a:t>
                </a:r>
                <a:r>
                  <a:rPr lang="vi-VN" sz="4600" b="1" dirty="0">
                    <a:solidFill>
                      <a:srgbClr val="0999C8"/>
                    </a:solidFill>
                    <a:latin typeface="Tahoma" pitchFamily="34" charset="0"/>
                    <a:ea typeface="Tahoma" pitchFamily="34" charset="0"/>
                    <a:cs typeface="Tahoma" pitchFamily="34" charset="0"/>
                  </a:rPr>
                  <a:t>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536632"/>
                <a:ext cx="903517" cy="49734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654089"/>
                <a:ext cx="501902" cy="421140"/>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0" name="TextBox 39"/>
              <p:cNvSpPr txBox="1"/>
              <p:nvPr/>
            </p:nvSpPr>
            <p:spPr>
              <a:xfrm>
                <a:off x="4863800" y="2430959"/>
                <a:ext cx="21882400"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Gọi  </a:t>
                </a:r>
                <a:r>
                  <a:rPr lang="vi-VN" sz="4400" b="1" dirty="0" smtClean="0">
                    <a:latin typeface="Times New Roman" pitchFamily="18" charset="0"/>
                    <a:cs typeface="Times New Roman" pitchFamily="18" charset="0"/>
                  </a:rPr>
                  <a:t> </a:t>
                </a:r>
                <a14:m>
                  <m:oMath xmlns:m="http://schemas.openxmlformats.org/officeDocument/2006/math">
                    <m:r>
                      <a:rPr lang="en-US" sz="4400" b="1" i="1">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oMath>
                </a14:m>
                <a:r>
                  <a:rPr lang="en-US" sz="4400" b="1" dirty="0" smtClean="0">
                    <a:latin typeface="Times New Roman" pitchFamily="18" charset="0"/>
                    <a:cs typeface="Times New Roman" pitchFamily="18" charset="0"/>
                  </a:rPr>
                  <a:t>  lần </a:t>
                </a:r>
                <a:r>
                  <a:rPr lang="en-US" sz="4400" b="1" dirty="0" err="1" smtClean="0">
                    <a:latin typeface="Times New Roman" pitchFamily="18" charset="0"/>
                    <a:cs typeface="Times New Roman" pitchFamily="18" charset="0"/>
                  </a:rPr>
                  <a:t>lượt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số</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nhân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viên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ca</a:t>
                </a:r>
                <a:r>
                  <a:rPr lang="en-US" sz="4400" b="1" dirty="0" smtClean="0">
                    <a:latin typeface="Times New Roman" pitchFamily="18" charset="0"/>
                    <a:cs typeface="Times New Roman" pitchFamily="18" charset="0"/>
                  </a:rPr>
                  <a:t> I </a:t>
                </a:r>
                <a:r>
                  <a:rPr lang="en-US" sz="4400" b="1" dirty="0" err="1" smtClean="0">
                    <a:latin typeface="Times New Roman" pitchFamily="18" charset="0"/>
                    <a:cs typeface="Times New Roman" pitchFamily="18" charset="0"/>
                  </a:rPr>
                  <a:t>và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ca</a:t>
                </a:r>
                <a:r>
                  <a:rPr lang="en-US" sz="4400" b="1" dirty="0" smtClean="0">
                    <a:latin typeface="Times New Roman" pitchFamily="18" charset="0"/>
                    <a:cs typeface="Times New Roman" pitchFamily="18" charset="0"/>
                  </a:rPr>
                  <a:t> II </a:t>
                </a:r>
                <a:r>
                  <a:rPr lang="en-US" sz="4400" b="1" dirty="0" err="1" smtClean="0">
                    <a:latin typeface="Times New Roman" pitchFamily="18" charset="0"/>
                    <a:cs typeface="Times New Roman" pitchFamily="18" charset="0"/>
                  </a:rPr>
                  <a:t>với</a:t>
                </a:r>
                <a:r>
                  <a:rPr lang="en-US" sz="4400" b="1" dirty="0" smtClean="0">
                    <a:latin typeface="Times New Roman" pitchFamily="18" charset="0"/>
                    <a:cs typeface="Times New Roman" pitchFamily="18" charset="0"/>
                  </a:rPr>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m:t>
                    </m:r>
                    <m:r>
                      <a:rPr lang="en-US" sz="4400" b="1" i="1" smtClean="0">
                        <a:latin typeface="Cambria Math"/>
                        <a:ea typeface="Cambria Math"/>
                        <a:cs typeface="Tahoma" pitchFamily="34" charset="0"/>
                      </a:rPr>
                      <m:t>∈</m:t>
                    </m:r>
                    <m:sSup>
                      <m:sSupPr>
                        <m:ctrlPr>
                          <a:rPr lang="en-US" sz="4400" b="1" i="1" smtClean="0">
                            <a:latin typeface="Cambria Math"/>
                            <a:ea typeface="Cambria Math"/>
                            <a:cs typeface="Tahoma" pitchFamily="34" charset="0"/>
                          </a:rPr>
                        </m:ctrlPr>
                      </m:sSupPr>
                      <m:e>
                        <m:r>
                          <a:rPr lang="en-US" sz="4400" b="1" i="1" smtClean="0">
                            <a:latin typeface="Cambria Math"/>
                            <a:ea typeface="Cambria Math"/>
                            <a:cs typeface="Tahoma" pitchFamily="34" charset="0"/>
                          </a:rPr>
                          <m:t>𝑵</m:t>
                        </m:r>
                      </m:e>
                      <m:sup>
                        <m:r>
                          <a:rPr lang="en-US" sz="4400" b="1" i="1" smtClean="0">
                            <a:latin typeface="Cambria Math"/>
                            <a:ea typeface="Cambria Math"/>
                            <a:cs typeface="Tahoma" pitchFamily="34" charset="0"/>
                          </a:rPr>
                          <m:t>∗</m:t>
                        </m:r>
                      </m:sup>
                    </m:sSup>
                  </m:oMath>
                </a14:m>
                <a:r>
                  <a:rPr lang="en-US" sz="4400" b="1" dirty="0">
                    <a:latin typeface="Times New Roman" pitchFamily="18" charset="0"/>
                    <a:cs typeface="Times New Roman" pitchFamily="18" charset="0"/>
                  </a:rPr>
                  <a:t> </a:t>
                </a:r>
                <a:endParaRPr lang="en-US" sz="4400" b="1" dirty="0" smtClean="0">
                  <a:latin typeface="Times New Roman" pitchFamily="18" charset="0"/>
                  <a:cs typeface="Times New Roman"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863800" y="2430959"/>
                <a:ext cx="21882400" cy="769441"/>
              </a:xfrm>
              <a:prstGeom prst="rect">
                <a:avLst/>
              </a:prstGeom>
              <a:blipFill rotWithShape="0">
                <a:blip r:embed="rId2"/>
                <a:stretch>
                  <a:fillRect l="-1142"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914400" y="3603470"/>
                <a:ext cx="21882400" cy="2721130"/>
              </a:xfrm>
              <a:prstGeom prst="rect">
                <a:avLst/>
              </a:prstGeom>
              <a:noFill/>
            </p:spPr>
            <p:txBody>
              <a:bodyPr wrap="square" rtlCol="0">
                <a:spAutoFit/>
              </a:bodyPr>
              <a:lstStyle/>
              <a:p>
                <a:r>
                  <a:rPr lang="en-US" sz="4400" dirty="0" smtClean="0"/>
                  <a:t>	</a:t>
                </a:r>
                <a:r>
                  <a:rPr lang="en-US" sz="4400" b="1" dirty="0" smtClean="0">
                    <a:solidFill>
                      <a:srgbClr val="FF0000"/>
                    </a:solidFill>
                  </a:rPr>
                  <a:t>Theo </a:t>
                </a:r>
                <a:r>
                  <a:rPr lang="en-US" sz="4400" b="1" dirty="0" err="1" smtClean="0">
                    <a:solidFill>
                      <a:srgbClr val="FF0000"/>
                    </a:solidFill>
                  </a:rPr>
                  <a:t>bài</a:t>
                </a:r>
                <a:r>
                  <a:rPr lang="en-US" sz="4400" b="1" dirty="0" smtClean="0">
                    <a:solidFill>
                      <a:srgbClr val="FF0000"/>
                    </a:solidFill>
                  </a:rPr>
                  <a:t> </a:t>
                </a:r>
                <a:r>
                  <a:rPr lang="en-US" sz="4400" b="1" dirty="0" err="1" smtClean="0">
                    <a:solidFill>
                      <a:srgbClr val="FF0000"/>
                    </a:solidFill>
                  </a:rPr>
                  <a:t>ra</a:t>
                </a:r>
                <a:r>
                  <a:rPr lang="en-US" sz="4400" b="1" dirty="0" smtClean="0">
                    <a:solidFill>
                      <a:srgbClr val="FF0000"/>
                    </a:solidFill>
                  </a:rPr>
                  <a:t> ta </a:t>
                </a:r>
                <a:r>
                  <a:rPr lang="en-US" sz="4400" b="1" dirty="0" err="1" smtClean="0">
                    <a:solidFill>
                      <a:srgbClr val="FF0000"/>
                    </a:solidFill>
                  </a:rPr>
                  <a:t>có</a:t>
                </a:r>
                <a:r>
                  <a:rPr lang="en-US" sz="4400" b="1" dirty="0" smtClean="0">
                    <a:solidFill>
                      <a:srgbClr val="FF0000"/>
                    </a:solidFill>
                  </a:rPr>
                  <a:t> </a:t>
                </a:r>
                <a:r>
                  <a:rPr lang="en-US" sz="4400" b="1" dirty="0" err="1" smtClean="0">
                    <a:solidFill>
                      <a:srgbClr val="FF0000"/>
                    </a:solidFill>
                  </a:rPr>
                  <a:t>hệ</a:t>
                </a:r>
                <a:r>
                  <a:rPr lang="en-US" sz="4400" b="1" dirty="0" smtClean="0">
                    <a:solidFill>
                      <a:srgbClr val="FF0000"/>
                    </a:solidFill>
                  </a:rPr>
                  <a:t> </a:t>
                </a:r>
                <a:r>
                  <a:rPr lang="en-US" sz="4400" b="1" dirty="0" err="1" smtClean="0">
                    <a:solidFill>
                      <a:srgbClr val="FF0000"/>
                    </a:solidFill>
                  </a:rPr>
                  <a:t>bất</a:t>
                </a:r>
                <a:r>
                  <a:rPr lang="en-US" sz="4400" b="1" dirty="0" smtClean="0">
                    <a:solidFill>
                      <a:srgbClr val="FF0000"/>
                    </a:solidFill>
                  </a:rPr>
                  <a:t> </a:t>
                </a:r>
                <a:r>
                  <a:rPr lang="en-US" sz="4400" b="1" dirty="0" err="1" smtClean="0">
                    <a:solidFill>
                      <a:srgbClr val="FF0000"/>
                    </a:solidFill>
                  </a:rPr>
                  <a:t>phương</a:t>
                </a:r>
                <a:r>
                  <a:rPr lang="en-US" sz="4400" b="1" dirty="0" smtClean="0">
                    <a:solidFill>
                      <a:srgbClr val="FF0000"/>
                    </a:solidFill>
                  </a:rPr>
                  <a:t> </a:t>
                </a:r>
                <a:r>
                  <a:rPr lang="en-US" sz="4400" b="1" dirty="0" err="1" smtClean="0">
                    <a:solidFill>
                      <a:srgbClr val="FF0000"/>
                    </a:solidFill>
                  </a:rPr>
                  <a:t>trình</a:t>
                </a:r>
                <a:r>
                  <a:rPr lang="en-US" sz="4400" b="1" dirty="0" smtClean="0">
                    <a:solidFill>
                      <a:srgbClr val="FF0000"/>
                    </a:solidFill>
                  </a:rPr>
                  <a:t> : </a:t>
                </a:r>
                <a14:m>
                  <m:oMath xmlns:m="http://schemas.openxmlformats.org/officeDocument/2006/math">
                    <m:d>
                      <m:dPr>
                        <m:begChr m:val="{"/>
                        <m:endChr m:val=""/>
                        <m:ctrlPr>
                          <a:rPr lang="en-US" sz="4400" i="1" smtClean="0">
                            <a:latin typeface="Cambria Math"/>
                            <a:ea typeface="Tahoma" pitchFamily="34" charset="0"/>
                            <a:cs typeface="Tahoma" pitchFamily="34" charset="0"/>
                          </a:rPr>
                        </m:ctrlPr>
                      </m:dPr>
                      <m:e>
                        <m:eqArr>
                          <m:eqArrPr>
                            <m:ctrlPr>
                              <a:rPr lang="en-US" sz="4400" b="0" i="1" smtClean="0">
                                <a:latin typeface="Cambria Math"/>
                                <a:ea typeface="Tahoma" pitchFamily="34" charset="0"/>
                                <a:cs typeface="Tahoma" pitchFamily="34" charset="0"/>
                              </a:rPr>
                            </m:ctrlPr>
                          </m:eqArrPr>
                          <m:e>
                            <m:r>
                              <a:rPr lang="en-US" sz="4400" b="0" i="1" smtClean="0">
                                <a:latin typeface="Cambria Math"/>
                                <a:ea typeface="Tahoma" pitchFamily="34" charset="0"/>
                                <a:cs typeface="Tahoma" pitchFamily="34" charset="0"/>
                              </a:rPr>
                              <m:t>𝑥</m:t>
                            </m:r>
                            <m:r>
                              <a:rPr lang="en-US" sz="4400" b="0" i="1" smtClean="0">
                                <a:latin typeface="Cambria Math"/>
                                <a:ea typeface="Cambria Math"/>
                                <a:cs typeface="Tahoma" pitchFamily="34" charset="0"/>
                              </a:rPr>
                              <m:t>≥6</m:t>
                            </m:r>
                          </m:e>
                          <m:e>
                            <m:r>
                              <a:rPr lang="en-US" sz="4400" b="0" i="1" smtClean="0">
                                <a:latin typeface="Cambria Math"/>
                                <a:ea typeface="Tahoma" pitchFamily="34" charset="0"/>
                                <a:cs typeface="Tahoma" pitchFamily="34" charset="0"/>
                              </a:rPr>
                              <m:t>𝑥</m:t>
                            </m:r>
                            <m:r>
                              <a:rPr lang="en-US" sz="4400" b="0" i="1" smtClean="0">
                                <a:latin typeface="Cambria Math"/>
                                <a:ea typeface="Tahoma" pitchFamily="34" charset="0"/>
                                <a:cs typeface="Tahoma" pitchFamily="34" charset="0"/>
                              </a:rPr>
                              <m:t>+</m:t>
                            </m:r>
                            <m:r>
                              <a:rPr lang="en-US" sz="4400" b="0" i="1" smtClean="0">
                                <a:latin typeface="Cambria Math"/>
                                <a:ea typeface="Tahoma" pitchFamily="34" charset="0"/>
                                <a:cs typeface="Tahoma" pitchFamily="34" charset="0"/>
                              </a:rPr>
                              <m:t>𝑦</m:t>
                            </m:r>
                            <m:r>
                              <a:rPr lang="en-US" sz="4400" b="0" i="1" smtClean="0">
                                <a:latin typeface="Cambria Math"/>
                                <a:ea typeface="Cambria Math"/>
                                <a:cs typeface="Tahoma" pitchFamily="34" charset="0"/>
                              </a:rPr>
                              <m:t>≥24</m:t>
                            </m:r>
                          </m:e>
                          <m:e>
                            <m:d>
                              <m:dPr>
                                <m:ctrlPr>
                                  <a:rPr lang="en-US" sz="4400" i="1" smtClean="0">
                                    <a:latin typeface="Cambria Math"/>
                                    <a:ea typeface="Tahoma" pitchFamily="34" charset="0"/>
                                    <a:cs typeface="Tahoma" pitchFamily="34" charset="0"/>
                                  </a:rPr>
                                </m:ctrlPr>
                              </m:dPr>
                              <m:e>
                                <m:r>
                                  <a:rPr lang="en-US" sz="4400" b="0" i="1" smtClean="0">
                                    <a:latin typeface="Cambria Math"/>
                                    <a:ea typeface="Tahoma" pitchFamily="34" charset="0"/>
                                    <a:cs typeface="Tahoma" pitchFamily="34" charset="0"/>
                                  </a:rPr>
                                  <m:t>𝑥</m:t>
                                </m:r>
                                <m:r>
                                  <a:rPr lang="en-US" sz="4400" b="0" i="1" smtClean="0">
                                    <a:latin typeface="Cambria Math"/>
                                    <a:ea typeface="Tahoma" pitchFamily="34" charset="0"/>
                                    <a:cs typeface="Tahoma" pitchFamily="34" charset="0"/>
                                  </a:rPr>
                                  <m:t>+</m:t>
                                </m:r>
                                <m:r>
                                  <a:rPr lang="en-US" sz="4400" b="0" i="1" smtClean="0">
                                    <a:latin typeface="Cambria Math"/>
                                    <a:ea typeface="Tahoma" pitchFamily="34" charset="0"/>
                                    <a:cs typeface="Tahoma" pitchFamily="34" charset="0"/>
                                  </a:rPr>
                                  <m:t>𝑦</m:t>
                                </m:r>
                              </m:e>
                            </m:d>
                            <m:r>
                              <a:rPr lang="en-US" sz="4400" b="0" i="1" smtClean="0">
                                <a:latin typeface="Cambria Math"/>
                                <a:ea typeface="Tahoma" pitchFamily="34" charset="0"/>
                                <a:cs typeface="Tahoma" pitchFamily="34" charset="0"/>
                              </a:rPr>
                              <m:t>−</m:t>
                            </m:r>
                            <m:r>
                              <a:rPr lang="en-US" sz="4400" b="0" i="1" smtClean="0">
                                <a:latin typeface="Cambria Math"/>
                                <a:ea typeface="Tahoma" pitchFamily="34" charset="0"/>
                                <a:cs typeface="Tahoma" pitchFamily="34" charset="0"/>
                              </a:rPr>
                              <m:t>𝑥</m:t>
                            </m:r>
                            <m:r>
                              <a:rPr lang="en-US" sz="4400" i="1">
                                <a:latin typeface="Cambria Math"/>
                                <a:ea typeface="Cambria Math"/>
                                <a:cs typeface="Tahoma" pitchFamily="34" charset="0"/>
                              </a:rPr>
                              <m:t>≤</m:t>
                            </m:r>
                            <m:r>
                              <a:rPr lang="en-US" sz="4400" b="0" i="1" smtClean="0">
                                <a:latin typeface="Cambria Math"/>
                                <a:ea typeface="Cambria Math"/>
                                <a:cs typeface="Tahoma" pitchFamily="34" charset="0"/>
                              </a:rPr>
                              <m:t>20</m:t>
                            </m:r>
                          </m:e>
                          <m:e>
                            <m:r>
                              <a:rPr lang="en-US" sz="4400" b="0" i="1" smtClean="0">
                                <a:latin typeface="Cambria Math"/>
                                <a:ea typeface="Cambria Math"/>
                                <a:cs typeface="Tahoma" pitchFamily="34" charset="0"/>
                              </a:rPr>
                              <m:t>𝑦</m:t>
                            </m:r>
                            <m:r>
                              <a:rPr lang="en-US" sz="4400" b="0" i="1" smtClean="0">
                                <a:latin typeface="Cambria Math"/>
                                <a:ea typeface="Cambria Math"/>
                                <a:cs typeface="Tahoma" pitchFamily="34" charset="0"/>
                              </a:rPr>
                              <m:t>≥2</m:t>
                            </m:r>
                            <m:r>
                              <a:rPr lang="en-US" sz="4400" b="0" i="1" smtClean="0">
                                <a:latin typeface="Cambria Math"/>
                                <a:ea typeface="Cambria Math"/>
                                <a:cs typeface="Tahoma" pitchFamily="34" charset="0"/>
                              </a:rPr>
                              <m:t>𝑥</m:t>
                            </m:r>
                          </m:e>
                        </m:eqArr>
                      </m:e>
                    </m:d>
                  </m:oMath>
                </a14:m>
                <a:endParaRPr lang="en-US" sz="4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914400" y="3603470"/>
                <a:ext cx="21882400" cy="2721130"/>
              </a:xfrm>
              <a:prstGeom prst="rect">
                <a:avLst/>
              </a:prstGeom>
              <a:blipFill rotWithShape="0">
                <a:blip r:embed="rId3"/>
                <a:stretch>
                  <a:fillRect b="-12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130000" y="6545759"/>
                <a:ext cx="21882400" cy="769441"/>
              </a:xfrm>
              <a:prstGeom prst="rect">
                <a:avLst/>
              </a:prstGeom>
              <a:noFill/>
            </p:spPr>
            <p:txBody>
              <a:bodyPr wrap="square" rtlCol="0">
                <a:spAutoFit/>
              </a:bodyPr>
              <a:lstStyle/>
              <a:p>
                <a:r>
                  <a:rPr lang="en-US" sz="4400" b="1" dirty="0" smtClean="0"/>
                  <a:t>Tổng</a:t>
                </a:r>
                <a:r>
                  <a:rPr lang="en-US" sz="4400" b="1" dirty="0"/>
                  <a:t> chi </a:t>
                </a:r>
                <a:r>
                  <a:rPr lang="en-US" sz="4400" b="1" dirty="0" err="1"/>
                  <a:t>phí</a:t>
                </a:r>
                <a:r>
                  <a:rPr lang="en-US" sz="4400" b="1" dirty="0"/>
                  <a:t> </a:t>
                </a:r>
                <a:r>
                  <a:rPr lang="en-US" sz="4400" b="1" dirty="0" err="1"/>
                  <a:t>tiền</a:t>
                </a:r>
                <a:r>
                  <a:rPr lang="en-US" sz="4400" b="1" dirty="0"/>
                  <a:t> </a:t>
                </a:r>
                <a:r>
                  <a:rPr lang="en-US" sz="4400" b="1" dirty="0" err="1"/>
                  <a:t>lương</a:t>
                </a:r>
                <a:r>
                  <a:rPr lang="en-US" sz="4400" b="1" dirty="0"/>
                  <a:t> </a:t>
                </a:r>
                <a:r>
                  <a:rPr lang="en-US" sz="4400" b="1" dirty="0" err="1"/>
                  <a:t>là</a:t>
                </a:r>
                <a:r>
                  <a:rPr lang="en-US" sz="4400" b="1" dirty="0"/>
                  <a:t>: </a:t>
                </a:r>
                <a14:m>
                  <m:oMath xmlns:m="http://schemas.openxmlformats.org/officeDocument/2006/math">
                    <m:r>
                      <a:rPr lang="en-US" sz="4400" b="1" i="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𝑻</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𝟐𝟎</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m:t>
                    </m:r>
                  </m:oMath>
                </a14:m>
                <a:r>
                  <a:rPr lang="en-US" sz="4400" b="1" dirty="0" smtClean="0"/>
                  <a:t>( </a:t>
                </a:r>
                <a:r>
                  <a:rPr lang="en-US" sz="4400" b="1" dirty="0" err="1" smtClean="0"/>
                  <a:t>nghìn</a:t>
                </a:r>
                <a:r>
                  <a:rPr lang="en-US" sz="4400" b="1" dirty="0" smtClean="0"/>
                  <a:t> </a:t>
                </a:r>
                <a:r>
                  <a:rPr lang="en-US" sz="4400" b="1" dirty="0" err="1" smtClean="0"/>
                  <a:t>đồng</a:t>
                </a:r>
                <a:r>
                  <a:rPr lang="en-US" sz="4400" b="1" dirty="0" smtClean="0"/>
                  <a:t>)</a:t>
                </a:r>
                <a:endParaRPr lang="en-US" sz="4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1130000" y="6545759"/>
                <a:ext cx="21882400" cy="769441"/>
              </a:xfrm>
              <a:prstGeom prst="rect">
                <a:avLst/>
              </a:prstGeom>
              <a:blipFill rotWithShape="0">
                <a:blip r:embed="rId4"/>
                <a:stretch>
                  <a:fillRect l="-1114" t="-16667"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000470" y="7351063"/>
                <a:ext cx="20043730" cy="4078937"/>
              </a:xfrm>
              <a:prstGeom prst="rect">
                <a:avLst/>
              </a:prstGeom>
              <a:noFill/>
            </p:spPr>
            <p:txBody>
              <a:bodyPr wrap="square" rtlCol="0">
                <a:spAutoFit/>
              </a:bodyPr>
              <a:lstStyle/>
              <a:p>
                <a:r>
                  <a:rPr lang="en-US" sz="4400" b="1" dirty="0" err="1" smtClean="0">
                    <a:solidFill>
                      <a:srgbClr val="C00000"/>
                    </a:solidFill>
                  </a:rPr>
                  <a:t>Bài</a:t>
                </a:r>
                <a:r>
                  <a:rPr lang="en-US" sz="4400" b="1" dirty="0" smtClean="0">
                    <a:solidFill>
                      <a:srgbClr val="C00000"/>
                    </a:solidFill>
                  </a:rPr>
                  <a:t> </a:t>
                </a:r>
                <a:r>
                  <a:rPr lang="en-US" sz="4400" b="1" dirty="0" err="1">
                    <a:solidFill>
                      <a:srgbClr val="C00000"/>
                    </a:solidFill>
                  </a:rPr>
                  <a:t>toán</a:t>
                </a:r>
                <a:r>
                  <a:rPr lang="en-US" sz="4400" b="1" dirty="0">
                    <a:solidFill>
                      <a:srgbClr val="C00000"/>
                    </a:solidFill>
                  </a:rPr>
                  <a:t> </a:t>
                </a:r>
                <a:r>
                  <a:rPr lang="en-US" sz="4400" b="1" dirty="0" err="1">
                    <a:solidFill>
                      <a:srgbClr val="C00000"/>
                    </a:solidFill>
                  </a:rPr>
                  <a:t>đưa</a:t>
                </a:r>
                <a:r>
                  <a:rPr lang="en-US" sz="4400" b="1" dirty="0">
                    <a:solidFill>
                      <a:srgbClr val="C00000"/>
                    </a:solidFill>
                  </a:rPr>
                  <a:t> </a:t>
                </a:r>
                <a:r>
                  <a:rPr lang="en-US" sz="4400" b="1" dirty="0" err="1">
                    <a:solidFill>
                      <a:srgbClr val="C00000"/>
                    </a:solidFill>
                  </a:rPr>
                  <a:t>về</a:t>
                </a:r>
                <a:r>
                  <a:rPr lang="en-US" sz="4400" b="1" dirty="0">
                    <a:solidFill>
                      <a:srgbClr val="C00000"/>
                    </a:solidFill>
                  </a:rPr>
                  <a:t>: </a:t>
                </a:r>
                <a:r>
                  <a:rPr lang="en-US" sz="4400" b="1" dirty="0" err="1">
                    <a:solidFill>
                      <a:srgbClr val="C00000"/>
                    </a:solidFill>
                  </a:rPr>
                  <a:t>Tìm</a:t>
                </a:r>
                <a:r>
                  <a:rPr lang="en-US" sz="4400" b="1" dirty="0">
                    <a:solidFill>
                      <a:srgbClr val="C00000"/>
                    </a:solidFill>
                  </a:rPr>
                  <a:t> </a:t>
                </a:r>
                <a:r>
                  <a:rPr lang="en-US" sz="4400" b="1" dirty="0">
                    <a:solidFill>
                      <a:srgbClr val="C00000"/>
                    </a:solidFill>
                    <a:ea typeface="Tahoma" pitchFamily="34" charset="0"/>
                    <a:cs typeface="Tahoma" pitchFamily="34" charset="0"/>
                  </a:rPr>
                  <a:t> </a:t>
                </a:r>
                <a14:m>
                  <m:oMath xmlns:m="http://schemas.openxmlformats.org/officeDocument/2006/math">
                    <m:r>
                      <a:rPr lang="en-US" sz="4400" b="1" i="1">
                        <a:solidFill>
                          <a:srgbClr val="C00000"/>
                        </a:solidFill>
                        <a:latin typeface="Cambria Math"/>
                        <a:ea typeface="Tahoma" pitchFamily="34" charset="0"/>
                        <a:cs typeface="Tahoma" pitchFamily="34" charset="0"/>
                      </a:rPr>
                      <m:t>𝒙</m:t>
                    </m:r>
                    <m:r>
                      <a:rPr lang="en-US" sz="4400" b="1" i="1">
                        <a:solidFill>
                          <a:srgbClr val="C00000"/>
                        </a:solidFill>
                        <a:latin typeface="Cambria Math"/>
                        <a:ea typeface="Tahoma" pitchFamily="34" charset="0"/>
                        <a:cs typeface="Tahoma" pitchFamily="34" charset="0"/>
                      </a:rPr>
                      <m:t>, </m:t>
                    </m:r>
                    <m:r>
                      <a:rPr lang="en-US" sz="4400" b="1" i="1">
                        <a:solidFill>
                          <a:srgbClr val="C00000"/>
                        </a:solidFill>
                        <a:latin typeface="Cambria Math"/>
                        <a:ea typeface="Tahoma" pitchFamily="34" charset="0"/>
                        <a:cs typeface="Tahoma" pitchFamily="34" charset="0"/>
                      </a:rPr>
                      <m:t>𝒚</m:t>
                    </m:r>
                  </m:oMath>
                </a14:m>
                <a:r>
                  <a:rPr lang="en-US" sz="4400" b="1" dirty="0">
                    <a:solidFill>
                      <a:srgbClr val="C00000"/>
                    </a:solidFill>
                  </a:rPr>
                  <a:t>  </a:t>
                </a:r>
                <a:r>
                  <a:rPr lang="en-US" sz="4400" b="1" dirty="0" err="1">
                    <a:solidFill>
                      <a:srgbClr val="C00000"/>
                    </a:solidFill>
                  </a:rPr>
                  <a:t>là</a:t>
                </a:r>
                <a:r>
                  <a:rPr lang="en-US" sz="4400" b="1" dirty="0">
                    <a:solidFill>
                      <a:srgbClr val="C00000"/>
                    </a:solidFill>
                  </a:rPr>
                  <a:t> </a:t>
                </a:r>
                <a:r>
                  <a:rPr lang="en-US" sz="4400" b="1" dirty="0" err="1">
                    <a:solidFill>
                      <a:srgbClr val="C00000"/>
                    </a:solidFill>
                  </a:rPr>
                  <a:t>nghiệm</a:t>
                </a:r>
                <a:r>
                  <a:rPr lang="en-US" sz="4400" b="1" dirty="0">
                    <a:solidFill>
                      <a:srgbClr val="C00000"/>
                    </a:solidFill>
                  </a:rPr>
                  <a:t> </a:t>
                </a:r>
                <a:r>
                  <a:rPr lang="en-US" sz="4400" b="1" dirty="0" err="1">
                    <a:solidFill>
                      <a:srgbClr val="C00000"/>
                    </a:solidFill>
                  </a:rPr>
                  <a:t>của</a:t>
                </a:r>
                <a:r>
                  <a:rPr lang="en-US" sz="4400" b="1" dirty="0">
                    <a:solidFill>
                      <a:srgbClr val="C00000"/>
                    </a:solidFill>
                  </a:rPr>
                  <a:t> </a:t>
                </a:r>
                <a:r>
                  <a:rPr lang="en-US" sz="4400" b="1" dirty="0" err="1">
                    <a:solidFill>
                      <a:srgbClr val="C00000"/>
                    </a:solidFill>
                  </a:rPr>
                  <a:t>hệ</a:t>
                </a:r>
                <a:r>
                  <a:rPr lang="en-US" sz="4400" b="1" dirty="0">
                    <a:solidFill>
                      <a:srgbClr val="C00000"/>
                    </a:solidFill>
                  </a:rPr>
                  <a:t> </a:t>
                </a:r>
                <a:r>
                  <a:rPr lang="en-US" sz="4400" b="1" dirty="0" err="1">
                    <a:solidFill>
                      <a:srgbClr val="C00000"/>
                    </a:solidFill>
                  </a:rPr>
                  <a:t>bất</a:t>
                </a:r>
                <a:r>
                  <a:rPr lang="en-US" sz="4400" b="1" dirty="0">
                    <a:solidFill>
                      <a:srgbClr val="C00000"/>
                    </a:solidFill>
                  </a:rPr>
                  <a:t> </a:t>
                </a:r>
                <a:r>
                  <a:rPr lang="en-US" sz="4400" b="1" dirty="0" err="1">
                    <a:solidFill>
                      <a:srgbClr val="C00000"/>
                    </a:solidFill>
                  </a:rPr>
                  <a:t>phương</a:t>
                </a:r>
                <a:r>
                  <a:rPr lang="en-US" sz="4400" b="1" dirty="0">
                    <a:solidFill>
                      <a:srgbClr val="C00000"/>
                    </a:solidFill>
                  </a:rPr>
                  <a:t> </a:t>
                </a:r>
                <a:r>
                  <a:rPr lang="en-US" sz="4400" b="1" dirty="0" err="1">
                    <a:solidFill>
                      <a:srgbClr val="C00000"/>
                    </a:solidFill>
                  </a:rPr>
                  <a:t>trình</a:t>
                </a:r>
                <a:r>
                  <a:rPr lang="en-US" sz="4400" b="1" dirty="0">
                    <a:solidFill>
                      <a:srgbClr val="C00000"/>
                    </a:solidFill>
                  </a:rPr>
                  <a:t> </a:t>
                </a:r>
                <a:r>
                  <a:rPr lang="en-US" sz="4400" b="1" dirty="0" smtClean="0">
                    <a:solidFill>
                      <a:srgbClr val="C00000"/>
                    </a:solidFill>
                  </a:rPr>
                  <a:t>: </a:t>
                </a:r>
                <a14:m>
                  <m:oMath xmlns:m="http://schemas.openxmlformats.org/officeDocument/2006/math">
                    <m:d>
                      <m:dPr>
                        <m:begChr m:val="{"/>
                        <m:endChr m:val=""/>
                        <m:ctrlPr>
                          <a:rPr lang="en-US" sz="4400" i="1">
                            <a:latin typeface="Cambria Math"/>
                            <a:ea typeface="Tahoma" pitchFamily="34" charset="0"/>
                            <a:cs typeface="Tahoma" pitchFamily="34" charset="0"/>
                          </a:rPr>
                        </m:ctrlPr>
                      </m:dPr>
                      <m:e>
                        <m:eqArr>
                          <m:eqArrPr>
                            <m:ctrlPr>
                              <a:rPr lang="en-US" sz="4400" i="1">
                                <a:latin typeface="Cambria Math"/>
                                <a:ea typeface="Tahoma" pitchFamily="34" charset="0"/>
                                <a:cs typeface="Tahoma" pitchFamily="34" charset="0"/>
                              </a:rPr>
                            </m:ctrlPr>
                          </m:eqArrPr>
                          <m:e>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≥6</m:t>
                            </m:r>
                          </m:e>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r>
                              <a:rPr lang="en-US" sz="4400" i="1">
                                <a:latin typeface="Cambria Math"/>
                                <a:ea typeface="Cambria Math"/>
                                <a:cs typeface="Tahoma" pitchFamily="34" charset="0"/>
                              </a:rPr>
                              <m:t>≥24</m:t>
                            </m:r>
                          </m:e>
                          <m:e>
                            <m:d>
                              <m:dPr>
                                <m:ctrlPr>
                                  <a:rPr lang="en-US" sz="4400" i="1">
                                    <a:latin typeface="Cambria Math"/>
                                    <a:ea typeface="Tahoma" pitchFamily="34" charset="0"/>
                                    <a:cs typeface="Tahoma" pitchFamily="34" charset="0"/>
                                  </a:rPr>
                                </m:ctrlPr>
                              </m:dPr>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e>
                            </m:d>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≤20</m:t>
                            </m:r>
                          </m:e>
                          <m:e>
                            <m:r>
                              <a:rPr lang="en-US" sz="4400" i="1">
                                <a:latin typeface="Cambria Math"/>
                                <a:ea typeface="Cambria Math"/>
                                <a:cs typeface="Tahoma" pitchFamily="34" charset="0"/>
                              </a:rPr>
                              <m:t>𝑦</m:t>
                            </m:r>
                            <m:r>
                              <a:rPr lang="en-US" sz="4400" i="1">
                                <a:latin typeface="Cambria Math"/>
                                <a:ea typeface="Cambria Math"/>
                                <a:cs typeface="Tahoma" pitchFamily="34" charset="0"/>
                              </a:rPr>
                              <m:t>≥2</m:t>
                            </m:r>
                            <m:r>
                              <a:rPr lang="en-US" sz="4400" i="1">
                                <a:latin typeface="Cambria Math"/>
                                <a:ea typeface="Cambria Math"/>
                                <a:cs typeface="Tahoma" pitchFamily="34" charset="0"/>
                              </a:rPr>
                              <m:t>𝑥</m:t>
                            </m:r>
                          </m:e>
                        </m:eqArr>
                      </m:e>
                    </m:d>
                  </m:oMath>
                </a14:m>
                <a:r>
                  <a:rPr lang="en-US" sz="4400" b="1" dirty="0" smtClean="0">
                    <a:solidFill>
                      <a:srgbClr val="C00000"/>
                    </a:solidFill>
                  </a:rPr>
                  <a:t>                     </a:t>
                </a:r>
                <a:r>
                  <a:rPr lang="en-US" sz="4400" b="1" dirty="0" smtClean="0"/>
                  <a:t>sao </a:t>
                </a:r>
                <a:r>
                  <a:rPr lang="en-US" sz="4400" b="1" dirty="0" err="1"/>
                  <a:t>cho</a:t>
                </a:r>
                <a:r>
                  <a:rPr lang="en-US" sz="4400" b="1" dirty="0"/>
                  <a:t> </a:t>
                </a:r>
                <a:r>
                  <a:rPr lang="en-US" sz="4400" b="1" dirty="0" err="1"/>
                  <a:t>biểu</a:t>
                </a:r>
                <a:r>
                  <a:rPr lang="en-US" sz="4400" b="1" dirty="0"/>
                  <a:t> </a:t>
                </a:r>
                <a:r>
                  <a:rPr lang="en-US" sz="4400" b="1" dirty="0" err="1"/>
                  <a:t>thức</a:t>
                </a:r>
                <a:r>
                  <a:rPr lang="en-US" sz="4400" b="1" dirty="0"/>
                  <a:t>  </a:t>
                </a:r>
                <a14:m>
                  <m:oMath xmlns:m="http://schemas.openxmlformats.org/officeDocument/2006/math">
                    <m:r>
                      <a:rPr lang="en-US" sz="4400" b="1">
                        <a:latin typeface="Cambria Math"/>
                        <a:ea typeface="Tahoma" pitchFamily="34" charset="0"/>
                        <a:cs typeface="Tahoma" pitchFamily="34" charset="0"/>
                      </a:rPr>
                      <m:t> </m:t>
                    </m:r>
                    <m:r>
                      <a:rPr lang="en-US" sz="4400" b="1" i="1">
                        <a:latin typeface="Cambria Math"/>
                        <a:ea typeface="Tahoma" pitchFamily="34" charset="0"/>
                        <a:cs typeface="Tahoma" pitchFamily="34" charset="0"/>
                      </a:rPr>
                      <m:t>𝑻</m:t>
                    </m:r>
                    <m:r>
                      <a:rPr lang="en-US" sz="4400" b="1" i="1">
                        <a:latin typeface="Cambria Math"/>
                        <a:ea typeface="Tahoma" pitchFamily="34" charset="0"/>
                        <a:cs typeface="Tahoma" pitchFamily="34" charset="0"/>
                      </a:rPr>
                      <m:t>=</m:t>
                    </m:r>
                    <m:r>
                      <a:rPr lang="en-US" sz="4400" b="1" i="1">
                        <a:latin typeface="Cambria Math"/>
                        <a:ea typeface="Tahoma" pitchFamily="34" charset="0"/>
                        <a:cs typeface="Tahoma" pitchFamily="34" charset="0"/>
                      </a:rPr>
                      <m:t>𝟐𝟎</m:t>
                    </m:r>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m:t>
                    </m:r>
                    <m:r>
                      <a:rPr lang="en-US" sz="4400" b="1" i="1">
                        <a:latin typeface="Cambria Math"/>
                        <a:ea typeface="Tahoma" pitchFamily="34" charset="0"/>
                        <a:cs typeface="Tahoma" pitchFamily="34" charset="0"/>
                      </a:rPr>
                      <m:t>𝟐𝟐</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err="1" smtClean="0"/>
                  <a:t>đạt</a:t>
                </a:r>
                <a:r>
                  <a:rPr lang="en-US" sz="4400" b="1" dirty="0" smtClean="0"/>
                  <a:t> </a:t>
                </a:r>
                <a:r>
                  <a:rPr lang="en-US" sz="4400" b="1" dirty="0" err="1"/>
                  <a:t>giá</a:t>
                </a:r>
                <a:r>
                  <a:rPr lang="en-US" sz="4400" b="1" dirty="0"/>
                  <a:t> </a:t>
                </a:r>
                <a:r>
                  <a:rPr lang="en-US" sz="4400" b="1" dirty="0" err="1"/>
                  <a:t>trị</a:t>
                </a:r>
                <a:r>
                  <a:rPr lang="en-US" sz="4400" b="1" dirty="0"/>
                  <a:t> </a:t>
                </a:r>
                <a:r>
                  <a:rPr lang="en-US" sz="4400" b="1" dirty="0" err="1"/>
                  <a:t>nhỏ</a:t>
                </a:r>
                <a:r>
                  <a:rPr lang="en-US" sz="4400" b="1" dirty="0"/>
                  <a:t> </a:t>
                </a:r>
                <a:r>
                  <a:rPr lang="en-US" sz="4400" b="1" dirty="0" err="1"/>
                  <a:t>nhất</a:t>
                </a:r>
                <a:r>
                  <a:rPr lang="en-US" sz="4400" b="1" dirty="0"/>
                  <a:t>.</a:t>
                </a:r>
              </a:p>
              <a:p>
                <a:r>
                  <a:rPr lang="en-US" sz="4400" b="1" dirty="0" smtClean="0">
                    <a:solidFill>
                      <a:srgbClr val="C00000"/>
                    </a:solidFill>
                  </a:rPr>
                  <a:t> </a:t>
                </a:r>
                <a:endParaRPr lang="en-US" sz="4400" b="1" dirty="0">
                  <a:solidFill>
                    <a:srgbClr val="C0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000470" y="7351063"/>
                <a:ext cx="20043730" cy="4078937"/>
              </a:xfrm>
              <a:prstGeom prst="rect">
                <a:avLst/>
              </a:prstGeom>
              <a:blipFill rotWithShape="0">
                <a:blip r:embed="rId5"/>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2065074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7"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535320" y="1447800"/>
            <a:ext cx="23469600" cy="11803472"/>
            <a:chOff x="949198" y="5867400"/>
            <a:chExt cx="22460788" cy="5523017"/>
          </a:xfrm>
        </p:grpSpPr>
        <p:sp>
          <p:nvSpPr>
            <p:cNvPr id="31" name="Rounded Rectangle 30"/>
            <p:cNvSpPr/>
            <p:nvPr/>
          </p:nvSpPr>
          <p:spPr>
            <a:xfrm>
              <a:off x="949198" y="6098066"/>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67400"/>
              <a:ext cx="3568117" cy="769262"/>
              <a:chOff x="1224541" y="6305967"/>
              <a:chExt cx="3568117" cy="769262"/>
            </a:xfrm>
          </p:grpSpPr>
          <p:sp>
            <p:nvSpPr>
              <p:cNvPr id="33" name="Freeform 20"/>
              <p:cNvSpPr>
                <a:spLocks/>
              </p:cNvSpPr>
              <p:nvPr/>
            </p:nvSpPr>
            <p:spPr bwMode="auto">
              <a:xfrm rot="16200000" flipV="1">
                <a:off x="3020728" y="5303298"/>
                <a:ext cx="547455"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705664"/>
              </a:xfrm>
              <a:prstGeom prst="rect">
                <a:avLst/>
              </a:prstGeom>
              <a:noFill/>
            </p:spPr>
            <p:txBody>
              <a:bodyPr wrap="none" rtlCol="0">
                <a:spAutoFit/>
              </a:bodyPr>
              <a:lstStyle/>
              <a:p>
                <a:endParaRPr lang="en-US" sz="4600" b="1" dirty="0" smtClean="0">
                  <a:solidFill>
                    <a:srgbClr val="0999C8"/>
                  </a:solidFill>
                  <a:latin typeface="Tahoma" pitchFamily="34" charset="0"/>
                  <a:ea typeface="Tahoma" pitchFamily="34" charset="0"/>
                  <a:cs typeface="Tahoma" pitchFamily="34" charset="0"/>
                </a:endParaRPr>
              </a:p>
              <a:p>
                <a:r>
                  <a:rPr lang="vi-VN" sz="4600" b="1" dirty="0" smtClean="0">
                    <a:solidFill>
                      <a:srgbClr val="0999C8"/>
                    </a:solidFill>
                    <a:latin typeface="Tahoma" pitchFamily="34" charset="0"/>
                    <a:ea typeface="Tahoma" pitchFamily="34" charset="0"/>
                    <a:cs typeface="Tahoma" pitchFamily="34" charset="0"/>
                  </a:rPr>
                  <a:t>Trả </a:t>
                </a:r>
                <a:r>
                  <a:rPr lang="vi-VN" sz="4600" b="1" dirty="0">
                    <a:solidFill>
                      <a:srgbClr val="0999C8"/>
                    </a:solidFill>
                    <a:latin typeface="Tahoma" pitchFamily="34" charset="0"/>
                    <a:ea typeface="Tahoma" pitchFamily="34" charset="0"/>
                    <a:cs typeface="Tahoma" pitchFamily="34" charset="0"/>
                  </a:rPr>
                  <a:t>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536632"/>
                <a:ext cx="903517" cy="49734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654089"/>
                <a:ext cx="501902" cy="421140"/>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2" name="TextBox 41"/>
              <p:cNvSpPr txBox="1"/>
              <p:nvPr/>
            </p:nvSpPr>
            <p:spPr>
              <a:xfrm>
                <a:off x="4797470" y="1755691"/>
                <a:ext cx="20043730" cy="2740109"/>
              </a:xfrm>
              <a:prstGeom prst="rect">
                <a:avLst/>
              </a:prstGeom>
              <a:noFill/>
            </p:spPr>
            <p:txBody>
              <a:bodyPr wrap="square" rtlCol="0">
                <a:spAutoFit/>
              </a:bodyPr>
              <a:lstStyle/>
              <a:p>
                <a:r>
                  <a:rPr lang="en-US" sz="4400" b="1" dirty="0" err="1" smtClean="0">
                    <a:solidFill>
                      <a:srgbClr val="C00000"/>
                    </a:solidFill>
                  </a:rPr>
                  <a:t>Xác</a:t>
                </a:r>
                <a:r>
                  <a:rPr lang="en-US" sz="4400" b="1" dirty="0" smtClean="0">
                    <a:solidFill>
                      <a:srgbClr val="C00000"/>
                    </a:solidFill>
                  </a:rPr>
                  <a:t> </a:t>
                </a:r>
                <a:r>
                  <a:rPr lang="en-US" sz="4400" b="1" dirty="0" err="1" smtClean="0">
                    <a:solidFill>
                      <a:srgbClr val="C00000"/>
                    </a:solidFill>
                  </a:rPr>
                  <a:t>định</a:t>
                </a:r>
                <a:r>
                  <a:rPr lang="en-US" sz="4400" b="1" dirty="0" smtClean="0">
                    <a:solidFill>
                      <a:srgbClr val="C00000"/>
                    </a:solidFill>
                  </a:rPr>
                  <a:t> </a:t>
                </a:r>
                <a:r>
                  <a:rPr lang="en-US" sz="4400" b="1" dirty="0" err="1" smtClean="0">
                    <a:solidFill>
                      <a:srgbClr val="C00000"/>
                    </a:solidFill>
                  </a:rPr>
                  <a:t>miền</a:t>
                </a:r>
                <a:r>
                  <a:rPr lang="en-US" sz="4400" b="1" dirty="0" smtClean="0">
                    <a:solidFill>
                      <a:srgbClr val="C00000"/>
                    </a:solidFill>
                  </a:rPr>
                  <a:t> </a:t>
                </a:r>
                <a:r>
                  <a:rPr lang="en-US" sz="4400" b="1" dirty="0" err="1" smtClean="0">
                    <a:solidFill>
                      <a:srgbClr val="C00000"/>
                    </a:solidFill>
                  </a:rPr>
                  <a:t>nghiệm</a:t>
                </a:r>
                <a:r>
                  <a:rPr lang="en-US" sz="4400" b="1" dirty="0" smtClean="0">
                    <a:solidFill>
                      <a:srgbClr val="C00000"/>
                    </a:solidFill>
                  </a:rPr>
                  <a:t> </a:t>
                </a:r>
                <a:r>
                  <a:rPr lang="en-US" sz="4400" b="1" dirty="0" err="1" smtClean="0">
                    <a:solidFill>
                      <a:srgbClr val="C00000"/>
                    </a:solidFill>
                  </a:rPr>
                  <a:t>của</a:t>
                </a:r>
                <a:r>
                  <a:rPr lang="en-US" sz="4400" b="1" dirty="0" smtClean="0">
                    <a:solidFill>
                      <a:srgbClr val="C00000"/>
                    </a:solidFill>
                  </a:rPr>
                  <a:t> </a:t>
                </a:r>
                <a:r>
                  <a:rPr lang="en-US" sz="4400" b="1" dirty="0" err="1">
                    <a:solidFill>
                      <a:srgbClr val="C00000"/>
                    </a:solidFill>
                  </a:rPr>
                  <a:t>hệ</a:t>
                </a:r>
                <a:r>
                  <a:rPr lang="en-US" sz="4400" b="1" dirty="0">
                    <a:solidFill>
                      <a:srgbClr val="C00000"/>
                    </a:solidFill>
                  </a:rPr>
                  <a:t> </a:t>
                </a:r>
                <a:r>
                  <a:rPr lang="en-US" sz="4400" b="1" dirty="0" err="1">
                    <a:solidFill>
                      <a:srgbClr val="C00000"/>
                    </a:solidFill>
                  </a:rPr>
                  <a:t>bất</a:t>
                </a:r>
                <a:r>
                  <a:rPr lang="en-US" sz="4400" b="1" dirty="0">
                    <a:solidFill>
                      <a:srgbClr val="C00000"/>
                    </a:solidFill>
                  </a:rPr>
                  <a:t> </a:t>
                </a:r>
                <a:r>
                  <a:rPr lang="en-US" sz="4400" b="1" dirty="0" err="1">
                    <a:solidFill>
                      <a:srgbClr val="C00000"/>
                    </a:solidFill>
                  </a:rPr>
                  <a:t>phương</a:t>
                </a:r>
                <a:r>
                  <a:rPr lang="en-US" sz="4400" b="1" dirty="0">
                    <a:solidFill>
                      <a:srgbClr val="C00000"/>
                    </a:solidFill>
                  </a:rPr>
                  <a:t> </a:t>
                </a:r>
                <a:r>
                  <a:rPr lang="en-US" sz="4400" b="1" dirty="0" err="1">
                    <a:solidFill>
                      <a:srgbClr val="C00000"/>
                    </a:solidFill>
                  </a:rPr>
                  <a:t>trình</a:t>
                </a:r>
                <a:r>
                  <a:rPr lang="en-US" sz="4400" b="1" dirty="0">
                    <a:solidFill>
                      <a:srgbClr val="C00000"/>
                    </a:solidFill>
                  </a:rPr>
                  <a:t> </a:t>
                </a:r>
                <a:r>
                  <a:rPr lang="en-US" sz="4400" b="1" dirty="0" smtClean="0">
                    <a:solidFill>
                      <a:srgbClr val="C00000"/>
                    </a:solidFill>
                  </a:rPr>
                  <a:t>: </a:t>
                </a:r>
                <a14:m>
                  <m:oMath xmlns:m="http://schemas.openxmlformats.org/officeDocument/2006/math">
                    <m:d>
                      <m:dPr>
                        <m:begChr m:val="{"/>
                        <m:endChr m:val=""/>
                        <m:ctrlPr>
                          <a:rPr lang="en-US" sz="4400" i="1">
                            <a:latin typeface="Cambria Math"/>
                            <a:ea typeface="Tahoma" pitchFamily="34" charset="0"/>
                            <a:cs typeface="Tahoma" pitchFamily="34" charset="0"/>
                          </a:rPr>
                        </m:ctrlPr>
                      </m:dPr>
                      <m:e>
                        <m:eqArr>
                          <m:eqArrPr>
                            <m:ctrlPr>
                              <a:rPr lang="en-US" sz="4400" i="1">
                                <a:latin typeface="Cambria Math"/>
                                <a:ea typeface="Tahoma" pitchFamily="34" charset="0"/>
                                <a:cs typeface="Tahoma" pitchFamily="34" charset="0"/>
                              </a:rPr>
                            </m:ctrlPr>
                          </m:eqArrPr>
                          <m:e>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≥6</m:t>
                            </m:r>
                          </m:e>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r>
                              <a:rPr lang="en-US" sz="4400" i="1">
                                <a:latin typeface="Cambria Math"/>
                                <a:ea typeface="Cambria Math"/>
                                <a:cs typeface="Tahoma" pitchFamily="34" charset="0"/>
                              </a:rPr>
                              <m:t>≥24</m:t>
                            </m:r>
                          </m:e>
                          <m:e>
                            <m:d>
                              <m:dPr>
                                <m:ctrlPr>
                                  <a:rPr lang="en-US" sz="4400" i="1">
                                    <a:latin typeface="Cambria Math"/>
                                    <a:ea typeface="Tahoma" pitchFamily="34" charset="0"/>
                                    <a:cs typeface="Tahoma" pitchFamily="34" charset="0"/>
                                  </a:rPr>
                                </m:ctrlPr>
                              </m:dPr>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e>
                            </m:d>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≤20</m:t>
                            </m:r>
                          </m:e>
                          <m:e>
                            <m:r>
                              <a:rPr lang="en-US" sz="4400" i="1">
                                <a:latin typeface="Cambria Math"/>
                                <a:ea typeface="Cambria Math"/>
                                <a:cs typeface="Tahoma" pitchFamily="34" charset="0"/>
                              </a:rPr>
                              <m:t>𝑦</m:t>
                            </m:r>
                            <m:r>
                              <a:rPr lang="en-US" sz="4400" i="1">
                                <a:latin typeface="Cambria Math"/>
                                <a:ea typeface="Cambria Math"/>
                                <a:cs typeface="Tahoma" pitchFamily="34" charset="0"/>
                              </a:rPr>
                              <m:t>≥2</m:t>
                            </m:r>
                            <m:r>
                              <a:rPr lang="en-US" sz="4400" i="1">
                                <a:latin typeface="Cambria Math"/>
                                <a:ea typeface="Cambria Math"/>
                                <a:cs typeface="Tahoma" pitchFamily="34" charset="0"/>
                              </a:rPr>
                              <m:t>𝑥</m:t>
                            </m:r>
                          </m:e>
                        </m:eqArr>
                      </m:e>
                    </m:d>
                  </m:oMath>
                </a14:m>
                <a:r>
                  <a:rPr lang="en-US" sz="4400" b="1" dirty="0" smtClean="0">
                    <a:solidFill>
                      <a:srgbClr val="C00000"/>
                    </a:solidFill>
                  </a:rPr>
                  <a:t>                   </a:t>
                </a:r>
                <a:endParaRPr lang="en-US" sz="44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4797470" y="1755691"/>
                <a:ext cx="20043730" cy="2740109"/>
              </a:xfrm>
              <a:prstGeom prst="rect">
                <a:avLst/>
              </a:prstGeom>
              <a:blipFill rotWithShape="0">
                <a:blip r:embed="rId2"/>
                <a:stretch>
                  <a:fillRect l="-1247" b="-12222"/>
                </a:stretch>
              </a:blipFill>
            </p:spPr>
            <p:txBody>
              <a:bodyPr/>
              <a:lstStyle/>
              <a:p>
                <a:r>
                  <a:rPr lang="en-US">
                    <a:noFill/>
                  </a:rPr>
                  <a:t> </a:t>
                </a:r>
              </a:p>
            </p:txBody>
          </p:sp>
        </mc:Fallback>
      </mc:AlternateContent>
      <p:pic>
        <p:nvPicPr>
          <p:cNvPr id="28" name="Picture 27" descr="https://o.rada.vn/data/image/2022/06/24/Bai-5-lop-10-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21000" y="5181600"/>
            <a:ext cx="7696200" cy="7162800"/>
          </a:xfrm>
          <a:prstGeom prst="rect">
            <a:avLst/>
          </a:prstGeom>
          <a:noFill/>
          <a:ln>
            <a:noFill/>
          </a:ln>
        </p:spPr>
      </p:pic>
      <mc:AlternateContent xmlns:mc="http://schemas.openxmlformats.org/markup-compatibility/2006" xmlns:a14="http://schemas.microsoft.com/office/drawing/2010/main">
        <mc:Choice Requires="a14">
          <p:sp>
            <p:nvSpPr>
              <p:cNvPr id="29" name="TextBox 28"/>
              <p:cNvSpPr txBox="1"/>
              <p:nvPr/>
            </p:nvSpPr>
            <p:spPr>
              <a:xfrm>
                <a:off x="1044645" y="4191000"/>
                <a:ext cx="14195355" cy="1446550"/>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Miền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nghiệm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của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bất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phương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trình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tứ</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giác</a:t>
                </a:r>
                <a:r>
                  <a:rPr lang="en-US" sz="4400" b="1" dirty="0">
                    <a:latin typeface="Times New Roman" pitchFamily="18" charset="0"/>
                    <a:cs typeface="Times New Roman" pitchFamily="18" charset="0"/>
                  </a:rPr>
                  <a:t> </a:t>
                </a:r>
                <a:r>
                  <a:rPr lang="en-US" sz="4400" b="1" dirty="0" smtClean="0">
                    <a:latin typeface="Times New Roman" pitchFamily="18" charset="0"/>
                    <a:cs typeface="Times New Roman" pitchFamily="18" charset="0"/>
                  </a:rPr>
                  <a:t> </a:t>
                </a:r>
                <a14:m>
                  <m:oMath xmlns:m="http://schemas.openxmlformats.org/officeDocument/2006/math">
                    <m:r>
                      <a:rPr lang="en-US" sz="4400" b="1" i="1" smtClean="0">
                        <a:latin typeface="Cambria Math"/>
                        <a:cs typeface="Times New Roman" pitchFamily="18" charset="0"/>
                      </a:rPr>
                      <m:t>𝑨𝑩𝑪𝑫</m:t>
                    </m:r>
                  </m:oMath>
                </a14:m>
                <a:r>
                  <a:rPr lang="en-US" sz="4400" b="1" dirty="0" smtClean="0">
                    <a:latin typeface="Times New Roman" pitchFamily="18" charset="0"/>
                    <a:cs typeface="Times New Roman" pitchFamily="18" charset="0"/>
                  </a:rPr>
                  <a:t> với </a:t>
                </a:r>
                <a14:m>
                  <m:oMath xmlns:m="http://schemas.openxmlformats.org/officeDocument/2006/math">
                    <m:r>
                      <a:rPr lang="en-US" sz="4400" b="1" i="1">
                        <a:latin typeface="Cambria Math"/>
                        <a:cs typeface="Times New Roman" pitchFamily="18" charset="0"/>
                      </a:rPr>
                      <m:t>𝑨</m:t>
                    </m:r>
                    <m:d>
                      <m:dPr>
                        <m:ctrlPr>
                          <a:rPr lang="en-US" sz="4400" b="1" i="1" smtClean="0">
                            <a:latin typeface="Cambria Math"/>
                            <a:cs typeface="Times New Roman" pitchFamily="18" charset="0"/>
                          </a:rPr>
                        </m:ctrlPr>
                      </m:dPr>
                      <m:e>
                        <m:r>
                          <a:rPr lang="en-US" sz="4400" b="1" i="1" smtClean="0">
                            <a:latin typeface="Cambria Math"/>
                            <a:cs typeface="Times New Roman" pitchFamily="18" charset="0"/>
                          </a:rPr>
                          <m:t>𝟔</m:t>
                        </m:r>
                        <m:r>
                          <a:rPr lang="en-US" sz="4400" b="1" i="1" smtClean="0">
                            <a:latin typeface="Cambria Math"/>
                            <a:cs typeface="Times New Roman" pitchFamily="18" charset="0"/>
                          </a:rPr>
                          <m:t>;</m:t>
                        </m:r>
                        <m:r>
                          <a:rPr lang="en-US" sz="4400" b="1" i="1" smtClean="0">
                            <a:latin typeface="Cambria Math"/>
                            <a:cs typeface="Times New Roman" pitchFamily="18" charset="0"/>
                          </a:rPr>
                          <m:t>𝟐𝟎</m:t>
                        </m:r>
                      </m:e>
                    </m:d>
                  </m:oMath>
                </a14:m>
                <a:r>
                  <a:rPr lang="en-US" sz="4400" b="1" dirty="0" smtClean="0">
                    <a:latin typeface="Times New Roman" pitchFamily="18" charset="0"/>
                    <a:cs typeface="Times New Roman" pitchFamily="18" charset="0"/>
                  </a:rPr>
                  <a:t> , B</a:t>
                </a:r>
                <a14:m>
                  <m:oMath xmlns:m="http://schemas.openxmlformats.org/officeDocument/2006/math">
                    <m:d>
                      <m:dPr>
                        <m:ctrlPr>
                          <a:rPr lang="en-US" sz="4400" b="1" i="1">
                            <a:latin typeface="Cambria Math"/>
                            <a:cs typeface="Times New Roman" pitchFamily="18" charset="0"/>
                          </a:rPr>
                        </m:ctrlPr>
                      </m:dPr>
                      <m:e>
                        <m:r>
                          <a:rPr lang="en-US" sz="4400" b="1" i="1" smtClean="0">
                            <a:latin typeface="Cambria Math"/>
                            <a:cs typeface="Times New Roman" pitchFamily="18" charset="0"/>
                          </a:rPr>
                          <m:t>𝟏𝟎</m:t>
                        </m:r>
                        <m:r>
                          <a:rPr lang="en-US" sz="4400" b="1" i="1">
                            <a:latin typeface="Cambria Math"/>
                            <a:cs typeface="Times New Roman" pitchFamily="18" charset="0"/>
                          </a:rPr>
                          <m:t>;</m:t>
                        </m:r>
                        <m:r>
                          <a:rPr lang="en-US" sz="4400" b="1" i="1">
                            <a:latin typeface="Cambria Math"/>
                            <a:cs typeface="Times New Roman" pitchFamily="18" charset="0"/>
                          </a:rPr>
                          <m:t>𝟐𝟎</m:t>
                        </m:r>
                      </m:e>
                    </m:d>
                  </m:oMath>
                </a14:m>
                <a:r>
                  <a:rPr lang="en-US" sz="4400" b="1" dirty="0">
                    <a:latin typeface="Times New Roman" pitchFamily="18" charset="0"/>
                    <a:cs typeface="Times New Roman" pitchFamily="18" charset="0"/>
                  </a:rPr>
                  <a:t> , </a:t>
                </a:r>
                <a:r>
                  <a:rPr lang="en-US" sz="4400" b="1" dirty="0" smtClean="0">
                    <a:latin typeface="Times New Roman" pitchFamily="18" charset="0"/>
                    <a:cs typeface="Times New Roman" pitchFamily="18" charset="0"/>
                  </a:rPr>
                  <a:t>C</a:t>
                </a:r>
                <a14:m>
                  <m:oMath xmlns:m="http://schemas.openxmlformats.org/officeDocument/2006/math">
                    <m:d>
                      <m:dPr>
                        <m:ctrlPr>
                          <a:rPr lang="en-US" sz="4400" b="1" i="1">
                            <a:latin typeface="Cambria Math"/>
                            <a:cs typeface="Times New Roman" pitchFamily="18" charset="0"/>
                          </a:rPr>
                        </m:ctrlPr>
                      </m:dPr>
                      <m:e>
                        <m:r>
                          <a:rPr lang="en-US" sz="4400" b="1" i="1" smtClean="0">
                            <a:latin typeface="Cambria Math"/>
                            <a:cs typeface="Times New Roman" pitchFamily="18" charset="0"/>
                          </a:rPr>
                          <m:t>𝟖</m:t>
                        </m:r>
                        <m:r>
                          <a:rPr lang="en-US" sz="4400" b="1" i="1">
                            <a:latin typeface="Cambria Math"/>
                            <a:cs typeface="Times New Roman" pitchFamily="18" charset="0"/>
                          </a:rPr>
                          <m:t>;</m:t>
                        </m:r>
                        <m:r>
                          <a:rPr lang="en-US" sz="4400" b="1" i="1" smtClean="0">
                            <a:latin typeface="Cambria Math"/>
                            <a:cs typeface="Times New Roman" pitchFamily="18" charset="0"/>
                          </a:rPr>
                          <m:t>𝟏𝟔</m:t>
                        </m:r>
                      </m:e>
                    </m:d>
                  </m:oMath>
                </a14:m>
                <a:r>
                  <a:rPr lang="en-US" sz="4400" b="1" dirty="0">
                    <a:latin typeface="Times New Roman" pitchFamily="18" charset="0"/>
                    <a:cs typeface="Times New Roman" pitchFamily="18" charset="0"/>
                  </a:rPr>
                  <a:t> , </a:t>
                </a:r>
                <a:r>
                  <a:rPr lang="en-US" sz="4400" b="1" dirty="0" smtClean="0">
                    <a:latin typeface="Times New Roman" pitchFamily="18" charset="0"/>
                    <a:cs typeface="Times New Roman" pitchFamily="18" charset="0"/>
                  </a:rPr>
                  <a:t>D</a:t>
                </a:r>
                <a14:m>
                  <m:oMath xmlns:m="http://schemas.openxmlformats.org/officeDocument/2006/math">
                    <m:d>
                      <m:dPr>
                        <m:ctrlPr>
                          <a:rPr lang="en-US" sz="4400" b="1" i="1">
                            <a:latin typeface="Cambria Math"/>
                            <a:cs typeface="Times New Roman" pitchFamily="18" charset="0"/>
                          </a:rPr>
                        </m:ctrlPr>
                      </m:dPr>
                      <m:e>
                        <m:r>
                          <a:rPr lang="en-US" sz="4400" b="1" i="1">
                            <a:latin typeface="Cambria Math"/>
                            <a:cs typeface="Times New Roman" pitchFamily="18" charset="0"/>
                          </a:rPr>
                          <m:t>𝟔</m:t>
                        </m:r>
                        <m:r>
                          <a:rPr lang="en-US" sz="4400" b="1" i="1">
                            <a:latin typeface="Cambria Math"/>
                            <a:cs typeface="Times New Roman" pitchFamily="18" charset="0"/>
                          </a:rPr>
                          <m:t>;</m:t>
                        </m:r>
                        <m:r>
                          <a:rPr lang="en-US" sz="4400" b="1" i="1" smtClean="0">
                            <a:latin typeface="Cambria Math"/>
                            <a:cs typeface="Times New Roman" pitchFamily="18" charset="0"/>
                          </a:rPr>
                          <m:t>𝟏𝟖</m:t>
                        </m:r>
                      </m:e>
                    </m:d>
                  </m:oMath>
                </a14:m>
                <a:r>
                  <a:rPr lang="en-US" sz="4400" b="1" dirty="0">
                    <a:latin typeface="Times New Roman" pitchFamily="18" charset="0"/>
                    <a:cs typeface="Times New Roman" pitchFamily="18" charset="0"/>
                  </a:rPr>
                  <a:t> , </a:t>
                </a:r>
              </a:p>
            </p:txBody>
          </p:sp>
        </mc:Choice>
        <mc:Fallback xmlns="">
          <p:sp>
            <p:nvSpPr>
              <p:cNvPr id="29" name="TextBox 28"/>
              <p:cNvSpPr txBox="1">
                <a:spLocks noRot="1" noChangeAspect="1" noMove="1" noResize="1" noEditPoints="1" noAdjustHandles="1" noChangeArrowheads="1" noChangeShapeType="1" noTextEdit="1"/>
              </p:cNvSpPr>
              <p:nvPr/>
            </p:nvSpPr>
            <p:spPr>
              <a:xfrm>
                <a:off x="1044645" y="4191000"/>
                <a:ext cx="14195355" cy="1446550"/>
              </a:xfrm>
              <a:prstGeom prst="rect">
                <a:avLst/>
              </a:prstGeom>
              <a:blipFill rotWithShape="1">
                <a:blip r:embed="rId4"/>
                <a:stretch>
                  <a:fillRect l="-1717" t="-8017" b="-1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197045" y="6019800"/>
                <a:ext cx="14195355" cy="1446550"/>
              </a:xfrm>
              <a:prstGeom prst="rect">
                <a:avLst/>
              </a:prstGeom>
              <a:noFill/>
            </p:spPr>
            <p:txBody>
              <a:bodyPr wrap="square" rtlCol="0">
                <a:spAutoFit/>
              </a:bodyPr>
              <a:lstStyle/>
              <a:p>
                <a:r>
                  <a:rPr lang="en-US" sz="4400" b="1" dirty="0" smtClean="0">
                    <a:solidFill>
                      <a:srgbClr val="0000FF"/>
                    </a:solidFill>
                  </a:rPr>
                  <a:t>Biểu</a:t>
                </a:r>
                <a:r>
                  <a:rPr lang="en-US" sz="4400" b="1" dirty="0">
                    <a:solidFill>
                      <a:srgbClr val="0000FF"/>
                    </a:solidFill>
                  </a:rPr>
                  <a:t> </a:t>
                </a:r>
                <a:r>
                  <a:rPr lang="en-US" sz="4400" b="1" dirty="0" err="1" smtClean="0">
                    <a:solidFill>
                      <a:srgbClr val="0000FF"/>
                    </a:solidFill>
                  </a:rPr>
                  <a:t>thức</a:t>
                </a:r>
                <a:r>
                  <a:rPr lang="en-US" sz="4400" b="1" dirty="0" smtClean="0">
                    <a:solidFill>
                      <a:srgbClr val="0000FF"/>
                    </a:solidFill>
                  </a:rPr>
                  <a:t> </a:t>
                </a:r>
                <a14:m>
                  <m:oMath xmlns:m="http://schemas.openxmlformats.org/officeDocument/2006/math">
                    <m:r>
                      <a:rPr lang="en-US" sz="4400" b="1" i="1" dirty="0" smtClean="0">
                        <a:solidFill>
                          <a:srgbClr val="0000FF"/>
                        </a:solidFill>
                        <a:latin typeface="Cambria Math"/>
                        <a:cs typeface="Times New Roman" pitchFamily="18" charset="0"/>
                      </a:rPr>
                      <m:t>𝑻</m:t>
                    </m:r>
                    <m:r>
                      <a:rPr lang="en-US" sz="4400" b="1" i="1" dirty="0" smtClean="0">
                        <a:solidFill>
                          <a:srgbClr val="0000FF"/>
                        </a:solidFill>
                        <a:latin typeface="Cambria Math"/>
                        <a:cs typeface="Times New Roman" pitchFamily="18" charset="0"/>
                      </a:rPr>
                      <m:t>=</m:t>
                    </m:r>
                    <m:r>
                      <a:rPr lang="en-US" sz="4400" b="1" i="1" dirty="0" smtClean="0">
                        <a:solidFill>
                          <a:srgbClr val="0000FF"/>
                        </a:solidFill>
                        <a:latin typeface="Cambria Math"/>
                        <a:cs typeface="Times New Roman" pitchFamily="18" charset="0"/>
                      </a:rPr>
                      <m:t>𝟐𝟎</m:t>
                    </m:r>
                    <m:r>
                      <a:rPr lang="en-US" sz="4400" b="1" i="1" dirty="0" smtClean="0">
                        <a:solidFill>
                          <a:srgbClr val="0000FF"/>
                        </a:solidFill>
                        <a:latin typeface="Cambria Math"/>
                        <a:cs typeface="Times New Roman" pitchFamily="18" charset="0"/>
                      </a:rPr>
                      <m:t>𝒙</m:t>
                    </m:r>
                    <m:r>
                      <a:rPr lang="en-US" sz="4400" b="1" i="1" dirty="0" smtClean="0">
                        <a:solidFill>
                          <a:srgbClr val="0000FF"/>
                        </a:solidFill>
                        <a:latin typeface="Cambria Math"/>
                        <a:cs typeface="Times New Roman" pitchFamily="18" charset="0"/>
                      </a:rPr>
                      <m:t>+</m:t>
                    </m:r>
                    <m:r>
                      <a:rPr lang="en-US" sz="4400" b="1" i="1" dirty="0" smtClean="0">
                        <a:solidFill>
                          <a:srgbClr val="0000FF"/>
                        </a:solidFill>
                        <a:latin typeface="Cambria Math"/>
                        <a:cs typeface="Times New Roman" pitchFamily="18" charset="0"/>
                      </a:rPr>
                      <m:t>𝟐𝟐</m:t>
                    </m:r>
                    <m:r>
                      <a:rPr lang="en-US" sz="4400" b="1" i="1" dirty="0" smtClean="0">
                        <a:solidFill>
                          <a:srgbClr val="0000FF"/>
                        </a:solidFill>
                        <a:latin typeface="Cambria Math"/>
                        <a:cs typeface="Times New Roman" pitchFamily="18" charset="0"/>
                      </a:rPr>
                      <m:t>𝒚</m:t>
                    </m:r>
                    <m:r>
                      <a:rPr lang="en-US" sz="4400" b="1" i="1">
                        <a:solidFill>
                          <a:srgbClr val="0000FF"/>
                        </a:solidFill>
                        <a:latin typeface="Cambria Math"/>
                        <a:cs typeface="Times New Roman" pitchFamily="18" charset="0"/>
                      </a:rPr>
                      <m:t> </m:t>
                    </m:r>
                  </m:oMath>
                </a14:m>
                <a:r>
                  <a:rPr lang="en-US" sz="4400" b="1" dirty="0">
                    <a:solidFill>
                      <a:srgbClr val="0000FF"/>
                    </a:solidFill>
                  </a:rPr>
                  <a:t>  </a:t>
                </a:r>
                <a:r>
                  <a:rPr lang="en-US" sz="4400" b="1" dirty="0" smtClean="0">
                    <a:solidFill>
                      <a:srgbClr val="0000FF"/>
                    </a:solidFill>
                  </a:rPr>
                  <a:t> </a:t>
                </a:r>
                <a:r>
                  <a:rPr lang="en-US" sz="4400" b="1" dirty="0" err="1">
                    <a:solidFill>
                      <a:srgbClr val="0000FF"/>
                    </a:solidFill>
                  </a:rPr>
                  <a:t>đạt</a:t>
                </a:r>
                <a:r>
                  <a:rPr lang="en-US" sz="4400" b="1" dirty="0">
                    <a:solidFill>
                      <a:srgbClr val="0000FF"/>
                    </a:solidFill>
                  </a:rPr>
                  <a:t> </a:t>
                </a:r>
                <a:r>
                  <a:rPr lang="en-US" sz="4400" b="1" dirty="0" err="1">
                    <a:solidFill>
                      <a:srgbClr val="0000FF"/>
                    </a:solidFill>
                  </a:rPr>
                  <a:t>giá</a:t>
                </a:r>
                <a:r>
                  <a:rPr lang="en-US" sz="4400" b="1" dirty="0">
                    <a:solidFill>
                      <a:srgbClr val="0000FF"/>
                    </a:solidFill>
                  </a:rPr>
                  <a:t> </a:t>
                </a:r>
                <a:r>
                  <a:rPr lang="en-US" sz="4400" b="1" dirty="0" err="1">
                    <a:solidFill>
                      <a:srgbClr val="0000FF"/>
                    </a:solidFill>
                  </a:rPr>
                  <a:t>trị</a:t>
                </a:r>
                <a:r>
                  <a:rPr lang="en-US" sz="4400" b="1" dirty="0">
                    <a:solidFill>
                      <a:srgbClr val="0000FF"/>
                    </a:solidFill>
                  </a:rPr>
                  <a:t> </a:t>
                </a:r>
                <a:r>
                  <a:rPr lang="en-US" sz="4400" b="1" dirty="0" err="1">
                    <a:solidFill>
                      <a:srgbClr val="0000FF"/>
                    </a:solidFill>
                  </a:rPr>
                  <a:t>nhỏ</a:t>
                </a:r>
                <a:r>
                  <a:rPr lang="en-US" sz="4400" b="1" dirty="0">
                    <a:solidFill>
                      <a:srgbClr val="0000FF"/>
                    </a:solidFill>
                  </a:rPr>
                  <a:t> </a:t>
                </a:r>
                <a:r>
                  <a:rPr lang="en-US" sz="4400" b="1" dirty="0" err="1">
                    <a:solidFill>
                      <a:srgbClr val="0000FF"/>
                    </a:solidFill>
                  </a:rPr>
                  <a:t>nhất</a:t>
                </a:r>
                <a:r>
                  <a:rPr lang="en-US" sz="4400" b="1" dirty="0">
                    <a:solidFill>
                      <a:srgbClr val="0000FF"/>
                    </a:solidFill>
                  </a:rPr>
                  <a:t> </a:t>
                </a:r>
                <a:r>
                  <a:rPr lang="en-US" sz="4400" b="1" dirty="0" err="1">
                    <a:solidFill>
                      <a:srgbClr val="0000FF"/>
                    </a:solidFill>
                  </a:rPr>
                  <a:t>tại</a:t>
                </a:r>
                <a:r>
                  <a:rPr lang="en-US" sz="4400" b="1" dirty="0">
                    <a:solidFill>
                      <a:srgbClr val="0000FF"/>
                    </a:solidFill>
                  </a:rPr>
                  <a:t> </a:t>
                </a:r>
                <a:r>
                  <a:rPr lang="en-US" sz="4400" b="1" dirty="0" err="1">
                    <a:solidFill>
                      <a:srgbClr val="0000FF"/>
                    </a:solidFill>
                  </a:rPr>
                  <a:t>một</a:t>
                </a:r>
                <a:r>
                  <a:rPr lang="en-US" sz="4400" b="1" dirty="0">
                    <a:solidFill>
                      <a:srgbClr val="0000FF"/>
                    </a:solidFill>
                  </a:rPr>
                  <a:t> </a:t>
                </a:r>
                <a:r>
                  <a:rPr lang="en-US" sz="4400" b="1" dirty="0" err="1">
                    <a:solidFill>
                      <a:srgbClr val="0000FF"/>
                    </a:solidFill>
                  </a:rPr>
                  <a:t>trong</a:t>
                </a:r>
                <a:r>
                  <a:rPr lang="en-US" sz="4400" b="1" dirty="0">
                    <a:solidFill>
                      <a:srgbClr val="0000FF"/>
                    </a:solidFill>
                  </a:rPr>
                  <a:t> </a:t>
                </a:r>
                <a:r>
                  <a:rPr lang="en-US" sz="4400" b="1" dirty="0" err="1">
                    <a:solidFill>
                      <a:srgbClr val="0000FF"/>
                    </a:solidFill>
                  </a:rPr>
                  <a:t>các</a:t>
                </a:r>
                <a:r>
                  <a:rPr lang="en-US" sz="4400" b="1" dirty="0">
                    <a:solidFill>
                      <a:srgbClr val="0000FF"/>
                    </a:solidFill>
                  </a:rPr>
                  <a:t> </a:t>
                </a:r>
                <a:r>
                  <a:rPr lang="en-US" sz="4400" b="1" dirty="0" err="1">
                    <a:solidFill>
                      <a:srgbClr val="0000FF"/>
                    </a:solidFill>
                  </a:rPr>
                  <a:t>đỉnh</a:t>
                </a:r>
                <a:r>
                  <a:rPr lang="en-US" sz="4400" b="1" dirty="0">
                    <a:solidFill>
                      <a:srgbClr val="0000FF"/>
                    </a:solidFill>
                  </a:rPr>
                  <a:t> </a:t>
                </a:r>
                <a:r>
                  <a:rPr lang="en-US" sz="4400" b="1" dirty="0" err="1">
                    <a:solidFill>
                      <a:srgbClr val="0000FF"/>
                    </a:solidFill>
                  </a:rPr>
                  <a:t>của</a:t>
                </a:r>
                <a:r>
                  <a:rPr lang="en-US" sz="4400" b="1" dirty="0">
                    <a:solidFill>
                      <a:srgbClr val="0000FF"/>
                    </a:solidFill>
                  </a:rPr>
                  <a:t> </a:t>
                </a:r>
                <a:r>
                  <a:rPr lang="en-US" sz="4400" b="1" dirty="0" err="1">
                    <a:solidFill>
                      <a:srgbClr val="0000FF"/>
                    </a:solidFill>
                  </a:rPr>
                  <a:t>tứ</a:t>
                </a:r>
                <a:r>
                  <a:rPr lang="en-US" sz="4400" b="1" dirty="0">
                    <a:solidFill>
                      <a:srgbClr val="0000FF"/>
                    </a:solidFill>
                  </a:rPr>
                  <a:t> </a:t>
                </a:r>
                <a:r>
                  <a:rPr lang="en-US" sz="4400" b="1" dirty="0" err="1" smtClean="0">
                    <a:solidFill>
                      <a:srgbClr val="0000FF"/>
                    </a:solidFill>
                  </a:rPr>
                  <a:t>giác</a:t>
                </a:r>
                <a:r>
                  <a:rPr lang="en-US" sz="4400" b="1" dirty="0" smtClean="0">
                    <a:solidFill>
                      <a:srgbClr val="0000FF"/>
                    </a:solidFill>
                  </a:rPr>
                  <a:t> </a:t>
                </a:r>
                <a14:m>
                  <m:oMath xmlns:m="http://schemas.openxmlformats.org/officeDocument/2006/math">
                    <m:r>
                      <a:rPr lang="en-US" sz="4400" b="1" i="1">
                        <a:solidFill>
                          <a:srgbClr val="0000FF"/>
                        </a:solidFill>
                        <a:latin typeface="Cambria Math"/>
                        <a:cs typeface="Times New Roman" pitchFamily="18" charset="0"/>
                      </a:rPr>
                      <m:t>𝑨𝑩𝑪𝑫</m:t>
                    </m:r>
                    <m:r>
                      <a:rPr lang="en-US" sz="4400" b="1" i="1">
                        <a:solidFill>
                          <a:srgbClr val="0000FF"/>
                        </a:solidFill>
                        <a:latin typeface="Cambria Math"/>
                        <a:cs typeface="Times New Roman" pitchFamily="18" charset="0"/>
                      </a:rPr>
                      <m:t> </m:t>
                    </m:r>
                  </m:oMath>
                </a14:m>
                <a:r>
                  <a:rPr lang="en-US" sz="4400" b="1" dirty="0">
                    <a:solidFill>
                      <a:srgbClr val="0000FF"/>
                    </a:solidFill>
                  </a:rPr>
                  <a:t> </a:t>
                </a:r>
                <a:endParaRPr lang="en-US" sz="4400" b="1" dirty="0">
                  <a:solidFill>
                    <a:srgbClr val="0000FF"/>
                  </a:solidFill>
                  <a:latin typeface="Times New Roman" pitchFamily="18" charset="0"/>
                  <a:cs typeface="Times New Roman"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197045" y="6019800"/>
                <a:ext cx="14195355" cy="1446550"/>
              </a:xfrm>
              <a:prstGeom prst="rect">
                <a:avLst/>
              </a:prstGeom>
              <a:blipFill rotWithShape="1">
                <a:blip r:embed="rId5"/>
                <a:stretch>
                  <a:fillRect l="-1717" t="-8439"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349445" y="7764959"/>
                <a:ext cx="14195355" cy="769441"/>
              </a:xfrm>
              <a:prstGeom prst="rect">
                <a:avLst/>
              </a:prstGeom>
              <a:noFill/>
            </p:spPr>
            <p:txBody>
              <a:bodyPr wrap="square" rtlCol="0">
                <a:spAutoFit/>
              </a:bodyPr>
              <a:lstStyle/>
              <a:p>
                <a:r>
                  <a:rPr lang="en-US" sz="4400" b="1" dirty="0" smtClean="0">
                    <a:solidFill>
                      <a:srgbClr val="C00000"/>
                    </a:solidFill>
                  </a:rPr>
                  <a:t>Ta </a:t>
                </a:r>
                <a:r>
                  <a:rPr lang="en-US" sz="4400" b="1" dirty="0" err="1" smtClean="0">
                    <a:solidFill>
                      <a:srgbClr val="C00000"/>
                    </a:solidFill>
                  </a:rPr>
                  <a:t>có</a:t>
                </a:r>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𝟔</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𝟐𝟎</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𝟓𝟔𝟎</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349445" y="7764959"/>
                <a:ext cx="14195355" cy="769441"/>
              </a:xfrm>
              <a:prstGeom prst="rect">
                <a:avLst/>
              </a:prstGeom>
              <a:blipFill rotWithShape="1">
                <a:blip r:embed="rId6"/>
                <a:stretch>
                  <a:fillRect l="-1717" t="-15873"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447800" y="8755559"/>
                <a:ext cx="14195355" cy="769441"/>
              </a:xfrm>
              <a:prstGeom prst="rect">
                <a:avLst/>
              </a:prstGeom>
              <a:noFill/>
            </p:spPr>
            <p:txBody>
              <a:bodyPr wrap="square" rtlCol="0">
                <a:spAutoFit/>
              </a:bodyPr>
              <a:lstStyle/>
              <a:p>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𝟏𝟎</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𝟐𝟎</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𝟔𝟒𝟎</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447800" y="8755559"/>
                <a:ext cx="14195355" cy="769441"/>
              </a:xfrm>
              <a:prstGeom prst="rect">
                <a:avLst/>
              </a:prstGeom>
              <a:blipFill rotWithShape="1">
                <a:blip r:embed="rId7"/>
                <a:stretch>
                  <a:fillRect t="-15748"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371600" y="9601200"/>
                <a:ext cx="14195355" cy="769441"/>
              </a:xfrm>
              <a:prstGeom prst="rect">
                <a:avLst/>
              </a:prstGeom>
              <a:noFill/>
            </p:spPr>
            <p:txBody>
              <a:bodyPr wrap="square" rtlCol="0">
                <a:spAutoFit/>
              </a:bodyPr>
              <a:lstStyle/>
              <a:p>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𝟖</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𝟏𝟔</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𝟓𝟏𝟐</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371600" y="9601200"/>
                <a:ext cx="14195355" cy="769441"/>
              </a:xfrm>
              <a:prstGeom prst="rect">
                <a:avLst/>
              </a:prstGeom>
              <a:blipFill rotWithShape="1">
                <a:blip r:embed="rId8"/>
                <a:stretch>
                  <a:fillRect t="-15873"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371600" y="10355759"/>
                <a:ext cx="14195355" cy="769441"/>
              </a:xfrm>
              <a:prstGeom prst="rect">
                <a:avLst/>
              </a:prstGeom>
              <a:noFill/>
            </p:spPr>
            <p:txBody>
              <a:bodyPr wrap="square" rtlCol="0">
                <a:spAutoFit/>
              </a:bodyPr>
              <a:lstStyle/>
              <a:p>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𝟔</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𝟏𝟖</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𝟓𝟏𝟔</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371600" y="10355759"/>
                <a:ext cx="14195355" cy="769441"/>
              </a:xfrm>
              <a:prstGeom prst="rect">
                <a:avLst/>
              </a:prstGeom>
              <a:blipFill rotWithShape="1">
                <a:blip r:embed="rId9"/>
                <a:stretch>
                  <a:fillRect t="-15873" b="-37302"/>
                </a:stretch>
              </a:blipFill>
            </p:spPr>
            <p:txBody>
              <a:bodyPr/>
              <a:lstStyle/>
              <a:p>
                <a:r>
                  <a:rPr lang="en-US">
                    <a:noFill/>
                  </a:rPr>
                  <a:t> </a:t>
                </a:r>
              </a:p>
            </p:txBody>
          </p:sp>
        </mc:Fallback>
      </mc:AlternateContent>
      <p:sp>
        <p:nvSpPr>
          <p:cNvPr id="46" name="TextBox 45"/>
          <p:cNvSpPr txBox="1"/>
          <p:nvPr/>
        </p:nvSpPr>
        <p:spPr>
          <a:xfrm>
            <a:off x="1447800" y="11430000"/>
            <a:ext cx="14195355" cy="1446550"/>
          </a:xfrm>
          <a:prstGeom prst="rect">
            <a:avLst/>
          </a:prstGeom>
          <a:noFill/>
        </p:spPr>
        <p:txBody>
          <a:bodyPr wrap="square" rtlCol="0">
            <a:spAutoFit/>
          </a:bodyPr>
          <a:lstStyle/>
          <a:p>
            <a:r>
              <a:rPr lang="en-US" sz="4400" b="1" dirty="0" err="1">
                <a:latin typeface="Times New Roman" pitchFamily="18" charset="0"/>
                <a:cs typeface="Times New Roman" pitchFamily="18" charset="0"/>
              </a:rPr>
              <a:t>Vậy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để</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lương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mỗi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ngày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ít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nhất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thì</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ca</a:t>
            </a:r>
            <a:r>
              <a:rPr lang="en-US" sz="4400" b="1" dirty="0">
                <a:latin typeface="Times New Roman" pitchFamily="18" charset="0"/>
                <a:cs typeface="Times New Roman" pitchFamily="18" charset="0"/>
              </a:rPr>
              <a:t> I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8 </a:t>
            </a:r>
            <a:r>
              <a:rPr lang="en-US" sz="4400" b="1" dirty="0" err="1">
                <a:latin typeface="Times New Roman" pitchFamily="18" charset="0"/>
                <a:cs typeface="Times New Roman" pitchFamily="18" charset="0"/>
              </a:rPr>
              <a:t>nhân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viên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ca</a:t>
            </a:r>
            <a:r>
              <a:rPr lang="en-US" sz="4400" b="1" dirty="0">
                <a:latin typeface="Times New Roman" pitchFamily="18" charset="0"/>
                <a:cs typeface="Times New Roman" pitchFamily="18" charset="0"/>
              </a:rPr>
              <a:t> II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16 </a:t>
            </a:r>
            <a:r>
              <a:rPr lang="en-US" sz="4400" b="1" dirty="0" err="1">
                <a:latin typeface="Times New Roman" pitchFamily="18" charset="0"/>
                <a:cs typeface="Times New Roman" pitchFamily="18" charset="0"/>
              </a:rPr>
              <a:t>nhân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viên</a:t>
            </a:r>
            <a:r>
              <a:rPr lang="en-US" sz="4400" b="1" dirty="0">
                <a:latin typeface="Times New Roman" pitchFamily="18" charset="0"/>
                <a:cs typeface="Times New Roman" pitchFamily="18" charset="0"/>
              </a:rPr>
              <a:t>.</a:t>
            </a:r>
            <a:endParaRPr lang="en-US" sz="4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6852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9" grpId="0"/>
      <p:bldP spid="38" grpId="0"/>
      <p:bldP spid="39" grpId="0"/>
      <p:bldP spid="43" grpId="0"/>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75872" y="1907475"/>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0" y="5264647"/>
            <a:ext cx="11987034" cy="907184"/>
            <a:chOff x="7459670" y="7086600"/>
            <a:chExt cx="11988432" cy="907289"/>
          </a:xfrm>
        </p:grpSpPr>
        <p:sp>
          <p:nvSpPr>
            <p:cNvPr id="57" name="Rectangle 56"/>
            <p:cNvSpPr/>
            <p:nvPr/>
          </p:nvSpPr>
          <p:spPr>
            <a:xfrm>
              <a:off x="9092456" y="7178187"/>
              <a:ext cx="10355646" cy="815702"/>
            </a:xfrm>
            <a:prstGeom prst="rect">
              <a:avLst/>
            </a:prstGeom>
          </p:spPr>
          <p:txBody>
            <a:bodyPr wrap="none">
              <a:spAutoFit/>
            </a:bodyPr>
            <a:lstStyle/>
            <a:p>
              <a:pPr>
                <a:lnSpc>
                  <a:spcPct val="100000"/>
                </a:lnSpc>
                <a:spcBef>
                  <a:spcPct val="0"/>
                </a:spcBef>
                <a:buFontTx/>
                <a:buNone/>
                <a:defRPr/>
              </a:pPr>
              <a:r>
                <a:rPr lang="en-US" sz="4700" b="1" dirty="0" smtClean="0">
                  <a:solidFill>
                    <a:schemeClr val="accent2">
                      <a:lumMod val="75000"/>
                    </a:schemeClr>
                  </a:solidFill>
                  <a:latin typeface="Times New Roman (Headings)"/>
                  <a:ea typeface="Tahoma" panose="020B0604030504040204" pitchFamily="34" charset="0"/>
                  <a:cs typeface="Tahoma" panose="020B0604030504040204" pitchFamily="34" charset="0"/>
                </a:rPr>
                <a:t>QUY TẮC BIỂU DIỄN MIỀN NGHIỆM</a:t>
              </a:r>
              <a:endParaRPr lang="en-US" sz="4700" b="1" dirty="0">
                <a:solidFill>
                  <a:schemeClr val="accent2">
                    <a:lumMod val="75000"/>
                  </a:schemeClr>
                </a:solidFill>
                <a:latin typeface="Times New Roman (Headings)"/>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1447798" y="6451690"/>
            <a:ext cx="5063345" cy="929775"/>
            <a:chOff x="7459670" y="8524495"/>
            <a:chExt cx="5063930" cy="929882"/>
          </a:xfrm>
        </p:grpSpPr>
        <p:sp>
          <p:nvSpPr>
            <p:cNvPr id="75" name="Rectangle 74"/>
            <p:cNvSpPr/>
            <p:nvPr/>
          </p:nvSpPr>
          <p:spPr>
            <a:xfrm>
              <a:off x="9092456" y="8638675"/>
              <a:ext cx="3431144" cy="815702"/>
            </a:xfrm>
            <a:prstGeom prst="rect">
              <a:avLst/>
            </a:prstGeom>
          </p:spPr>
          <p:txBody>
            <a:bodyPr wrap="none">
              <a:spAutoFit/>
            </a:bodyPr>
            <a:lstStyle/>
            <a:p>
              <a:pPr>
                <a:lnSpc>
                  <a:spcPct val="100000"/>
                </a:lnSpc>
                <a:spcBef>
                  <a:spcPct val="0"/>
                </a:spcBef>
                <a:buNone/>
                <a:defRPr/>
              </a:pPr>
              <a:r>
                <a:rPr lang="en-US" sz="4700" b="1" spc="-150" dirty="0" smtClean="0">
                  <a:solidFill>
                    <a:schemeClr val="accent2">
                      <a:lumMod val="75000"/>
                    </a:schemeClr>
                  </a:solidFill>
                  <a:latin typeface="Times New Roman (Headings)"/>
                  <a:ea typeface="Tahoma" panose="020B0604030504040204" pitchFamily="34" charset="0"/>
                  <a:cs typeface="Tahoma" panose="020B0604030504040204" pitchFamily="34" charset="0"/>
                </a:rPr>
                <a:t>LUYỆN TẬP</a:t>
              </a:r>
              <a:endParaRPr lang="en-US" sz="4700" b="1" spc="-150" dirty="0">
                <a:solidFill>
                  <a:schemeClr val="accent2">
                    <a:lumMod val="75000"/>
                  </a:schemeClr>
                </a:solidFill>
                <a:latin typeface="Times New Roman (Headings)"/>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sp>
        <p:nvSpPr>
          <p:cNvPr id="97" name="Google Shape;123;p14">
            <a:extLst>
              <a:ext uri="{FF2B5EF4-FFF2-40B4-BE49-F238E27FC236}">
                <a16:creationId xmlns:a16="http://schemas.microsoft.com/office/drawing/2014/main" xmlns=""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a16="http://schemas.microsoft.com/office/drawing/2014/main" xmlns="" id="{FC23DE1C-E8E6-4B22-ABFD-8475D2948CC7}"/>
              </a:ext>
            </a:extLst>
          </p:cNvPr>
          <p:cNvGrpSpPr/>
          <p:nvPr/>
        </p:nvGrpSpPr>
        <p:grpSpPr>
          <a:xfrm>
            <a:off x="6119867" y="2133600"/>
            <a:ext cx="13632085" cy="2251939"/>
            <a:chOff x="394026" y="139419"/>
            <a:chExt cx="11228423" cy="2251939"/>
          </a:xfrm>
        </p:grpSpPr>
        <p:grpSp>
          <p:nvGrpSpPr>
            <p:cNvPr id="105" name="Group 104">
              <a:extLst>
                <a:ext uri="{FF2B5EF4-FFF2-40B4-BE49-F238E27FC236}">
                  <a16:creationId xmlns:a16="http://schemas.microsoft.com/office/drawing/2014/main" xmlns="" id="{7E2210BF-806D-47DD-8F8D-CCA2DB18527D}"/>
                </a:ext>
              </a:extLst>
            </p:cNvPr>
            <p:cNvGrpSpPr/>
            <p:nvPr/>
          </p:nvGrpSpPr>
          <p:grpSpPr>
            <a:xfrm>
              <a:off x="394026" y="139419"/>
              <a:ext cx="11228423" cy="2251939"/>
              <a:chOff x="814648" y="4231655"/>
              <a:chExt cx="11228423" cy="2251939"/>
            </a:xfrm>
          </p:grpSpPr>
          <p:sp>
            <p:nvSpPr>
              <p:cNvPr id="107" name="Rectangle 106">
                <a:extLst>
                  <a:ext uri="{FF2B5EF4-FFF2-40B4-BE49-F238E27FC236}">
                    <a16:creationId xmlns:a16="http://schemas.microsoft.com/office/drawing/2014/main" xmlns=""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xmlns=""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xmlns=""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xmlns=""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xmlns=""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xmlns=""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xmlns=""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xmlns="" id="{7D03E0F1-35C6-4608-AD0C-020FD28E3E4F}"/>
                  </a:ext>
                </a:extLst>
              </p:cNvPr>
              <p:cNvGrpSpPr/>
              <p:nvPr/>
            </p:nvGrpSpPr>
            <p:grpSpPr>
              <a:xfrm>
                <a:off x="2273951" y="4821034"/>
                <a:ext cx="8707771" cy="1662560"/>
                <a:chOff x="3109474" y="4788029"/>
                <a:chExt cx="8707771" cy="1662560"/>
              </a:xfrm>
            </p:grpSpPr>
            <p:grpSp>
              <p:nvGrpSpPr>
                <p:cNvPr id="110" name="Group 109">
                  <a:extLst>
                    <a:ext uri="{FF2B5EF4-FFF2-40B4-BE49-F238E27FC236}">
                      <a16:creationId xmlns:a16="http://schemas.microsoft.com/office/drawing/2014/main" xmlns="" id="{1A11BCDE-0B85-451B-96C0-5D38A0F575DC}"/>
                    </a:ext>
                  </a:extLst>
                </p:cNvPr>
                <p:cNvGrpSpPr/>
                <p:nvPr/>
              </p:nvGrpSpPr>
              <p:grpSpPr>
                <a:xfrm>
                  <a:off x="3109474" y="4788029"/>
                  <a:ext cx="6949820" cy="1662560"/>
                  <a:chOff x="3042972" y="4731333"/>
                  <a:chExt cx="6949820" cy="1662560"/>
                </a:xfrm>
              </p:grpSpPr>
              <p:sp>
                <p:nvSpPr>
                  <p:cNvPr id="112" name="Arrow: Pentagon 111">
                    <a:extLst>
                      <a:ext uri="{FF2B5EF4-FFF2-40B4-BE49-F238E27FC236}">
                        <a16:creationId xmlns:a16="http://schemas.microsoft.com/office/drawing/2014/main" xmlns="" id="{1EAE05B5-4025-4CEE-9AC7-1AB6177A996B}"/>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xmlns="" id="{CAB9DD1D-19B6-46EF-B106-2089127B3A37}"/>
                      </a:ext>
                    </a:extLst>
                  </p:cNvPr>
                  <p:cNvGrpSpPr/>
                  <p:nvPr/>
                </p:nvGrpSpPr>
                <p:grpSpPr>
                  <a:xfrm>
                    <a:off x="3042972" y="5351203"/>
                    <a:ext cx="1354035" cy="1042690"/>
                    <a:chOff x="3722541" y="5644797"/>
                    <a:chExt cx="1354035" cy="1042690"/>
                  </a:xfrm>
                </p:grpSpPr>
                <p:sp>
                  <p:nvSpPr>
                    <p:cNvPr id="114" name="Oval 113">
                      <a:extLst>
                        <a:ext uri="{FF2B5EF4-FFF2-40B4-BE49-F238E27FC236}">
                          <a16:creationId xmlns:a16="http://schemas.microsoft.com/office/drawing/2014/main" xmlns="" id="{1ED8F30B-B3D2-46F4-AF2A-7D023C96473E}"/>
                        </a:ext>
                      </a:extLst>
                    </p:cNvPr>
                    <p:cNvSpPr/>
                    <p:nvPr/>
                  </p:nvSpPr>
                  <p:spPr>
                    <a:xfrm>
                      <a:off x="3722541" y="5644797"/>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xmlns="" id="{0FB7A7CB-AE6C-404F-903F-A20A7BA3A758}"/>
                        </a:ext>
                      </a:extLst>
                    </p:cNvPr>
                    <p:cNvSpPr txBox="1"/>
                    <p:nvPr/>
                  </p:nvSpPr>
                  <p:spPr>
                    <a:xfrm>
                      <a:off x="3869753" y="5775170"/>
                      <a:ext cx="1206823" cy="707886"/>
                    </a:xfrm>
                    <a:prstGeom prst="rect">
                      <a:avLst/>
                    </a:prstGeom>
                    <a:noFill/>
                  </p:spPr>
                  <p:txBody>
                    <a:bodyPr wrap="square" rtlCol="0">
                      <a:spAutoFit/>
                    </a:bodyPr>
                    <a:lstStyle/>
                    <a:p>
                      <a:r>
                        <a:rPr lang="en-US" sz="4000" b="1" dirty="0" smtClean="0">
                          <a:solidFill>
                            <a:srgbClr val="D60093"/>
                          </a:solidFill>
                          <a:latin typeface="Britannic Bold" panose="020B0903060703020204" pitchFamily="34" charset="0"/>
                        </a:rPr>
                        <a:t>§3</a:t>
                      </a:r>
                      <a:endParaRPr lang="en-US" sz="4000" b="1" dirty="0">
                        <a:solidFill>
                          <a:srgbClr val="D60093"/>
                        </a:solidFill>
                        <a:latin typeface="Britannic Bold" panose="020B0903060703020204" pitchFamily="34" charset="0"/>
                      </a:endParaRPr>
                    </a:p>
                  </p:txBody>
                </p:sp>
              </p:grpSp>
            </p:grpSp>
            <p:sp>
              <p:nvSpPr>
                <p:cNvPr id="111" name="TextBox 110">
                  <a:extLst>
                    <a:ext uri="{FF2B5EF4-FFF2-40B4-BE49-F238E27FC236}">
                      <a16:creationId xmlns:a16="http://schemas.microsoft.com/office/drawing/2014/main" xmlns="" id="{41BC9EEA-67FE-4025-88C5-13279157F75A}"/>
                    </a:ext>
                  </a:extLst>
                </p:cNvPr>
                <p:cNvSpPr txBox="1"/>
                <p:nvPr/>
              </p:nvSpPr>
              <p:spPr>
                <a:xfrm>
                  <a:off x="4205972" y="5483518"/>
                  <a:ext cx="7611273" cy="830997"/>
                </a:xfrm>
                <a:prstGeom prst="rect">
                  <a:avLst/>
                </a:prstGeom>
                <a:noFill/>
              </p:spPr>
              <p:txBody>
                <a:bodyPr wrap="square" rtlCol="0">
                  <a:spAutoFit/>
                </a:bodyPr>
                <a:lstStyle/>
                <a:p>
                  <a:r>
                    <a:rPr lang="en-US" sz="4800" b="1" dirty="0" smtClean="0">
                      <a:solidFill>
                        <a:schemeClr val="accent4">
                          <a:lumMod val="50000"/>
                        </a:schemeClr>
                      </a:solidFill>
                      <a:latin typeface="Times New Roman (Headings)"/>
                      <a:ea typeface="Tahoma" panose="020B0604030504040204" pitchFamily="34" charset="0"/>
                      <a:cs typeface="Tahoma" panose="020B0604030504040204" pitchFamily="34" charset="0"/>
                    </a:rPr>
                    <a:t>BÀI TẬP CUỐI CHƯƠNG II</a:t>
                  </a:r>
                  <a:endParaRPr lang="en-US" sz="4800" b="1" dirty="0">
                    <a:solidFill>
                      <a:schemeClr val="accent4">
                        <a:lumMod val="50000"/>
                      </a:schemeClr>
                    </a:solidFill>
                    <a:latin typeface="Times New Roman (Headings)"/>
                    <a:ea typeface="Tahoma" panose="020B0604030504040204" pitchFamily="34" charset="0"/>
                    <a:cs typeface="Tahoma" panose="020B0604030504040204" pitchFamily="34" charset="0"/>
                  </a:endParaRPr>
                </a:p>
              </p:txBody>
            </p:sp>
          </p:grpSp>
        </p:grpSp>
        <p:pic>
          <p:nvPicPr>
            <p:cNvPr id="106" name="Picture 105">
              <a:extLst>
                <a:ext uri="{FF2B5EF4-FFF2-40B4-BE49-F238E27FC236}">
                  <a16:creationId xmlns:a16="http://schemas.microsoft.com/office/drawing/2014/main" xmlns=""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xmlns="" id="{5DA27644-2C46-47CA-A457-16B35E614217}"/>
              </a:ext>
            </a:extLst>
          </p:cNvPr>
          <p:cNvSpPr txBox="1"/>
          <p:nvPr/>
        </p:nvSpPr>
        <p:spPr>
          <a:xfrm>
            <a:off x="8711232" y="1993301"/>
            <a:ext cx="10937612" cy="1200329"/>
          </a:xfrm>
          <a:prstGeom prst="rect">
            <a:avLst/>
          </a:prstGeom>
          <a:noFill/>
        </p:spPr>
        <p:txBody>
          <a:bodyPr wrap="square" rtlCol="0">
            <a:spAutoFit/>
          </a:bodyPr>
          <a:lstStyle/>
          <a:p>
            <a:pPr algn="ctr"/>
            <a:r>
              <a:rPr lang="vi-VN" sz="3600" b="1" dirty="0">
                <a:solidFill>
                  <a:schemeClr val="accent2">
                    <a:lumMod val="75000"/>
                  </a:schemeClr>
                </a:solidFill>
                <a:latin typeface="Times New Roman (Headings)"/>
              </a:rPr>
              <a:t>CHƯƠNG </a:t>
            </a:r>
            <a:r>
              <a:rPr lang="en-US" sz="3600" b="1" dirty="0" smtClean="0">
                <a:solidFill>
                  <a:schemeClr val="accent2">
                    <a:lumMod val="75000"/>
                  </a:schemeClr>
                </a:solidFill>
                <a:latin typeface="Times New Roman (Headings)"/>
              </a:rPr>
              <a:t>II</a:t>
            </a:r>
            <a:r>
              <a:rPr lang="vi-VN" sz="3600" b="1" dirty="0" smtClean="0">
                <a:solidFill>
                  <a:schemeClr val="accent2">
                    <a:lumMod val="75000"/>
                  </a:schemeClr>
                </a:solidFill>
                <a:latin typeface="Times New Roman (Headings)"/>
              </a:rPr>
              <a:t>.</a:t>
            </a:r>
            <a:r>
              <a:rPr lang="en-US" sz="3600" b="1" dirty="0" smtClean="0">
                <a:solidFill>
                  <a:schemeClr val="accent2">
                    <a:lumMod val="75000"/>
                  </a:schemeClr>
                </a:solidFill>
                <a:latin typeface="Times New Roman (Headings)"/>
              </a:rPr>
              <a:t> BẤT PHƯƠNG TRÌNH VÀ HỆ BẤT PHƯƠNG TRÌNH BẬC NHẤT HAI ẨN</a:t>
            </a:r>
            <a:endParaRPr lang="vi-VN" sz="3600" b="1" dirty="0">
              <a:solidFill>
                <a:schemeClr val="accent2">
                  <a:lumMod val="75000"/>
                </a:schemeClr>
              </a:solidFill>
              <a:latin typeface="Times New Roman (Headings)"/>
            </a:endParaRPr>
          </a:p>
        </p:txBody>
      </p:sp>
      <p:grpSp>
        <p:nvGrpSpPr>
          <p:cNvPr id="74" name="Group 67"/>
          <p:cNvGrpSpPr/>
          <p:nvPr/>
        </p:nvGrpSpPr>
        <p:grpSpPr>
          <a:xfrm>
            <a:off x="1447800" y="7680825"/>
            <a:ext cx="4939915" cy="929775"/>
            <a:chOff x="7459670" y="8524495"/>
            <a:chExt cx="4940483" cy="929882"/>
          </a:xfrm>
        </p:grpSpPr>
        <p:sp>
          <p:nvSpPr>
            <p:cNvPr id="88" name="Rectangle 87"/>
            <p:cNvSpPr/>
            <p:nvPr/>
          </p:nvSpPr>
          <p:spPr>
            <a:xfrm>
              <a:off x="9092456" y="8638675"/>
              <a:ext cx="3307697" cy="815702"/>
            </a:xfrm>
            <a:prstGeom prst="rect">
              <a:avLst/>
            </a:prstGeom>
          </p:spPr>
          <p:txBody>
            <a:bodyPr wrap="none">
              <a:spAutoFit/>
            </a:bodyPr>
            <a:lstStyle/>
            <a:p>
              <a:pPr>
                <a:lnSpc>
                  <a:spcPct val="100000"/>
                </a:lnSpc>
                <a:spcBef>
                  <a:spcPct val="0"/>
                </a:spcBef>
                <a:buNone/>
                <a:defRPr/>
              </a:pPr>
              <a:r>
                <a:rPr lang="en-US" sz="4700" b="1" spc="-150" dirty="0" smtClean="0">
                  <a:solidFill>
                    <a:schemeClr val="accent2">
                      <a:lumMod val="75000"/>
                    </a:schemeClr>
                  </a:solidFill>
                  <a:latin typeface="Times New Roman (Headings)"/>
                  <a:ea typeface="Tahoma" panose="020B0604030504040204" pitchFamily="34" charset="0"/>
                  <a:cs typeface="Tahoma" panose="020B0604030504040204" pitchFamily="34" charset="0"/>
                </a:rPr>
                <a:t>VẬN DỤNG</a:t>
              </a:r>
              <a:endParaRPr lang="en-US" sz="4700" b="1" spc="-150" dirty="0">
                <a:solidFill>
                  <a:schemeClr val="accent2">
                    <a:lumMod val="75000"/>
                  </a:schemeClr>
                </a:solidFill>
                <a:latin typeface="Times New Roman (Headings)"/>
                <a:ea typeface="Tahoma" panose="020B0604030504040204" pitchFamily="34" charset="0"/>
                <a:cs typeface="Tahoma" panose="020B0604030504040204" pitchFamily="34" charset="0"/>
              </a:endParaRPr>
            </a:p>
          </p:txBody>
        </p:sp>
        <p:grpSp>
          <p:nvGrpSpPr>
            <p:cNvPr id="89" name="Group 32"/>
            <p:cNvGrpSpPr/>
            <p:nvPr/>
          </p:nvGrpSpPr>
          <p:grpSpPr>
            <a:xfrm>
              <a:off x="7459670" y="8524495"/>
              <a:ext cx="1392615" cy="872846"/>
              <a:chOff x="7459669" y="7543800"/>
              <a:chExt cx="1381118" cy="872846"/>
            </a:xfrm>
          </p:grpSpPr>
          <p:sp>
            <p:nvSpPr>
              <p:cNvPr id="9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41"/>
              <p:cNvGrpSpPr/>
              <p:nvPr/>
            </p:nvGrpSpPr>
            <p:grpSpPr>
              <a:xfrm>
                <a:off x="7469187" y="7685126"/>
                <a:ext cx="1371600" cy="731520"/>
                <a:chOff x="7469187" y="7685126"/>
                <a:chExt cx="1371600" cy="731520"/>
              </a:xfrm>
            </p:grpSpPr>
            <p:sp>
              <p:nvSpPr>
                <p:cNvPr id="92" name="Round Same Side Corner Rectangle 91"/>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3" name="TextBox 92"/>
                <p:cNvSpPr txBox="1"/>
                <p:nvPr/>
              </p:nvSpPr>
              <p:spPr>
                <a:xfrm>
                  <a:off x="7751319" y="7688759"/>
                  <a:ext cx="922491" cy="707967"/>
                </a:xfrm>
                <a:prstGeom prst="rect">
                  <a:avLst/>
                </a:prstGeom>
                <a:noFill/>
              </p:spPr>
              <p:txBody>
                <a:bodyPr wrap="none" rtlCol="0">
                  <a:spAutoFit/>
                </a:bodyPr>
                <a:lstStyle/>
                <a:p>
                  <a:pPr algn="ctr"/>
                  <a:r>
                    <a:rPr lang="en-US" sz="4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2193253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3699" y="2936405"/>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438324" y="2286490"/>
              <a:ext cx="17265024"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Nêu</a:t>
              </a:r>
              <a:r>
                <a:rPr lang="en-US" sz="4400" b="1" dirty="0" smtClean="0">
                  <a:latin typeface="Times New Roman (Headings)"/>
                  <a:ea typeface="Tahoma" pitchFamily="34" charset="0"/>
                  <a:cs typeface="Tahoma" pitchFamily="34" charset="0"/>
                </a:rPr>
                <a:t> </a:t>
              </a:r>
              <a:r>
                <a:rPr lang="en-US" sz="4400" b="1" dirty="0" err="1">
                  <a:latin typeface="Times New Roman (Headings)"/>
                  <a:ea typeface="Tahoma" pitchFamily="34" charset="0"/>
                  <a:cs typeface="Tahoma" pitchFamily="34" charset="0"/>
                </a:rPr>
                <a:t>c</a:t>
              </a:r>
              <a:r>
                <a:rPr lang="en-US" sz="4400" b="1" dirty="0" err="1" smtClean="0">
                  <a:latin typeface="Times New Roman (Headings)"/>
                  <a:ea typeface="Tahoma" pitchFamily="34" charset="0"/>
                  <a:cs typeface="Tahoma" pitchFamily="34" charset="0"/>
                </a:rPr>
                <a:t>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2 </a:t>
              </a:r>
              <a:r>
                <a:rPr lang="en-US" sz="4400" b="1" dirty="0" err="1" smtClean="0">
                  <a:latin typeface="Times New Roman (Headings)"/>
                  <a:ea typeface="Tahoma" pitchFamily="34" charset="0"/>
                  <a:cs typeface="Tahoma" pitchFamily="34" charset="0"/>
                </a:rPr>
                <a:t>ẩn</a:t>
              </a:r>
              <a:endParaRPr lang="vi-VN" sz="4400" b="1" dirty="0">
                <a:latin typeface="Times New Roman (Headings)"/>
                <a:ea typeface="Tahoma" pitchFamily="34" charset="0"/>
                <a:cs typeface="Tahoma" pitchFamily="34" charset="0"/>
              </a:endParaRPr>
            </a:p>
          </p:txBody>
        </p:sp>
      </p:grpSp>
      <p:grpSp>
        <p:nvGrpSpPr>
          <p:cNvPr id="71" name="Group 70"/>
          <p:cNvGrpSpPr/>
          <p:nvPr/>
        </p:nvGrpSpPr>
        <p:grpSpPr>
          <a:xfrm>
            <a:off x="325435" y="1931840"/>
            <a:ext cx="19202401" cy="830997"/>
            <a:chOff x="168274" y="1892299"/>
            <a:chExt cx="19202401" cy="830995"/>
          </a:xfrm>
        </p:grpSpPr>
        <p:sp>
          <p:nvSpPr>
            <p:cNvPr id="72" name="Rounded Rectangle 7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74" name="TextBox 7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QUY TẮC BIỂU DIỄN MIỀN NGHIỆM</a:t>
              </a:r>
              <a:endParaRPr lang="en-US" sz="4800" b="1" dirty="0">
                <a:solidFill>
                  <a:srgbClr val="145F82"/>
                </a:solidFill>
                <a:latin typeface="Tahoma" pitchFamily="34" charset="0"/>
                <a:ea typeface="Tahoma" pitchFamily="34" charset="0"/>
                <a:cs typeface="Tahoma" pitchFamily="34" charset="0"/>
              </a:endParaRPr>
            </a:p>
          </p:txBody>
        </p:sp>
      </p:grpSp>
      <p:grpSp>
        <p:nvGrpSpPr>
          <p:cNvPr id="79" name="Group 54"/>
          <p:cNvGrpSpPr/>
          <p:nvPr/>
        </p:nvGrpSpPr>
        <p:grpSpPr>
          <a:xfrm>
            <a:off x="778315" y="5099061"/>
            <a:ext cx="22106109" cy="1821601"/>
            <a:chOff x="1268078" y="3405486"/>
            <a:chExt cx="22106109" cy="1821601"/>
          </a:xfrm>
        </p:grpSpPr>
        <p:sp>
          <p:nvSpPr>
            <p:cNvPr id="80" name="Rounded Rectangle 79"/>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67"/>
            <p:cNvGrpSpPr/>
            <p:nvPr/>
          </p:nvGrpSpPr>
          <p:grpSpPr>
            <a:xfrm>
              <a:off x="1268078" y="3405486"/>
              <a:ext cx="3890162" cy="940513"/>
              <a:chOff x="1311958" y="3405486"/>
              <a:chExt cx="3890162" cy="940513"/>
            </a:xfrm>
          </p:grpSpPr>
          <p:sp>
            <p:nvSpPr>
              <p:cNvPr id="82"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3" name="TextBox 82"/>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1</a:t>
                </a:r>
                <a:endParaRPr lang="en-US" sz="4600" b="1" dirty="0">
                  <a:solidFill>
                    <a:schemeClr val="bg1"/>
                  </a:solidFill>
                  <a:latin typeface="Tahoma" pitchFamily="34" charset="0"/>
                  <a:ea typeface="Tahoma" pitchFamily="34" charset="0"/>
                  <a:cs typeface="Tahoma" pitchFamily="34" charset="0"/>
                </a:endParaRPr>
              </a:p>
            </p:txBody>
          </p:sp>
          <p:grpSp>
            <p:nvGrpSpPr>
              <p:cNvPr id="84" name="Group 70"/>
              <p:cNvGrpSpPr/>
              <p:nvPr/>
            </p:nvGrpSpPr>
            <p:grpSpPr>
              <a:xfrm>
                <a:off x="1311958" y="3405486"/>
                <a:ext cx="950173" cy="940513"/>
                <a:chOff x="1311958" y="3405486"/>
                <a:chExt cx="950173" cy="940513"/>
              </a:xfrm>
            </p:grpSpPr>
            <p:sp>
              <p:nvSpPr>
                <p:cNvPr id="85" name="Rectangle 8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0" name="TextBox 109"/>
          <p:cNvSpPr txBox="1"/>
          <p:nvPr/>
        </p:nvSpPr>
        <p:spPr>
          <a:xfrm>
            <a:off x="5028177" y="5521184"/>
            <a:ext cx="15317223"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grpSp>
        <p:nvGrpSpPr>
          <p:cNvPr id="111" name="Group 54"/>
          <p:cNvGrpSpPr/>
          <p:nvPr/>
        </p:nvGrpSpPr>
        <p:grpSpPr>
          <a:xfrm>
            <a:off x="838200" y="7017599"/>
            <a:ext cx="22106109" cy="1821601"/>
            <a:chOff x="1268078" y="3405486"/>
            <a:chExt cx="22106109" cy="1821601"/>
          </a:xfrm>
        </p:grpSpPr>
        <p:sp>
          <p:nvSpPr>
            <p:cNvPr id="112" name="Rounded Rectangle 111"/>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67"/>
            <p:cNvGrpSpPr/>
            <p:nvPr/>
          </p:nvGrpSpPr>
          <p:grpSpPr>
            <a:xfrm>
              <a:off x="1268078" y="3405486"/>
              <a:ext cx="3890162" cy="940513"/>
              <a:chOff x="1311958" y="3405486"/>
              <a:chExt cx="3890162" cy="940513"/>
            </a:xfrm>
          </p:grpSpPr>
          <p:sp>
            <p:nvSpPr>
              <p:cNvPr id="114"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5" name="TextBox 114"/>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2</a:t>
                </a:r>
                <a:endParaRPr lang="en-US" sz="4600" b="1" dirty="0">
                  <a:solidFill>
                    <a:schemeClr val="bg1"/>
                  </a:solidFill>
                  <a:latin typeface="Tahoma" pitchFamily="34" charset="0"/>
                  <a:ea typeface="Tahoma" pitchFamily="34" charset="0"/>
                  <a:cs typeface="Tahoma" pitchFamily="34" charset="0"/>
                </a:endParaRPr>
              </a:p>
            </p:txBody>
          </p:sp>
          <p:grpSp>
            <p:nvGrpSpPr>
              <p:cNvPr id="116" name="Group 70"/>
              <p:cNvGrpSpPr/>
              <p:nvPr/>
            </p:nvGrpSpPr>
            <p:grpSpPr>
              <a:xfrm>
                <a:off x="1311958" y="3405486"/>
                <a:ext cx="950173" cy="940513"/>
                <a:chOff x="1311958" y="3405486"/>
                <a:chExt cx="950173" cy="940513"/>
              </a:xfrm>
            </p:grpSpPr>
            <p:sp>
              <p:nvSpPr>
                <p:cNvPr id="117" name="Rectangle 11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42" name="TextBox 141"/>
          <p:cNvSpPr txBox="1"/>
          <p:nvPr/>
        </p:nvSpPr>
        <p:spPr>
          <a:xfrm>
            <a:off x="5088062" y="7439722"/>
            <a:ext cx="16933738"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grpSp>
        <p:nvGrpSpPr>
          <p:cNvPr id="143" name="Group 54"/>
          <p:cNvGrpSpPr/>
          <p:nvPr/>
        </p:nvGrpSpPr>
        <p:grpSpPr>
          <a:xfrm>
            <a:off x="838200" y="9074999"/>
            <a:ext cx="22106109" cy="2238775"/>
            <a:chOff x="1268078" y="3405486"/>
            <a:chExt cx="22106109" cy="1821601"/>
          </a:xfrm>
        </p:grpSpPr>
        <p:sp>
          <p:nvSpPr>
            <p:cNvPr id="144" name="Rounded Rectangle 143"/>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67"/>
            <p:cNvGrpSpPr/>
            <p:nvPr/>
          </p:nvGrpSpPr>
          <p:grpSpPr>
            <a:xfrm>
              <a:off x="1268078" y="3405486"/>
              <a:ext cx="3890162" cy="940513"/>
              <a:chOff x="1311958" y="3405486"/>
              <a:chExt cx="3890162" cy="940513"/>
            </a:xfrm>
          </p:grpSpPr>
          <p:sp>
            <p:nvSpPr>
              <p:cNvPr id="146"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7" name="TextBox 146"/>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3</a:t>
                </a:r>
                <a:endParaRPr lang="en-US" sz="4600" b="1" dirty="0">
                  <a:solidFill>
                    <a:schemeClr val="bg1"/>
                  </a:solidFill>
                  <a:latin typeface="Tahoma" pitchFamily="34" charset="0"/>
                  <a:ea typeface="Tahoma" pitchFamily="34" charset="0"/>
                  <a:cs typeface="Tahoma" pitchFamily="34" charset="0"/>
                </a:endParaRPr>
              </a:p>
            </p:txBody>
          </p:sp>
          <p:grpSp>
            <p:nvGrpSpPr>
              <p:cNvPr id="148" name="Group 70"/>
              <p:cNvGrpSpPr/>
              <p:nvPr/>
            </p:nvGrpSpPr>
            <p:grpSpPr>
              <a:xfrm>
                <a:off x="1311958" y="3405486"/>
                <a:ext cx="950173" cy="940513"/>
                <a:chOff x="1311958" y="3405486"/>
                <a:chExt cx="950173" cy="940513"/>
              </a:xfrm>
            </p:grpSpPr>
            <p:sp>
              <p:nvSpPr>
                <p:cNvPr id="149" name="Rectangle 14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74" name="TextBox 173"/>
          <p:cNvSpPr txBox="1"/>
          <p:nvPr/>
        </p:nvSpPr>
        <p:spPr>
          <a:xfrm>
            <a:off x="5088062" y="9497122"/>
            <a:ext cx="17796362" cy="1446550"/>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giải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các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bài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toán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thực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tế</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sử</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dụng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2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spTree>
    <p:extLst>
      <p:ext uri="{BB962C8B-B14F-4D97-AF65-F5344CB8AC3E}">
        <p14:creationId xmlns:p14="http://schemas.microsoft.com/office/powerpoint/2010/main" val="2947713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barn(inVertical)">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barn(inVertical)">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barn(inVertical)">
                                      <p:cBhvr>
                                        <p:cTn id="27" dur="500"/>
                                        <p:tgtEl>
                                          <p:spTgt spid="1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barn(inVertical)">
                                      <p:cBhvr>
                                        <p:cTn id="32" dur="5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3"/>
                                        </p:tgtEl>
                                        <p:attrNameLst>
                                          <p:attrName>style.visibility</p:attrName>
                                        </p:attrNameLst>
                                      </p:cBhvr>
                                      <p:to>
                                        <p:strVal val="visible"/>
                                      </p:to>
                                    </p:set>
                                    <p:animEffect transition="in" filter="barn(inVertical)">
                                      <p:cBhvr>
                                        <p:cTn id="37" dur="500"/>
                                        <p:tgtEl>
                                          <p:spTgt spid="14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4"/>
                                        </p:tgtEl>
                                        <p:attrNameLst>
                                          <p:attrName>style.visibility</p:attrName>
                                        </p:attrNameLst>
                                      </p:cBhvr>
                                      <p:to>
                                        <p:strVal val="visible"/>
                                      </p:to>
                                    </p:set>
                                    <p:animEffect transition="in" filter="barn(inVertical)">
                                      <p:cBhvr>
                                        <p:cTn id="42"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42" grpId="0"/>
      <p:bldP spid="1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228600" y="3555790"/>
            <a:ext cx="22325581" cy="10160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68" name="Text Box 19"/>
              <p:cNvSpPr txBox="1">
                <a:spLocks noChangeArrowheads="1"/>
              </p:cNvSpPr>
              <p:nvPr/>
            </p:nvSpPr>
            <p:spPr bwMode="auto">
              <a:xfrm>
                <a:off x="1753898" y="5402759"/>
                <a:ext cx="20733459"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1:</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Trên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𝑶𝒙𝒚</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vẽ</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𝒄</m:t>
                    </m:r>
                    <m:r>
                      <a:rPr lang="en-US" sz="4400" b="1" i="1" smtClean="0">
                        <a:latin typeface="Cambria Math" panose="02040503050406030204" pitchFamily="18" charset="0"/>
                        <a:ea typeface="Tahoma" pitchFamily="34" charset="0"/>
                        <a:cs typeface="Tahoma" pitchFamily="34" charset="0"/>
                      </a:rPr>
                      <m:t>      (∆)</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68" name="Text Box 19"/>
              <p:cNvSpPr txBox="1">
                <a:spLocks noRot="1" noChangeAspect="1" noMove="1" noResize="1" noEditPoints="1" noAdjustHandles="1" noChangeArrowheads="1" noChangeShapeType="1" noTextEdit="1"/>
              </p:cNvSpPr>
              <p:nvPr/>
            </p:nvSpPr>
            <p:spPr bwMode="auto">
              <a:xfrm>
                <a:off x="1753898" y="5402759"/>
                <a:ext cx="20733459" cy="769441"/>
              </a:xfrm>
              <a:prstGeom prst="rect">
                <a:avLst/>
              </a:prstGeom>
              <a:blipFill rotWithShape="0">
                <a:blip r:embed="rId4"/>
                <a:stretch>
                  <a:fillRect l="-1206" t="-16535" b="-354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3" name="Object 2"/>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2059"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394200" y="23622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4" name="Text Box 19"/>
              <p:cNvSpPr txBox="1">
                <a:spLocks noChangeArrowheads="1"/>
              </p:cNvSpPr>
              <p:nvPr/>
            </p:nvSpPr>
            <p:spPr bwMode="auto">
              <a:xfrm>
                <a:off x="1752600" y="6282722"/>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2:</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một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d>
                      <m:dPr>
                        <m:ctrlPr>
                          <a:rPr lang="en-US" sz="4400" b="1" i="1" smtClean="0">
                            <a:latin typeface="Cambria Math"/>
                            <a:ea typeface="Tahoma" pitchFamily="34" charset="0"/>
                            <a:cs typeface="Tahoma" pitchFamily="34" charset="0"/>
                          </a:rPr>
                        </m:ctrlPr>
                      </m:dPr>
                      <m:e>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e>
                    </m:d>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thuộc</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(ta </a:t>
                </a:r>
                <a:r>
                  <a:rPr lang="en-US" sz="4400" b="1" dirty="0" err="1" smtClean="0">
                    <a:latin typeface="Times New Roman (Headings)"/>
                    <a:ea typeface="Tahoma" pitchFamily="34" charset="0"/>
                    <a:cs typeface="Tahoma" pitchFamily="34" charset="0"/>
                  </a:rPr>
                  <a:t>thường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gốc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tọa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độ</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4" name="Text Box 19"/>
              <p:cNvSpPr txBox="1">
                <a:spLocks noRot="1" noChangeAspect="1" noMove="1" noResize="1" noEditPoints="1" noAdjustHandles="1" noChangeArrowheads="1" noChangeShapeType="1" noTextEdit="1"/>
              </p:cNvSpPr>
              <p:nvPr/>
            </p:nvSpPr>
            <p:spPr bwMode="auto">
              <a:xfrm>
                <a:off x="1752600" y="6282722"/>
                <a:ext cx="20733459" cy="1446550"/>
              </a:xfrm>
              <a:prstGeom prst="rect">
                <a:avLst/>
              </a:prstGeom>
              <a:blipFill rotWithShape="0">
                <a:blip r:embed="rId7"/>
                <a:stretch>
                  <a:fillRect l="-1206" t="-9283"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 Box 19"/>
              <p:cNvSpPr txBox="1">
                <a:spLocks noChangeArrowheads="1"/>
              </p:cNvSpPr>
              <p:nvPr/>
            </p:nvSpPr>
            <p:spPr bwMode="auto">
              <a:xfrm>
                <a:off x="1752600" y="7694105"/>
                <a:ext cx="20733459" cy="840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3:</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Tính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và</a:t>
                </a:r>
                <a:r>
                  <a:rPr lang="en-US" sz="4400" b="1" dirty="0" smtClean="0">
                    <a:latin typeface="Times New Roman (Headings)"/>
                    <a:ea typeface="Tahoma" pitchFamily="34" charset="0"/>
                    <a:cs typeface="Tahoma" pitchFamily="34" charset="0"/>
                  </a:rPr>
                  <a:t> so </a:t>
                </a:r>
                <a:r>
                  <a:rPr lang="en-US" sz="4400" b="1" dirty="0" err="1" smtClean="0">
                    <a:latin typeface="Times New Roman (Headings)"/>
                    <a:ea typeface="Tahoma" pitchFamily="34" charset="0"/>
                    <a:cs typeface="Tahoma" pitchFamily="34" charset="0"/>
                  </a:rPr>
                  <a:t>sánh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với</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86" name="Text Box 19"/>
              <p:cNvSpPr txBox="1">
                <a:spLocks noRot="1" noChangeAspect="1" noMove="1" noResize="1" noEditPoints="1" noAdjustHandles="1" noChangeArrowheads="1" noChangeShapeType="1" noTextEdit="1"/>
              </p:cNvSpPr>
              <p:nvPr/>
            </p:nvSpPr>
            <p:spPr bwMode="auto">
              <a:xfrm>
                <a:off x="1752600" y="7694105"/>
                <a:ext cx="20733459" cy="840295"/>
              </a:xfrm>
              <a:prstGeom prst="rect">
                <a:avLst/>
              </a:prstGeom>
              <a:blipFill rotWithShape="0">
                <a:blip r:embed="rId8"/>
                <a:stretch>
                  <a:fillRect l="-1206" t="-15217" b="-246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7" name="Text Box 19"/>
          <p:cNvSpPr txBox="1">
            <a:spLocks noChangeArrowheads="1"/>
          </p:cNvSpPr>
          <p:nvPr/>
        </p:nvSpPr>
        <p:spPr bwMode="auto">
          <a:xfrm>
            <a:off x="1752600" y="8679359"/>
            <a:ext cx="207334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4:</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Kết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luận</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88" name="Text Box 19"/>
              <p:cNvSpPr txBox="1">
                <a:spLocks noChangeArrowheads="1"/>
              </p:cNvSpPr>
              <p:nvPr/>
            </p:nvSpPr>
            <p:spPr bwMode="auto">
              <a:xfrm>
                <a:off x="2286000" y="967865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&lt;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chứa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8" name="Text Box 19"/>
              <p:cNvSpPr txBox="1">
                <a:spLocks noRot="1" noChangeAspect="1" noMove="1" noResize="1" noEditPoints="1" noAdjustHandles="1" noChangeArrowheads="1" noChangeShapeType="1" noTextEdit="1"/>
              </p:cNvSpPr>
              <p:nvPr/>
            </p:nvSpPr>
            <p:spPr bwMode="auto">
              <a:xfrm>
                <a:off x="2286000" y="9678650"/>
                <a:ext cx="20733459" cy="1446550"/>
              </a:xfrm>
              <a:prstGeom prst="rect">
                <a:avLst/>
              </a:prstGeom>
              <a:blipFill rotWithShape="0">
                <a:blip r:embed="rId9"/>
                <a:stretch>
                  <a:fillRect l="-1059" t="-9283"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 Box 19"/>
              <p:cNvSpPr txBox="1">
                <a:spLocks noChangeArrowheads="1"/>
              </p:cNvSpPr>
              <p:nvPr/>
            </p:nvSpPr>
            <p:spPr bwMode="auto">
              <a:xfrm>
                <a:off x="2286000" y="1127885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&gt;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không chứa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9" name="Text Box 19"/>
              <p:cNvSpPr txBox="1">
                <a:spLocks noRot="1" noChangeAspect="1" noMove="1" noResize="1" noEditPoints="1" noAdjustHandles="1" noChangeArrowheads="1" noChangeShapeType="1" noTextEdit="1"/>
              </p:cNvSpPr>
              <p:nvPr/>
            </p:nvSpPr>
            <p:spPr bwMode="auto">
              <a:xfrm>
                <a:off x="2286000" y="11278850"/>
                <a:ext cx="20733459" cy="1446550"/>
              </a:xfrm>
              <a:prstGeom prst="rect">
                <a:avLst/>
              </a:prstGeom>
              <a:blipFill rotWithShape="0">
                <a:blip r:embed="rId10"/>
                <a:stretch>
                  <a:fillRect l="-1059" t="-8824" b="-184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69" name="Group 54"/>
          <p:cNvGrpSpPr/>
          <p:nvPr/>
        </p:nvGrpSpPr>
        <p:grpSpPr>
          <a:xfrm>
            <a:off x="379950" y="1636306"/>
            <a:ext cx="22106109" cy="1821601"/>
            <a:chOff x="1268078" y="3405486"/>
            <a:chExt cx="22106109" cy="1821601"/>
          </a:xfrm>
        </p:grpSpPr>
        <p:sp>
          <p:nvSpPr>
            <p:cNvPr id="70" name="Rounded Rectangle 69"/>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67"/>
            <p:cNvGrpSpPr/>
            <p:nvPr/>
          </p:nvGrpSpPr>
          <p:grpSpPr>
            <a:xfrm>
              <a:off x="1268078" y="3405486"/>
              <a:ext cx="3890162" cy="940513"/>
              <a:chOff x="1311958" y="3405486"/>
              <a:chExt cx="3890162" cy="940513"/>
            </a:xfrm>
          </p:grpSpPr>
          <p:sp>
            <p:nvSpPr>
              <p:cNvPr id="80"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1</a:t>
                </a:r>
                <a:endParaRPr lang="en-US" sz="4600" b="1" dirty="0">
                  <a:solidFill>
                    <a:schemeClr val="bg1"/>
                  </a:solidFill>
                  <a:latin typeface="Tahoma" pitchFamily="34" charset="0"/>
                  <a:ea typeface="Tahoma" pitchFamily="34" charset="0"/>
                  <a:cs typeface="Tahoma" pitchFamily="34" charset="0"/>
                </a:endParaRPr>
              </a:p>
            </p:txBody>
          </p:sp>
          <p:grpSp>
            <p:nvGrpSpPr>
              <p:cNvPr id="90" name="Group 70"/>
              <p:cNvGrpSpPr/>
              <p:nvPr/>
            </p:nvGrpSpPr>
            <p:grpSpPr>
              <a:xfrm>
                <a:off x="1311958" y="3405486"/>
                <a:ext cx="950173" cy="940513"/>
                <a:chOff x="1311958" y="3405486"/>
                <a:chExt cx="950173" cy="940513"/>
              </a:xfrm>
            </p:grpSpPr>
            <p:sp>
              <p:nvSpPr>
                <p:cNvPr id="91" name="Rectangle 90"/>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6" name="TextBox 115"/>
          <p:cNvSpPr txBox="1"/>
          <p:nvPr/>
        </p:nvSpPr>
        <p:spPr>
          <a:xfrm>
            <a:off x="4629812" y="2058429"/>
            <a:ext cx="15317223"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pic>
        <p:nvPicPr>
          <p:cNvPr id="117" name="Picture 116"/>
          <p:cNvPicPr>
            <a:picLocks noChangeAspect="1" noChangeArrowheads="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29077" y="3773487"/>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20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barn(inVertical)">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barn(inVertical)">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barn(inVertical)">
                                      <p:cBhvr>
                                        <p:cTn id="25" dur="500"/>
                                        <p:tgtEl>
                                          <p:spTgt spid="6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barn(inVertical)">
                                      <p:cBhvr>
                                        <p:cTn id="30" dur="500"/>
                                        <p:tgtEl>
                                          <p:spTgt spid="8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barn(inVertical)">
                                      <p:cBhvr>
                                        <p:cTn id="35" dur="500"/>
                                        <p:tgtEl>
                                          <p:spTgt spid="8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barn(inVertical)">
                                      <p:cBhvr>
                                        <p:cTn id="40" dur="500"/>
                                        <p:tgtEl>
                                          <p:spTgt spid="8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barn(inVertical)">
                                      <p:cBhvr>
                                        <p:cTn id="45" dur="500"/>
                                        <p:tgtEl>
                                          <p:spTgt spid="8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barn(inVertical)">
                                      <p:cBhvr>
                                        <p:cTn id="5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4" grpId="0"/>
      <p:bldP spid="86" grpId="0"/>
      <p:bldP spid="87" grpId="0"/>
      <p:bldP spid="88" grpId="0"/>
      <p:bldP spid="89"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228600" y="3555790"/>
            <a:ext cx="22325581" cy="10160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68" name="Text Box 19"/>
          <p:cNvSpPr txBox="1">
            <a:spLocks noChangeArrowheads="1"/>
          </p:cNvSpPr>
          <p:nvPr/>
        </p:nvSpPr>
        <p:spPr bwMode="auto">
          <a:xfrm>
            <a:off x="1753898" y="5402759"/>
            <a:ext cx="2073345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dirty="0" err="1" smtClean="0">
                <a:latin typeface="Times New Roman (Headings)"/>
                <a:ea typeface="Tahoma" pitchFamily="34" charset="0"/>
                <a:cs typeface="Tahoma" pitchFamily="34" charset="0"/>
              </a:rPr>
              <a:t>Để</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 ta </a:t>
            </a:r>
            <a:r>
              <a:rPr lang="en-US" sz="4400" b="1" dirty="0" err="1" smtClean="0">
                <a:latin typeface="Times New Roman (Headings)"/>
                <a:ea typeface="Tahoma" pitchFamily="34" charset="0"/>
                <a:cs typeface="Tahoma" pitchFamily="34" charset="0"/>
              </a:rPr>
              <a:t>làm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như</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sau</a:t>
            </a:r>
            <a:endParaRPr lang="en-US" sz="4400" b="1" dirty="0">
              <a:latin typeface="Times New Roman (Headings)"/>
              <a:ea typeface="Tahoma" pitchFamily="34" charset="0"/>
              <a:cs typeface="Tahoma" pitchFamily="34" charset="0"/>
            </a:endParaRPr>
          </a:p>
        </p:txBody>
      </p:sp>
      <p:graphicFrame>
        <p:nvGraphicFramePr>
          <p:cNvPr id="3" name="Object 2"/>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3083"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394200" y="2362200"/>
                        <a:ext cx="914400" cy="198438"/>
                      </a:xfrm>
                      <a:prstGeom prst="rect">
                        <a:avLst/>
                      </a:prstGeom>
                    </p:spPr>
                  </p:pic>
                </p:oleObj>
              </mc:Fallback>
            </mc:AlternateContent>
          </a:graphicData>
        </a:graphic>
      </p:graphicFrame>
      <p:sp>
        <p:nvSpPr>
          <p:cNvPr id="86" name="Text Box 19"/>
          <p:cNvSpPr txBox="1">
            <a:spLocks noChangeArrowheads="1"/>
          </p:cNvSpPr>
          <p:nvPr/>
        </p:nvSpPr>
        <p:spPr bwMode="auto">
          <a:xfrm>
            <a:off x="1752600" y="7172742"/>
            <a:ext cx="2073345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1:</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Trong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cùng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tọa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độ</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mỗi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trong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bằng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bỏ</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phần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thuộc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nó</a:t>
            </a:r>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p:sp>
        <p:nvSpPr>
          <p:cNvPr id="87" name="Text Box 19"/>
          <p:cNvSpPr txBox="1">
            <a:spLocks noChangeArrowheads="1"/>
          </p:cNvSpPr>
          <p:nvPr/>
        </p:nvSpPr>
        <p:spPr bwMode="auto">
          <a:xfrm>
            <a:off x="1752600" y="9450050"/>
            <a:ext cx="2073345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2:</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Phần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bị</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cần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tìm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p:pic>
        <p:nvPicPr>
          <p:cNvPr id="117" name="Picture 116"/>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29077" y="3536577"/>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 name="Group 54"/>
          <p:cNvGrpSpPr/>
          <p:nvPr/>
        </p:nvGrpSpPr>
        <p:grpSpPr>
          <a:xfrm>
            <a:off x="345314" y="1725740"/>
            <a:ext cx="22106109" cy="1821601"/>
            <a:chOff x="1268078" y="3405486"/>
            <a:chExt cx="22106109" cy="1821601"/>
          </a:xfrm>
        </p:grpSpPr>
        <p:sp>
          <p:nvSpPr>
            <p:cNvPr id="118" name="Rounded Rectangle 117"/>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67"/>
            <p:cNvGrpSpPr/>
            <p:nvPr/>
          </p:nvGrpSpPr>
          <p:grpSpPr>
            <a:xfrm>
              <a:off x="1268078" y="3405486"/>
              <a:ext cx="3890162" cy="940513"/>
              <a:chOff x="1311958" y="3405486"/>
              <a:chExt cx="3890162" cy="940513"/>
            </a:xfrm>
          </p:grpSpPr>
          <p:sp>
            <p:nvSpPr>
              <p:cNvPr id="120"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1" name="TextBox 120"/>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2</a:t>
                </a:r>
                <a:endParaRPr lang="en-US" sz="4600" b="1" dirty="0">
                  <a:solidFill>
                    <a:schemeClr val="bg1"/>
                  </a:solidFill>
                  <a:latin typeface="Tahoma" pitchFamily="34" charset="0"/>
                  <a:ea typeface="Tahoma" pitchFamily="34" charset="0"/>
                  <a:cs typeface="Tahoma" pitchFamily="34" charset="0"/>
                </a:endParaRPr>
              </a:p>
            </p:txBody>
          </p:sp>
          <p:grpSp>
            <p:nvGrpSpPr>
              <p:cNvPr id="122" name="Group 70"/>
              <p:cNvGrpSpPr/>
              <p:nvPr/>
            </p:nvGrpSpPr>
            <p:grpSpPr>
              <a:xfrm>
                <a:off x="1311958" y="3405486"/>
                <a:ext cx="950173" cy="940513"/>
                <a:chOff x="1311958" y="3405486"/>
                <a:chExt cx="950173" cy="940513"/>
              </a:xfrm>
            </p:grpSpPr>
            <p:sp>
              <p:nvSpPr>
                <p:cNvPr id="123" name="Rectangle 12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48" name="TextBox 147"/>
          <p:cNvSpPr txBox="1"/>
          <p:nvPr/>
        </p:nvSpPr>
        <p:spPr>
          <a:xfrm>
            <a:off x="4595176" y="2147863"/>
            <a:ext cx="16933738"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spTree>
    <p:extLst>
      <p:ext uri="{BB962C8B-B14F-4D97-AF65-F5344CB8AC3E}">
        <p14:creationId xmlns:p14="http://schemas.microsoft.com/office/powerpoint/2010/main" val="332731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barn(inVertical)">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barn(inVertical)">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barn(inVertical)">
                                      <p:cBhvr>
                                        <p:cTn id="25" dur="500"/>
                                        <p:tgtEl>
                                          <p:spTgt spid="6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barn(inVertical)">
                                      <p:cBhvr>
                                        <p:cTn id="30" dur="5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arn(inVertical)">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6" grpId="0"/>
      <p:bldP spid="87" grpId="0"/>
      <p:bldP spid="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366720" y="3671475"/>
            <a:ext cx="22325581" cy="9017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aphicFrame>
        <p:nvGraphicFramePr>
          <p:cNvPr id="3" name="Object 2"/>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4107"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394200" y="2362200"/>
                        <a:ext cx="914400" cy="198438"/>
                      </a:xfrm>
                      <a:prstGeom prst="rect">
                        <a:avLst/>
                      </a:prstGeom>
                    </p:spPr>
                  </p:pic>
                </p:oleObj>
              </mc:Fallback>
            </mc:AlternateContent>
          </a:graphicData>
        </a:graphic>
      </p:graphicFrame>
      <p:pic>
        <p:nvPicPr>
          <p:cNvPr id="117" name="Picture 116"/>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67848" y="4065368"/>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oup 54"/>
          <p:cNvGrpSpPr/>
          <p:nvPr/>
        </p:nvGrpSpPr>
        <p:grpSpPr>
          <a:xfrm>
            <a:off x="272509" y="1510141"/>
            <a:ext cx="22106109" cy="2238775"/>
            <a:chOff x="1268078" y="3405486"/>
            <a:chExt cx="22106109" cy="1821601"/>
          </a:xfrm>
        </p:grpSpPr>
        <p:sp>
          <p:nvSpPr>
            <p:cNvPr id="80" name="Rounded Rectangle 79"/>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67"/>
            <p:cNvGrpSpPr/>
            <p:nvPr/>
          </p:nvGrpSpPr>
          <p:grpSpPr>
            <a:xfrm>
              <a:off x="1268078" y="3405486"/>
              <a:ext cx="3890162" cy="940513"/>
              <a:chOff x="1311958" y="3405486"/>
              <a:chExt cx="3890162" cy="940513"/>
            </a:xfrm>
          </p:grpSpPr>
          <p:sp>
            <p:nvSpPr>
              <p:cNvPr id="85"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8" name="TextBox 87"/>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3</a:t>
                </a:r>
                <a:endParaRPr lang="en-US" sz="4600" b="1" dirty="0">
                  <a:solidFill>
                    <a:schemeClr val="bg1"/>
                  </a:solidFill>
                  <a:latin typeface="Tahoma" pitchFamily="34" charset="0"/>
                  <a:ea typeface="Tahoma" pitchFamily="34" charset="0"/>
                  <a:cs typeface="Tahoma" pitchFamily="34" charset="0"/>
                </a:endParaRPr>
              </a:p>
            </p:txBody>
          </p:sp>
          <p:grpSp>
            <p:nvGrpSpPr>
              <p:cNvPr id="89" name="Group 70"/>
              <p:cNvGrpSpPr/>
              <p:nvPr/>
            </p:nvGrpSpPr>
            <p:grpSpPr>
              <a:xfrm>
                <a:off x="1311958" y="3405486"/>
                <a:ext cx="950173" cy="940513"/>
                <a:chOff x="1311958" y="3405486"/>
                <a:chExt cx="950173" cy="940513"/>
              </a:xfrm>
            </p:grpSpPr>
            <p:sp>
              <p:nvSpPr>
                <p:cNvPr id="90" name="Rectangle 8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5" name="TextBox 114"/>
          <p:cNvSpPr txBox="1"/>
          <p:nvPr/>
        </p:nvSpPr>
        <p:spPr>
          <a:xfrm>
            <a:off x="4522371" y="1932264"/>
            <a:ext cx="17796362" cy="1446550"/>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giải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các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bài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toán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thực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tế</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sử</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dụng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2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pic>
        <p:nvPicPr>
          <p:cNvPr id="116" name="Picture 115"/>
          <p:cNvPicPr/>
          <p:nvPr/>
        </p:nvPicPr>
        <p:blipFill>
          <a:blip r:embed="rId7"/>
          <a:stretch>
            <a:fillRect/>
          </a:stretch>
        </p:blipFill>
        <p:spPr>
          <a:xfrm>
            <a:off x="2274160" y="6324600"/>
            <a:ext cx="18985640" cy="4839970"/>
          </a:xfrm>
          <a:prstGeom prst="rect">
            <a:avLst/>
          </a:prstGeom>
        </p:spPr>
      </p:pic>
    </p:spTree>
    <p:extLst>
      <p:ext uri="{BB962C8B-B14F-4D97-AF65-F5344CB8AC3E}">
        <p14:creationId xmlns:p14="http://schemas.microsoft.com/office/powerpoint/2010/main" val="25582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barn(inVertical)">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barn(inVertical)">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6"/>
                                        </p:tgtEl>
                                        <p:attrNameLst>
                                          <p:attrName>style.visibility</p:attrName>
                                        </p:attrNameLst>
                                      </p:cBhvr>
                                      <p:to>
                                        <p:strVal val="visible"/>
                                      </p:to>
                                    </p:set>
                                    <p:anim calcmode="lin" valueType="num">
                                      <p:cBhvr additive="base">
                                        <p:cTn id="25" dur="500" fill="hold"/>
                                        <p:tgtEl>
                                          <p:spTgt spid="116"/>
                                        </p:tgtEl>
                                        <p:attrNameLst>
                                          <p:attrName>ppt_x</p:attrName>
                                        </p:attrNameLst>
                                      </p:cBhvr>
                                      <p:tavLst>
                                        <p:tav tm="0">
                                          <p:val>
                                            <p:strVal val="#ppt_x"/>
                                          </p:val>
                                        </p:tav>
                                        <p:tav tm="100000">
                                          <p:val>
                                            <p:strVal val="#ppt_x"/>
                                          </p:val>
                                        </p:tav>
                                      </p:tavLst>
                                    </p:anim>
                                    <p:anim calcmode="lin" valueType="num">
                                      <p:cBhvr additive="base">
                                        <p:cTn id="26"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imes New Roman (Headings)"/>
                  <a:ea typeface="Tahoma" pitchFamily="34" charset="0"/>
                  <a:cs typeface="Tahoma" pitchFamily="34" charset="0"/>
                </a:rPr>
                <a:t> QUY TẮC BIỂU DIỄN MIỀN NGHIỆM</a:t>
              </a:r>
              <a:endParaRPr lang="en-US" sz="4800" b="1" dirty="0">
                <a:solidFill>
                  <a:srgbClr val="145F82"/>
                </a:solidFill>
                <a:latin typeface="Times New Roman (Headings)"/>
                <a:ea typeface="Tahoma" pitchFamily="34" charset="0"/>
                <a:cs typeface="Tahoma" pitchFamily="34" charset="0"/>
              </a:endParaRPr>
            </a:p>
          </p:txBody>
        </p:sp>
      </p:grpSp>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280255" y="2786790"/>
            <a:ext cx="22325581" cy="10160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68" name="Text Box 19"/>
              <p:cNvSpPr txBox="1">
                <a:spLocks noChangeArrowheads="1"/>
              </p:cNvSpPr>
              <p:nvPr/>
            </p:nvSpPr>
            <p:spPr bwMode="auto">
              <a:xfrm>
                <a:off x="1753898" y="4634649"/>
                <a:ext cx="20733459"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1:</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Trên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𝑶𝒙𝒚</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vẽ</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𝒄</m:t>
                    </m:r>
                    <m:r>
                      <a:rPr lang="en-US" sz="4400" b="1" i="1" smtClean="0">
                        <a:latin typeface="Cambria Math" panose="02040503050406030204" pitchFamily="18" charset="0"/>
                        <a:ea typeface="Tahoma" pitchFamily="34" charset="0"/>
                        <a:cs typeface="Tahoma" pitchFamily="34" charset="0"/>
                      </a:rPr>
                      <m:t>      (∆)</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68" name="Text Box 19"/>
              <p:cNvSpPr txBox="1">
                <a:spLocks noRot="1" noChangeAspect="1" noMove="1" noResize="1" noEditPoints="1" noAdjustHandles="1" noChangeArrowheads="1" noChangeShapeType="1" noTextEdit="1"/>
              </p:cNvSpPr>
              <p:nvPr/>
            </p:nvSpPr>
            <p:spPr bwMode="auto">
              <a:xfrm>
                <a:off x="1753898" y="4634649"/>
                <a:ext cx="20733459" cy="769441"/>
              </a:xfrm>
              <a:prstGeom prst="rect">
                <a:avLst/>
              </a:prstGeom>
              <a:blipFill rotWithShape="0">
                <a:blip r:embed="rId4"/>
                <a:stretch>
                  <a:fillRect l="-1206" t="-16667" b="-365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2" name="TextBox 81"/>
          <p:cNvSpPr txBox="1"/>
          <p:nvPr/>
        </p:nvSpPr>
        <p:spPr>
          <a:xfrm>
            <a:off x="1143000" y="3314581"/>
            <a:ext cx="2480166" cy="800219"/>
          </a:xfrm>
          <a:prstGeom prst="rect">
            <a:avLst/>
          </a:prstGeom>
          <a:noFill/>
        </p:spPr>
        <p:txBody>
          <a:bodyPr wrap="none" rtlCol="0">
            <a:spAutoFit/>
          </a:bodyPr>
          <a:lstStyle/>
          <a:p>
            <a:r>
              <a:rPr lang="en-US" sz="4600" b="1" dirty="0" err="1">
                <a:solidFill>
                  <a:schemeClr val="bg1"/>
                </a:solidFill>
                <a:latin typeface="Times New Roman (Headings)"/>
                <a:ea typeface="Tahoma" pitchFamily="34" charset="0"/>
                <a:cs typeface="Tahoma" pitchFamily="34" charset="0"/>
              </a:rPr>
              <a:t>Ghi</a:t>
            </a:r>
            <a:r>
              <a:rPr lang="en-US" sz="4600" b="1" dirty="0">
                <a:solidFill>
                  <a:schemeClr val="bg1"/>
                </a:solidFill>
                <a:latin typeface="Times New Roman (Headings)"/>
                <a:ea typeface="Tahoma" pitchFamily="34" charset="0"/>
                <a:cs typeface="Tahoma" pitchFamily="34" charset="0"/>
              </a:rPr>
              <a:t> </a:t>
            </a:r>
            <a:r>
              <a:rPr lang="en-US" sz="4600" b="1" dirty="0" err="1">
                <a:solidFill>
                  <a:schemeClr val="bg1"/>
                </a:solidFill>
                <a:latin typeface="Times New Roman (Headings)"/>
                <a:ea typeface="Tahoma" pitchFamily="34" charset="0"/>
                <a:cs typeface="Tahoma" pitchFamily="34" charset="0"/>
              </a:rPr>
              <a:t>nhớ</a:t>
            </a:r>
            <a:endParaRPr lang="en-US" sz="4600" b="1" dirty="0">
              <a:solidFill>
                <a:schemeClr val="bg1"/>
              </a:solidFill>
              <a:latin typeface="Times New Roman (Headings)"/>
              <a:ea typeface="Tahoma" pitchFamily="34" charset="0"/>
              <a:cs typeface="Tahoma"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27419077"/>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5131"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394200" y="23622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4" name="Text Box 19"/>
              <p:cNvSpPr txBox="1">
                <a:spLocks noChangeArrowheads="1"/>
              </p:cNvSpPr>
              <p:nvPr/>
            </p:nvSpPr>
            <p:spPr bwMode="auto">
              <a:xfrm>
                <a:off x="1752600" y="5783759"/>
                <a:ext cx="20733459" cy="1565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2:</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một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𝑴</m:t>
                    </m:r>
                    <m:d>
                      <m:dPr>
                        <m:ctrlPr>
                          <a:rPr lang="en-US" sz="4400" b="1" i="1" smtClean="0">
                            <a:latin typeface="Cambria Math"/>
                            <a:ea typeface="Tahoma" pitchFamily="34" charset="0"/>
                            <a:cs typeface="Tahoma" pitchFamily="34" charset="0"/>
                          </a:rPr>
                        </m:ctrlPr>
                      </m:dPr>
                      <m:e>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e>
                    </m:d>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thuộc</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(ta </a:t>
                </a:r>
                <a:r>
                  <a:rPr lang="en-US" sz="4400" b="1" dirty="0" err="1" smtClean="0">
                    <a:latin typeface="Times New Roman (Headings)"/>
                    <a:ea typeface="Tahoma" pitchFamily="34" charset="0"/>
                    <a:cs typeface="Tahoma" pitchFamily="34" charset="0"/>
                  </a:rPr>
                  <a:t>thường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gốc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tọa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độ</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4" name="Text Box 19"/>
              <p:cNvSpPr txBox="1">
                <a:spLocks noRot="1" noChangeAspect="1" noMove="1" noResize="1" noEditPoints="1" noAdjustHandles="1" noChangeArrowheads="1" noChangeShapeType="1" noTextEdit="1"/>
              </p:cNvSpPr>
              <p:nvPr/>
            </p:nvSpPr>
            <p:spPr bwMode="auto">
              <a:xfrm>
                <a:off x="1752600" y="5783759"/>
                <a:ext cx="20733459" cy="1565878"/>
              </a:xfrm>
              <a:prstGeom prst="rect">
                <a:avLst/>
              </a:prstGeom>
              <a:blipFill rotWithShape="0">
                <a:blip r:embed="rId7"/>
                <a:stretch>
                  <a:fillRect l="-1206" t="-6226" b="-175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 Box 19"/>
              <p:cNvSpPr txBox="1">
                <a:spLocks noChangeArrowheads="1"/>
              </p:cNvSpPr>
              <p:nvPr/>
            </p:nvSpPr>
            <p:spPr bwMode="auto">
              <a:xfrm>
                <a:off x="1752600" y="7391400"/>
                <a:ext cx="20733459" cy="840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3:</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Tính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và</a:t>
                </a:r>
                <a:r>
                  <a:rPr lang="en-US" sz="4400" b="1" dirty="0" smtClean="0">
                    <a:latin typeface="Times New Roman (Headings)"/>
                    <a:ea typeface="Tahoma" pitchFamily="34" charset="0"/>
                    <a:cs typeface="Tahoma" pitchFamily="34" charset="0"/>
                  </a:rPr>
                  <a:t> so </a:t>
                </a:r>
                <a:r>
                  <a:rPr lang="en-US" sz="4400" b="1" dirty="0" err="1" smtClean="0">
                    <a:latin typeface="Times New Roman (Headings)"/>
                    <a:ea typeface="Tahoma" pitchFamily="34" charset="0"/>
                    <a:cs typeface="Tahoma" pitchFamily="34" charset="0"/>
                  </a:rPr>
                  <a:t>sánh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với</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86" name="Text Box 19"/>
              <p:cNvSpPr txBox="1">
                <a:spLocks noRot="1" noChangeAspect="1" noMove="1" noResize="1" noEditPoints="1" noAdjustHandles="1" noChangeArrowheads="1" noChangeShapeType="1" noTextEdit="1"/>
              </p:cNvSpPr>
              <p:nvPr/>
            </p:nvSpPr>
            <p:spPr bwMode="auto">
              <a:xfrm>
                <a:off x="1752600" y="7391400"/>
                <a:ext cx="20733459" cy="840295"/>
              </a:xfrm>
              <a:prstGeom prst="rect">
                <a:avLst/>
              </a:prstGeom>
              <a:blipFill rotWithShape="0">
                <a:blip r:embed="rId8"/>
                <a:stretch>
                  <a:fillRect l="-1206" t="-16788" b="-240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7" name="Text Box 19"/>
          <p:cNvSpPr txBox="1">
            <a:spLocks noChangeArrowheads="1"/>
          </p:cNvSpPr>
          <p:nvPr/>
        </p:nvSpPr>
        <p:spPr bwMode="auto">
          <a:xfrm>
            <a:off x="1752600" y="8145959"/>
            <a:ext cx="207334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4:</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Kết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luận</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88" name="Text Box 19"/>
              <p:cNvSpPr txBox="1">
                <a:spLocks noChangeArrowheads="1"/>
              </p:cNvSpPr>
              <p:nvPr/>
            </p:nvSpPr>
            <p:spPr bwMode="auto">
              <a:xfrm>
                <a:off x="2286000" y="914400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&lt;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chứa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8" name="Text Box 19"/>
              <p:cNvSpPr txBox="1">
                <a:spLocks noRot="1" noChangeAspect="1" noMove="1" noResize="1" noEditPoints="1" noAdjustHandles="1" noChangeArrowheads="1" noChangeShapeType="1" noTextEdit="1"/>
              </p:cNvSpPr>
              <p:nvPr/>
            </p:nvSpPr>
            <p:spPr bwMode="auto">
              <a:xfrm>
                <a:off x="2286000" y="9144000"/>
                <a:ext cx="20733459" cy="1446550"/>
              </a:xfrm>
              <a:prstGeom prst="rect">
                <a:avLst/>
              </a:prstGeom>
              <a:blipFill rotWithShape="0">
                <a:blip r:embed="rId9"/>
                <a:stretch>
                  <a:fillRect l="-1059" t="-8861"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 Box 19"/>
              <p:cNvSpPr txBox="1">
                <a:spLocks noChangeArrowheads="1"/>
              </p:cNvSpPr>
              <p:nvPr/>
            </p:nvSpPr>
            <p:spPr bwMode="auto">
              <a:xfrm>
                <a:off x="2286000" y="1074545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&gt;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không chứa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9" name="Text Box 19"/>
              <p:cNvSpPr txBox="1">
                <a:spLocks noRot="1" noChangeAspect="1" noMove="1" noResize="1" noEditPoints="1" noAdjustHandles="1" noChangeArrowheads="1" noChangeShapeType="1" noTextEdit="1"/>
              </p:cNvSpPr>
              <p:nvPr/>
            </p:nvSpPr>
            <p:spPr bwMode="auto">
              <a:xfrm>
                <a:off x="2286000" y="10745450"/>
                <a:ext cx="20733459" cy="1446550"/>
              </a:xfrm>
              <a:prstGeom prst="rect">
                <a:avLst/>
              </a:prstGeom>
              <a:blipFill rotWithShape="0">
                <a:blip r:embed="rId10"/>
                <a:stretch>
                  <a:fillRect l="-1059" t="-9283"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5432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barn(inVertical)">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barn(inVertical)">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barn(inVertical)">
                                      <p:cBhvr>
                                        <p:cTn id="27" dur="5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barn(inVertical)">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barn(inVertical)">
                                      <p:cBhvr>
                                        <p:cTn id="3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4" grpId="0"/>
      <p:bldP spid="86"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416149" y="2568382"/>
            <a:ext cx="22488845" cy="5204018"/>
            <a:chOff x="1076414" y="4377894"/>
            <a:chExt cx="22061399" cy="5204018"/>
          </a:xfrm>
        </p:grpSpPr>
        <p:grpSp>
          <p:nvGrpSpPr>
            <p:cNvPr id="92" name="Group 5"/>
            <p:cNvGrpSpPr/>
            <p:nvPr/>
          </p:nvGrpSpPr>
          <p:grpSpPr>
            <a:xfrm>
              <a:off x="1269087" y="4454915"/>
              <a:ext cx="21868726" cy="5126997"/>
              <a:chOff x="533510" y="998829"/>
              <a:chExt cx="8611674" cy="2018521"/>
            </a:xfrm>
          </p:grpSpPr>
          <p:sp>
            <p:nvSpPr>
              <p:cNvPr id="139" name="Rounded Rectangle 138"/>
              <p:cNvSpPr/>
              <p:nvPr/>
            </p:nvSpPr>
            <p:spPr>
              <a:xfrm>
                <a:off x="533510" y="998829"/>
                <a:ext cx="8611674" cy="201852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140" name="TextBox 1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94" name="Group 65"/>
            <p:cNvGrpSpPr/>
            <p:nvPr/>
          </p:nvGrpSpPr>
          <p:grpSpPr>
            <a:xfrm>
              <a:off x="1076414" y="4377894"/>
              <a:ext cx="3776573" cy="781943"/>
              <a:chOff x="166396" y="8755081"/>
              <a:chExt cx="3776573" cy="781943"/>
            </a:xfrm>
          </p:grpSpPr>
          <p:sp>
            <p:nvSpPr>
              <p:cNvPr id="125"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26" name="Group 7"/>
              <p:cNvGrpSpPr/>
              <p:nvPr/>
            </p:nvGrpSpPr>
            <p:grpSpPr>
              <a:xfrm>
                <a:off x="166396" y="8780577"/>
                <a:ext cx="702538" cy="572229"/>
                <a:chOff x="-145995" y="8633545"/>
                <a:chExt cx="787401" cy="641352"/>
              </a:xfrm>
            </p:grpSpPr>
            <p:sp>
              <p:nvSpPr>
                <p:cNvPr id="1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141" name="TextBox 140"/>
          <p:cNvSpPr txBox="1"/>
          <p:nvPr/>
        </p:nvSpPr>
        <p:spPr>
          <a:xfrm>
            <a:off x="1461671" y="2581888"/>
            <a:ext cx="1835759" cy="800219"/>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Lưu</a:t>
            </a:r>
            <a:r>
              <a:rPr lang="en-US" sz="4600" b="1" dirty="0" smtClean="0">
                <a:solidFill>
                  <a:schemeClr val="bg1"/>
                </a:solidFill>
                <a:latin typeface="Tahoma" pitchFamily="34" charset="0"/>
                <a:ea typeface="Tahoma" pitchFamily="34" charset="0"/>
                <a:cs typeface="Tahoma" pitchFamily="34" charset="0"/>
              </a:rPr>
              <a:t> ý</a:t>
            </a:r>
            <a:endParaRPr lang="en-US" sz="46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42" name="Rectangle 141"/>
              <p:cNvSpPr/>
              <p:nvPr/>
            </p:nvSpPr>
            <p:spPr>
              <a:xfrm>
                <a:off x="1295400" y="3645434"/>
                <a:ext cx="21443323" cy="2344681"/>
              </a:xfrm>
              <a:prstGeom prst="rect">
                <a:avLst/>
              </a:prstGeom>
            </p:spPr>
            <p:txBody>
              <a:bodyPr wrap="square">
                <a:spAutoFit/>
              </a:bodyPr>
              <a:lstStyle/>
              <a:p>
                <a:pPr marL="457200" lvl="0" indent="-457200">
                  <a:lnSpc>
                    <a:spcPct val="150000"/>
                  </a:lnSpc>
                  <a:buFont typeface="Arial" panose="020B0604020202020204" pitchFamily="34" charset="0"/>
                  <a:buChar char="•"/>
                </a:pPr>
                <a:r>
                  <a:rPr lang="en-US" sz="5200" b="1" dirty="0" smtClean="0">
                    <a:latin typeface="Times New Roman (Headings)"/>
                    <a:ea typeface="Tahoma" pitchFamily="34" charset="0"/>
                    <a:cs typeface="Tahoma" pitchFamily="34" charset="0"/>
                  </a:rPr>
                  <a:t>Miền </a:t>
                </a:r>
                <a:r>
                  <a:rPr lang="en-US" sz="5200" b="1" dirty="0" err="1" smtClean="0">
                    <a:latin typeface="Times New Roman (Headings)"/>
                    <a:ea typeface="Tahoma" pitchFamily="34" charset="0"/>
                    <a:cs typeface="Tahoma" pitchFamily="34" charset="0"/>
                  </a:rPr>
                  <a:t>nghiệm</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của</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bất</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phương</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trình</a:t>
                </a:r>
                <a:r>
                  <a:rPr lang="en-US" sz="5200" b="1" dirty="0" smtClean="0">
                    <a:latin typeface="Times New Roman (Headings)"/>
                    <a:ea typeface="Tahoma" pitchFamily="34" charset="0"/>
                    <a:cs typeface="Tahoma" pitchFamily="34" charset="0"/>
                  </a:rPr>
                  <a:t> </a:t>
                </a:r>
                <a14:m>
                  <m:oMath xmlns:m="http://schemas.openxmlformats.org/officeDocument/2006/math">
                    <m:r>
                      <a:rPr lang="en-US" sz="5200" b="1" i="1" smtClean="0">
                        <a:latin typeface="Cambria Math" panose="02040503050406030204" pitchFamily="18" charset="0"/>
                        <a:ea typeface="Tahoma" pitchFamily="34" charset="0"/>
                        <a:cs typeface="Tahoma" pitchFamily="34" charset="0"/>
                      </a:rPr>
                      <m:t>𝒂𝒙</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𝒃𝒚</m:t>
                    </m:r>
                    <m:r>
                      <a:rPr lang="en-US" sz="5200" b="1" i="1" smtClean="0">
                        <a:latin typeface="Cambria Math" panose="02040503050406030204" pitchFamily="18" charset="0"/>
                        <a:ea typeface="Cambria Math" panose="02040503050406030204" pitchFamily="18" charset="0"/>
                        <a:cs typeface="Tahoma" pitchFamily="34" charset="0"/>
                      </a:rPr>
                      <m:t>≤</m:t>
                    </m:r>
                    <m:r>
                      <a:rPr lang="en-US" sz="5200" b="1" i="1" smtClean="0">
                        <a:latin typeface="Cambria Math" panose="02040503050406030204" pitchFamily="18" charset="0"/>
                        <a:ea typeface="Cambria Math" panose="02040503050406030204" pitchFamily="18" charset="0"/>
                        <a:cs typeface="Tahoma" pitchFamily="34" charset="0"/>
                      </a:rPr>
                      <m:t>𝒄</m:t>
                    </m:r>
                  </m:oMath>
                </a14:m>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bỏ</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đi</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đường</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thẳng</a:t>
                </a:r>
                <a:r>
                  <a:rPr lang="en-US" sz="5200" b="1" dirty="0" smtClean="0">
                    <a:latin typeface="Times New Roman (Headings)"/>
                    <a:ea typeface="Tahoma" pitchFamily="34" charset="0"/>
                    <a:cs typeface="Tahoma" pitchFamily="34" charset="0"/>
                  </a:rPr>
                  <a:t> </a:t>
                </a:r>
                <a14:m>
                  <m:oMath xmlns:m="http://schemas.openxmlformats.org/officeDocument/2006/math">
                    <m:r>
                      <a:rPr lang="en-US" sz="5200" b="1" i="1" smtClean="0">
                        <a:latin typeface="Cambria Math" panose="02040503050406030204" pitchFamily="18" charset="0"/>
                        <a:ea typeface="Tahoma" pitchFamily="34" charset="0"/>
                        <a:cs typeface="Tahoma" pitchFamily="34" charset="0"/>
                      </a:rPr>
                      <m:t>𝒂𝒙</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𝒃𝒚</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𝒄</m:t>
                    </m:r>
                  </m:oMath>
                </a14:m>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là</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miền</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nghiệm</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của</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bất</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phương</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trình</a:t>
                </a:r>
                <a:r>
                  <a:rPr lang="en-US" sz="5200" b="1" dirty="0" smtClean="0">
                    <a:latin typeface="Times New Roman (Headings)"/>
                    <a:ea typeface="Tahoma" pitchFamily="34" charset="0"/>
                    <a:cs typeface="Tahoma" pitchFamily="34" charset="0"/>
                  </a:rPr>
                  <a:t> </a:t>
                </a:r>
                <a14:m>
                  <m:oMath xmlns:m="http://schemas.openxmlformats.org/officeDocument/2006/math">
                    <m:r>
                      <a:rPr lang="en-US" sz="5200" b="1" i="1" smtClean="0">
                        <a:latin typeface="Cambria Math" panose="02040503050406030204" pitchFamily="18" charset="0"/>
                        <a:ea typeface="Tahoma" pitchFamily="34" charset="0"/>
                        <a:cs typeface="Tahoma" pitchFamily="34" charset="0"/>
                      </a:rPr>
                      <m:t>𝒂𝒙</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𝒃𝒚</m:t>
                    </m:r>
                    <m:r>
                      <a:rPr lang="en-US" sz="5200" b="1" i="1" smtClean="0">
                        <a:latin typeface="Cambria Math" panose="02040503050406030204" pitchFamily="18" charset="0"/>
                        <a:ea typeface="Tahoma" pitchFamily="34" charset="0"/>
                        <a:cs typeface="Tahoma" pitchFamily="34" charset="0"/>
                      </a:rPr>
                      <m:t>&lt;</m:t>
                    </m:r>
                    <m:r>
                      <a:rPr lang="en-US" sz="5200" b="1" i="1" smtClean="0">
                        <a:latin typeface="Cambria Math" panose="02040503050406030204" pitchFamily="18" charset="0"/>
                        <a:ea typeface="Tahoma" pitchFamily="34" charset="0"/>
                        <a:cs typeface="Tahoma" pitchFamily="34" charset="0"/>
                      </a:rPr>
                      <m:t>𝒄</m:t>
                    </m:r>
                  </m:oMath>
                </a14:m>
                <a:r>
                  <a:rPr lang="en-US" sz="5200" b="1" dirty="0" smtClean="0">
                    <a:latin typeface="Times New Roman (Headings)"/>
                    <a:ea typeface="Tahoma" pitchFamily="34" charset="0"/>
                    <a:cs typeface="Tahoma" pitchFamily="34" charset="0"/>
                  </a:rPr>
                  <a:t>.</a:t>
                </a:r>
                <a:endParaRPr lang="vi-VN" sz="5200" b="1" dirty="0">
                  <a:latin typeface="Times New Roman (Headings)"/>
                  <a:ea typeface="Tahoma" pitchFamily="34" charset="0"/>
                  <a:cs typeface="Tahoma" pitchFamily="34" charset="0"/>
                </a:endParaRPr>
              </a:p>
            </p:txBody>
          </p:sp>
        </mc:Choice>
        <mc:Fallback xmlns="">
          <p:sp>
            <p:nvSpPr>
              <p:cNvPr id="142" name="Rectangle 141"/>
              <p:cNvSpPr>
                <a:spLocks noRot="1" noChangeAspect="1" noMove="1" noResize="1" noEditPoints="1" noAdjustHandles="1" noChangeArrowheads="1" noChangeShapeType="1" noTextEdit="1"/>
              </p:cNvSpPr>
              <p:nvPr/>
            </p:nvSpPr>
            <p:spPr>
              <a:xfrm>
                <a:off x="1295400" y="3645434"/>
                <a:ext cx="21443323" cy="2344681"/>
              </a:xfrm>
              <a:prstGeom prst="rect">
                <a:avLst/>
              </a:prstGeom>
              <a:blipFill rotWithShape="0">
                <a:blip r:embed="rId3"/>
                <a:stretch>
                  <a:fillRect l="-1308" r="-1251" b="-14026"/>
                </a:stretch>
              </a:blipFill>
            </p:spPr>
            <p:txBody>
              <a:bodyPr/>
              <a:lstStyle/>
              <a:p>
                <a:r>
                  <a:rPr lang="en-US">
                    <a:noFill/>
                  </a:rPr>
                  <a:t> </a:t>
                </a:r>
              </a:p>
            </p:txBody>
          </p:sp>
        </mc:Fallback>
      </mc:AlternateContent>
    </p:spTree>
    <p:extLst>
      <p:ext uri="{BB962C8B-B14F-4D97-AF65-F5344CB8AC3E}">
        <p14:creationId xmlns:p14="http://schemas.microsoft.com/office/powerpoint/2010/main" val="1940039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barn(inVertical)">
                                      <p:cBhvr>
                                        <p:cTn id="7" dur="500"/>
                                        <p:tgtEl>
                                          <p:spTgt spid="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2999" y="1778782"/>
            <a:ext cx="22124734" cy="11506200"/>
            <a:chOff x="2177989" y="3480127"/>
            <a:chExt cx="20961801" cy="10499213"/>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5" name="Group 4"/>
            <p:cNvGrpSpPr/>
            <p:nvPr/>
          </p:nvGrpSpPr>
          <p:grpSpPr>
            <a:xfrm>
              <a:off x="2177989" y="3486537"/>
              <a:ext cx="20961801" cy="10492803"/>
              <a:chOff x="2177989" y="3486537"/>
              <a:chExt cx="20961801" cy="10492803"/>
            </a:xfrm>
          </p:grpSpPr>
          <p:sp>
            <p:nvSpPr>
              <p:cNvPr id="6" name="Rounded Rectangle 5"/>
              <p:cNvSpPr/>
              <p:nvPr/>
            </p:nvSpPr>
            <p:spPr>
              <a:xfrm>
                <a:off x="2177989" y="3683528"/>
                <a:ext cx="20961801"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b="1">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11353800"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8" name="TextBox 7"/>
              <p:cNvSpPr txBox="1"/>
              <p:nvPr/>
            </p:nvSpPr>
            <p:spPr>
              <a:xfrm>
                <a:off x="10465677" y="3629270"/>
                <a:ext cx="6013015" cy="758271"/>
              </a:xfrm>
              <a:prstGeom prst="rect">
                <a:avLst/>
              </a:prstGeom>
              <a:noFill/>
            </p:spPr>
            <p:txBody>
              <a:bodyPr wrap="none" rtlCol="0">
                <a:spAutoFit/>
              </a:bodyPr>
              <a:lstStyle/>
              <a:p>
                <a:pPr algn="ctr"/>
                <a:r>
                  <a:rPr lang="en-US" sz="4800" b="1" dirty="0">
                    <a:solidFill>
                      <a:schemeClr val="bg1"/>
                    </a:solidFill>
                    <a:latin typeface="Tahoma" pitchFamily="34" charset="0"/>
                    <a:ea typeface="Tahoma" pitchFamily="34" charset="0"/>
                    <a:cs typeface="Tahoma" pitchFamily="34" charset="0"/>
                  </a:rPr>
                  <a:t>BÀI TẬP </a:t>
                </a:r>
                <a:r>
                  <a:rPr lang="en-US" sz="4800" b="1" dirty="0" smtClean="0">
                    <a:solidFill>
                      <a:schemeClr val="bg1"/>
                    </a:solidFill>
                    <a:latin typeface="Tahoma" pitchFamily="34" charset="0"/>
                    <a:ea typeface="Tahoma" pitchFamily="34" charset="0"/>
                    <a:cs typeface="Tahoma" pitchFamily="34" charset="0"/>
                  </a:rPr>
                  <a:t>LUYỆN TẬP</a:t>
                </a:r>
                <a:endParaRPr lang="vi-VN" sz="48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38200" y="33528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0" y="1848439"/>
              <a:ext cx="1754328"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a:solidFill>
                    <a:schemeClr val="bg1"/>
                  </a:solidFill>
                  <a:latin typeface="Tahoma" pitchFamily="34" charset="0"/>
                  <a:cs typeface="Tahoma" pitchFamily="34" charset="0"/>
                </a:rPr>
                <a:t>BÀI </a:t>
              </a:r>
              <a:r>
                <a:rPr lang="vi-VN" sz="4400" b="1" dirty="0">
                  <a:solidFill>
                    <a:schemeClr val="bg1"/>
                  </a:solidFill>
                  <a:latin typeface="Tahoma" pitchFamily="34" charset="0"/>
                  <a:cs typeface="Tahoma" pitchFamily="34" charset="0"/>
                </a:rPr>
                <a:t>1</a:t>
              </a:r>
              <a:r>
                <a:rPr lang="en-US" sz="4400" b="1" dirty="0" smtClean="0">
                  <a:solidFill>
                    <a:schemeClr val="bg1"/>
                  </a:solidFill>
                  <a:latin typeface="Tahoma" pitchFamily="34" charset="0"/>
                  <a:cs typeface="Tahoma" pitchFamily="34" charset="0"/>
                </a:rPr>
                <a:t>/2</a:t>
              </a:r>
              <a:endParaRPr lang="en-US" sz="4400" b="1" dirty="0">
                <a:solidFill>
                  <a:schemeClr val="bg1"/>
                </a:solidFill>
                <a:latin typeface="Tahoma" pitchFamily="34" charset="0"/>
                <a:cs typeface="Tahoma" pitchFamily="34" charset="0"/>
              </a:endParaRPr>
            </a:p>
          </p:txBody>
        </p:sp>
      </p:grpSp>
      <p:sp>
        <p:nvSpPr>
          <p:cNvPr id="10" name="Rectangle 9">
            <a:extLst>
              <a:ext uri="{FF2B5EF4-FFF2-40B4-BE49-F238E27FC236}">
                <a16:creationId xmlns:a16="http://schemas.microsoft.com/office/drawing/2014/main" xmlns="" id="{5623433A-9FEE-44D0-BEEF-D7F2D9756AA4}"/>
              </a:ext>
            </a:extLst>
          </p:cNvPr>
          <p:cNvSpPr/>
          <p:nvPr/>
        </p:nvSpPr>
        <p:spPr>
          <a:xfrm>
            <a:off x="1594253" y="4772561"/>
            <a:ext cx="21570547" cy="769441"/>
          </a:xfrm>
          <a:prstGeom prst="rect">
            <a:avLst/>
          </a:prstGeom>
        </p:spPr>
        <p:txBody>
          <a:bodyPr wrap="square">
            <a:spAutoFit/>
          </a:bodyPr>
          <a:lstStyle/>
          <a:p>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sau</a:t>
            </a:r>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3B322E7F-A0C0-40A9-B1F9-E8F66FC2864F}"/>
                  </a:ext>
                </a:extLst>
              </p:cNvPr>
              <p:cNvSpPr/>
              <p:nvPr/>
            </p:nvSpPr>
            <p:spPr>
              <a:xfrm>
                <a:off x="1943256" y="5943600"/>
                <a:ext cx="3776996" cy="904863"/>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&gt;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xmlns:a14="http://schemas.microsoft.com/office/drawing/2010/main" xmlns="" id="{3B322E7F-A0C0-40A9-B1F9-E8F66FC2864F}"/>
                  </a:ext>
                </a:extLst>
              </p:cNvPr>
              <p:cNvSpPr>
                <a:spLocks noRot="1" noChangeAspect="1" noMove="1" noResize="1" noEditPoints="1" noAdjustHandles="1" noChangeArrowheads="1" noChangeShapeType="1" noTextEdit="1"/>
              </p:cNvSpPr>
              <p:nvPr/>
            </p:nvSpPr>
            <p:spPr>
              <a:xfrm>
                <a:off x="1943256" y="5943600"/>
                <a:ext cx="3776996" cy="904863"/>
              </a:xfrm>
              <a:prstGeom prst="rect">
                <a:avLst/>
              </a:prstGeom>
              <a:blipFill rotWithShape="0">
                <a:blip r:embed="rId2"/>
                <a:stretch>
                  <a:fillRect l="-6624" t="-8108" b="-22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76FA0F95-BAA8-4BCD-BA2F-97F6DC7739FD}"/>
                  </a:ext>
                </a:extLst>
              </p:cNvPr>
              <p:cNvSpPr/>
              <p:nvPr/>
            </p:nvSpPr>
            <p:spPr>
              <a:xfrm>
                <a:off x="9012672" y="6044742"/>
                <a:ext cx="4051109" cy="904863"/>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𝟒</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a:extLst>
                  <a:ext uri="{FF2B5EF4-FFF2-40B4-BE49-F238E27FC236}">
                    <a16:creationId xmlns:a16="http://schemas.microsoft.com/office/drawing/2014/main" xmlns:a14="http://schemas.microsoft.com/office/drawing/2010/main" xmlns="" id="{76FA0F95-BAA8-4BCD-BA2F-97F6DC7739FD}"/>
                  </a:ext>
                </a:extLst>
              </p:cNvPr>
              <p:cNvSpPr>
                <a:spLocks noRot="1" noChangeAspect="1" noMove="1" noResize="1" noEditPoints="1" noAdjustHandles="1" noChangeArrowheads="1" noChangeShapeType="1" noTextEdit="1"/>
              </p:cNvSpPr>
              <p:nvPr/>
            </p:nvSpPr>
            <p:spPr>
              <a:xfrm>
                <a:off x="9012672" y="6044742"/>
                <a:ext cx="4051109" cy="904863"/>
              </a:xfrm>
              <a:prstGeom prst="rect">
                <a:avLst/>
              </a:prstGeom>
              <a:blipFill rotWithShape="0">
                <a:blip r:embed="rId3"/>
                <a:stretch>
                  <a:fillRect l="-6015" t="-8784" b="-22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EC025539-EC1C-4005-845B-3E08EF0999FE}"/>
                  </a:ext>
                </a:extLst>
              </p:cNvPr>
              <p:cNvSpPr/>
              <p:nvPr/>
            </p:nvSpPr>
            <p:spPr>
              <a:xfrm>
                <a:off x="15316200" y="6007994"/>
                <a:ext cx="3571812" cy="904863"/>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𝟓</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a:extLst>
                  <a:ext uri="{FF2B5EF4-FFF2-40B4-BE49-F238E27FC236}">
                    <a16:creationId xmlns:a16="http://schemas.microsoft.com/office/drawing/2014/main" xmlns:a14="http://schemas.microsoft.com/office/drawing/2010/main" xmlns="" id="{EC025539-EC1C-4005-845B-3E08EF0999FE}"/>
                  </a:ext>
                </a:extLst>
              </p:cNvPr>
              <p:cNvSpPr>
                <a:spLocks noRot="1" noChangeAspect="1" noMove="1" noResize="1" noEditPoints="1" noAdjustHandles="1" noChangeArrowheads="1" noChangeShapeType="1" noTextEdit="1"/>
              </p:cNvSpPr>
              <p:nvPr/>
            </p:nvSpPr>
            <p:spPr>
              <a:xfrm>
                <a:off x="15316200" y="6007994"/>
                <a:ext cx="3571812" cy="904863"/>
              </a:xfrm>
              <a:prstGeom prst="rect">
                <a:avLst/>
              </a:prstGeom>
              <a:blipFill rotWithShape="0">
                <a:blip r:embed="rId4"/>
                <a:stretch>
                  <a:fillRect l="-7009" t="-8784" b="-2229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xmlns="" id="{81CCADED-1BF5-4BD3-9104-1CD8D44084F7}"/>
              </a:ext>
            </a:extLst>
          </p:cNvPr>
          <p:cNvSpPr/>
          <p:nvPr/>
        </p:nvSpPr>
        <p:spPr>
          <a:xfrm>
            <a:off x="11159246" y="7036920"/>
            <a:ext cx="2092239" cy="707886"/>
          </a:xfrm>
          <a:prstGeom prst="rect">
            <a:avLst/>
          </a:prstGeom>
        </p:spPr>
        <p:txBody>
          <a:bodyPr wrap="none">
            <a:spAutoFit/>
          </a:bodyPr>
          <a:lstStyle/>
          <a:p>
            <a:r>
              <a:rPr lang="vi-VN" sz="4000" b="1" dirty="0">
                <a:solidFill>
                  <a:srgbClr val="0999C8"/>
                </a:solidFill>
                <a:latin typeface="Tahoma" pitchFamily="34" charset="0"/>
                <a:ea typeface="Tahoma" pitchFamily="34" charset="0"/>
                <a:cs typeface="Tahoma" pitchFamily="34" charset="0"/>
              </a:rPr>
              <a:t>Bài giải</a:t>
            </a:r>
            <a:endParaRPr lang="en-US" sz="4000" b="1" dirty="0">
              <a:solidFill>
                <a:srgbClr val="0999C8"/>
              </a:solidFill>
              <a:latin typeface="Tahoma" pitchFamily="34" charset="0"/>
              <a:ea typeface="Tahoma" pitchFamily="34" charset="0"/>
              <a:cs typeface="Tahoma" pitchFamily="34" charset="0"/>
            </a:endParaRPr>
          </a:p>
        </p:txBody>
      </p:sp>
      <p:pic>
        <p:nvPicPr>
          <p:cNvPr id="32" name="Picture 31"/>
          <p:cNvPicPr/>
          <p:nvPr/>
        </p:nvPicPr>
        <p:blipFill>
          <a:blip r:embed="rId5"/>
          <a:stretch>
            <a:fillRect/>
          </a:stretch>
        </p:blipFill>
        <p:spPr>
          <a:xfrm>
            <a:off x="2698124" y="7944393"/>
            <a:ext cx="5806004" cy="4724400"/>
          </a:xfrm>
          <a:prstGeom prst="rect">
            <a:avLst/>
          </a:prstGeom>
        </p:spPr>
      </p:pic>
      <p:pic>
        <p:nvPicPr>
          <p:cNvPr id="34" name="Picture 33"/>
          <p:cNvPicPr/>
          <p:nvPr/>
        </p:nvPicPr>
        <p:blipFill>
          <a:blip r:embed="rId6"/>
          <a:stretch>
            <a:fillRect/>
          </a:stretch>
        </p:blipFill>
        <p:spPr>
          <a:xfrm>
            <a:off x="9448800" y="7944393"/>
            <a:ext cx="5410200" cy="4764714"/>
          </a:xfrm>
          <a:prstGeom prst="rect">
            <a:avLst/>
          </a:prstGeom>
        </p:spPr>
      </p:pic>
      <p:pic>
        <p:nvPicPr>
          <p:cNvPr id="35" name="Picture 34"/>
          <p:cNvPicPr/>
          <p:nvPr/>
        </p:nvPicPr>
        <p:blipFill>
          <a:blip r:embed="rId7"/>
          <a:stretch>
            <a:fillRect/>
          </a:stretch>
        </p:blipFill>
        <p:spPr>
          <a:xfrm>
            <a:off x="15544800" y="7944393"/>
            <a:ext cx="5755559" cy="4781007"/>
          </a:xfrm>
          <a:prstGeom prst="rect">
            <a:avLst/>
          </a:prstGeom>
        </p:spPr>
      </p:pic>
    </p:spTree>
    <p:extLst>
      <p:ext uri="{BB962C8B-B14F-4D97-AF65-F5344CB8AC3E}">
        <p14:creationId xmlns:p14="http://schemas.microsoft.com/office/powerpoint/2010/main" val="11061069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31"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2861</TotalTime>
  <Words>1646</Words>
  <PresentationFormat>Custom</PresentationFormat>
  <Paragraphs>150</Paragraphs>
  <Slides>19</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Website@VnTeach.Com;</dc:title>
  <dc:creator>Website@VnTeach.Com</dc:creator>
  <cp:keywords>Website@VnTeach.Com</cp:keywords>
  <dcterms:created xsi:type="dcterms:W3CDTF">2013-08-31T11:42:51Z</dcterms:created>
  <dcterms:modified xsi:type="dcterms:W3CDTF">2022-08-26T12:51:52Z</dcterms:modified>
</cp:coreProperties>
</file>