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57" r:id="rId4"/>
    <p:sldId id="258" r:id="rId5"/>
    <p:sldId id="259" r:id="rId6"/>
    <p:sldId id="260" r:id="rId7"/>
    <p:sldId id="263" r:id="rId8"/>
    <p:sldId id="264" r:id="rId9"/>
    <p:sldId id="266" r:id="rId10"/>
    <p:sldId id="268" r:id="rId11"/>
    <p:sldId id="269" r:id="rId12"/>
    <p:sldId id="270" r:id="rId13"/>
    <p:sldId id="271" r:id="rId14"/>
    <p:sldId id="273" r:id="rId15"/>
    <p:sldId id="272" r:id="rId16"/>
    <p:sldId id="274"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1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FC9B337-54D9-49F8-8F0B-1A753BD8AC31}"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6B68224-EB32-4B96-B3FE-15A3C1D3ADD8}" type="slidenum">
              <a:rPr lang="en-US" altLang="vi-VN" smtClean="0"/>
              <a:pPr/>
              <a:t>‹#›</a:t>
            </a:fld>
            <a:endParaRPr lang="en-US" altLang="vi-VN"/>
          </a:p>
        </p:txBody>
      </p:sp>
    </p:spTree>
    <p:extLst>
      <p:ext uri="{BB962C8B-B14F-4D97-AF65-F5344CB8AC3E}">
        <p14:creationId xmlns:p14="http://schemas.microsoft.com/office/powerpoint/2010/main" val="21311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939D090-1A0C-465F-9315-E08CB0605364}"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EF9CF1-40B8-433D-A8A1-0710C0237541}" type="slidenum">
              <a:rPr lang="en-US" altLang="vi-VN" smtClean="0"/>
              <a:pPr/>
              <a:t>‹#›</a:t>
            </a:fld>
            <a:endParaRPr lang="en-US" altLang="vi-VN"/>
          </a:p>
        </p:txBody>
      </p:sp>
    </p:spTree>
    <p:extLst>
      <p:ext uri="{BB962C8B-B14F-4D97-AF65-F5344CB8AC3E}">
        <p14:creationId xmlns:p14="http://schemas.microsoft.com/office/powerpoint/2010/main" val="123069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939D090-1A0C-465F-9315-E08CB0605364}"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EF9CF1-40B8-433D-A8A1-0710C0237541}" type="slidenum">
              <a:rPr lang="en-US" altLang="vi-VN" smtClean="0"/>
              <a:pPr/>
              <a:t>‹#›</a:t>
            </a:fld>
            <a:endParaRPr lang="en-US" alt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36456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939D090-1A0C-465F-9315-E08CB0605364}"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EF9CF1-40B8-433D-A8A1-0710C0237541}" type="slidenum">
              <a:rPr lang="en-US" altLang="vi-VN" smtClean="0"/>
              <a:pPr/>
              <a:t>‹#›</a:t>
            </a:fld>
            <a:endParaRPr lang="en-US" altLang="vi-VN"/>
          </a:p>
        </p:txBody>
      </p:sp>
    </p:spTree>
    <p:extLst>
      <p:ext uri="{BB962C8B-B14F-4D97-AF65-F5344CB8AC3E}">
        <p14:creationId xmlns:p14="http://schemas.microsoft.com/office/powerpoint/2010/main" val="1893529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939D090-1A0C-465F-9315-E08CB0605364}"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EF9CF1-40B8-433D-A8A1-0710C0237541}" type="slidenum">
              <a:rPr lang="en-US" altLang="vi-VN" smtClean="0"/>
              <a:pPr/>
              <a:t>‹#›</a:t>
            </a:fld>
            <a:endParaRPr lang="en-US" alt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4547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939D090-1A0C-465F-9315-E08CB0605364}"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EF9CF1-40B8-433D-A8A1-0710C0237541}" type="slidenum">
              <a:rPr lang="en-US" altLang="vi-VN" smtClean="0"/>
              <a:pPr/>
              <a:t>‹#›</a:t>
            </a:fld>
            <a:endParaRPr lang="en-US" altLang="vi-VN"/>
          </a:p>
        </p:txBody>
      </p:sp>
    </p:spTree>
    <p:extLst>
      <p:ext uri="{BB962C8B-B14F-4D97-AF65-F5344CB8AC3E}">
        <p14:creationId xmlns:p14="http://schemas.microsoft.com/office/powerpoint/2010/main" val="543233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6FA2EFF-B9E3-4126-9E25-754192CF0781}"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BC69D13-5DB5-4848-BE2D-87CB70C15A08}" type="slidenum">
              <a:rPr lang="en-US" altLang="vi-VN" smtClean="0"/>
              <a:pPr/>
              <a:t>‹#›</a:t>
            </a:fld>
            <a:endParaRPr lang="en-US" altLang="vi-VN"/>
          </a:p>
        </p:txBody>
      </p:sp>
    </p:spTree>
    <p:extLst>
      <p:ext uri="{BB962C8B-B14F-4D97-AF65-F5344CB8AC3E}">
        <p14:creationId xmlns:p14="http://schemas.microsoft.com/office/powerpoint/2010/main" val="2252306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F037312-525C-497B-ACBD-1D9D36856FFE}"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07309C1-908C-4315-B8C7-68097DC9238C}" type="slidenum">
              <a:rPr lang="en-US" altLang="vi-VN" smtClean="0"/>
              <a:pPr/>
              <a:t>‹#›</a:t>
            </a:fld>
            <a:endParaRPr lang="en-US" altLang="vi-VN"/>
          </a:p>
        </p:txBody>
      </p:sp>
    </p:spTree>
    <p:extLst>
      <p:ext uri="{BB962C8B-B14F-4D97-AF65-F5344CB8AC3E}">
        <p14:creationId xmlns:p14="http://schemas.microsoft.com/office/powerpoint/2010/main" val="225555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C4A2C98-9CD8-43CD-93FE-4FF98ED95A61}"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D88BAE2-CF7C-49AD-B873-CF44F0EA1F8A}" type="slidenum">
              <a:rPr lang="en-US" altLang="vi-VN" smtClean="0"/>
              <a:pPr/>
              <a:t>‹#›</a:t>
            </a:fld>
            <a:endParaRPr lang="en-US" altLang="vi-VN"/>
          </a:p>
        </p:txBody>
      </p:sp>
    </p:spTree>
    <p:extLst>
      <p:ext uri="{BB962C8B-B14F-4D97-AF65-F5344CB8AC3E}">
        <p14:creationId xmlns:p14="http://schemas.microsoft.com/office/powerpoint/2010/main" val="236212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25396FB-060B-443C-9691-83D9CCD58F93}" type="datetimeFigureOut">
              <a:rPr lang="en-US" smtClean="0"/>
              <a:pPr>
                <a:defRPr/>
              </a:pPr>
              <a:t>7/28/2022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4145617-14D7-43FC-B263-B97BD59719E5}" type="slidenum">
              <a:rPr lang="en-US" altLang="vi-VN" smtClean="0"/>
              <a:pPr/>
              <a:t>‹#›</a:t>
            </a:fld>
            <a:endParaRPr lang="en-US" altLang="vi-VN"/>
          </a:p>
        </p:txBody>
      </p:sp>
    </p:spTree>
    <p:extLst>
      <p:ext uri="{BB962C8B-B14F-4D97-AF65-F5344CB8AC3E}">
        <p14:creationId xmlns:p14="http://schemas.microsoft.com/office/powerpoint/2010/main" val="285029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EA435B6-4536-402D-AC3F-0416B825BDCF}" type="datetimeFigureOut">
              <a:rPr lang="en-US" smtClean="0"/>
              <a:pPr>
                <a:defRPr/>
              </a:pPr>
              <a:t>7/28/2022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50AC9E9-1F3F-493D-9C70-ECEC7CEB710C}" type="slidenum">
              <a:rPr lang="en-US" altLang="vi-VN" smtClean="0"/>
              <a:pPr/>
              <a:t>‹#›</a:t>
            </a:fld>
            <a:endParaRPr lang="en-US" altLang="vi-VN"/>
          </a:p>
        </p:txBody>
      </p:sp>
    </p:spTree>
    <p:extLst>
      <p:ext uri="{BB962C8B-B14F-4D97-AF65-F5344CB8AC3E}">
        <p14:creationId xmlns:p14="http://schemas.microsoft.com/office/powerpoint/2010/main" val="348184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BBBA195-FF58-4374-B903-2833C9569682}" type="datetimeFigureOut">
              <a:rPr lang="en-US" smtClean="0"/>
              <a:pPr>
                <a:defRPr/>
              </a:pPr>
              <a:t>7/28/2022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7099C70-90A7-4637-ADE8-790FB656772A}" type="slidenum">
              <a:rPr lang="en-US" altLang="vi-VN" smtClean="0"/>
              <a:pPr/>
              <a:t>‹#›</a:t>
            </a:fld>
            <a:endParaRPr lang="en-US" altLang="vi-VN"/>
          </a:p>
        </p:txBody>
      </p:sp>
    </p:spTree>
    <p:extLst>
      <p:ext uri="{BB962C8B-B14F-4D97-AF65-F5344CB8AC3E}">
        <p14:creationId xmlns:p14="http://schemas.microsoft.com/office/powerpoint/2010/main" val="55345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3767242-3957-4FA5-8E26-694C460BDF35}" type="datetimeFigureOut">
              <a:rPr lang="en-US" smtClean="0"/>
              <a:pPr>
                <a:defRPr/>
              </a:pPr>
              <a:t>7/28/2022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4AA9A53-C231-419B-8880-94EE06519CF1}" type="slidenum">
              <a:rPr lang="en-US" altLang="vi-VN" smtClean="0"/>
              <a:pPr/>
              <a:t>‹#›</a:t>
            </a:fld>
            <a:endParaRPr lang="en-US" altLang="vi-VN"/>
          </a:p>
        </p:txBody>
      </p:sp>
    </p:spTree>
    <p:extLst>
      <p:ext uri="{BB962C8B-B14F-4D97-AF65-F5344CB8AC3E}">
        <p14:creationId xmlns:p14="http://schemas.microsoft.com/office/powerpoint/2010/main" val="75072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7DB1475-1E54-4ED8-B4C9-0E40EDC2F4D0}" type="datetimeFigureOut">
              <a:rPr lang="en-US" smtClean="0"/>
              <a:pPr>
                <a:defRPr/>
              </a:pPr>
              <a:t>7/28/2022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FFC1A6F-4C26-4E7B-80C5-2E3CA9656989}" type="slidenum">
              <a:rPr lang="en-US" altLang="vi-VN" smtClean="0"/>
              <a:pPr/>
              <a:t>‹#›</a:t>
            </a:fld>
            <a:endParaRPr lang="en-US" altLang="vi-VN"/>
          </a:p>
        </p:txBody>
      </p:sp>
    </p:spTree>
    <p:extLst>
      <p:ext uri="{BB962C8B-B14F-4D97-AF65-F5344CB8AC3E}">
        <p14:creationId xmlns:p14="http://schemas.microsoft.com/office/powerpoint/2010/main" val="187506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E356EEB-5CBE-4754-825D-BD421AABF5D2}" type="datetimeFigureOut">
              <a:rPr lang="en-US" smtClean="0"/>
              <a:pPr>
                <a:defRPr/>
              </a:pPr>
              <a:t>7/28/2022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4A85098-FBB7-40A7-87EC-31B5E5E6AEB5}" type="slidenum">
              <a:rPr lang="en-US" altLang="vi-VN" smtClean="0"/>
              <a:pPr/>
              <a:t>‹#›</a:t>
            </a:fld>
            <a:endParaRPr lang="en-US" altLang="vi-VN"/>
          </a:p>
        </p:txBody>
      </p:sp>
    </p:spTree>
    <p:extLst>
      <p:ext uri="{BB962C8B-B14F-4D97-AF65-F5344CB8AC3E}">
        <p14:creationId xmlns:p14="http://schemas.microsoft.com/office/powerpoint/2010/main" val="344128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05B226F-66AC-44D0-994C-FAA289ADFFD6}" type="datetimeFigureOut">
              <a:rPr lang="en-US" smtClean="0"/>
              <a:pPr>
                <a:defRPr/>
              </a:pPr>
              <a:t>7/28/2022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639C331-EC56-44A1-B5D1-43FF36411131}" type="slidenum">
              <a:rPr lang="en-US" altLang="vi-VN" smtClean="0"/>
              <a:pPr/>
              <a:t>‹#›</a:t>
            </a:fld>
            <a:endParaRPr lang="en-US" altLang="vi-VN"/>
          </a:p>
        </p:txBody>
      </p:sp>
    </p:spTree>
    <p:extLst>
      <p:ext uri="{BB962C8B-B14F-4D97-AF65-F5344CB8AC3E}">
        <p14:creationId xmlns:p14="http://schemas.microsoft.com/office/powerpoint/2010/main" val="302276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939D090-1A0C-465F-9315-E08CB0605364}" type="datetimeFigureOut">
              <a:rPr lang="en-US" smtClean="0"/>
              <a:pPr>
                <a:defRPr/>
              </a:pPr>
              <a:t>7/28/2022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EF9CF1-40B8-433D-A8A1-0710C0237541}" type="slidenum">
              <a:rPr lang="en-US" altLang="vi-VN" smtClean="0"/>
              <a:pPr/>
              <a:t>‹#›</a:t>
            </a:fld>
            <a:endParaRPr lang="en-US" altLang="vi-VN"/>
          </a:p>
        </p:txBody>
      </p:sp>
    </p:spTree>
    <p:extLst>
      <p:ext uri="{BB962C8B-B14F-4D97-AF65-F5344CB8AC3E}">
        <p14:creationId xmlns:p14="http://schemas.microsoft.com/office/powerpoint/2010/main" val="1264310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4.wmf"/><Relationship Id="rId7" Type="http://schemas.openxmlformats.org/officeDocument/2006/relationships/oleObject" Target="../embeddings/oleObject4.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D7FD7-EE07-37D6-6B23-38BE831D2613}"/>
              </a:ext>
            </a:extLst>
          </p:cNvPr>
          <p:cNvSpPr>
            <a:spLocks noGrp="1"/>
          </p:cNvSpPr>
          <p:nvPr>
            <p:ph type="ctrTitle"/>
          </p:nvPr>
        </p:nvSpPr>
        <p:spPr>
          <a:xfrm>
            <a:off x="1092198" y="2046536"/>
            <a:ext cx="9847549" cy="2387600"/>
          </a:xfrm>
        </p:spPr>
        <p:txBody>
          <a:bodyPr rtlCol="0">
            <a:normAutofit fontScale="90000"/>
          </a:bodyPr>
          <a:lstStyle/>
          <a:p>
            <a:pPr eaLnBrk="1" fontAlgn="auto" hangingPunct="1">
              <a:spcAft>
                <a:spcPts val="0"/>
              </a:spcAft>
              <a:defRPr/>
            </a:pPr>
            <a:r>
              <a:rPr lang="en-US" sz="4000" b="1" dirty="0">
                <a:solidFill>
                  <a:srgbClr val="FF0000"/>
                </a:solidFill>
                <a:latin typeface="Times New Roman" panose="02020603050405020304" pitchFamily="18" charset="0"/>
                <a:cs typeface="Times New Roman" panose="02020603050405020304" pitchFamily="18" charset="0"/>
              </a:rPr>
              <a:t>CHƯƠNG 4. PHẢN ỨNG OXI </a:t>
            </a:r>
            <a:r>
              <a:rPr lang="en-US" sz="4000" b="1">
                <a:solidFill>
                  <a:srgbClr val="FF0000"/>
                </a:solidFill>
                <a:latin typeface="Times New Roman" panose="02020603050405020304" pitchFamily="18" charset="0"/>
                <a:cs typeface="Times New Roman" panose="02020603050405020304" pitchFamily="18" charset="0"/>
              </a:rPr>
              <a:t>HOÁ KHỬ</a:t>
            </a:r>
            <a:br>
              <a:rPr lang="en-US" sz="4000" b="1">
                <a:solidFill>
                  <a:srgbClr val="FF0000"/>
                </a:solidFill>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BÀI 12. PHẢN ỨNG OXI HOÁ KHỬ VÀ ỨNG DỤNG TRONG CUỘC  SỐNG</a:t>
            </a:r>
          </a:p>
        </p:txBody>
      </p:sp>
      <p:sp>
        <p:nvSpPr>
          <p:cNvPr id="2051" name="TextBox 3">
            <a:extLst>
              <a:ext uri="{FF2B5EF4-FFF2-40B4-BE49-F238E27FC236}">
                <a16:creationId xmlns:a16="http://schemas.microsoft.com/office/drawing/2014/main" id="{D952410E-B90F-9E91-526E-704AA59F655F}"/>
              </a:ext>
            </a:extLst>
          </p:cNvPr>
          <p:cNvSpPr txBox="1">
            <a:spLocks noChangeArrowheads="1"/>
          </p:cNvSpPr>
          <p:nvPr/>
        </p:nvSpPr>
        <p:spPr bwMode="auto">
          <a:xfrm>
            <a:off x="1254124" y="874713"/>
            <a:ext cx="96856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4000" b="1">
                <a:solidFill>
                  <a:srgbClr val="0000CC"/>
                </a:solidFill>
                <a:latin typeface="Times New Roman" panose="02020603050405020304" pitchFamily="18" charset="0"/>
                <a:cs typeface="Times New Roman" panose="02020603050405020304" pitchFamily="18" charset="0"/>
              </a:rPr>
              <a:t>HOÁ HỌC  10- CHÂN TRỜI SÁNG TẠO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995F3B-58D9-8331-CC2E-15DADAFF59D0}"/>
              </a:ext>
            </a:extLst>
          </p:cNvPr>
          <p:cNvSpPr txBox="1">
            <a:spLocks noChangeArrowheads="1"/>
          </p:cNvSpPr>
          <p:nvPr/>
        </p:nvSpPr>
        <p:spPr bwMode="auto">
          <a:xfrm>
            <a:off x="1241425" y="731838"/>
            <a:ext cx="10475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b="1">
                <a:latin typeface="Times New Roman" panose="02020603050405020304" pitchFamily="18" charset="0"/>
                <a:cs typeface="Times New Roman" panose="02020603050405020304" pitchFamily="18" charset="0"/>
              </a:rPr>
              <a:t>Câu 4: </a:t>
            </a:r>
            <a:r>
              <a:rPr lang="en-US" altLang="vi-VN">
                <a:latin typeface="Times New Roman" panose="02020603050405020304" pitchFamily="18" charset="0"/>
                <a:cs typeface="Times New Roman" panose="02020603050405020304" pitchFamily="18" charset="0"/>
              </a:rPr>
              <a:t>Khi chlorine tác dụng với dung dịch sodium chloride theo phương trình sau:</a:t>
            </a:r>
          </a:p>
          <a:p>
            <a:endParaRPr lang="en-US" altLang="vi-VN"/>
          </a:p>
        </p:txBody>
      </p:sp>
      <p:sp>
        <p:nvSpPr>
          <p:cNvPr id="11267" name="Rectangle 9">
            <a:extLst>
              <a:ext uri="{FF2B5EF4-FFF2-40B4-BE49-F238E27FC236}">
                <a16:creationId xmlns:a16="http://schemas.microsoft.com/office/drawing/2014/main" id="{95919839-A2BC-8401-1CA6-65B0DBE54716}"/>
              </a:ext>
            </a:extLst>
          </p:cNvPr>
          <p:cNvSpPr>
            <a:spLocks noChangeArrowheads="1"/>
          </p:cNvSpPr>
          <p:nvPr/>
        </p:nvSpPr>
        <p:spPr bwMode="auto">
          <a:xfrm>
            <a:off x="3592513" y="223838"/>
            <a:ext cx="4694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r">
              <a:lnSpc>
                <a:spcPct val="107000"/>
              </a:lnSpc>
              <a:spcAft>
                <a:spcPts val="800"/>
              </a:spcAft>
            </a:pPr>
            <a:r>
              <a:rPr lang="en-US" altLang="vi-VN" sz="2400" b="1">
                <a:latin typeface="Times New Roman" panose="02020603050405020304" pitchFamily="18" charset="0"/>
                <a:ea typeface="Calibri" panose="020F0502020204030204" pitchFamily="34" charset="0"/>
                <a:cs typeface="Times New Roman" panose="02020603050405020304" pitchFamily="18" charset="0"/>
              </a:rPr>
              <a:t>TRẢ LỜI PHIẾU HỌC TẬP SỐ</a:t>
            </a:r>
            <a:r>
              <a:rPr lang="en-US" altLang="vi-VN"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endParaRPr lang="en-US" altLang="vi-VN"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9EDADF5-4ABD-B73E-DA56-4412D3EBD906}"/>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3498850" y="1030288"/>
            <a:ext cx="30194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6C6AB9F-C23C-13A5-1B48-753C733A59BE}"/>
              </a:ext>
            </a:extLst>
          </p:cNvPr>
          <p:cNvSpPr txBox="1">
            <a:spLocks noChangeArrowheads="1"/>
          </p:cNvSpPr>
          <p:nvPr/>
        </p:nvSpPr>
        <p:spPr bwMode="auto">
          <a:xfrm>
            <a:off x="1489075" y="1476375"/>
            <a:ext cx="931386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b="1">
                <a:latin typeface="Times New Roman" panose="02020603050405020304" pitchFamily="18" charset="0"/>
                <a:cs typeface="Times New Roman" panose="02020603050405020304" pitchFamily="18" charset="0"/>
              </a:rPr>
              <a:t>Để nhận biết phản ứng là phản ứng oxi hóa – khử:</a:t>
            </a:r>
            <a:endParaRPr lang="en-US" altLang="vi-VN">
              <a:latin typeface="Times New Roman" panose="02020603050405020304" pitchFamily="18" charset="0"/>
              <a:cs typeface="Times New Roman" panose="02020603050405020304" pitchFamily="18" charset="0"/>
            </a:endParaRPr>
          </a:p>
          <a:p>
            <a:r>
              <a:rPr lang="en-US" altLang="vi-VN">
                <a:latin typeface="Times New Roman" panose="02020603050405020304" pitchFamily="18" charset="0"/>
                <a:cs typeface="Times New Roman" panose="02020603050405020304" pitchFamily="18" charset="0"/>
              </a:rPr>
              <a:t>    - Có sự thay đổi số oxi hoá của chất tham gia và sản phẩm.</a:t>
            </a:r>
          </a:p>
          <a:p>
            <a:r>
              <a:rPr lang="en-US" altLang="vi-VN">
                <a:latin typeface="Times New Roman" panose="02020603050405020304" pitchFamily="18" charset="0"/>
                <a:cs typeface="Times New Roman" panose="02020603050405020304" pitchFamily="18" charset="0"/>
              </a:rPr>
              <a:t>    - Xảy ra đồng thời quá trình oxi hoá và quá trình khử.</a:t>
            </a:r>
            <a:endParaRPr lang="en-US" altLang="vi-VN"/>
          </a:p>
          <a:p>
            <a:r>
              <a:rPr lang="en-US" altLang="vi-VN" b="1">
                <a:latin typeface="Times New Roman" panose="02020603050405020304" pitchFamily="18" charset="0"/>
                <a:cs typeface="Times New Roman" panose="02020603050405020304" pitchFamily="18" charset="0"/>
              </a:rPr>
              <a:t>Kết luận:</a:t>
            </a:r>
            <a:r>
              <a:rPr lang="en-US" altLang="vi-VN">
                <a:latin typeface="Times New Roman" panose="02020603050405020304" pitchFamily="18" charset="0"/>
                <a:cs typeface="Times New Roman" panose="02020603050405020304" pitchFamily="18" charset="0"/>
              </a:rPr>
              <a:t> </a:t>
            </a:r>
            <a:r>
              <a:rPr lang="en-US" altLang="vi-VN" b="1">
                <a:latin typeface="Times New Roman" panose="02020603050405020304" pitchFamily="18" charset="0"/>
                <a:cs typeface="Times New Roman" panose="02020603050405020304" pitchFamily="18" charset="0"/>
              </a:rPr>
              <a:t>Phản ứng oxi hóa – khử</a:t>
            </a:r>
            <a:r>
              <a:rPr lang="en-US" altLang="vi-VN">
                <a:latin typeface="Times New Roman" panose="02020603050405020304" pitchFamily="18" charset="0"/>
                <a:cs typeface="Times New Roman" panose="02020603050405020304" pitchFamily="18" charset="0"/>
              </a:rPr>
              <a:t> là phản ứng hóa học, trong đó có sự chuyển dịch electron giữa các chất phản ứng hay có sự thay đổi số oxi hóa của một số nguyên tử trong phân tử. Trong phản ứng oxi hóa – khử luôn xảy ra đồng thời quá trình oxi hóa và quá trình khử</a:t>
            </a:r>
          </a:p>
          <a:p>
            <a:endParaRPr lang="en-US" altLang="vi-VN">
              <a:latin typeface="Times New Roman" panose="02020603050405020304" pitchFamily="18" charset="0"/>
              <a:cs typeface="Times New Roman" panose="02020603050405020304" pitchFamily="18" charset="0"/>
            </a:endParaRPr>
          </a:p>
          <a:p>
            <a:r>
              <a:rPr lang="en-US" altLang="vi-VN" b="1">
                <a:latin typeface="Times New Roman" panose="02020603050405020304" pitchFamily="18" charset="0"/>
                <a:cs typeface="Times New Roman" panose="02020603050405020304" pitchFamily="18" charset="0"/>
              </a:rPr>
              <a:t>Luyện tập: </a:t>
            </a:r>
            <a:r>
              <a:rPr lang="en-US" altLang="vi-VN">
                <a:latin typeface="Times New Roman" panose="02020603050405020304" pitchFamily="18" charset="0"/>
                <a:cs typeface="Times New Roman" panose="02020603050405020304" pitchFamily="18" charset="0"/>
              </a:rPr>
              <a:t>Hãy nêu 3 ví dụ về phản ứng có sự thay đổi số oxi hóa của nguyên tử và 3 ví dụ về phản ứng không có sự thay đổi số oxi hóa của nguyên tử</a:t>
            </a:r>
          </a:p>
        </p:txBody>
      </p:sp>
      <p:pic>
        <p:nvPicPr>
          <p:cNvPr id="13" name="Picture 12">
            <a:extLst>
              <a:ext uri="{FF2B5EF4-FFF2-40B4-BE49-F238E27FC236}">
                <a16:creationId xmlns:a16="http://schemas.microsoft.com/office/drawing/2014/main" id="{53082DD2-BB2A-59B8-FD59-413A697B5E2A}"/>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581150" y="4060825"/>
            <a:ext cx="5218113"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arn(inVertical)">
                                      <p:cBhvr>
                                        <p:cTn id="27" dur="500"/>
                                        <p:tgtEl>
                                          <p:spTgt spid="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arn(inVertical)">
                                      <p:cBhvr>
                                        <p:cTn id="32" dur="500"/>
                                        <p:tgtEl>
                                          <p:spTgt spid="8">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barn(inVertical)">
                                      <p:cBhvr>
                                        <p:cTn id="37" dur="500"/>
                                        <p:tgtEl>
                                          <p:spTgt spid="8">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216D965-B433-EAAF-92CF-1792FCA51A7D}"/>
              </a:ext>
            </a:extLst>
          </p:cNvPr>
          <p:cNvGraphicFramePr>
            <a:graphicFrameLocks noGrp="1"/>
          </p:cNvGraphicFramePr>
          <p:nvPr/>
        </p:nvGraphicFramePr>
        <p:xfrm>
          <a:off x="1243013" y="1385888"/>
          <a:ext cx="7694612" cy="1957387"/>
        </p:xfrm>
        <a:graphic>
          <a:graphicData uri="http://schemas.openxmlformats.org/drawingml/2006/table">
            <a:tbl>
              <a:tblPr firstRow="1" firstCol="1" bandRow="1">
                <a:tableStyleId>{5C22544A-7EE6-4342-B048-85BDC9FD1C3A}</a:tableStyleId>
              </a:tblPr>
              <a:tblGrid>
                <a:gridCol w="3847306">
                  <a:extLst>
                    <a:ext uri="{9D8B030D-6E8A-4147-A177-3AD203B41FA5}">
                      <a16:colId xmlns:a16="http://schemas.microsoft.com/office/drawing/2014/main" val="659036342"/>
                    </a:ext>
                  </a:extLst>
                </a:gridCol>
                <a:gridCol w="3847306">
                  <a:extLst>
                    <a:ext uri="{9D8B030D-6E8A-4147-A177-3AD203B41FA5}">
                      <a16:colId xmlns:a16="http://schemas.microsoft.com/office/drawing/2014/main" val="681688481"/>
                    </a:ext>
                  </a:extLst>
                </a:gridCol>
              </a:tblGrid>
              <a:tr h="326231">
                <a:tc>
                  <a:txBody>
                    <a:bodyPr/>
                    <a:lstStyle/>
                    <a:p>
                      <a:pPr marL="0" marR="0" algn="ctr">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Chất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ctr">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Chất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2379088204"/>
                  </a:ext>
                </a:extLst>
              </a:tr>
              <a:tr h="326231">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Nhường</a:t>
                      </a:r>
                      <a:r>
                        <a:rPr lang="en-US" sz="2000" dirty="0">
                          <a:effectLst/>
                          <a:latin typeface="Times New Roman" panose="02020603050405020304" pitchFamily="18" charset="0"/>
                          <a:cs typeface="Times New Roman" panose="02020603050405020304" pitchFamily="18" charset="0"/>
                        </a:rPr>
                        <a:t> electron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electron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905859221"/>
                  </a:ext>
                </a:extLst>
              </a:tr>
              <a:tr h="326231">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tăng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just">
                        <a:lnSpc>
                          <a:spcPct val="107000"/>
                        </a:lnSpc>
                        <a:spcBef>
                          <a:spcPts val="0"/>
                        </a:spcBef>
                        <a:spcAft>
                          <a:spcPts val="0"/>
                        </a:spcAft>
                        <a:tabLst>
                          <a:tab pos="180340" algn="l"/>
                        </a:tabLst>
                      </a:pPr>
                      <a:r>
                        <a:rPr lang="en-US" sz="2000">
                          <a:effectLst/>
                          <a:latin typeface="Times New Roman" panose="02020603050405020304" pitchFamily="18" charset="0"/>
                          <a:cs typeface="Times New Roman" panose="02020603050405020304" pitchFamily="18" charset="0"/>
                        </a:rPr>
                        <a:t>Số oxi hóa giảm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263898273"/>
                  </a:ext>
                </a:extLst>
              </a:tr>
              <a:tr h="326231">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359712797"/>
                  </a:ext>
                </a:extLst>
              </a:tr>
              <a:tr h="652463">
                <a:tc gridSpan="2">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nhường</a:t>
                      </a:r>
                      <a:r>
                        <a:rPr lang="en-US" sz="2000" dirty="0">
                          <a:effectLst/>
                          <a:latin typeface="Times New Roman" panose="02020603050405020304" pitchFamily="18" charset="0"/>
                          <a:cs typeface="Times New Roman" panose="02020603050405020304" pitchFamily="18" charset="0"/>
                        </a:rPr>
                        <a:t> electron.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electron.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hMerge="1">
                  <a:txBody>
                    <a:bodyPr/>
                    <a:lstStyle/>
                    <a:p>
                      <a:endParaRPr lang="en-US"/>
                    </a:p>
                  </a:txBody>
                  <a:tcPr/>
                </a:tc>
                <a:extLst>
                  <a:ext uri="{0D108BD9-81ED-4DB2-BD59-A6C34878D82A}">
                    <a16:rowId xmlns:a16="http://schemas.microsoft.com/office/drawing/2014/main" val="3947710567"/>
                  </a:ext>
                </a:extLst>
              </a:tr>
            </a:tbl>
          </a:graphicData>
        </a:graphic>
      </p:graphicFrame>
      <p:sp>
        <p:nvSpPr>
          <p:cNvPr id="8" name="Rectangle 7">
            <a:extLst>
              <a:ext uri="{FF2B5EF4-FFF2-40B4-BE49-F238E27FC236}">
                <a16:creationId xmlns:a16="http://schemas.microsoft.com/office/drawing/2014/main" id="{6989481F-6B1F-F3A5-4FF2-F2AEEA871255}"/>
              </a:ext>
            </a:extLst>
          </p:cNvPr>
          <p:cNvSpPr>
            <a:spLocks noChangeArrowheads="1"/>
          </p:cNvSpPr>
          <p:nvPr/>
        </p:nvSpPr>
        <p:spPr bwMode="auto">
          <a:xfrm>
            <a:off x="1139825" y="3632200"/>
            <a:ext cx="7797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000" b="1">
                <a:latin typeface="Times New Roman" panose="02020603050405020304" pitchFamily="18" charset="0"/>
                <a:cs typeface="Times New Roman" panose="02020603050405020304" pitchFamily="18" charset="0"/>
              </a:rPr>
              <a:t>Phản ứng oxi hóa – khử</a:t>
            </a:r>
            <a:r>
              <a:rPr lang="en-US" altLang="vi-VN" sz="2000">
                <a:latin typeface="Times New Roman" panose="02020603050405020304" pitchFamily="18" charset="0"/>
                <a:cs typeface="Times New Roman" panose="02020603050405020304" pitchFamily="18" charset="0"/>
              </a:rPr>
              <a:t> là phản ứng hóa học, trong đó có sự chuyển dịch electron giữa các chất phản ứng hay có sự thay đổi số oxi hóa của một số nguyên tử trong phân tử. </a:t>
            </a:r>
          </a:p>
          <a:p>
            <a:r>
              <a:rPr lang="en-US" altLang="vi-VN" sz="2000">
                <a:latin typeface="Times New Roman" panose="02020603050405020304" pitchFamily="18" charset="0"/>
                <a:cs typeface="Times New Roman" panose="02020603050405020304" pitchFamily="18" charset="0"/>
              </a:rPr>
              <a:t>Trong phản ứng oxi hóa – khử luôn xảy ra đồng thời quá trình oxi hóa và quá trình khử</a:t>
            </a:r>
          </a:p>
        </p:txBody>
      </p:sp>
      <p:sp>
        <p:nvSpPr>
          <p:cNvPr id="9" name="TextBox 8">
            <a:extLst>
              <a:ext uri="{FF2B5EF4-FFF2-40B4-BE49-F238E27FC236}">
                <a16:creationId xmlns:a16="http://schemas.microsoft.com/office/drawing/2014/main" id="{8B0C9AFA-C9F4-C90C-602D-F85FFEAA3BE5}"/>
              </a:ext>
            </a:extLst>
          </p:cNvPr>
          <p:cNvSpPr txBox="1">
            <a:spLocks noChangeArrowheads="1"/>
          </p:cNvSpPr>
          <p:nvPr/>
        </p:nvSpPr>
        <p:spPr bwMode="auto">
          <a:xfrm>
            <a:off x="1936750" y="0"/>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4000" b="1">
                <a:latin typeface="Times New Roman" panose="02020603050405020304" pitchFamily="18" charset="0"/>
                <a:cs typeface="Times New Roman" panose="02020603050405020304" pitchFamily="18" charset="0"/>
              </a:rPr>
              <a:t>II. Phản ứng oxi hoá khử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1000"/>
                                        <p:tgtEl>
                                          <p:spTgt spid="8">
                                            <p:txEl>
                                              <p:pRg st="1" end="1"/>
                                            </p:txEl>
                                          </p:spTgt>
                                        </p:tgtEl>
                                      </p:cBhvr>
                                    </p:animEffect>
                                    <p:anim calcmode="lin" valueType="num">
                                      <p:cBhvr>
                                        <p:cTn id="2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a:extLst>
              <a:ext uri="{FF2B5EF4-FFF2-40B4-BE49-F238E27FC236}">
                <a16:creationId xmlns:a16="http://schemas.microsoft.com/office/drawing/2014/main" id="{F50713DA-9626-12DC-38EB-0C9DC91E2486}"/>
              </a:ext>
            </a:extLst>
          </p:cNvPr>
          <p:cNvSpPr txBox="1">
            <a:spLocks noChangeArrowheads="1"/>
          </p:cNvSpPr>
          <p:nvPr/>
        </p:nvSpPr>
        <p:spPr bwMode="auto">
          <a:xfrm>
            <a:off x="1301750" y="111125"/>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3200" b="1">
                <a:latin typeface="Times New Roman" panose="02020603050405020304" pitchFamily="18" charset="0"/>
                <a:cs typeface="Times New Roman" panose="02020603050405020304" pitchFamily="18" charset="0"/>
              </a:rPr>
              <a:t>                PHIẾU HỌC TẬP SỐ 3</a:t>
            </a:r>
          </a:p>
        </p:txBody>
      </p:sp>
      <p:sp>
        <p:nvSpPr>
          <p:cNvPr id="13315" name="Rectangle 7">
            <a:extLst>
              <a:ext uri="{FF2B5EF4-FFF2-40B4-BE49-F238E27FC236}">
                <a16:creationId xmlns:a16="http://schemas.microsoft.com/office/drawing/2014/main" id="{691CA60D-827C-00D5-5096-30BD30FBAD2E}"/>
              </a:ext>
            </a:extLst>
          </p:cNvPr>
          <p:cNvSpPr>
            <a:spLocks noChangeArrowheads="1"/>
          </p:cNvSpPr>
          <p:nvPr/>
        </p:nvSpPr>
        <p:spPr bwMode="auto">
          <a:xfrm>
            <a:off x="1277938" y="955675"/>
            <a:ext cx="52625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b="1">
                <a:latin typeface="Times New Roman" panose="02020603050405020304" pitchFamily="18" charset="0"/>
                <a:ea typeface="Calibri" panose="020F0502020204030204" pitchFamily="34" charset="0"/>
                <a:cs typeface="Times New Roman" panose="02020603050405020304" pitchFamily="18" charset="0"/>
              </a:rPr>
              <a:t>Câu 1: Lập phương trình hóa học sau:  H</a:t>
            </a:r>
            <a:r>
              <a:rPr lang="en-US" altLang="en-US"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b="1">
                <a:latin typeface="Times New Roman" panose="02020603050405020304" pitchFamily="18" charset="0"/>
                <a:ea typeface="Calibri" panose="020F0502020204030204" pitchFamily="34" charset="0"/>
                <a:cs typeface="Times New Roman" panose="02020603050405020304" pitchFamily="18" charset="0"/>
              </a:rPr>
              <a:t>S   +  O</a:t>
            </a:r>
            <a:r>
              <a:rPr lang="en-US" altLang="en-US"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b="1">
                <a:latin typeface="Times New Roman" panose="02020603050405020304" pitchFamily="18" charset="0"/>
                <a:ea typeface="Calibri" panose="020F0502020204030204" pitchFamily="34" charset="0"/>
                <a:cs typeface="Times New Roman" panose="02020603050405020304" pitchFamily="18" charset="0"/>
              </a:rPr>
              <a:t>  </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3316" name="Object 10">
            <a:extLst>
              <a:ext uri="{FF2B5EF4-FFF2-40B4-BE49-F238E27FC236}">
                <a16:creationId xmlns:a16="http://schemas.microsoft.com/office/drawing/2014/main" id="{5BB22184-A07F-76B6-87CD-D4319273A7EB}"/>
              </a:ext>
            </a:extLst>
          </p:cNvPr>
          <p:cNvGraphicFramePr>
            <a:graphicFrameLocks noChangeAspect="1"/>
          </p:cNvGraphicFramePr>
          <p:nvPr/>
        </p:nvGraphicFramePr>
        <p:xfrm>
          <a:off x="6345238" y="1701800"/>
          <a:ext cx="428625" cy="228600"/>
        </p:xfrm>
        <a:graphic>
          <a:graphicData uri="http://schemas.openxmlformats.org/presentationml/2006/ole">
            <mc:AlternateContent xmlns:mc="http://schemas.openxmlformats.org/markup-compatibility/2006">
              <mc:Choice xmlns:v="urn:schemas-microsoft-com:vml" Requires="v">
                <p:oleObj r:id="rId2" imgW="431613" imgH="228501" progId="Equation.DSMT4">
                  <p:embed/>
                </p:oleObj>
              </mc:Choice>
              <mc:Fallback>
                <p:oleObj r:id="rId2" imgW="431613" imgH="228501" progId="Equation.DSMT4">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238" y="1701800"/>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7" name="TextBox 15">
            <a:extLst>
              <a:ext uri="{FF2B5EF4-FFF2-40B4-BE49-F238E27FC236}">
                <a16:creationId xmlns:a16="http://schemas.microsoft.com/office/drawing/2014/main" id="{DEA18EB8-2C2D-750B-48F6-6EB0B4C4E52B}"/>
              </a:ext>
            </a:extLst>
          </p:cNvPr>
          <p:cNvSpPr txBox="1">
            <a:spLocks noChangeArrowheads="1"/>
          </p:cNvSpPr>
          <p:nvPr/>
        </p:nvSpPr>
        <p:spPr bwMode="auto">
          <a:xfrm>
            <a:off x="7080250" y="887413"/>
            <a:ext cx="2090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latin typeface="Times New Roman" panose="02020603050405020304" pitchFamily="18" charset="0"/>
                <a:ea typeface="Calibri" panose="020F0502020204030204" pitchFamily="34" charset="0"/>
                <a:cs typeface="Times New Roman" panose="02020603050405020304" pitchFamily="18" charset="0"/>
              </a:rPr>
              <a:t>SO</a:t>
            </a:r>
            <a:r>
              <a:rPr lang="en-US" altLang="en-US"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b="1">
                <a:latin typeface="Times New Roman" panose="02020603050405020304" pitchFamily="18" charset="0"/>
                <a:ea typeface="Calibri" panose="020F0502020204030204" pitchFamily="34" charset="0"/>
                <a:cs typeface="Times New Roman" panose="02020603050405020304" pitchFamily="18" charset="0"/>
              </a:rPr>
              <a:t>   + H</a:t>
            </a:r>
            <a:r>
              <a:rPr lang="en-US" altLang="en-US"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b="1">
                <a:latin typeface="Times New Roman" panose="02020603050405020304" pitchFamily="18" charset="0"/>
                <a:ea typeface="Calibri" panose="020F0502020204030204" pitchFamily="34" charset="0"/>
                <a:cs typeface="Times New Roman" panose="02020603050405020304" pitchFamily="18" charset="0"/>
              </a:rPr>
              <a:t>O</a:t>
            </a:r>
            <a:endParaRPr lang="en-US" altLang="vi-VN">
              <a:ea typeface="Calibri" panose="020F0502020204030204" pitchFamily="34" charset="0"/>
              <a:cs typeface="Times New Roman" panose="02020603050405020304" pitchFamily="18" charset="0"/>
            </a:endParaRPr>
          </a:p>
        </p:txBody>
      </p:sp>
      <p:sp>
        <p:nvSpPr>
          <p:cNvPr id="13318" name="Rectangle 13">
            <a:extLst>
              <a:ext uri="{FF2B5EF4-FFF2-40B4-BE49-F238E27FC236}">
                <a16:creationId xmlns:a16="http://schemas.microsoft.com/office/drawing/2014/main" id="{C888350C-5EE1-DB2F-015A-0E169DD26B3F}"/>
              </a:ext>
            </a:extLst>
          </p:cNvPr>
          <p:cNvSpPr>
            <a:spLocks noChangeArrowheads="1"/>
          </p:cNvSpPr>
          <p:nvPr/>
        </p:nvSpPr>
        <p:spPr bwMode="auto">
          <a:xfrm>
            <a:off x="1620838" y="1327150"/>
            <a:ext cx="79676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180975" algn="l"/>
              </a:tabLst>
              <a:defRPr>
                <a:solidFill>
                  <a:schemeClr val="tx1"/>
                </a:solidFill>
                <a:latin typeface="Calibri" panose="020F0502020204030204" pitchFamily="34" charset="0"/>
              </a:defRPr>
            </a:lvl1pPr>
            <a:lvl2pPr marL="742950" indent="-285750">
              <a:tabLst>
                <a:tab pos="180975" algn="l"/>
              </a:tabLst>
              <a:defRPr>
                <a:solidFill>
                  <a:schemeClr val="tx1"/>
                </a:solidFill>
                <a:latin typeface="Calibri" panose="020F0502020204030204" pitchFamily="34" charset="0"/>
              </a:defRPr>
            </a:lvl2pPr>
            <a:lvl3pPr marL="1143000" indent="-228600">
              <a:tabLst>
                <a:tab pos="180975" algn="l"/>
              </a:tabLst>
              <a:defRPr>
                <a:solidFill>
                  <a:schemeClr val="tx1"/>
                </a:solidFill>
                <a:latin typeface="Calibri" panose="020F0502020204030204" pitchFamily="34" charset="0"/>
              </a:defRPr>
            </a:lvl3pPr>
            <a:lvl4pPr marL="1600200" indent="-228600">
              <a:tabLst>
                <a:tab pos="180975" algn="l"/>
              </a:tabLst>
              <a:defRPr>
                <a:solidFill>
                  <a:schemeClr val="tx1"/>
                </a:solidFill>
                <a:latin typeface="Calibri" panose="020F0502020204030204" pitchFamily="34" charset="0"/>
              </a:defRPr>
            </a:lvl4pPr>
            <a:lvl5pPr marL="2057400" indent="-228600">
              <a:tabLst>
                <a:tab pos="180975"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9pPr>
          </a:lstStyle>
          <a:p>
            <a:pPr algn="ctr" eaLnBrk="1" hangingPunct="1"/>
            <a:r>
              <a:rPr lang="en-US" altLang="en-US" sz="2000" b="1">
                <a:latin typeface="Times New Roman" panose="02020603050405020304" pitchFamily="18" charset="0"/>
                <a:ea typeface="Calibri" panose="020F0502020204030204" pitchFamily="34" charset="0"/>
                <a:cs typeface="Times New Roman" panose="02020603050405020304" pitchFamily="18" charset="0"/>
              </a:rPr>
              <a:t>Bước 1:</a:t>
            </a:r>
            <a:r>
              <a:rPr lang="en-US" altLang="en-US" sz="2000">
                <a:latin typeface="Times New Roman" panose="02020603050405020304" pitchFamily="18" charset="0"/>
                <a:ea typeface="Calibri" panose="020F0502020204030204" pitchFamily="34" charset="0"/>
                <a:cs typeface="Times New Roman" panose="02020603050405020304" pitchFamily="18" charset="0"/>
              </a:rPr>
              <a:t>  Xác định số oxi hóa của các nguyên tố có sự thay đổi số oxi hóa</a:t>
            </a:r>
          </a:p>
          <a:p>
            <a:pPr algn="ctr"/>
            <a:r>
              <a:rPr lang="en-US" altLang="en-US" sz="2000">
                <a:latin typeface="Times New Roman" panose="02020603050405020304" pitchFamily="18" charset="0"/>
                <a:ea typeface="Calibri" panose="020F0502020204030204" pitchFamily="34" charset="0"/>
                <a:cs typeface="Times New Roman" panose="02020603050405020304" pitchFamily="18" charset="0"/>
              </a:rPr>
              <a:t>H</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rPr>
              <a:t>S   +  O</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000">
              <a:latin typeface="Times New Roman" panose="02020603050405020304" pitchFamily="18" charset="0"/>
              <a:cs typeface="Times New Roman" panose="02020603050405020304" pitchFamily="18" charset="0"/>
            </a:endParaRPr>
          </a:p>
        </p:txBody>
      </p:sp>
      <p:graphicFrame>
        <p:nvGraphicFramePr>
          <p:cNvPr id="13319" name="Object 20">
            <a:extLst>
              <a:ext uri="{FF2B5EF4-FFF2-40B4-BE49-F238E27FC236}">
                <a16:creationId xmlns:a16="http://schemas.microsoft.com/office/drawing/2014/main" id="{E48A03EA-867C-5D39-2F94-4C4E7692529C}"/>
              </a:ext>
            </a:extLst>
          </p:cNvPr>
          <p:cNvGraphicFramePr>
            <a:graphicFrameLocks noChangeAspect="1"/>
          </p:cNvGraphicFramePr>
          <p:nvPr/>
        </p:nvGraphicFramePr>
        <p:xfrm>
          <a:off x="6545263" y="957263"/>
          <a:ext cx="428625" cy="228600"/>
        </p:xfrm>
        <a:graphic>
          <a:graphicData uri="http://schemas.openxmlformats.org/presentationml/2006/ole">
            <mc:AlternateContent xmlns:mc="http://schemas.openxmlformats.org/markup-compatibility/2006">
              <mc:Choice xmlns:v="urn:schemas-microsoft-com:vml" Requires="v">
                <p:oleObj r:id="rId4" imgW="431613" imgH="228501" progId="Equation.DSMT4">
                  <p:embed/>
                </p:oleObj>
              </mc:Choice>
              <mc:Fallback>
                <p:oleObj r:id="rId4" imgW="431613" imgH="228501" progId="Equation.DSMT4">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957263"/>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0" name="TextBox 21">
            <a:extLst>
              <a:ext uri="{FF2B5EF4-FFF2-40B4-BE49-F238E27FC236}">
                <a16:creationId xmlns:a16="http://schemas.microsoft.com/office/drawing/2014/main" id="{0EA2D24B-095E-7D4B-168F-815573F2A421}"/>
              </a:ext>
            </a:extLst>
          </p:cNvPr>
          <p:cNvSpPr txBox="1">
            <a:spLocks noChangeArrowheads="1"/>
          </p:cNvSpPr>
          <p:nvPr/>
        </p:nvSpPr>
        <p:spPr bwMode="auto">
          <a:xfrm>
            <a:off x="6816725" y="1620838"/>
            <a:ext cx="2092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latin typeface="Times New Roman" panose="02020603050405020304" pitchFamily="18" charset="0"/>
                <a:ea typeface="Calibri" panose="020F0502020204030204" pitchFamily="34" charset="0"/>
                <a:cs typeface="Times New Roman" panose="02020603050405020304" pitchFamily="18" charset="0"/>
              </a:rPr>
              <a:t>SO</a:t>
            </a:r>
            <a:r>
              <a:rPr lang="en-US" altLang="en-US"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b="1">
                <a:latin typeface="Times New Roman" panose="02020603050405020304" pitchFamily="18" charset="0"/>
                <a:ea typeface="Calibri" panose="020F0502020204030204" pitchFamily="34" charset="0"/>
                <a:cs typeface="Times New Roman" panose="02020603050405020304" pitchFamily="18" charset="0"/>
              </a:rPr>
              <a:t>   + H</a:t>
            </a:r>
            <a:r>
              <a:rPr lang="en-US" altLang="en-US"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b="1">
                <a:latin typeface="Times New Roman" panose="02020603050405020304" pitchFamily="18" charset="0"/>
                <a:ea typeface="Calibri" panose="020F0502020204030204" pitchFamily="34" charset="0"/>
                <a:cs typeface="Times New Roman" panose="02020603050405020304" pitchFamily="18" charset="0"/>
              </a:rPr>
              <a:t>O</a:t>
            </a:r>
            <a:endParaRPr lang="en-US" altLang="vi-VN">
              <a:ea typeface="Calibri" panose="020F0502020204030204" pitchFamily="34" charset="0"/>
              <a:cs typeface="Times New Roman" panose="02020603050405020304" pitchFamily="18" charset="0"/>
            </a:endParaRPr>
          </a:p>
        </p:txBody>
      </p:sp>
      <p:sp>
        <p:nvSpPr>
          <p:cNvPr id="13321" name="TextBox 22">
            <a:extLst>
              <a:ext uri="{FF2B5EF4-FFF2-40B4-BE49-F238E27FC236}">
                <a16:creationId xmlns:a16="http://schemas.microsoft.com/office/drawing/2014/main" id="{9640BD47-0270-0ED6-EDD6-BFA72E344773}"/>
              </a:ext>
            </a:extLst>
          </p:cNvPr>
          <p:cNvSpPr txBox="1">
            <a:spLocks noChangeArrowheads="1"/>
          </p:cNvSpPr>
          <p:nvPr/>
        </p:nvSpPr>
        <p:spPr bwMode="auto">
          <a:xfrm>
            <a:off x="1711325" y="2395538"/>
            <a:ext cx="9386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000" b="1">
                <a:latin typeface="Times New Roman" panose="02020603050405020304" pitchFamily="18" charset="0"/>
                <a:cs typeface="Times New Roman" panose="02020603050405020304" pitchFamily="18" charset="0"/>
              </a:rPr>
              <a:t>Bước 3:</a:t>
            </a:r>
            <a:r>
              <a:rPr lang="en-US" altLang="vi-VN" sz="2000">
                <a:latin typeface="Times New Roman" panose="02020603050405020304" pitchFamily="18" charset="0"/>
                <a:cs typeface="Times New Roman" panose="02020603050405020304" pitchFamily="18" charset="0"/>
              </a:rPr>
              <a:t> Xác định (và nhân) các hệ số thích hợp vào các quá trình</a:t>
            </a:r>
          </a:p>
          <a:p>
            <a:r>
              <a:rPr lang="en-US" altLang="vi-VN" sz="2000" b="1">
                <a:latin typeface="Times New Roman" panose="02020603050405020304" pitchFamily="18" charset="0"/>
                <a:cs typeface="Times New Roman" panose="02020603050405020304" pitchFamily="18" charset="0"/>
              </a:rPr>
              <a:t>Bước 4:</a:t>
            </a:r>
            <a:r>
              <a:rPr lang="en-US" altLang="vi-VN" sz="2000">
                <a:latin typeface="Times New Roman" panose="02020603050405020304" pitchFamily="18" charset="0"/>
                <a:cs typeface="Times New Roman" panose="02020603050405020304" pitchFamily="18" charset="0"/>
              </a:rPr>
              <a:t> Đặt các hệ số vào phương trình phản ứng. Cân bằng số lượng</a:t>
            </a:r>
          </a:p>
          <a:p>
            <a:r>
              <a:rPr lang="en-US" altLang="vi-VN" sz="2000">
                <a:latin typeface="Times New Roman" panose="02020603050405020304" pitchFamily="18" charset="0"/>
                <a:cs typeface="Times New Roman" panose="02020603050405020304" pitchFamily="18" charset="0"/>
              </a:rPr>
              <a:t> nguyên tử của các nguyên tố còn lại.</a:t>
            </a:r>
          </a:p>
        </p:txBody>
      </p:sp>
      <p:sp>
        <p:nvSpPr>
          <p:cNvPr id="13322" name="Rectangle 23">
            <a:extLst>
              <a:ext uri="{FF2B5EF4-FFF2-40B4-BE49-F238E27FC236}">
                <a16:creationId xmlns:a16="http://schemas.microsoft.com/office/drawing/2014/main" id="{675C61A4-B183-3809-7E81-9AA3BCF2DF7D}"/>
              </a:ext>
            </a:extLst>
          </p:cNvPr>
          <p:cNvSpPr>
            <a:spLocks noChangeArrowheads="1"/>
          </p:cNvSpPr>
          <p:nvPr/>
        </p:nvSpPr>
        <p:spPr bwMode="auto">
          <a:xfrm>
            <a:off x="1711325" y="2014538"/>
            <a:ext cx="50831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nSpc>
                <a:spcPct val="107000"/>
              </a:lnSpc>
              <a:spcAft>
                <a:spcPts val="800"/>
              </a:spcAft>
            </a:pPr>
            <a:r>
              <a:rPr lang="en-US" altLang="vi-VN" sz="2000" b="1">
                <a:latin typeface="Times New Roman" panose="02020603050405020304" pitchFamily="18" charset="0"/>
                <a:ea typeface="Calibri" panose="020F0502020204030204" pitchFamily="34" charset="0"/>
                <a:cs typeface="Times New Roman" panose="02020603050405020304" pitchFamily="18" charset="0"/>
              </a:rPr>
              <a:t>Bước 2:</a:t>
            </a:r>
            <a:r>
              <a:rPr lang="en-US" altLang="vi-VN" sz="2000">
                <a:latin typeface="Times New Roman" panose="02020603050405020304" pitchFamily="18" charset="0"/>
                <a:ea typeface="Calibri" panose="020F0502020204030204" pitchFamily="34" charset="0"/>
                <a:cs typeface="Times New Roman" panose="02020603050405020304" pitchFamily="18" charset="0"/>
              </a:rPr>
              <a:t> Viết quá trình oxi hóa và quá trình khử</a:t>
            </a:r>
          </a:p>
        </p:txBody>
      </p:sp>
      <p:sp>
        <p:nvSpPr>
          <p:cNvPr id="13323" name="Rectangle 19">
            <a:extLst>
              <a:ext uri="{FF2B5EF4-FFF2-40B4-BE49-F238E27FC236}">
                <a16:creationId xmlns:a16="http://schemas.microsoft.com/office/drawing/2014/main" id="{B6A2F1C6-5E1D-7757-6B39-23073BFE3A8E}"/>
              </a:ext>
            </a:extLst>
          </p:cNvPr>
          <p:cNvSpPr>
            <a:spLocks noChangeArrowheads="1"/>
          </p:cNvSpPr>
          <p:nvPr/>
        </p:nvSpPr>
        <p:spPr bwMode="auto">
          <a:xfrm>
            <a:off x="1155700" y="3348038"/>
            <a:ext cx="10385425"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180975" algn="l"/>
              </a:tabLst>
              <a:defRPr>
                <a:solidFill>
                  <a:schemeClr val="tx1"/>
                </a:solidFill>
                <a:latin typeface="Calibri" panose="020F0502020204030204" pitchFamily="34" charset="0"/>
              </a:defRPr>
            </a:lvl1pPr>
            <a:lvl2pPr marL="742950" indent="-285750">
              <a:tabLst>
                <a:tab pos="180975" algn="l"/>
              </a:tabLst>
              <a:defRPr>
                <a:solidFill>
                  <a:schemeClr val="tx1"/>
                </a:solidFill>
                <a:latin typeface="Calibri" panose="020F0502020204030204" pitchFamily="34" charset="0"/>
              </a:defRPr>
            </a:lvl2pPr>
            <a:lvl3pPr marL="1143000" indent="-228600">
              <a:tabLst>
                <a:tab pos="180975" algn="l"/>
              </a:tabLst>
              <a:defRPr>
                <a:solidFill>
                  <a:schemeClr val="tx1"/>
                </a:solidFill>
                <a:latin typeface="Calibri" panose="020F0502020204030204" pitchFamily="34" charset="0"/>
              </a:defRPr>
            </a:lvl3pPr>
            <a:lvl4pPr marL="1600200" indent="-228600">
              <a:tabLst>
                <a:tab pos="180975" algn="l"/>
              </a:tabLst>
              <a:defRPr>
                <a:solidFill>
                  <a:schemeClr val="tx1"/>
                </a:solidFill>
                <a:latin typeface="Calibri" panose="020F0502020204030204" pitchFamily="34" charset="0"/>
              </a:defRPr>
            </a:lvl4pPr>
            <a:lvl5pPr marL="2057400" indent="-228600">
              <a:tabLst>
                <a:tab pos="180975"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9pPr>
          </a:lstStyle>
          <a:p>
            <a:pPr algn="just" eaLnBrk="1" hangingPunct="1"/>
            <a:r>
              <a:rPr lang="en-US" altLang="vi-VN" sz="2000" b="1">
                <a:latin typeface="Times New Roman" panose="02020603050405020304" pitchFamily="18" charset="0"/>
                <a:ea typeface="Calibri" panose="020F0502020204030204" pitchFamily="34" charset="0"/>
                <a:cs typeface="Times New Roman" panose="02020603050405020304" pitchFamily="18" charset="0"/>
              </a:rPr>
              <a:t>    C</a:t>
            </a:r>
            <a:r>
              <a:rPr lang="en-US" altLang="en-US" sz="2000" b="1">
                <a:latin typeface="Times New Roman" panose="02020603050405020304" pitchFamily="18" charset="0"/>
                <a:ea typeface="Calibri" panose="020F0502020204030204" pitchFamily="34" charset="0"/>
                <a:cs typeface="Times New Roman" panose="02020603050405020304" pitchFamily="18" charset="0"/>
              </a:rPr>
              <a:t>âu 2: Lập phương trình hóa học của các phản ứng oxi hóa – khử sau,</a:t>
            </a:r>
          </a:p>
          <a:p>
            <a:pPr algn="just" eaLnBrk="1" hangingPunct="1"/>
            <a:r>
              <a:rPr lang="en-US" altLang="en-US" sz="2000" b="1">
                <a:latin typeface="Times New Roman" panose="02020603050405020304" pitchFamily="18" charset="0"/>
                <a:ea typeface="Calibri" panose="020F0502020204030204" pitchFamily="34" charset="0"/>
                <a:cs typeface="Times New Roman" panose="02020603050405020304" pitchFamily="18" charset="0"/>
              </a:rPr>
              <a:t>         xác định vai trò của các chất tham gia phản ứng</a:t>
            </a:r>
          </a:p>
          <a:p>
            <a:pPr algn="just" eaLnBrk="1" hangingPunct="1"/>
            <a:r>
              <a:rPr lang="en-US" altLang="en-US" sz="2000">
                <a:latin typeface="Times New Roman" panose="02020603050405020304" pitchFamily="18" charset="0"/>
                <a:ea typeface="Calibri" panose="020F0502020204030204" pitchFamily="34" charset="0"/>
                <a:cs typeface="Times New Roman" panose="02020603050405020304" pitchFamily="18" charset="0"/>
              </a:rPr>
              <a:t>         1</a:t>
            </a:r>
            <a:r>
              <a:rPr lang="en-US" altLang="en-US" sz="2000" b="1">
                <a:latin typeface="Times New Roman" panose="02020603050405020304" pitchFamily="18" charset="0"/>
                <a:ea typeface="Calibri" panose="020F0502020204030204" pitchFamily="34" charset="0"/>
                <a:cs typeface="Times New Roman" panose="02020603050405020304" pitchFamily="18" charset="0"/>
              </a:rPr>
              <a:t>/ </a:t>
            </a:r>
            <a:r>
              <a:rPr lang="en-US" altLang="vi-VN">
                <a:ea typeface="Calibri" panose="020F0502020204030204" pitchFamily="34" charset="0"/>
                <a:cs typeface="Times New Roman" panose="02020603050405020304" pitchFamily="18" charset="0"/>
              </a:rPr>
              <a:t>KMnO</a:t>
            </a:r>
            <a:r>
              <a:rPr lang="en-US" altLang="vi-VN" baseline="-25000">
                <a:ea typeface="Calibri" panose="020F0502020204030204" pitchFamily="34" charset="0"/>
                <a:cs typeface="Times New Roman" panose="02020603050405020304" pitchFamily="18" charset="0"/>
              </a:rPr>
              <a:t>4</a:t>
            </a:r>
            <a:r>
              <a:rPr lang="en-US" altLang="vi-VN">
                <a:ea typeface="Calibri" panose="020F0502020204030204" pitchFamily="34" charset="0"/>
                <a:cs typeface="Times New Roman" panose="02020603050405020304" pitchFamily="18" charset="0"/>
              </a:rPr>
              <a:t>  +  HCl  </a:t>
            </a:r>
            <a:r>
              <a:rPr lang="en-US" altLang="vi-VN">
                <a:ea typeface="Calibri" panose="020F0502020204030204" pitchFamily="34" charset="0"/>
                <a:cs typeface="Times New Roman" panose="02020603050405020304" pitchFamily="18" charset="0"/>
                <a:sym typeface="Symbol" panose="05050102010706020507" pitchFamily="18" charset="2"/>
              </a:rPr>
              <a:t></a:t>
            </a:r>
            <a:r>
              <a:rPr lang="en-US" altLang="vi-VN">
                <a:ea typeface="Calibri" panose="020F0502020204030204" pitchFamily="34" charset="0"/>
                <a:cs typeface="Times New Roman" panose="02020603050405020304" pitchFamily="18" charset="0"/>
              </a:rPr>
              <a:t>  KCl   +  MnCl</a:t>
            </a:r>
            <a:r>
              <a:rPr lang="en-US" altLang="vi-VN" baseline="-25000">
                <a:ea typeface="Calibri" panose="020F0502020204030204" pitchFamily="34" charset="0"/>
                <a:cs typeface="Times New Roman" panose="02020603050405020304" pitchFamily="18" charset="0"/>
              </a:rPr>
              <a:t>2</a:t>
            </a:r>
            <a:r>
              <a:rPr lang="en-US" altLang="vi-VN">
                <a:ea typeface="Calibri" panose="020F0502020204030204" pitchFamily="34" charset="0"/>
                <a:cs typeface="Times New Roman" panose="02020603050405020304" pitchFamily="18" charset="0"/>
              </a:rPr>
              <a:t>  +  Cl</a:t>
            </a:r>
            <a:r>
              <a:rPr lang="en-US" altLang="vi-VN" baseline="-25000">
                <a:ea typeface="Calibri" panose="020F0502020204030204" pitchFamily="34" charset="0"/>
                <a:cs typeface="Times New Roman" panose="02020603050405020304" pitchFamily="18" charset="0"/>
              </a:rPr>
              <a:t>2</a:t>
            </a:r>
            <a:r>
              <a:rPr lang="en-US" altLang="vi-VN">
                <a:ea typeface="Calibri" panose="020F0502020204030204" pitchFamily="34" charset="0"/>
                <a:cs typeface="Times New Roman" panose="02020603050405020304" pitchFamily="18" charset="0"/>
                <a:sym typeface="Symbol" panose="05050102010706020507" pitchFamily="18" charset="2"/>
              </a:rPr>
              <a:t></a:t>
            </a:r>
            <a:r>
              <a:rPr lang="en-US" altLang="vi-VN">
                <a:ea typeface="Calibri" panose="020F0502020204030204" pitchFamily="34" charset="0"/>
                <a:cs typeface="Times New Roman" panose="02020603050405020304" pitchFamily="18" charset="0"/>
              </a:rPr>
              <a:t>  +  H</a:t>
            </a:r>
            <a:r>
              <a:rPr lang="en-US" altLang="vi-VN" baseline="-25000">
                <a:ea typeface="Calibri" panose="020F0502020204030204" pitchFamily="34" charset="0"/>
                <a:cs typeface="Times New Roman" panose="02020603050405020304" pitchFamily="18" charset="0"/>
              </a:rPr>
              <a:t>2</a:t>
            </a:r>
            <a:r>
              <a:rPr lang="en-US" altLang="vi-VN">
                <a:ea typeface="Calibri" panose="020F0502020204030204" pitchFamily="34" charset="0"/>
                <a:cs typeface="Times New Roman" panose="02020603050405020304" pitchFamily="18" charset="0"/>
              </a:rPr>
              <a:t>O</a:t>
            </a:r>
          </a:p>
          <a:p>
            <a:pPr algn="just" eaLnBrk="1" hangingPunct="1"/>
            <a:r>
              <a:rPr lang="en-US" altLang="en-US" sz="2000">
                <a:latin typeface="Times New Roman" panose="02020603050405020304" pitchFamily="18" charset="0"/>
                <a:ea typeface="Calibri" panose="020F0502020204030204" pitchFamily="34" charset="0"/>
                <a:cs typeface="Times New Roman" panose="02020603050405020304" pitchFamily="18" charset="0"/>
              </a:rPr>
              <a:t>         2/ </a:t>
            </a:r>
            <a:r>
              <a:rPr lang="en-US" altLang="vi-VN">
                <a:ea typeface="Calibri" panose="020F0502020204030204" pitchFamily="34" charset="0"/>
                <a:cs typeface="Times New Roman" panose="02020603050405020304" pitchFamily="18" charset="0"/>
              </a:rPr>
              <a:t>NH</a:t>
            </a:r>
            <a:r>
              <a:rPr lang="en-US" altLang="vi-VN" baseline="-25000">
                <a:ea typeface="Calibri" panose="020F0502020204030204" pitchFamily="34" charset="0"/>
                <a:cs typeface="Times New Roman" panose="02020603050405020304" pitchFamily="18" charset="0"/>
              </a:rPr>
              <a:t>3</a:t>
            </a:r>
            <a:r>
              <a:rPr lang="en-US" altLang="vi-VN">
                <a:ea typeface="Calibri" panose="020F0502020204030204" pitchFamily="34" charset="0"/>
                <a:cs typeface="Times New Roman" panose="02020603050405020304" pitchFamily="18" charset="0"/>
              </a:rPr>
              <a:t>  +  Br</a:t>
            </a:r>
            <a:r>
              <a:rPr lang="en-US" altLang="vi-VN" baseline="-25000">
                <a:ea typeface="Calibri" panose="020F0502020204030204" pitchFamily="34" charset="0"/>
                <a:cs typeface="Times New Roman" panose="02020603050405020304" pitchFamily="18" charset="0"/>
              </a:rPr>
              <a:t>2</a:t>
            </a:r>
            <a:r>
              <a:rPr lang="en-US" altLang="vi-VN">
                <a:ea typeface="Calibri" panose="020F0502020204030204" pitchFamily="34" charset="0"/>
                <a:cs typeface="Times New Roman" panose="02020603050405020304" pitchFamily="18" charset="0"/>
              </a:rPr>
              <a:t>  </a:t>
            </a:r>
            <a:r>
              <a:rPr lang="en-US" altLang="vi-VN">
                <a:ea typeface="Calibri" panose="020F0502020204030204" pitchFamily="34" charset="0"/>
                <a:cs typeface="Times New Roman" panose="02020603050405020304" pitchFamily="18" charset="0"/>
                <a:sym typeface="Symbol" panose="05050102010706020507" pitchFamily="18" charset="2"/>
              </a:rPr>
              <a:t></a:t>
            </a:r>
            <a:r>
              <a:rPr lang="en-US" altLang="vi-VN">
                <a:ea typeface="Calibri" panose="020F0502020204030204" pitchFamily="34" charset="0"/>
                <a:cs typeface="Times New Roman" panose="02020603050405020304" pitchFamily="18" charset="0"/>
              </a:rPr>
              <a:t>   N</a:t>
            </a:r>
            <a:r>
              <a:rPr lang="en-US" altLang="vi-VN" baseline="-25000">
                <a:ea typeface="Calibri" panose="020F0502020204030204" pitchFamily="34" charset="0"/>
                <a:cs typeface="Times New Roman" panose="02020603050405020304" pitchFamily="18" charset="0"/>
              </a:rPr>
              <a:t>2</a:t>
            </a:r>
            <a:r>
              <a:rPr lang="en-US" altLang="vi-VN">
                <a:ea typeface="Calibri" panose="020F0502020204030204" pitchFamily="34" charset="0"/>
                <a:cs typeface="Times New Roman" panose="02020603050405020304" pitchFamily="18" charset="0"/>
                <a:sym typeface="Symbol" panose="05050102010706020507" pitchFamily="18" charset="2"/>
              </a:rPr>
              <a:t></a:t>
            </a:r>
            <a:r>
              <a:rPr lang="en-US" altLang="vi-VN">
                <a:ea typeface="Calibri" panose="020F0502020204030204" pitchFamily="34" charset="0"/>
                <a:cs typeface="Times New Roman" panose="02020603050405020304" pitchFamily="18" charset="0"/>
              </a:rPr>
              <a:t>   +   HBr</a:t>
            </a:r>
          </a:p>
          <a:p>
            <a:pPr algn="just" eaLnBrk="1" hangingPunct="1"/>
            <a:r>
              <a:rPr lang="en-US" altLang="en-US" sz="2000">
                <a:latin typeface="Times New Roman" panose="02020603050405020304" pitchFamily="18" charset="0"/>
                <a:ea typeface="Calibri" panose="020F0502020204030204" pitchFamily="34" charset="0"/>
                <a:cs typeface="Times New Roman" panose="02020603050405020304" pitchFamily="18" charset="0"/>
              </a:rPr>
              <a:t>         3/ </a:t>
            </a:r>
            <a:r>
              <a:rPr lang="en-US" altLang="en-US" sz="2000">
                <a:ea typeface="Calibri" panose="020F0502020204030204" pitchFamily="34" charset="0"/>
                <a:cs typeface="Times New Roman" panose="02020603050405020304" pitchFamily="18" charset="0"/>
              </a:rPr>
              <a:t>NH</a:t>
            </a:r>
            <a:r>
              <a:rPr lang="en-US" altLang="en-US" sz="2000" baseline="-30000">
                <a:ea typeface="Calibri" panose="020F0502020204030204" pitchFamily="34" charset="0"/>
                <a:cs typeface="Times New Roman" panose="02020603050405020304" pitchFamily="18" charset="0"/>
              </a:rPr>
              <a:t>3</a:t>
            </a:r>
            <a:r>
              <a:rPr lang="en-US" altLang="en-US" sz="2000">
                <a:ea typeface="Calibri" panose="020F0502020204030204" pitchFamily="34" charset="0"/>
                <a:cs typeface="Times New Roman" panose="02020603050405020304" pitchFamily="18" charset="0"/>
              </a:rPr>
              <a:t>  +  </a:t>
            </a:r>
            <a:r>
              <a:rPr lang="en-US" altLang="en-US" sz="2000">
                <a:latin typeface="Times New Roman" panose="02020603050405020304" pitchFamily="18" charset="0"/>
                <a:ea typeface="Calibri" panose="020F0502020204030204" pitchFamily="34" charset="0"/>
                <a:cs typeface="Times New Roman" panose="02020603050405020304" pitchFamily="18" charset="0"/>
              </a:rPr>
              <a:t>CuO         Cu  +  N</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altLang="en-US" sz="200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H</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O</a:t>
            </a:r>
          </a:p>
          <a:p>
            <a:pPr algn="just" eaLnBrk="1" hangingPunct="1"/>
            <a:r>
              <a:rPr lang="en-US" altLang="en-US"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4/ </a:t>
            </a:r>
          </a:p>
          <a:p>
            <a:pPr algn="just" eaLnBrk="1" hangingPunct="1"/>
            <a:r>
              <a:rPr lang="en-US" altLang="en-US" sz="2800"/>
              <a:t>       </a:t>
            </a:r>
            <a:r>
              <a:rPr lang="en-US" altLang="en-US" sz="2000"/>
              <a:t>5/ </a:t>
            </a:r>
            <a:r>
              <a:rPr lang="en-US" altLang="en-US" sz="2000">
                <a:latin typeface="Times New Roman" panose="02020603050405020304" pitchFamily="18" charset="0"/>
                <a:cs typeface="Calibri" panose="020F0502020204030204" pitchFamily="34" charset="0"/>
              </a:rPr>
              <a:t>KClO</a:t>
            </a:r>
            <a:r>
              <a:rPr lang="en-US" altLang="en-US" sz="2000" baseline="-30000">
                <a:latin typeface="Times New Roman" panose="02020603050405020304" pitchFamily="18" charset="0"/>
                <a:cs typeface="Calibri" panose="020F0502020204030204" pitchFamily="34" charset="0"/>
              </a:rPr>
              <a:t>3</a:t>
            </a:r>
            <a:r>
              <a:rPr lang="en-US" altLang="en-US" sz="2000">
                <a:latin typeface="Times New Roman" panose="02020603050405020304" pitchFamily="18" charset="0"/>
                <a:cs typeface="Calibri" panose="020F0502020204030204" pitchFamily="34" charset="0"/>
              </a:rPr>
              <a:t>         KCl   +   O</a:t>
            </a:r>
            <a:r>
              <a:rPr lang="en-US" altLang="en-US" sz="2000" baseline="-30000">
                <a:latin typeface="Times New Roman" panose="02020603050405020304" pitchFamily="18" charset="0"/>
                <a:cs typeface="Calibri" panose="020F0502020204030204" pitchFamily="34" charset="0"/>
              </a:rPr>
              <a:t>2</a:t>
            </a:r>
            <a:r>
              <a:rPr lang="en-US" altLang="en-US" sz="2000">
                <a:latin typeface="Times New Roman" panose="02020603050405020304" pitchFamily="18" charset="0"/>
                <a:cs typeface="Calibri" panose="020F0502020204030204" pitchFamily="34" charset="0"/>
                <a:sym typeface="Symbol" panose="05050102010706020507" pitchFamily="18" charset="2"/>
              </a:rPr>
              <a:t></a:t>
            </a:r>
            <a:r>
              <a:rPr lang="en-US" altLang="en-US" sz="2000">
                <a:latin typeface="Times New Roman" panose="02020603050405020304" pitchFamily="18" charset="0"/>
                <a:cs typeface="Times New Roman" panose="02020603050405020304" pitchFamily="18" charset="0"/>
              </a:rPr>
              <a:t> </a:t>
            </a:r>
            <a:endParaRPr lang="en-US" altLang="en-US" sz="2000">
              <a:latin typeface="Times New Roman" panose="02020603050405020304" pitchFamily="18" charset="0"/>
              <a:cs typeface="Calibri" panose="020F0502020204030204" pitchFamily="34" charset="0"/>
              <a:sym typeface="Symbol" panose="05050102010706020507" pitchFamily="18" charset="2"/>
            </a:endParaRPr>
          </a:p>
          <a:p>
            <a:pPr algn="just" eaLnBrk="1" hangingPunct="1"/>
            <a:endParaRPr lang="en-US" altLang="en-US" sz="2800"/>
          </a:p>
          <a:p>
            <a:pPr algn="just" eaLnBrk="1" hangingPunct="1"/>
            <a:r>
              <a:rPr lang="en-US" altLang="en-US" sz="2000">
                <a:latin typeface="Times New Roman" panose="02020603050405020304" pitchFamily="18" charset="0"/>
                <a:cs typeface="Times New Roman" panose="02020603050405020304" pitchFamily="18" charset="0"/>
              </a:rPr>
              <a:t> </a:t>
            </a:r>
          </a:p>
        </p:txBody>
      </p:sp>
      <p:graphicFrame>
        <p:nvGraphicFramePr>
          <p:cNvPr id="13324" name="Object 32">
            <a:extLst>
              <a:ext uri="{FF2B5EF4-FFF2-40B4-BE49-F238E27FC236}">
                <a16:creationId xmlns:a16="http://schemas.microsoft.com/office/drawing/2014/main" id="{9D6F038F-6738-1897-ABF4-D605AE0B18C7}"/>
              </a:ext>
            </a:extLst>
          </p:cNvPr>
          <p:cNvGraphicFramePr>
            <a:graphicFrameLocks noChangeAspect="1"/>
          </p:cNvGraphicFramePr>
          <p:nvPr/>
        </p:nvGraphicFramePr>
        <p:xfrm>
          <a:off x="3451225" y="4684713"/>
          <a:ext cx="428625" cy="228600"/>
        </p:xfrm>
        <a:graphic>
          <a:graphicData uri="http://schemas.openxmlformats.org/presentationml/2006/ole">
            <mc:AlternateContent xmlns:mc="http://schemas.openxmlformats.org/markup-compatibility/2006">
              <mc:Choice xmlns:v="urn:schemas-microsoft-com:vml" Requires="v">
                <p:oleObj r:id="rId5" imgW="431613" imgH="228501" progId="Equation.DSMT4">
                  <p:embed/>
                </p:oleObj>
              </mc:Choice>
              <mc:Fallback>
                <p:oleObj r:id="rId5" imgW="431613" imgH="228501" progId="Equation.DSMT4">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1225" y="4684713"/>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5" name="Object 35">
            <a:extLst>
              <a:ext uri="{FF2B5EF4-FFF2-40B4-BE49-F238E27FC236}">
                <a16:creationId xmlns:a16="http://schemas.microsoft.com/office/drawing/2014/main" id="{B1831720-59F0-5CA5-EA6D-473C394CA5D8}"/>
              </a:ext>
            </a:extLst>
          </p:cNvPr>
          <p:cNvGraphicFramePr>
            <a:graphicFrameLocks noChangeAspect="1"/>
          </p:cNvGraphicFramePr>
          <p:nvPr/>
        </p:nvGraphicFramePr>
        <p:xfrm>
          <a:off x="3268663" y="5013325"/>
          <a:ext cx="428625" cy="228600"/>
        </p:xfrm>
        <a:graphic>
          <a:graphicData uri="http://schemas.openxmlformats.org/presentationml/2006/ole">
            <mc:AlternateContent xmlns:mc="http://schemas.openxmlformats.org/markup-compatibility/2006">
              <mc:Choice xmlns:v="urn:schemas-microsoft-com:vml" Requires="v">
                <p:oleObj r:id="rId7" imgW="431613" imgH="228501" progId="Equation.DSMT4">
                  <p:embed/>
                </p:oleObj>
              </mc:Choice>
              <mc:Fallback>
                <p:oleObj r:id="rId7" imgW="431613" imgH="228501" progId="Equation.DSMT4">
                  <p:embed/>
                  <p:pic>
                    <p:nvPicPr>
                      <p:cNvPr id="0"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8663" y="5013325"/>
                        <a:ext cx="428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6" name="Rectangle 34">
            <a:extLst>
              <a:ext uri="{FF2B5EF4-FFF2-40B4-BE49-F238E27FC236}">
                <a16:creationId xmlns:a16="http://schemas.microsoft.com/office/drawing/2014/main" id="{889E342F-8197-5C89-09B5-C06E5C76BB25}"/>
              </a:ext>
            </a:extLst>
          </p:cNvPr>
          <p:cNvSpPr>
            <a:spLocks noChangeArrowheads="1"/>
          </p:cNvSpPr>
          <p:nvPr/>
        </p:nvSpPr>
        <p:spPr bwMode="auto">
          <a:xfrm>
            <a:off x="1916113" y="4899025"/>
            <a:ext cx="15970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000">
                <a:latin typeface="Times New Roman" panose="02020603050405020304" pitchFamily="18" charset="0"/>
                <a:ea typeface="Calibri" panose="020F0502020204030204" pitchFamily="34" charset="0"/>
                <a:cs typeface="Times New Roman" panose="02020603050405020304" pitchFamily="18" charset="0"/>
              </a:rPr>
              <a:t>FeS</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rPr>
              <a:t>  +   O</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3327" name="Rectangle 35">
            <a:extLst>
              <a:ext uri="{FF2B5EF4-FFF2-40B4-BE49-F238E27FC236}">
                <a16:creationId xmlns:a16="http://schemas.microsoft.com/office/drawing/2014/main" id="{899FDD07-DB9D-E531-1229-7906DC3319E4}"/>
              </a:ext>
            </a:extLst>
          </p:cNvPr>
          <p:cNvSpPr>
            <a:spLocks noChangeArrowheads="1"/>
          </p:cNvSpPr>
          <p:nvPr/>
        </p:nvSpPr>
        <p:spPr bwMode="auto">
          <a:xfrm>
            <a:off x="3635375" y="4900613"/>
            <a:ext cx="23542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180975" algn="l"/>
              </a:tabLst>
              <a:defRPr>
                <a:solidFill>
                  <a:schemeClr val="tx1"/>
                </a:solidFill>
                <a:latin typeface="Calibri" panose="020F0502020204030204" pitchFamily="34" charset="0"/>
              </a:defRPr>
            </a:lvl1pPr>
            <a:lvl2pPr marL="742950" indent="-285750">
              <a:tabLst>
                <a:tab pos="180975" algn="l"/>
              </a:tabLst>
              <a:defRPr>
                <a:solidFill>
                  <a:schemeClr val="tx1"/>
                </a:solidFill>
                <a:latin typeface="Calibri" panose="020F0502020204030204" pitchFamily="34" charset="0"/>
              </a:defRPr>
            </a:lvl2pPr>
            <a:lvl3pPr marL="1143000" indent="-228600">
              <a:tabLst>
                <a:tab pos="180975" algn="l"/>
              </a:tabLst>
              <a:defRPr>
                <a:solidFill>
                  <a:schemeClr val="tx1"/>
                </a:solidFill>
                <a:latin typeface="Calibri" panose="020F0502020204030204" pitchFamily="34" charset="0"/>
              </a:defRPr>
            </a:lvl3pPr>
            <a:lvl4pPr marL="1600200" indent="-228600">
              <a:tabLst>
                <a:tab pos="180975" algn="l"/>
              </a:tabLst>
              <a:defRPr>
                <a:solidFill>
                  <a:schemeClr val="tx1"/>
                </a:solidFill>
                <a:latin typeface="Calibri" panose="020F0502020204030204" pitchFamily="34" charset="0"/>
              </a:defRPr>
            </a:lvl4pPr>
            <a:lvl5pPr marL="2057400" indent="-228600">
              <a:tabLst>
                <a:tab pos="180975"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9pPr>
          </a:lstStyle>
          <a:p>
            <a:pPr algn="just" eaLnBrk="1" hangingPunct="1"/>
            <a:r>
              <a:rPr lang="en-US" altLang="en-US" sz="1300">
                <a:ea typeface="Calibri" panose="020F0502020204030204" pitchFamily="34" charset="0"/>
                <a:cs typeface="Times New Roman" panose="02020603050405020304" pitchFamily="18" charset="0"/>
              </a:rPr>
              <a:t>  </a:t>
            </a:r>
            <a:r>
              <a:rPr lang="en-US" altLang="en-US" sz="2000">
                <a:latin typeface="Times New Roman" panose="02020603050405020304" pitchFamily="18" charset="0"/>
                <a:ea typeface="Calibri" panose="020F0502020204030204" pitchFamily="34" charset="0"/>
                <a:cs typeface="Times New Roman" panose="02020603050405020304" pitchFamily="18" charset="0"/>
              </a:rPr>
              <a:t>Fe</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rPr>
              <a:t>O</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3</a:t>
            </a:r>
            <a:r>
              <a:rPr lang="en-US" altLang="en-US" sz="2000">
                <a:latin typeface="Times New Roman" panose="02020603050405020304" pitchFamily="18" charset="0"/>
                <a:ea typeface="Calibri" panose="020F0502020204030204" pitchFamily="34" charset="0"/>
                <a:cs typeface="Times New Roman" panose="02020603050405020304" pitchFamily="18" charset="0"/>
              </a:rPr>
              <a:t>  +  SO</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p>
        </p:txBody>
      </p:sp>
      <p:graphicFrame>
        <p:nvGraphicFramePr>
          <p:cNvPr id="13328" name="Object 41">
            <a:extLst>
              <a:ext uri="{FF2B5EF4-FFF2-40B4-BE49-F238E27FC236}">
                <a16:creationId xmlns:a16="http://schemas.microsoft.com/office/drawing/2014/main" id="{BC90C8EA-91AB-0CB8-A0BD-1C4BD578C226}"/>
              </a:ext>
            </a:extLst>
          </p:cNvPr>
          <p:cNvGraphicFramePr>
            <a:graphicFrameLocks noChangeAspect="1"/>
          </p:cNvGraphicFramePr>
          <p:nvPr/>
        </p:nvGraphicFramePr>
        <p:xfrm>
          <a:off x="111125" y="41275"/>
          <a:ext cx="428625" cy="69850"/>
        </p:xfrm>
        <a:graphic>
          <a:graphicData uri="http://schemas.openxmlformats.org/presentationml/2006/ole">
            <mc:AlternateContent xmlns:mc="http://schemas.openxmlformats.org/markup-compatibility/2006">
              <mc:Choice xmlns:v="urn:schemas-microsoft-com:vml" Requires="v">
                <p:oleObj r:id="rId8" imgW="431613" imgH="228501" progId="Equation.DSMT4">
                  <p:embed/>
                </p:oleObj>
              </mc:Choice>
              <mc:Fallback>
                <p:oleObj r:id="rId8" imgW="431613" imgH="228501" progId="Equation.DSMT4">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 y="41275"/>
                        <a:ext cx="428625"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9" name="Object 43">
            <a:extLst>
              <a:ext uri="{FF2B5EF4-FFF2-40B4-BE49-F238E27FC236}">
                <a16:creationId xmlns:a16="http://schemas.microsoft.com/office/drawing/2014/main" id="{F959A689-01AE-CD0B-F6A6-C91C2E91CDA9}"/>
              </a:ext>
            </a:extLst>
          </p:cNvPr>
          <p:cNvGraphicFramePr>
            <a:graphicFrameLocks noChangeAspect="1"/>
          </p:cNvGraphicFramePr>
          <p:nvPr/>
        </p:nvGraphicFramePr>
        <p:xfrm>
          <a:off x="2808288" y="5321300"/>
          <a:ext cx="428625" cy="288925"/>
        </p:xfrm>
        <a:graphic>
          <a:graphicData uri="http://schemas.openxmlformats.org/presentationml/2006/ole">
            <mc:AlternateContent xmlns:mc="http://schemas.openxmlformats.org/markup-compatibility/2006">
              <mc:Choice xmlns:v="urn:schemas-microsoft-com:vml" Requires="v">
                <p:oleObj r:id="rId9" imgW="431613" imgH="228501" progId="Equation.DSMT4">
                  <p:embed/>
                </p:oleObj>
              </mc:Choice>
              <mc:Fallback>
                <p:oleObj r:id="rId9" imgW="431613" imgH="228501" progId="Equation.DSMT4">
                  <p:embed/>
                  <p:pic>
                    <p:nvPicPr>
                      <p:cNvPr id="0"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288" y="5321300"/>
                        <a:ext cx="428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Oval Callout 44">
            <a:extLst>
              <a:ext uri="{FF2B5EF4-FFF2-40B4-BE49-F238E27FC236}">
                <a16:creationId xmlns:a16="http://schemas.microsoft.com/office/drawing/2014/main" id="{E43758B0-4522-606A-3B81-A1F17A67DC8A}"/>
              </a:ext>
            </a:extLst>
          </p:cNvPr>
          <p:cNvSpPr/>
          <p:nvPr/>
        </p:nvSpPr>
        <p:spPr>
          <a:xfrm>
            <a:off x="9447213" y="111125"/>
            <a:ext cx="2386012" cy="42846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accent4"/>
                </a:solidFill>
                <a:latin typeface="Times New Roman" panose="02020603050405020304" pitchFamily="18" charset="0"/>
                <a:cs typeface="Times New Roman" panose="02020603050405020304" pitchFamily="18" charset="0"/>
              </a:rPr>
              <a:t>Chia </a:t>
            </a:r>
            <a:r>
              <a:rPr lang="en-US" dirty="0" err="1">
                <a:solidFill>
                  <a:schemeClr val="accent4"/>
                </a:solidFill>
                <a:latin typeface="Times New Roman" panose="02020603050405020304" pitchFamily="18" charset="0"/>
                <a:cs typeface="Times New Roman" panose="02020603050405020304" pitchFamily="18" charset="0"/>
              </a:rPr>
              <a:t>lớp</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thành</a:t>
            </a:r>
            <a:r>
              <a:rPr lang="en-US" dirty="0">
                <a:solidFill>
                  <a:schemeClr val="accent4"/>
                </a:solidFill>
                <a:latin typeface="Times New Roman" panose="02020603050405020304" pitchFamily="18" charset="0"/>
                <a:cs typeface="Times New Roman" panose="02020603050405020304" pitchFamily="18" charset="0"/>
              </a:rPr>
              <a:t> 6 </a:t>
            </a:r>
            <a:r>
              <a:rPr lang="en-US" dirty="0" err="1">
                <a:solidFill>
                  <a:schemeClr val="accent4"/>
                </a:solidFill>
                <a:latin typeface="Times New Roman" panose="02020603050405020304" pitchFamily="18" charset="0"/>
                <a:cs typeface="Times New Roman" panose="02020603050405020304" pitchFamily="18" charset="0"/>
              </a:rPr>
              <a:t>nhóm.Yêu</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cầu</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học</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sinh</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thảo</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luận</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trả</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lời</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câu</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hỏi</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trong</a:t>
            </a:r>
            <a:r>
              <a:rPr lang="en-US" dirty="0">
                <a:solidFill>
                  <a:schemeClr val="accent4"/>
                </a:solidFill>
                <a:latin typeface="Times New Roman" panose="02020603050405020304" pitchFamily="18" charset="0"/>
                <a:cs typeface="Times New Roman" panose="02020603050405020304" pitchFamily="18" charset="0"/>
              </a:rPr>
              <a:t> </a:t>
            </a:r>
            <a:r>
              <a:rPr lang="en-US" b="1" dirty="0">
                <a:solidFill>
                  <a:schemeClr val="accent4"/>
                </a:solidFill>
                <a:latin typeface="Times New Roman" panose="02020603050405020304" pitchFamily="18" charset="0"/>
                <a:cs typeface="Times New Roman" panose="02020603050405020304" pitchFamily="18" charset="0"/>
              </a:rPr>
              <a:t>PHT </a:t>
            </a:r>
            <a:r>
              <a:rPr lang="en-US" b="1" dirty="0" err="1">
                <a:solidFill>
                  <a:schemeClr val="accent4"/>
                </a:solidFill>
                <a:latin typeface="Times New Roman" panose="02020603050405020304" pitchFamily="18" charset="0"/>
                <a:cs typeface="Times New Roman" panose="02020603050405020304" pitchFamily="18" charset="0"/>
              </a:rPr>
              <a:t>số</a:t>
            </a:r>
            <a:r>
              <a:rPr lang="en-US" b="1" dirty="0">
                <a:solidFill>
                  <a:schemeClr val="accent4"/>
                </a:solidFill>
                <a:latin typeface="Times New Roman" panose="02020603050405020304" pitchFamily="18" charset="0"/>
                <a:cs typeface="Times New Roman" panose="02020603050405020304" pitchFamily="18" charset="0"/>
              </a:rPr>
              <a:t> 3.</a:t>
            </a:r>
            <a:r>
              <a:rPr lang="en-US" dirty="0">
                <a:solidFill>
                  <a:schemeClr val="accent4"/>
                </a:solidFill>
              </a:rPr>
              <a:t>Đại </a:t>
            </a:r>
            <a:r>
              <a:rPr lang="en-US" dirty="0" err="1">
                <a:solidFill>
                  <a:schemeClr val="accent4"/>
                </a:solidFill>
              </a:rPr>
              <a:t>diện</a:t>
            </a:r>
            <a:r>
              <a:rPr lang="en-US" dirty="0">
                <a:solidFill>
                  <a:schemeClr val="accent4"/>
                </a:solidFill>
              </a:rPr>
              <a:t> 1 </a:t>
            </a:r>
            <a:r>
              <a:rPr lang="en-US" dirty="0" err="1">
                <a:solidFill>
                  <a:schemeClr val="accent4"/>
                </a:solidFill>
              </a:rPr>
              <a:t>nhóm</a:t>
            </a:r>
            <a:r>
              <a:rPr lang="en-US" dirty="0">
                <a:solidFill>
                  <a:schemeClr val="accent4"/>
                </a:solidFill>
              </a:rPr>
              <a:t> </a:t>
            </a:r>
            <a:r>
              <a:rPr lang="en-US" dirty="0" err="1">
                <a:solidFill>
                  <a:schemeClr val="accent4"/>
                </a:solidFill>
              </a:rPr>
              <a:t>báo</a:t>
            </a:r>
            <a:r>
              <a:rPr lang="en-US" dirty="0">
                <a:solidFill>
                  <a:schemeClr val="accent4"/>
                </a:solidFill>
              </a:rPr>
              <a:t> </a:t>
            </a:r>
            <a:r>
              <a:rPr lang="en-US" dirty="0" err="1">
                <a:solidFill>
                  <a:schemeClr val="accent4"/>
                </a:solidFill>
              </a:rPr>
              <a:t>cáo</a:t>
            </a:r>
            <a:r>
              <a:rPr lang="en-US" dirty="0">
                <a:solidFill>
                  <a:schemeClr val="accent4"/>
                </a:solidFill>
              </a:rPr>
              <a:t> </a:t>
            </a:r>
            <a:r>
              <a:rPr lang="en-US" dirty="0" err="1">
                <a:solidFill>
                  <a:schemeClr val="accent4"/>
                </a:solidFill>
              </a:rPr>
              <a:t>kết</a:t>
            </a:r>
            <a:r>
              <a:rPr lang="en-US" dirty="0">
                <a:solidFill>
                  <a:schemeClr val="accent4"/>
                </a:solidFill>
              </a:rPr>
              <a:t> </a:t>
            </a:r>
            <a:r>
              <a:rPr lang="en-US" dirty="0" err="1">
                <a:solidFill>
                  <a:schemeClr val="accent4"/>
                </a:solidFill>
              </a:rPr>
              <a:t>quả</a:t>
            </a:r>
            <a:r>
              <a:rPr lang="en-US" dirty="0">
                <a:solidFill>
                  <a:schemeClr val="accent4"/>
                </a:solidFill>
              </a:rPr>
              <a:t> </a:t>
            </a:r>
            <a:r>
              <a:rPr lang="en-US" b="1" dirty="0">
                <a:solidFill>
                  <a:schemeClr val="accent4"/>
                </a:solidFill>
              </a:rPr>
              <a:t>PHT </a:t>
            </a:r>
            <a:r>
              <a:rPr lang="en-US" b="1" dirty="0" err="1">
                <a:solidFill>
                  <a:schemeClr val="accent4"/>
                </a:solidFill>
              </a:rPr>
              <a:t>số</a:t>
            </a:r>
            <a:r>
              <a:rPr lang="en-US" b="1" dirty="0">
                <a:solidFill>
                  <a:schemeClr val="accent4"/>
                </a:solidFill>
              </a:rPr>
              <a:t> </a:t>
            </a:r>
            <a:r>
              <a:rPr lang="en-US" b="1" dirty="0"/>
              <a:t>3</a:t>
            </a:r>
            <a:endParaRPr lang="en-US"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F41FBE-8E12-1D0C-A8EB-9B1140A689DB}"/>
              </a:ext>
            </a:extLst>
          </p:cNvPr>
          <p:cNvSpPr txBox="1">
            <a:spLocks noChangeArrowheads="1"/>
          </p:cNvSpPr>
          <p:nvPr/>
        </p:nvSpPr>
        <p:spPr bwMode="auto">
          <a:xfrm>
            <a:off x="1060450" y="0"/>
            <a:ext cx="9988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2800" b="1">
                <a:latin typeface="Times New Roman" panose="02020603050405020304" pitchFamily="18" charset="0"/>
                <a:cs typeface="Times New Roman" panose="02020603050405020304" pitchFamily="18" charset="0"/>
              </a:rPr>
              <a:t>TRẢ LỜI PHIẾU HỌC TẬP SỐ 3</a:t>
            </a:r>
            <a:endParaRPr lang="en-US" altLang="vi-VN" sz="2800">
              <a:latin typeface="Times New Roman" panose="02020603050405020304" pitchFamily="18" charset="0"/>
              <a:cs typeface="Times New Roman" panose="02020603050405020304" pitchFamily="18" charset="0"/>
            </a:endParaRPr>
          </a:p>
          <a:p>
            <a:endParaRPr lang="en-US" altLang="vi-VN"/>
          </a:p>
        </p:txBody>
      </p:sp>
      <p:sp>
        <p:nvSpPr>
          <p:cNvPr id="5" name="Rectangle 4">
            <a:extLst>
              <a:ext uri="{FF2B5EF4-FFF2-40B4-BE49-F238E27FC236}">
                <a16:creationId xmlns:a16="http://schemas.microsoft.com/office/drawing/2014/main" id="{C0DE91E8-9067-5250-CDC1-E431DE2D8E30}"/>
              </a:ext>
            </a:extLst>
          </p:cNvPr>
          <p:cNvSpPr>
            <a:spLocks noChangeArrowheads="1"/>
          </p:cNvSpPr>
          <p:nvPr/>
        </p:nvSpPr>
        <p:spPr bwMode="auto">
          <a:xfrm>
            <a:off x="1738313" y="400050"/>
            <a:ext cx="84613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b="1">
                <a:latin typeface="Times New Roman" panose="02020603050405020304" pitchFamily="18" charset="0"/>
                <a:ea typeface="Calibri" panose="020F0502020204030204" pitchFamily="34" charset="0"/>
                <a:cs typeface="Times New Roman" panose="02020603050405020304" pitchFamily="18" charset="0"/>
              </a:rPr>
              <a:t>Câu 1:</a:t>
            </a:r>
            <a:endParaRPr lang="en-US" altLang="vi-VN">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CE410C9-F4B4-FEBF-FE2D-1D74AE47C7AC}"/>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2160588" y="790575"/>
            <a:ext cx="6343650"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0D28C9-41D5-E82F-0594-5C1CA170EA2E}"/>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b="78424"/>
          <a:stretch>
            <a:fillRect/>
          </a:stretch>
        </p:blipFill>
        <p:spPr bwMode="auto">
          <a:xfrm>
            <a:off x="1855788" y="1911350"/>
            <a:ext cx="7353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a:extLst>
              <a:ext uri="{FF2B5EF4-FFF2-40B4-BE49-F238E27FC236}">
                <a16:creationId xmlns:a16="http://schemas.microsoft.com/office/drawing/2014/main" id="{2263195B-2648-D604-92AB-D9513F813937}"/>
              </a:ext>
            </a:extLst>
          </p:cNvPr>
          <p:cNvSpPr txBox="1">
            <a:spLocks noChangeArrowheads="1"/>
          </p:cNvSpPr>
          <p:nvPr/>
        </p:nvSpPr>
        <p:spPr bwMode="auto">
          <a:xfrm>
            <a:off x="1189038" y="512763"/>
            <a:ext cx="8686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3200" b="1">
                <a:latin typeface="Times New Roman" panose="02020603050405020304" pitchFamily="18" charset="0"/>
                <a:cs typeface="Times New Roman" panose="02020603050405020304" pitchFamily="18" charset="0"/>
              </a:rPr>
              <a:t>                PHIẾU HỌC TẬP SỐ 3</a:t>
            </a:r>
          </a:p>
        </p:txBody>
      </p:sp>
      <p:sp>
        <p:nvSpPr>
          <p:cNvPr id="6" name="Rectangle 5">
            <a:extLst>
              <a:ext uri="{FF2B5EF4-FFF2-40B4-BE49-F238E27FC236}">
                <a16:creationId xmlns:a16="http://schemas.microsoft.com/office/drawing/2014/main" id="{D465A0F1-E65E-919A-3611-719DE5DA5253}"/>
              </a:ext>
            </a:extLst>
          </p:cNvPr>
          <p:cNvSpPr>
            <a:spLocks noChangeArrowheads="1"/>
          </p:cNvSpPr>
          <p:nvPr/>
        </p:nvSpPr>
        <p:spPr bwMode="auto">
          <a:xfrm>
            <a:off x="1397000" y="1320800"/>
            <a:ext cx="9191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sz="2000" b="1">
                <a:latin typeface="Times New Roman" panose="02020603050405020304" pitchFamily="18" charset="0"/>
                <a:ea typeface="Calibri" panose="020F0502020204030204" pitchFamily="34" charset="0"/>
                <a:cs typeface="Times New Roman" panose="02020603050405020304" pitchFamily="18" charset="0"/>
              </a:rPr>
              <a:t>Câu 2:</a:t>
            </a:r>
            <a:endParaRPr lang="en-US" altLang="vi-VN"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12218C-0EEB-469B-1F99-288FFAD9D37F}"/>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t="22237" b="163"/>
          <a:stretch>
            <a:fillRect/>
          </a:stretch>
        </p:blipFill>
        <p:spPr bwMode="auto">
          <a:xfrm>
            <a:off x="1233488" y="261938"/>
            <a:ext cx="9185275"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9EF533-45D4-B636-A228-A672EB4DED22}"/>
              </a:ext>
            </a:extLst>
          </p:cNvPr>
          <p:cNvSpPr txBox="1"/>
          <p:nvPr/>
        </p:nvSpPr>
        <p:spPr>
          <a:xfrm>
            <a:off x="1482725" y="1066800"/>
            <a:ext cx="8742363" cy="4278313"/>
          </a:xfrm>
          <a:prstGeom prst="rect">
            <a:avLst/>
          </a:prstGeom>
          <a:noFill/>
        </p:spPr>
        <p:txBody>
          <a:bodyPr>
            <a:spAutoFit/>
          </a:bodyPr>
          <a:lstStyle/>
          <a:p>
            <a:pPr eaLnBrk="1" hangingPunct="1">
              <a:spcBef>
                <a:spcPct val="50000"/>
              </a:spcBef>
              <a:defRPr/>
            </a:pPr>
            <a:r>
              <a:rPr lang="en-US" altLang="en-US" sz="3600" b="1" dirty="0">
                <a:solidFill>
                  <a:schemeClr val="accent4"/>
                </a:solidFill>
                <a:latin typeface="Times New Roman" panose="02020603050405020304" pitchFamily="18" charset="0"/>
                <a:cs typeface="Times New Roman" panose="02020603050405020304" pitchFamily="18" charset="0"/>
              </a:rPr>
              <a:t>III.LẬP PHƯƠNG TRÌNH HÓA HỌC CỦA PHẢN ỨNG  OXI HÓA KHỬ</a:t>
            </a:r>
            <a:endParaRPr lang="en-US" sz="3600" b="1" dirty="0">
              <a:latin typeface="Times New Roman" panose="02020603050405020304" pitchFamily="18" charset="0"/>
              <a:cs typeface="Times New Roman" panose="02020603050405020304" pitchFamily="18" charset="0"/>
            </a:endParaRPr>
          </a:p>
          <a:p>
            <a:pPr>
              <a:defRPr/>
            </a:pPr>
            <a:r>
              <a:rPr lang="en-US" sz="2000" b="1" i="1" dirty="0" err="1">
                <a:latin typeface="Times New Roman" panose="02020603050405020304" pitchFamily="18" charset="0"/>
                <a:cs typeface="Times New Roman" panose="02020603050405020304" pitchFamily="18" charset="0"/>
              </a:rPr>
              <a:t>Cân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bằng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phản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ứng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oxi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hóa</a:t>
            </a:r>
            <a:r>
              <a:rPr lang="en-US" sz="2000" b="1" i="1" dirty="0">
                <a:latin typeface="Times New Roman" panose="02020603050405020304" pitchFamily="18" charset="0"/>
                <a:cs typeface="Times New Roman" panose="02020603050405020304" pitchFamily="18" charset="0"/>
              </a:rPr>
              <a:t> – </a:t>
            </a:r>
            <a:r>
              <a:rPr lang="en-US" sz="2000" b="1" i="1" dirty="0" err="1">
                <a:latin typeface="Times New Roman" panose="02020603050405020304" pitchFamily="18" charset="0"/>
                <a:cs typeface="Times New Roman" panose="02020603050405020304" pitchFamily="18" charset="0"/>
              </a:rPr>
              <a:t>khử</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bằng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phương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pháp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thăng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bằng</a:t>
            </a:r>
            <a:r>
              <a:rPr lang="en-US" sz="2000" b="1" i="1" dirty="0">
                <a:latin typeface="Times New Roman" panose="02020603050405020304" pitchFamily="18" charset="0"/>
                <a:cs typeface="Times New Roman" panose="02020603050405020304" pitchFamily="18" charset="0"/>
              </a:rPr>
              <a:t> electron:</a:t>
            </a:r>
          </a:p>
          <a:p>
            <a:pPr>
              <a:defRPr/>
            </a:pPr>
            <a:endParaRPr lang="en-US" sz="2000" dirty="0">
              <a:latin typeface="Times New Roman" panose="02020603050405020304" pitchFamily="18" charset="0"/>
              <a:cs typeface="Times New Roman" panose="02020603050405020304" pitchFamily="18" charset="0"/>
            </a:endParaRPr>
          </a:p>
          <a:p>
            <a:pPr>
              <a:defRPr/>
            </a:pP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oxi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oxi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endParaRPr lang="en-US" sz="2000" dirty="0">
              <a:latin typeface="Times New Roman" panose="02020603050405020304" pitchFamily="18" charset="0"/>
              <a:cs typeface="Times New Roman" panose="02020603050405020304" pitchFamily="18" charset="0"/>
            </a:endParaRPr>
          </a:p>
          <a:p>
            <a:pPr>
              <a:defRPr/>
            </a:pPr>
            <a:endParaRPr lang="en-US" sz="2000" dirty="0">
              <a:latin typeface="Times New Roman" panose="02020603050405020304" pitchFamily="18" charset="0"/>
              <a:cs typeface="Times New Roman" panose="02020603050405020304" pitchFamily="18" charset="0"/>
            </a:endParaRPr>
          </a:p>
          <a:p>
            <a:pPr>
              <a:defRPr/>
            </a:pP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2:</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oxi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khử</a:t>
            </a:r>
            <a:endParaRPr lang="en-US" sz="2000" dirty="0">
              <a:latin typeface="Times New Roman" panose="02020603050405020304" pitchFamily="18" charset="0"/>
              <a:cs typeface="Times New Roman" panose="02020603050405020304" pitchFamily="18" charset="0"/>
            </a:endParaRPr>
          </a:p>
          <a:p>
            <a:pPr>
              <a:defRPr/>
            </a:pPr>
            <a:endParaRPr lang="en-US" sz="2000" b="1" dirty="0">
              <a:latin typeface="Times New Roman" panose="02020603050405020304" pitchFamily="18" charset="0"/>
              <a:cs typeface="Times New Roman" panose="02020603050405020304" pitchFamily="18" charset="0"/>
            </a:endParaRPr>
          </a:p>
          <a:p>
            <a:pPr>
              <a:defRPr/>
            </a:pP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3:</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endParaRPr lang="en-US" sz="2000" dirty="0">
              <a:latin typeface="Times New Roman" panose="02020603050405020304" pitchFamily="18" charset="0"/>
              <a:cs typeface="Times New Roman" panose="02020603050405020304" pitchFamily="18" charset="0"/>
            </a:endParaRPr>
          </a:p>
          <a:p>
            <a:pPr>
              <a:defRPr/>
            </a:pPr>
            <a:endParaRPr lang="en-US" sz="2000" dirty="0">
              <a:latin typeface="Times New Roman" panose="02020603050405020304" pitchFamily="18" charset="0"/>
              <a:cs typeface="Times New Roman" panose="02020603050405020304" pitchFamily="18" charset="0"/>
            </a:endParaRPr>
          </a:p>
          <a:p>
            <a:pPr>
              <a:defRPr/>
            </a:pP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4:</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ircle(in)">
                                      <p:cBhvr>
                                        <p:cTn id="19" dur="2000"/>
                                        <p:tgtEl>
                                          <p:spTgt spid="4">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barn(inVertical)">
                                      <p:cBhvr>
                                        <p:cTn id="29" dur="500"/>
                                        <p:tgtEl>
                                          <p:spTgt spid="4">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a:extLst>
              <a:ext uri="{FF2B5EF4-FFF2-40B4-BE49-F238E27FC236}">
                <a16:creationId xmlns:a16="http://schemas.microsoft.com/office/drawing/2014/main" id="{4C00E3D0-CC91-A5C3-1C3B-513E3CC2DBEC}"/>
              </a:ext>
            </a:extLst>
          </p:cNvPr>
          <p:cNvSpPr txBox="1">
            <a:spLocks noChangeArrowheads="1"/>
          </p:cNvSpPr>
          <p:nvPr/>
        </p:nvSpPr>
        <p:spPr bwMode="auto">
          <a:xfrm>
            <a:off x="623888" y="198438"/>
            <a:ext cx="1043146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400" b="1">
                <a:latin typeface="Times New Roman" panose="02020603050405020304" pitchFamily="18" charset="0"/>
                <a:cs typeface="Times New Roman" panose="02020603050405020304" pitchFamily="18" charset="0"/>
              </a:rPr>
              <a:t>                                      PHIẾU HỌC TẬP SỐ 4</a:t>
            </a:r>
          </a:p>
          <a:p>
            <a:endParaRPr lang="en-US" altLang="vi-VN" sz="2400">
              <a:latin typeface="Times New Roman" panose="02020603050405020304" pitchFamily="18" charset="0"/>
              <a:cs typeface="Times New Roman" panose="02020603050405020304" pitchFamily="18" charset="0"/>
            </a:endParaRPr>
          </a:p>
          <a:p>
            <a:r>
              <a:rPr lang="en-US" altLang="vi-VN" b="1"/>
              <a:t>Câu 1: </a:t>
            </a:r>
            <a:r>
              <a:rPr lang="en-US" altLang="vi-VN"/>
              <a:t>Lập phương trình hóa học của phản ứng đốt cháy khí gas </a:t>
            </a:r>
          </a:p>
          <a:p>
            <a:r>
              <a:rPr lang="en-US" altLang="vi-VN"/>
              <a:t>(C</a:t>
            </a:r>
            <a:r>
              <a:rPr lang="en-US" altLang="vi-VN" baseline="-25000"/>
              <a:t>3</a:t>
            </a:r>
            <a:r>
              <a:rPr lang="en-US" altLang="vi-VN"/>
              <a:t>H</a:t>
            </a:r>
            <a:r>
              <a:rPr lang="en-US" altLang="vi-VN" baseline="-25000"/>
              <a:t>8</a:t>
            </a:r>
            <a:r>
              <a:rPr lang="en-US" altLang="vi-VN"/>
              <a:t>; C</a:t>
            </a:r>
            <a:r>
              <a:rPr lang="en-US" altLang="vi-VN" baseline="-25000"/>
              <a:t>4</a:t>
            </a:r>
            <a:r>
              <a:rPr lang="en-US" altLang="vi-VN"/>
              <a:t>H</a:t>
            </a:r>
            <a:r>
              <a:rPr lang="en-US" altLang="vi-VN" baseline="-25000"/>
              <a:t>10</a:t>
            </a:r>
            <a:r>
              <a:rPr lang="en-US" altLang="vi-VN"/>
              <a:t>) trong không khí và phản ứng kích nổ hỗn hợp </a:t>
            </a:r>
          </a:p>
          <a:p>
            <a:r>
              <a:rPr lang="en-US" altLang="vi-VN"/>
              <a:t>nhiên liệu (hydrogen và oxygen) của tàu con thoi. </a:t>
            </a:r>
          </a:p>
          <a:p>
            <a:r>
              <a:rPr lang="en-US" altLang="vi-VN"/>
              <a:t>Xác định vai trò của các chất trong mỗi phản ứng.</a:t>
            </a:r>
          </a:p>
          <a:p>
            <a:endParaRPr lang="en-US" altLang="vi-VN"/>
          </a:p>
        </p:txBody>
      </p:sp>
      <p:pic>
        <p:nvPicPr>
          <p:cNvPr id="18435" name="Picture 4">
            <a:extLst>
              <a:ext uri="{FF2B5EF4-FFF2-40B4-BE49-F238E27FC236}">
                <a16:creationId xmlns:a16="http://schemas.microsoft.com/office/drawing/2014/main" id="{17DCBDFE-F5CC-70AA-8851-0864B6456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938" y="152400"/>
            <a:ext cx="166846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a:extLst>
              <a:ext uri="{FF2B5EF4-FFF2-40B4-BE49-F238E27FC236}">
                <a16:creationId xmlns:a16="http://schemas.microsoft.com/office/drawing/2014/main" id="{611795D6-9497-6E9D-9076-EE7A11F6F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963" y="36513"/>
            <a:ext cx="154940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2">
            <a:extLst>
              <a:ext uri="{FF2B5EF4-FFF2-40B4-BE49-F238E27FC236}">
                <a16:creationId xmlns:a16="http://schemas.microsoft.com/office/drawing/2014/main" id="{B6D137E5-6F28-9299-BB64-2055E3A7EBE9}"/>
              </a:ext>
            </a:extLst>
          </p:cNvPr>
          <p:cNvSpPr>
            <a:spLocks noChangeArrowheads="1"/>
          </p:cNvSpPr>
          <p:nvPr/>
        </p:nvSpPr>
        <p:spPr bwMode="auto">
          <a:xfrm>
            <a:off x="374650" y="4416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vi-VN" altLang="vi-VN"/>
          </a:p>
        </p:txBody>
      </p:sp>
      <p:sp>
        <p:nvSpPr>
          <p:cNvPr id="18438" name="Rectangle 4">
            <a:extLst>
              <a:ext uri="{FF2B5EF4-FFF2-40B4-BE49-F238E27FC236}">
                <a16:creationId xmlns:a16="http://schemas.microsoft.com/office/drawing/2014/main" id="{1D3328A4-A8CF-0F13-FE27-1A6EF3F02455}"/>
              </a:ext>
            </a:extLst>
          </p:cNvPr>
          <p:cNvSpPr>
            <a:spLocks noChangeArrowheads="1"/>
          </p:cNvSpPr>
          <p:nvPr/>
        </p:nvSpPr>
        <p:spPr bwMode="auto">
          <a:xfrm>
            <a:off x="623888" y="2363788"/>
            <a:ext cx="86058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180975" algn="l"/>
              </a:tabLst>
              <a:defRPr>
                <a:solidFill>
                  <a:schemeClr val="tx1"/>
                </a:solidFill>
                <a:latin typeface="Calibri" panose="020F0502020204030204" pitchFamily="34" charset="0"/>
              </a:defRPr>
            </a:lvl1pPr>
            <a:lvl2pPr marL="742950" indent="-285750">
              <a:tabLst>
                <a:tab pos="180975" algn="l"/>
              </a:tabLst>
              <a:defRPr>
                <a:solidFill>
                  <a:schemeClr val="tx1"/>
                </a:solidFill>
                <a:latin typeface="Calibri" panose="020F0502020204030204" pitchFamily="34" charset="0"/>
              </a:defRPr>
            </a:lvl2pPr>
            <a:lvl3pPr marL="1143000" indent="-228600">
              <a:tabLst>
                <a:tab pos="180975" algn="l"/>
              </a:tabLst>
              <a:defRPr>
                <a:solidFill>
                  <a:schemeClr val="tx1"/>
                </a:solidFill>
                <a:latin typeface="Calibri" panose="020F0502020204030204" pitchFamily="34" charset="0"/>
              </a:defRPr>
            </a:lvl3pPr>
            <a:lvl4pPr marL="1600200" indent="-228600">
              <a:tabLst>
                <a:tab pos="180975" algn="l"/>
              </a:tabLst>
              <a:defRPr>
                <a:solidFill>
                  <a:schemeClr val="tx1"/>
                </a:solidFill>
                <a:latin typeface="Calibri" panose="020F0502020204030204" pitchFamily="34" charset="0"/>
              </a:defRPr>
            </a:lvl4pPr>
            <a:lvl5pPr marL="2057400" indent="-228600">
              <a:tabLst>
                <a:tab pos="180975"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9pPr>
          </a:lstStyle>
          <a:p>
            <a:pPr algn="just" eaLnBrk="1" hangingPunct="1"/>
            <a:r>
              <a:rPr lang="en-US" altLang="en-US" b="1">
                <a:latin typeface="Times New Roman" panose="02020603050405020304" pitchFamily="18" charset="0"/>
                <a:ea typeface="Calibri" panose="020F0502020204030204" pitchFamily="34" charset="0"/>
                <a:cs typeface="Times New Roman" panose="02020603050405020304" pitchFamily="18" charset="0"/>
              </a:rPr>
              <a:t>Câu 2: </a:t>
            </a:r>
            <a:r>
              <a:rPr lang="en-US" altLang="en-US">
                <a:latin typeface="Times New Roman" panose="02020603050405020304" pitchFamily="18" charset="0"/>
                <a:ea typeface="Calibri" panose="020F0502020204030204" pitchFamily="34" charset="0"/>
                <a:cs typeface="Times New Roman" panose="02020603050405020304" pitchFamily="18" charset="0"/>
              </a:rPr>
              <a:t>Quan sát hình 12.7 và đọc thông tin, hãy</a:t>
            </a:r>
          </a:p>
          <a:p>
            <a:pPr algn="just" eaLnBrk="1" hangingPunct="1"/>
            <a:r>
              <a:rPr lang="en-US" altLang="en-US">
                <a:latin typeface="Times New Roman" panose="02020603050405020304" pitchFamily="18" charset="0"/>
                <a:ea typeface="Calibri" panose="020F0502020204030204" pitchFamily="34" charset="0"/>
                <a:cs typeface="Times New Roman" panose="02020603050405020304" pitchFamily="18" charset="0"/>
              </a:rPr>
              <a:t> lập phương trình hóa học của phản ứng quang </a:t>
            </a:r>
          </a:p>
          <a:p>
            <a:pPr algn="just" eaLnBrk="1" hangingPunct="1"/>
            <a:r>
              <a:rPr lang="en-US" altLang="en-US">
                <a:latin typeface="Times New Roman" panose="02020603050405020304" pitchFamily="18" charset="0"/>
                <a:ea typeface="Calibri" panose="020F0502020204030204" pitchFamily="34" charset="0"/>
                <a:cs typeface="Times New Roman" panose="02020603050405020304" pitchFamily="18" charset="0"/>
              </a:rPr>
              <a:t>hợp ở cây xanh Quá trình quang hợp của thực vật </a:t>
            </a:r>
          </a:p>
          <a:p>
            <a:pPr algn="just" eaLnBrk="1" hangingPunct="1"/>
            <a:r>
              <a:rPr lang="en-US" altLang="en-US">
                <a:latin typeface="Times New Roman" panose="02020603050405020304" pitchFamily="18" charset="0"/>
                <a:ea typeface="Calibri" panose="020F0502020204030204" pitchFamily="34" charset="0"/>
                <a:cs typeface="Times New Roman" panose="02020603050405020304" pitchFamily="18" charset="0"/>
              </a:rPr>
              <a:t>có vai trò quan trọng như thế nào đối với cuộc sống.</a:t>
            </a:r>
          </a:p>
        </p:txBody>
      </p:sp>
      <p:pic>
        <p:nvPicPr>
          <p:cNvPr id="18439" name="Picture 9">
            <a:extLst>
              <a:ext uri="{FF2B5EF4-FFF2-40B4-BE49-F238E27FC236}">
                <a16:creationId xmlns:a16="http://schemas.microsoft.com/office/drawing/2014/main" id="{48B41C73-560D-25FC-1121-69805F7BC9E7}"/>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6470650" y="2030413"/>
            <a:ext cx="4205288"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10">
            <a:extLst>
              <a:ext uri="{FF2B5EF4-FFF2-40B4-BE49-F238E27FC236}">
                <a16:creationId xmlns:a16="http://schemas.microsoft.com/office/drawing/2014/main" id="{F0123EDC-C05F-5A34-3CD6-E9DD69A4099D}"/>
              </a:ext>
            </a:extLst>
          </p:cNvPr>
          <p:cNvSpPr>
            <a:spLocks noChangeArrowheads="1"/>
          </p:cNvSpPr>
          <p:nvPr/>
        </p:nvSpPr>
        <p:spPr bwMode="auto">
          <a:xfrm>
            <a:off x="650875" y="3892550"/>
            <a:ext cx="6096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b="1">
                <a:latin typeface="Times New Roman" panose="02020603050405020304" pitchFamily="18" charset="0"/>
                <a:ea typeface="Calibri" panose="020F0502020204030204" pitchFamily="34" charset="0"/>
                <a:cs typeface="Times New Roman" panose="02020603050405020304" pitchFamily="18" charset="0"/>
              </a:rPr>
              <a:t>Câu 3: </a:t>
            </a:r>
            <a:r>
              <a:rPr lang="en-US" altLang="vi-VN">
                <a:latin typeface="Times New Roman" panose="02020603050405020304" pitchFamily="18" charset="0"/>
                <a:ea typeface="Calibri" panose="020F0502020204030204" pitchFamily="34" charset="0"/>
                <a:cs typeface="Times New Roman" panose="02020603050405020304" pitchFamily="18" charset="0"/>
              </a:rPr>
              <a:t>Từ thông tin về “Luyện kim” viết phản ứng của khí carbon monoxide khử iron (III) oxide ở nhiệt độ cao. Lập phương trình hóa học của phản ứng theo phương pháp thăng bằng electron, xác định vai trò của các chất trong phản ứng</a:t>
            </a:r>
            <a:endParaRPr lang="en-US" altLang="vi-VN" sz="16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441" name="Picture 11">
            <a:extLst>
              <a:ext uri="{FF2B5EF4-FFF2-40B4-BE49-F238E27FC236}">
                <a16:creationId xmlns:a16="http://schemas.microsoft.com/office/drawing/2014/main" id="{6D226F41-B4E6-9647-7BC5-1D0107AAE5BD}"/>
              </a:ext>
            </a:extLst>
          </p:cNvPr>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7024688" y="3678238"/>
            <a:ext cx="4217987"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12">
            <a:extLst>
              <a:ext uri="{FF2B5EF4-FFF2-40B4-BE49-F238E27FC236}">
                <a16:creationId xmlns:a16="http://schemas.microsoft.com/office/drawing/2014/main" id="{7EE71061-0746-F573-FC94-BA3DDA2C3666}"/>
              </a:ext>
            </a:extLst>
          </p:cNvPr>
          <p:cNvSpPr txBox="1">
            <a:spLocks noChangeArrowheads="1"/>
          </p:cNvSpPr>
          <p:nvPr/>
        </p:nvSpPr>
        <p:spPr bwMode="auto">
          <a:xfrm>
            <a:off x="623888" y="5783263"/>
            <a:ext cx="6151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b="1">
                <a:latin typeface="Times New Roman" panose="02020603050405020304" pitchFamily="18" charset="0"/>
                <a:cs typeface="Times New Roman" panose="02020603050405020304" pitchFamily="18" charset="0"/>
              </a:rPr>
              <a:t>Câu 4: </a:t>
            </a:r>
            <a:r>
              <a:rPr lang="en-US" altLang="vi-VN">
                <a:latin typeface="Times New Roman" panose="02020603050405020304" pitchFamily="18" charset="0"/>
                <a:cs typeface="Times New Roman" panose="02020603050405020304" pitchFamily="18" charset="0"/>
              </a:rPr>
              <a:t>Đọc thông tin “Điện hóa” để biết được phản ứng oxi hóa – khử gắn liền với cuộc sống. Lập phương trình hóa học của phản ứng sinh ra dòng điện trong pin zinc phản ứng với manganese dioxide</a:t>
            </a:r>
          </a:p>
        </p:txBody>
      </p:sp>
      <p:pic>
        <p:nvPicPr>
          <p:cNvPr id="18443" name="Picture 13">
            <a:extLst>
              <a:ext uri="{FF2B5EF4-FFF2-40B4-BE49-F238E27FC236}">
                <a16:creationId xmlns:a16="http://schemas.microsoft.com/office/drawing/2014/main" id="{9F761CBA-1EC3-966C-A45A-48FD77FB6B32}"/>
              </a:ext>
            </a:extLst>
          </p:cNvPr>
          <p:cNvPicPr>
            <a:picLocks noChangeAspect="1" noChangeArrowheads="1"/>
          </p:cNvPicPr>
          <p:nvPr/>
        </p:nvPicPr>
        <p:blipFill>
          <a:blip r:embed="rId6">
            <a:lum bright="-20000" contrast="40000"/>
            <a:extLst>
              <a:ext uri="{28A0092B-C50C-407E-A947-70E740481C1C}">
                <a14:useLocalDpi xmlns:a14="http://schemas.microsoft.com/office/drawing/2010/main" val="0"/>
              </a:ext>
            </a:extLst>
          </a:blip>
          <a:srcRect/>
          <a:stretch>
            <a:fillRect/>
          </a:stretch>
        </p:blipFill>
        <p:spPr bwMode="auto">
          <a:xfrm>
            <a:off x="7107238" y="5092700"/>
            <a:ext cx="3824287"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Callout 14">
            <a:extLst>
              <a:ext uri="{FF2B5EF4-FFF2-40B4-BE49-F238E27FC236}">
                <a16:creationId xmlns:a16="http://schemas.microsoft.com/office/drawing/2014/main" id="{25D3C66F-98E3-38E5-1361-1A79168D879A}"/>
              </a:ext>
            </a:extLst>
          </p:cNvPr>
          <p:cNvSpPr/>
          <p:nvPr/>
        </p:nvSpPr>
        <p:spPr>
          <a:xfrm>
            <a:off x="4772025" y="0"/>
            <a:ext cx="2386013" cy="428466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latin typeface="Times New Roman" panose="02020603050405020304" pitchFamily="18" charset="0"/>
                <a:cs typeface="Times New Roman" panose="02020603050405020304" pitchFamily="18" charset="0"/>
              </a:rPr>
              <a:t>Chia </a:t>
            </a: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thành</a:t>
            </a:r>
            <a:r>
              <a:rPr lang="en-US" b="1" dirty="0">
                <a:solidFill>
                  <a:srgbClr val="FF0000"/>
                </a:solidFill>
                <a:latin typeface="Times New Roman" panose="02020603050405020304" pitchFamily="18" charset="0"/>
                <a:cs typeface="Times New Roman" panose="02020603050405020304" pitchFamily="18" charset="0"/>
              </a:rPr>
              <a:t> 6 </a:t>
            </a:r>
            <a:r>
              <a:rPr lang="en-US" b="1" dirty="0" err="1">
                <a:solidFill>
                  <a:srgbClr val="FF0000"/>
                </a:solidFill>
                <a:latin typeface="Times New Roman" panose="02020603050405020304" pitchFamily="18" charset="0"/>
                <a:cs typeface="Times New Roman" panose="02020603050405020304" pitchFamily="18" charset="0"/>
              </a:rPr>
              <a:t>nhóm.Yêu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cầu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thảo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luận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hỏi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cs typeface="Times New Roman" panose="02020603050405020304" pitchFamily="18" charset="0"/>
              </a:rPr>
              <a:t> PHT </a:t>
            </a:r>
            <a:r>
              <a:rPr lang="en-US" b="1" dirty="0" err="1">
                <a:solidFill>
                  <a:srgbClr val="FF0000"/>
                </a:solidFill>
                <a:latin typeface="Times New Roman" panose="02020603050405020304" pitchFamily="18" charset="0"/>
                <a:cs typeface="Times New Roman" panose="02020603050405020304" pitchFamily="18" charset="0"/>
              </a:rPr>
              <a:t>số</a:t>
            </a:r>
            <a:r>
              <a:rPr lang="en-US" b="1" dirty="0">
                <a:solidFill>
                  <a:srgbClr val="FF0000"/>
                </a:solidFill>
                <a:latin typeface="Times New Roman" panose="02020603050405020304" pitchFamily="18" charset="0"/>
                <a:cs typeface="Times New Roman" panose="02020603050405020304" pitchFamily="18" charset="0"/>
              </a:rPr>
              <a:t> 4.</a:t>
            </a:r>
            <a:r>
              <a:rPr lang="en-US" b="1" dirty="0">
                <a:solidFill>
                  <a:srgbClr val="FF0000"/>
                </a:solidFill>
              </a:rPr>
              <a:t>Đại </a:t>
            </a:r>
            <a:r>
              <a:rPr lang="en-US" b="1" dirty="0" err="1">
                <a:solidFill>
                  <a:srgbClr val="FF0000"/>
                </a:solidFill>
              </a:rPr>
              <a:t>diện</a:t>
            </a:r>
            <a:r>
              <a:rPr lang="en-US" b="1" dirty="0">
                <a:solidFill>
                  <a:srgbClr val="FF0000"/>
                </a:solidFill>
              </a:rPr>
              <a:t> 1 </a:t>
            </a:r>
            <a:r>
              <a:rPr lang="en-US" b="1" dirty="0" err="1">
                <a:solidFill>
                  <a:srgbClr val="FF0000"/>
                </a:solidFill>
              </a:rPr>
              <a:t>nhóm</a:t>
            </a:r>
            <a:r>
              <a:rPr lang="en-US" b="1" dirty="0">
                <a:solidFill>
                  <a:srgbClr val="FF0000"/>
                </a:solidFill>
              </a:rPr>
              <a:t> </a:t>
            </a:r>
            <a:r>
              <a:rPr lang="en-US" b="1" dirty="0" err="1">
                <a:solidFill>
                  <a:srgbClr val="FF0000"/>
                </a:solidFill>
              </a:rPr>
              <a:t>báo</a:t>
            </a:r>
            <a:r>
              <a:rPr lang="en-US" b="1" dirty="0">
                <a:solidFill>
                  <a:srgbClr val="FF0000"/>
                </a:solidFill>
              </a:rPr>
              <a:t> </a:t>
            </a:r>
            <a:r>
              <a:rPr lang="en-US" b="1" dirty="0" err="1">
                <a:solidFill>
                  <a:srgbClr val="FF0000"/>
                </a:solidFill>
              </a:rPr>
              <a:t>cáo</a:t>
            </a:r>
            <a:r>
              <a:rPr lang="en-US" b="1" dirty="0">
                <a:solidFill>
                  <a:srgbClr val="FF0000"/>
                </a:solidFill>
              </a:rPr>
              <a:t> </a:t>
            </a:r>
            <a:r>
              <a:rPr lang="en-US" b="1" dirty="0" err="1">
                <a:solidFill>
                  <a:srgbClr val="FF0000"/>
                </a:solidFill>
              </a:rPr>
              <a:t>kết</a:t>
            </a:r>
            <a:r>
              <a:rPr lang="en-US" b="1" dirty="0">
                <a:solidFill>
                  <a:srgbClr val="FF0000"/>
                </a:solidFill>
              </a:rPr>
              <a:t> </a:t>
            </a:r>
            <a:r>
              <a:rPr lang="en-US" b="1" dirty="0" err="1">
                <a:solidFill>
                  <a:srgbClr val="FF0000"/>
                </a:solidFill>
              </a:rPr>
              <a:t>quả</a:t>
            </a:r>
            <a:r>
              <a:rPr lang="en-US" b="1" dirty="0">
                <a:solidFill>
                  <a:srgbClr val="FF0000"/>
                </a:solidFill>
              </a:rPr>
              <a:t> PHT </a:t>
            </a:r>
            <a:r>
              <a:rPr lang="en-US" b="1" dirty="0" err="1">
                <a:solidFill>
                  <a:srgbClr val="FF0000"/>
                </a:solidFill>
              </a:rPr>
              <a:t>số</a:t>
            </a:r>
            <a:r>
              <a:rPr lang="en-US" b="1" dirty="0">
                <a:solidFill>
                  <a:srgbClr val="FF0000"/>
                </a:solidFill>
              </a:rPr>
              <a:t> 4</a:t>
            </a:r>
            <a:endParaRPr 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C4DD60-CF8C-2546-A528-6E299F272590}"/>
              </a:ext>
            </a:extLst>
          </p:cNvPr>
          <p:cNvSpPr>
            <a:spLocks noChangeArrowheads="1"/>
          </p:cNvSpPr>
          <p:nvPr/>
        </p:nvSpPr>
        <p:spPr bwMode="auto">
          <a:xfrm>
            <a:off x="3000375" y="47625"/>
            <a:ext cx="4694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ctr">
              <a:lnSpc>
                <a:spcPct val="107000"/>
              </a:lnSpc>
              <a:spcAft>
                <a:spcPts val="800"/>
              </a:spcAft>
            </a:pPr>
            <a:r>
              <a:rPr lang="en-US" altLang="vi-VN" sz="2400" b="1">
                <a:latin typeface="Times New Roman" panose="02020603050405020304" pitchFamily="18" charset="0"/>
                <a:ea typeface="Calibri" panose="020F0502020204030204" pitchFamily="34" charset="0"/>
                <a:cs typeface="Times New Roman" panose="02020603050405020304" pitchFamily="18" charset="0"/>
              </a:rPr>
              <a:t>TRẢ LỜI PHIẾU HỌC TẬP SỐ</a:t>
            </a:r>
            <a:r>
              <a:rPr lang="en-US" altLang="vi-VN"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a:t>
            </a:r>
            <a:endParaRPr lang="en-US" altLang="vi-VN"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40BBACA-7962-E7FE-BDD8-A2AE02152BCF}"/>
              </a:ext>
            </a:extLst>
          </p:cNvPr>
          <p:cNvSpPr>
            <a:spLocks noChangeArrowheads="1"/>
          </p:cNvSpPr>
          <p:nvPr/>
        </p:nvSpPr>
        <p:spPr bwMode="auto">
          <a:xfrm>
            <a:off x="1585913" y="2992438"/>
            <a:ext cx="846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b="1">
                <a:latin typeface="Times New Roman" panose="02020603050405020304" pitchFamily="18" charset="0"/>
                <a:ea typeface="Calibri" panose="020F0502020204030204" pitchFamily="34" charset="0"/>
                <a:cs typeface="Times New Roman" panose="02020603050405020304" pitchFamily="18" charset="0"/>
              </a:rPr>
              <a:t>Câu 2:</a:t>
            </a:r>
            <a:endParaRPr lang="en-US" altLang="vi-VN" sz="16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75B55EC2-6152-6217-549C-DC3C86CD091B}"/>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597150" y="568325"/>
            <a:ext cx="421957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AA1AD60-6F1C-0DBF-74CF-E0BEFD6C7429}"/>
              </a:ext>
            </a:extLst>
          </p:cNvPr>
          <p:cNvSpPr>
            <a:spLocks noChangeArrowheads="1"/>
          </p:cNvSpPr>
          <p:nvPr/>
        </p:nvSpPr>
        <p:spPr bwMode="auto">
          <a:xfrm>
            <a:off x="1462088" y="588963"/>
            <a:ext cx="8445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b="1">
                <a:latin typeface="Times New Roman" panose="02020603050405020304" pitchFamily="18" charset="0"/>
                <a:ea typeface="Calibri" panose="020F0502020204030204" pitchFamily="34" charset="0"/>
                <a:cs typeface="Times New Roman" panose="02020603050405020304" pitchFamily="18" charset="0"/>
              </a:rPr>
              <a:t>Câu 1:</a:t>
            </a:r>
            <a:endParaRPr lang="en-US" altLang="vi-VN" sz="16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62985C80-FD02-A543-E277-ADDAAF1DEFD7}"/>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884363" y="3360738"/>
            <a:ext cx="89217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E34C52F-AB47-97BB-5B69-2DEF389458B0}"/>
              </a:ext>
            </a:extLst>
          </p:cNvPr>
          <p:cNvPicPr>
            <a:picLocks noChangeAspect="1" noChangeArrowheads="1"/>
          </p:cNvPicPr>
          <p:nvPr/>
        </p:nvPicPr>
        <p:blipFill>
          <a:blip r:embed="rId4">
            <a:lum contrast="40000"/>
            <a:extLst>
              <a:ext uri="{28A0092B-C50C-407E-A947-70E740481C1C}">
                <a14:useLocalDpi xmlns:a14="http://schemas.microsoft.com/office/drawing/2010/main" val="0"/>
              </a:ext>
            </a:extLst>
          </a:blip>
          <a:srcRect/>
          <a:stretch>
            <a:fillRect/>
          </a:stretch>
        </p:blipFill>
        <p:spPr bwMode="auto">
          <a:xfrm>
            <a:off x="3000375" y="4175125"/>
            <a:ext cx="57975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FCCF4BB-D192-33A1-C72D-E275600AA1B4}"/>
              </a:ext>
            </a:extLst>
          </p:cNvPr>
          <p:cNvSpPr>
            <a:spLocks noChangeArrowheads="1"/>
          </p:cNvSpPr>
          <p:nvPr/>
        </p:nvSpPr>
        <p:spPr bwMode="auto">
          <a:xfrm>
            <a:off x="1641475" y="4130675"/>
            <a:ext cx="84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b="1">
                <a:latin typeface="Times New Roman" panose="02020603050405020304" pitchFamily="18" charset="0"/>
                <a:ea typeface="Calibri" panose="020F0502020204030204" pitchFamily="34" charset="0"/>
                <a:cs typeface="Times New Roman" panose="02020603050405020304" pitchFamily="18" charset="0"/>
              </a:rPr>
              <a:t>Câu 3:</a:t>
            </a:r>
            <a:endParaRPr lang="en-US" altLang="vi-VN" sz="16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D8D62052-752A-864F-E37D-344583F3EB43}"/>
              </a:ext>
            </a:extLst>
          </p:cNvPr>
          <p:cNvPicPr>
            <a:picLocks noChangeAspect="1" noChangeArrowheads="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3352800" y="5364163"/>
            <a:ext cx="604043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71663CFC-2645-7A69-47D4-840C47165AC8}"/>
              </a:ext>
            </a:extLst>
          </p:cNvPr>
          <p:cNvSpPr>
            <a:spLocks noChangeArrowheads="1"/>
          </p:cNvSpPr>
          <p:nvPr/>
        </p:nvSpPr>
        <p:spPr bwMode="auto">
          <a:xfrm>
            <a:off x="1709738" y="5280025"/>
            <a:ext cx="846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b="1">
                <a:latin typeface="Times New Roman" panose="02020603050405020304" pitchFamily="18" charset="0"/>
                <a:ea typeface="Calibri" panose="020F0502020204030204" pitchFamily="34" charset="0"/>
                <a:cs typeface="Times New Roman" panose="02020603050405020304" pitchFamily="18" charset="0"/>
              </a:rPr>
              <a:t>Câu 4:</a:t>
            </a:r>
            <a:endParaRPr lang="en-US" altLang="vi-VN" sz="16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EC0827-E687-1CF0-4D61-1F8F80FDD379}"/>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981307" y="1757363"/>
            <a:ext cx="9285056"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5F7F27C-7CDB-1D26-52D2-3AC49A2221E6}"/>
              </a:ext>
            </a:extLst>
          </p:cNvPr>
          <p:cNvSpPr/>
          <p:nvPr/>
        </p:nvSpPr>
        <p:spPr>
          <a:xfrm>
            <a:off x="1416902" y="595545"/>
            <a:ext cx="8631238" cy="708025"/>
          </a:xfrm>
          <a:prstGeom prst="rect">
            <a:avLst/>
          </a:prstGeom>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4000" b="1">
                <a:solidFill>
                  <a:srgbClr val="FF0000"/>
                </a:solidFill>
                <a:latin typeface="Times New Roman" panose="02020603050405020304" pitchFamily="18" charset="0"/>
                <a:cs typeface="Calibri" panose="020F0502020204030204" pitchFamily="34" charset="0"/>
              </a:rPr>
              <a:t>IV. Ý nghĩa của </a:t>
            </a:r>
            <a:r>
              <a:rPr lang="en-US" altLang="vi-VN" sz="4000" b="1">
                <a:solidFill>
                  <a:srgbClr val="FF0000"/>
                </a:solidFill>
                <a:latin typeface="Times New Roman" panose="02020603050405020304" pitchFamily="18" charset="0"/>
                <a:cs typeface="Times New Roman" panose="02020603050405020304" pitchFamily="18" charset="0"/>
              </a:rPr>
              <a:t>phản ứng oxi hóa khử</a:t>
            </a:r>
            <a:r>
              <a:rPr lang="en-US" altLang="vi-VN" sz="4000" b="1">
                <a:solidFill>
                  <a:srgbClr val="FF0000"/>
                </a:solidFill>
                <a:latin typeface="Times New Roman" panose="02020603050405020304" pitchFamily="18" charset="0"/>
                <a:cs typeface="Calibri" panose="020F0502020204030204" pitchFamily="34" charset="0"/>
              </a:rPr>
              <a:t> </a:t>
            </a:r>
            <a:endParaRPr lang="en-US" altLang="vi-VN"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a:extLst>
              <a:ext uri="{FF2B5EF4-FFF2-40B4-BE49-F238E27FC236}">
                <a16:creationId xmlns:a16="http://schemas.microsoft.com/office/drawing/2014/main" id="{DA1B83FD-7A33-49AB-2B81-ABE80C5CD0D6}"/>
              </a:ext>
            </a:extLst>
          </p:cNvPr>
          <p:cNvSpPr txBox="1">
            <a:spLocks noChangeArrowheads="1"/>
          </p:cNvSpPr>
          <p:nvPr/>
        </p:nvSpPr>
        <p:spPr bwMode="auto">
          <a:xfrm>
            <a:off x="3379788" y="650875"/>
            <a:ext cx="6734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4000" b="1">
                <a:latin typeface="Times New Roman" panose="02020603050405020304" pitchFamily="18" charset="0"/>
                <a:cs typeface="Times New Roman" panose="02020603050405020304" pitchFamily="18" charset="0"/>
              </a:rPr>
              <a:t>NỘI DUNG CHÍNH</a:t>
            </a:r>
          </a:p>
        </p:txBody>
      </p:sp>
      <p:sp>
        <p:nvSpPr>
          <p:cNvPr id="5" name="TextBox 4">
            <a:extLst>
              <a:ext uri="{FF2B5EF4-FFF2-40B4-BE49-F238E27FC236}">
                <a16:creationId xmlns:a16="http://schemas.microsoft.com/office/drawing/2014/main" id="{186A895D-5323-B8B0-E4F9-2D3F59DC05AD}"/>
              </a:ext>
            </a:extLst>
          </p:cNvPr>
          <p:cNvSpPr txBox="1"/>
          <p:nvPr/>
        </p:nvSpPr>
        <p:spPr>
          <a:xfrm>
            <a:off x="2092325" y="1709738"/>
            <a:ext cx="3616325" cy="708025"/>
          </a:xfrm>
          <a:prstGeom prst="rect">
            <a:avLst/>
          </a:prstGeom>
          <a:noFill/>
        </p:spPr>
        <p:txBody>
          <a:bodyPr>
            <a:spAutoFit/>
          </a:bodyPr>
          <a:lstStyle/>
          <a:p>
            <a:pPr>
              <a:defRPr/>
            </a:pPr>
            <a:r>
              <a:rPr lang="en-US" sz="4000" b="1" dirty="0">
                <a:solidFill>
                  <a:srgbClr val="FF0000"/>
                </a:solidFill>
                <a:latin typeface="Times New Roman" panose="02020603050405020304" pitchFamily="18" charset="0"/>
                <a:cs typeface="Times New Roman" panose="02020603050405020304" pitchFamily="18" charset="0"/>
              </a:rPr>
              <a:t>I. </a:t>
            </a:r>
            <a:r>
              <a:rPr lang="en-US" sz="4000" b="1" dirty="0" err="1">
                <a:solidFill>
                  <a:srgbClr val="FF0000"/>
                </a:solidFill>
                <a:latin typeface="Times New Roman" panose="02020603050405020304" pitchFamily="18" charset="0"/>
                <a:cs typeface="Times New Roman" panose="02020603050405020304" pitchFamily="18" charset="0"/>
              </a:rPr>
              <a:t>Số</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oxi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hoá</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D746D04-4248-71FA-E291-AB82BBFEBE14}"/>
              </a:ext>
            </a:extLst>
          </p:cNvPr>
          <p:cNvSpPr txBox="1"/>
          <p:nvPr/>
        </p:nvSpPr>
        <p:spPr>
          <a:xfrm>
            <a:off x="2092325" y="2527300"/>
            <a:ext cx="8229600" cy="708025"/>
          </a:xfrm>
          <a:prstGeom prst="rect">
            <a:avLst/>
          </a:prstGeom>
          <a:noFill/>
        </p:spPr>
        <p:txBody>
          <a:bodyPr>
            <a:spAutoFit/>
          </a:bodyPr>
          <a:lstStyle/>
          <a:p>
            <a:pPr>
              <a:defRPr/>
            </a:pPr>
            <a:r>
              <a:rPr lang="en-US" sz="4000" b="1" dirty="0">
                <a:solidFill>
                  <a:srgbClr val="FF0000"/>
                </a:solidFill>
                <a:latin typeface="Times New Roman" panose="02020603050405020304" pitchFamily="18" charset="0"/>
                <a:cs typeface="Times New Roman" panose="02020603050405020304" pitchFamily="18" charset="0"/>
              </a:rPr>
              <a:t>II. </a:t>
            </a:r>
            <a:r>
              <a:rPr lang="en-US" sz="4000" b="1" dirty="0" err="1">
                <a:solidFill>
                  <a:srgbClr val="FF0000"/>
                </a:solidFill>
                <a:latin typeface="Times New Roman" panose="02020603050405020304" pitchFamily="18" charset="0"/>
                <a:cs typeface="Times New Roman" panose="02020603050405020304" pitchFamily="18" charset="0"/>
              </a:rPr>
              <a:t>Phản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ứng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oxi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hoá</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err="1">
                <a:solidFill>
                  <a:srgbClr val="FF0000"/>
                </a:solidFill>
                <a:latin typeface="Times New Roman" panose="02020603050405020304" pitchFamily="18" charset="0"/>
                <a:cs typeface="Times New Roman" panose="02020603050405020304" pitchFamily="18" charset="0"/>
              </a:rPr>
              <a:t>khử</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2FA5E69-2C4B-158A-4B6F-B7248334653A}"/>
              </a:ext>
            </a:extLst>
          </p:cNvPr>
          <p:cNvSpPr txBox="1"/>
          <p:nvPr/>
        </p:nvSpPr>
        <p:spPr>
          <a:xfrm>
            <a:off x="2092325" y="3344862"/>
            <a:ext cx="9809163" cy="708025"/>
          </a:xfrm>
          <a:prstGeom prst="rect">
            <a:avLst/>
          </a:prstGeom>
          <a:noFill/>
        </p:spPr>
        <p:txBody>
          <a:bodyPr>
            <a:spAutoFit/>
          </a:bodyPr>
          <a:lstStyle/>
          <a:p>
            <a:pPr>
              <a:defRPr/>
            </a:pPr>
            <a:r>
              <a:rPr lang="en-US" sz="4000" b="1" dirty="0">
                <a:solidFill>
                  <a:srgbClr val="FF0000"/>
                </a:solidFill>
                <a:latin typeface="Times New Roman" panose="02020603050405020304" pitchFamily="18" charset="0"/>
                <a:cs typeface="Times New Roman" panose="02020603050405020304" pitchFamily="18" charset="0"/>
              </a:rPr>
              <a:t>III. </a:t>
            </a:r>
            <a:r>
              <a:rPr lang="en-US" sz="4000" b="1" dirty="0" err="1">
                <a:solidFill>
                  <a:srgbClr val="FF0000"/>
                </a:solidFill>
                <a:latin typeface="Times New Roman" panose="02020603050405020304" pitchFamily="18" charset="0"/>
                <a:cs typeface="Times New Roman" panose="02020603050405020304" pitchFamily="18" charset="0"/>
              </a:rPr>
              <a:t>Lập</a:t>
            </a:r>
            <a:r>
              <a:rPr lang="en-US" sz="4000" b="1" dirty="0">
                <a:solidFill>
                  <a:srgbClr val="FF0000"/>
                </a:solidFill>
                <a:latin typeface="Times New Roman" panose="02020603050405020304" pitchFamily="18" charset="0"/>
                <a:cs typeface="Times New Roman" panose="02020603050405020304" pitchFamily="18" charset="0"/>
              </a:rPr>
              <a:t> PTHH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ứng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oxi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hoá</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err="1">
                <a:solidFill>
                  <a:srgbClr val="FF0000"/>
                </a:solidFill>
                <a:latin typeface="Times New Roman" panose="02020603050405020304" pitchFamily="18" charset="0"/>
                <a:cs typeface="Times New Roman" panose="02020603050405020304" pitchFamily="18" charset="0"/>
              </a:rPr>
              <a:t>khử</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7FF80A9-93DC-BD13-F6B3-693BC1661B4B}"/>
              </a:ext>
            </a:extLst>
          </p:cNvPr>
          <p:cNvSpPr txBox="1"/>
          <p:nvPr/>
        </p:nvSpPr>
        <p:spPr>
          <a:xfrm>
            <a:off x="2092325" y="4194041"/>
            <a:ext cx="8812213" cy="98425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Ý nghĩa của phản ứng oxi hóa khử </a:t>
            </a:r>
            <a:endParaRPr lang="en-US" altLang="vi-VN" sz="4000">
              <a:solidFill>
                <a:srgbClr val="FF0000"/>
              </a:solidFill>
              <a:latin typeface="Times New Roman" panose="02020603050405020304" pitchFamily="18" charset="0"/>
              <a:cs typeface="Times New Roman" panose="02020603050405020304" pitchFamily="18" charset="0"/>
            </a:endParaRPr>
          </a:p>
          <a:p>
            <a:endParaRPr lang="en-US" altLang="vi-V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2E68B4A4-6ABB-29FB-FE90-1957599FA8C1}"/>
              </a:ext>
            </a:extLst>
          </p:cNvPr>
          <p:cNvSpPr txBox="1">
            <a:spLocks noChangeArrowheads="1"/>
          </p:cNvSpPr>
          <p:nvPr/>
        </p:nvSpPr>
        <p:spPr bwMode="auto">
          <a:xfrm>
            <a:off x="713678" y="404813"/>
            <a:ext cx="10727473"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a:solidFill>
                  <a:srgbClr val="FF0000"/>
                </a:solidFill>
              </a:rPr>
              <a:t>CÂU HỎI KHỞI ĐỘNG</a:t>
            </a:r>
            <a:endParaRPr lang="en-US" altLang="en-US" sz="4000">
              <a:solidFill>
                <a:srgbClr val="FF0000"/>
              </a:solidFill>
            </a:endParaRPr>
          </a:p>
          <a:p>
            <a:pPr algn="just" eaLnBrk="1" hangingPunct="1">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Câu 1: </a:t>
            </a:r>
            <a:r>
              <a:rPr lang="en-US" altLang="en-US" b="1">
                <a:solidFill>
                  <a:srgbClr val="0000CC"/>
                </a:solidFill>
                <a:latin typeface="Times New Roman" panose="02020603050405020304" pitchFamily="18" charset="0"/>
                <a:cs typeface="Times New Roman" panose="02020603050405020304" pitchFamily="18" charset="0"/>
              </a:rPr>
              <a:t>Thiết bị thử nồng độ cồn của cảnh sát giao thông được minh họa như hình bên dưới. em hãy cho biết nguyên nhân dẫn đến sự thay đổi màu sắc của thiết bị và cho biết đó là phản ứng gì?</a:t>
            </a:r>
          </a:p>
          <a:p>
            <a:pPr algn="just" eaLnBrk="1" hangingPunct="1">
              <a:lnSpc>
                <a:spcPct val="100000"/>
              </a:lnSpc>
              <a:spcBef>
                <a:spcPct val="0"/>
              </a:spcBef>
              <a:buFontTx/>
              <a:buNone/>
            </a:pPr>
            <a:endParaRPr lang="en-US" altLang="en-US" sz="1800"/>
          </a:p>
        </p:txBody>
      </p:sp>
      <p:pic>
        <p:nvPicPr>
          <p:cNvPr id="4099" name="Picture 4">
            <a:extLst>
              <a:ext uri="{FF2B5EF4-FFF2-40B4-BE49-F238E27FC236}">
                <a16:creationId xmlns:a16="http://schemas.microsoft.com/office/drawing/2014/main" id="{FBF55CAF-69D0-23DA-5290-54E574A42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410" y="2555597"/>
            <a:ext cx="8260536"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a:extLst>
              <a:ext uri="{FF2B5EF4-FFF2-40B4-BE49-F238E27FC236}">
                <a16:creationId xmlns:a16="http://schemas.microsoft.com/office/drawing/2014/main" id="{BE4851DA-0340-AD0B-EE79-48F8D89F0DD8}"/>
              </a:ext>
            </a:extLst>
          </p:cNvPr>
          <p:cNvSpPr txBox="1">
            <a:spLocks noChangeArrowheads="1"/>
          </p:cNvSpPr>
          <p:nvPr/>
        </p:nvSpPr>
        <p:spPr bwMode="auto">
          <a:xfrm>
            <a:off x="382860" y="562189"/>
            <a:ext cx="11809140" cy="573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a:latin typeface="Times New Roman" panose="02020603050405020304" pitchFamily="18" charset="0"/>
                <a:cs typeface="Times New Roman" panose="02020603050405020304" pitchFamily="18" charset="0"/>
              </a:rPr>
              <a:t>TRẢ LỜI CÂU HỎI KHỞI ĐỘNG</a:t>
            </a:r>
          </a:p>
          <a:p>
            <a:pPr algn="ctr" eaLnBrk="1" hangingPunct="1">
              <a:lnSpc>
                <a:spcPct val="100000"/>
              </a:lnSpc>
              <a:spcBef>
                <a:spcPct val="0"/>
              </a:spcBef>
              <a:buFontTx/>
              <a:buNone/>
            </a:pPr>
            <a:endParaRPr lang="en-US" altLang="en-US" sz="40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Câu 1:</a:t>
            </a:r>
            <a:r>
              <a:rPr lang="en-US" altLang="en-US" b="1">
                <a:solidFill>
                  <a:srgbClr val="0000CC"/>
                </a:solidFill>
                <a:latin typeface="Times New Roman" panose="02020603050405020304" pitchFamily="18" charset="0"/>
                <a:cs typeface="Times New Roman" panose="02020603050405020304" pitchFamily="18" charset="0"/>
              </a:rPr>
              <a:t> Nếu trong hơi thở của tài xế có hơi cồn (ethanol) thì sẽ xảy ra phản ứng hóa học làm thay đổi màu sắc từ màu da cam sang màu xanh. Phản ứng này là phản ứng oxi hóa khử</a:t>
            </a:r>
          </a:p>
          <a:p>
            <a:pPr eaLnBrk="1" hangingPunct="1">
              <a:lnSpc>
                <a:spcPct val="10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3CH</a:t>
            </a:r>
            <a:r>
              <a:rPr lang="en-US" altLang="en-US" baseline="-25000">
                <a:solidFill>
                  <a:srgbClr val="0000CC"/>
                </a:solidFill>
                <a:latin typeface="Times New Roman" panose="02020603050405020304" pitchFamily="18" charset="0"/>
                <a:cs typeface="Times New Roman" panose="02020603050405020304" pitchFamily="18" charset="0"/>
              </a:rPr>
              <a:t>3</a:t>
            </a:r>
            <a:r>
              <a:rPr lang="en-US" altLang="en-US">
                <a:solidFill>
                  <a:srgbClr val="0000CC"/>
                </a:solidFill>
                <a:latin typeface="Times New Roman" panose="02020603050405020304" pitchFamily="18" charset="0"/>
                <a:cs typeface="Times New Roman" panose="02020603050405020304" pitchFamily="18" charset="0"/>
              </a:rPr>
              <a:t>CH</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OH + K</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Cr</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O</a:t>
            </a:r>
            <a:r>
              <a:rPr lang="en-US" altLang="en-US" baseline="-25000">
                <a:solidFill>
                  <a:srgbClr val="0000CC"/>
                </a:solidFill>
                <a:latin typeface="Times New Roman" panose="02020603050405020304" pitchFamily="18" charset="0"/>
                <a:cs typeface="Times New Roman" panose="02020603050405020304" pitchFamily="18" charset="0"/>
              </a:rPr>
              <a:t>7</a:t>
            </a:r>
            <a:r>
              <a:rPr lang="en-US" altLang="en-US">
                <a:solidFill>
                  <a:srgbClr val="0000CC"/>
                </a:solidFill>
                <a:latin typeface="Times New Roman" panose="02020603050405020304" pitchFamily="18" charset="0"/>
                <a:cs typeface="Times New Roman" panose="02020603050405020304" pitchFamily="18" charset="0"/>
              </a:rPr>
              <a:t> + 4H</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SO</a:t>
            </a:r>
            <a:r>
              <a:rPr lang="en-US" altLang="en-US" baseline="-25000">
                <a:solidFill>
                  <a:srgbClr val="0000CC"/>
                </a:solidFill>
                <a:latin typeface="Times New Roman" panose="02020603050405020304" pitchFamily="18" charset="0"/>
                <a:cs typeface="Times New Roman" panose="02020603050405020304" pitchFamily="18" charset="0"/>
              </a:rPr>
              <a:t>4</a:t>
            </a:r>
            <a:r>
              <a:rPr lang="en-US" altLang="en-US">
                <a:solidFill>
                  <a:srgbClr val="0000CC"/>
                </a:solidFill>
                <a:latin typeface="Times New Roman" panose="02020603050405020304" pitchFamily="18" charset="0"/>
                <a:cs typeface="Times New Roman" panose="02020603050405020304" pitchFamily="18" charset="0"/>
              </a:rPr>
              <a:t>  </a:t>
            </a:r>
            <a:r>
              <a:rPr lang="en-US" altLang="en-US">
                <a:solidFill>
                  <a:srgbClr val="0000CC"/>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a:solidFill>
                  <a:srgbClr val="0000CC"/>
                </a:solidFill>
                <a:latin typeface="Times New Roman" panose="02020603050405020304" pitchFamily="18" charset="0"/>
                <a:cs typeface="Times New Roman" panose="02020603050405020304" pitchFamily="18" charset="0"/>
              </a:rPr>
              <a:t>  3CH</a:t>
            </a:r>
            <a:r>
              <a:rPr lang="en-US" altLang="en-US" baseline="-25000">
                <a:solidFill>
                  <a:srgbClr val="0000CC"/>
                </a:solidFill>
                <a:latin typeface="Times New Roman" panose="02020603050405020304" pitchFamily="18" charset="0"/>
                <a:cs typeface="Times New Roman" panose="02020603050405020304" pitchFamily="18" charset="0"/>
              </a:rPr>
              <a:t>3</a:t>
            </a:r>
            <a:r>
              <a:rPr lang="en-US" altLang="en-US">
                <a:solidFill>
                  <a:srgbClr val="0000CC"/>
                </a:solidFill>
                <a:latin typeface="Times New Roman" panose="02020603050405020304" pitchFamily="18" charset="0"/>
                <a:cs typeface="Times New Roman" panose="02020603050405020304" pitchFamily="18" charset="0"/>
              </a:rPr>
              <a:t>CHO + Cr</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(SO</a:t>
            </a:r>
            <a:r>
              <a:rPr lang="en-US" altLang="en-US" baseline="-25000">
                <a:solidFill>
                  <a:srgbClr val="0000CC"/>
                </a:solidFill>
                <a:latin typeface="Times New Roman" panose="02020603050405020304" pitchFamily="18" charset="0"/>
                <a:cs typeface="Times New Roman" panose="02020603050405020304" pitchFamily="18" charset="0"/>
              </a:rPr>
              <a:t>4</a:t>
            </a:r>
            <a:r>
              <a:rPr lang="en-US" altLang="en-US">
                <a:solidFill>
                  <a:srgbClr val="0000CC"/>
                </a:solidFill>
                <a:latin typeface="Times New Roman" panose="02020603050405020304" pitchFamily="18" charset="0"/>
                <a:cs typeface="Times New Roman" panose="02020603050405020304" pitchFamily="18" charset="0"/>
              </a:rPr>
              <a:t>)</a:t>
            </a:r>
            <a:r>
              <a:rPr lang="en-US" altLang="en-US" baseline="-25000">
                <a:solidFill>
                  <a:srgbClr val="0000CC"/>
                </a:solidFill>
                <a:latin typeface="Times New Roman" panose="02020603050405020304" pitchFamily="18" charset="0"/>
                <a:cs typeface="Times New Roman" panose="02020603050405020304" pitchFamily="18" charset="0"/>
              </a:rPr>
              <a:t>3</a:t>
            </a:r>
            <a:r>
              <a:rPr lang="en-US" altLang="en-US">
                <a:solidFill>
                  <a:srgbClr val="0000CC"/>
                </a:solidFill>
                <a:latin typeface="Times New Roman" panose="02020603050405020304" pitchFamily="18" charset="0"/>
                <a:cs typeface="Times New Roman" panose="02020603050405020304" pitchFamily="18" charset="0"/>
              </a:rPr>
              <a:t>+ K</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SO</a:t>
            </a:r>
            <a:r>
              <a:rPr lang="en-US" altLang="en-US" baseline="-25000">
                <a:solidFill>
                  <a:srgbClr val="0000CC"/>
                </a:solidFill>
                <a:latin typeface="Times New Roman" panose="02020603050405020304" pitchFamily="18" charset="0"/>
                <a:cs typeface="Times New Roman" panose="02020603050405020304" pitchFamily="18" charset="0"/>
              </a:rPr>
              <a:t>4</a:t>
            </a:r>
            <a:r>
              <a:rPr lang="en-US" altLang="en-US">
                <a:solidFill>
                  <a:srgbClr val="0000CC"/>
                </a:solidFill>
                <a:latin typeface="Times New Roman" panose="02020603050405020304" pitchFamily="18" charset="0"/>
                <a:cs typeface="Times New Roman" panose="02020603050405020304" pitchFamily="18" charset="0"/>
              </a:rPr>
              <a:t> +  7H</a:t>
            </a:r>
            <a:r>
              <a:rPr lang="en-US" altLang="en-US" baseline="-25000">
                <a:solidFill>
                  <a:srgbClr val="0000CC"/>
                </a:solidFill>
                <a:latin typeface="Times New Roman" panose="02020603050405020304" pitchFamily="18" charset="0"/>
                <a:cs typeface="Times New Roman" panose="02020603050405020304" pitchFamily="18" charset="0"/>
              </a:rPr>
              <a:t>2</a:t>
            </a:r>
            <a:r>
              <a:rPr lang="en-US" altLang="en-US">
                <a:solidFill>
                  <a:srgbClr val="0000CC"/>
                </a:solidFill>
                <a:latin typeface="Times New Roman" panose="02020603050405020304" pitchFamily="18" charset="0"/>
                <a:cs typeface="Times New Roman" panose="02020603050405020304" pitchFamily="18" charset="0"/>
              </a:rPr>
              <a:t>O</a:t>
            </a:r>
          </a:p>
          <a:p>
            <a:pPr algn="just" eaLnBrk="1" hangingPunct="1">
              <a:lnSpc>
                <a:spcPct val="109000"/>
              </a:lnSpc>
              <a:spcBef>
                <a:spcPct val="0"/>
              </a:spcBef>
              <a:spcAft>
                <a:spcPts val="500"/>
              </a:spcAft>
              <a:buFontTx/>
              <a:buNone/>
            </a:pPr>
            <a:endParaRPr lang="en-US" altLang="en-US">
              <a:solidFill>
                <a:srgbClr val="0000CC"/>
              </a:solidFill>
              <a:latin typeface="Times New Roman" panose="02020603050405020304" pitchFamily="18" charset="0"/>
              <a:cs typeface="Times New Roman" panose="02020603050405020304" pitchFamily="18" charset="0"/>
            </a:endParaRPr>
          </a:p>
          <a:p>
            <a:pPr algn="just" eaLnBrk="1" hangingPunct="1">
              <a:lnSpc>
                <a:spcPct val="109000"/>
              </a:lnSpc>
              <a:spcBef>
                <a:spcPct val="0"/>
              </a:spcBef>
              <a:spcAft>
                <a:spcPts val="500"/>
              </a:spcAft>
              <a:buFontTx/>
              <a:buNone/>
            </a:pPr>
            <a:r>
              <a:rPr lang="en-US" altLang="en-US" b="1">
                <a:solidFill>
                  <a:srgbClr val="FF0000"/>
                </a:solidFill>
                <a:latin typeface="Times New Roman" panose="02020603050405020304" pitchFamily="18" charset="0"/>
                <a:cs typeface="Times New Roman" panose="02020603050405020304" pitchFamily="18" charset="0"/>
              </a:rPr>
              <a:t>GV kết luận:</a:t>
            </a:r>
          </a:p>
          <a:p>
            <a:pPr algn="just" eaLnBrk="1" hangingPunct="1">
              <a:lnSpc>
                <a:spcPct val="109000"/>
              </a:lnSpc>
              <a:spcBef>
                <a:spcPct val="0"/>
              </a:spcBef>
              <a:spcAft>
                <a:spcPts val="500"/>
              </a:spcAft>
              <a:buFontTx/>
              <a:buNone/>
            </a:pPr>
            <a:r>
              <a:rPr lang="en-US" altLang="en-US" b="1">
                <a:solidFill>
                  <a:srgbClr val="0000CC"/>
                </a:solidFill>
                <a:latin typeface="Times New Roman" panose="02020603050405020304" pitchFamily="18" charset="0"/>
                <a:cs typeface="Times New Roman" panose="02020603050405020304" pitchFamily="18" charset="0"/>
              </a:rPr>
              <a:t>Trong cuộc sống cũng như trong tự nhiên có nhiều hiện tượng mà nguyên nhân chính là do phản ứng oxi hoá - khử gây ra.</a:t>
            </a:r>
            <a:endParaRPr lang="en-US" altLang="en-US"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endParaRPr lang="en-US" altLang="en-US" sz="20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E07EE345-584F-7E71-EC7C-FA54D8EFCAC8}"/>
              </a:ext>
            </a:extLst>
          </p:cNvPr>
          <p:cNvSpPr>
            <a:spLocks noChangeArrowheads="1"/>
          </p:cNvSpPr>
          <p:nvPr/>
        </p:nvSpPr>
        <p:spPr bwMode="auto">
          <a:xfrm>
            <a:off x="1381125" y="-28575"/>
            <a:ext cx="5603875"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1809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809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809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a:latin typeface="Times New Roman" panose="02020603050405020304" pitchFamily="18" charset="0"/>
                <a:ea typeface="Calibri" panose="020F0502020204030204" pitchFamily="34" charset="0"/>
                <a:cs typeface="Times New Roman" panose="02020603050405020304" pitchFamily="18" charset="0"/>
              </a:rPr>
              <a:t>            PHIẾU HỌC TẬP SỐ</a:t>
            </a:r>
            <a:r>
              <a:rPr lang="en-US" alt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a:t>
            </a:r>
            <a:endParaRPr lang="en-US" alt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6147" name="Rectangle 8">
            <a:extLst>
              <a:ext uri="{FF2B5EF4-FFF2-40B4-BE49-F238E27FC236}">
                <a16:creationId xmlns:a16="http://schemas.microsoft.com/office/drawing/2014/main" id="{6A872AB4-BB8E-C41E-A2DA-65718FA2D825}"/>
              </a:ext>
            </a:extLst>
          </p:cNvPr>
          <p:cNvSpPr>
            <a:spLocks noChangeArrowheads="1"/>
          </p:cNvSpPr>
          <p:nvPr/>
        </p:nvSpPr>
        <p:spPr bwMode="auto">
          <a:xfrm>
            <a:off x="1381125" y="471488"/>
            <a:ext cx="84724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tabLst>
                <a:tab pos="1809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809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809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Câu 1: </a:t>
            </a:r>
            <a:r>
              <a:rPr lang="en-US" altLang="en-US" sz="1600">
                <a:latin typeface="Times New Roman" panose="02020603050405020304" pitchFamily="18" charset="0"/>
                <a:ea typeface="Calibri" panose="020F0502020204030204" pitchFamily="34" charset="0"/>
                <a:cs typeface="Times New Roman" panose="02020603050405020304" pitchFamily="18" charset="0"/>
              </a:rPr>
              <a:t>Quan sát Hình 12.1, hãy viết quá trình nhường và nhận electron trong </a:t>
            </a:r>
          </a:p>
          <a:p>
            <a:pPr algn="just">
              <a:lnSpc>
                <a:spcPct val="100000"/>
              </a:lnSpc>
              <a:spcBef>
                <a:spcPct val="0"/>
              </a:spcBef>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phản ứng giữa magnesium và oxygen</a:t>
            </a:r>
          </a:p>
        </p:txBody>
      </p:sp>
      <p:pic>
        <p:nvPicPr>
          <p:cNvPr id="6148" name="Picture 11">
            <a:extLst>
              <a:ext uri="{FF2B5EF4-FFF2-40B4-BE49-F238E27FC236}">
                <a16:creationId xmlns:a16="http://schemas.microsoft.com/office/drawing/2014/main" id="{7A857AFA-9210-D0A9-B784-3B75CBC07142}"/>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r="43140"/>
          <a:stretch>
            <a:fillRect/>
          </a:stretch>
        </p:blipFill>
        <p:spPr bwMode="auto">
          <a:xfrm>
            <a:off x="1719263" y="973138"/>
            <a:ext cx="496887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2">
            <a:extLst>
              <a:ext uri="{FF2B5EF4-FFF2-40B4-BE49-F238E27FC236}">
                <a16:creationId xmlns:a16="http://schemas.microsoft.com/office/drawing/2014/main" id="{DBF64A96-D121-BFE3-A9BD-E28E0E4CAA68}"/>
              </a:ext>
            </a:extLst>
          </p:cNvPr>
          <p:cNvSpPr>
            <a:spLocks noChangeArrowheads="1"/>
          </p:cNvSpPr>
          <p:nvPr/>
        </p:nvSpPr>
        <p:spPr bwMode="auto">
          <a:xfrm>
            <a:off x="1250950" y="2386013"/>
            <a:ext cx="94869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algn="just"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Câu 2: </a:t>
            </a:r>
            <a:r>
              <a:rPr lang="en-US" altLang="en-US" sz="1600">
                <a:latin typeface="Times New Roman" panose="02020603050405020304" pitchFamily="18" charset="0"/>
                <a:ea typeface="Calibri" panose="020F0502020204030204" pitchFamily="34" charset="0"/>
                <a:cs typeface="Times New Roman" panose="02020603050405020304" pitchFamily="18" charset="0"/>
              </a:rPr>
              <a:t>Quan sát hình 12.2a, hydrogen cháy</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 trong chloride với ngọn lửa sáng, tạo hợp chất </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hydrogen chloride (HCl). Nếu cặp electron chung</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 trong hợp chất cộng hóa trị HCl lệch hẵn về phía</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 nguyên tử Cl (Hình 12.2b), hãy xác định điện tích </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của các nguyên tử trong phân tử HCl.</a:t>
            </a:r>
          </a:p>
        </p:txBody>
      </p:sp>
      <p:pic>
        <p:nvPicPr>
          <p:cNvPr id="6150" name="Picture 13">
            <a:extLst>
              <a:ext uri="{FF2B5EF4-FFF2-40B4-BE49-F238E27FC236}">
                <a16:creationId xmlns:a16="http://schemas.microsoft.com/office/drawing/2014/main" id="{E4884DDC-2B3B-551D-3159-BF06806AC8FD}"/>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r="35426" b="35951"/>
          <a:stretch>
            <a:fillRect/>
          </a:stretch>
        </p:blipFill>
        <p:spPr bwMode="auto">
          <a:xfrm>
            <a:off x="5478463" y="2836863"/>
            <a:ext cx="478313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14">
            <a:extLst>
              <a:ext uri="{FF2B5EF4-FFF2-40B4-BE49-F238E27FC236}">
                <a16:creationId xmlns:a16="http://schemas.microsoft.com/office/drawing/2014/main" id="{987204F2-3E38-B515-C321-C81294C9C5D0}"/>
              </a:ext>
            </a:extLst>
          </p:cNvPr>
          <p:cNvSpPr>
            <a:spLocks noChangeArrowheads="1"/>
          </p:cNvSpPr>
          <p:nvPr/>
        </p:nvSpPr>
        <p:spPr bwMode="auto">
          <a:xfrm>
            <a:off x="1250950" y="4470400"/>
            <a:ext cx="92646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Câu 3:</a:t>
            </a:r>
            <a:r>
              <a:rPr lang="en-US" altLang="en-US" sz="1600">
                <a:latin typeface="Times New Roman" panose="02020603050405020304" pitchFamily="18" charset="0"/>
                <a:ea typeface="Calibri" panose="020F0502020204030204" pitchFamily="34" charset="0"/>
                <a:cs typeface="Times New Roman" panose="02020603050405020304" pitchFamily="18" charset="0"/>
              </a:rPr>
              <a:t>  Nêu điểm khác nhau giữa kí hiệu số oxi hóa</a:t>
            </a:r>
          </a:p>
          <a:p>
            <a:pPr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 và kí hiệu điện tích của ion M trong hình sau:</a:t>
            </a:r>
          </a:p>
        </p:txBody>
      </p:sp>
      <p:pic>
        <p:nvPicPr>
          <p:cNvPr id="6152" name="Picture 15">
            <a:extLst>
              <a:ext uri="{FF2B5EF4-FFF2-40B4-BE49-F238E27FC236}">
                <a16:creationId xmlns:a16="http://schemas.microsoft.com/office/drawing/2014/main" id="{03B7BAB8-6E81-9807-0683-34D3F65B7AAF}"/>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l="12968" t="35684" r="27911" b="36638"/>
          <a:stretch>
            <a:fillRect/>
          </a:stretch>
        </p:blipFill>
        <p:spPr bwMode="auto">
          <a:xfrm>
            <a:off x="5648325" y="4527550"/>
            <a:ext cx="11620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16">
            <a:extLst>
              <a:ext uri="{FF2B5EF4-FFF2-40B4-BE49-F238E27FC236}">
                <a16:creationId xmlns:a16="http://schemas.microsoft.com/office/drawing/2014/main" id="{FB3C0D54-07FB-4220-3B8D-E3DD7F4EDA1B}"/>
              </a:ext>
            </a:extLst>
          </p:cNvPr>
          <p:cNvSpPr>
            <a:spLocks noChangeArrowheads="1"/>
          </p:cNvSpPr>
          <p:nvPr/>
        </p:nvSpPr>
        <p:spPr bwMode="auto">
          <a:xfrm>
            <a:off x="1289050" y="5153025"/>
            <a:ext cx="944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Câu 4:</a:t>
            </a:r>
            <a:r>
              <a:rPr lang="en-US" altLang="en-US" sz="1600">
                <a:latin typeface="Times New Roman" panose="02020603050405020304" pitchFamily="18" charset="0"/>
                <a:ea typeface="Calibri" panose="020F0502020204030204" pitchFamily="34" charset="0"/>
                <a:cs typeface="Times New Roman" panose="02020603050405020304" pitchFamily="18" charset="0"/>
              </a:rPr>
              <a:t> Dự đoán số oxi hóa của các nguyên tử trong nhóm IA, IIA, IIIA trong các hợp chất. Giải thích.</a:t>
            </a:r>
          </a:p>
        </p:txBody>
      </p:sp>
      <p:sp>
        <p:nvSpPr>
          <p:cNvPr id="19" name="Oval Callout 18">
            <a:extLst>
              <a:ext uri="{FF2B5EF4-FFF2-40B4-BE49-F238E27FC236}">
                <a16:creationId xmlns:a16="http://schemas.microsoft.com/office/drawing/2014/main" id="{FA5B6C25-737D-3817-EB1D-7F53FD21FD07}"/>
              </a:ext>
            </a:extLst>
          </p:cNvPr>
          <p:cNvSpPr/>
          <p:nvPr/>
        </p:nvSpPr>
        <p:spPr>
          <a:xfrm>
            <a:off x="6688138" y="536575"/>
            <a:ext cx="5156200" cy="1914525"/>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2000" b="1" dirty="0">
              <a:solidFill>
                <a:srgbClr val="FF0000"/>
              </a:solidFill>
              <a:latin typeface="Times New Roman" panose="02020603050405020304" pitchFamily="18" charset="0"/>
              <a:cs typeface="Times New Roman" panose="02020603050405020304" pitchFamily="18" charset="0"/>
            </a:endParaRPr>
          </a:p>
          <a:p>
            <a:pPr eaLnBrk="1" hangingPunct="1">
              <a:defRPr/>
            </a:pPr>
            <a:r>
              <a:rPr lang="en-US" altLang="en-US" sz="2000" b="1" dirty="0">
                <a:solidFill>
                  <a:srgbClr val="FF0000"/>
                </a:solidFill>
                <a:latin typeface="Times New Roman" panose="02020603050405020304" pitchFamily="18" charset="0"/>
                <a:cs typeface="Times New Roman" panose="02020603050405020304" pitchFamily="18" charset="0"/>
              </a:rPr>
              <a:t>         Chia </a:t>
            </a:r>
            <a:r>
              <a:rPr lang="en-US" altLang="en-US" sz="2000" b="1" dirty="0" err="1">
                <a:solidFill>
                  <a:srgbClr val="FF0000"/>
                </a:solidFill>
                <a:latin typeface="Times New Roman" panose="02020603050405020304" pitchFamily="18" charset="0"/>
                <a:cs typeface="Times New Roman" panose="02020603050405020304" pitchFamily="18" charset="0"/>
              </a:rPr>
              <a:t>lớp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thành</a:t>
            </a:r>
            <a:r>
              <a:rPr lang="en-US" altLang="en-US" sz="2000" b="1" dirty="0">
                <a:solidFill>
                  <a:srgbClr val="FF0000"/>
                </a:solidFill>
                <a:latin typeface="Times New Roman" panose="02020603050405020304" pitchFamily="18" charset="0"/>
                <a:cs typeface="Times New Roman" panose="02020603050405020304" pitchFamily="18" charset="0"/>
              </a:rPr>
              <a:t> 6 </a:t>
            </a:r>
            <a:r>
              <a:rPr lang="en-US" altLang="en-US" sz="2000" b="1" dirty="0" err="1">
                <a:solidFill>
                  <a:srgbClr val="FF0000"/>
                </a:solidFill>
                <a:latin typeface="Times New Roman" panose="02020603050405020304" pitchFamily="18" charset="0"/>
                <a:cs typeface="Times New Roman" panose="02020603050405020304" pitchFamily="18" charset="0"/>
              </a:rPr>
              <a:t>nhóm</a:t>
            </a:r>
            <a:endParaRPr lang="en-US" altLang="en-US" sz="2000" b="1" dirty="0">
              <a:solidFill>
                <a:srgbClr val="FF0000"/>
              </a:solidFill>
              <a:latin typeface="Times New Roman" panose="02020603050405020304" pitchFamily="18" charset="0"/>
              <a:cs typeface="Times New Roman" panose="02020603050405020304" pitchFamily="18" charset="0"/>
            </a:endParaRPr>
          </a:p>
          <a:p>
            <a:pPr eaLnBrk="1" hangingPunct="1">
              <a:defRPr/>
            </a:pPr>
            <a:r>
              <a:rPr lang="en-US" altLang="en-US" sz="2000" b="1" dirty="0" err="1">
                <a:solidFill>
                  <a:srgbClr val="FF0000"/>
                </a:solidFill>
                <a:latin typeface="Times New Roman" panose="02020603050405020304" pitchFamily="18" charset="0"/>
                <a:cs typeface="Times New Roman" panose="02020603050405020304" pitchFamily="18" charset="0"/>
              </a:rPr>
              <a:t>Yêu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cầu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học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sinh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thảo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luận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trả</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lời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câu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hỏi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trong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phiếu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học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tập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số</a:t>
            </a:r>
            <a:r>
              <a:rPr lang="en-US" altLang="en-US" sz="2000" b="1" dirty="0">
                <a:solidFill>
                  <a:srgbClr val="FF0000"/>
                </a:solidFill>
                <a:latin typeface="Times New Roman" panose="02020603050405020304" pitchFamily="18" charset="0"/>
                <a:cs typeface="Times New Roman" panose="02020603050405020304" pitchFamily="18" charset="0"/>
              </a:rPr>
              <a:t> 1.</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dirty="0" err="1">
                <a:solidFill>
                  <a:srgbClr val="FF0000"/>
                </a:solidFill>
                <a:latin typeface="Times New Roman" panose="02020603050405020304" pitchFamily="18" charset="0"/>
                <a:cs typeface="Calibri" panose="020F0502020204030204" pitchFamily="34" charset="0"/>
              </a:rPr>
              <a:t>Đại</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dirty="0" err="1">
                <a:solidFill>
                  <a:srgbClr val="FF0000"/>
                </a:solidFill>
                <a:latin typeface="Times New Roman" panose="02020603050405020304" pitchFamily="18" charset="0"/>
                <a:cs typeface="Calibri" panose="020F0502020204030204" pitchFamily="34" charset="0"/>
              </a:rPr>
              <a:t>diện</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dirty="0" err="1">
                <a:solidFill>
                  <a:srgbClr val="FF0000"/>
                </a:solidFill>
                <a:latin typeface="Times New Roman" panose="02020603050405020304" pitchFamily="18" charset="0"/>
                <a:cs typeface="Calibri" panose="020F0502020204030204" pitchFamily="34" charset="0"/>
              </a:rPr>
              <a:t>một</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dirty="0" err="1">
                <a:solidFill>
                  <a:srgbClr val="FF0000"/>
                </a:solidFill>
                <a:latin typeface="Times New Roman" panose="02020603050405020304" pitchFamily="18" charset="0"/>
                <a:cs typeface="Calibri" panose="020F0502020204030204" pitchFamily="34" charset="0"/>
              </a:rPr>
              <a:t>nhóm</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dirty="0" err="1">
                <a:solidFill>
                  <a:srgbClr val="FF0000"/>
                </a:solidFill>
                <a:latin typeface="Times New Roman" panose="02020603050405020304" pitchFamily="18" charset="0"/>
                <a:cs typeface="Calibri" panose="020F0502020204030204" pitchFamily="34" charset="0"/>
              </a:rPr>
              <a:t>báo</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dirty="0" err="1">
                <a:solidFill>
                  <a:srgbClr val="FF0000"/>
                </a:solidFill>
                <a:latin typeface="Times New Roman" panose="02020603050405020304" pitchFamily="18" charset="0"/>
                <a:cs typeface="Calibri" panose="020F0502020204030204" pitchFamily="34" charset="0"/>
              </a:rPr>
              <a:t>cáo</a:t>
            </a:r>
            <a:r>
              <a:rPr lang="en-US" altLang="en-US" sz="2000" b="1" dirty="0">
                <a:solidFill>
                  <a:srgbClr val="FF0000"/>
                </a:solidFill>
                <a:latin typeface="Times New Roman" panose="02020603050405020304" pitchFamily="18" charset="0"/>
                <a:cs typeface="Calibri" panose="020F0502020204030204" pitchFamily="34" charset="0"/>
              </a:rPr>
              <a:t> </a:t>
            </a:r>
            <a:r>
              <a:rPr lang="en-US" altLang="en-US" sz="2000" b="1" err="1">
                <a:solidFill>
                  <a:srgbClr val="FF0000"/>
                </a:solidFill>
                <a:latin typeface="Times New Roman" panose="02020603050405020304" pitchFamily="18" charset="0"/>
                <a:cs typeface="Calibri" panose="020F0502020204030204" pitchFamily="34" charset="0"/>
              </a:rPr>
              <a:t>kết</a:t>
            </a:r>
            <a:r>
              <a:rPr lang="en-US" altLang="en-US" sz="2000" b="1">
                <a:solidFill>
                  <a:srgbClr val="FF0000"/>
                </a:solidFill>
                <a:latin typeface="Times New Roman" panose="02020603050405020304" pitchFamily="18" charset="0"/>
                <a:cs typeface="Calibri" panose="020F0502020204030204" pitchFamily="34" charset="0"/>
              </a:rPr>
              <a:t> quả </a:t>
            </a:r>
            <a:r>
              <a:rPr lang="en-US" altLang="en-US" sz="2000" b="1" dirty="0">
                <a:solidFill>
                  <a:srgbClr val="FF0000"/>
                </a:solidFill>
                <a:latin typeface="Times New Roman" panose="02020603050405020304" pitchFamily="18" charset="0"/>
                <a:cs typeface="Calibri" panose="020F0502020204030204" pitchFamily="34" charset="0"/>
              </a:rPr>
              <a:t>PHT </a:t>
            </a:r>
            <a:r>
              <a:rPr lang="en-US" altLang="en-US" sz="2000" b="1" dirty="0" err="1">
                <a:solidFill>
                  <a:srgbClr val="FF0000"/>
                </a:solidFill>
                <a:latin typeface="Times New Roman" panose="02020603050405020304" pitchFamily="18" charset="0"/>
                <a:cs typeface="Calibri" panose="020F0502020204030204" pitchFamily="34" charset="0"/>
              </a:rPr>
              <a:t>số</a:t>
            </a:r>
            <a:r>
              <a:rPr lang="en-US" altLang="en-US" sz="2000" b="1" dirty="0">
                <a:solidFill>
                  <a:srgbClr val="FF0000"/>
                </a:solidFill>
                <a:latin typeface="Times New Roman" panose="02020603050405020304" pitchFamily="18" charset="0"/>
                <a:cs typeface="Calibri" panose="020F0502020204030204" pitchFamily="34" charset="0"/>
              </a:rPr>
              <a:t> 1</a:t>
            </a:r>
            <a:endParaRPr lang="en-US" altLang="en-US" sz="2000" b="1" dirty="0">
              <a:solidFill>
                <a:srgbClr val="FF0000"/>
              </a:solidFill>
            </a:endParaRPr>
          </a:p>
          <a:p>
            <a:pPr eaLnBrk="1" hangingPunct="1">
              <a:defRPr/>
            </a:pP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
        <p:nvSpPr>
          <p:cNvPr id="6155" name="Rectangle 1">
            <a:extLst>
              <a:ext uri="{FF2B5EF4-FFF2-40B4-BE49-F238E27FC236}">
                <a16:creationId xmlns:a16="http://schemas.microsoft.com/office/drawing/2014/main" id="{F5E59F24-4724-EEB6-B48A-E0301C41B1F0}"/>
              </a:ext>
            </a:extLst>
          </p:cNvPr>
          <p:cNvSpPr>
            <a:spLocks noChangeArrowheads="1"/>
          </p:cNvSpPr>
          <p:nvPr/>
        </p:nvSpPr>
        <p:spPr bwMode="auto">
          <a:xfrm>
            <a:off x="1250950" y="5419725"/>
            <a:ext cx="84423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nSpc>
                <a:spcPct val="107000"/>
              </a:lnSpc>
              <a:spcAft>
                <a:spcPts val="800"/>
              </a:spcAft>
            </a:pPr>
            <a:r>
              <a:rPr lang="en-US" altLang="vi-VN"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 tập:</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Hãy xác định số oxi hóa của các nguyên tử trong các đơn chất, hợp chất và ion sau: Zn, H</a:t>
            </a:r>
            <a:r>
              <a:rPr lang="en-US" altLang="vi-VN" sz="1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Cl</a:t>
            </a:r>
            <a:r>
              <a:rPr lang="en-US" altLang="vi-VN" sz="16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a:t>
            </a:r>
            <a:r>
              <a:rPr lang="en-US" altLang="vi-VN" sz="16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t>
            </a:r>
            <a:r>
              <a:rPr lang="en-US" altLang="vi-VN" sz="16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HSO</a:t>
            </a:r>
            <a:r>
              <a:rPr lang="en-US" altLang="vi-VN" sz="1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en-US" altLang="vi-VN" sz="16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a:t>
            </a:r>
            <a:r>
              <a:rPr lang="en-US" altLang="vi-VN" sz="1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altLang="vi-VN" sz="1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altLang="vi-VN" sz="1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US" altLang="vi-VN"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KNO</a:t>
            </a:r>
            <a:r>
              <a:rPr lang="en-US" altLang="vi-VN" sz="1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altLang="vi-VN" sz="16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56" name="Rectangle 2">
            <a:extLst>
              <a:ext uri="{FF2B5EF4-FFF2-40B4-BE49-F238E27FC236}">
                <a16:creationId xmlns:a16="http://schemas.microsoft.com/office/drawing/2014/main" id="{E88A21B7-1F22-F3ED-D627-1831A7B0E31A}"/>
              </a:ext>
            </a:extLst>
          </p:cNvPr>
          <p:cNvSpPr>
            <a:spLocks noChangeArrowheads="1"/>
          </p:cNvSpPr>
          <p:nvPr/>
        </p:nvSpPr>
        <p:spPr bwMode="auto">
          <a:xfrm>
            <a:off x="1289050" y="5924550"/>
            <a:ext cx="6096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just">
              <a:lnSpc>
                <a:spcPct val="107000"/>
              </a:lnSpc>
              <a:spcAft>
                <a:spcPts val="800"/>
              </a:spcAft>
            </a:pPr>
            <a:r>
              <a:rPr lang="en-US" altLang="vi-VN" sz="1600" b="1">
                <a:latin typeface="Times New Roman" panose="02020603050405020304" pitchFamily="18" charset="0"/>
                <a:ea typeface="Calibri" panose="020F0502020204030204" pitchFamily="34" charset="0"/>
                <a:cs typeface="Times New Roman" panose="02020603050405020304" pitchFamily="18" charset="0"/>
              </a:rPr>
              <a:t>Vận dụng:</a:t>
            </a:r>
            <a:r>
              <a:rPr lang="en-US" altLang="vi-VN" sz="1600">
                <a:latin typeface="Times New Roman" panose="02020603050405020304" pitchFamily="18" charset="0"/>
                <a:ea typeface="Calibri" panose="020F0502020204030204" pitchFamily="34" charset="0"/>
                <a:cs typeface="Times New Roman" panose="02020603050405020304" pitchFamily="18" charset="0"/>
              </a:rPr>
              <a:t> Magnetite là khoáng vật sắt từ có hàm lượng sắt cao nhất được dùng trong ngành luyện gang, thép, với công thức hóa học là Fe</a:t>
            </a:r>
            <a:r>
              <a:rPr lang="en-US" altLang="vi-VN" sz="1600" baseline="-25000">
                <a:latin typeface="Times New Roman" panose="02020603050405020304" pitchFamily="18" charset="0"/>
                <a:ea typeface="Calibri" panose="020F0502020204030204" pitchFamily="34" charset="0"/>
                <a:cs typeface="Times New Roman" panose="02020603050405020304" pitchFamily="18" charset="0"/>
              </a:rPr>
              <a:t>3</a:t>
            </a:r>
            <a:r>
              <a:rPr lang="en-US" altLang="vi-VN" sz="1600">
                <a:latin typeface="Times New Roman" panose="02020603050405020304" pitchFamily="18" charset="0"/>
                <a:ea typeface="Calibri" panose="020F0502020204030204" pitchFamily="34" charset="0"/>
                <a:cs typeface="Times New Roman" panose="02020603050405020304" pitchFamily="18" charset="0"/>
              </a:rPr>
              <a:t>O</a:t>
            </a:r>
            <a:r>
              <a:rPr lang="en-US" altLang="vi-VN" sz="1600" baseline="-25000">
                <a:latin typeface="Times New Roman" panose="02020603050405020304" pitchFamily="18" charset="0"/>
                <a:ea typeface="Calibri" panose="020F0502020204030204" pitchFamily="34" charset="0"/>
                <a:cs typeface="Times New Roman" panose="02020603050405020304" pitchFamily="18" charset="0"/>
              </a:rPr>
              <a:t>4</a:t>
            </a:r>
            <a:r>
              <a:rPr lang="en-US" altLang="vi-VN" sz="1600">
                <a:latin typeface="Times New Roman" panose="02020603050405020304" pitchFamily="18" charset="0"/>
                <a:ea typeface="Calibri" panose="020F0502020204030204" pitchFamily="34" charset="0"/>
                <a:cs typeface="Times New Roman" panose="02020603050405020304" pitchFamily="18" charset="0"/>
              </a:rPr>
              <a:t>. Hãy xác định số oxi hóa của nguyên tử Fe trong hợp chất trên.</a:t>
            </a:r>
          </a:p>
        </p:txBody>
      </p:sp>
      <p:pic>
        <p:nvPicPr>
          <p:cNvPr id="6157" name="Picture 13">
            <a:extLst>
              <a:ext uri="{FF2B5EF4-FFF2-40B4-BE49-F238E27FC236}">
                <a16:creationId xmlns:a16="http://schemas.microsoft.com/office/drawing/2014/main" id="{E7AAEBB6-B933-4243-C0EF-A6D95A7B9F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1588" y="5813425"/>
            <a:ext cx="18573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814839B7-0CDE-33AA-8C3A-8A25CFA19F47}"/>
              </a:ext>
            </a:extLst>
          </p:cNvPr>
          <p:cNvSpPr txBox="1">
            <a:spLocks noChangeArrowheads="1"/>
          </p:cNvSpPr>
          <p:nvPr/>
        </p:nvSpPr>
        <p:spPr bwMode="auto">
          <a:xfrm>
            <a:off x="581025" y="885825"/>
            <a:ext cx="10566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a:latin typeface="Times New Roman" panose="02020603050405020304" pitchFamily="18" charset="0"/>
                <a:cs typeface="Times New Roman" panose="02020603050405020304" pitchFamily="18" charset="0"/>
              </a:rPr>
              <a:t>TRẢ LỜI PHIẾU HỌC TẬP SỐ 1</a:t>
            </a:r>
            <a:endParaRPr lang="en-US" altLang="en-US" sz="40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Câu 1:</a:t>
            </a:r>
            <a:r>
              <a:rPr lang="en-US" altLang="en-US" sz="2000">
                <a:latin typeface="Times New Roman" panose="02020603050405020304" pitchFamily="18" charset="0"/>
                <a:cs typeface="Times New Roman" panose="02020603050405020304" pitchFamily="18" charset="0"/>
              </a:rPr>
              <a:t>    Mg   </a:t>
            </a:r>
            <a:r>
              <a:rPr lang="en-US" altLang="en-US" sz="2000">
                <a:latin typeface="Times New Roman" panose="02020603050405020304" pitchFamily="18" charset="0"/>
                <a:cs typeface="Times New Roman" panose="02020603050405020304" pitchFamily="18" charset="0"/>
                <a:sym typeface="Symbol" panose="05050102010706020507" pitchFamily="18" charset="2"/>
              </a:rPr>
              <a:t></a:t>
            </a:r>
            <a:r>
              <a:rPr lang="en-US" altLang="en-US" sz="2000">
                <a:latin typeface="Times New Roman" panose="02020603050405020304" pitchFamily="18" charset="0"/>
                <a:cs typeface="Times New Roman" panose="02020603050405020304" pitchFamily="18" charset="0"/>
              </a:rPr>
              <a:t>   Mg</a:t>
            </a:r>
            <a:r>
              <a:rPr lang="en-US" altLang="en-US" sz="2000" baseline="30000">
                <a:latin typeface="Times New Roman" panose="02020603050405020304" pitchFamily="18" charset="0"/>
                <a:cs typeface="Times New Roman" panose="02020603050405020304" pitchFamily="18" charset="0"/>
              </a:rPr>
              <a:t>2+</a:t>
            </a:r>
            <a:r>
              <a:rPr lang="en-US" altLang="en-US" sz="2000">
                <a:latin typeface="Times New Roman" panose="02020603050405020304" pitchFamily="18" charset="0"/>
                <a:cs typeface="Times New Roman" panose="02020603050405020304" pitchFamily="18" charset="0"/>
              </a:rPr>
              <a:t>  +  2e;     O</a:t>
            </a:r>
            <a:r>
              <a:rPr lang="en-US" altLang="en-US" sz="2000" baseline="-25000">
                <a:latin typeface="Times New Roman" panose="02020603050405020304" pitchFamily="18" charset="0"/>
                <a:cs typeface="Times New Roman" panose="02020603050405020304" pitchFamily="18" charset="0"/>
              </a:rPr>
              <a:t>2</a:t>
            </a:r>
            <a:r>
              <a:rPr lang="en-US" altLang="en-US" sz="2000">
                <a:latin typeface="Times New Roman" panose="02020603050405020304" pitchFamily="18" charset="0"/>
                <a:cs typeface="Times New Roman" panose="02020603050405020304" pitchFamily="18" charset="0"/>
              </a:rPr>
              <a:t>   +   4e  </a:t>
            </a:r>
            <a:r>
              <a:rPr lang="en-US" altLang="en-US" sz="2000">
                <a:latin typeface="Times New Roman" panose="02020603050405020304" pitchFamily="18" charset="0"/>
                <a:cs typeface="Times New Roman" panose="02020603050405020304" pitchFamily="18" charset="0"/>
                <a:sym typeface="Symbol" panose="05050102010706020507" pitchFamily="18" charset="2"/>
              </a:rPr>
              <a:t></a:t>
            </a:r>
            <a:r>
              <a:rPr lang="en-US" altLang="en-US" sz="2000">
                <a:latin typeface="Times New Roman" panose="02020603050405020304" pitchFamily="18" charset="0"/>
                <a:cs typeface="Times New Roman" panose="02020603050405020304" pitchFamily="18" charset="0"/>
              </a:rPr>
              <a:t>   2O</a:t>
            </a:r>
            <a:r>
              <a:rPr lang="en-US" altLang="en-US" sz="2000" baseline="30000">
                <a:latin typeface="Times New Roman" panose="02020603050405020304" pitchFamily="18" charset="0"/>
                <a:cs typeface="Times New Roman" panose="02020603050405020304" pitchFamily="18" charset="0"/>
              </a:rPr>
              <a:t>2-</a:t>
            </a:r>
            <a:endParaRPr lang="en-US" altLang="en-US" sz="20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Câu 2:    </a:t>
            </a:r>
            <a:r>
              <a:rPr lang="en-US" altLang="en-US" sz="2000">
                <a:latin typeface="Times New Roman" panose="02020603050405020304" pitchFamily="18" charset="0"/>
                <a:cs typeface="Times New Roman" panose="02020603050405020304" pitchFamily="18" charset="0"/>
              </a:rPr>
              <a:t>Do liên kết trong phân tử HCI là liên kết cộng hoá trị có cực nên không xác định được điện tích. Nếu cặp electron chung lệch hẳn về phía nguyên tử CI, điện tích của nguyên tử Cl là 1- và của H là 1+.</a:t>
            </a:r>
          </a:p>
          <a:p>
            <a:pPr eaLnBrk="1" hangingPunct="1">
              <a:lnSpc>
                <a:spcPct val="100000"/>
              </a:lnSpc>
              <a:spcBef>
                <a:spcPct val="0"/>
              </a:spcBef>
              <a:buFontTx/>
              <a:buNone/>
            </a:pPr>
            <a:r>
              <a:rPr lang="en-US" altLang="en-US" sz="2000" b="1" u="sng">
                <a:latin typeface="Times New Roman" panose="02020603050405020304" pitchFamily="18" charset="0"/>
                <a:cs typeface="Times New Roman" panose="02020603050405020304" pitchFamily="18" charset="0"/>
              </a:rPr>
              <a:t>Kết luận:</a:t>
            </a:r>
            <a:r>
              <a:rPr lang="en-US" altLang="en-US" sz="2000">
                <a:latin typeface="Times New Roman" panose="02020603050405020304" pitchFamily="18" charset="0"/>
                <a:cs typeface="Times New Roman" panose="02020603050405020304" pitchFamily="18" charset="0"/>
              </a:rPr>
              <a:t> </a:t>
            </a:r>
            <a:r>
              <a:rPr lang="en-US" altLang="en-US" sz="2000" i="1">
                <a:latin typeface="Times New Roman" panose="02020603050405020304" pitchFamily="18" charset="0"/>
                <a:cs typeface="Times New Roman" panose="02020603050405020304" pitchFamily="18" charset="0"/>
              </a:rPr>
              <a:t>Số oxi hóa của một nguyên tử trong phân tử là điện tích của nguyên tử nguyên tố đó nếu giả định cặp electron chung thuộc hẳn về nguyên tử của nguyên tố có độ âm điện lớn hơn</a:t>
            </a:r>
            <a:endParaRPr lang="en-US" altLang="en-US" sz="20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Câu 3: </a:t>
            </a:r>
            <a:endParaRPr lang="en-US" altLang="en-US" sz="20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 Số oxi hóa: dấu trước chữ số</a:t>
            </a:r>
          </a:p>
          <a:p>
            <a:pPr eaLnBrk="1" hangingPunct="1">
              <a:lnSpc>
                <a:spcPct val="100000"/>
              </a:lnSpc>
              <a:spcBef>
                <a:spcPct val="0"/>
              </a:spcBef>
              <a:buFontTx/>
              <a:buNone/>
            </a:pPr>
            <a:r>
              <a:rPr lang="en-US" altLang="en-US" sz="2000">
                <a:latin typeface="Times New Roman" panose="02020603050405020304" pitchFamily="18" charset="0"/>
                <a:cs typeface="Times New Roman" panose="02020603050405020304" pitchFamily="18" charset="0"/>
              </a:rPr>
              <a:t>+ Điện tích: dấu đứng sau chữ</a:t>
            </a:r>
          </a:p>
          <a:p>
            <a:pPr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Câu 4:</a:t>
            </a:r>
            <a:r>
              <a:rPr lang="en-US" altLang="en-US" sz="2000">
                <a:latin typeface="Times New Roman" panose="02020603050405020304" pitchFamily="18" charset="0"/>
                <a:cs typeface="Times New Roman" panose="02020603050405020304" pitchFamily="18" charset="0"/>
              </a:rPr>
              <a:t> Số oxi hoá của các nguyên tử trong nhóm IA, HA, IIIA lần lượt bằng +1, +2, +3.</a:t>
            </a:r>
          </a:p>
          <a:p>
            <a:pPr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Luyện tập:</a:t>
            </a:r>
          </a:p>
          <a:p>
            <a:pPr eaLnBrk="1" hangingPunct="1">
              <a:lnSpc>
                <a:spcPct val="100000"/>
              </a:lnSpc>
              <a:spcBef>
                <a:spcPct val="0"/>
              </a:spcBef>
              <a:buFontTx/>
              <a:buNone/>
            </a:pPr>
            <a:endParaRPr lang="en-US" altLang="en-US" sz="2000">
              <a:latin typeface="Times New Roman" panose="02020603050405020304" pitchFamily="18" charset="0"/>
              <a:cs typeface="Times New Roman" panose="02020603050405020304" pitchFamily="18" charset="0"/>
            </a:endParaRPr>
          </a:p>
        </p:txBody>
      </p:sp>
      <p:pic>
        <p:nvPicPr>
          <p:cNvPr id="3" name="Picture 11">
            <a:extLst>
              <a:ext uri="{FF2B5EF4-FFF2-40B4-BE49-F238E27FC236}">
                <a16:creationId xmlns:a16="http://schemas.microsoft.com/office/drawing/2014/main" id="{6663699E-2E65-7E2E-3A42-94D146BE3FC9}"/>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15807"/>
          <a:stretch>
            <a:fillRect/>
          </a:stretch>
        </p:blipFill>
        <p:spPr bwMode="auto">
          <a:xfrm>
            <a:off x="2243138" y="4668838"/>
            <a:ext cx="564038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3C4B900-5622-4F7C-F08B-D7AEAB608658}"/>
              </a:ext>
            </a:extLst>
          </p:cNvPr>
          <p:cNvSpPr txBox="1">
            <a:spLocks noChangeArrowheads="1"/>
          </p:cNvSpPr>
          <p:nvPr/>
        </p:nvSpPr>
        <p:spPr bwMode="auto">
          <a:xfrm>
            <a:off x="649288" y="5699125"/>
            <a:ext cx="8794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2000" b="1"/>
              <a:t>Vận dụng : </a:t>
            </a:r>
            <a:r>
              <a:rPr lang="en-US" altLang="en-US" sz="2000">
                <a:latin typeface="Times New Roman" panose="02020603050405020304" pitchFamily="18" charset="0"/>
                <a:ea typeface="Calibri" panose="020F0502020204030204" pitchFamily="34" charset="0"/>
                <a:cs typeface="Times New Roman" panose="02020603050405020304" pitchFamily="18" charset="0"/>
              </a:rPr>
              <a:t>Số oxi hóa của Fe trong hợp chất Fe</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3</a:t>
            </a:r>
            <a:r>
              <a:rPr lang="en-US" altLang="en-US" sz="2000">
                <a:latin typeface="Times New Roman" panose="02020603050405020304" pitchFamily="18" charset="0"/>
                <a:ea typeface="Calibri" panose="020F0502020204030204" pitchFamily="34" charset="0"/>
                <a:cs typeface="Times New Roman" panose="02020603050405020304" pitchFamily="18" charset="0"/>
              </a:rPr>
              <a:t>O</a:t>
            </a:r>
            <a:r>
              <a:rPr lang="en-US" altLang="en-US" sz="2000" baseline="-30000">
                <a:latin typeface="Times New Roman" panose="02020603050405020304" pitchFamily="18" charset="0"/>
                <a:ea typeface="Calibri" panose="020F0502020204030204" pitchFamily="34" charset="0"/>
                <a:cs typeface="Times New Roman" panose="02020603050405020304" pitchFamily="18" charset="0"/>
              </a:rPr>
              <a:t>4</a:t>
            </a:r>
            <a:r>
              <a:rPr lang="en-US" altLang="en-US" sz="2000">
                <a:latin typeface="Times New Roman" panose="02020603050405020304" pitchFamily="18" charset="0"/>
                <a:ea typeface="Calibri" panose="020F0502020204030204" pitchFamily="34" charset="0"/>
                <a:cs typeface="Times New Roman" panose="02020603050405020304" pitchFamily="18" charset="0"/>
              </a:rPr>
              <a:t> là +8/3</a:t>
            </a:r>
            <a:endParaRPr lang="en-US" altLang="en-US" sz="2000">
              <a:latin typeface="Arial" panose="020B0604020202020204" pitchFamily="34" charset="0"/>
              <a:ea typeface="Calibri" panose="020F0502020204030204" pitchFamily="34" charset="0"/>
              <a:cs typeface="Times New Roman" panose="02020603050405020304" pitchFamily="18" charset="0"/>
            </a:endParaRPr>
          </a:p>
          <a:p>
            <a:endParaRPr lang="en-US" altLang="vi-VN" sz="20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barn(inVertical)">
                                      <p:cBhvr>
                                        <p:cTn id="7" dur="5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barn(inVertical)">
                                      <p:cBhvr>
                                        <p:cTn id="12" dur="500"/>
                                        <p:tgtEl>
                                          <p:spTgt spid="6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fade">
                                      <p:cBhvr>
                                        <p:cTn id="17" dur="500"/>
                                        <p:tgtEl>
                                          <p:spTgt spid="61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circle(in)">
                                      <p:cBhvr>
                                        <p:cTn id="22" dur="2000"/>
                                        <p:tgtEl>
                                          <p:spTgt spid="614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Effect transition="in" filter="fade">
                                      <p:cBhvr>
                                        <p:cTn id="27" dur="500"/>
                                        <p:tgtEl>
                                          <p:spTgt spid="6146">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146">
                                            <p:txEl>
                                              <p:pRg st="5" end="5"/>
                                            </p:txEl>
                                          </p:spTgt>
                                        </p:tgtEl>
                                        <p:attrNameLst>
                                          <p:attrName>style.visibility</p:attrName>
                                        </p:attrNameLst>
                                      </p:cBhvr>
                                      <p:to>
                                        <p:strVal val="visible"/>
                                      </p:to>
                                    </p:set>
                                    <p:animEffect transition="in" filter="fade">
                                      <p:cBhvr>
                                        <p:cTn id="30" dur="500"/>
                                        <p:tgtEl>
                                          <p:spTgt spid="6146">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146">
                                            <p:txEl>
                                              <p:pRg st="6" end="6"/>
                                            </p:txEl>
                                          </p:spTgt>
                                        </p:tgtEl>
                                        <p:attrNameLst>
                                          <p:attrName>style.visibility</p:attrName>
                                        </p:attrNameLst>
                                      </p:cBhvr>
                                      <p:to>
                                        <p:strVal val="visible"/>
                                      </p:to>
                                    </p:set>
                                    <p:animEffect transition="in" filter="fade">
                                      <p:cBhvr>
                                        <p:cTn id="33" dur="500"/>
                                        <p:tgtEl>
                                          <p:spTgt spid="6146">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nodeType="clickEffect">
                                  <p:stCondLst>
                                    <p:cond delay="0"/>
                                  </p:stCondLst>
                                  <p:childTnLst>
                                    <p:set>
                                      <p:cBhvr>
                                        <p:cTn id="37" dur="1" fill="hold">
                                          <p:stCondLst>
                                            <p:cond delay="0"/>
                                          </p:stCondLst>
                                        </p:cTn>
                                        <p:tgtEl>
                                          <p:spTgt spid="6146">
                                            <p:txEl>
                                              <p:pRg st="7" end="7"/>
                                            </p:txEl>
                                          </p:spTgt>
                                        </p:tgtEl>
                                        <p:attrNameLst>
                                          <p:attrName>style.visibility</p:attrName>
                                        </p:attrNameLst>
                                      </p:cBhvr>
                                      <p:to>
                                        <p:strVal val="visible"/>
                                      </p:to>
                                    </p:set>
                                    <p:anim calcmode="lin" valueType="num">
                                      <p:cBhvr>
                                        <p:cTn id="38" dur="500" fill="hold"/>
                                        <p:tgtEl>
                                          <p:spTgt spid="6146">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6146">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6146">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6146">
                                            <p:txEl>
                                              <p:pRg st="8" end="8"/>
                                            </p:txEl>
                                          </p:spTgt>
                                        </p:tgtEl>
                                        <p:attrNameLst>
                                          <p:attrName>style.visibility</p:attrName>
                                        </p:attrNameLst>
                                      </p:cBhvr>
                                      <p:to>
                                        <p:strVal val="visible"/>
                                      </p:to>
                                    </p:set>
                                    <p:animEffect transition="in" filter="fade">
                                      <p:cBhvr>
                                        <p:cTn id="45" dur="500"/>
                                        <p:tgtEl>
                                          <p:spTgt spid="6146">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circle(in)">
                                      <p:cBhvr>
                                        <p:cTn id="50" dur="2000"/>
                                        <p:tgtEl>
                                          <p:spTgt spid="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down)">
                                      <p:cBhvr>
                                        <p:cTn id="5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456CBAC6-306E-C3D3-F930-3329136D5509}"/>
              </a:ext>
            </a:extLst>
          </p:cNvPr>
          <p:cNvSpPr>
            <a:spLocks noChangeArrowheads="1"/>
          </p:cNvSpPr>
          <p:nvPr/>
        </p:nvSpPr>
        <p:spPr bwMode="auto">
          <a:xfrm>
            <a:off x="1089025" y="-73025"/>
            <a:ext cx="97678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dirty="0">
                <a:solidFill>
                  <a:schemeClr val="accent4"/>
                </a:solidFill>
                <a:latin typeface="Times New Roman" panose="02020603050405020304" pitchFamily="18" charset="0"/>
                <a:cs typeface="Calibri" panose="020F0502020204030204" pitchFamily="34" charset="0"/>
              </a:rPr>
              <a:t>                                                       </a:t>
            </a:r>
            <a:r>
              <a:rPr lang="en-US" altLang="en-US" sz="4000" b="1" dirty="0">
                <a:solidFill>
                  <a:schemeClr val="accent4"/>
                </a:solidFill>
                <a:latin typeface="Times New Roman" panose="02020603050405020304" pitchFamily="18" charset="0"/>
                <a:cs typeface="Calibri" panose="020F0502020204030204" pitchFamily="34" charset="0"/>
              </a:rPr>
              <a:t>I. </a:t>
            </a:r>
            <a:r>
              <a:rPr lang="en-US" altLang="en-US" sz="4000" b="1" dirty="0" err="1">
                <a:solidFill>
                  <a:schemeClr val="accent4"/>
                </a:solidFill>
                <a:latin typeface="Times New Roman" panose="02020603050405020304" pitchFamily="18" charset="0"/>
                <a:cs typeface="Calibri" panose="020F0502020204030204" pitchFamily="34" charset="0"/>
              </a:rPr>
              <a:t>Số</a:t>
            </a:r>
            <a:r>
              <a:rPr lang="en-US" altLang="en-US" sz="4000" b="1" dirty="0">
                <a:solidFill>
                  <a:schemeClr val="accent4"/>
                </a:solidFill>
                <a:latin typeface="Times New Roman" panose="02020603050405020304" pitchFamily="18" charset="0"/>
                <a:cs typeface="Calibri" panose="020F0502020204030204" pitchFamily="34" charset="0"/>
              </a:rPr>
              <a:t> </a:t>
            </a:r>
            <a:r>
              <a:rPr lang="en-US" altLang="en-US" sz="4000" b="1" dirty="0" err="1">
                <a:solidFill>
                  <a:schemeClr val="accent4"/>
                </a:solidFill>
                <a:latin typeface="Times New Roman" panose="02020603050405020304" pitchFamily="18" charset="0"/>
                <a:cs typeface="Calibri" panose="020F0502020204030204" pitchFamily="34" charset="0"/>
              </a:rPr>
              <a:t>oxi</a:t>
            </a:r>
            <a:r>
              <a:rPr lang="en-US" altLang="en-US" sz="4000" b="1" dirty="0">
                <a:solidFill>
                  <a:schemeClr val="accent4"/>
                </a:solidFill>
                <a:latin typeface="Times New Roman" panose="02020603050405020304" pitchFamily="18" charset="0"/>
                <a:cs typeface="Calibri" panose="020F0502020204030204" pitchFamily="34" charset="0"/>
              </a:rPr>
              <a:t> </a:t>
            </a:r>
            <a:r>
              <a:rPr lang="en-US" altLang="en-US" sz="4000" b="1" dirty="0" err="1">
                <a:solidFill>
                  <a:schemeClr val="accent4"/>
                </a:solidFill>
                <a:latin typeface="Times New Roman" panose="02020603050405020304" pitchFamily="18" charset="0"/>
                <a:cs typeface="Calibri" panose="020F0502020204030204" pitchFamily="34" charset="0"/>
              </a:rPr>
              <a:t>hoá</a:t>
            </a:r>
            <a:r>
              <a:rPr lang="en-US" altLang="en-US" sz="4000" b="1" dirty="0">
                <a:solidFill>
                  <a:schemeClr val="accent4"/>
                </a:solidFill>
                <a:latin typeface="Times New Roman" panose="02020603050405020304" pitchFamily="18" charset="0"/>
                <a:cs typeface="Calibri" panose="020F0502020204030204" pitchFamily="34" charset="0"/>
              </a:rPr>
              <a:t>  </a:t>
            </a:r>
          </a:p>
          <a:p>
            <a:pPr eaLnBrk="1" hangingPunct="1">
              <a:defRPr/>
            </a:pPr>
            <a:r>
              <a:rPr lang="en-US" altLang="en-US" sz="2400" b="1" dirty="0">
                <a:solidFill>
                  <a:schemeClr val="accent4"/>
                </a:solidFill>
                <a:latin typeface="Times New Roman" panose="02020603050405020304" pitchFamily="18" charset="0"/>
                <a:cs typeface="Calibri" panose="020F0502020204030204" pitchFamily="34" charset="0"/>
              </a:rPr>
              <a:t>1. </a:t>
            </a:r>
            <a:r>
              <a:rPr lang="en-US" altLang="en-US" sz="2400" b="1" dirty="0" err="1">
                <a:solidFill>
                  <a:schemeClr val="accent4"/>
                </a:solidFill>
                <a:latin typeface="Times New Roman" panose="02020603050405020304" pitchFamily="18" charset="0"/>
                <a:cs typeface="Calibri" panose="020F0502020204030204" pitchFamily="34" charset="0"/>
              </a:rPr>
              <a:t>Số</a:t>
            </a:r>
            <a:r>
              <a:rPr lang="en-US" altLang="en-US" sz="2400" b="1" dirty="0">
                <a:solidFill>
                  <a:schemeClr val="accent4"/>
                </a:solidFill>
                <a:latin typeface="Times New Roman" panose="02020603050405020304" pitchFamily="18" charset="0"/>
                <a:cs typeface="Calibri" panose="020F0502020204030204" pitchFamily="34" charset="0"/>
              </a:rPr>
              <a:t> </a:t>
            </a:r>
            <a:r>
              <a:rPr lang="en-US" altLang="en-US" sz="2400" b="1" dirty="0" err="1">
                <a:solidFill>
                  <a:schemeClr val="accent4"/>
                </a:solidFill>
                <a:latin typeface="Times New Roman" panose="02020603050405020304" pitchFamily="18" charset="0"/>
                <a:cs typeface="Calibri" panose="020F0502020204030204" pitchFamily="34" charset="0"/>
              </a:rPr>
              <a:t>oxi</a:t>
            </a:r>
            <a:r>
              <a:rPr lang="en-US" altLang="en-US" sz="2400" b="1" dirty="0">
                <a:solidFill>
                  <a:schemeClr val="accent4"/>
                </a:solidFill>
                <a:latin typeface="Times New Roman" panose="02020603050405020304" pitchFamily="18" charset="0"/>
                <a:cs typeface="Calibri" panose="020F0502020204030204" pitchFamily="34" charset="0"/>
              </a:rPr>
              <a:t> </a:t>
            </a:r>
            <a:r>
              <a:rPr lang="en-US" altLang="en-US" sz="2400" b="1" dirty="0" err="1">
                <a:solidFill>
                  <a:schemeClr val="accent4"/>
                </a:solidFill>
                <a:latin typeface="Times New Roman" panose="02020603050405020304" pitchFamily="18" charset="0"/>
                <a:cs typeface="Calibri" panose="020F0502020204030204" pitchFamily="34" charset="0"/>
              </a:rPr>
              <a:t>hoá</a:t>
            </a:r>
            <a:endParaRPr lang="en-US" altLang="en-US" sz="2400" b="1" dirty="0">
              <a:solidFill>
                <a:schemeClr val="accent4"/>
              </a:solidFill>
              <a:latin typeface="Times New Roman" panose="02020603050405020304" pitchFamily="18" charset="0"/>
              <a:cs typeface="Calibri" panose="020F0502020204030204" pitchFamily="34" charset="0"/>
            </a:endParaRPr>
          </a:p>
          <a:p>
            <a:pPr eaLnBrk="1" hangingPunct="1">
              <a:defRPr/>
            </a:pPr>
            <a:r>
              <a:rPr lang="en-US" altLang="en-US" sz="2000" dirty="0" err="1">
                <a:latin typeface="Times New Roman" panose="02020603050405020304" pitchFamily="18" charset="0"/>
                <a:cs typeface="Calibri" panose="020F0502020204030204" pitchFamily="34" charset="0"/>
              </a:rPr>
              <a:t>Số</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oxi</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hóa</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của</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một</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nguyên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tử</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trong</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phân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tử</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là</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điện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tích</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của</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nguyên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tử</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nguyên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tố</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đó</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nếu</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giả</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định</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cặp</a:t>
            </a:r>
            <a:r>
              <a:rPr lang="en-US" altLang="en-US" sz="2000" dirty="0">
                <a:latin typeface="Times New Roman" panose="02020603050405020304" pitchFamily="18" charset="0"/>
                <a:cs typeface="Calibri" panose="020F0502020204030204" pitchFamily="34" charset="0"/>
              </a:rPr>
              <a:t> electron </a:t>
            </a:r>
            <a:r>
              <a:rPr lang="en-US" altLang="en-US" sz="2000" dirty="0" err="1">
                <a:latin typeface="Times New Roman" panose="02020603050405020304" pitchFamily="18" charset="0"/>
                <a:cs typeface="Calibri" panose="020F0502020204030204" pitchFamily="34" charset="0"/>
              </a:rPr>
              <a:t>chung</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thuộc</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hẳn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về</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nguyên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tử</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của</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nguyên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tố</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có</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độ</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âm</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điện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lớn</a:t>
            </a:r>
            <a:r>
              <a:rPr lang="en-US" altLang="en-US" sz="2000" dirty="0">
                <a:latin typeface="Times New Roman" panose="02020603050405020304" pitchFamily="18" charset="0"/>
                <a:cs typeface="Calibri" panose="020F0502020204030204" pitchFamily="34" charset="0"/>
              </a:rPr>
              <a:t> </a:t>
            </a:r>
            <a:r>
              <a:rPr lang="en-US" altLang="en-US" sz="2000" dirty="0" err="1">
                <a:latin typeface="Times New Roman" panose="02020603050405020304" pitchFamily="18" charset="0"/>
                <a:cs typeface="Calibri" panose="020F0502020204030204" pitchFamily="34" charset="0"/>
              </a:rPr>
              <a:t>hơn</a:t>
            </a:r>
            <a:endParaRPr lang="en-US" altLang="en-US" sz="2000" dirty="0"/>
          </a:p>
        </p:txBody>
      </p:sp>
      <p:pic>
        <p:nvPicPr>
          <p:cNvPr id="9219" name="Picture 5">
            <a:extLst>
              <a:ext uri="{FF2B5EF4-FFF2-40B4-BE49-F238E27FC236}">
                <a16:creationId xmlns:a16="http://schemas.microsoft.com/office/drawing/2014/main" id="{1BD511F7-D4E2-DB26-CBE7-37943794659C}"/>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622425" y="1816100"/>
            <a:ext cx="6446838"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382BC0E-1C95-15A3-0310-939E1F33D19B}"/>
              </a:ext>
            </a:extLst>
          </p:cNvPr>
          <p:cNvSpPr txBox="1"/>
          <p:nvPr/>
        </p:nvSpPr>
        <p:spPr>
          <a:xfrm>
            <a:off x="1089025" y="1517650"/>
            <a:ext cx="9126538" cy="461963"/>
          </a:xfrm>
          <a:prstGeom prst="rect">
            <a:avLst/>
          </a:prstGeom>
          <a:noFill/>
        </p:spPr>
        <p:txBody>
          <a:bodyPr>
            <a:spAutoFit/>
          </a:bodyPr>
          <a:lstStyle/>
          <a:p>
            <a:pPr>
              <a:defRPr/>
            </a:pPr>
            <a:r>
              <a:rPr lang="en-US" sz="2400" b="1" dirty="0">
                <a:solidFill>
                  <a:schemeClr val="accent4"/>
                </a:solidFill>
                <a:latin typeface="Times New Roman" panose="02020603050405020304" pitchFamily="18" charset="0"/>
                <a:cs typeface="Times New Roman" panose="02020603050405020304" pitchFamily="18" charset="0"/>
              </a:rPr>
              <a:t>2. </a:t>
            </a:r>
            <a:r>
              <a:rPr lang="en-US" sz="2400" b="1" dirty="0" err="1">
                <a:solidFill>
                  <a:schemeClr val="accent4"/>
                </a:solidFill>
                <a:latin typeface="Times New Roman" panose="02020603050405020304" pitchFamily="18" charset="0"/>
                <a:cs typeface="Times New Roman" panose="02020603050405020304" pitchFamily="18" charset="0"/>
              </a:rPr>
              <a:t>Cách</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xác</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định</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số</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oxi</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hoá</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của</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nguyên</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tử</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các</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nguyên</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tố</a:t>
            </a:r>
            <a:endParaRPr lang="en-US" sz="2400" b="1"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1000"/>
                                        <p:tgtEl>
                                          <p:spTgt spid="9218">
                                            <p:txEl>
                                              <p:pRg st="0" end="0"/>
                                            </p:txEl>
                                          </p:spTgt>
                                        </p:tgtEl>
                                      </p:cBhvr>
                                    </p:animEffect>
                                    <p:anim calcmode="lin" valueType="num">
                                      <p:cBhvr>
                                        <p:cTn id="8" dur="1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xEl>
                                              <p:pRg st="1" end="1"/>
                                            </p:txEl>
                                          </p:spTgt>
                                        </p:tgtEl>
                                        <p:attrNameLst>
                                          <p:attrName>style.visibility</p:attrName>
                                        </p:attrNameLst>
                                      </p:cBhvr>
                                      <p:to>
                                        <p:strVal val="visible"/>
                                      </p:to>
                                    </p:set>
                                    <p:animEffect transition="in" filter="fade">
                                      <p:cBhvr>
                                        <p:cTn id="14" dur="1000"/>
                                        <p:tgtEl>
                                          <p:spTgt spid="9218">
                                            <p:txEl>
                                              <p:pRg st="1" end="1"/>
                                            </p:txEl>
                                          </p:spTgt>
                                        </p:tgtEl>
                                      </p:cBhvr>
                                    </p:animEffect>
                                    <p:anim calcmode="lin" valueType="num">
                                      <p:cBhvr>
                                        <p:cTn id="15"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218">
                                            <p:txEl>
                                              <p:pRg st="2" end="2"/>
                                            </p:txEl>
                                          </p:spTgt>
                                        </p:tgtEl>
                                        <p:attrNameLst>
                                          <p:attrName>style.visibility</p:attrName>
                                        </p:attrNameLst>
                                      </p:cBhvr>
                                      <p:to>
                                        <p:strVal val="visible"/>
                                      </p:to>
                                    </p:set>
                                    <p:animEffect transition="in" filter="wipe(down)">
                                      <p:cBhvr>
                                        <p:cTn id="21" dur="500"/>
                                        <p:tgtEl>
                                          <p:spTgt spid="9218">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9219"/>
                                        </p:tgtEl>
                                        <p:attrNameLst>
                                          <p:attrName>style.visibility</p:attrName>
                                        </p:attrNameLst>
                                      </p:cBhvr>
                                      <p:to>
                                        <p:strVal val="visible"/>
                                      </p:to>
                                    </p:set>
                                    <p:anim calcmode="lin" valueType="num">
                                      <p:cBhvr>
                                        <p:cTn id="31" dur="1000" fill="hold"/>
                                        <p:tgtEl>
                                          <p:spTgt spid="9219"/>
                                        </p:tgtEl>
                                        <p:attrNameLst>
                                          <p:attrName>ppt_w</p:attrName>
                                        </p:attrNameLst>
                                      </p:cBhvr>
                                      <p:tavLst>
                                        <p:tav tm="0">
                                          <p:val>
                                            <p:fltVal val="0"/>
                                          </p:val>
                                        </p:tav>
                                        <p:tav tm="100000">
                                          <p:val>
                                            <p:strVal val="#ppt_w"/>
                                          </p:val>
                                        </p:tav>
                                      </p:tavLst>
                                    </p:anim>
                                    <p:anim calcmode="lin" valueType="num">
                                      <p:cBhvr>
                                        <p:cTn id="32" dur="1000" fill="hold"/>
                                        <p:tgtEl>
                                          <p:spTgt spid="9219"/>
                                        </p:tgtEl>
                                        <p:attrNameLst>
                                          <p:attrName>ppt_h</p:attrName>
                                        </p:attrNameLst>
                                      </p:cBhvr>
                                      <p:tavLst>
                                        <p:tav tm="0">
                                          <p:val>
                                            <p:fltVal val="0"/>
                                          </p:val>
                                        </p:tav>
                                        <p:tav tm="100000">
                                          <p:val>
                                            <p:strVal val="#ppt_h"/>
                                          </p:val>
                                        </p:tav>
                                      </p:tavLst>
                                    </p:anim>
                                    <p:anim calcmode="lin" valueType="num">
                                      <p:cBhvr>
                                        <p:cTn id="33" dur="1000" fill="hold"/>
                                        <p:tgtEl>
                                          <p:spTgt spid="9219"/>
                                        </p:tgtEl>
                                        <p:attrNameLst>
                                          <p:attrName>style.rotation</p:attrName>
                                        </p:attrNameLst>
                                      </p:cBhvr>
                                      <p:tavLst>
                                        <p:tav tm="0">
                                          <p:val>
                                            <p:fltVal val="90"/>
                                          </p:val>
                                        </p:tav>
                                        <p:tav tm="100000">
                                          <p:val>
                                            <p:fltVal val="0"/>
                                          </p:val>
                                        </p:tav>
                                      </p:tavLst>
                                    </p:anim>
                                    <p:animEffect transition="in" filter="fade">
                                      <p:cBhvr>
                                        <p:cTn id="34"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9172C881-8019-3915-E972-5B50768DF9DA}"/>
              </a:ext>
            </a:extLst>
          </p:cNvPr>
          <p:cNvSpPr>
            <a:spLocks noChangeArrowheads="1"/>
          </p:cNvSpPr>
          <p:nvPr/>
        </p:nvSpPr>
        <p:spPr bwMode="auto">
          <a:xfrm>
            <a:off x="601663" y="-12700"/>
            <a:ext cx="10777537"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algn="ctr" eaLnBrk="1" hangingPunct="1">
              <a:lnSpc>
                <a:spcPct val="107000"/>
              </a:lnSpc>
              <a:spcBef>
                <a:spcPct val="0"/>
              </a:spcBef>
              <a:spcAft>
                <a:spcPts val="800"/>
              </a:spcAft>
              <a:buFontTx/>
              <a:buNone/>
            </a:pPr>
            <a:r>
              <a:rPr lang="en-US" altLang="en-US" b="1">
                <a:latin typeface="Times New Roman" panose="02020603050405020304" pitchFamily="18" charset="0"/>
                <a:ea typeface="Calibri" panose="020F0502020204030204" pitchFamily="34" charset="0"/>
                <a:cs typeface="Times New Roman" panose="02020603050405020304" pitchFamily="18" charset="0"/>
              </a:rPr>
              <a:t>PHIẾU HỌC TẬP SỐ</a:t>
            </a:r>
            <a:r>
              <a:rPr lang="en-US" alt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7000"/>
              </a:lnSpc>
              <a:spcBef>
                <a:spcPct val="0"/>
              </a:spcBef>
              <a:spcAft>
                <a:spcPts val="800"/>
              </a:spcAft>
              <a:buFontTx/>
              <a:buNone/>
            </a:pPr>
            <a:r>
              <a:rPr lang="en-US" altLang="en-US" sz="1600" b="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altLang="en-US" sz="1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Tiến hành thí nghiệm nghiên cứu về phản ứng oxi hóa – khử</a:t>
            </a:r>
            <a:endParaRPr lang="en-US" altLang="en-US" sz="160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Thí nghiệm 1: Phản ứng oxi hóa kim loại bằng dung dịch acid</a:t>
            </a:r>
            <a:endParaRPr lang="en-US" altLang="en-US" sz="160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Tiến hành: </a:t>
            </a:r>
            <a:r>
              <a:rPr lang="en-US" altLang="en-US" sz="1600">
                <a:latin typeface="Times New Roman" panose="02020603050405020304" pitchFamily="18" charset="0"/>
                <a:ea typeface="Calibri" panose="020F0502020204030204" pitchFamily="34" charset="0"/>
                <a:cs typeface="Times New Roman" panose="02020603050405020304" pitchFamily="18" charset="0"/>
              </a:rPr>
              <a:t>Thả vài mẫu kẽm vào ống nghiệm, sau đó cho vào ống nghiệm 2 – 3 ml</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dung dịch H</a:t>
            </a:r>
            <a:r>
              <a:rPr lang="en-US" altLang="en-US" sz="1600" baseline="-25000">
                <a:latin typeface="Times New Roman" panose="02020603050405020304" pitchFamily="18" charset="0"/>
                <a:ea typeface="Calibri" panose="020F0502020204030204" pitchFamily="34" charset="0"/>
                <a:cs typeface="Times New Roman" panose="02020603050405020304" pitchFamily="18" charset="0"/>
              </a:rPr>
              <a:t>2</a:t>
            </a:r>
            <a:r>
              <a:rPr lang="en-US" altLang="en-US" sz="1600">
                <a:latin typeface="Times New Roman" panose="02020603050405020304" pitchFamily="18" charset="0"/>
                <a:ea typeface="Calibri" panose="020F0502020204030204" pitchFamily="34" charset="0"/>
                <a:cs typeface="Times New Roman" panose="02020603050405020304" pitchFamily="18" charset="0"/>
              </a:rPr>
              <a:t>SO</a:t>
            </a:r>
            <a:r>
              <a:rPr lang="en-US" altLang="en-US" sz="1600" baseline="-25000">
                <a:latin typeface="Times New Roman" panose="02020603050405020304" pitchFamily="18" charset="0"/>
                <a:ea typeface="Calibri" panose="020F0502020204030204" pitchFamily="34" charset="0"/>
                <a:cs typeface="Times New Roman" panose="02020603050405020304" pitchFamily="18" charset="0"/>
              </a:rPr>
              <a:t>4</a:t>
            </a:r>
            <a:r>
              <a:rPr lang="en-US" altLang="en-US" sz="1600">
                <a:latin typeface="Times New Roman" panose="02020603050405020304" pitchFamily="18" charset="0"/>
                <a:ea typeface="Calibri" panose="020F0502020204030204" pitchFamily="34" charset="0"/>
                <a:cs typeface="Times New Roman" panose="02020603050405020304" pitchFamily="18" charset="0"/>
              </a:rPr>
              <a:t> </a:t>
            </a:r>
          </a:p>
          <a:p>
            <a:pPr algn="just"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Thí nghiệm 2: Phản ứng oxi hóa kim loại bằng dung dịch muối</a:t>
            </a:r>
            <a:endParaRPr lang="en-US" altLang="en-US" sz="160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Tiến hành:</a:t>
            </a:r>
            <a:r>
              <a:rPr lang="en-US" altLang="en-US" sz="1600">
                <a:latin typeface="Times New Roman" panose="02020603050405020304" pitchFamily="18" charset="0"/>
                <a:ea typeface="Calibri" panose="020F0502020204030204" pitchFamily="34" charset="0"/>
                <a:cs typeface="Times New Roman" panose="02020603050405020304" pitchFamily="18" charset="0"/>
              </a:rPr>
              <a:t> Thả dây kẽm (Zn) vào cốc chứa dung dịch CuSO</a:t>
            </a:r>
            <a:r>
              <a:rPr lang="en-US" altLang="en-US" sz="1600" baseline="-25000">
                <a:latin typeface="Times New Roman" panose="02020603050405020304" pitchFamily="18" charset="0"/>
                <a:ea typeface="Calibri" panose="020F0502020204030204" pitchFamily="34" charset="0"/>
                <a:cs typeface="Times New Roman" panose="02020603050405020304" pitchFamily="18" charset="0"/>
              </a:rPr>
              <a:t>4</a:t>
            </a:r>
            <a:r>
              <a:rPr lang="en-US" altLang="en-US" sz="1600">
                <a:latin typeface="Times New Roman" panose="02020603050405020304" pitchFamily="18" charset="0"/>
                <a:ea typeface="Calibri" panose="020F0502020204030204" pitchFamily="34" charset="0"/>
                <a:cs typeface="Times New Roman" panose="02020603050405020304" pitchFamily="18" charset="0"/>
              </a:rPr>
              <a:t> 0,5M</a:t>
            </a:r>
          </a:p>
        </p:txBody>
      </p:sp>
      <p:pic>
        <p:nvPicPr>
          <p:cNvPr id="9219" name="Picture 4">
            <a:extLst>
              <a:ext uri="{FF2B5EF4-FFF2-40B4-BE49-F238E27FC236}">
                <a16:creationId xmlns:a16="http://schemas.microsoft.com/office/drawing/2014/main" id="{570C09A5-3110-29F4-A16E-0D1B0D77535C}"/>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7664450" y="776288"/>
            <a:ext cx="20843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a:extLst>
              <a:ext uri="{FF2B5EF4-FFF2-40B4-BE49-F238E27FC236}">
                <a16:creationId xmlns:a16="http://schemas.microsoft.com/office/drawing/2014/main" id="{6E6663B3-3267-D7F3-7C61-958787C0097E}"/>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548438" y="2397125"/>
            <a:ext cx="3579812"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6">
            <a:extLst>
              <a:ext uri="{FF2B5EF4-FFF2-40B4-BE49-F238E27FC236}">
                <a16:creationId xmlns:a16="http://schemas.microsoft.com/office/drawing/2014/main" id="{90CE6270-F98B-F4CD-5186-FE5B55CE3875}"/>
              </a:ext>
            </a:extLst>
          </p:cNvPr>
          <p:cNvSpPr>
            <a:spLocks noChangeArrowheads="1"/>
          </p:cNvSpPr>
          <p:nvPr/>
        </p:nvSpPr>
        <p:spPr bwMode="auto">
          <a:xfrm>
            <a:off x="601663" y="2674938"/>
            <a:ext cx="10777537"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algn="just" eaLnBrk="1" hangingPunct="1">
              <a:lnSpc>
                <a:spcPct val="107000"/>
              </a:lnSpc>
              <a:spcBef>
                <a:spcPct val="0"/>
              </a:spcBef>
              <a:spcAft>
                <a:spcPts val="800"/>
              </a:spcAft>
              <a:buFontTx/>
              <a:buNone/>
            </a:pPr>
            <a:r>
              <a:rPr lang="en-US" altLang="en-US" sz="1600" b="1">
                <a:latin typeface="Times New Roman" panose="02020603050405020304" pitchFamily="18" charset="0"/>
                <a:ea typeface="Calibri" panose="020F0502020204030204" pitchFamily="34" charset="0"/>
                <a:cs typeface="Times New Roman" panose="02020603050405020304" pitchFamily="18" charset="0"/>
              </a:rPr>
              <a:t>Câu 1: </a:t>
            </a:r>
            <a:r>
              <a:rPr lang="en-US" altLang="en-US" sz="1600">
                <a:latin typeface="Times New Roman" panose="02020603050405020304" pitchFamily="18" charset="0"/>
                <a:ea typeface="Calibri" panose="020F0502020204030204" pitchFamily="34" charset="0"/>
                <a:cs typeface="Times New Roman" panose="02020603050405020304" pitchFamily="18" charset="0"/>
              </a:rPr>
              <a:t>Viết các phương trình hóa học xảy ở cả 2 thí nghiệm trên. </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Xác định số oxi hóa của nguyên tố Zn, Cu, H trong các phản ứng trên</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 </a:t>
            </a:r>
            <a:r>
              <a:rPr lang="en-US" altLang="en-US" sz="1600" b="1">
                <a:latin typeface="Times New Roman" panose="02020603050405020304" pitchFamily="18" charset="0"/>
                <a:ea typeface="Calibri" panose="020F0502020204030204" pitchFamily="34" charset="0"/>
                <a:cs typeface="Times New Roman" panose="02020603050405020304" pitchFamily="18" charset="0"/>
              </a:rPr>
              <a:t>Câu 2:</a:t>
            </a:r>
            <a:r>
              <a:rPr lang="en-US" altLang="en-US" sz="1600">
                <a:latin typeface="Times New Roman" panose="02020603050405020304" pitchFamily="18" charset="0"/>
                <a:ea typeface="Calibri" panose="020F0502020204030204" pitchFamily="34" charset="0"/>
                <a:cs typeface="Times New Roman" panose="02020603050405020304" pitchFamily="18" charset="0"/>
              </a:rPr>
              <a:t>. Hãy nhận xét và giải thích sự thay đổi số oxi hóa của các</a:t>
            </a:r>
          </a:p>
          <a:p>
            <a:pPr algn="just" eaLnBrk="1" hangingPunct="1">
              <a:lnSpc>
                <a:spcPct val="107000"/>
              </a:lnSpc>
              <a:spcBef>
                <a:spcPct val="0"/>
              </a:spcBef>
              <a:spcAft>
                <a:spcPts val="800"/>
              </a:spcAft>
              <a:buFontTx/>
              <a:buNone/>
            </a:pPr>
            <a:r>
              <a:rPr lang="en-US" altLang="en-US" sz="1600">
                <a:latin typeface="Times New Roman" panose="02020603050405020304" pitchFamily="18" charset="0"/>
                <a:ea typeface="Calibri" panose="020F0502020204030204" pitchFamily="34" charset="0"/>
                <a:cs typeface="Times New Roman" panose="02020603050405020304" pitchFamily="18" charset="0"/>
              </a:rPr>
              <a:t> nguyên tử trong chất oxi hóa và chất khử trước và sau phản ứng?</a:t>
            </a:r>
          </a:p>
        </p:txBody>
      </p:sp>
      <p:graphicFrame>
        <p:nvGraphicFramePr>
          <p:cNvPr id="8" name="Table 7">
            <a:extLst>
              <a:ext uri="{FF2B5EF4-FFF2-40B4-BE49-F238E27FC236}">
                <a16:creationId xmlns:a16="http://schemas.microsoft.com/office/drawing/2014/main" id="{A20E3325-D582-E2F8-9D4B-528935B35E01}"/>
              </a:ext>
            </a:extLst>
          </p:cNvPr>
          <p:cNvGraphicFramePr>
            <a:graphicFrameLocks noGrp="1"/>
          </p:cNvGraphicFramePr>
          <p:nvPr/>
        </p:nvGraphicFramePr>
        <p:xfrm>
          <a:off x="4346575" y="4167188"/>
          <a:ext cx="6045200" cy="1271586"/>
        </p:xfrm>
        <a:graphic>
          <a:graphicData uri="http://schemas.openxmlformats.org/drawingml/2006/table">
            <a:tbl>
              <a:tblPr firstRow="1" firstCol="1" bandRow="1">
                <a:tableStyleId>{5C22544A-7EE6-4342-B048-85BDC9FD1C3A}</a:tableStyleId>
              </a:tblPr>
              <a:tblGrid>
                <a:gridCol w="3022600">
                  <a:extLst>
                    <a:ext uri="{9D8B030D-6E8A-4147-A177-3AD203B41FA5}">
                      <a16:colId xmlns:a16="http://schemas.microsoft.com/office/drawing/2014/main" val="1178262320"/>
                    </a:ext>
                  </a:extLst>
                </a:gridCol>
                <a:gridCol w="3022600">
                  <a:extLst>
                    <a:ext uri="{9D8B030D-6E8A-4147-A177-3AD203B41FA5}">
                      <a16:colId xmlns:a16="http://schemas.microsoft.com/office/drawing/2014/main" val="3289716612"/>
                    </a:ext>
                  </a:extLst>
                </a:gridCol>
              </a:tblGrid>
              <a:tr h="211931">
                <a:tc>
                  <a:txBody>
                    <a:bodyPr/>
                    <a:lstStyle/>
                    <a:p>
                      <a:pPr marL="0" marR="0" algn="ctr">
                        <a:lnSpc>
                          <a:spcPct val="107000"/>
                        </a:lnSpc>
                        <a:spcBef>
                          <a:spcPts val="0"/>
                        </a:spcBef>
                        <a:spcAft>
                          <a:spcPts val="0"/>
                        </a:spcAft>
                        <a:tabLst>
                          <a:tab pos="180340" algn="l"/>
                        </a:tabLst>
                      </a:pPr>
                      <a:r>
                        <a:rPr lang="en-US" sz="1300" dirty="0" err="1">
                          <a:effectLst/>
                        </a:rPr>
                        <a:t>Chất</a:t>
                      </a:r>
                      <a:r>
                        <a:rPr lang="en-US" sz="1300" dirty="0">
                          <a:effectLst/>
                        </a:rPr>
                        <a:t> </a:t>
                      </a:r>
                      <a:r>
                        <a:rPr lang="en-US" sz="1300" dirty="0" err="1">
                          <a:effectLst/>
                        </a:rPr>
                        <a:t>khử</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tc>
                  <a:txBody>
                    <a:bodyPr/>
                    <a:lstStyle/>
                    <a:p>
                      <a:pPr marL="0" marR="0" algn="ctr">
                        <a:lnSpc>
                          <a:spcPct val="107000"/>
                        </a:lnSpc>
                        <a:spcBef>
                          <a:spcPts val="0"/>
                        </a:spcBef>
                        <a:spcAft>
                          <a:spcPts val="0"/>
                        </a:spcAft>
                        <a:tabLst>
                          <a:tab pos="180340" algn="l"/>
                        </a:tabLst>
                      </a:pPr>
                      <a:r>
                        <a:rPr lang="en-US" sz="1300">
                          <a:effectLst/>
                        </a:rPr>
                        <a:t>Chất oxi hóa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extLst>
                  <a:ext uri="{0D108BD9-81ED-4DB2-BD59-A6C34878D82A}">
                    <a16:rowId xmlns:a16="http://schemas.microsoft.com/office/drawing/2014/main" val="240898922"/>
                  </a:ext>
                </a:extLst>
              </a:tr>
              <a:tr h="211931">
                <a:tc>
                  <a:txBody>
                    <a:bodyPr/>
                    <a:lstStyle/>
                    <a:p>
                      <a:pPr marL="0" marR="0" algn="just">
                        <a:lnSpc>
                          <a:spcPct val="107000"/>
                        </a:lnSpc>
                        <a:spcBef>
                          <a:spcPts val="0"/>
                        </a:spcBef>
                        <a:spcAft>
                          <a:spcPts val="0"/>
                        </a:spcAft>
                        <a:tabLst>
                          <a:tab pos="180340" algn="l"/>
                        </a:tabLst>
                      </a:pPr>
                      <a:r>
                        <a:rPr lang="en-US" sz="1300" dirty="0" err="1">
                          <a:effectLst/>
                        </a:rPr>
                        <a:t>Nhường</a:t>
                      </a:r>
                      <a:r>
                        <a:rPr lang="en-US" sz="13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tc>
                  <a:txBody>
                    <a:bodyPr/>
                    <a:lstStyle/>
                    <a:p>
                      <a:pPr marL="0" marR="0" algn="just">
                        <a:lnSpc>
                          <a:spcPct val="107000"/>
                        </a:lnSpc>
                        <a:spcBef>
                          <a:spcPts val="0"/>
                        </a:spcBef>
                        <a:spcAft>
                          <a:spcPts val="0"/>
                        </a:spcAft>
                        <a:tabLst>
                          <a:tab pos="180340" algn="l"/>
                        </a:tabLst>
                      </a:pPr>
                      <a:r>
                        <a:rPr lang="en-US" sz="1300">
                          <a:effectLst/>
                        </a:rPr>
                        <a:t>Nhận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extLst>
                  <a:ext uri="{0D108BD9-81ED-4DB2-BD59-A6C34878D82A}">
                    <a16:rowId xmlns:a16="http://schemas.microsoft.com/office/drawing/2014/main" val="2441974742"/>
                  </a:ext>
                </a:extLst>
              </a:tr>
              <a:tr h="211931">
                <a:tc>
                  <a:txBody>
                    <a:bodyPr/>
                    <a:lstStyle/>
                    <a:p>
                      <a:pPr marL="0" marR="0" algn="just">
                        <a:lnSpc>
                          <a:spcPct val="107000"/>
                        </a:lnSpc>
                        <a:spcBef>
                          <a:spcPts val="0"/>
                        </a:spcBef>
                        <a:spcAft>
                          <a:spcPts val="0"/>
                        </a:spcAft>
                        <a:tabLst>
                          <a:tab pos="180340" algn="l"/>
                        </a:tabLst>
                      </a:pPr>
                      <a:r>
                        <a:rPr lang="en-US" sz="1300" dirty="0" err="1">
                          <a:effectLst/>
                        </a:rPr>
                        <a:t>Số</a:t>
                      </a:r>
                      <a:r>
                        <a:rPr lang="en-US" sz="1300" dirty="0">
                          <a:effectLst/>
                        </a:rPr>
                        <a:t> </a:t>
                      </a:r>
                      <a:r>
                        <a:rPr lang="en-US" sz="1300" dirty="0" err="1">
                          <a:effectLst/>
                        </a:rPr>
                        <a:t>oxi</a:t>
                      </a:r>
                      <a:r>
                        <a:rPr lang="en-US" sz="1300" dirty="0">
                          <a:effectLst/>
                        </a:rPr>
                        <a:t> </a:t>
                      </a:r>
                      <a:r>
                        <a:rPr lang="en-US" sz="1300" dirty="0" err="1">
                          <a:effectLst/>
                        </a:rPr>
                        <a:t>hóa</a:t>
                      </a:r>
                      <a:r>
                        <a:rPr lang="en-US" sz="13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tc>
                  <a:txBody>
                    <a:bodyPr/>
                    <a:lstStyle/>
                    <a:p>
                      <a:pPr marL="0" marR="0" algn="just">
                        <a:lnSpc>
                          <a:spcPct val="107000"/>
                        </a:lnSpc>
                        <a:spcBef>
                          <a:spcPts val="0"/>
                        </a:spcBef>
                        <a:spcAft>
                          <a:spcPts val="0"/>
                        </a:spcAft>
                        <a:tabLst>
                          <a:tab pos="180340" algn="l"/>
                        </a:tabLst>
                      </a:pPr>
                      <a:r>
                        <a:rPr lang="en-US" sz="1300">
                          <a:effectLst/>
                        </a:rPr>
                        <a:t>Số oxi hóa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extLst>
                  <a:ext uri="{0D108BD9-81ED-4DB2-BD59-A6C34878D82A}">
                    <a16:rowId xmlns:a16="http://schemas.microsoft.com/office/drawing/2014/main" val="723460504"/>
                  </a:ext>
                </a:extLst>
              </a:tr>
              <a:tr h="211931">
                <a:tc>
                  <a:txBody>
                    <a:bodyPr/>
                    <a:lstStyle/>
                    <a:p>
                      <a:pPr marL="0" marR="0" algn="just">
                        <a:lnSpc>
                          <a:spcPct val="107000"/>
                        </a:lnSpc>
                        <a:spcBef>
                          <a:spcPts val="0"/>
                        </a:spcBef>
                        <a:spcAft>
                          <a:spcPts val="0"/>
                        </a:spcAft>
                        <a:tabLst>
                          <a:tab pos="180340" algn="l"/>
                        </a:tabLst>
                      </a:pPr>
                      <a:r>
                        <a:rPr lang="en-US" sz="1300">
                          <a:effectLst/>
                        </a:rPr>
                        <a:t>Bị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tc>
                  <a:txBody>
                    <a:bodyPr/>
                    <a:lstStyle/>
                    <a:p>
                      <a:pPr marL="0" marR="0" algn="just">
                        <a:lnSpc>
                          <a:spcPct val="107000"/>
                        </a:lnSpc>
                        <a:spcBef>
                          <a:spcPts val="0"/>
                        </a:spcBef>
                        <a:spcAft>
                          <a:spcPts val="0"/>
                        </a:spcAft>
                        <a:tabLst>
                          <a:tab pos="180340" algn="l"/>
                        </a:tabLst>
                      </a:pPr>
                      <a:r>
                        <a:rPr lang="en-US" sz="1300">
                          <a:effectLst/>
                        </a:rPr>
                        <a:t>Bị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extLst>
                  <a:ext uri="{0D108BD9-81ED-4DB2-BD59-A6C34878D82A}">
                    <a16:rowId xmlns:a16="http://schemas.microsoft.com/office/drawing/2014/main" val="2406550348"/>
                  </a:ext>
                </a:extLst>
              </a:tr>
              <a:tr h="423862">
                <a:tc gridSpan="2">
                  <a:txBody>
                    <a:bodyPr/>
                    <a:lstStyle/>
                    <a:p>
                      <a:pPr marL="0" marR="0" algn="just">
                        <a:lnSpc>
                          <a:spcPct val="107000"/>
                        </a:lnSpc>
                        <a:spcBef>
                          <a:spcPts val="0"/>
                        </a:spcBef>
                        <a:spcAft>
                          <a:spcPts val="0"/>
                        </a:spcAft>
                        <a:tabLst>
                          <a:tab pos="180340" algn="l"/>
                        </a:tabLst>
                      </a:pPr>
                      <a:r>
                        <a:rPr lang="en-US" sz="1300" dirty="0" err="1">
                          <a:effectLst/>
                        </a:rPr>
                        <a:t>Quá</a:t>
                      </a:r>
                      <a:r>
                        <a:rPr lang="en-US" sz="1300" dirty="0">
                          <a:effectLst/>
                        </a:rPr>
                        <a:t> </a:t>
                      </a:r>
                      <a:r>
                        <a:rPr lang="en-US" sz="1300" dirty="0" err="1">
                          <a:effectLst/>
                        </a:rPr>
                        <a:t>trình</a:t>
                      </a:r>
                      <a:r>
                        <a:rPr lang="en-US" sz="1300" dirty="0">
                          <a:effectLst/>
                        </a:rPr>
                        <a:t> </a:t>
                      </a:r>
                      <a:r>
                        <a:rPr lang="en-US" sz="1300" dirty="0" err="1">
                          <a:effectLst/>
                        </a:rPr>
                        <a:t>oxi</a:t>
                      </a:r>
                      <a:r>
                        <a:rPr lang="en-US" sz="1300" dirty="0">
                          <a:effectLst/>
                        </a:rPr>
                        <a:t> </a:t>
                      </a:r>
                      <a:r>
                        <a:rPr lang="en-US" sz="1300" dirty="0" err="1">
                          <a:effectLst/>
                        </a:rPr>
                        <a:t>hóa</a:t>
                      </a:r>
                      <a:r>
                        <a:rPr lang="en-US" sz="1300" dirty="0">
                          <a:effectLst/>
                        </a:rPr>
                        <a:t> (</a:t>
                      </a:r>
                      <a:r>
                        <a:rPr lang="en-US" sz="1300" dirty="0" err="1">
                          <a:effectLst/>
                        </a:rPr>
                        <a:t>sự</a:t>
                      </a:r>
                      <a:r>
                        <a:rPr lang="en-US" sz="1300" dirty="0">
                          <a:effectLst/>
                        </a:rPr>
                        <a:t> </a:t>
                      </a:r>
                      <a:r>
                        <a:rPr lang="en-US" sz="1300" dirty="0" err="1">
                          <a:effectLst/>
                        </a:rPr>
                        <a:t>oxi</a:t>
                      </a:r>
                      <a:r>
                        <a:rPr lang="en-US" sz="1300" dirty="0">
                          <a:effectLst/>
                        </a:rPr>
                        <a:t> </a:t>
                      </a:r>
                      <a:r>
                        <a:rPr lang="en-US" sz="1300" dirty="0" err="1">
                          <a:effectLst/>
                        </a:rPr>
                        <a:t>hóa</a:t>
                      </a:r>
                      <a:r>
                        <a:rPr lang="en-US" sz="1300" dirty="0">
                          <a:effectLst/>
                        </a:rPr>
                        <a:t>) </a:t>
                      </a:r>
                      <a:r>
                        <a:rPr lang="en-US" sz="1300" dirty="0" err="1">
                          <a:effectLst/>
                        </a:rPr>
                        <a:t>là</a:t>
                      </a:r>
                      <a:r>
                        <a:rPr lang="en-US" sz="1300" dirty="0">
                          <a:effectLst/>
                        </a:rPr>
                        <a:t> </a:t>
                      </a:r>
                      <a:r>
                        <a:rPr lang="en-US" sz="1300" dirty="0" err="1">
                          <a:effectLst/>
                        </a:rPr>
                        <a:t>quá</a:t>
                      </a:r>
                      <a:r>
                        <a:rPr lang="en-US" sz="1300" dirty="0">
                          <a:effectLst/>
                        </a:rPr>
                        <a:t> </a:t>
                      </a:r>
                      <a:r>
                        <a:rPr lang="en-US" sz="1300" dirty="0" err="1">
                          <a:effectLst/>
                        </a:rPr>
                        <a:t>trình</a:t>
                      </a:r>
                      <a:r>
                        <a:rPr lang="en-US" sz="1300" dirty="0">
                          <a:effectLst/>
                        </a:rPr>
                        <a:t> </a:t>
                      </a:r>
                      <a:r>
                        <a:rPr lang="en-US" sz="1300" dirty="0" err="1">
                          <a:effectLst/>
                        </a:rPr>
                        <a:t>Quá</a:t>
                      </a:r>
                      <a:r>
                        <a:rPr lang="en-US" sz="1300" dirty="0">
                          <a:effectLst/>
                        </a:rPr>
                        <a:t> </a:t>
                      </a:r>
                      <a:r>
                        <a:rPr lang="en-US" sz="1300" dirty="0" err="1">
                          <a:effectLst/>
                        </a:rPr>
                        <a:t>trình</a:t>
                      </a:r>
                      <a:r>
                        <a:rPr lang="en-US" sz="1300" dirty="0">
                          <a:effectLst/>
                        </a:rPr>
                        <a:t> </a:t>
                      </a:r>
                      <a:r>
                        <a:rPr lang="en-US" sz="1300" dirty="0" err="1">
                          <a:effectLst/>
                        </a:rPr>
                        <a:t>khử</a:t>
                      </a:r>
                      <a:r>
                        <a:rPr lang="en-US" sz="1300" dirty="0">
                          <a:effectLst/>
                        </a:rPr>
                        <a:t> (</a:t>
                      </a:r>
                      <a:r>
                        <a:rPr lang="en-US" sz="1300" dirty="0" err="1">
                          <a:effectLst/>
                        </a:rPr>
                        <a:t>sự</a:t>
                      </a:r>
                      <a:r>
                        <a:rPr lang="en-US" sz="1300" dirty="0">
                          <a:effectLst/>
                        </a:rPr>
                        <a:t> </a:t>
                      </a:r>
                      <a:r>
                        <a:rPr lang="en-US" sz="1300" dirty="0" err="1">
                          <a:effectLst/>
                        </a:rPr>
                        <a:t>khử</a:t>
                      </a:r>
                      <a:r>
                        <a:rPr lang="en-US" sz="1300" dirty="0">
                          <a:effectLst/>
                        </a:rPr>
                        <a:t>) </a:t>
                      </a:r>
                      <a:r>
                        <a:rPr lang="en-US" sz="1300" dirty="0" err="1">
                          <a:effectLst/>
                        </a:rPr>
                        <a:t>là</a:t>
                      </a:r>
                      <a:r>
                        <a:rPr lang="en-US" sz="1300" dirty="0">
                          <a:effectLst/>
                        </a:rPr>
                        <a:t> </a:t>
                      </a:r>
                      <a:r>
                        <a:rPr lang="en-US" sz="1300" dirty="0" err="1">
                          <a:effectLst/>
                        </a:rPr>
                        <a:t>quá</a:t>
                      </a:r>
                      <a:r>
                        <a:rPr lang="en-US" sz="1300" dirty="0">
                          <a:effectLst/>
                        </a:rPr>
                        <a:t> </a:t>
                      </a:r>
                      <a:r>
                        <a:rPr lang="en-US" sz="1300" dirty="0" err="1">
                          <a:effectLst/>
                        </a:rPr>
                        <a:t>trình</a:t>
                      </a:r>
                      <a:r>
                        <a:rPr lang="en-US" sz="1300" dirty="0">
                          <a:effectLst/>
                        </a:rPr>
                        <a:t> ……………………………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609" marR="68609" marT="0" marB="0"/>
                </a:tc>
                <a:tc hMerge="1">
                  <a:txBody>
                    <a:bodyPr/>
                    <a:lstStyle/>
                    <a:p>
                      <a:endParaRPr lang="en-US"/>
                    </a:p>
                  </a:txBody>
                  <a:tcPr/>
                </a:tc>
                <a:extLst>
                  <a:ext uri="{0D108BD9-81ED-4DB2-BD59-A6C34878D82A}">
                    <a16:rowId xmlns:a16="http://schemas.microsoft.com/office/drawing/2014/main" val="88198945"/>
                  </a:ext>
                </a:extLst>
              </a:tr>
            </a:tbl>
          </a:graphicData>
        </a:graphic>
      </p:graphicFrame>
      <p:sp>
        <p:nvSpPr>
          <p:cNvPr id="9241" name="Rectangle 9">
            <a:extLst>
              <a:ext uri="{FF2B5EF4-FFF2-40B4-BE49-F238E27FC236}">
                <a16:creationId xmlns:a16="http://schemas.microsoft.com/office/drawing/2014/main" id="{98B899D0-33DC-FC89-CE90-A59D92F6D062}"/>
              </a:ext>
            </a:extLst>
          </p:cNvPr>
          <p:cNvSpPr>
            <a:spLocks noChangeArrowheads="1"/>
          </p:cNvSpPr>
          <p:nvPr/>
        </p:nvSpPr>
        <p:spPr bwMode="auto">
          <a:xfrm>
            <a:off x="601663" y="4389438"/>
            <a:ext cx="32115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tabLst>
                <a:tab pos="17938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algn="just" eaLnBrk="1" hangingPunct="1">
              <a:lnSpc>
                <a:spcPct val="107000"/>
              </a:lnSpc>
              <a:spcBef>
                <a:spcPct val="0"/>
              </a:spcBef>
              <a:spcAft>
                <a:spcPts val="800"/>
              </a:spcAft>
              <a:buFontTx/>
              <a:buNone/>
            </a:pPr>
            <a:r>
              <a:rPr lang="en-US" altLang="en-US" sz="2000" b="1">
                <a:latin typeface="Times New Roman" panose="02020603050405020304" pitchFamily="18" charset="0"/>
                <a:ea typeface="Calibri" panose="020F0502020204030204" pitchFamily="34" charset="0"/>
                <a:cs typeface="Times New Roman" panose="02020603050405020304" pitchFamily="18" charset="0"/>
              </a:rPr>
              <a:t>Câu 3:</a:t>
            </a:r>
            <a:r>
              <a:rPr lang="en-US" altLang="en-US" sz="2000">
                <a:latin typeface="Times New Roman" panose="02020603050405020304" pitchFamily="18" charset="0"/>
                <a:ea typeface="Calibri" panose="020F0502020204030204" pitchFamily="34" charset="0"/>
                <a:cs typeface="Times New Roman" panose="02020603050405020304" pitchFamily="18" charset="0"/>
              </a:rPr>
              <a:t> Hoàn thành bảng sau:</a:t>
            </a:r>
          </a:p>
        </p:txBody>
      </p:sp>
      <p:sp>
        <p:nvSpPr>
          <p:cNvPr id="9242" name="Rectangle 3">
            <a:extLst>
              <a:ext uri="{FF2B5EF4-FFF2-40B4-BE49-F238E27FC236}">
                <a16:creationId xmlns:a16="http://schemas.microsoft.com/office/drawing/2014/main" id="{89FB67E2-04C1-0085-F34C-583B838FF836}"/>
              </a:ext>
            </a:extLst>
          </p:cNvPr>
          <p:cNvSpPr>
            <a:spLocks noChangeArrowheads="1"/>
          </p:cNvSpPr>
          <p:nvPr/>
        </p:nvSpPr>
        <p:spPr bwMode="auto">
          <a:xfrm>
            <a:off x="601663" y="5573713"/>
            <a:ext cx="9666287"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tabLst>
                <a:tab pos="1809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809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809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4: </a:t>
            </a:r>
            <a:r>
              <a:rPr lang="en-US" alt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 chlorine tác dụng với dung dịchsodium chloride theo  phương trình sau:</a:t>
            </a:r>
            <a:endParaRPr lang="en-US" altLang="en-US" sz="16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243" name="Picture 21">
            <a:extLst>
              <a:ext uri="{FF2B5EF4-FFF2-40B4-BE49-F238E27FC236}">
                <a16:creationId xmlns:a16="http://schemas.microsoft.com/office/drawing/2014/main" id="{35A55DDB-910B-A7C5-C979-D709CBC40E22}"/>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7664450" y="5543550"/>
            <a:ext cx="28479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4" name="Rectangle 4">
            <a:extLst>
              <a:ext uri="{FF2B5EF4-FFF2-40B4-BE49-F238E27FC236}">
                <a16:creationId xmlns:a16="http://schemas.microsoft.com/office/drawing/2014/main" id="{1B1AB666-5B48-35C9-EC20-846CD79503FD}"/>
              </a:ext>
            </a:extLst>
          </p:cNvPr>
          <p:cNvSpPr>
            <a:spLocks noChangeArrowheads="1"/>
          </p:cNvSpPr>
          <p:nvPr/>
        </p:nvSpPr>
        <p:spPr bwMode="auto">
          <a:xfrm>
            <a:off x="784225" y="5856288"/>
            <a:ext cx="53006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1809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809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809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 thế nào để biết một phản ứng là phản ứng oxi hóa – khử?</a:t>
            </a:r>
            <a:endParaRPr lang="en-US" altLang="en-US" sz="16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45" name="Rectangle 1">
            <a:extLst>
              <a:ext uri="{FF2B5EF4-FFF2-40B4-BE49-F238E27FC236}">
                <a16:creationId xmlns:a16="http://schemas.microsoft.com/office/drawing/2014/main" id="{23451BAE-86C4-D592-5114-919A0E881240}"/>
              </a:ext>
            </a:extLst>
          </p:cNvPr>
          <p:cNvSpPr>
            <a:spLocks noChangeArrowheads="1"/>
          </p:cNvSpPr>
          <p:nvPr/>
        </p:nvSpPr>
        <p:spPr bwMode="auto">
          <a:xfrm>
            <a:off x="601663" y="6224588"/>
            <a:ext cx="978852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pPr>
            <a:r>
              <a:rPr lang="en-US" altLang="en-US" sz="1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 tập: </a:t>
            </a:r>
            <a:r>
              <a:rPr lang="en-US" alt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 nêu 3 ví dụ về phản ứng có sự thay đổi số oxi hóa của nguyên tử và 3 ví dụ về phản ứng không có sự thay đổi số oxi hóa của nguyên tử</a:t>
            </a:r>
            <a:endParaRPr lang="en-US" altLang="en-US" sz="16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Callout 2">
            <a:extLst>
              <a:ext uri="{FF2B5EF4-FFF2-40B4-BE49-F238E27FC236}">
                <a16:creationId xmlns:a16="http://schemas.microsoft.com/office/drawing/2014/main" id="{5D1C2697-F7CE-F3B4-C3BB-7944BDE250DA}"/>
              </a:ext>
            </a:extLst>
          </p:cNvPr>
          <p:cNvSpPr/>
          <p:nvPr/>
        </p:nvSpPr>
        <p:spPr>
          <a:xfrm>
            <a:off x="9748838" y="-117475"/>
            <a:ext cx="2384425" cy="428466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latin typeface="Times New Roman" panose="02020603050405020304" pitchFamily="18" charset="0"/>
                <a:cs typeface="Times New Roman" panose="02020603050405020304" pitchFamily="18" charset="0"/>
              </a:rPr>
              <a:t>Chia </a:t>
            </a: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thành</a:t>
            </a:r>
            <a:r>
              <a:rPr lang="en-US" b="1" dirty="0">
                <a:solidFill>
                  <a:srgbClr val="FF0000"/>
                </a:solidFill>
                <a:latin typeface="Times New Roman" panose="02020603050405020304" pitchFamily="18" charset="0"/>
                <a:cs typeface="Times New Roman" panose="02020603050405020304" pitchFamily="18" charset="0"/>
              </a:rPr>
              <a:t> 6 </a:t>
            </a:r>
            <a:r>
              <a:rPr lang="en-US" b="1" dirty="0" err="1">
                <a:solidFill>
                  <a:srgbClr val="FF0000"/>
                </a:solidFill>
                <a:latin typeface="Times New Roman" panose="02020603050405020304" pitchFamily="18" charset="0"/>
                <a:cs typeface="Times New Roman" panose="02020603050405020304" pitchFamily="18" charset="0"/>
              </a:rPr>
              <a:t>nhóm.Yêu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cầu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thảo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luận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hỏi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cs typeface="Times New Roman" panose="02020603050405020304" pitchFamily="18" charset="0"/>
              </a:rPr>
              <a:t> PHT </a:t>
            </a:r>
            <a:r>
              <a:rPr lang="en-US" b="1" dirty="0" err="1">
                <a:solidFill>
                  <a:srgbClr val="FF0000"/>
                </a:solidFill>
                <a:latin typeface="Times New Roman" panose="02020603050405020304" pitchFamily="18" charset="0"/>
                <a:cs typeface="Times New Roman" panose="02020603050405020304" pitchFamily="18" charset="0"/>
              </a:rPr>
              <a:t>số</a:t>
            </a:r>
            <a:r>
              <a:rPr lang="en-US" b="1" dirty="0">
                <a:solidFill>
                  <a:srgbClr val="FF0000"/>
                </a:solidFill>
                <a:latin typeface="Times New Roman" panose="02020603050405020304" pitchFamily="18" charset="0"/>
                <a:cs typeface="Times New Roman" panose="02020603050405020304" pitchFamily="18" charset="0"/>
              </a:rPr>
              <a:t> 2.</a:t>
            </a:r>
            <a:r>
              <a:rPr lang="en-US" b="1" dirty="0">
                <a:solidFill>
                  <a:srgbClr val="FF0000"/>
                </a:solidFill>
              </a:rPr>
              <a:t>Đại </a:t>
            </a:r>
            <a:r>
              <a:rPr lang="en-US" b="1" dirty="0" err="1">
                <a:solidFill>
                  <a:srgbClr val="FF0000"/>
                </a:solidFill>
              </a:rPr>
              <a:t>diện</a:t>
            </a:r>
            <a:r>
              <a:rPr lang="en-US" b="1" dirty="0">
                <a:solidFill>
                  <a:srgbClr val="FF0000"/>
                </a:solidFill>
              </a:rPr>
              <a:t> 1 </a:t>
            </a:r>
            <a:r>
              <a:rPr lang="en-US" b="1" dirty="0" err="1">
                <a:solidFill>
                  <a:srgbClr val="FF0000"/>
                </a:solidFill>
              </a:rPr>
              <a:t>nhóm</a:t>
            </a:r>
            <a:r>
              <a:rPr lang="en-US" b="1" dirty="0">
                <a:solidFill>
                  <a:srgbClr val="FF0000"/>
                </a:solidFill>
              </a:rPr>
              <a:t> </a:t>
            </a:r>
            <a:r>
              <a:rPr lang="en-US" b="1" dirty="0" err="1">
                <a:solidFill>
                  <a:srgbClr val="FF0000"/>
                </a:solidFill>
              </a:rPr>
              <a:t>báo</a:t>
            </a:r>
            <a:r>
              <a:rPr lang="en-US" b="1" dirty="0">
                <a:solidFill>
                  <a:srgbClr val="FF0000"/>
                </a:solidFill>
              </a:rPr>
              <a:t> </a:t>
            </a:r>
            <a:r>
              <a:rPr lang="en-US" b="1" dirty="0" err="1">
                <a:solidFill>
                  <a:srgbClr val="FF0000"/>
                </a:solidFill>
              </a:rPr>
              <a:t>cáo</a:t>
            </a:r>
            <a:r>
              <a:rPr lang="en-US" b="1" dirty="0">
                <a:solidFill>
                  <a:srgbClr val="FF0000"/>
                </a:solidFill>
              </a:rPr>
              <a:t> </a:t>
            </a:r>
            <a:r>
              <a:rPr lang="en-US" b="1" dirty="0" err="1">
                <a:solidFill>
                  <a:srgbClr val="FF0000"/>
                </a:solidFill>
              </a:rPr>
              <a:t>kết</a:t>
            </a:r>
            <a:r>
              <a:rPr lang="en-US" b="1" dirty="0">
                <a:solidFill>
                  <a:srgbClr val="FF0000"/>
                </a:solidFill>
              </a:rPr>
              <a:t> </a:t>
            </a:r>
            <a:r>
              <a:rPr lang="en-US" b="1" dirty="0" err="1">
                <a:solidFill>
                  <a:srgbClr val="FF0000"/>
                </a:solidFill>
              </a:rPr>
              <a:t>quả</a:t>
            </a:r>
            <a:r>
              <a:rPr lang="en-US" b="1" dirty="0">
                <a:solidFill>
                  <a:srgbClr val="FF0000"/>
                </a:solidFill>
              </a:rPr>
              <a:t> PHT </a:t>
            </a:r>
            <a:r>
              <a:rPr lang="en-US" b="1" dirty="0" err="1">
                <a:solidFill>
                  <a:srgbClr val="FF0000"/>
                </a:solidFill>
              </a:rPr>
              <a:t>số</a:t>
            </a:r>
            <a:r>
              <a:rPr lang="en-US" b="1" dirty="0">
                <a:solidFill>
                  <a:srgbClr val="FF0000"/>
                </a:solidFill>
              </a:rPr>
              <a:t> 2</a:t>
            </a:r>
            <a:endParaRPr 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8">
            <a:extLst>
              <a:ext uri="{FF2B5EF4-FFF2-40B4-BE49-F238E27FC236}">
                <a16:creationId xmlns:a16="http://schemas.microsoft.com/office/drawing/2014/main" id="{0922682E-0A93-6CBC-3F4C-9723D2C6CB3C}"/>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562225" y="708025"/>
            <a:ext cx="34067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9">
            <a:extLst>
              <a:ext uri="{FF2B5EF4-FFF2-40B4-BE49-F238E27FC236}">
                <a16:creationId xmlns:a16="http://schemas.microsoft.com/office/drawing/2014/main" id="{863E54B8-D83F-1223-424D-FF94F4062B34}"/>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405063" y="1176338"/>
            <a:ext cx="35639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4">
            <a:extLst>
              <a:ext uri="{FF2B5EF4-FFF2-40B4-BE49-F238E27FC236}">
                <a16:creationId xmlns:a16="http://schemas.microsoft.com/office/drawing/2014/main" id="{402B6684-3FA2-7051-C959-F822FD9A0A0C}"/>
              </a:ext>
            </a:extLst>
          </p:cNvPr>
          <p:cNvSpPr>
            <a:spLocks noChangeArrowheads="1"/>
          </p:cNvSpPr>
          <p:nvPr/>
        </p:nvSpPr>
        <p:spPr bwMode="auto">
          <a:xfrm>
            <a:off x="1149350" y="1333500"/>
            <a:ext cx="123253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300" b="1" baseline="-30000">
                <a:latin typeface="Arial" panose="020B0604020202020204" pitchFamily="34" charset="0"/>
                <a:ea typeface="Calibri" panose="020F0502020204030204" pitchFamily="34" charset="0"/>
                <a:cs typeface="Times New Roman" panose="02020603050405020304" pitchFamily="18" charset="0"/>
              </a:rPr>
              <a:t>             </a:t>
            </a:r>
            <a:endParaRPr lang="en-US"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10245" name="Rectangle 15">
            <a:extLst>
              <a:ext uri="{FF2B5EF4-FFF2-40B4-BE49-F238E27FC236}">
                <a16:creationId xmlns:a16="http://schemas.microsoft.com/office/drawing/2014/main" id="{AC84639D-5090-A17B-B66B-D954CFE9744F}"/>
              </a:ext>
            </a:extLst>
          </p:cNvPr>
          <p:cNvSpPr>
            <a:spLocks noChangeArrowheads="1"/>
          </p:cNvSpPr>
          <p:nvPr/>
        </p:nvSpPr>
        <p:spPr bwMode="auto">
          <a:xfrm>
            <a:off x="1071563" y="2079625"/>
            <a:ext cx="1232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12294" name="Rectangle 13">
            <a:extLst>
              <a:ext uri="{FF2B5EF4-FFF2-40B4-BE49-F238E27FC236}">
                <a16:creationId xmlns:a16="http://schemas.microsoft.com/office/drawing/2014/main" id="{3118A391-ADAE-C2BB-B573-3B7335CE6994}"/>
              </a:ext>
            </a:extLst>
          </p:cNvPr>
          <p:cNvSpPr>
            <a:spLocks noChangeArrowheads="1"/>
          </p:cNvSpPr>
          <p:nvPr/>
        </p:nvSpPr>
        <p:spPr bwMode="auto">
          <a:xfrm>
            <a:off x="1084263" y="685800"/>
            <a:ext cx="1232535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tabLst>
                <a:tab pos="1809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809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809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809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80975"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a:latin typeface="Times New Roman" panose="02020603050405020304" pitchFamily="18" charset="0"/>
                <a:ea typeface="Calibri" panose="020F0502020204030204" pitchFamily="34" charset="0"/>
                <a:cs typeface="Times New Roman" panose="02020603050405020304" pitchFamily="18" charset="0"/>
              </a:rPr>
              <a:t>Câu 1:  </a:t>
            </a:r>
            <a:endParaRPr lang="en-US" altLang="en-US"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A8A60286-7FA2-DE9B-8914-6EB9CCA74ECC}"/>
              </a:ext>
            </a:extLst>
          </p:cNvPr>
          <p:cNvSpPr/>
          <p:nvPr/>
        </p:nvSpPr>
        <p:spPr>
          <a:xfrm>
            <a:off x="1177925" y="1771650"/>
            <a:ext cx="7966075" cy="3238500"/>
          </a:xfrm>
          <a:prstGeom prst="rect">
            <a:avLst/>
          </a:prstGeom>
        </p:spPr>
        <p:txBody>
          <a:bodyPr>
            <a:spAutoFit/>
          </a:bodyPr>
          <a:lstStyle/>
          <a:p>
            <a:pPr algn="just" eaLnBrk="1" fontAlgn="auto" hangingPunct="1">
              <a:lnSpc>
                <a:spcPct val="107000"/>
              </a:lnSpc>
              <a:spcBef>
                <a:spcPts val="0"/>
              </a:spcBef>
              <a:spcAft>
                <a:spcPts val="800"/>
              </a:spcAft>
              <a:tabLst>
                <a:tab pos="180340" algn="l"/>
              </a:tabLst>
              <a:defRPr/>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latin typeface="Times New Roman" panose="02020603050405020304" pitchFamily="18" charset="0"/>
                <a:ea typeface="Calibri" panose="020F0502020204030204" pitchFamily="34" charset="0"/>
                <a:cs typeface="Times New Roman" panose="02020603050405020304" pitchFamily="18" charset="0"/>
              </a:rPr>
              <a:t> 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800"/>
              </a:spcAft>
              <a:tabLst>
                <a:tab pos="180340" algn="l"/>
              </a:tabLst>
              <a:defRPr/>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000" b="1" dirty="0">
                <a:latin typeface="Times New Roman" panose="02020603050405020304" pitchFamily="18" charset="0"/>
                <a:ea typeface="Calibri" panose="020F0502020204030204" pitchFamily="34" charset="0"/>
                <a:cs typeface="Times New Roman" panose="02020603050405020304" pitchFamily="18" charset="0"/>
              </a:rPr>
              <a:t> 1:</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0"/>
              </a:spcBef>
              <a:spcAft>
                <a:spcPts val="0"/>
              </a:spcAft>
              <a:buClr>
                <a:srgbClr val="000000"/>
              </a:buClr>
              <a:buSzPts val="1100"/>
              <a:buFont typeface="Symbol" panose="05050102010706020507" pitchFamily="18" charset="2"/>
              <a:buChar char="-"/>
              <a:tabLst>
                <a:tab pos="180340" algn="l"/>
              </a:tabLst>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Zn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oxi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0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khử</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0"/>
              </a:spcBef>
              <a:spcAft>
                <a:spcPts val="800"/>
              </a:spcAft>
              <a:buClr>
                <a:srgbClr val="000000"/>
              </a:buClr>
              <a:buSzPts val="1100"/>
              <a:buFont typeface="Symbol" panose="05050102010706020507" pitchFamily="18" charset="2"/>
              <a:buChar char="-"/>
              <a:tabLst>
                <a:tab pos="180340" algn="l"/>
              </a:tabLst>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Ion H</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oxi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0;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oxi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800"/>
              </a:spcAft>
              <a:tabLst>
                <a:tab pos="180340" algn="l"/>
              </a:tabLst>
              <a:defRPr/>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000" b="1" dirty="0">
                <a:latin typeface="Times New Roman" panose="02020603050405020304" pitchFamily="18" charset="0"/>
                <a:ea typeface="Calibri" panose="020F0502020204030204" pitchFamily="34" charset="0"/>
                <a:cs typeface="Times New Roman" panose="02020603050405020304" pitchFamily="18" charset="0"/>
              </a:rPr>
              <a:t> 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0"/>
              </a:spcBef>
              <a:spcAft>
                <a:spcPts val="0"/>
              </a:spcAft>
              <a:buClr>
                <a:srgbClr val="000000"/>
              </a:buClr>
              <a:buSzPts val="1100"/>
              <a:buFont typeface="Symbol" panose="05050102010706020507" pitchFamily="18" charset="2"/>
              <a:buChar char="-"/>
              <a:tabLst>
                <a:tab pos="180340" algn="l"/>
              </a:tabLst>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Zn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oxi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0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khử</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0"/>
              </a:spcBef>
              <a:spcAft>
                <a:spcPts val="800"/>
              </a:spcAft>
              <a:buClr>
                <a:srgbClr val="000000"/>
              </a:buClr>
              <a:buSzPts val="1100"/>
              <a:buFont typeface="Symbol" panose="05050102010706020507" pitchFamily="18" charset="2"/>
              <a:buChar char="-"/>
              <a:tabLst>
                <a:tab pos="180340" algn="l"/>
              </a:tabLst>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Ion Cu</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oxi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0;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oxi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800"/>
              </a:spcAft>
              <a:tabLst>
                <a:tab pos="180340" algn="l"/>
              </a:tabLst>
              <a:defRPr/>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latin typeface="Times New Roman" panose="02020603050405020304" pitchFamily="18" charset="0"/>
                <a:ea typeface="Calibri" panose="020F0502020204030204" pitchFamily="34" charset="0"/>
                <a:cs typeface="Times New Roman" panose="02020603050405020304" pitchFamily="18" charset="0"/>
              </a:rPr>
              <a:t> 3:</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p:txBody>
      </p:sp>
      <p:graphicFrame>
        <p:nvGraphicFramePr>
          <p:cNvPr id="16" name="Table 15">
            <a:extLst>
              <a:ext uri="{FF2B5EF4-FFF2-40B4-BE49-F238E27FC236}">
                <a16:creationId xmlns:a16="http://schemas.microsoft.com/office/drawing/2014/main" id="{398D8A23-7BDD-ADAA-7DAC-A1194CDD655A}"/>
              </a:ext>
            </a:extLst>
          </p:cNvPr>
          <p:cNvGraphicFramePr>
            <a:graphicFrameLocks noGrp="1"/>
          </p:cNvGraphicFramePr>
          <p:nvPr/>
        </p:nvGraphicFramePr>
        <p:xfrm>
          <a:off x="2000250" y="5156200"/>
          <a:ext cx="7694614" cy="1957387"/>
        </p:xfrm>
        <a:graphic>
          <a:graphicData uri="http://schemas.openxmlformats.org/drawingml/2006/table">
            <a:tbl>
              <a:tblPr firstRow="1" firstCol="1" bandRow="1">
                <a:tableStyleId>{5C22544A-7EE6-4342-B048-85BDC9FD1C3A}</a:tableStyleId>
              </a:tblPr>
              <a:tblGrid>
                <a:gridCol w="3847307">
                  <a:extLst>
                    <a:ext uri="{9D8B030D-6E8A-4147-A177-3AD203B41FA5}">
                      <a16:colId xmlns:a16="http://schemas.microsoft.com/office/drawing/2014/main" val="659036342"/>
                    </a:ext>
                  </a:extLst>
                </a:gridCol>
                <a:gridCol w="3847307">
                  <a:extLst>
                    <a:ext uri="{9D8B030D-6E8A-4147-A177-3AD203B41FA5}">
                      <a16:colId xmlns:a16="http://schemas.microsoft.com/office/drawing/2014/main" val="681688481"/>
                    </a:ext>
                  </a:extLst>
                </a:gridCol>
              </a:tblGrid>
              <a:tr h="326231">
                <a:tc>
                  <a:txBody>
                    <a:bodyPr/>
                    <a:lstStyle/>
                    <a:p>
                      <a:pPr marL="0" marR="0" algn="ctr">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Chất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ctr">
                        <a:lnSpc>
                          <a:spcPct val="107000"/>
                        </a:lnSpc>
                        <a:spcBef>
                          <a:spcPts val="0"/>
                        </a:spcBef>
                        <a:spcAft>
                          <a:spcPts val="0"/>
                        </a:spcAft>
                        <a:tabLst>
                          <a:tab pos="180340" algn="l"/>
                        </a:tabLst>
                      </a:pPr>
                      <a:r>
                        <a:rPr lang="en-US" sz="1300">
                          <a:effectLst/>
                        </a:rPr>
                        <a:t>Chất oxi hóa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2379088204"/>
                  </a:ext>
                </a:extLst>
              </a:tr>
              <a:tr h="326231">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Nhường</a:t>
                      </a:r>
                      <a:r>
                        <a:rPr lang="en-US" sz="2000" dirty="0">
                          <a:effectLst/>
                          <a:latin typeface="Times New Roman" panose="02020603050405020304" pitchFamily="18" charset="0"/>
                          <a:cs typeface="Times New Roman" panose="02020603050405020304" pitchFamily="18" charset="0"/>
                        </a:rPr>
                        <a:t> electron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just">
                        <a:lnSpc>
                          <a:spcPct val="107000"/>
                        </a:lnSpc>
                        <a:spcBef>
                          <a:spcPts val="0"/>
                        </a:spcBef>
                        <a:spcAft>
                          <a:spcPts val="0"/>
                        </a:spcAft>
                        <a:tabLst>
                          <a:tab pos="180340" algn="l"/>
                        </a:tabLst>
                      </a:pPr>
                      <a:r>
                        <a:rPr lang="en-US" sz="2000">
                          <a:effectLst/>
                          <a:latin typeface="Times New Roman" panose="02020603050405020304" pitchFamily="18" charset="0"/>
                          <a:cs typeface="Times New Roman" panose="02020603050405020304" pitchFamily="18" charset="0"/>
                        </a:rPr>
                        <a:t>Nhận electron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905859221"/>
                  </a:ext>
                </a:extLst>
              </a:tr>
              <a:tr h="326231">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tăng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just">
                        <a:lnSpc>
                          <a:spcPct val="107000"/>
                        </a:lnSpc>
                        <a:spcBef>
                          <a:spcPts val="0"/>
                        </a:spcBef>
                        <a:spcAft>
                          <a:spcPts val="0"/>
                        </a:spcAft>
                        <a:tabLst>
                          <a:tab pos="180340" algn="l"/>
                        </a:tabLst>
                      </a:pPr>
                      <a:r>
                        <a:rPr lang="en-US" sz="2000">
                          <a:effectLst/>
                          <a:latin typeface="Times New Roman" panose="02020603050405020304" pitchFamily="18" charset="0"/>
                          <a:cs typeface="Times New Roman" panose="02020603050405020304" pitchFamily="18" charset="0"/>
                        </a:rPr>
                        <a:t>Số oxi hóa giảm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263898273"/>
                  </a:ext>
                </a:extLst>
              </a:tr>
              <a:tr h="326231">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359712797"/>
                  </a:ext>
                </a:extLst>
              </a:tr>
              <a:tr h="652463">
                <a:tc gridSpan="2">
                  <a:txBody>
                    <a:bodyPr/>
                    <a:lstStyle/>
                    <a:p>
                      <a:pPr marL="0" marR="0" algn="just">
                        <a:lnSpc>
                          <a:spcPct val="107000"/>
                        </a:lnSpc>
                        <a:spcBef>
                          <a:spcPts val="0"/>
                        </a:spcBef>
                        <a:spcAft>
                          <a:spcPts val="0"/>
                        </a:spcAft>
                        <a:tabLst>
                          <a:tab pos="180340" algn="l"/>
                        </a:tabLst>
                      </a:pP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oxi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nhường</a:t>
                      </a:r>
                      <a:r>
                        <a:rPr lang="en-US" sz="2000" dirty="0">
                          <a:effectLst/>
                          <a:latin typeface="Times New Roman" panose="02020603050405020304" pitchFamily="18" charset="0"/>
                          <a:cs typeface="Times New Roman" panose="02020603050405020304" pitchFamily="18" charset="0"/>
                        </a:rPr>
                        <a:t> electron.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electron.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hMerge="1">
                  <a:txBody>
                    <a:bodyPr/>
                    <a:lstStyle/>
                    <a:p>
                      <a:endParaRPr lang="en-US"/>
                    </a:p>
                  </a:txBody>
                  <a:tcPr/>
                </a:tc>
                <a:extLst>
                  <a:ext uri="{0D108BD9-81ED-4DB2-BD59-A6C34878D82A}">
                    <a16:rowId xmlns:a16="http://schemas.microsoft.com/office/drawing/2014/main" val="3947710567"/>
                  </a:ext>
                </a:extLst>
              </a:tr>
            </a:tbl>
          </a:graphicData>
        </a:graphic>
      </p:graphicFrame>
      <p:sp>
        <p:nvSpPr>
          <p:cNvPr id="2" name="Rectangle 1">
            <a:extLst>
              <a:ext uri="{FF2B5EF4-FFF2-40B4-BE49-F238E27FC236}">
                <a16:creationId xmlns:a16="http://schemas.microsoft.com/office/drawing/2014/main" id="{AA38AB19-1B2C-CA6E-216A-4F8D8C18E44F}"/>
              </a:ext>
            </a:extLst>
          </p:cNvPr>
          <p:cNvSpPr>
            <a:spLocks noChangeArrowheads="1"/>
          </p:cNvSpPr>
          <p:nvPr/>
        </p:nvSpPr>
        <p:spPr bwMode="auto">
          <a:xfrm>
            <a:off x="3592513" y="223838"/>
            <a:ext cx="4694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179388" algn="l"/>
              </a:tabLst>
              <a:defRPr>
                <a:solidFill>
                  <a:schemeClr val="tx1"/>
                </a:solidFill>
                <a:latin typeface="Calibri" panose="020F0502020204030204" pitchFamily="34" charset="0"/>
              </a:defRPr>
            </a:lvl1pPr>
            <a:lvl2pPr marL="742950" indent="-285750">
              <a:tabLst>
                <a:tab pos="179388" algn="l"/>
              </a:tabLst>
              <a:defRPr>
                <a:solidFill>
                  <a:schemeClr val="tx1"/>
                </a:solidFill>
                <a:latin typeface="Calibri" panose="020F0502020204030204" pitchFamily="34" charset="0"/>
              </a:defRPr>
            </a:lvl2pPr>
            <a:lvl3pPr marL="1143000" indent="-228600">
              <a:tabLst>
                <a:tab pos="179388" algn="l"/>
              </a:tabLst>
              <a:defRPr>
                <a:solidFill>
                  <a:schemeClr val="tx1"/>
                </a:solidFill>
                <a:latin typeface="Calibri" panose="020F0502020204030204" pitchFamily="34" charset="0"/>
              </a:defRPr>
            </a:lvl3pPr>
            <a:lvl4pPr marL="1600200" indent="-228600">
              <a:tabLst>
                <a:tab pos="179388" algn="l"/>
              </a:tabLst>
              <a:defRPr>
                <a:solidFill>
                  <a:schemeClr val="tx1"/>
                </a:solidFill>
                <a:latin typeface="Calibri" panose="020F0502020204030204" pitchFamily="34" charset="0"/>
              </a:defRPr>
            </a:lvl4pPr>
            <a:lvl5pPr marL="2057400" indent="-228600">
              <a:tabLst>
                <a:tab pos="179388"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79388" algn="l"/>
              </a:tabLst>
              <a:defRPr>
                <a:solidFill>
                  <a:schemeClr val="tx1"/>
                </a:solidFill>
                <a:latin typeface="Calibri" panose="020F0502020204030204" pitchFamily="34" charset="0"/>
              </a:defRPr>
            </a:lvl9pPr>
          </a:lstStyle>
          <a:p>
            <a:pPr algn="r">
              <a:lnSpc>
                <a:spcPct val="107000"/>
              </a:lnSpc>
              <a:spcAft>
                <a:spcPts val="800"/>
              </a:spcAft>
            </a:pPr>
            <a:r>
              <a:rPr lang="en-US" altLang="vi-VN" sz="2400" b="1">
                <a:latin typeface="Times New Roman" panose="02020603050405020304" pitchFamily="18" charset="0"/>
                <a:ea typeface="Calibri" panose="020F0502020204030204" pitchFamily="34" charset="0"/>
                <a:cs typeface="Times New Roman" panose="02020603050405020304" pitchFamily="18" charset="0"/>
              </a:rPr>
              <a:t>TRẢ LỜI PHIẾU HỌC TẬP SỐ</a:t>
            </a:r>
            <a:r>
              <a:rPr lang="en-US" altLang="vi-VN"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endParaRPr lang="en-US" altLang="vi-VN"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4">
                                            <p:txEl>
                                              <p:pRg st="0" end="0"/>
                                            </p:txEl>
                                          </p:spTgt>
                                        </p:tgtEl>
                                        <p:attrNameLst>
                                          <p:attrName>style.visibility</p:attrName>
                                        </p:attrNameLst>
                                      </p:cBhvr>
                                      <p:to>
                                        <p:strVal val="visible"/>
                                      </p:to>
                                    </p:set>
                                    <p:animEffect transition="in" filter="barn(inVertical)">
                                      <p:cBhvr>
                                        <p:cTn id="12" dur="500"/>
                                        <p:tgtEl>
                                          <p:spTgt spid="1229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circle(in)">
                                      <p:cBhvr>
                                        <p:cTn id="17" dur="2000"/>
                                        <p:tgtEl>
                                          <p:spTgt spid="122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Effect transition="in" filter="wipe(down)">
                                      <p:cBhvr>
                                        <p:cTn id="22" dur="500"/>
                                        <p:tgtEl>
                                          <p:spTgt spid="122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barn(inVertical)">
                                      <p:cBhvr>
                                        <p:cTn id="32" dur="500"/>
                                        <p:tgtEl>
                                          <p:spTgt spid="15">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circle(in)">
                                      <p:cBhvr>
                                        <p:cTn id="37" dur="2000"/>
                                        <p:tgtEl>
                                          <p:spTgt spid="15">
                                            <p:txEl>
                                              <p:pRg st="2" end="2"/>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15">
                                            <p:txEl>
                                              <p:pRg st="3" end="3"/>
                                            </p:txEl>
                                          </p:spTgt>
                                        </p:tgtEl>
                                        <p:attrNameLst>
                                          <p:attrName>style.visibility</p:attrName>
                                        </p:attrNameLst>
                                      </p:cBhvr>
                                      <p:to>
                                        <p:strVal val="visible"/>
                                      </p:to>
                                    </p:set>
                                    <p:animEffect transition="in" filter="circle(in)">
                                      <p:cBhvr>
                                        <p:cTn id="40" dur="2000"/>
                                        <p:tgtEl>
                                          <p:spTgt spid="15">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nodeType="clickEffect">
                                  <p:stCondLst>
                                    <p:cond delay="0"/>
                                  </p:stCondLst>
                                  <p:childTnLst>
                                    <p:set>
                                      <p:cBhvr>
                                        <p:cTn id="44" dur="1" fill="hold">
                                          <p:stCondLst>
                                            <p:cond delay="0"/>
                                          </p:stCondLst>
                                        </p:cTn>
                                        <p:tgtEl>
                                          <p:spTgt spid="15">
                                            <p:txEl>
                                              <p:pRg st="4" end="4"/>
                                            </p:txEl>
                                          </p:spTgt>
                                        </p:tgtEl>
                                        <p:attrNameLst>
                                          <p:attrName>style.visibility</p:attrName>
                                        </p:attrNameLst>
                                      </p:cBhvr>
                                      <p:to>
                                        <p:strVal val="visible"/>
                                      </p:to>
                                    </p:set>
                                    <p:animEffect transition="in" filter="wipe(down)">
                                      <p:cBhvr>
                                        <p:cTn id="45" dur="580">
                                          <p:stCondLst>
                                            <p:cond delay="0"/>
                                          </p:stCondLst>
                                        </p:cTn>
                                        <p:tgtEl>
                                          <p:spTgt spid="15">
                                            <p:txEl>
                                              <p:pRg st="4" end="4"/>
                                            </p:txEl>
                                          </p:spTgt>
                                        </p:tgtEl>
                                      </p:cBhvr>
                                    </p:animEffect>
                                    <p:anim calcmode="lin" valueType="num">
                                      <p:cBhvr>
                                        <p:cTn id="46" dur="1822" tmFilter="0,0; 0.14,0.36; 0.43,0.73; 0.71,0.91; 1.0,1.0">
                                          <p:stCondLst>
                                            <p:cond delay="0"/>
                                          </p:stCondLst>
                                        </p:cTn>
                                        <p:tgtEl>
                                          <p:spTgt spid="15">
                                            <p:txEl>
                                              <p:pRg st="4" end="4"/>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5">
                                            <p:txEl>
                                              <p:pRg st="4" end="4"/>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5">
                                            <p:txEl>
                                              <p:pRg st="4" end="4"/>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5">
                                            <p:txEl>
                                              <p:pRg st="4" end="4"/>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5">
                                            <p:txEl>
                                              <p:pRg st="4" end="4"/>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15">
                                            <p:txEl>
                                              <p:pRg st="4" end="4"/>
                                            </p:txEl>
                                          </p:spTgt>
                                        </p:tgtEl>
                                      </p:cBhvr>
                                      <p:to x="100000" y="60000"/>
                                    </p:animScale>
                                    <p:animScale>
                                      <p:cBhvr>
                                        <p:cTn id="52" dur="166" decel="50000">
                                          <p:stCondLst>
                                            <p:cond delay="676"/>
                                          </p:stCondLst>
                                        </p:cTn>
                                        <p:tgtEl>
                                          <p:spTgt spid="15">
                                            <p:txEl>
                                              <p:pRg st="4" end="4"/>
                                            </p:txEl>
                                          </p:spTgt>
                                        </p:tgtEl>
                                      </p:cBhvr>
                                      <p:to x="100000" y="100000"/>
                                    </p:animScale>
                                    <p:animScale>
                                      <p:cBhvr>
                                        <p:cTn id="53" dur="26">
                                          <p:stCondLst>
                                            <p:cond delay="1312"/>
                                          </p:stCondLst>
                                        </p:cTn>
                                        <p:tgtEl>
                                          <p:spTgt spid="15">
                                            <p:txEl>
                                              <p:pRg st="4" end="4"/>
                                            </p:txEl>
                                          </p:spTgt>
                                        </p:tgtEl>
                                      </p:cBhvr>
                                      <p:to x="100000" y="80000"/>
                                    </p:animScale>
                                    <p:animScale>
                                      <p:cBhvr>
                                        <p:cTn id="54" dur="166" decel="50000">
                                          <p:stCondLst>
                                            <p:cond delay="1338"/>
                                          </p:stCondLst>
                                        </p:cTn>
                                        <p:tgtEl>
                                          <p:spTgt spid="15">
                                            <p:txEl>
                                              <p:pRg st="4" end="4"/>
                                            </p:txEl>
                                          </p:spTgt>
                                        </p:tgtEl>
                                      </p:cBhvr>
                                      <p:to x="100000" y="100000"/>
                                    </p:animScale>
                                    <p:animScale>
                                      <p:cBhvr>
                                        <p:cTn id="55" dur="26">
                                          <p:stCondLst>
                                            <p:cond delay="1642"/>
                                          </p:stCondLst>
                                        </p:cTn>
                                        <p:tgtEl>
                                          <p:spTgt spid="15">
                                            <p:txEl>
                                              <p:pRg st="4" end="4"/>
                                            </p:txEl>
                                          </p:spTgt>
                                        </p:tgtEl>
                                      </p:cBhvr>
                                      <p:to x="100000" y="90000"/>
                                    </p:animScale>
                                    <p:animScale>
                                      <p:cBhvr>
                                        <p:cTn id="56" dur="166" decel="50000">
                                          <p:stCondLst>
                                            <p:cond delay="1668"/>
                                          </p:stCondLst>
                                        </p:cTn>
                                        <p:tgtEl>
                                          <p:spTgt spid="15">
                                            <p:txEl>
                                              <p:pRg st="4" end="4"/>
                                            </p:txEl>
                                          </p:spTgt>
                                        </p:tgtEl>
                                      </p:cBhvr>
                                      <p:to x="100000" y="100000"/>
                                    </p:animScale>
                                    <p:animScale>
                                      <p:cBhvr>
                                        <p:cTn id="57" dur="26">
                                          <p:stCondLst>
                                            <p:cond delay="1808"/>
                                          </p:stCondLst>
                                        </p:cTn>
                                        <p:tgtEl>
                                          <p:spTgt spid="15">
                                            <p:txEl>
                                              <p:pRg st="4" end="4"/>
                                            </p:txEl>
                                          </p:spTgt>
                                        </p:tgtEl>
                                      </p:cBhvr>
                                      <p:to x="100000" y="95000"/>
                                    </p:animScale>
                                    <p:animScale>
                                      <p:cBhvr>
                                        <p:cTn id="58" dur="166" decel="50000">
                                          <p:stCondLst>
                                            <p:cond delay="1834"/>
                                          </p:stCondLst>
                                        </p:cTn>
                                        <p:tgtEl>
                                          <p:spTgt spid="15">
                                            <p:txEl>
                                              <p:pRg st="4" end="4"/>
                                            </p:txEl>
                                          </p:spTgt>
                                        </p:tgtEl>
                                      </p:cBhvr>
                                      <p:to x="100000" y="100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15">
                                            <p:txEl>
                                              <p:pRg st="5" end="5"/>
                                            </p:txEl>
                                          </p:spTgt>
                                        </p:tgtEl>
                                        <p:attrNameLst>
                                          <p:attrName>style.visibility</p:attrName>
                                        </p:attrNameLst>
                                      </p:cBhvr>
                                      <p:to>
                                        <p:strVal val="visible"/>
                                      </p:to>
                                    </p:set>
                                    <p:animEffect transition="in" filter="circle(in)">
                                      <p:cBhvr>
                                        <p:cTn id="63" dur="2000"/>
                                        <p:tgtEl>
                                          <p:spTgt spid="15">
                                            <p:txEl>
                                              <p:pRg st="5" end="5"/>
                                            </p:txEl>
                                          </p:spTgt>
                                        </p:tgtEl>
                                      </p:cBhvr>
                                    </p:animEffect>
                                  </p:childTnLst>
                                </p:cTn>
                              </p:par>
                              <p:par>
                                <p:cTn id="64" presetID="6" presetClass="entr" presetSubtype="16" fill="hold" nodeType="withEffect">
                                  <p:stCondLst>
                                    <p:cond delay="0"/>
                                  </p:stCondLst>
                                  <p:childTnLst>
                                    <p:set>
                                      <p:cBhvr>
                                        <p:cTn id="65" dur="1" fill="hold">
                                          <p:stCondLst>
                                            <p:cond delay="0"/>
                                          </p:stCondLst>
                                        </p:cTn>
                                        <p:tgtEl>
                                          <p:spTgt spid="15">
                                            <p:txEl>
                                              <p:pRg st="6" end="6"/>
                                            </p:txEl>
                                          </p:spTgt>
                                        </p:tgtEl>
                                        <p:attrNameLst>
                                          <p:attrName>style.visibility</p:attrName>
                                        </p:attrNameLst>
                                      </p:cBhvr>
                                      <p:to>
                                        <p:strVal val="visible"/>
                                      </p:to>
                                    </p:set>
                                    <p:animEffect transition="in" filter="circle(in)">
                                      <p:cBhvr>
                                        <p:cTn id="66" dur="2000"/>
                                        <p:tgtEl>
                                          <p:spTgt spid="15">
                                            <p:txEl>
                                              <p:pRg st="6" end="6"/>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nodeType="clickEffect">
                                  <p:stCondLst>
                                    <p:cond delay="0"/>
                                  </p:stCondLst>
                                  <p:childTnLst>
                                    <p:set>
                                      <p:cBhvr>
                                        <p:cTn id="70" dur="1" fill="hold">
                                          <p:stCondLst>
                                            <p:cond delay="0"/>
                                          </p:stCondLst>
                                        </p:cTn>
                                        <p:tgtEl>
                                          <p:spTgt spid="15">
                                            <p:txEl>
                                              <p:pRg st="7" end="7"/>
                                            </p:txEl>
                                          </p:spTgt>
                                        </p:tgtEl>
                                        <p:attrNameLst>
                                          <p:attrName>style.visibility</p:attrName>
                                        </p:attrNameLst>
                                      </p:cBhvr>
                                      <p:to>
                                        <p:strVal val="visible"/>
                                      </p:to>
                                    </p:set>
                                    <p:animEffect transition="in" filter="fade">
                                      <p:cBhvr>
                                        <p:cTn id="71" dur="1000"/>
                                        <p:tgtEl>
                                          <p:spTgt spid="15">
                                            <p:txEl>
                                              <p:pRg st="7" end="7"/>
                                            </p:txEl>
                                          </p:spTgt>
                                        </p:tgtEl>
                                      </p:cBhvr>
                                    </p:animEffect>
                                    <p:anim calcmode="lin" valueType="num">
                                      <p:cBhvr>
                                        <p:cTn id="72"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TotalTime>
  <Words>2098</Words>
  <PresentationFormat>Widescreen</PresentationFormat>
  <Paragraphs>167</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Calibri</vt:lpstr>
      <vt:lpstr>Arial</vt:lpstr>
      <vt:lpstr>Calibri Light</vt:lpstr>
      <vt:lpstr>Times New Roman</vt:lpstr>
      <vt:lpstr>Symbol</vt:lpstr>
      <vt:lpstr>Wingdings</vt:lpstr>
      <vt:lpstr>Facet</vt:lpstr>
      <vt:lpstr>Equation.DSMT4</vt:lpstr>
      <vt:lpstr>CHƯƠNG 4. PHẢN ỨNG OXI HOÁ KHỬ  BÀI 12. PHẢN ỨNG OXI HOÁ KHỬ VÀ ỨNG DỤNG TRONG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2022-07-28T09:58:07Z</dcterms:created>
  <dcterms:modified xsi:type="dcterms:W3CDTF">2022-07-28T10:04:04Z</dcterms:modified>
</cp:coreProperties>
</file>