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72" r:id="rId2"/>
    <p:sldId id="994" r:id="rId3"/>
    <p:sldId id="1080" r:id="rId4"/>
    <p:sldId id="1081" r:id="rId5"/>
    <p:sldId id="1083" r:id="rId6"/>
    <p:sldId id="1084" r:id="rId7"/>
    <p:sldId id="1085" r:id="rId8"/>
    <p:sldId id="1086" r:id="rId9"/>
    <p:sldId id="1087" r:id="rId10"/>
    <p:sldId id="1088" r:id="rId11"/>
    <p:sldId id="72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072"/>
            <p14:sldId id="994"/>
            <p14:sldId id="1080"/>
            <p14:sldId id="1081"/>
            <p14:sldId id="1083"/>
            <p14:sldId id="1084"/>
            <p14:sldId id="1085"/>
            <p14:sldId id="1086"/>
            <p14:sldId id="1087"/>
            <p14:sldId id="1088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612"/>
    <a:srgbClr val="0C3210"/>
    <a:srgbClr val="0F3D13"/>
    <a:srgbClr val="FEF5E6"/>
    <a:srgbClr val="FAF0F0"/>
    <a:srgbClr val="F2EFF5"/>
    <a:srgbClr val="DEE7CF"/>
    <a:srgbClr val="DEF4F6"/>
    <a:srgbClr val="F5E4E3"/>
    <a:srgbClr val="1D5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>
        <p:scale>
          <a:sx n="100" d="100"/>
          <a:sy n="100" d="100"/>
        </p:scale>
        <p:origin x="-342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10" Type="http://schemas.openxmlformats.org/officeDocument/2006/relationships/image" Target="../media/image13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6" y="378114"/>
            <a:ext cx="4225636" cy="76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47579" y="1066800"/>
            <a:ext cx="24560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0" y="2254561"/>
            <a:ext cx="1174750" cy="144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152400"/>
            <a:ext cx="3238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1013" y="2254561"/>
            <a:ext cx="5334000" cy="1118068"/>
          </a:xfrm>
          <a:prstGeom prst="rect">
            <a:avLst/>
          </a:prstGeom>
          <a:solidFill>
            <a:srgbClr val="0C32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417697"/>
            <a:ext cx="541019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5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03412" y="2641894"/>
            <a:ext cx="975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500" b="1">
                <a:latin typeface="Arial" pitchFamily="34" charset="0"/>
                <a:cs typeface="Arial" pitchFamily="34" charset="0"/>
              </a:rPr>
              <a:t>Mức cường độ âm tính bằng deciben là:</a:t>
            </a:r>
            <a:endParaRPr lang="en-US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6" y="22860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6870" y="704850"/>
            <a:ext cx="11788742" cy="1572660"/>
            <a:chOff x="96870" y="704850"/>
            <a:chExt cx="11788742" cy="1572660"/>
          </a:xfrm>
        </p:grpSpPr>
        <p:pic>
          <p:nvPicPr>
            <p:cNvPr id="6164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70" y="704850"/>
              <a:ext cx="1806542" cy="1572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979612" y="713196"/>
              <a:ext cx="9906000" cy="1432251"/>
            </a:xfrm>
            <a:prstGeom prst="roundRect">
              <a:avLst>
                <a:gd name="adj" fmla="val 538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5812" y="769777"/>
              <a:ext cx="9829800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Cường độ của âm thanh giao thông tại một ngã tư đông đúc đo được là 2,0 × 10−5 W/m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. 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Tìm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mức cường độ âm tính bằng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decibel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64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4" r="17728" b="16508"/>
            <a:stretch/>
          </p:blipFill>
          <p:spPr bwMode="auto">
            <a:xfrm>
              <a:off x="481505" y="816493"/>
              <a:ext cx="1037273" cy="708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26380" y="1314450"/>
              <a:ext cx="5475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622860"/>
              </p:ext>
            </p:extLst>
          </p:nvPr>
        </p:nvGraphicFramePr>
        <p:xfrm>
          <a:off x="4384473" y="3090373"/>
          <a:ext cx="40528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7" imgW="1726920" imgH="444240" progId="Equation.DSMT4">
                  <p:embed/>
                </p:oleObj>
              </mc:Choice>
              <mc:Fallback>
                <p:oleObj name="Equation" r:id="rId7" imgW="1726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473" y="3090373"/>
                        <a:ext cx="405288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THANG ĐO LÔGARIT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3762" y="4267200"/>
            <a:ext cx="90338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b="1">
                <a:latin typeface="Arial" pitchFamily="34" charset="0"/>
                <a:cs typeface="Arial" pitchFamily="34" charset="0"/>
              </a:rPr>
              <a:t>Vậy mức cường độ âm khoảng </a:t>
            </a:r>
            <a:r>
              <a:rPr lang="vi-VN" sz="25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73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 dB.</a:t>
            </a:r>
            <a:endParaRPr lang="en-US" sz="25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0809" y="2743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3398" y="2489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813398" y="2489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7628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. MÔ HÌNH TĂNG TRƯỞNG HOẶC SUY THOÁI CẤP MŨ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412" y="762000"/>
            <a:ext cx="11430000" cy="2895600"/>
            <a:chOff x="379412" y="762000"/>
            <a:chExt cx="11430000" cy="2895600"/>
          </a:xfrm>
        </p:grpSpPr>
        <p:sp>
          <p:nvSpPr>
            <p:cNvPr id="3" name="Rounded Rectangle 2"/>
            <p:cNvSpPr/>
            <p:nvPr/>
          </p:nvSpPr>
          <p:spPr>
            <a:xfrm>
              <a:off x="379412" y="762000"/>
              <a:ext cx="11430000" cy="28956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722" y="762000"/>
              <a:ext cx="108600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itchFamily="2" charset="2"/>
                <a:buChar char="§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Người ta nhận thấy rằng nhiều hiện tượng tự nhiên tuân theo quy luật một đại lượng A biến thiên theo thời gian t theo hàm số mũ sau :</a:t>
              </a:r>
              <a:endParaRPr lang="pt-BR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68023381"/>
                    </p:ext>
                  </p:extLst>
                </p:nvPr>
              </p:nvGraphicFramePr>
              <p:xfrm>
                <a:off x="4722812" y="1592997"/>
                <a:ext cx="1787525" cy="6286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1" name="Equation" r:id="rId4" imgW="761760" imgH="266400" progId="Equation.DSMT4">
                        <p:embed/>
                      </p:oleObj>
                    </mc:Choice>
                    <mc:Fallback>
                      <p:oleObj name="Equation" r:id="rId4" imgW="761760" imgH="266400" progId="Equation.DSMT4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22812" y="1592997"/>
                              <a:ext cx="1787525" cy="628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68023381"/>
                    </p:ext>
                  </p:extLst>
                </p:nvPr>
              </p:nvGraphicFramePr>
              <p:xfrm>
                <a:off x="4722812" y="1592997"/>
                <a:ext cx="1787525" cy="6286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1" name="Equation" r:id="rId4" imgW="761760" imgH="266400" progId="Equation.DSMT4">
                        <p:embed/>
                      </p:oleObj>
                    </mc:Choice>
                    <mc:Fallback>
                      <p:oleObj name="Equation" r:id="rId4" imgW="761760" imgH="266400" progId="Equation.DSMT4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22812" y="1592997"/>
                              <a:ext cx="1787525" cy="628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27212" y="2362200"/>
                  <a:ext cx="97536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</a:t>
                  </a:r>
                  <a:r>
                    <a:rPr lang="en-US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 lượng ban đầu (ứng với t = 0)</a:t>
                  </a:r>
                </a:p>
                <a:p>
                  <a:pPr algn="just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pt-BR" b="1" smtClean="0">
                      <a:latin typeface="Arial" pitchFamily="34" charset="0"/>
                      <a:cs typeface="Arial" pitchFamily="34" charset="0"/>
                    </a:rPr>
                    <a:t> là một hằng số</a:t>
                  </a:r>
                </a:p>
                <a:p>
                  <a:pPr algn="just"/>
                  <a:r>
                    <a:rPr lang="pt-BR" b="1" smtClean="0">
                      <a:latin typeface="Arial" pitchFamily="34" charset="0"/>
                      <a:cs typeface="Arial" pitchFamily="34" charset="0"/>
                    </a:rPr>
                    <a:t>Khi đó đại lượng A được gọi là tuân theo </a:t>
                  </a:r>
                  <a:r>
                    <a:rPr lang="pt-BR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luật hàm số mũ</a:t>
                  </a:r>
                  <a:r>
                    <a:rPr lang="pt-BR" b="1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pt-BR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212" y="2362200"/>
                  <a:ext cx="9753600" cy="12003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00" t="-3571" b="-1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44724" y="3071066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500" b="1">
                <a:latin typeface="Arial" pitchFamily="34" charset="0"/>
                <a:cs typeface="Arial" pitchFamily="34" charset="0"/>
              </a:rPr>
              <a:t>Nếu tỉ lệ tăng dân số này giữ nguyên, dân số thế giới vào năm 2050 là:</a:t>
            </a:r>
            <a:endParaRPr lang="en-US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28" y="26670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7628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. MÔ HÌNH TĂNG TRƯỞNG HOẶC SUY THOÁI CẤP MŨ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870" y="704850"/>
            <a:ext cx="11788742" cy="1809750"/>
            <a:chOff x="96870" y="704850"/>
            <a:chExt cx="11788742" cy="1809750"/>
          </a:xfrm>
        </p:grpSpPr>
        <p:pic>
          <p:nvPicPr>
            <p:cNvPr id="6164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70" y="704850"/>
              <a:ext cx="1806542" cy="1572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979612" y="713196"/>
              <a:ext cx="9906000" cy="1801404"/>
            </a:xfrm>
            <a:prstGeom prst="roundRect">
              <a:avLst>
                <a:gd name="adj" fmla="val 538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8212" y="769777"/>
              <a:ext cx="9601200" cy="1661971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500" b="1">
                  <a:latin typeface="Arial" pitchFamily="34" charset="0"/>
                  <a:cs typeface="Arial" pitchFamily="34" charset="0"/>
                </a:rPr>
                <a:t>Năm 2020, dân số thế giới khoảng 7 795 triệu người và tỉ lệ tăng dân số là 1,05% mỗi năm (theo danso.org). Nếu tỉ lệ tăng dân số này giữ nguyên, hãy ước tính dân số thế giới vào năm 2050 (làm tròn kết quả đến hàng triệu).</a:t>
              </a:r>
              <a:endParaRPr lang="vi-VN" sz="25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64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4" r="17728" b="16508"/>
            <a:stretch/>
          </p:blipFill>
          <p:spPr bwMode="auto">
            <a:xfrm>
              <a:off x="481505" y="816493"/>
              <a:ext cx="1037273" cy="708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26380" y="1314450"/>
              <a:ext cx="5475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107860"/>
              </p:ext>
            </p:extLst>
          </p:nvPr>
        </p:nvGraphicFramePr>
        <p:xfrm>
          <a:off x="4113690" y="4038600"/>
          <a:ext cx="44084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879560" imgH="241200" progId="Equation.DSMT4">
                  <p:embed/>
                </p:oleObj>
              </mc:Choice>
              <mc:Fallback>
                <p:oleObj name="Equation" r:id="rId7" imgW="1879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690" y="4038600"/>
                        <a:ext cx="44084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2812" y="4162425"/>
            <a:ext cx="161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latin typeface="Arial" pitchFamily="34" charset="0"/>
                <a:cs typeface="Arial" pitchFamily="34" charset="0"/>
              </a:rPr>
              <a:t>(triệu người)</a:t>
            </a:r>
            <a:endParaRPr lang="en-US" sz="18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612" y="4724400"/>
            <a:ext cx="998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b="1">
                <a:latin typeface="Arial" pitchFamily="34" charset="0"/>
                <a:cs typeface="Arial" pitchFamily="34" charset="0"/>
              </a:rPr>
              <a:t>Vậy ước tính dân số thế giới vào năm 2050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là </a:t>
            </a:r>
            <a:r>
              <a:rPr lang="vi-VN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10681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triệu người.</a:t>
            </a:r>
            <a:endParaRPr lang="en-US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55812" y="3200400"/>
            <a:ext cx="883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300" b="1">
                <a:latin typeface="Arial" pitchFamily="34" charset="0"/>
                <a:cs typeface="Arial" pitchFamily="34" charset="0"/>
              </a:rPr>
              <a:t>Vì chu kì bán rã là thời gian cần thiết để một nửa số chất phóng xạ bị phân rã nên chu kì bán rã của carbon-14 là: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36" y="2865217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76283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. MÔ HÌNH TĂNG TRƯỞNG HOẶC SUY THOÁI CẤP MŨ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870" y="704850"/>
            <a:ext cx="11788742" cy="2038350"/>
            <a:chOff x="96870" y="704850"/>
            <a:chExt cx="11788742" cy="2038350"/>
          </a:xfrm>
        </p:grpSpPr>
        <p:pic>
          <p:nvPicPr>
            <p:cNvPr id="6164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70" y="704850"/>
              <a:ext cx="1806542" cy="1572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979612" y="713196"/>
              <a:ext cx="9906000" cy="2030004"/>
            </a:xfrm>
            <a:prstGeom prst="roundRect">
              <a:avLst>
                <a:gd name="adj" fmla="val 538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8212" y="769777"/>
              <a:ext cx="9601200" cy="189280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300" b="1">
                  <a:latin typeface="Arial" pitchFamily="34" charset="0"/>
                  <a:cs typeface="Arial" pitchFamily="34" charset="0"/>
                </a:rPr>
                <a:t>(Ước tính thời đại của các công cụ cổ </a:t>
              </a:r>
              <a:r>
                <a:rPr lang="vi-VN" sz="2300" b="1">
                  <a:latin typeface="Arial" pitchFamily="34" charset="0"/>
                  <a:cs typeface="Arial" pitchFamily="34" charset="0"/>
                </a:rPr>
                <a:t>đại</a:t>
              </a:r>
              <a:r>
                <a:rPr lang="vi-VN" sz="2300" b="1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2300" b="1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vi-VN" sz="2300" b="1">
                  <a:latin typeface="Arial" pitchFamily="34" charset="0"/>
                  <a:cs typeface="Arial" pitchFamily="34" charset="0"/>
                </a:rPr>
                <a:t>Dấu vết của gỗ bị đốt cháy cùng với các công cụ đá cổ đại trong một cuộc khai quật khảo cổ học được phát hiện có chứa khoảng 1,67% lượng carbon-14 ban đầu. Biết chu kì bán rã của carbon-14 là 5 </a:t>
              </a:r>
              <a:r>
                <a:rPr lang="vi-VN" sz="2300" b="1">
                  <a:latin typeface="Arial" pitchFamily="34" charset="0"/>
                  <a:cs typeface="Arial" pitchFamily="34" charset="0"/>
                </a:rPr>
                <a:t>730 </a:t>
              </a:r>
              <a:r>
                <a:rPr lang="vi-VN" sz="2300" b="1" smtClean="0">
                  <a:latin typeface="Arial" pitchFamily="34" charset="0"/>
                  <a:cs typeface="Arial" pitchFamily="34" charset="0"/>
                </a:rPr>
                <a:t>năm, </a:t>
              </a:r>
              <a:r>
                <a:rPr lang="vi-VN" sz="2300" b="1">
                  <a:latin typeface="Arial" pitchFamily="34" charset="0"/>
                  <a:cs typeface="Arial" pitchFamily="34" charset="0"/>
                </a:rPr>
                <a:t>hãy ước tính khoảng thời gian cây bị chặt và </a:t>
              </a:r>
              <a:r>
                <a:rPr lang="vi-VN" sz="2300" b="1">
                  <a:latin typeface="Arial" pitchFamily="34" charset="0"/>
                  <a:cs typeface="Arial" pitchFamily="34" charset="0"/>
                </a:rPr>
                <a:t>đốt</a:t>
              </a:r>
              <a:r>
                <a:rPr lang="vi-VN" sz="23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vi-VN" sz="23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64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4" r="17728" b="16508"/>
            <a:stretch/>
          </p:blipFill>
          <p:spPr bwMode="auto">
            <a:xfrm>
              <a:off x="481505" y="816493"/>
              <a:ext cx="1037273" cy="708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26380" y="1314450"/>
              <a:ext cx="5475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75285"/>
              </p:ext>
            </p:extLst>
          </p:nvPr>
        </p:nvGraphicFramePr>
        <p:xfrm>
          <a:off x="4799012" y="4000619"/>
          <a:ext cx="27114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7" imgW="1155600" imgH="266400" progId="Equation.DSMT4">
                  <p:embed/>
                </p:oleObj>
              </mc:Choice>
              <mc:Fallback>
                <p:oleObj name="Equation" r:id="rId7" imgW="1155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4000619"/>
                        <a:ext cx="27114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25476"/>
              </p:ext>
            </p:extLst>
          </p:nvPr>
        </p:nvGraphicFramePr>
        <p:xfrm>
          <a:off x="5140324" y="4648200"/>
          <a:ext cx="19065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9" imgW="812520" imgH="215640" progId="Equation.DSMT4">
                  <p:embed/>
                </p:oleObj>
              </mc:Choice>
              <mc:Fallback>
                <p:oleObj name="Equation" r:id="rId9" imgW="812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4" y="4648200"/>
                        <a:ext cx="190658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19377"/>
              </p:ext>
            </p:extLst>
          </p:nvPr>
        </p:nvGraphicFramePr>
        <p:xfrm>
          <a:off x="4360862" y="5334000"/>
          <a:ext cx="3157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1" imgW="1346040" imgH="203040" progId="Equation.DSMT4">
                  <p:embed/>
                </p:oleObj>
              </mc:Choice>
              <mc:Fallback>
                <p:oleObj name="Equation" r:id="rId11" imgW="1346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2" y="5334000"/>
                        <a:ext cx="31575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6658"/>
              </p:ext>
            </p:extLst>
          </p:nvPr>
        </p:nvGraphicFramePr>
        <p:xfrm>
          <a:off x="5180012" y="5772150"/>
          <a:ext cx="217328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3" imgW="927000" imgH="419040" progId="Equation.DSMT4">
                  <p:embed/>
                </p:oleObj>
              </mc:Choice>
              <mc:Fallback>
                <p:oleObj name="Equation" r:id="rId13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5772150"/>
                        <a:ext cx="2173287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0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THANG ĐO LÔGARIT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12" y="609600"/>
            <a:ext cx="312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a) Thang đo pH .</a:t>
            </a:r>
            <a:endParaRPr lang="en-US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012" y="1086654"/>
            <a:ext cx="11201400" cy="1828800"/>
            <a:chOff x="608012" y="1086654"/>
            <a:chExt cx="11201400" cy="1828800"/>
          </a:xfrm>
        </p:grpSpPr>
        <p:sp>
          <p:nvSpPr>
            <p:cNvPr id="18" name="Rounded Rectangle 17"/>
            <p:cNvSpPr/>
            <p:nvPr/>
          </p:nvSpPr>
          <p:spPr>
            <a:xfrm>
              <a:off x="608012" y="1086654"/>
              <a:ext cx="11201400" cy="1828800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2324" y="1086654"/>
              <a:ext cx="10910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Người ta đo tính tính acid của một dung dịch bằng cách đo nồng độ ion hydrogen của nó theo công thức :</a:t>
              </a:r>
              <a:endParaRPr lang="en-US" sz="25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9874540"/>
                </p:ext>
              </p:extLst>
            </p:nvPr>
          </p:nvGraphicFramePr>
          <p:xfrm>
            <a:off x="3872705" y="1838325"/>
            <a:ext cx="24130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4" imgW="1028520" imgH="241200" progId="Equation.DSMT4">
                    <p:embed/>
                  </p:oleObj>
                </mc:Choice>
                <mc:Fallback>
                  <p:oleObj name="Equation" r:id="rId4" imgW="1028520" imgH="2412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705" y="1838325"/>
                          <a:ext cx="2413000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311169" y="2409825"/>
              <a:ext cx="622164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 smtClean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 H</a:t>
              </a:r>
              <a:r>
                <a:rPr lang="en-US" sz="2500" b="1" baseline="3000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smtClean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 là nồng độ ion hydrogen (mol/lít)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96949" y="3253026"/>
            <a:ext cx="6221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Dung dịch có độ pH = 7 được xác định là </a:t>
            </a:r>
            <a:r>
              <a:rPr lang="en-US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trung tính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6949" y="4214574"/>
            <a:ext cx="6221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Dung dịch có độ pH &lt; 7 có </a:t>
            </a:r>
            <a:r>
              <a:rPr lang="en-US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acid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và dung dịch có 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pH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7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có </a:t>
            </a:r>
            <a:r>
              <a:rPr lang="en-US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base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124200"/>
            <a:ext cx="3248025" cy="3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13012" y="2796480"/>
            <a:ext cx="491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Độ pH của nước chanh là :</a:t>
            </a:r>
            <a:endParaRPr lang="en-US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35" y="233175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6870" y="704850"/>
            <a:ext cx="11788742" cy="1572660"/>
            <a:chOff x="96870" y="704850"/>
            <a:chExt cx="11788742" cy="1572660"/>
          </a:xfrm>
        </p:grpSpPr>
        <p:pic>
          <p:nvPicPr>
            <p:cNvPr id="6164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70" y="704850"/>
              <a:ext cx="1806542" cy="1572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979612" y="713196"/>
              <a:ext cx="9906000" cy="1432251"/>
            </a:xfrm>
            <a:prstGeom prst="roundRect">
              <a:avLst>
                <a:gd name="adj" fmla="val 538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5812" y="769777"/>
              <a:ext cx="9829800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Nồng độ ion hydrogen của nước chanh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là </a:t>
              </a:r>
              <a:r>
                <a:rPr lang="vi-VN" sz="2600" smtClean="0">
                  <a:latin typeface="Arial" pitchFamily="34" charset="0"/>
                  <a:cs typeface="Arial" pitchFamily="34" charset="0"/>
                </a:rPr>
                <a:t>[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H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+</a:t>
              </a:r>
              <a:r>
                <a:rPr lang="vi-VN" sz="2600">
                  <a:latin typeface="Arial" pitchFamily="34" charset="0"/>
                  <a:cs typeface="Arial" pitchFamily="34" charset="0"/>
                </a:rPr>
                <a:t>]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= 5,0×10−3M. Hãy tính độ pH của nước chanh và cho biết nó có tính acid hay base.</a:t>
              </a:r>
            </a:p>
          </p:txBody>
        </p:sp>
        <p:pic>
          <p:nvPicPr>
            <p:cNvPr id="6164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4" r="17728" b="16508"/>
            <a:stretch/>
          </p:blipFill>
          <p:spPr bwMode="auto">
            <a:xfrm>
              <a:off x="481505" y="816493"/>
              <a:ext cx="1037273" cy="708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26380" y="1314450"/>
              <a:ext cx="5475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253053"/>
              </p:ext>
            </p:extLst>
          </p:nvPr>
        </p:nvGraphicFramePr>
        <p:xfrm>
          <a:off x="4418013" y="3302893"/>
          <a:ext cx="40830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7" imgW="1739880" imgH="241200" progId="Equation.DSMT4">
                  <p:embed/>
                </p:oleObj>
              </mc:Choice>
              <mc:Fallback>
                <p:oleObj name="Equation" r:id="rId7" imgW="1739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3302893"/>
                        <a:ext cx="408305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THANG ĐO LÔGARIT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4012" y="4015026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b="1">
                <a:latin typeface="Arial" pitchFamily="34" charset="0"/>
                <a:cs typeface="Arial" pitchFamily="34" charset="0"/>
              </a:rPr>
              <a:t>Vậy độ pH của nước chanh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là </a:t>
            </a:r>
            <a:r>
              <a:rPr lang="vi-VN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2,3</a:t>
            </a:r>
            <a:r>
              <a:rPr lang="en-US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do đó nước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chanh có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tính acid.</a:t>
            </a:r>
            <a:endParaRPr lang="en-US" sz="25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THANG ĐO LÔGARIT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12" y="609600"/>
            <a:ext cx="3575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b) Thang độ Richter.</a:t>
            </a:r>
            <a:endParaRPr lang="en-US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8012" y="1086653"/>
            <a:ext cx="11201400" cy="2418547"/>
            <a:chOff x="608012" y="1086653"/>
            <a:chExt cx="11201400" cy="2418547"/>
          </a:xfrm>
        </p:grpSpPr>
        <p:sp>
          <p:nvSpPr>
            <p:cNvPr id="18" name="Rounded Rectangle 17"/>
            <p:cNvSpPr/>
            <p:nvPr/>
          </p:nvSpPr>
          <p:spPr>
            <a:xfrm>
              <a:off x="608012" y="1086653"/>
              <a:ext cx="11201400" cy="2418547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2324" y="1086654"/>
              <a:ext cx="109108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Cường độ M của một trận động đất được tính theo công thức :</a:t>
              </a:r>
              <a:endParaRPr lang="en-US" sz="25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729790"/>
                </p:ext>
              </p:extLst>
            </p:nvPr>
          </p:nvGraphicFramePr>
          <p:xfrm>
            <a:off x="4799012" y="1430227"/>
            <a:ext cx="1698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Equation" r:id="rId4" imgW="723600" imgH="419040" progId="Equation.DSMT4">
                    <p:embed/>
                  </p:oleObj>
                </mc:Choice>
                <mc:Fallback>
                  <p:oleObj name="Equation" r:id="rId4" imgW="7236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9012" y="1430227"/>
                          <a:ext cx="1698625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149349" y="2286000"/>
              <a:ext cx="942204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i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300" b="1" smtClean="0">
                  <a:latin typeface="Arial" pitchFamily="34" charset="0"/>
                  <a:cs typeface="Arial" pitchFamily="34" charset="0"/>
                </a:rPr>
                <a:t> là biên độ trận động đất (được đo bằng biên độ của kết quả đo địa chấn lấy 100km từ tâm động của trận động đất)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9113" y="3019425"/>
              <a:ext cx="842429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300" b="1" smtClean="0">
                  <a:latin typeface="Arial" pitchFamily="34" charset="0"/>
                  <a:cs typeface="Arial" pitchFamily="34" charset="0"/>
                </a:rPr>
                <a:t> là biên độ của một trận động đất “tiêu chuẩn”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5743" y="3800073"/>
            <a:ext cx="84242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500" b="1" smtClean="0">
                <a:latin typeface="Arial" pitchFamily="34" charset="0"/>
                <a:cs typeface="Arial" pitchFamily="34" charset="0"/>
              </a:rPr>
              <a:t>Cường độ 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của một trận động đất “tiêu 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chuẩn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là :</a:t>
            </a:r>
            <a:endParaRPr lang="en-US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469471"/>
              </p:ext>
            </p:extLst>
          </p:nvPr>
        </p:nvGraphicFramePr>
        <p:xfrm>
          <a:off x="2910680" y="4277127"/>
          <a:ext cx="33670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6" imgW="1434960" imgH="419040" progId="Equation.DSMT4">
                  <p:embed/>
                </p:oleObj>
              </mc:Choice>
              <mc:Fallback>
                <p:oleObj name="Equation" r:id="rId6" imgW="14349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680" y="4277127"/>
                        <a:ext cx="33670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30" y="3613870"/>
            <a:ext cx="2649682" cy="318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03412" y="3177480"/>
            <a:ext cx="9753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300" b="1">
                <a:latin typeface="Arial" pitchFamily="34" charset="0"/>
                <a:cs typeface="Arial" pitchFamily="34" charset="0"/>
              </a:rPr>
              <a:t>Vì trận động đất ở biên giới Colombia-Ecuador có biên độ mạnh gấp 4 lần biên độ trận động đất ở San Francisco nên ta có cường độ trận động đất ở biên giới Colombia-Ecuador là: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6" y="28215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6870" y="704850"/>
            <a:ext cx="11788742" cy="1957731"/>
            <a:chOff x="96870" y="704850"/>
            <a:chExt cx="11788742" cy="1957731"/>
          </a:xfrm>
        </p:grpSpPr>
        <p:pic>
          <p:nvPicPr>
            <p:cNvPr id="6164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70" y="704850"/>
              <a:ext cx="1806542" cy="1572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979612" y="713196"/>
              <a:ext cx="9906000" cy="1949385"/>
            </a:xfrm>
            <a:prstGeom prst="roundRect">
              <a:avLst>
                <a:gd name="adj" fmla="val 538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5812" y="769777"/>
              <a:ext cx="9829800" cy="189280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300" b="1">
                  <a:latin typeface="Arial" pitchFamily="34" charset="0"/>
                  <a:cs typeface="Arial" pitchFamily="34" charset="0"/>
                </a:rPr>
                <a:t>(Tính cường độ của một trận động đất) Trận động đất năm 1906 ở San Francisco có cường độ ước tính là 8,3 độ Richter. Trong cùng năm đó, một trận động đất mạnh đã xảy ra ở biên giới Colombia-Ecuador với biên độ mạnh gấp 4 lần. Hỏi trận động đất ở biên giới Colombia-Ecuador có cường độ là bao nhiêu độ Richter?</a:t>
              </a:r>
            </a:p>
          </p:txBody>
        </p:sp>
        <p:pic>
          <p:nvPicPr>
            <p:cNvPr id="6164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4" r="17728" b="16508"/>
            <a:stretch/>
          </p:blipFill>
          <p:spPr bwMode="auto">
            <a:xfrm>
              <a:off x="481505" y="816493"/>
              <a:ext cx="1037273" cy="708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26380" y="1314450"/>
              <a:ext cx="5475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74950"/>
              </p:ext>
            </p:extLst>
          </p:nvPr>
        </p:nvGraphicFramePr>
        <p:xfrm>
          <a:off x="3278187" y="4331642"/>
          <a:ext cx="70040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7" imgW="2984400" imgH="419040" progId="Equation.DSMT4">
                  <p:embed/>
                </p:oleObj>
              </mc:Choice>
              <mc:Fallback>
                <p:oleObj name="Equation" r:id="rId7" imgW="2984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7" y="4331642"/>
                        <a:ext cx="700405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THANG ĐO LÔGARIT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4512" y="5410200"/>
            <a:ext cx="90338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300" b="1">
                <a:latin typeface="Arial" pitchFamily="34" charset="0"/>
                <a:cs typeface="Arial" pitchFamily="34" charset="0"/>
              </a:rPr>
              <a:t>Vậy trận động đất ở biên giới Colombia-Ecuador có cường độ khoảng </a:t>
            </a:r>
            <a:r>
              <a:rPr lang="vi-VN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8,9</a:t>
            </a:r>
            <a:r>
              <a:rPr lang="vi-VN" sz="2300" b="1">
                <a:latin typeface="Arial" pitchFamily="34" charset="0"/>
                <a:cs typeface="Arial" pitchFamily="34" charset="0"/>
              </a:rPr>
              <a:t> độ Richter.</a:t>
            </a:r>
            <a:endParaRPr lang="en-US" sz="23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THANG ĐO LÔGARIT .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12" y="609600"/>
            <a:ext cx="3575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c) Thang đo decibel .</a:t>
            </a:r>
            <a:endParaRPr lang="en-US" sz="25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8012" y="1086653"/>
            <a:ext cx="11201400" cy="1906861"/>
            <a:chOff x="608012" y="1086653"/>
            <a:chExt cx="11201400" cy="1906861"/>
          </a:xfrm>
        </p:grpSpPr>
        <p:sp>
          <p:nvSpPr>
            <p:cNvPr id="18" name="Rounded Rectangle 17"/>
            <p:cNvSpPr/>
            <p:nvPr/>
          </p:nvSpPr>
          <p:spPr>
            <a:xfrm>
              <a:off x="608012" y="1086653"/>
              <a:ext cx="11201400" cy="1906861"/>
            </a:xfrm>
            <a:prstGeom prst="roundRect">
              <a:avLst>
                <a:gd name="adj" fmla="val 614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2324" y="1086654"/>
              <a:ext cx="10910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Cường độ âm thanh L đo bằng decibel (dB) được tính theo công thức :</a:t>
              </a:r>
              <a:endParaRPr lang="en-US" sz="25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789092"/>
                </p:ext>
              </p:extLst>
            </p:nvPr>
          </p:nvGraphicFramePr>
          <p:xfrm>
            <a:off x="4494212" y="1456194"/>
            <a:ext cx="2027238" cy="110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4" imgW="863280" imgH="469800" progId="Equation.DSMT4">
                    <p:embed/>
                  </p:oleObj>
                </mc:Choice>
                <mc:Fallback>
                  <p:oleObj name="Equation" r:id="rId4" imgW="86328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4212" y="1456194"/>
                          <a:ext cx="2027238" cy="1108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212704" y="2547238"/>
              <a:ext cx="942204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smtClean="0">
                  <a:latin typeface="Arial" pitchFamily="34" charset="0"/>
                  <a:cs typeface="Arial" pitchFamily="34" charset="0"/>
                </a:rPr>
                <a:t>Mức cường độ âm đặc trưng cho độ to nhỏ của âm</a:t>
              </a: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6" y="3171825"/>
            <a:ext cx="6066363" cy="360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43561</TotalTime>
  <Words>770</Words>
  <PresentationFormat>Custom</PresentationFormat>
  <Paragraphs>59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2024-01-24T02:17:27Z</dcterms:modified>
</cp:coreProperties>
</file>