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0" r:id="rId2"/>
    <p:sldId id="385" r:id="rId3"/>
    <p:sldId id="302" r:id="rId4"/>
    <p:sldId id="292" r:id="rId5"/>
    <p:sldId id="396" r:id="rId6"/>
    <p:sldId id="431" r:id="rId7"/>
    <p:sldId id="334" r:id="rId8"/>
    <p:sldId id="381" r:id="rId9"/>
    <p:sldId id="397" r:id="rId10"/>
    <p:sldId id="400" r:id="rId11"/>
    <p:sldId id="398" r:id="rId12"/>
    <p:sldId id="399" r:id="rId13"/>
    <p:sldId id="403" r:id="rId14"/>
    <p:sldId id="405" r:id="rId15"/>
    <p:sldId id="406" r:id="rId16"/>
    <p:sldId id="401" r:id="rId17"/>
    <p:sldId id="404" r:id="rId18"/>
    <p:sldId id="407" r:id="rId19"/>
    <p:sldId id="414" r:id="rId20"/>
    <p:sldId id="416" r:id="rId21"/>
    <p:sldId id="418" r:id="rId22"/>
    <p:sldId id="421" r:id="rId23"/>
    <p:sldId id="422" r:id="rId24"/>
    <p:sldId id="424" r:id="rId25"/>
    <p:sldId id="423" r:id="rId26"/>
    <p:sldId id="412" r:id="rId27"/>
    <p:sldId id="369" r:id="rId28"/>
    <p:sldId id="432" r:id="rId29"/>
    <p:sldId id="413" r:id="rId30"/>
    <p:sldId id="426" r:id="rId31"/>
    <p:sldId id="427" r:id="rId32"/>
    <p:sldId id="428" r:id="rId33"/>
    <p:sldId id="429" r:id="rId34"/>
    <p:sldId id="315" r:id="rId35"/>
    <p:sldId id="380" r:id="rId36"/>
    <p:sldId id="430" r:id="rId37"/>
    <p:sldId id="331" r:id="rId38"/>
    <p:sldId id="433" r:id="rId39"/>
    <p:sldId id="329" r:id="rId40"/>
    <p:sldId id="343" r:id="rId4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0" d="100"/>
          <a:sy n="60" d="100"/>
        </p:scale>
        <p:origin x="112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440AAB-4098-414D-A2E7-DDAE3E143503}" type="datetimeFigureOut">
              <a:rPr lang="en-US"/>
              <a:pPr>
                <a:defRPr/>
              </a:pPr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AD9E24-36D6-4386-A3EE-40B3FD911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DE7B2E-FA4A-45F8-9E4A-EFE047C3FFD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5100" y="44450"/>
            <a:ext cx="716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Unit 5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77606" y="12005"/>
            <a:ext cx="89704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Overview</a:t>
            </a:r>
            <a:endParaRPr lang="en-US" sz="1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1" r:id="rId3"/>
    <p:sldLayoutId id="214748365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4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5182455" y="1905506"/>
            <a:ext cx="634365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5: Travel &amp; Transportation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Overview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Pages 78 &amp; 79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278A066-85C2-C282-E4D8-6E3ADD249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2022" y="274638"/>
            <a:ext cx="4989750" cy="63311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D5E465-0553-489A-DD8F-CF006A9B79E3}"/>
              </a:ext>
            </a:extLst>
          </p:cNvPr>
          <p:cNvSpPr txBox="1"/>
          <p:nvPr/>
        </p:nvSpPr>
        <p:spPr>
          <a:xfrm>
            <a:off x="123371" y="365125"/>
            <a:ext cx="1539875" cy="677108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WB page 42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88F04-9D2B-84F3-C80A-73172816A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1" y="1239201"/>
            <a:ext cx="6338650" cy="18408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0C07D8-7E1C-F1C1-9F9A-3289AF2E0707}"/>
              </a:ext>
            </a:extLst>
          </p:cNvPr>
          <p:cNvSpPr txBox="1"/>
          <p:nvPr/>
        </p:nvSpPr>
        <p:spPr>
          <a:xfrm>
            <a:off x="7070272" y="686325"/>
            <a:ext cx="23240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C9243F"/>
                </a:solidFill>
                <a:effectLst/>
                <a:latin typeface="FrutigerLTStd-Roman"/>
              </a:rPr>
              <a:t>butcher’s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F85EC2-D60E-45DA-C2B5-3EC4ABC9E0A9}"/>
              </a:ext>
            </a:extLst>
          </p:cNvPr>
          <p:cNvSpPr txBox="1"/>
          <p:nvPr/>
        </p:nvSpPr>
        <p:spPr>
          <a:xfrm>
            <a:off x="7462159" y="1765527"/>
            <a:ext cx="23240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C9243F"/>
                </a:solidFill>
                <a:effectLst/>
                <a:latin typeface="FrutigerLTStd-Roman"/>
              </a:rPr>
              <a:t>bank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B11364-450C-1966-2E72-D8C4F7E2014C}"/>
              </a:ext>
            </a:extLst>
          </p:cNvPr>
          <p:cNvSpPr txBox="1"/>
          <p:nvPr/>
        </p:nvSpPr>
        <p:spPr>
          <a:xfrm>
            <a:off x="6841672" y="2838461"/>
            <a:ext cx="23240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9243F"/>
                </a:solidFill>
                <a:latin typeface="FrutigerLTStd-Roman"/>
              </a:rPr>
              <a:t>ﬂorist’s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0EE623-020B-87E7-2494-C2AFB39F5D9F}"/>
              </a:ext>
            </a:extLst>
          </p:cNvPr>
          <p:cNvSpPr txBox="1"/>
          <p:nvPr/>
        </p:nvSpPr>
        <p:spPr>
          <a:xfrm>
            <a:off x="6841671" y="3909209"/>
            <a:ext cx="23240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9243F"/>
                </a:solidFill>
                <a:latin typeface="FrutigerLTStd-Roman"/>
              </a:rPr>
              <a:t>post office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596C1A-5248-9F3F-56B0-95A20946C94A}"/>
              </a:ext>
            </a:extLst>
          </p:cNvPr>
          <p:cNvSpPr txBox="1"/>
          <p:nvPr/>
        </p:nvSpPr>
        <p:spPr>
          <a:xfrm>
            <a:off x="6841671" y="5002461"/>
            <a:ext cx="23240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9243F"/>
                </a:solidFill>
                <a:latin typeface="FrutigerLTStd-Roman"/>
              </a:rPr>
              <a:t>toy shop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66A0C6-7A7F-EC04-A6A0-BEBA4079CA13}"/>
              </a:ext>
            </a:extLst>
          </p:cNvPr>
          <p:cNvSpPr txBox="1"/>
          <p:nvPr/>
        </p:nvSpPr>
        <p:spPr>
          <a:xfrm>
            <a:off x="6841670" y="6074917"/>
            <a:ext cx="36412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9243F"/>
                </a:solidFill>
                <a:latin typeface="FrutigerLTStd-Roman"/>
              </a:rPr>
              <a:t>department store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691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BDF0D-E4C9-60DB-8089-F6615BA44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In my area, there is a bank, a hospital, a park and a school. There are a lot of shops in my area such as a butcher’s, a supermarket and two clothes shops. There isn’t a department store or a ﬂorist’s.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EAB69-C8B7-F4C5-2C04-CE55E0DD4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81" y="461202"/>
            <a:ext cx="10999691" cy="67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5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2E72E-3BF0-B949-CE64-CC43D8778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94" y="432038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E.g.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A43AB6-9D21-3607-A81C-28B386253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1" y="429290"/>
            <a:ext cx="5189479" cy="1253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F60C5E-0D8C-6EA2-B679-8F4EA8560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53" y="1583259"/>
            <a:ext cx="4778827" cy="3746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32419D-3F32-C81A-63AC-D6B02BFCCB0E}"/>
              </a:ext>
            </a:extLst>
          </p:cNvPr>
          <p:cNvSpPr txBox="1"/>
          <p:nvPr/>
        </p:nvSpPr>
        <p:spPr>
          <a:xfrm>
            <a:off x="5409735" y="596979"/>
            <a:ext cx="6754582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You can buy a stamp at the post office.</a:t>
            </a:r>
            <a:b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You can buy ﬂowers at the ﬂorist’s.</a:t>
            </a:r>
            <a:b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You can buy meat at the butcher’s/</a:t>
            </a:r>
            <a:b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supermarket.</a:t>
            </a:r>
            <a:b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You can buy cheese at the supermarket.</a:t>
            </a:r>
            <a:b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You can buy bread at the baker’s / supermarket.</a:t>
            </a:r>
            <a:b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You can buy a teddy bear at the toy shop.</a:t>
            </a:r>
            <a:b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You can have dinner at the restaurant.</a:t>
            </a:r>
            <a:b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You can have lessons at the school.</a:t>
            </a:r>
            <a:b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You can play with your friends at the park.</a:t>
            </a:r>
            <a:b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You can keep your money in the bank.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B72158-8940-8E7C-934E-CB603CCE1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369" y="372530"/>
            <a:ext cx="6921631" cy="614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0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F547FE-C8F0-F990-0B34-24F75A1D8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28" y="172616"/>
            <a:ext cx="9364277" cy="6202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07A37-818C-1597-1E60-BFE73E55BAB5}"/>
              </a:ext>
            </a:extLst>
          </p:cNvPr>
          <p:cNvSpPr txBox="1"/>
          <p:nvPr/>
        </p:nvSpPr>
        <p:spPr>
          <a:xfrm>
            <a:off x="3844211" y="390484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+mj-lt"/>
              </a:rPr>
              <a:t>Listening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6096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86A14B-16FB-F289-7EBE-CF171DC346E0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F6957D-BAF2-12C0-DFBC-FEA1CD385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371" y="1525348"/>
            <a:ext cx="3323941" cy="41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24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983E5-1378-50EB-D9C8-4ED7C7F8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426" y="438537"/>
            <a:ext cx="5965371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00CC"/>
                </a:solidFill>
              </a:rPr>
              <a:t>Please choose the correct preposition for each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01ECC-DE7C-B242-04D6-67E5BB76A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857" y="2612574"/>
            <a:ext cx="2188028" cy="3524477"/>
          </a:xfrm>
        </p:spPr>
        <p:txBody>
          <a:bodyPr/>
          <a:lstStyle/>
          <a:p>
            <a:r>
              <a:rPr lang="en-US" dirty="0"/>
              <a:t>across</a:t>
            </a:r>
          </a:p>
          <a:p>
            <a:r>
              <a:rPr lang="en-US" dirty="0"/>
              <a:t>into</a:t>
            </a:r>
          </a:p>
          <a:p>
            <a:r>
              <a:rPr lang="en-US" dirty="0"/>
              <a:t>out of</a:t>
            </a:r>
          </a:p>
          <a:p>
            <a:r>
              <a:rPr lang="en-US" dirty="0"/>
              <a:t>onto</a:t>
            </a:r>
          </a:p>
          <a:p>
            <a:r>
              <a:rPr lang="en-US" dirty="0"/>
              <a:t>along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86A14B-16FB-F289-7EBE-CF171DC346E0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618ECA-9E4D-D4FE-4C3B-B8DD54386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274638"/>
            <a:ext cx="2938997" cy="636358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F77F9-257D-0A41-561A-4E9EC396AEAC}"/>
              </a:ext>
            </a:extLst>
          </p:cNvPr>
          <p:cNvSpPr txBox="1">
            <a:spLocks/>
          </p:cNvSpPr>
          <p:nvPr/>
        </p:nvSpPr>
        <p:spPr>
          <a:xfrm>
            <a:off x="4147457" y="2634344"/>
            <a:ext cx="2188028" cy="352447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over</a:t>
            </a:r>
          </a:p>
          <a:p>
            <a:r>
              <a:rPr lang="en-US" dirty="0"/>
              <a:t>through</a:t>
            </a:r>
          </a:p>
          <a:p>
            <a:r>
              <a:rPr lang="en-US" dirty="0"/>
              <a:t>to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4B48DB-542E-6B1B-EF9D-F8FF7818D808}"/>
              </a:ext>
            </a:extLst>
          </p:cNvPr>
          <p:cNvSpPr/>
          <p:nvPr/>
        </p:nvSpPr>
        <p:spPr>
          <a:xfrm>
            <a:off x="8654070" y="1970313"/>
            <a:ext cx="1045028" cy="370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E5E569-E0A7-9B10-80F5-049109AFA9E4}"/>
              </a:ext>
            </a:extLst>
          </p:cNvPr>
          <p:cNvSpPr/>
          <p:nvPr/>
        </p:nvSpPr>
        <p:spPr>
          <a:xfrm>
            <a:off x="9829728" y="1970312"/>
            <a:ext cx="1045028" cy="370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EC8B8D-2237-19AE-1812-10BA71F32DBB}"/>
              </a:ext>
            </a:extLst>
          </p:cNvPr>
          <p:cNvSpPr/>
          <p:nvPr/>
        </p:nvSpPr>
        <p:spPr>
          <a:xfrm>
            <a:off x="8371043" y="3429000"/>
            <a:ext cx="1045028" cy="370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AC89E7-8FEF-431E-DDBE-6477615BC6FE}"/>
              </a:ext>
            </a:extLst>
          </p:cNvPr>
          <p:cNvSpPr/>
          <p:nvPr/>
        </p:nvSpPr>
        <p:spPr>
          <a:xfrm>
            <a:off x="9829728" y="3271374"/>
            <a:ext cx="1045028" cy="370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133089-79AD-7F7F-208E-1827CF9B36C0}"/>
              </a:ext>
            </a:extLst>
          </p:cNvPr>
          <p:cNvSpPr/>
          <p:nvPr/>
        </p:nvSpPr>
        <p:spPr>
          <a:xfrm>
            <a:off x="8654070" y="4702629"/>
            <a:ext cx="1045028" cy="370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2D9615-C947-889F-270A-B29725B0FBA8}"/>
              </a:ext>
            </a:extLst>
          </p:cNvPr>
          <p:cNvSpPr/>
          <p:nvPr/>
        </p:nvSpPr>
        <p:spPr>
          <a:xfrm>
            <a:off x="10036629" y="4769742"/>
            <a:ext cx="1045028" cy="370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ADB1A1-D9DC-7D61-3BB9-22D7273F8011}"/>
              </a:ext>
            </a:extLst>
          </p:cNvPr>
          <p:cNvSpPr/>
          <p:nvPr/>
        </p:nvSpPr>
        <p:spPr>
          <a:xfrm>
            <a:off x="8392742" y="6236817"/>
            <a:ext cx="1045028" cy="370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8339C7-EF15-4404-CD05-33402F2FF685}"/>
              </a:ext>
            </a:extLst>
          </p:cNvPr>
          <p:cNvSpPr/>
          <p:nvPr/>
        </p:nvSpPr>
        <p:spPr>
          <a:xfrm>
            <a:off x="9747939" y="6236817"/>
            <a:ext cx="1045028" cy="370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A07FC-B046-D1D2-9799-0AE90DED8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A4678-F0B0-3952-29B6-4C999595C2FF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5E6E7D-D429-E6AB-84D3-06C139761DA1}"/>
              </a:ext>
            </a:extLst>
          </p:cNvPr>
          <p:cNvSpPr/>
          <p:nvPr/>
        </p:nvSpPr>
        <p:spPr>
          <a:xfrm>
            <a:off x="367003" y="1335091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  <a:latin typeface="+mj-lt"/>
              </a:rPr>
              <a:t>Where does </a:t>
            </a:r>
            <a:r>
              <a:rPr lang="en-US" sz="3600" i="1">
                <a:solidFill>
                  <a:srgbClr val="FF0000"/>
                </a:solidFill>
                <a:latin typeface="+mj-lt"/>
              </a:rPr>
              <a:t>John want to go?</a:t>
            </a:r>
            <a:endParaRPr lang="en-US" sz="3600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CC07DB-6973-BEAC-5AC0-E37D3D209F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9828" y="3309392"/>
            <a:ext cx="8265060" cy="165662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B308C4-2D45-DBA8-4F13-F83EA2A05A1D}"/>
              </a:ext>
            </a:extLst>
          </p:cNvPr>
          <p:cNvCxnSpPr>
            <a:cxnSpLocks/>
          </p:cNvCxnSpPr>
          <p:nvPr/>
        </p:nvCxnSpPr>
        <p:spPr>
          <a:xfrm>
            <a:off x="4697181" y="3863181"/>
            <a:ext cx="422353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C48775-7D91-A0F4-2B5D-C07D717EF27C}"/>
              </a:ext>
            </a:extLst>
          </p:cNvPr>
          <p:cNvCxnSpPr>
            <a:cxnSpLocks/>
          </p:cNvCxnSpPr>
          <p:nvPr/>
        </p:nvCxnSpPr>
        <p:spPr>
          <a:xfrm>
            <a:off x="1448178" y="4374809"/>
            <a:ext cx="93579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56D85C-79B6-7182-2D58-FCABA362143D}"/>
              </a:ext>
            </a:extLst>
          </p:cNvPr>
          <p:cNvCxnSpPr>
            <a:cxnSpLocks/>
          </p:cNvCxnSpPr>
          <p:nvPr/>
        </p:nvCxnSpPr>
        <p:spPr>
          <a:xfrm flipV="1">
            <a:off x="3351914" y="4382450"/>
            <a:ext cx="3048886" cy="1325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EB2F4C-1B9A-65DE-71D9-4115D3EC1E37}"/>
              </a:ext>
            </a:extLst>
          </p:cNvPr>
          <p:cNvCxnSpPr>
            <a:cxnSpLocks/>
          </p:cNvCxnSpPr>
          <p:nvPr/>
        </p:nvCxnSpPr>
        <p:spPr>
          <a:xfrm flipV="1">
            <a:off x="7215138" y="4395705"/>
            <a:ext cx="2173411" cy="1088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DFD941-EA0F-4B2B-1AB1-9B4430F0E366}"/>
              </a:ext>
            </a:extLst>
          </p:cNvPr>
          <p:cNvCxnSpPr>
            <a:cxnSpLocks/>
          </p:cNvCxnSpPr>
          <p:nvPr/>
        </p:nvCxnSpPr>
        <p:spPr>
          <a:xfrm>
            <a:off x="1458006" y="4935842"/>
            <a:ext cx="1285194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BE1C0A-8A9A-D6A1-6930-3EEAC335C80A}"/>
              </a:ext>
            </a:extLst>
          </p:cNvPr>
          <p:cNvCxnSpPr>
            <a:cxnSpLocks/>
          </p:cNvCxnSpPr>
          <p:nvPr/>
        </p:nvCxnSpPr>
        <p:spPr>
          <a:xfrm>
            <a:off x="4003141" y="4928852"/>
            <a:ext cx="255964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79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D2 - TRACK 16">
            <a:hlinkClick r:id="" action="ppaction://media"/>
            <a:extLst>
              <a:ext uri="{FF2B5EF4-FFF2-40B4-BE49-F238E27FC236}">
                <a16:creationId xmlns:a16="http://schemas.microsoft.com/office/drawing/2014/main" id="{C95FED47-5F79-E2AD-4711-9012CA33F8A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1205" y="376017"/>
            <a:ext cx="771647" cy="77164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425CD7-29B4-3CC8-E44D-46C4C2051589}"/>
              </a:ext>
            </a:extLst>
          </p:cNvPr>
          <p:cNvSpPr/>
          <p:nvPr/>
        </p:nvSpPr>
        <p:spPr>
          <a:xfrm>
            <a:off x="562759" y="1502512"/>
            <a:ext cx="1170544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Now listen and write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</a:rPr>
              <a:t>FIRST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4CADAB-C97E-6904-2682-D0DA56C9E30C}"/>
              </a:ext>
            </a:extLst>
          </p:cNvPr>
          <p:cNvSpPr txBox="1"/>
          <p:nvPr/>
        </p:nvSpPr>
        <p:spPr>
          <a:xfrm>
            <a:off x="212729" y="2613104"/>
            <a:ext cx="5143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sym typeface="Wingdings" panose="05000000000000000000" pitchFamily="2" charset="2"/>
              </a:rPr>
              <a:t> YOUR ANSWER?</a:t>
            </a:r>
            <a:endParaRPr lang="en-US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CA99F7-C253-576A-F0AF-40499C6AFCEB}"/>
              </a:ext>
            </a:extLst>
          </p:cNvPr>
          <p:cNvSpPr txBox="1"/>
          <p:nvPr/>
        </p:nvSpPr>
        <p:spPr>
          <a:xfrm>
            <a:off x="274733" y="4264712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sym typeface="Wingdings" panose="05000000000000000000" pitchFamily="2" charset="2"/>
              </a:rPr>
              <a:t> WHY?</a:t>
            </a:r>
            <a:endParaRPr lang="en-US" sz="28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A56FCA-5B77-F022-EAC2-04C291A21972}"/>
              </a:ext>
            </a:extLst>
          </p:cNvPr>
          <p:cNvSpPr txBox="1"/>
          <p:nvPr/>
        </p:nvSpPr>
        <p:spPr>
          <a:xfrm>
            <a:off x="267825" y="3321895"/>
            <a:ext cx="59377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He wants to go to the hospital.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D6EAC-87A2-4CCE-C3D1-8D23B68EAFE7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While-Listening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2E38CC-7DD5-F653-896C-9676C81D0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524" y="438537"/>
            <a:ext cx="1649133" cy="7091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5D2D08-5E98-DE60-4270-D43DCB241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5526" y="2503691"/>
            <a:ext cx="6062674" cy="394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2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1343D-F617-AB31-2D76-66C1EEA2FAC3}"/>
              </a:ext>
            </a:extLst>
          </p:cNvPr>
          <p:cNvSpPr/>
          <p:nvPr/>
        </p:nvSpPr>
        <p:spPr>
          <a:xfrm>
            <a:off x="2407852" y="334089"/>
            <a:ext cx="873506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</a:rPr>
              <a:t>SECOND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2BCC7-6CA7-B905-8C97-189A80611E77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While - listening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9B92D-B85F-C17C-7677-2B415B81218A}"/>
              </a:ext>
            </a:extLst>
          </p:cNvPr>
          <p:cNvSpPr txBox="1"/>
          <p:nvPr/>
        </p:nvSpPr>
        <p:spPr>
          <a:xfrm>
            <a:off x="205274" y="3066359"/>
            <a:ext cx="54697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sym typeface="Wingdings" panose="05000000000000000000" pitchFamily="2" charset="2"/>
              </a:rPr>
              <a:t> THE ANSWER IS …</a:t>
            </a:r>
            <a:endParaRPr lang="en-US" sz="28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5B525-E098-8438-0B63-8525F715D849}"/>
              </a:ext>
            </a:extLst>
          </p:cNvPr>
          <p:cNvSpPr/>
          <p:nvPr/>
        </p:nvSpPr>
        <p:spPr>
          <a:xfrm>
            <a:off x="0" y="1012421"/>
            <a:ext cx="11986726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  <a:latin typeface="+mj-lt"/>
              </a:rPr>
              <a:t>While you are listening, focus on Ann’s directions and the map:</a:t>
            </a:r>
            <a:endParaRPr lang="en-US" sz="3200" i="1" dirty="0">
              <a:solidFill>
                <a:srgbClr val="FF0000"/>
              </a:solidFill>
              <a:latin typeface="+mj-lt"/>
            </a:endParaRPr>
          </a:p>
          <a:p>
            <a:r>
              <a:rPr lang="en-US" sz="3200" i="1" dirty="0">
                <a:solidFill>
                  <a:srgbClr val="FF0000"/>
                </a:solidFill>
                <a:latin typeface="+mj-lt"/>
              </a:rPr>
              <a:t>John: King Street – got it. So it’s on King Street?</a:t>
            </a:r>
          </a:p>
          <a:p>
            <a:pPr marL="804863" indent="-804863"/>
            <a:r>
              <a:rPr lang="en-US" sz="3200" i="1" dirty="0">
                <a:solidFill>
                  <a:srgbClr val="FF0000"/>
                </a:solidFill>
                <a:latin typeface="+mj-lt"/>
              </a:rPr>
              <a:t>Ann: That’s right. It’s opposite the bank. I’m standing right outside.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C6F4D0-A764-1C3A-2185-B3E1A54C729B}"/>
              </a:ext>
            </a:extLst>
          </p:cNvPr>
          <p:cNvSpPr txBox="1"/>
          <p:nvPr/>
        </p:nvSpPr>
        <p:spPr>
          <a:xfrm>
            <a:off x="346605" y="3587512"/>
            <a:ext cx="54697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+mj-lt"/>
              </a:rPr>
              <a:t>He wants to go to the hospital.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E92C39-E5DB-9BC9-4CB3-00990842C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111" y="2643907"/>
            <a:ext cx="5399615" cy="3713072"/>
          </a:xfrm>
          <a:prstGeom prst="rect">
            <a:avLst/>
          </a:prstGeom>
        </p:spPr>
      </p:pic>
      <p:pic>
        <p:nvPicPr>
          <p:cNvPr id="11" name="CD2 - TRACK 16">
            <a:hlinkClick r:id="" action="ppaction://media"/>
            <a:extLst>
              <a:ext uri="{FF2B5EF4-FFF2-40B4-BE49-F238E27FC236}">
                <a16:creationId xmlns:a16="http://schemas.microsoft.com/office/drawing/2014/main" id="{EDBB9349-3611-9D7D-18A4-4F92A5343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21" y="445769"/>
            <a:ext cx="550652" cy="55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4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0F97E0-A155-7495-551A-22E932F70CF1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Extra practice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7FC02F-13B5-28FB-2CB4-D73B16D5A18B}"/>
              </a:ext>
            </a:extLst>
          </p:cNvPr>
          <p:cNvSpPr txBox="1"/>
          <p:nvPr/>
        </p:nvSpPr>
        <p:spPr>
          <a:xfrm>
            <a:off x="740230" y="1077686"/>
            <a:ext cx="102978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+mj-lt"/>
              </a:rPr>
              <a:t>Listen again and decide whether the following statements are True, False, or Doesn’t say:</a:t>
            </a:r>
          </a:p>
          <a:p>
            <a:endParaRPr lang="en-US" sz="3200" b="1" dirty="0">
              <a:solidFill>
                <a:srgbClr val="0000CC"/>
              </a:solidFill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CC"/>
                </a:solidFill>
                <a:latin typeface="+mj-lt"/>
              </a:rPr>
              <a:t>John and Ann are walking together on the street.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CC"/>
                </a:solidFill>
                <a:latin typeface="+mj-lt"/>
              </a:rPr>
              <a:t>John is standing on Ash Street.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CC"/>
                </a:solidFill>
                <a:latin typeface="+mj-lt"/>
              </a:rPr>
              <a:t>John can see a big supermarket on the corner.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CC"/>
                </a:solidFill>
                <a:latin typeface="+mj-lt"/>
              </a:rPr>
              <a:t>John is Ann’ s brother.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CC"/>
                </a:solidFill>
                <a:latin typeface="+mj-lt"/>
              </a:rPr>
              <a:t>Ann is staying at the bank. </a:t>
            </a:r>
          </a:p>
        </p:txBody>
      </p:sp>
    </p:spTree>
    <p:extLst>
      <p:ext uri="{BB962C8B-B14F-4D97-AF65-F5344CB8AC3E}">
        <p14:creationId xmlns:p14="http://schemas.microsoft.com/office/powerpoint/2010/main" val="2002816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5975" y="1706266"/>
            <a:ext cx="3255962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95975" y="2611151"/>
            <a:ext cx="3255962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95975" y="4522709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95975" y="5523506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95975" y="852275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29D46822-1E73-3EFA-EAAA-3E8A553F48B7}"/>
              </a:ext>
            </a:extLst>
          </p:cNvPr>
          <p:cNvSpPr/>
          <p:nvPr/>
        </p:nvSpPr>
        <p:spPr>
          <a:xfrm>
            <a:off x="195975" y="3566930"/>
            <a:ext cx="3255962" cy="66198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47" y="484814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625" y="494145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A07FC-B046-D1D2-9799-0AE90DED8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A4678-F0B0-3952-29B6-4C999595C2FF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5E6E7D-D429-E6AB-84D3-06C139761DA1}"/>
              </a:ext>
            </a:extLst>
          </p:cNvPr>
          <p:cNvSpPr/>
          <p:nvPr/>
        </p:nvSpPr>
        <p:spPr>
          <a:xfrm>
            <a:off x="367003" y="1171805"/>
            <a:ext cx="1145799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Read the instruction quickly. Underline the key words. What are we going to do? </a:t>
            </a:r>
          </a:p>
          <a:p>
            <a:r>
              <a:rPr lang="en-US" sz="3600" b="1" dirty="0">
                <a:latin typeface="+mj-lt"/>
              </a:rPr>
              <a:t>Listen again and decide whether the following statements are True, False, or Doesn’t say.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BE1C0A-8A9A-D6A1-6930-3EEAC335C80A}"/>
              </a:ext>
            </a:extLst>
          </p:cNvPr>
          <p:cNvCxnSpPr>
            <a:cxnSpLocks/>
          </p:cNvCxnSpPr>
          <p:nvPr/>
        </p:nvCxnSpPr>
        <p:spPr>
          <a:xfrm>
            <a:off x="3620738" y="2827655"/>
            <a:ext cx="120023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D5B119-8B70-9A66-19EC-AFCBCA06DC89}"/>
              </a:ext>
            </a:extLst>
          </p:cNvPr>
          <p:cNvCxnSpPr>
            <a:cxnSpLocks/>
          </p:cNvCxnSpPr>
          <p:nvPr/>
        </p:nvCxnSpPr>
        <p:spPr>
          <a:xfrm>
            <a:off x="9274936" y="2838541"/>
            <a:ext cx="2155064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3525D1-6E85-C64D-1484-8561FB1010D4}"/>
              </a:ext>
            </a:extLst>
          </p:cNvPr>
          <p:cNvCxnSpPr>
            <a:cxnSpLocks/>
          </p:cNvCxnSpPr>
          <p:nvPr/>
        </p:nvCxnSpPr>
        <p:spPr>
          <a:xfrm>
            <a:off x="1183739" y="3375867"/>
            <a:ext cx="491226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76D53E3-B564-04A0-DB2D-6DC66C7D5D97}"/>
              </a:ext>
            </a:extLst>
          </p:cNvPr>
          <p:cNvSpPr txBox="1"/>
          <p:nvPr/>
        </p:nvSpPr>
        <p:spPr>
          <a:xfrm>
            <a:off x="1059955" y="3620072"/>
            <a:ext cx="112340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+mj-lt"/>
              </a:rPr>
              <a:t>John and Ann are walking together on the street.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+mj-lt"/>
              </a:rPr>
              <a:t>John is standing on Ash Street.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+mj-lt"/>
              </a:rPr>
              <a:t>John can see a big supermarket on the corner.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+mj-lt"/>
              </a:rPr>
              <a:t>John is Ann’ s brother.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+mj-lt"/>
              </a:rPr>
              <a:t>Ann is staying at the bank.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15F6DF-B61D-6F70-E2C7-DD3062535241}"/>
              </a:ext>
            </a:extLst>
          </p:cNvPr>
          <p:cNvCxnSpPr>
            <a:cxnSpLocks/>
          </p:cNvCxnSpPr>
          <p:nvPr/>
        </p:nvCxnSpPr>
        <p:spPr>
          <a:xfrm flipV="1">
            <a:off x="1703520" y="4119471"/>
            <a:ext cx="2198914" cy="1088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5E38E20-C460-7DAB-F8DA-67796BCD6A2B}"/>
              </a:ext>
            </a:extLst>
          </p:cNvPr>
          <p:cNvCxnSpPr>
            <a:cxnSpLocks/>
          </p:cNvCxnSpPr>
          <p:nvPr/>
        </p:nvCxnSpPr>
        <p:spPr>
          <a:xfrm flipV="1">
            <a:off x="4626429" y="4118133"/>
            <a:ext cx="4985404" cy="1700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077F31B-C28A-6F0C-EB13-F1CB492D1C2D}"/>
              </a:ext>
            </a:extLst>
          </p:cNvPr>
          <p:cNvCxnSpPr>
            <a:cxnSpLocks/>
          </p:cNvCxnSpPr>
          <p:nvPr/>
        </p:nvCxnSpPr>
        <p:spPr>
          <a:xfrm>
            <a:off x="1678577" y="4623724"/>
            <a:ext cx="76200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51414F7-50EB-7C61-D568-C99E0E14A5EB}"/>
              </a:ext>
            </a:extLst>
          </p:cNvPr>
          <p:cNvCxnSpPr>
            <a:cxnSpLocks/>
          </p:cNvCxnSpPr>
          <p:nvPr/>
        </p:nvCxnSpPr>
        <p:spPr>
          <a:xfrm>
            <a:off x="2912704" y="4623724"/>
            <a:ext cx="130814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CF3CF7-2D95-A9BF-3957-A87CAEED7F73}"/>
              </a:ext>
            </a:extLst>
          </p:cNvPr>
          <p:cNvCxnSpPr>
            <a:cxnSpLocks/>
          </p:cNvCxnSpPr>
          <p:nvPr/>
        </p:nvCxnSpPr>
        <p:spPr>
          <a:xfrm>
            <a:off x="4912897" y="4601739"/>
            <a:ext cx="171092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F0BEE6-29EC-ED74-1622-1F44BB2EB58E}"/>
              </a:ext>
            </a:extLst>
          </p:cNvPr>
          <p:cNvCxnSpPr>
            <a:cxnSpLocks/>
          </p:cNvCxnSpPr>
          <p:nvPr/>
        </p:nvCxnSpPr>
        <p:spPr>
          <a:xfrm>
            <a:off x="1678577" y="5103162"/>
            <a:ext cx="76200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AB39808-0ADD-9238-56C7-36E11EA89F67}"/>
              </a:ext>
            </a:extLst>
          </p:cNvPr>
          <p:cNvCxnSpPr>
            <a:cxnSpLocks/>
          </p:cNvCxnSpPr>
          <p:nvPr/>
        </p:nvCxnSpPr>
        <p:spPr>
          <a:xfrm>
            <a:off x="3205529" y="5103162"/>
            <a:ext cx="65423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3F18045-3951-EB5B-3765-0A5773259EDB}"/>
              </a:ext>
            </a:extLst>
          </p:cNvPr>
          <p:cNvCxnSpPr>
            <a:cxnSpLocks/>
          </p:cNvCxnSpPr>
          <p:nvPr/>
        </p:nvCxnSpPr>
        <p:spPr>
          <a:xfrm>
            <a:off x="4167688" y="5103162"/>
            <a:ext cx="490188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D696859-D9CE-B56D-28A5-01B2E31E9CDF}"/>
              </a:ext>
            </a:extLst>
          </p:cNvPr>
          <p:cNvCxnSpPr>
            <a:cxnSpLocks/>
          </p:cNvCxnSpPr>
          <p:nvPr/>
        </p:nvCxnSpPr>
        <p:spPr>
          <a:xfrm>
            <a:off x="1678577" y="5571248"/>
            <a:ext cx="77801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2F0ACD0-0F9A-90E6-755C-9EB2C9B7A33B}"/>
              </a:ext>
            </a:extLst>
          </p:cNvPr>
          <p:cNvCxnSpPr>
            <a:cxnSpLocks/>
          </p:cNvCxnSpPr>
          <p:nvPr/>
        </p:nvCxnSpPr>
        <p:spPr>
          <a:xfrm>
            <a:off x="2912704" y="5571248"/>
            <a:ext cx="2275114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C08A45A-3CF0-2607-3C6A-B2BFC3A4473B}"/>
              </a:ext>
            </a:extLst>
          </p:cNvPr>
          <p:cNvCxnSpPr>
            <a:cxnSpLocks/>
          </p:cNvCxnSpPr>
          <p:nvPr/>
        </p:nvCxnSpPr>
        <p:spPr>
          <a:xfrm>
            <a:off x="1625237" y="6083631"/>
            <a:ext cx="73519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1C93825-0588-CEDA-0485-F68B574D4446}"/>
              </a:ext>
            </a:extLst>
          </p:cNvPr>
          <p:cNvCxnSpPr>
            <a:cxnSpLocks/>
          </p:cNvCxnSpPr>
          <p:nvPr/>
        </p:nvCxnSpPr>
        <p:spPr>
          <a:xfrm>
            <a:off x="2770645" y="6083631"/>
            <a:ext cx="113178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C23AD32-2502-14E1-D291-F604E932BF19}"/>
              </a:ext>
            </a:extLst>
          </p:cNvPr>
          <p:cNvCxnSpPr>
            <a:cxnSpLocks/>
          </p:cNvCxnSpPr>
          <p:nvPr/>
        </p:nvCxnSpPr>
        <p:spPr>
          <a:xfrm>
            <a:off x="5033840" y="6062365"/>
            <a:ext cx="90976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36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425CD7-29B4-3CC8-E44D-46C4C2051589}"/>
              </a:ext>
            </a:extLst>
          </p:cNvPr>
          <p:cNvSpPr/>
          <p:nvPr/>
        </p:nvSpPr>
        <p:spPr>
          <a:xfrm>
            <a:off x="212729" y="1502512"/>
            <a:ext cx="120554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Now listen and choose the correct answer.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Arial" charset="0"/>
                <a:sym typeface="Wingdings" panose="05000000000000000000" pitchFamily="2" charset="2"/>
              </a:rPr>
              <a:t>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Arial" charset="0"/>
              </a:rPr>
              <a:t>FIRST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4CADAB-C97E-6904-2682-D0DA56C9E30C}"/>
              </a:ext>
            </a:extLst>
          </p:cNvPr>
          <p:cNvSpPr txBox="1"/>
          <p:nvPr/>
        </p:nvSpPr>
        <p:spPr>
          <a:xfrm>
            <a:off x="153129" y="2205088"/>
            <a:ext cx="5143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Arial" charset="0"/>
                <a:sym typeface="Wingdings" panose="05000000000000000000" pitchFamily="2" charset="2"/>
              </a:rPr>
              <a:t> YOUR ANSWER?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CA99F7-C253-576A-F0AF-40499C6AFCEB}"/>
              </a:ext>
            </a:extLst>
          </p:cNvPr>
          <p:cNvSpPr txBox="1"/>
          <p:nvPr/>
        </p:nvSpPr>
        <p:spPr>
          <a:xfrm>
            <a:off x="730072" y="5600964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Arial" charset="0"/>
                <a:sym typeface="Wingdings" panose="05000000000000000000" pitchFamily="2" charset="2"/>
              </a:rPr>
              <a:t> WHY?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D6EAC-87A2-4CCE-C3D1-8D23B68EAFE7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2E38CC-7DD5-F653-896C-9676C81D0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524" y="438537"/>
            <a:ext cx="1649133" cy="7091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7A7CC4-20A1-DE19-C195-6F7FA316CFE8}"/>
              </a:ext>
            </a:extLst>
          </p:cNvPr>
          <p:cNvSpPr txBox="1"/>
          <p:nvPr/>
        </p:nvSpPr>
        <p:spPr>
          <a:xfrm>
            <a:off x="609600" y="2743047"/>
            <a:ext cx="100801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CC"/>
                </a:solidFill>
                <a:latin typeface="+mj-lt"/>
              </a:rPr>
              <a:t>John and Ann are walking together on the street.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CC"/>
                </a:solidFill>
                <a:latin typeface="+mj-lt"/>
              </a:rPr>
              <a:t>John is standing on Ash Street.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CC"/>
                </a:solidFill>
                <a:latin typeface="+mj-lt"/>
              </a:rPr>
              <a:t>John can see a big supermarket on the corner.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CC"/>
                </a:solidFill>
                <a:latin typeface="+mj-lt"/>
              </a:rPr>
              <a:t>John is Ann’s brother.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CC"/>
                </a:solidFill>
                <a:latin typeface="+mj-lt"/>
              </a:rPr>
              <a:t>Ann is staying at the bank.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45BE32-D2A3-D916-D5FF-75B820411B8F}"/>
              </a:ext>
            </a:extLst>
          </p:cNvPr>
          <p:cNvSpPr/>
          <p:nvPr/>
        </p:nvSpPr>
        <p:spPr>
          <a:xfrm>
            <a:off x="10003842" y="2713510"/>
            <a:ext cx="10184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False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306E92-FD9F-B92E-D236-A38900EFBE7A}"/>
              </a:ext>
            </a:extLst>
          </p:cNvPr>
          <p:cNvSpPr/>
          <p:nvPr/>
        </p:nvSpPr>
        <p:spPr>
          <a:xfrm>
            <a:off x="6950084" y="3214253"/>
            <a:ext cx="9222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True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D3FA4A-306F-D74A-5477-9971115DB9D5}"/>
              </a:ext>
            </a:extLst>
          </p:cNvPr>
          <p:cNvSpPr/>
          <p:nvPr/>
        </p:nvSpPr>
        <p:spPr>
          <a:xfrm>
            <a:off x="9843655" y="3696032"/>
            <a:ext cx="9222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True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40C407-8889-C44D-BF49-CAE202E9D42E}"/>
              </a:ext>
            </a:extLst>
          </p:cNvPr>
          <p:cNvSpPr/>
          <p:nvPr/>
        </p:nvSpPr>
        <p:spPr>
          <a:xfrm>
            <a:off x="5431969" y="4204858"/>
            <a:ext cx="21038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Doesn’t say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F444B5-66D8-C19B-0A9C-CF824D1E1078}"/>
              </a:ext>
            </a:extLst>
          </p:cNvPr>
          <p:cNvSpPr/>
          <p:nvPr/>
        </p:nvSpPr>
        <p:spPr>
          <a:xfrm>
            <a:off x="6180061" y="4691551"/>
            <a:ext cx="10184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False</a:t>
            </a:r>
          </a:p>
        </p:txBody>
      </p:sp>
      <p:pic>
        <p:nvPicPr>
          <p:cNvPr id="22" name="CD2 - TRACK 16">
            <a:hlinkClick r:id="" action="ppaction://media"/>
            <a:extLst>
              <a:ext uri="{FF2B5EF4-FFF2-40B4-BE49-F238E27FC236}">
                <a16:creationId xmlns:a16="http://schemas.microsoft.com/office/drawing/2014/main" id="{C55370B1-D310-B7C9-5B90-46E66E8BA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1205" y="376017"/>
            <a:ext cx="771647" cy="7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8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/>
      <p:bldP spid="7" grpId="0"/>
      <p:bldP spid="4" grpId="0"/>
      <p:bldP spid="16" grpId="0"/>
      <p:bldP spid="17" grpId="0"/>
      <p:bldP spid="18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606AA4-EE75-4284-3010-CB3DD3EE7B2F}"/>
              </a:ext>
            </a:extLst>
          </p:cNvPr>
          <p:cNvSpPr/>
          <p:nvPr/>
        </p:nvSpPr>
        <p:spPr>
          <a:xfrm>
            <a:off x="205273" y="1011196"/>
            <a:ext cx="8683546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John</a:t>
            </a:r>
            <a:r>
              <a:rPr lang="en-US" sz="3200" dirty="0">
                <a:latin typeface="+mj-lt"/>
              </a:rPr>
              <a:t>: Hi, Ann! Sorry to call you, but I’m lost! I’m outside a café on Ash Street. Where do I go?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F9F7-1ADC-D8E7-B4E4-6A44F48872AD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sym typeface="Wingdings" panose="05000000000000000000" pitchFamily="2" charset="2"/>
              </a:rPr>
              <a:t> SECOND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</a:rPr>
              <a:t>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360F8-9DAC-6764-D454-667A2C105036}"/>
              </a:ext>
            </a:extLst>
          </p:cNvPr>
          <p:cNvSpPr txBox="1"/>
          <p:nvPr/>
        </p:nvSpPr>
        <p:spPr>
          <a:xfrm>
            <a:off x="413656" y="3216234"/>
            <a:ext cx="10727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+mj-lt"/>
              </a:rPr>
              <a:t>1. John and Ann are walking together on the street.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A77718-C472-C251-7033-280540156BC7}"/>
              </a:ext>
            </a:extLst>
          </p:cNvPr>
          <p:cNvSpPr/>
          <p:nvPr/>
        </p:nvSpPr>
        <p:spPr>
          <a:xfrm>
            <a:off x="10038269" y="3209637"/>
            <a:ext cx="10184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False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3B1976-CB09-37E6-4F69-BEC026BD674B}"/>
              </a:ext>
            </a:extLst>
          </p:cNvPr>
          <p:cNvSpPr txBox="1"/>
          <p:nvPr/>
        </p:nvSpPr>
        <p:spPr>
          <a:xfrm>
            <a:off x="413656" y="3695206"/>
            <a:ext cx="10727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+mj-lt"/>
              </a:rPr>
              <a:t>2. John is standing on Ash Street.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7B092A-E395-F764-A60B-89AC9C8B119E}"/>
              </a:ext>
            </a:extLst>
          </p:cNvPr>
          <p:cNvSpPr/>
          <p:nvPr/>
        </p:nvSpPr>
        <p:spPr>
          <a:xfrm>
            <a:off x="6940386" y="3671533"/>
            <a:ext cx="9222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True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17" name="CD2 - TRACK 16">
            <a:hlinkClick r:id="" action="ppaction://media"/>
            <a:extLst>
              <a:ext uri="{FF2B5EF4-FFF2-40B4-BE49-F238E27FC236}">
                <a16:creationId xmlns:a16="http://schemas.microsoft.com/office/drawing/2014/main" id="{FA8457FB-9FEC-5538-FF59-75D53910E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2549" y="1024381"/>
            <a:ext cx="584776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9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1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606AA4-EE75-4284-3010-CB3DD3EE7B2F}"/>
              </a:ext>
            </a:extLst>
          </p:cNvPr>
          <p:cNvSpPr/>
          <p:nvPr/>
        </p:nvSpPr>
        <p:spPr>
          <a:xfrm>
            <a:off x="205273" y="1011196"/>
            <a:ext cx="11660156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+mj-lt"/>
              </a:rPr>
              <a:t>Ann</a:t>
            </a:r>
            <a:r>
              <a:rPr lang="en-US" sz="3200" dirty="0">
                <a:latin typeface="+mj-lt"/>
              </a:rPr>
              <a:t>: OK. Go up Ash Street, past the bookshop, then turn right onto High Street. There’s a big supermarket on the corner.</a:t>
            </a:r>
          </a:p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John</a:t>
            </a:r>
            <a:r>
              <a:rPr lang="en-US" sz="3200" dirty="0">
                <a:latin typeface="+mj-lt"/>
              </a:rPr>
              <a:t>: Oh, yes. I can see it from here. So I turn right there?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F9F7-1ADC-D8E7-B4E4-6A44F48872AD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sym typeface="Wingdings" panose="05000000000000000000" pitchFamily="2" charset="2"/>
              </a:rPr>
              <a:t> SECOND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</a:rPr>
              <a:t>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360F8-9DAC-6764-D454-667A2C105036}"/>
              </a:ext>
            </a:extLst>
          </p:cNvPr>
          <p:cNvSpPr txBox="1"/>
          <p:nvPr/>
        </p:nvSpPr>
        <p:spPr>
          <a:xfrm>
            <a:off x="413656" y="3216234"/>
            <a:ext cx="10727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+mj-lt"/>
              </a:rPr>
              <a:t>3. John can see a big supermarket on the corner.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A77718-C472-C251-7033-280540156BC7}"/>
              </a:ext>
            </a:extLst>
          </p:cNvPr>
          <p:cNvSpPr/>
          <p:nvPr/>
        </p:nvSpPr>
        <p:spPr>
          <a:xfrm>
            <a:off x="9705358" y="3216233"/>
            <a:ext cx="9222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True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CD2 - TRACK 16">
            <a:hlinkClick r:id="" action="ppaction://media"/>
            <a:extLst>
              <a:ext uri="{FF2B5EF4-FFF2-40B4-BE49-F238E27FC236}">
                <a16:creationId xmlns:a16="http://schemas.microsoft.com/office/drawing/2014/main" id="{2DF61839-B243-901B-99EA-74F36F19C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0176" y="4240446"/>
            <a:ext cx="771647" cy="7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0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606AA4-EE75-4284-3010-CB3DD3EE7B2F}"/>
              </a:ext>
            </a:extLst>
          </p:cNvPr>
          <p:cNvSpPr/>
          <p:nvPr/>
        </p:nvSpPr>
        <p:spPr>
          <a:xfrm>
            <a:off x="205273" y="1011196"/>
            <a:ext cx="11660156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John</a:t>
            </a:r>
            <a:r>
              <a:rPr lang="en-US" sz="2800" dirty="0">
                <a:latin typeface="+mj-lt"/>
              </a:rPr>
              <a:t>: Hi, Ann! Sorry to call you, but I’m lost! I’m outside a café on Ash Street. Where do I go?</a:t>
            </a:r>
          </a:p>
          <a:p>
            <a:r>
              <a:rPr lang="en-US" sz="2800" b="1" dirty="0">
                <a:solidFill>
                  <a:srgbClr val="00B0F0"/>
                </a:solidFill>
                <a:latin typeface="+mj-lt"/>
              </a:rPr>
              <a:t>Ann</a:t>
            </a:r>
            <a:r>
              <a:rPr lang="en-US" sz="2800" dirty="0">
                <a:latin typeface="+mj-lt"/>
              </a:rPr>
              <a:t>: OK. Go up Ash Street, past the bookshop, then turn right onto High Street. There’s a big supermarket on the corner.</a:t>
            </a:r>
          </a:p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John</a:t>
            </a:r>
            <a:r>
              <a:rPr lang="en-US" sz="2800" dirty="0">
                <a:latin typeface="+mj-lt"/>
              </a:rPr>
              <a:t>: Oh, yes. I can see it from here. So I turn right there?</a:t>
            </a:r>
          </a:p>
          <a:p>
            <a:r>
              <a:rPr lang="en-US" sz="2800" b="1" dirty="0">
                <a:solidFill>
                  <a:srgbClr val="00B0F0"/>
                </a:solidFill>
                <a:latin typeface="+mj-lt"/>
              </a:rPr>
              <a:t>Ann</a:t>
            </a:r>
            <a:r>
              <a:rPr lang="en-US" sz="2800" dirty="0">
                <a:latin typeface="+mj-lt"/>
              </a:rPr>
              <a:t>: Yes. Then walk along High Street and turn left into King Street.</a:t>
            </a:r>
          </a:p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John</a:t>
            </a:r>
            <a:r>
              <a:rPr lang="en-US" sz="2800" dirty="0">
                <a:latin typeface="+mj-lt"/>
              </a:rPr>
              <a:t>: King Street – got it. So it’s on King Street?</a:t>
            </a:r>
          </a:p>
          <a:p>
            <a:r>
              <a:rPr lang="en-US" sz="2800" b="1" dirty="0">
                <a:solidFill>
                  <a:srgbClr val="00B0F0"/>
                </a:solidFill>
                <a:latin typeface="+mj-lt"/>
              </a:rPr>
              <a:t>Ann</a:t>
            </a:r>
            <a:r>
              <a:rPr lang="en-US" sz="2800" dirty="0">
                <a:latin typeface="+mj-lt"/>
              </a:rPr>
              <a:t>: That’s right. It’s opposite the bank. I’m standing right outside.</a:t>
            </a:r>
          </a:p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John</a:t>
            </a:r>
            <a:r>
              <a:rPr lang="en-US" sz="2800" dirty="0">
                <a:latin typeface="+mj-lt"/>
              </a:rPr>
              <a:t>: Great! See you in a minute!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F9F7-1ADC-D8E7-B4E4-6A44F48872AD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Now listen again and check.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Arial" charset="0"/>
                <a:sym typeface="Wingdings" panose="05000000000000000000" pitchFamily="2" charset="2"/>
              </a:rPr>
              <a:t> SECOND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Arial" charset="0"/>
              </a:rPr>
              <a:t>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360F8-9DAC-6764-D454-667A2C105036}"/>
              </a:ext>
            </a:extLst>
          </p:cNvPr>
          <p:cNvSpPr txBox="1"/>
          <p:nvPr/>
        </p:nvSpPr>
        <p:spPr>
          <a:xfrm>
            <a:off x="326570" y="5426034"/>
            <a:ext cx="10727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+mj-lt"/>
              </a:rPr>
              <a:t>4. John is Ann’ s brother.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A77718-C472-C251-7033-280540156BC7}"/>
              </a:ext>
            </a:extLst>
          </p:cNvPr>
          <p:cNvSpPr/>
          <p:nvPr/>
        </p:nvSpPr>
        <p:spPr>
          <a:xfrm>
            <a:off x="5801333" y="5426033"/>
            <a:ext cx="21038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Doesn’t say</a:t>
            </a:r>
          </a:p>
        </p:txBody>
      </p:sp>
      <p:pic>
        <p:nvPicPr>
          <p:cNvPr id="8" name="CD2 - TRACK 16">
            <a:hlinkClick r:id="" action="ppaction://media"/>
            <a:extLst>
              <a:ext uri="{FF2B5EF4-FFF2-40B4-BE49-F238E27FC236}">
                <a16:creationId xmlns:a16="http://schemas.microsoft.com/office/drawing/2014/main" id="{BECFFC31-CBDF-56A8-F1D5-2C5CA8964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98291" y="4432126"/>
            <a:ext cx="771647" cy="7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8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606AA4-EE75-4284-3010-CB3DD3EE7B2F}"/>
              </a:ext>
            </a:extLst>
          </p:cNvPr>
          <p:cNvSpPr/>
          <p:nvPr/>
        </p:nvSpPr>
        <p:spPr>
          <a:xfrm>
            <a:off x="205273" y="1011196"/>
            <a:ext cx="1155129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+mj-lt"/>
              </a:rPr>
              <a:t>Ann</a:t>
            </a:r>
            <a:r>
              <a:rPr lang="en-US" sz="3200" dirty="0">
                <a:latin typeface="+mj-lt"/>
              </a:rPr>
              <a:t>: That’s right. It’s opposite the bank. I’m standing right outside.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F9F7-1ADC-D8E7-B4E4-6A44F48872AD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sym typeface="Wingdings" panose="05000000000000000000" pitchFamily="2" charset="2"/>
              </a:rPr>
              <a:t> SECOND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</a:rPr>
              <a:t>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360F8-9DAC-6764-D454-667A2C105036}"/>
              </a:ext>
            </a:extLst>
          </p:cNvPr>
          <p:cNvSpPr txBox="1"/>
          <p:nvPr/>
        </p:nvSpPr>
        <p:spPr>
          <a:xfrm>
            <a:off x="413656" y="3216234"/>
            <a:ext cx="10727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+mj-lt"/>
              </a:rPr>
              <a:t>5. Ann is staying at the bank.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A77718-C472-C251-7033-280540156BC7}"/>
              </a:ext>
            </a:extLst>
          </p:cNvPr>
          <p:cNvSpPr/>
          <p:nvPr/>
        </p:nvSpPr>
        <p:spPr>
          <a:xfrm>
            <a:off x="6304469" y="3192056"/>
            <a:ext cx="10184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False</a:t>
            </a:r>
          </a:p>
        </p:txBody>
      </p:sp>
      <p:pic>
        <p:nvPicPr>
          <p:cNvPr id="8" name="CD2 - TRACK 16">
            <a:hlinkClick r:id="" action="ppaction://media"/>
            <a:extLst>
              <a:ext uri="{FF2B5EF4-FFF2-40B4-BE49-F238E27FC236}">
                <a16:creationId xmlns:a16="http://schemas.microsoft.com/office/drawing/2014/main" id="{16DF31B5-B698-EBA2-4C67-63A62C178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5556" y="4730302"/>
            <a:ext cx="771647" cy="7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8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ABC9C-CCE3-DF29-FE21-0E57F1712E07}"/>
              </a:ext>
            </a:extLst>
          </p:cNvPr>
          <p:cNvSpPr txBox="1"/>
          <p:nvPr/>
        </p:nvSpPr>
        <p:spPr>
          <a:xfrm>
            <a:off x="0" y="257144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Audio Scripts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BAE89E-2263-4A00-3DFF-8E897A1F9052}"/>
              </a:ext>
            </a:extLst>
          </p:cNvPr>
          <p:cNvSpPr/>
          <p:nvPr/>
        </p:nvSpPr>
        <p:spPr>
          <a:xfrm>
            <a:off x="2397966" y="164812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srgbClr val="0070C0"/>
                </a:solidFill>
                <a:latin typeface="+mj-lt"/>
              </a:rPr>
              <a:t>Practise</a:t>
            </a:r>
            <a:r>
              <a:rPr lang="en-US" sz="3200" i="1" dirty="0">
                <a:solidFill>
                  <a:srgbClr val="0070C0"/>
                </a:solidFill>
                <a:latin typeface="+mj-lt"/>
              </a:rPr>
              <a:t> the conversation in pairs.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91AC43-F071-9376-7A26-905A6066EE25}"/>
              </a:ext>
            </a:extLst>
          </p:cNvPr>
          <p:cNvSpPr/>
          <p:nvPr/>
        </p:nvSpPr>
        <p:spPr>
          <a:xfrm>
            <a:off x="542327" y="1038608"/>
            <a:ext cx="11540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John</a:t>
            </a:r>
            <a:r>
              <a:rPr lang="en-US" sz="3200" dirty="0">
                <a:latin typeface="+mj-lt"/>
              </a:rPr>
              <a:t>: Hi, Ann! Sorry to call you, but I’m lost! I’m outside a café on Ash Street. Where do I go?</a:t>
            </a:r>
          </a:p>
          <a:p>
            <a:r>
              <a:rPr lang="en-US" sz="3200" b="1" dirty="0">
                <a:solidFill>
                  <a:srgbClr val="00B0F0"/>
                </a:solidFill>
                <a:latin typeface="+mj-lt"/>
              </a:rPr>
              <a:t>Ann</a:t>
            </a:r>
            <a:r>
              <a:rPr lang="en-US" sz="3200" dirty="0">
                <a:latin typeface="+mj-lt"/>
              </a:rPr>
              <a:t>: OK. Go up Ash Street, past the bookshop, then turn right onto High Street. There’s a big supermarket on the corner.</a:t>
            </a:r>
          </a:p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John</a:t>
            </a:r>
            <a:r>
              <a:rPr lang="en-US" sz="3200" dirty="0">
                <a:latin typeface="+mj-lt"/>
              </a:rPr>
              <a:t>: Oh, yes. I can see it from here. So I turn right there?</a:t>
            </a:r>
          </a:p>
          <a:p>
            <a:r>
              <a:rPr lang="en-US" sz="3200" b="1" dirty="0">
                <a:solidFill>
                  <a:srgbClr val="00B0F0"/>
                </a:solidFill>
                <a:latin typeface="+mj-lt"/>
              </a:rPr>
              <a:t>Ann</a:t>
            </a:r>
            <a:r>
              <a:rPr lang="en-US" sz="3200" dirty="0">
                <a:latin typeface="+mj-lt"/>
              </a:rPr>
              <a:t>: Yes. Then walk along High Street and turn left into King Street.</a:t>
            </a:r>
          </a:p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John</a:t>
            </a:r>
            <a:r>
              <a:rPr lang="en-US" sz="3200" dirty="0">
                <a:latin typeface="+mj-lt"/>
              </a:rPr>
              <a:t>: King Street – got it. So it’s on King Street?</a:t>
            </a:r>
          </a:p>
          <a:p>
            <a:r>
              <a:rPr lang="en-US" sz="3200" b="1" dirty="0">
                <a:solidFill>
                  <a:srgbClr val="00B0F0"/>
                </a:solidFill>
                <a:latin typeface="+mj-lt"/>
              </a:rPr>
              <a:t>Ann</a:t>
            </a:r>
            <a:r>
              <a:rPr lang="en-US" sz="3200" dirty="0">
                <a:latin typeface="+mj-lt"/>
              </a:rPr>
              <a:t>: That’s right. It’s opposite the bank. I’m standing right outside.</a:t>
            </a:r>
          </a:p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John</a:t>
            </a:r>
            <a:r>
              <a:rPr lang="en-US" sz="3200" dirty="0">
                <a:latin typeface="+mj-lt"/>
              </a:rPr>
              <a:t>: Great! See you in a minute!</a:t>
            </a:r>
          </a:p>
        </p:txBody>
      </p:sp>
    </p:spTree>
    <p:extLst>
      <p:ext uri="{BB962C8B-B14F-4D97-AF65-F5344CB8AC3E}">
        <p14:creationId xmlns:p14="http://schemas.microsoft.com/office/powerpoint/2010/main" val="2233676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Post-Listening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1866F-9AE7-FFEB-2953-3F0399D51119}"/>
              </a:ext>
            </a:extLst>
          </p:cNvPr>
          <p:cNvSpPr/>
          <p:nvPr/>
        </p:nvSpPr>
        <p:spPr>
          <a:xfrm>
            <a:off x="2315945" y="331435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C8811955-3FD2-817C-C9F6-54F422AA0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922" y="400158"/>
            <a:ext cx="1723760" cy="109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769FACC-A115-65EF-B3D8-53644ED66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1519155"/>
            <a:ext cx="5376863" cy="449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CC5F66-DC06-32B9-B1A8-19647C72288F}"/>
              </a:ext>
            </a:extLst>
          </p:cNvPr>
          <p:cNvSpPr txBox="1"/>
          <p:nvPr/>
        </p:nvSpPr>
        <p:spPr>
          <a:xfrm>
            <a:off x="228600" y="1306972"/>
            <a:ext cx="665117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+mj-lt"/>
              </a:rPr>
              <a:t>Look at the map on page 78. Ask and answer the way to the following places:</a:t>
            </a:r>
          </a:p>
          <a:p>
            <a:r>
              <a:rPr lang="en-US" sz="3200" i="1" dirty="0">
                <a:solidFill>
                  <a:srgbClr val="0000CC"/>
                </a:solidFill>
                <a:latin typeface="+mj-lt"/>
              </a:rPr>
              <a:t>A: I'm outside </a:t>
            </a:r>
            <a:r>
              <a:rPr lang="en-US" sz="3200" i="1" dirty="0">
                <a:solidFill>
                  <a:srgbClr val="FF0000"/>
                </a:solidFill>
                <a:latin typeface="+mj-lt"/>
              </a:rPr>
              <a:t>the café / cinema / department store / etc</a:t>
            </a:r>
            <a:r>
              <a:rPr lang="en-US" sz="3200" i="1" dirty="0">
                <a:solidFill>
                  <a:srgbClr val="0000CC"/>
                </a:solidFill>
                <a:latin typeface="+mj-lt"/>
              </a:rPr>
              <a:t>. How can I get to </a:t>
            </a:r>
            <a:r>
              <a:rPr lang="en-US" sz="3200" i="1" dirty="0">
                <a:solidFill>
                  <a:srgbClr val="FF0000"/>
                </a:solidFill>
                <a:latin typeface="+mj-lt"/>
              </a:rPr>
              <a:t>clothes shop / toy shop / school / etc.</a:t>
            </a:r>
            <a:r>
              <a:rPr lang="en-US" sz="3200" i="1" dirty="0">
                <a:solidFill>
                  <a:srgbClr val="0000CC"/>
                </a:solidFill>
                <a:latin typeface="+mj-lt"/>
              </a:rPr>
              <a:t>?</a:t>
            </a:r>
            <a:br>
              <a:rPr lang="en-US" sz="3200" i="1" dirty="0">
                <a:solidFill>
                  <a:srgbClr val="0000CC"/>
                </a:solidFill>
                <a:latin typeface="+mj-lt"/>
              </a:rPr>
            </a:br>
            <a:r>
              <a:rPr lang="en-US" sz="3200" i="1" dirty="0">
                <a:solidFill>
                  <a:srgbClr val="0000CC"/>
                </a:solidFill>
                <a:latin typeface="+mj-lt"/>
              </a:rPr>
              <a:t>B: Certainly. ...</a:t>
            </a:r>
          </a:p>
        </p:txBody>
      </p:sp>
    </p:spTree>
    <p:extLst>
      <p:ext uri="{BB962C8B-B14F-4D97-AF65-F5344CB8AC3E}">
        <p14:creationId xmlns:p14="http://schemas.microsoft.com/office/powerpoint/2010/main" val="3668308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Post-Listening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1866F-9AE7-FFEB-2953-3F0399D51119}"/>
              </a:ext>
            </a:extLst>
          </p:cNvPr>
          <p:cNvSpPr/>
          <p:nvPr/>
        </p:nvSpPr>
        <p:spPr>
          <a:xfrm>
            <a:off x="2369108" y="331435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C8811955-3FD2-817C-C9F6-54F422AA0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922" y="400158"/>
            <a:ext cx="1723760" cy="109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769FACC-A115-65EF-B3D8-53644ED66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1519155"/>
            <a:ext cx="5376863" cy="449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CC5F66-DC06-32B9-B1A8-19647C72288F}"/>
              </a:ext>
            </a:extLst>
          </p:cNvPr>
          <p:cNvSpPr txBox="1"/>
          <p:nvPr/>
        </p:nvSpPr>
        <p:spPr>
          <a:xfrm>
            <a:off x="228600" y="1306972"/>
            <a:ext cx="665117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+mj-lt"/>
              </a:rPr>
              <a:t>Look at the map on page 78. Ask and answer the way to the following places:</a:t>
            </a:r>
          </a:p>
          <a:p>
            <a:r>
              <a:rPr lang="en-US" sz="3200" i="1" dirty="0">
                <a:solidFill>
                  <a:srgbClr val="0000CC"/>
                </a:solidFill>
                <a:latin typeface="+mj-lt"/>
              </a:rPr>
              <a:t>A: I'm outside </a:t>
            </a:r>
            <a:r>
              <a:rPr lang="en-US" sz="3200" i="1" dirty="0">
                <a:solidFill>
                  <a:srgbClr val="FF0000"/>
                </a:solidFill>
                <a:latin typeface="+mj-lt"/>
              </a:rPr>
              <a:t>the café</a:t>
            </a:r>
            <a:r>
              <a:rPr lang="en-US" sz="3200" i="1" dirty="0">
                <a:solidFill>
                  <a:srgbClr val="0000CC"/>
                </a:solidFill>
                <a:latin typeface="+mj-lt"/>
              </a:rPr>
              <a:t>. How can I get to </a:t>
            </a:r>
            <a:r>
              <a:rPr lang="en-US" sz="3200" i="1" dirty="0">
                <a:solidFill>
                  <a:srgbClr val="FF0000"/>
                </a:solidFill>
                <a:latin typeface="+mj-lt"/>
              </a:rPr>
              <a:t>clothes shop</a:t>
            </a:r>
            <a:r>
              <a:rPr lang="en-US" sz="3200" i="1" dirty="0">
                <a:solidFill>
                  <a:srgbClr val="0000CC"/>
                </a:solidFill>
                <a:latin typeface="+mj-lt"/>
              </a:rPr>
              <a:t>?</a:t>
            </a:r>
            <a:br>
              <a:rPr lang="en-US" sz="3200" i="1" dirty="0">
                <a:solidFill>
                  <a:srgbClr val="0000CC"/>
                </a:solidFill>
                <a:latin typeface="+mj-lt"/>
              </a:rPr>
            </a:br>
            <a:r>
              <a:rPr lang="en-US" sz="3200" i="1" dirty="0">
                <a:solidFill>
                  <a:srgbClr val="0000CC"/>
                </a:solidFill>
                <a:latin typeface="+mj-lt"/>
              </a:rPr>
              <a:t>B: Certainly. Go up Ash Street, past the bookshop, then turn left onto High Street. The clothes shop is on your right.</a:t>
            </a:r>
          </a:p>
        </p:txBody>
      </p:sp>
    </p:spTree>
    <p:extLst>
      <p:ext uri="{BB962C8B-B14F-4D97-AF65-F5344CB8AC3E}">
        <p14:creationId xmlns:p14="http://schemas.microsoft.com/office/powerpoint/2010/main" val="2460463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5E9135-327E-8498-9661-B0BBB3B18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64" y="391615"/>
            <a:ext cx="3905795" cy="876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AA7093-A943-F6AB-824E-A57C0039B3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1" y="1283259"/>
            <a:ext cx="7028075" cy="2781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ECCB4A-F6AC-A7FC-F9F5-A770A0F43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58" y="4645955"/>
            <a:ext cx="6458404" cy="15782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3AA297-3A8D-E14B-B5E7-5D919EF3A7B3}"/>
              </a:ext>
            </a:extLst>
          </p:cNvPr>
          <p:cNvSpPr/>
          <p:nvPr/>
        </p:nvSpPr>
        <p:spPr>
          <a:xfrm>
            <a:off x="424500" y="4064644"/>
            <a:ext cx="9467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e.g.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83490A-3B0F-D4C7-7D37-9F5228884430}"/>
              </a:ext>
            </a:extLst>
          </p:cNvPr>
          <p:cNvGrpSpPr/>
          <p:nvPr/>
        </p:nvGrpSpPr>
        <p:grpSpPr>
          <a:xfrm>
            <a:off x="7092176" y="701946"/>
            <a:ext cx="4825422" cy="4337020"/>
            <a:chOff x="6045123" y="2390891"/>
            <a:chExt cx="6249244" cy="229758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E1D9C8-6192-F1C7-09DE-981312C7A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43972" y="2390891"/>
              <a:ext cx="3550395" cy="229758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B96360-255C-3A01-ECDE-EE931DFC6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45123" y="2390892"/>
              <a:ext cx="2698850" cy="2297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6049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learn and use some vocabulary related to shops and services: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baker’s, butcher’s, chemist’s, department store, ﬂorist’s, newsagent’s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listen to people ask and give directions.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ask for / give directions.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5E9135-327E-8498-9661-B0BBB3B18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05" y="391615"/>
            <a:ext cx="3905795" cy="876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AA7093-A943-F6AB-824E-A57C0039B3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1" y="1283259"/>
            <a:ext cx="7028075" cy="27813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D83490A-3B0F-D4C7-7D37-9F5228884430}"/>
              </a:ext>
            </a:extLst>
          </p:cNvPr>
          <p:cNvGrpSpPr/>
          <p:nvPr/>
        </p:nvGrpSpPr>
        <p:grpSpPr>
          <a:xfrm>
            <a:off x="7092176" y="701946"/>
            <a:ext cx="4825422" cy="4337020"/>
            <a:chOff x="6045123" y="2390891"/>
            <a:chExt cx="6249244" cy="229758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E1D9C8-6192-F1C7-09DE-981312C7A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43972" y="2390891"/>
              <a:ext cx="3550395" cy="229758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B96360-255C-3A01-ECDE-EE931DFC6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5123" y="2390892"/>
              <a:ext cx="2698850" cy="229758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02FA489-5F2A-F92B-C109-D8A5312320B9}"/>
              </a:ext>
            </a:extLst>
          </p:cNvPr>
          <p:cNvSpPr/>
          <p:nvPr/>
        </p:nvSpPr>
        <p:spPr>
          <a:xfrm>
            <a:off x="499958" y="3066585"/>
            <a:ext cx="4462335" cy="1013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2B9C9F-E8A2-02C5-CBC0-B660D949BEF4}"/>
              </a:ext>
            </a:extLst>
          </p:cNvPr>
          <p:cNvSpPr/>
          <p:nvPr/>
        </p:nvSpPr>
        <p:spPr>
          <a:xfrm>
            <a:off x="398674" y="2351363"/>
            <a:ext cx="4462335" cy="298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42D5BB-2E98-DDDE-F27E-1211A8037AD6}"/>
              </a:ext>
            </a:extLst>
          </p:cNvPr>
          <p:cNvSpPr txBox="1"/>
          <p:nvPr/>
        </p:nvSpPr>
        <p:spPr>
          <a:xfrm>
            <a:off x="398673" y="3491546"/>
            <a:ext cx="652623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A: How do I get to the hospital, please?</a:t>
            </a:r>
            <a:b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B: Go up Ash Street and turn right into High Street. Take the second road on the left; this is King Street. The hospital is on your right.</a:t>
            </a:r>
            <a:b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42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5E9135-327E-8498-9661-B0BBB3B18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05" y="391615"/>
            <a:ext cx="3905795" cy="876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AA7093-A943-F6AB-824E-A57C0039B3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1" y="1283259"/>
            <a:ext cx="7028075" cy="27813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D83490A-3B0F-D4C7-7D37-9F5228884430}"/>
              </a:ext>
            </a:extLst>
          </p:cNvPr>
          <p:cNvGrpSpPr/>
          <p:nvPr/>
        </p:nvGrpSpPr>
        <p:grpSpPr>
          <a:xfrm>
            <a:off x="7092176" y="701946"/>
            <a:ext cx="4825422" cy="4337020"/>
            <a:chOff x="6045123" y="2390891"/>
            <a:chExt cx="6249244" cy="229758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E1D9C8-6192-F1C7-09DE-981312C7A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43972" y="2390891"/>
              <a:ext cx="3550395" cy="229758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B96360-255C-3A01-ECDE-EE931DFC6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5123" y="2390892"/>
              <a:ext cx="2698850" cy="229758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02FA489-5F2A-F92B-C109-D8A5312320B9}"/>
              </a:ext>
            </a:extLst>
          </p:cNvPr>
          <p:cNvSpPr/>
          <p:nvPr/>
        </p:nvSpPr>
        <p:spPr>
          <a:xfrm>
            <a:off x="499958" y="3066585"/>
            <a:ext cx="4462335" cy="1013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2B9C9F-E8A2-02C5-CBC0-B660D949BEF4}"/>
              </a:ext>
            </a:extLst>
          </p:cNvPr>
          <p:cNvSpPr/>
          <p:nvPr/>
        </p:nvSpPr>
        <p:spPr>
          <a:xfrm>
            <a:off x="398674" y="2351363"/>
            <a:ext cx="4462335" cy="298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42D5BB-2E98-DDDE-F27E-1211A8037AD6}"/>
              </a:ext>
            </a:extLst>
          </p:cNvPr>
          <p:cNvSpPr txBox="1"/>
          <p:nvPr/>
        </p:nvSpPr>
        <p:spPr>
          <a:xfrm>
            <a:off x="398673" y="3491546"/>
            <a:ext cx="65262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A: Where’s the bank, please?</a:t>
            </a:r>
            <a:b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B: Go up Oak Street and turn right on High Street. Walk along High Street and turn left on King Street. The bank is opposite the hospital.</a:t>
            </a:r>
            <a:endParaRPr lang="en-US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41C47A-C997-62AC-208F-886F5B9C9E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11574"/>
            <a:ext cx="7028075" cy="46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78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5E9135-327E-8498-9661-B0BBB3B18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05" y="391615"/>
            <a:ext cx="3905795" cy="876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AA7093-A943-F6AB-824E-A57C0039B3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1" y="1283259"/>
            <a:ext cx="7028075" cy="27813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D83490A-3B0F-D4C7-7D37-9F5228884430}"/>
              </a:ext>
            </a:extLst>
          </p:cNvPr>
          <p:cNvGrpSpPr/>
          <p:nvPr/>
        </p:nvGrpSpPr>
        <p:grpSpPr>
          <a:xfrm>
            <a:off x="7092176" y="701946"/>
            <a:ext cx="4825422" cy="4337020"/>
            <a:chOff x="6045123" y="2390891"/>
            <a:chExt cx="6249244" cy="229758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E1D9C8-6192-F1C7-09DE-981312C7A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43972" y="2390891"/>
              <a:ext cx="3550395" cy="229758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B96360-255C-3A01-ECDE-EE931DFC6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5123" y="2390892"/>
              <a:ext cx="2698850" cy="229758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02FA489-5F2A-F92B-C109-D8A5312320B9}"/>
              </a:ext>
            </a:extLst>
          </p:cNvPr>
          <p:cNvSpPr/>
          <p:nvPr/>
        </p:nvSpPr>
        <p:spPr>
          <a:xfrm>
            <a:off x="499958" y="3066585"/>
            <a:ext cx="4462335" cy="1013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2B9C9F-E8A2-02C5-CBC0-B660D949BEF4}"/>
              </a:ext>
            </a:extLst>
          </p:cNvPr>
          <p:cNvSpPr/>
          <p:nvPr/>
        </p:nvSpPr>
        <p:spPr>
          <a:xfrm>
            <a:off x="398674" y="2351363"/>
            <a:ext cx="4462335" cy="298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42D5BB-2E98-DDDE-F27E-1211A8037AD6}"/>
              </a:ext>
            </a:extLst>
          </p:cNvPr>
          <p:cNvSpPr txBox="1"/>
          <p:nvPr/>
        </p:nvSpPr>
        <p:spPr>
          <a:xfrm>
            <a:off x="398673" y="3491546"/>
            <a:ext cx="65262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A: How do I get to the school, please?</a:t>
            </a:r>
            <a:b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B: Go up Oak Street and turn left on High Street. Then turn right on Pine Street. Go up Pine Street. The school is opposite the park.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CD3A88-C456-A350-102E-E3B30C334D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673" y="2550348"/>
            <a:ext cx="4561304" cy="52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4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5E9135-327E-8498-9661-B0BBB3B18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05" y="391615"/>
            <a:ext cx="3905795" cy="876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AA7093-A943-F6AB-824E-A57C0039B3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1" y="1283259"/>
            <a:ext cx="7028075" cy="27813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D83490A-3B0F-D4C7-7D37-9F5228884430}"/>
              </a:ext>
            </a:extLst>
          </p:cNvPr>
          <p:cNvGrpSpPr/>
          <p:nvPr/>
        </p:nvGrpSpPr>
        <p:grpSpPr>
          <a:xfrm>
            <a:off x="7092176" y="701946"/>
            <a:ext cx="4825422" cy="4337020"/>
            <a:chOff x="6045123" y="2390891"/>
            <a:chExt cx="6249244" cy="229758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E1D9C8-6192-F1C7-09DE-981312C7A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43972" y="2390891"/>
              <a:ext cx="3550395" cy="229758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B96360-255C-3A01-ECDE-EE931DFC6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5123" y="2390892"/>
              <a:ext cx="2698850" cy="229758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02FA489-5F2A-F92B-C109-D8A5312320B9}"/>
              </a:ext>
            </a:extLst>
          </p:cNvPr>
          <p:cNvSpPr/>
          <p:nvPr/>
        </p:nvSpPr>
        <p:spPr>
          <a:xfrm>
            <a:off x="499958" y="3066585"/>
            <a:ext cx="4462335" cy="1013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2B9C9F-E8A2-02C5-CBC0-B660D949BEF4}"/>
              </a:ext>
            </a:extLst>
          </p:cNvPr>
          <p:cNvSpPr/>
          <p:nvPr/>
        </p:nvSpPr>
        <p:spPr>
          <a:xfrm>
            <a:off x="398674" y="2351363"/>
            <a:ext cx="4462335" cy="298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42D5BB-2E98-DDDE-F27E-1211A8037AD6}"/>
              </a:ext>
            </a:extLst>
          </p:cNvPr>
          <p:cNvSpPr txBox="1"/>
          <p:nvPr/>
        </p:nvSpPr>
        <p:spPr>
          <a:xfrm>
            <a:off x="398673" y="3491546"/>
            <a:ext cx="652623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A: Could you tell me how to get to the newsagent’s, please?</a:t>
            </a:r>
            <a:b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C9243F"/>
                </a:solidFill>
                <a:effectLst/>
                <a:latin typeface="FrutigerLTStd-Italic"/>
              </a:rPr>
              <a:t>B: Walk along High Street. Then turn right into Oak Street. The newsagent’s is between the butcher’s and the post office.</a:t>
            </a:r>
            <a:r>
              <a:rPr lang="en-US" sz="2800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CD3A88-C456-A350-102E-E3B30C334D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673" y="2550348"/>
            <a:ext cx="4561304" cy="523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67BD0C-AFC4-692E-B3C6-09CD79189D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05" y="2550348"/>
            <a:ext cx="5601965" cy="50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5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158620" y="733246"/>
            <a:ext cx="1178456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Calibri" pitchFamily="34" charset="0"/>
              </a:rPr>
              <a:t>Write a paragraph (60-80 words) about the way to school or your favorite shop. You can include some of the following information: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What’s the name of your school / favorite shop?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How far is your school / your favorite shop from home?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How can you go there? (on foot/ by bus/ by motorbike/ by car, etc.)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Who do you often go there with?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What’s the simplest way to get there from home?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307910" y="689788"/>
            <a:ext cx="1188409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Write a paragraph (60-80 words) about the way to school or your favorite shop. You can include the following information: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I study at Tan An Secondary High school. My school is about three 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kilometres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 from home. I often go there by bicycle alone. I go along Bui 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Huu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Nghia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 Street, then turn left to Nguyen 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Cuu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 Van Street. I turn right at the traffic light to Hung 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Vuong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 Street. Then I turn right to Nguyen 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Dinh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Chieu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 Street. After that, I turn right at the roundabout and go straight for 100 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metres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. My school is on my right.</a:t>
            </a:r>
            <a:endParaRPr lang="en-US" sz="32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34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306" y="412709"/>
            <a:ext cx="9453093" cy="60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3806" y="342565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+mj-lt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9" y="1414751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+mj-lt"/>
              </a:rPr>
              <a:t>Vocabularies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+mj-lt"/>
              </a:rPr>
              <a:t>baker’s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+mj-lt"/>
              </a:rPr>
              <a:t>butcher’s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+mj-lt"/>
              </a:rPr>
              <a:t>chemist’s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+mj-lt"/>
              </a:rPr>
              <a:t>department store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+mj-lt"/>
              </a:rPr>
              <a:t>ﬂorist’s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+mj-lt"/>
              </a:rPr>
              <a:t>newsagent’s</a:t>
            </a:r>
          </a:p>
        </p:txBody>
      </p:sp>
      <p:sp>
        <p:nvSpPr>
          <p:cNvPr id="6" name="Rectangle 5"/>
          <p:cNvSpPr/>
          <p:nvPr/>
        </p:nvSpPr>
        <p:spPr>
          <a:xfrm>
            <a:off x="5585486" y="1414751"/>
            <a:ext cx="6273462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+mj-lt"/>
              </a:rPr>
              <a:t>Skills</a:t>
            </a:r>
          </a:p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- Listening: 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listen to people ask and give directions</a:t>
            </a:r>
          </a:p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- Speaking: 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ask for / give directions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375" y="1416050"/>
            <a:ext cx="1187132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the vocabularies;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(page 42)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Prepare the next lesson (page 80 SB)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Notebook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(pages 34 &amp; 35)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654" y="392805"/>
            <a:ext cx="8906171" cy="607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3"/>
          <a:srcRect t="2" b="15105"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A06F3CB-FF4D-8373-6A52-127317A8661E}"/>
              </a:ext>
            </a:extLst>
          </p:cNvPr>
          <p:cNvSpPr/>
          <p:nvPr/>
        </p:nvSpPr>
        <p:spPr>
          <a:xfrm>
            <a:off x="283030" y="1104010"/>
            <a:ext cx="12289971" cy="4878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+mj-lt"/>
                <a:cs typeface="+mn-cs"/>
              </a:rPr>
              <a:t>1. A. m</a:t>
            </a:r>
            <a:r>
              <a:rPr lang="en-US" sz="3200" u="sng" dirty="0">
                <a:solidFill>
                  <a:prstClr val="black"/>
                </a:solidFill>
                <a:latin typeface="+mj-lt"/>
                <a:cs typeface="+mn-cs"/>
              </a:rPr>
              <a:t>ea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+mn-cs"/>
              </a:rPr>
              <a:t>t			B. dr</a:t>
            </a:r>
            <a:r>
              <a:rPr lang="en-US" sz="3200" u="sng" dirty="0">
                <a:solidFill>
                  <a:prstClr val="black"/>
                </a:solidFill>
                <a:latin typeface="+mj-lt"/>
                <a:cs typeface="+mn-cs"/>
              </a:rPr>
              <a:t>ea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+mn-cs"/>
              </a:rPr>
              <a:t>m		C. b</a:t>
            </a:r>
            <a:r>
              <a:rPr lang="en-US" sz="3200" u="sng" dirty="0">
                <a:solidFill>
                  <a:prstClr val="black"/>
                </a:solidFill>
                <a:latin typeface="+mj-lt"/>
                <a:cs typeface="+mn-cs"/>
              </a:rPr>
              <a:t>ea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+mn-cs"/>
              </a:rPr>
              <a:t>r		D. s</a:t>
            </a:r>
            <a:r>
              <a:rPr lang="en-US" sz="3200" u="sng" dirty="0">
                <a:solidFill>
                  <a:prstClr val="black"/>
                </a:solidFill>
                <a:latin typeface="+mj-lt"/>
                <a:cs typeface="+mn-cs"/>
              </a:rPr>
              <a:t>ea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+mj-lt"/>
              <a:cs typeface="+mn-cs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+mj-lt"/>
                <a:cs typeface="+mn-cs"/>
              </a:rPr>
              <a:t>2. A. z</a:t>
            </a:r>
            <a:r>
              <a:rPr lang="en-US" sz="3200" u="sng" dirty="0">
                <a:solidFill>
                  <a:prstClr val="black"/>
                </a:solidFill>
                <a:latin typeface="+mj-lt"/>
                <a:cs typeface="+mn-cs"/>
              </a:rPr>
              <a:t>oo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+mn-cs"/>
              </a:rPr>
              <a:t>			B. sch</a:t>
            </a:r>
            <a:r>
              <a:rPr lang="en-US" sz="3200" u="sng" dirty="0">
                <a:solidFill>
                  <a:prstClr val="black"/>
                </a:solidFill>
                <a:latin typeface="+mj-lt"/>
                <a:cs typeface="+mn-cs"/>
              </a:rPr>
              <a:t>oo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+mn-cs"/>
              </a:rPr>
              <a:t>l		C. fl</a:t>
            </a:r>
            <a:r>
              <a:rPr lang="en-US" sz="3200" u="sng" dirty="0">
                <a:solidFill>
                  <a:prstClr val="black"/>
                </a:solidFill>
                <a:latin typeface="+mj-lt"/>
                <a:cs typeface="+mn-cs"/>
              </a:rPr>
              <a:t>oo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+mn-cs"/>
              </a:rPr>
              <a:t>r		D. f</a:t>
            </a:r>
            <a:r>
              <a:rPr lang="en-US" sz="3200" u="sng" dirty="0">
                <a:solidFill>
                  <a:prstClr val="black"/>
                </a:solidFill>
                <a:latin typeface="+mj-lt"/>
                <a:cs typeface="+mn-cs"/>
              </a:rPr>
              <a:t>oo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+mn-cs"/>
              </a:rPr>
              <a:t>d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+mj-lt"/>
              <a:cs typeface="+mn-cs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+mj-lt"/>
                <a:cs typeface="+mn-cs"/>
              </a:rPr>
              <a:t>3. A. d</a:t>
            </a:r>
            <a:r>
              <a:rPr lang="en-US" sz="3200" u="sng" dirty="0">
                <a:solidFill>
                  <a:prstClr val="black"/>
                </a:solidFill>
                <a:latin typeface="+mj-lt"/>
                <a:cs typeface="+mn-cs"/>
              </a:rPr>
              <a:t>i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+mn-cs"/>
              </a:rPr>
              <a:t>nner		B. serv</a:t>
            </a:r>
            <a:r>
              <a:rPr lang="en-US" sz="3200" u="sng" dirty="0">
                <a:solidFill>
                  <a:prstClr val="black"/>
                </a:solidFill>
                <a:latin typeface="+mj-lt"/>
                <a:cs typeface="+mn-cs"/>
              </a:rPr>
              <a:t>i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+mn-cs"/>
              </a:rPr>
              <a:t>ce		C. ch</a:t>
            </a:r>
            <a:r>
              <a:rPr lang="en-US" sz="3200" u="sng" dirty="0">
                <a:solidFill>
                  <a:prstClr val="black"/>
                </a:solidFill>
                <a:latin typeface="+mj-lt"/>
                <a:cs typeface="+mn-cs"/>
              </a:rPr>
              <a:t>i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+mn-cs"/>
              </a:rPr>
              <a:t>cken		D. dr</a:t>
            </a:r>
            <a:r>
              <a:rPr lang="en-US" sz="3200" u="sng" dirty="0">
                <a:solidFill>
                  <a:prstClr val="black"/>
                </a:solidFill>
                <a:latin typeface="+mj-lt"/>
                <a:cs typeface="+mn-cs"/>
              </a:rPr>
              <a:t>i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+mn-cs"/>
              </a:rPr>
              <a:t>ver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CFB691-5732-4550-2C5C-52FD1D85E883}"/>
              </a:ext>
            </a:extLst>
          </p:cNvPr>
          <p:cNvSpPr/>
          <p:nvPr/>
        </p:nvSpPr>
        <p:spPr>
          <a:xfrm>
            <a:off x="1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Work in pairs.</a:t>
            </a:r>
            <a:endParaRPr lang="en-US" sz="4000" b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pic>
        <p:nvPicPr>
          <p:cNvPr id="23" name="Picture 22" descr="Free Speech bubble 1195466 PNG with Transparent Background">
            <a:extLst>
              <a:ext uri="{FF2B5EF4-FFF2-40B4-BE49-F238E27FC236}">
                <a16:creationId xmlns:a16="http://schemas.microsoft.com/office/drawing/2014/main" id="{5E8ED63D-F34C-EFC0-824C-29374A366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5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FD27C245-5A84-F5C7-8ADA-8903FE7ACA85}"/>
              </a:ext>
            </a:extLst>
          </p:cNvPr>
          <p:cNvSpPr/>
          <p:nvPr/>
        </p:nvSpPr>
        <p:spPr>
          <a:xfrm>
            <a:off x="6652473" y="1482877"/>
            <a:ext cx="480098" cy="58257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38EF039-29A0-35E0-3178-FFB4C86296D1}"/>
              </a:ext>
            </a:extLst>
          </p:cNvPr>
          <p:cNvSpPr/>
          <p:nvPr/>
        </p:nvSpPr>
        <p:spPr>
          <a:xfrm>
            <a:off x="6652473" y="3422774"/>
            <a:ext cx="480098" cy="58257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389DD-636C-343F-803B-425E023C156D}"/>
              </a:ext>
            </a:extLst>
          </p:cNvPr>
          <p:cNvSpPr txBox="1"/>
          <p:nvPr/>
        </p:nvSpPr>
        <p:spPr>
          <a:xfrm>
            <a:off x="3136667" y="343361"/>
            <a:ext cx="9000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0070C0"/>
                </a:solidFill>
                <a:latin typeface="+mj-lt"/>
                <a:cs typeface="+mn-cs"/>
              </a:rPr>
              <a:t>Choose the word whose underlined part is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0070C0"/>
                </a:solidFill>
                <a:latin typeface="+mj-lt"/>
                <a:cs typeface="+mn-cs"/>
              </a:rPr>
              <a:t>pronounced differently from that of the other words.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7F1BE6C-CDE7-8DC3-B4CB-9BFA099EFE00}"/>
              </a:ext>
            </a:extLst>
          </p:cNvPr>
          <p:cNvSpPr/>
          <p:nvPr/>
        </p:nvSpPr>
        <p:spPr>
          <a:xfrm>
            <a:off x="9441220" y="5366511"/>
            <a:ext cx="480098" cy="58257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22A6B3-E429-0F62-16DA-C55BDA0AFCC0}"/>
              </a:ext>
            </a:extLst>
          </p:cNvPr>
          <p:cNvSpPr/>
          <p:nvPr/>
        </p:nvSpPr>
        <p:spPr>
          <a:xfrm>
            <a:off x="930807" y="180138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+mn-cs"/>
              </a:rPr>
              <a:t>miːt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52FEC6-6DC4-8B0D-B537-D1F31A721FDC}"/>
              </a:ext>
            </a:extLst>
          </p:cNvPr>
          <p:cNvSpPr/>
          <p:nvPr/>
        </p:nvSpPr>
        <p:spPr>
          <a:xfrm>
            <a:off x="4181380" y="1801380"/>
            <a:ext cx="167681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+mn-cs"/>
              </a:rPr>
              <a:t>driːm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224D82-3ECB-A785-BB92-F18964FAB18F}"/>
              </a:ext>
            </a:extLst>
          </p:cNvPr>
          <p:cNvSpPr/>
          <p:nvPr/>
        </p:nvSpPr>
        <p:spPr>
          <a:xfrm>
            <a:off x="6997138" y="177416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+mn-cs"/>
              </a:rPr>
              <a:t>beə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(r)/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B9B8F9-1034-B922-716F-E210A022E810}"/>
              </a:ext>
            </a:extLst>
          </p:cNvPr>
          <p:cNvSpPr/>
          <p:nvPr/>
        </p:nvSpPr>
        <p:spPr>
          <a:xfrm>
            <a:off x="9921318" y="173384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+mn-cs"/>
              </a:rPr>
              <a:t>si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ː/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D382BE-DA48-200E-9075-F50A50B1922A}"/>
              </a:ext>
            </a:extLst>
          </p:cNvPr>
          <p:cNvSpPr/>
          <p:nvPr/>
        </p:nvSpPr>
        <p:spPr>
          <a:xfrm>
            <a:off x="844704" y="371523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+mn-cs"/>
              </a:rPr>
              <a:t>zu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ː/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542841B-139B-B1BC-74F9-9E31E10F2251}"/>
              </a:ext>
            </a:extLst>
          </p:cNvPr>
          <p:cNvSpPr/>
          <p:nvPr/>
        </p:nvSpPr>
        <p:spPr>
          <a:xfrm>
            <a:off x="4366174" y="371406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+mn-cs"/>
              </a:rPr>
              <a:t>skuːl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5704B5-2414-8BA7-8410-707D950A17C1}"/>
              </a:ext>
            </a:extLst>
          </p:cNvPr>
          <p:cNvSpPr/>
          <p:nvPr/>
        </p:nvSpPr>
        <p:spPr>
          <a:xfrm>
            <a:off x="6948400" y="372050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+mn-cs"/>
              </a:rPr>
              <a:t>flɔːr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BAABA9-5D4F-231A-DB7D-A413EFBF3DDB}"/>
              </a:ext>
            </a:extLst>
          </p:cNvPr>
          <p:cNvSpPr/>
          <p:nvPr/>
        </p:nvSpPr>
        <p:spPr>
          <a:xfrm>
            <a:off x="9737910" y="369157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+mn-cs"/>
              </a:rPr>
              <a:t>fuːd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81FFF55-CC6F-24DA-77C5-BE6AF467B149}"/>
              </a:ext>
            </a:extLst>
          </p:cNvPr>
          <p:cNvSpPr/>
          <p:nvPr/>
        </p:nvSpPr>
        <p:spPr>
          <a:xfrm>
            <a:off x="920421" y="560556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+mn-cs"/>
              </a:rPr>
              <a:t>dɪnər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F7F892F-C460-AC51-B8B3-44BBE2918E89}"/>
              </a:ext>
            </a:extLst>
          </p:cNvPr>
          <p:cNvSpPr/>
          <p:nvPr/>
        </p:nvSpPr>
        <p:spPr>
          <a:xfrm>
            <a:off x="4181380" y="560755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+mn-cs"/>
              </a:rPr>
              <a:t>sɜːvɪs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58C48CF-30A6-CAF0-584C-123C463AFAE4}"/>
              </a:ext>
            </a:extLst>
          </p:cNvPr>
          <p:cNvSpPr/>
          <p:nvPr/>
        </p:nvSpPr>
        <p:spPr>
          <a:xfrm>
            <a:off x="7003574" y="558180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+mn-cs"/>
              </a:rPr>
              <a:t>tʃɪkɪn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34C984-86A9-A0BF-4AB0-90A2C1884FA9}"/>
              </a:ext>
            </a:extLst>
          </p:cNvPr>
          <p:cNvSpPr/>
          <p:nvPr/>
        </p:nvSpPr>
        <p:spPr>
          <a:xfrm>
            <a:off x="9540317" y="5622475"/>
            <a:ext cx="26516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+mn-cs"/>
              </a:rPr>
              <a:t>draɪvər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+mn-c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064495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3BE70F-6A58-4116-590C-55787830AA14}"/>
              </a:ext>
            </a:extLst>
          </p:cNvPr>
          <p:cNvSpPr txBox="1"/>
          <p:nvPr/>
        </p:nvSpPr>
        <p:spPr>
          <a:xfrm>
            <a:off x="1092116" y="2255357"/>
            <a:ext cx="10287000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latin typeface="+mj-lt"/>
              </a:rPr>
              <a:t>How often do you go shopping?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latin typeface="+mj-lt"/>
              </a:rPr>
              <a:t>Where do you/your family often go shopping?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latin typeface="+mj-lt"/>
              </a:rPr>
              <a:t>Do you know how to get there?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0CC223-D195-9F0F-FF3D-DCB371506B82}"/>
              </a:ext>
            </a:extLst>
          </p:cNvPr>
          <p:cNvSpPr/>
          <p:nvPr/>
        </p:nvSpPr>
        <p:spPr>
          <a:xfrm>
            <a:off x="522515" y="706200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Work in pairs.</a:t>
            </a:r>
            <a:endParaRPr lang="en-US" sz="4000" b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pic>
        <p:nvPicPr>
          <p:cNvPr id="5" name="Picture 4" descr="Free Speech bubble 1195466 PNG with Transparent Background">
            <a:extLst>
              <a:ext uri="{FF2B5EF4-FFF2-40B4-BE49-F238E27FC236}">
                <a16:creationId xmlns:a16="http://schemas.microsoft.com/office/drawing/2014/main" id="{17FB721E-33A2-E6DA-B3EB-28E95524A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99" y="1251728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431566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304800" y="439962"/>
            <a:ext cx="2438400" cy="579438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Vocabulary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41F850-64E1-F3D8-6B34-117E72CA6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172" y="374473"/>
            <a:ext cx="7033313" cy="6142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E42AB0-DF49-4B32-E697-00244C5BD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01" y="969475"/>
            <a:ext cx="2755860" cy="579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39ED26-D491-D4D1-1713-A21A55737BD1}"/>
              </a:ext>
            </a:extLst>
          </p:cNvPr>
          <p:cNvSpPr txBox="1"/>
          <p:nvPr/>
        </p:nvSpPr>
        <p:spPr>
          <a:xfrm>
            <a:off x="440872" y="1445917"/>
            <a:ext cx="61068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00CC"/>
                </a:solidFill>
                <a:effectLst/>
                <a:latin typeface="FrutigerLTStd-Bold"/>
              </a:rPr>
              <a:t>Look at the map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br>
              <a:rPr lang="en-US" sz="3200" dirty="0">
                <a:solidFill>
                  <a:srgbClr val="0000CC"/>
                </a:solidFill>
              </a:rPr>
            </a:b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982329-0277-592B-B006-F6BC35B97539}"/>
              </a:ext>
            </a:extLst>
          </p:cNvPr>
          <p:cNvSpPr txBox="1"/>
          <p:nvPr/>
        </p:nvSpPr>
        <p:spPr>
          <a:xfrm>
            <a:off x="1061418" y="1900532"/>
            <a:ext cx="37784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31F20"/>
                </a:solidFill>
                <a:effectLst/>
                <a:latin typeface="FrutigerLTStd-Bold"/>
              </a:rPr>
              <a:t>Which are shops? Which are services?</a:t>
            </a:r>
            <a:r>
              <a:rPr lang="en-US" sz="2800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4810B2-E7D1-BC2F-412E-AE75465EEC4D}"/>
              </a:ext>
            </a:extLst>
          </p:cNvPr>
          <p:cNvSpPr txBox="1"/>
          <p:nvPr/>
        </p:nvSpPr>
        <p:spPr>
          <a:xfrm>
            <a:off x="-16899" y="2750471"/>
            <a:ext cx="514407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i="1" dirty="0">
                <a:solidFill>
                  <a:srgbClr val="FF0000"/>
                </a:solidFill>
                <a:effectLst/>
                <a:latin typeface="FrutigerLTStd-BoldItalic"/>
              </a:rPr>
              <a:t>shops: </a:t>
            </a:r>
            <a: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  <a:t>clothes shop, department store, bookshop, café, toy shop, supermarket, cinema, music shop, ﬂorist’s, pet shop, newsagent’s, butcher’s, baker’s, chemist’s</a:t>
            </a:r>
          </a:p>
          <a:p>
            <a:pPr marL="457200" indent="-457200">
              <a:buFontTx/>
              <a:buChar char="-"/>
            </a:pPr>
            <a:r>
              <a:rPr lang="en-US" sz="2800" b="1" i="1" dirty="0">
                <a:solidFill>
                  <a:srgbClr val="FF0000"/>
                </a:solidFill>
                <a:effectLst/>
                <a:latin typeface="FrutigerLTStd-BoldItalic"/>
              </a:rPr>
              <a:t>services: </a:t>
            </a:r>
            <a: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  <a:t>school, bank, restaurant, hospital, post office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D6EFEB-705F-B6E6-B2C2-276F6CE46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39" y="1480457"/>
            <a:ext cx="3924477" cy="522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ker's">
            <a:hlinkClick r:id="" action="ppaction://media"/>
            <a:extLst>
              <a:ext uri="{FF2B5EF4-FFF2-40B4-BE49-F238E27FC236}">
                <a16:creationId xmlns:a16="http://schemas.microsoft.com/office/drawing/2014/main" id="{F797EF86-EC51-F0B8-477A-76539EE3ADE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83603" y="448531"/>
            <a:ext cx="406400" cy="406400"/>
          </a:xfrm>
        </p:spPr>
      </p:pic>
      <p:pic>
        <p:nvPicPr>
          <p:cNvPr id="22" name="butcher's">
            <a:hlinkClick r:id="" action="ppaction://media"/>
            <a:extLst>
              <a:ext uri="{FF2B5EF4-FFF2-40B4-BE49-F238E27FC236}">
                <a16:creationId xmlns:a16="http://schemas.microsoft.com/office/drawing/2014/main" id="{70A74B00-B0CE-6217-50D2-6D3E35A2A5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69180" y="547599"/>
            <a:ext cx="406400" cy="406400"/>
          </a:xfrm>
          <a:prstGeom prst="rect">
            <a:avLst/>
          </a:prstGeom>
        </p:spPr>
      </p:pic>
      <p:pic>
        <p:nvPicPr>
          <p:cNvPr id="23" name="chemist's">
            <a:hlinkClick r:id="" action="ppaction://media"/>
            <a:extLst>
              <a:ext uri="{FF2B5EF4-FFF2-40B4-BE49-F238E27FC236}">
                <a16:creationId xmlns:a16="http://schemas.microsoft.com/office/drawing/2014/main" id="{99F671E8-1957-D779-7773-629D2A13750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22930" y="538860"/>
            <a:ext cx="406400" cy="406400"/>
          </a:xfrm>
          <a:prstGeom prst="rect">
            <a:avLst/>
          </a:prstGeom>
        </p:spPr>
      </p:pic>
      <p:pic>
        <p:nvPicPr>
          <p:cNvPr id="24" name="department store">
            <a:hlinkClick r:id="" action="ppaction://media"/>
            <a:extLst>
              <a:ext uri="{FF2B5EF4-FFF2-40B4-BE49-F238E27FC236}">
                <a16:creationId xmlns:a16="http://schemas.microsoft.com/office/drawing/2014/main" id="{7D780216-D284-77DA-048D-DB39C8B1CDA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41446" y="563404"/>
            <a:ext cx="406400" cy="406400"/>
          </a:xfrm>
          <a:prstGeom prst="rect">
            <a:avLst/>
          </a:prstGeom>
        </p:spPr>
      </p:pic>
      <p:pic>
        <p:nvPicPr>
          <p:cNvPr id="25" name="florist's">
            <a:hlinkClick r:id="" action="ppaction://media"/>
            <a:extLst>
              <a:ext uri="{FF2B5EF4-FFF2-40B4-BE49-F238E27FC236}">
                <a16:creationId xmlns:a16="http://schemas.microsoft.com/office/drawing/2014/main" id="{BC31D445-694F-8F5A-C499-842A11B3A66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69180" y="501771"/>
            <a:ext cx="406400" cy="406400"/>
          </a:xfrm>
          <a:prstGeom prst="rect">
            <a:avLst/>
          </a:prstGeom>
        </p:spPr>
      </p:pic>
      <p:pic>
        <p:nvPicPr>
          <p:cNvPr id="26" name="newsagent's">
            <a:hlinkClick r:id="" action="ppaction://media"/>
            <a:extLst>
              <a:ext uri="{FF2B5EF4-FFF2-40B4-BE49-F238E27FC236}">
                <a16:creationId xmlns:a16="http://schemas.microsoft.com/office/drawing/2014/main" id="{A0DCDACE-E620-190B-87AD-8B27621A22F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15430" y="51464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7C8C04-E118-524B-4D7E-02B76B29DEE6}"/>
              </a:ext>
            </a:extLst>
          </p:cNvPr>
          <p:cNvSpPr txBox="1"/>
          <p:nvPr/>
        </p:nvSpPr>
        <p:spPr>
          <a:xfrm>
            <a:off x="391020" y="1396454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  <a:latin typeface="+mj-lt"/>
              </a:rPr>
              <a:t>baker’s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beɪkəz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(n)</a:t>
            </a:r>
            <a:r>
              <a:rPr lang="en-US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cửa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hàng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bánh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7BCBBD-D237-1BB1-701C-1C2FBBBD2764}"/>
              </a:ext>
            </a:extLst>
          </p:cNvPr>
          <p:cNvSpPr txBox="1"/>
          <p:nvPr/>
        </p:nvSpPr>
        <p:spPr>
          <a:xfrm>
            <a:off x="391020" y="2116686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  <a:latin typeface="+mj-lt"/>
              </a:rPr>
              <a:t>butcher’s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bʊtʃəz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(n)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cửa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hàng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thịt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AC679-88BD-1F29-F822-EFDA08BBA5B2}"/>
              </a:ext>
            </a:extLst>
          </p:cNvPr>
          <p:cNvSpPr txBox="1"/>
          <p:nvPr/>
        </p:nvSpPr>
        <p:spPr>
          <a:xfrm>
            <a:off x="403460" y="2944185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  <a:latin typeface="+mj-lt"/>
              </a:rPr>
              <a:t>chemist’s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kemists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(n)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cửa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hàng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thuốc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F09EA7-9FFE-AFD5-468C-360E4EF257FC}"/>
              </a:ext>
            </a:extLst>
          </p:cNvPr>
          <p:cNvSpPr txBox="1"/>
          <p:nvPr/>
        </p:nvSpPr>
        <p:spPr>
          <a:xfrm>
            <a:off x="397880" y="3765036"/>
            <a:ext cx="1135567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  <a:latin typeface="+mj-lt"/>
              </a:rPr>
              <a:t>department store </a:t>
            </a:r>
            <a:r>
              <a:rPr lang="it-IT" sz="3200" dirty="0">
                <a:solidFill>
                  <a:srgbClr val="FF0000"/>
                </a:solidFill>
                <a:latin typeface="+mj-lt"/>
              </a:rPr>
              <a:t>/dɪˈpɑːrtmənt stɔːr/ 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(n)</a:t>
            </a:r>
            <a:r>
              <a:rPr lang="vi-VN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1D2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tâm thương mại</a:t>
            </a:r>
            <a:endParaRPr lang="en-US" sz="3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7D8D7B-9E67-15D0-FA49-03994887AB50}"/>
              </a:ext>
            </a:extLst>
          </p:cNvPr>
          <p:cNvSpPr txBox="1"/>
          <p:nvPr/>
        </p:nvSpPr>
        <p:spPr>
          <a:xfrm>
            <a:off x="424726" y="4585887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  <a:latin typeface="+mj-lt"/>
              </a:rPr>
              <a:t>ﬂorist’s </a:t>
            </a:r>
            <a:r>
              <a:rPr lang="en-US" sz="3200" dirty="0"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flɒrɪsts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(n)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cửa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hàng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bán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hoa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99CC85-9F7D-73E6-286E-41FFE908E2FF}"/>
              </a:ext>
            </a:extLst>
          </p:cNvPr>
          <p:cNvSpPr txBox="1"/>
          <p:nvPr/>
        </p:nvSpPr>
        <p:spPr>
          <a:xfrm>
            <a:off x="397880" y="5351976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  <a:latin typeface="+mj-lt"/>
              </a:rPr>
              <a:t>newsagent’s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njuːzeɪdʒənts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(n)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cửa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hàng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bán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báo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tạp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chí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72D047B6-3BB4-3D12-36CF-6D226EC884FF}"/>
              </a:ext>
            </a:extLst>
          </p:cNvPr>
          <p:cNvSpPr/>
          <p:nvPr/>
        </p:nvSpPr>
        <p:spPr>
          <a:xfrm>
            <a:off x="255588" y="489856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06F305-CF16-8AC2-EA27-4AA240A84E4F}"/>
              </a:ext>
            </a:extLst>
          </p:cNvPr>
          <p:cNvSpPr/>
          <p:nvPr/>
        </p:nvSpPr>
        <p:spPr>
          <a:xfrm>
            <a:off x="3146425" y="448581"/>
            <a:ext cx="408371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70C0"/>
                </a:solidFill>
                <a:latin typeface="Calibri" pitchFamily="34" charset="0"/>
              </a:rPr>
              <a:t>Listen and repeat. </a:t>
            </a:r>
          </a:p>
        </p:txBody>
      </p:sp>
    </p:spTree>
    <p:extLst>
      <p:ext uri="{BB962C8B-B14F-4D97-AF65-F5344CB8AC3E}">
        <p14:creationId xmlns:p14="http://schemas.microsoft.com/office/powerpoint/2010/main" val="388165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24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5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7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53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10046</TotalTime>
  <Words>1911</Words>
  <Application>Microsoft Office PowerPoint</Application>
  <PresentationFormat>Widescreen</PresentationFormat>
  <Paragraphs>197</Paragraphs>
  <Slides>40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FrutigerLTStd-Bold</vt:lpstr>
      <vt:lpstr>FrutigerLTStd-BoldItalic</vt:lpstr>
      <vt:lpstr>FrutigerLTStd-Italic</vt:lpstr>
      <vt:lpstr>FrutigerLTStd-Roman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Please choose the correct preposition for each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200</cp:revision>
  <dcterms:created xsi:type="dcterms:W3CDTF">2020-12-08T03:17:05Z</dcterms:created>
  <dcterms:modified xsi:type="dcterms:W3CDTF">2022-12-20T09:52:51Z</dcterms:modified>
</cp:coreProperties>
</file>