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0" r:id="rId2"/>
    <p:sldId id="349" r:id="rId3"/>
    <p:sldId id="302" r:id="rId4"/>
    <p:sldId id="292" r:id="rId5"/>
    <p:sldId id="394" r:id="rId6"/>
    <p:sldId id="395" r:id="rId7"/>
    <p:sldId id="360" r:id="rId8"/>
    <p:sldId id="333" r:id="rId9"/>
    <p:sldId id="384" r:id="rId10"/>
    <p:sldId id="385" r:id="rId11"/>
    <p:sldId id="392" r:id="rId12"/>
    <p:sldId id="336" r:id="rId13"/>
    <p:sldId id="386" r:id="rId14"/>
    <p:sldId id="387" r:id="rId15"/>
    <p:sldId id="388" r:id="rId16"/>
    <p:sldId id="345" r:id="rId17"/>
    <p:sldId id="370" r:id="rId18"/>
    <p:sldId id="391" r:id="rId19"/>
    <p:sldId id="389" r:id="rId20"/>
    <p:sldId id="390" r:id="rId21"/>
    <p:sldId id="315" r:id="rId22"/>
    <p:sldId id="393" r:id="rId23"/>
    <p:sldId id="331" r:id="rId24"/>
    <p:sldId id="295" r:id="rId25"/>
    <p:sldId id="329" r:id="rId26"/>
    <p:sldId id="34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8A9840-BB56-47F2-A869-1427458FC5DA}">
          <p14:sldIdLst>
            <p14:sldId id="300"/>
            <p14:sldId id="349"/>
            <p14:sldId id="302"/>
            <p14:sldId id="292"/>
            <p14:sldId id="394"/>
            <p14:sldId id="395"/>
            <p14:sldId id="360"/>
            <p14:sldId id="333"/>
            <p14:sldId id="384"/>
            <p14:sldId id="385"/>
            <p14:sldId id="392"/>
            <p14:sldId id="336"/>
            <p14:sldId id="386"/>
            <p14:sldId id="387"/>
            <p14:sldId id="388"/>
            <p14:sldId id="345"/>
            <p14:sldId id="370"/>
            <p14:sldId id="391"/>
            <p14:sldId id="389"/>
            <p14:sldId id="390"/>
            <p14:sldId id="315"/>
          </p14:sldIdLst>
        </p14:section>
        <p14:section name="Untitled Section" id="{6B2979E0-A850-4213-A6E1-AABCAA0BC523}">
          <p14:sldIdLst>
            <p14:sldId id="393"/>
            <p14:sldId id="331"/>
            <p14:sldId id="295"/>
            <p14:sldId id="329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75" d="100"/>
          <a:sy n="75" d="100"/>
        </p:scale>
        <p:origin x="11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98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76614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9: House in the Future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2.png"/><Relationship Id="rId7" Type="http://schemas.openxmlformats.org/officeDocument/2006/relationships/audio" Target="../media/audio2.wav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microsoft.com/office/2007/relationships/hdphoto" Target="../media/hdphoto1.wdp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1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11" Type="http://schemas.openxmlformats.org/officeDocument/2006/relationships/image" Target="../media/image11.png"/><Relationship Id="rId5" Type="http://schemas.openxmlformats.org/officeDocument/2006/relationships/audio" Target="../media/audio8.wav"/><Relationship Id="rId10" Type="http://schemas.openxmlformats.org/officeDocument/2006/relationships/audio" Target="../media/audio13.wav"/><Relationship Id="rId4" Type="http://schemas.openxmlformats.org/officeDocument/2006/relationships/audio" Target="../media/audio7.wav"/><Relationship Id="rId9" Type="http://schemas.openxmlformats.org/officeDocument/2006/relationships/audio" Target="../media/audio12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4.wav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audio" Target="../media/audio3.wav"/><Relationship Id="rId5" Type="http://schemas.openxmlformats.org/officeDocument/2006/relationships/image" Target="../media/image12.png"/><Relationship Id="rId10" Type="http://schemas.openxmlformats.org/officeDocument/2006/relationships/audio" Target="../media/audio2.wav"/><Relationship Id="rId4" Type="http://schemas.openxmlformats.org/officeDocument/2006/relationships/image" Target="../media/image11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8461" y="2920485"/>
            <a:ext cx="69075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Unit 9: Houses in the Future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2800" dirty="0">
                <a:solidFill>
                  <a:srgbClr val="00B0F0"/>
                </a:solidFill>
              </a:rPr>
              <a:t>Page 72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BA5124-EE33-49A8-842F-B6A4AAF63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875" y="5634"/>
            <a:ext cx="1856248" cy="1299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95996B-3C9E-4937-9AA6-7A82CB1575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0799" t="31397" b="25899"/>
          <a:stretch/>
        </p:blipFill>
        <p:spPr>
          <a:xfrm>
            <a:off x="3657600" y="1310640"/>
            <a:ext cx="4658934" cy="517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8D6BE8-E802-4693-85FE-AD69582E81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6015" t="70060"/>
          <a:stretch/>
        </p:blipFill>
        <p:spPr>
          <a:xfrm>
            <a:off x="2733169" y="4099900"/>
            <a:ext cx="6672179" cy="522948"/>
          </a:xfrm>
          <a:prstGeom prst="rect">
            <a:avLst/>
          </a:prstGeom>
        </p:spPr>
      </p:pic>
      <p:sp>
        <p:nvSpPr>
          <p:cNvPr id="13" name="Rectangle 36">
            <a:hlinkClick r:id="" action="ppaction://noaction">
              <a:snd r:embed="rId7" name="megacities.wav"/>
            </a:hlinkClick>
            <a:extLst>
              <a:ext uri="{FF2B5EF4-FFF2-40B4-BE49-F238E27FC236}">
                <a16:creationId xmlns:a16="http://schemas.microsoft.com/office/drawing/2014/main" id="{E15EA05D-056F-4C37-AB11-814478C29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145" y="4048650"/>
            <a:ext cx="2317135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4" name="Rectangle 36">
            <a:hlinkClick r:id="" action="ppaction://noaction">
              <a:snd r:embed="rId8" name="homes.wav"/>
            </a:hlinkClick>
            <a:extLst>
              <a:ext uri="{FF2B5EF4-FFF2-40B4-BE49-F238E27FC236}">
                <a16:creationId xmlns:a16="http://schemas.microsoft.com/office/drawing/2014/main" id="{F687E95D-C40D-404A-995D-C12F9B158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985" y="4038490"/>
            <a:ext cx="1626255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5" name="Rectangle 36">
            <a:hlinkClick r:id="" action="ppaction://noaction">
              <a:snd r:embed="rId9" name="earthscrapers.wav"/>
            </a:hlinkClick>
            <a:extLst>
              <a:ext uri="{FF2B5EF4-FFF2-40B4-BE49-F238E27FC236}">
                <a16:creationId xmlns:a16="http://schemas.microsoft.com/office/drawing/2014/main" id="{9532234C-F095-4012-A3CA-8EA3EFB28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2705" y="4028330"/>
            <a:ext cx="2842643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612177-D035-4CE5-AAC8-8F79D5D4A6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1683" y="3092859"/>
            <a:ext cx="8246874" cy="50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3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526A48E8-CE79-4189-AACD-4CB505A572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035827"/>
              </p:ext>
            </p:extLst>
          </p:nvPr>
        </p:nvGraphicFramePr>
        <p:xfrm>
          <a:off x="1976284" y="3195486"/>
          <a:ext cx="8996517" cy="2841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8839">
                  <a:extLst>
                    <a:ext uri="{9D8B030D-6E8A-4147-A177-3AD203B41FA5}">
                      <a16:colId xmlns:a16="http://schemas.microsoft.com/office/drawing/2014/main" val="30839656"/>
                    </a:ext>
                  </a:extLst>
                </a:gridCol>
                <a:gridCol w="2998839">
                  <a:extLst>
                    <a:ext uri="{9D8B030D-6E8A-4147-A177-3AD203B41FA5}">
                      <a16:colId xmlns:a16="http://schemas.microsoft.com/office/drawing/2014/main" val="3498878212"/>
                    </a:ext>
                  </a:extLst>
                </a:gridCol>
                <a:gridCol w="2998839">
                  <a:extLst>
                    <a:ext uri="{9D8B030D-6E8A-4147-A177-3AD203B41FA5}">
                      <a16:colId xmlns:a16="http://schemas.microsoft.com/office/drawing/2014/main" val="2281209797"/>
                    </a:ext>
                  </a:extLst>
                </a:gridCol>
              </a:tblGrid>
              <a:tr h="7103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PhTimes" panose="02027200000000000000" pitchFamily="18" charset="0"/>
                        </a:rPr>
                        <a:t>/s/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PhTimes" panose="02027200000000000000" pitchFamily="18" charset="0"/>
                        </a:rPr>
                        <a:t>/z/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PhTimes" panose="02027200000000000000" pitchFamily="18" charset="0"/>
                        </a:rPr>
                        <a:t>/~/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28931"/>
                  </a:ext>
                </a:extLst>
              </a:tr>
              <a:tr h="7103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257673"/>
                  </a:ext>
                </a:extLst>
              </a:tr>
              <a:tr h="7103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115240"/>
                  </a:ext>
                </a:extLst>
              </a:tr>
              <a:tr h="7103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52172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CBA5124-EE33-49A8-842F-B6A4AAF635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6869" y="35130"/>
            <a:ext cx="1856248" cy="1299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95996B-3C9E-4937-9AA6-7A82CB1575E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0799" t="31397" b="25899"/>
          <a:stretch/>
        </p:blipFill>
        <p:spPr>
          <a:xfrm>
            <a:off x="3795252" y="1349970"/>
            <a:ext cx="4658934" cy="5170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A27497-D37F-46A6-ABC9-9991AF1A4485}"/>
              </a:ext>
            </a:extLst>
          </p:cNvPr>
          <p:cNvSpPr txBox="1"/>
          <p:nvPr/>
        </p:nvSpPr>
        <p:spPr>
          <a:xfrm>
            <a:off x="2330245" y="3932910"/>
            <a:ext cx="270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opera hou</a:t>
            </a:r>
            <a:r>
              <a:rPr lang="en-US" sz="3200" b="1" i="1" dirty="0">
                <a:solidFill>
                  <a:srgbClr val="FF0000"/>
                </a:solidFill>
              </a:rPr>
              <a:t>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1B65A9-A3EC-42A8-A925-B968DFA609FE}"/>
              </a:ext>
            </a:extLst>
          </p:cNvPr>
          <p:cNvSpPr txBox="1"/>
          <p:nvPr/>
        </p:nvSpPr>
        <p:spPr>
          <a:xfrm>
            <a:off x="2305668" y="4655578"/>
            <a:ext cx="270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</a:rPr>
              <a:t>s</a:t>
            </a:r>
            <a:r>
              <a:rPr lang="en-US" sz="3200" i="1" dirty="0">
                <a:solidFill>
                  <a:srgbClr val="0070C0"/>
                </a:solidFill>
              </a:rPr>
              <a:t>mart devi</a:t>
            </a:r>
            <a:r>
              <a:rPr lang="en-US" sz="3200" b="1" i="1" dirty="0">
                <a:solidFill>
                  <a:srgbClr val="FF0000"/>
                </a:solidFill>
              </a:rPr>
              <a:t>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146BCC-270A-4FD8-98AD-EDABE9E01FF8}"/>
              </a:ext>
            </a:extLst>
          </p:cNvPr>
          <p:cNvSpPr txBox="1"/>
          <p:nvPr/>
        </p:nvSpPr>
        <p:spPr>
          <a:xfrm>
            <a:off x="2330247" y="5319257"/>
            <a:ext cx="270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pala</a:t>
            </a:r>
            <a:r>
              <a:rPr lang="en-US" sz="3200" b="1" i="1" dirty="0">
                <a:solidFill>
                  <a:srgbClr val="FF0000"/>
                </a:solidFill>
              </a:rPr>
              <a:t>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EDF3F9-B341-42CD-81A1-3E67B7B8183B}"/>
              </a:ext>
            </a:extLst>
          </p:cNvPr>
          <p:cNvSpPr txBox="1"/>
          <p:nvPr/>
        </p:nvSpPr>
        <p:spPr>
          <a:xfrm>
            <a:off x="5147191" y="3957490"/>
            <a:ext cx="270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alway</a:t>
            </a:r>
            <a:r>
              <a:rPr lang="en-US" sz="3200" b="1" i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D0592C-98D0-4CFF-8582-A588EFA3D546}"/>
              </a:ext>
            </a:extLst>
          </p:cNvPr>
          <p:cNvSpPr txBox="1"/>
          <p:nvPr/>
        </p:nvSpPr>
        <p:spPr>
          <a:xfrm>
            <a:off x="5171771" y="4631002"/>
            <a:ext cx="270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jean</a:t>
            </a:r>
            <a:r>
              <a:rPr lang="en-US" sz="3200" b="1" i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B5556F-C447-43B2-BE0D-68A762AA1960}"/>
              </a:ext>
            </a:extLst>
          </p:cNvPr>
          <p:cNvSpPr txBox="1"/>
          <p:nvPr/>
        </p:nvSpPr>
        <p:spPr>
          <a:xfrm>
            <a:off x="5255344" y="5294680"/>
            <a:ext cx="270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noodle</a:t>
            </a:r>
            <a:r>
              <a:rPr lang="en-US" sz="3200" b="1" i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A58AF4-51D7-4E5E-86C4-E2775604DF23}"/>
              </a:ext>
            </a:extLst>
          </p:cNvPr>
          <p:cNvSpPr txBox="1"/>
          <p:nvPr/>
        </p:nvSpPr>
        <p:spPr>
          <a:xfrm>
            <a:off x="8111622" y="3982068"/>
            <a:ext cx="270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tra</a:t>
            </a:r>
            <a:r>
              <a:rPr lang="en-US" sz="3200" b="1" i="1" dirty="0">
                <a:solidFill>
                  <a:srgbClr val="FF0000"/>
                </a:solidFill>
              </a:rPr>
              <a:t>sh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3FF93E-C348-4ABF-B3DD-330D706CAC67}"/>
              </a:ext>
            </a:extLst>
          </p:cNvPr>
          <p:cNvSpPr txBox="1"/>
          <p:nvPr/>
        </p:nvSpPr>
        <p:spPr>
          <a:xfrm>
            <a:off x="8087044" y="4645748"/>
            <a:ext cx="270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selfi</a:t>
            </a:r>
            <a:r>
              <a:rPr lang="en-US" sz="3200" b="1" i="1" dirty="0">
                <a:solidFill>
                  <a:srgbClr val="FF0000"/>
                </a:solidFill>
              </a:rPr>
              <a:t>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D3CEEF-5312-4122-B6B7-E18AB81353A9}"/>
              </a:ext>
            </a:extLst>
          </p:cNvPr>
          <p:cNvSpPr txBox="1"/>
          <p:nvPr/>
        </p:nvSpPr>
        <p:spPr>
          <a:xfrm>
            <a:off x="8082128" y="5319257"/>
            <a:ext cx="270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o</a:t>
            </a:r>
            <a:r>
              <a:rPr lang="en-US" sz="3200" b="1" i="1" dirty="0">
                <a:solidFill>
                  <a:srgbClr val="FF0000"/>
                </a:solidFill>
              </a:rPr>
              <a:t>c</a:t>
            </a:r>
            <a:r>
              <a:rPr lang="en-US" sz="3200" i="1" dirty="0">
                <a:solidFill>
                  <a:srgbClr val="0070C0"/>
                </a:solidFill>
              </a:rPr>
              <a:t>ean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24" name="Rectangle 36">
            <a:hlinkClick r:id="" action="ppaction://noaction">
              <a:snd r:embed="rId4" name="palace_Segment_0.wav"/>
            </a:hlinkClick>
            <a:extLst>
              <a:ext uri="{FF2B5EF4-FFF2-40B4-BE49-F238E27FC236}">
                <a16:creationId xmlns:a16="http://schemas.microsoft.com/office/drawing/2014/main" id="{9645631E-0F8E-4D1B-B0C6-6A33EF2C4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7267" y="5331432"/>
            <a:ext cx="2317135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5" name="Rectangle 36">
            <a:hlinkClick r:id="" action="ppaction://noaction">
              <a:snd r:embed="rId6" name="jeans_Segment_0.wav"/>
            </a:hlinkClick>
            <a:extLst>
              <a:ext uri="{FF2B5EF4-FFF2-40B4-BE49-F238E27FC236}">
                <a16:creationId xmlns:a16="http://schemas.microsoft.com/office/drawing/2014/main" id="{7C032A53-FC35-472C-95B0-51B13C42E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4697" y="4643173"/>
            <a:ext cx="2203409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6" name="Rectangle 36">
            <a:hlinkClick r:id="" action="ppaction://noaction">
              <a:snd r:embed="rId7" name="noodles_Segment_0.wav"/>
            </a:hlinkClick>
            <a:extLst>
              <a:ext uri="{FF2B5EF4-FFF2-40B4-BE49-F238E27FC236}">
                <a16:creationId xmlns:a16="http://schemas.microsoft.com/office/drawing/2014/main" id="{5B9F17F4-49FF-44AB-879A-FFD74106B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949" y="5346181"/>
            <a:ext cx="2203409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8" name="Rectangle 36">
            <a:hlinkClick r:id="" action="ppaction://noaction">
              <a:snd r:embed="rId9" name="selfish_Segment_0.wav"/>
            </a:hlinkClick>
            <a:extLst>
              <a:ext uri="{FF2B5EF4-FFF2-40B4-BE49-F238E27FC236}">
                <a16:creationId xmlns:a16="http://schemas.microsoft.com/office/drawing/2014/main" id="{824F5786-5350-44CA-BADE-A5DBD5AB7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3134" y="4642845"/>
            <a:ext cx="2842643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9" name="Rectangle 36">
            <a:hlinkClick r:id="" action="ppaction://noaction">
              <a:snd r:embed="rId10" name="OCEAN..wav"/>
            </a:hlinkClick>
            <a:extLst>
              <a:ext uri="{FF2B5EF4-FFF2-40B4-BE49-F238E27FC236}">
                <a16:creationId xmlns:a16="http://schemas.microsoft.com/office/drawing/2014/main" id="{92BCFA9E-1882-4A02-A3C9-824144090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7883" y="5355685"/>
            <a:ext cx="2842643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5" name="Rectangle 36">
            <a:hlinkClick r:id="" action="ppaction://noaction">
              <a:snd r:embed="rId8" name="trash_Segment_0.wav"/>
            </a:hlinkClick>
            <a:extLst>
              <a:ext uri="{FF2B5EF4-FFF2-40B4-BE49-F238E27FC236}">
                <a16:creationId xmlns:a16="http://schemas.microsoft.com/office/drawing/2014/main" id="{9532234C-F095-4012-A3CA-8EA3EFB28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8219" y="3920173"/>
            <a:ext cx="2842643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4" name="Rectangle 36">
            <a:hlinkClick r:id="" action="ppaction://noaction">
              <a:snd r:embed="rId5" name="always_Segment_0.wav"/>
            </a:hlinkClick>
            <a:extLst>
              <a:ext uri="{FF2B5EF4-FFF2-40B4-BE49-F238E27FC236}">
                <a16:creationId xmlns:a16="http://schemas.microsoft.com/office/drawing/2014/main" id="{F687E95D-C40D-404A-995D-C12F9B158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948" y="3949999"/>
            <a:ext cx="2203409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3" name="Rectangle 36">
            <a:hlinkClick r:id="" action="ppaction://noaction">
              <a:snd r:embed="rId3" name="smart device_Segment_0.wav"/>
            </a:hlinkClick>
            <a:extLst>
              <a:ext uri="{FF2B5EF4-FFF2-40B4-BE49-F238E27FC236}">
                <a16:creationId xmlns:a16="http://schemas.microsoft.com/office/drawing/2014/main" id="{49CFD21E-42AE-4B5D-8546-1A3C64B0D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762" y="4613678"/>
            <a:ext cx="2317135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3" name="Rectangle 36">
            <a:hlinkClick r:id="" action="ppaction://noaction">
              <a:snd r:embed="rId2" name="opera huse_Segment_0.wav"/>
            </a:hlinkClick>
            <a:extLst>
              <a:ext uri="{FF2B5EF4-FFF2-40B4-BE49-F238E27FC236}">
                <a16:creationId xmlns:a16="http://schemas.microsoft.com/office/drawing/2014/main" id="{E15EA05D-056F-4C37-AB11-814478C29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183" y="3920502"/>
            <a:ext cx="2317135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6C8585-5C3C-40DD-BDE3-56B126BAC2C7}"/>
              </a:ext>
            </a:extLst>
          </p:cNvPr>
          <p:cNvSpPr txBox="1"/>
          <p:nvPr/>
        </p:nvSpPr>
        <p:spPr>
          <a:xfrm>
            <a:off x="188843" y="2004072"/>
            <a:ext cx="118864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Listen and repeat the words. 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Pay attention to the sounds: /</a:t>
            </a:r>
            <a:r>
              <a:rPr lang="en-US" sz="3200" b="1" dirty="0">
                <a:solidFill>
                  <a:srgbClr val="FF0000"/>
                </a:solidFill>
                <a:latin typeface="PhTimes" panose="02027200000000000000" pitchFamily="18" charset="0"/>
              </a:rPr>
              <a:t>s</a:t>
            </a:r>
            <a:r>
              <a:rPr lang="en-US" sz="3200" b="1" dirty="0">
                <a:solidFill>
                  <a:srgbClr val="0070C0"/>
                </a:solidFill>
              </a:rPr>
              <a:t>/, /</a:t>
            </a:r>
            <a:r>
              <a:rPr lang="en-US" sz="3200" b="1" dirty="0">
                <a:solidFill>
                  <a:srgbClr val="FF0000"/>
                </a:solidFill>
                <a:latin typeface="PhTimes" panose="02027200000000000000" pitchFamily="18" charset="0"/>
              </a:rPr>
              <a:t>z</a:t>
            </a:r>
            <a:r>
              <a:rPr lang="en-US" sz="3200" b="1" dirty="0">
                <a:solidFill>
                  <a:srgbClr val="0070C0"/>
                </a:solidFill>
              </a:rPr>
              <a:t>/, /</a:t>
            </a:r>
            <a:r>
              <a:rPr lang="en-US" sz="3200" b="1" dirty="0">
                <a:solidFill>
                  <a:srgbClr val="FF0000"/>
                </a:solidFill>
                <a:latin typeface="PhTimes" panose="02027200000000000000" pitchFamily="18" charset="0"/>
              </a:rPr>
              <a:t>~</a:t>
            </a:r>
            <a:r>
              <a:rPr lang="en-US" sz="3200" b="1" dirty="0">
                <a:solidFill>
                  <a:srgbClr val="0070C0"/>
                </a:solidFill>
                <a:latin typeface="PhTimes" panose="02027200000000000000" pitchFamily="18" charset="0"/>
              </a:rPr>
              <a:t>/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pera huse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mart device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lace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ways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ans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dles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sh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elfish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CEAN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 animBg="1"/>
      <p:bldP spid="25" grpId="0" animBg="1"/>
      <p:bldP spid="26" grpId="0" animBg="1"/>
      <p:bldP spid="28" grpId="0" animBg="1"/>
      <p:bldP spid="29" grpId="0" animBg="1"/>
      <p:bldP spid="15" grpId="0" animBg="1"/>
      <p:bldP spid="14" grpId="0" animBg="1"/>
      <p:bldP spid="23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198" y="505132"/>
            <a:ext cx="8771603" cy="5847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3219" y="3741875"/>
            <a:ext cx="247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936912-8946-492F-8D64-6C645C6A5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191" r="45823"/>
          <a:stretch/>
        </p:blipFill>
        <p:spPr>
          <a:xfrm>
            <a:off x="254677" y="314960"/>
            <a:ext cx="4744043" cy="5371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F3F09-FD1B-419D-ABB4-C4296EFF8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923" y="1079053"/>
            <a:ext cx="10530039" cy="506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9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936912-8946-492F-8D64-6C645C6A5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77" t="-249" r="-124" b="-10103"/>
          <a:stretch/>
        </p:blipFill>
        <p:spPr>
          <a:xfrm>
            <a:off x="284480" y="335279"/>
            <a:ext cx="4023360" cy="568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F3F09-FD1B-419D-ABB4-C4296EFF8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1032"/>
          <a:stretch/>
        </p:blipFill>
        <p:spPr>
          <a:xfrm>
            <a:off x="116386" y="863031"/>
            <a:ext cx="8698842" cy="5342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B73518-FDB3-451B-8BC4-0BB582C72A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49309"/>
          <a:stretch/>
        </p:blipFill>
        <p:spPr>
          <a:xfrm>
            <a:off x="8970122" y="332585"/>
            <a:ext cx="3084904" cy="29667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857BF0-DC10-40DA-BA7F-42CCC690F8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60515" r="1"/>
          <a:stretch/>
        </p:blipFill>
        <p:spPr>
          <a:xfrm>
            <a:off x="8970121" y="3455918"/>
            <a:ext cx="2402875" cy="296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16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6F3F09-FD1B-419D-ABB4-C4296EFF8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1032"/>
          <a:stretch/>
        </p:blipFill>
        <p:spPr>
          <a:xfrm>
            <a:off x="1835675" y="1110872"/>
            <a:ext cx="8527441" cy="5237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DB02D5-EEF2-4EA1-9B61-D02557798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880" y="314559"/>
            <a:ext cx="6575877" cy="8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70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07" y="416837"/>
            <a:ext cx="9094459" cy="6024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1880" y="3013500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Pre-Speaking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33F989-B2E1-4B4F-B554-A096E1325532}"/>
              </a:ext>
            </a:extLst>
          </p:cNvPr>
          <p:cNvSpPr txBox="1"/>
          <p:nvPr/>
        </p:nvSpPr>
        <p:spPr>
          <a:xfrm>
            <a:off x="188843" y="1331844"/>
            <a:ext cx="118864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70C0"/>
                </a:solidFill>
                <a:effectLst/>
              </a:rPr>
              <a:t>Work in pairs.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Test your partner: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			</a:t>
            </a:r>
            <a:r>
              <a:rPr lang="en-US" sz="3600" b="1" dirty="0">
                <a:solidFill>
                  <a:srgbClr val="00B0F0"/>
                </a:solidFill>
              </a:rPr>
              <a:t>Student A: says a phrase from the box.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			</a:t>
            </a:r>
            <a:r>
              <a:rPr lang="en-US" sz="3600" b="1" dirty="0">
                <a:solidFill>
                  <a:srgbClr val="00B050"/>
                </a:solidFill>
              </a:rPr>
              <a:t>Student B: shows the correct picture.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8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591680-5422-4DE4-A39F-3F1235196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4" y="1269023"/>
            <a:ext cx="12013885" cy="49473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F5ECA6-4006-4D5F-A4BC-DA5622462939}"/>
              </a:ext>
            </a:extLst>
          </p:cNvPr>
          <p:cNvSpPr txBox="1"/>
          <p:nvPr/>
        </p:nvSpPr>
        <p:spPr>
          <a:xfrm>
            <a:off x="294703" y="423855"/>
            <a:ext cx="11559447" cy="8231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 anchor="b">
            <a:no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00B050"/>
                </a:solidFill>
                <a:effectLst/>
              </a:rPr>
              <a:t>in a city		underground	under the sea		on the sea</a:t>
            </a:r>
            <a:endParaRPr lang="en-US" sz="2800" dirty="0">
              <a:solidFill>
                <a:srgbClr val="00B05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00B050"/>
                </a:solidFill>
              </a:rPr>
              <a:t>m</a:t>
            </a:r>
            <a:r>
              <a:rPr lang="en-US" sz="2800" dirty="0">
                <a:solidFill>
                  <a:srgbClr val="00B050"/>
                </a:solidFill>
                <a:effectLst/>
              </a:rPr>
              <a:t>egacity		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smart home		</a:t>
            </a:r>
            <a:r>
              <a:rPr lang="en-US" sz="2800" dirty="0">
                <a:solidFill>
                  <a:srgbClr val="00B050"/>
                </a:solidFill>
                <a:effectLst/>
              </a:rPr>
              <a:t>eco-friendly home		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</a:rPr>
              <a:t>earthscraper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D13913-AE83-4FDC-91A6-E5D377717FC2}"/>
              </a:ext>
            </a:extLst>
          </p:cNvPr>
          <p:cNvSpPr txBox="1"/>
          <p:nvPr/>
        </p:nvSpPr>
        <p:spPr>
          <a:xfrm>
            <a:off x="6343650" y="1271190"/>
            <a:ext cx="48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4C711C-4152-4289-80E4-83C905BE3386}"/>
              </a:ext>
            </a:extLst>
          </p:cNvPr>
          <p:cNvSpPr txBox="1"/>
          <p:nvPr/>
        </p:nvSpPr>
        <p:spPr>
          <a:xfrm>
            <a:off x="9284970" y="3743880"/>
            <a:ext cx="48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771039-6F60-42F9-BE6E-3C3C98278314}"/>
              </a:ext>
            </a:extLst>
          </p:cNvPr>
          <p:cNvSpPr txBox="1"/>
          <p:nvPr/>
        </p:nvSpPr>
        <p:spPr>
          <a:xfrm>
            <a:off x="228600" y="1271190"/>
            <a:ext cx="48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7F838-3932-4FFA-A51C-BE41F2C3A606}"/>
              </a:ext>
            </a:extLst>
          </p:cNvPr>
          <p:cNvSpPr txBox="1"/>
          <p:nvPr/>
        </p:nvSpPr>
        <p:spPr>
          <a:xfrm>
            <a:off x="3188970" y="1271190"/>
            <a:ext cx="48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818363-4D06-4685-B677-2BFEED11A469}"/>
              </a:ext>
            </a:extLst>
          </p:cNvPr>
          <p:cNvSpPr txBox="1"/>
          <p:nvPr/>
        </p:nvSpPr>
        <p:spPr>
          <a:xfrm>
            <a:off x="6313170" y="3755310"/>
            <a:ext cx="48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FCE919-EA34-4FAE-A952-05716A176271}"/>
              </a:ext>
            </a:extLst>
          </p:cNvPr>
          <p:cNvSpPr txBox="1"/>
          <p:nvPr/>
        </p:nvSpPr>
        <p:spPr>
          <a:xfrm>
            <a:off x="9296400" y="1240710"/>
            <a:ext cx="48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27E183-7D92-4248-B81B-A6C0DE6C6A7E}"/>
              </a:ext>
            </a:extLst>
          </p:cNvPr>
          <p:cNvSpPr txBox="1"/>
          <p:nvPr/>
        </p:nvSpPr>
        <p:spPr>
          <a:xfrm>
            <a:off x="220980" y="3743880"/>
            <a:ext cx="48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78789D-D295-4298-9314-115CBEFBA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029" y="3778414"/>
            <a:ext cx="634848" cy="57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43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B5F6B4-9A78-43AC-A7D3-1F5E14422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874" y="29100"/>
            <a:ext cx="7016247" cy="649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E0A506-2119-4E08-9E56-C3C68472A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932" y="628006"/>
            <a:ext cx="10566205" cy="2130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01F5B7-51F7-4CD4-B2E3-B31C63B9FB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371" b="4547"/>
          <a:stretch/>
        </p:blipFill>
        <p:spPr>
          <a:xfrm>
            <a:off x="842252" y="2774022"/>
            <a:ext cx="10507494" cy="9452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00E765-2BA1-422F-9A4F-D0978155BB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5570" b="9706"/>
          <a:stretch/>
        </p:blipFill>
        <p:spPr>
          <a:xfrm>
            <a:off x="6913144" y="5025141"/>
            <a:ext cx="5225201" cy="1331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250C94-E00E-48F7-B2C6-CD16FAA1C4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3141" r="8496" b="31783"/>
          <a:stretch/>
        </p:blipFill>
        <p:spPr>
          <a:xfrm>
            <a:off x="1229294" y="3524712"/>
            <a:ext cx="3570061" cy="29117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9AAD67-B75F-4AEB-9620-8CCC4CFF60DF}"/>
              </a:ext>
            </a:extLst>
          </p:cNvPr>
          <p:cNvSpPr/>
          <p:nvPr/>
        </p:nvSpPr>
        <p:spPr>
          <a:xfrm>
            <a:off x="990" y="300885"/>
            <a:ext cx="1985124" cy="37753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While-Speaking</a:t>
            </a:r>
          </a:p>
        </p:txBody>
      </p:sp>
    </p:spTree>
    <p:extLst>
      <p:ext uri="{BB962C8B-B14F-4D97-AF65-F5344CB8AC3E}">
        <p14:creationId xmlns:p14="http://schemas.microsoft.com/office/powerpoint/2010/main" val="4013899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5181" y="132494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15847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746190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673026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298266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87618" y="385352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915" y="466152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1461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B5F6B4-9A78-43AC-A7D3-1F5E14422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874" y="29100"/>
            <a:ext cx="7016247" cy="649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4E31F4-7E66-4192-8D80-320875701062}"/>
              </a:ext>
            </a:extLst>
          </p:cNvPr>
          <p:cNvSpPr txBox="1"/>
          <p:nvPr/>
        </p:nvSpPr>
        <p:spPr>
          <a:xfrm>
            <a:off x="127819" y="755374"/>
            <a:ext cx="11947513" cy="108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</a:rPr>
              <a:t>b. Join another pair. Discuss where you'd like to live in the future. Ask them to explain anything you don't understand.</a:t>
            </a:r>
            <a:r>
              <a:rPr lang="en-US" sz="3200" dirty="0"/>
              <a:t>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C0F58CC-F101-4BDB-9909-AC4F4421A0FF}"/>
              </a:ext>
            </a:extLst>
          </p:cNvPr>
          <p:cNvSpPr/>
          <p:nvPr/>
        </p:nvSpPr>
        <p:spPr>
          <a:xfrm>
            <a:off x="345440" y="2167779"/>
            <a:ext cx="7721600" cy="1014643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Where would you like to live in the future?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6149F7E-2E58-4050-B38D-8D59AA87389E}"/>
              </a:ext>
            </a:extLst>
          </p:cNvPr>
          <p:cNvSpPr/>
          <p:nvPr/>
        </p:nvSpPr>
        <p:spPr>
          <a:xfrm>
            <a:off x="8463280" y="2414356"/>
            <a:ext cx="3516387" cy="1014643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In the future, I’d like to…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33B692-ADFD-413F-879D-6441F4273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5570" b="9706"/>
          <a:stretch/>
        </p:blipFill>
        <p:spPr>
          <a:xfrm>
            <a:off x="6913144" y="5025141"/>
            <a:ext cx="5225201" cy="13312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07A477-409B-4A9F-818B-44310C131A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3141" r="8496" b="31783"/>
          <a:stretch/>
        </p:blipFill>
        <p:spPr>
          <a:xfrm>
            <a:off x="1229294" y="3493890"/>
            <a:ext cx="3570061" cy="29117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14FDF1E-C22F-41C2-B0BC-522122B73950}"/>
              </a:ext>
            </a:extLst>
          </p:cNvPr>
          <p:cNvSpPr/>
          <p:nvPr/>
        </p:nvSpPr>
        <p:spPr>
          <a:xfrm>
            <a:off x="33309" y="314631"/>
            <a:ext cx="1884786" cy="3932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Post-Speaking</a:t>
            </a:r>
          </a:p>
        </p:txBody>
      </p:sp>
    </p:spTree>
    <p:extLst>
      <p:ext uri="{BB962C8B-B14F-4D97-AF65-F5344CB8AC3E}">
        <p14:creationId xmlns:p14="http://schemas.microsoft.com/office/powerpoint/2010/main" val="1023615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FAB70C-1725-4BC9-8237-E9E7A8598C9B}"/>
              </a:ext>
            </a:extLst>
          </p:cNvPr>
          <p:cNvSpPr txBox="1"/>
          <p:nvPr/>
        </p:nvSpPr>
        <p:spPr>
          <a:xfrm>
            <a:off x="127819" y="942188"/>
            <a:ext cx="11947513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Write your answers:</a:t>
            </a:r>
            <a:br>
              <a:rPr lang="en-US" sz="3200" b="1" i="0" dirty="0">
                <a:solidFill>
                  <a:srgbClr val="002060"/>
                </a:solidFill>
                <a:effectLst/>
              </a:rPr>
            </a:br>
            <a:endParaRPr lang="en-US" sz="3200" b="1" i="0" dirty="0">
              <a:solidFill>
                <a:srgbClr val="002060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</a:rPr>
              <a:t>	</a:t>
            </a:r>
            <a:r>
              <a:rPr lang="en-US" sz="3200" dirty="0">
                <a:solidFill>
                  <a:srgbClr val="0070C0"/>
                </a:solidFill>
              </a:rPr>
              <a:t>Where would you like to live in the future?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	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	What will your homes be like?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	________________________________________________</a:t>
            </a: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83DA01-9F4B-4CD6-9E29-584DDFFFEC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429" y="-65287"/>
            <a:ext cx="4472148" cy="91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05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050"/>
            <a:ext cx="8976852" cy="61205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Final sounds /z/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5293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Speaking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Homes in the future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vocabularies and grammar structures in Lesson 1, SB pages 70 + 71.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73 -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5621955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Pronounce the /</a:t>
            </a:r>
            <a:r>
              <a:rPr lang="en-US" sz="3600" dirty="0">
                <a:solidFill>
                  <a:srgbClr val="FF0000"/>
                </a:solidFill>
              </a:rPr>
              <a:t>z</a:t>
            </a:r>
            <a:r>
              <a:rPr lang="en-US" sz="3600" dirty="0">
                <a:solidFill>
                  <a:srgbClr val="0070C0"/>
                </a:solidFill>
              </a:rPr>
              <a:t>/ sounds.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Talk about homes in the future and where they would like to live in the future.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Ask people to explain anything that they don’t understand.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465"/>
            <a:ext cx="8982750" cy="61246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0791" y="337523"/>
            <a:ext cx="86392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>
                <a:solidFill>
                  <a:srgbClr val="0070C0"/>
                </a:solidFill>
              </a:rPr>
              <a:t>differently 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210" y="828923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5659" y="1399352"/>
            <a:ext cx="11131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A. support	B. forest 		C. mountain 	D. highland</a:t>
            </a:r>
          </a:p>
          <a:p>
            <a:r>
              <a:rPr lang="en-US" sz="3200" dirty="0"/>
              <a:t>   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səˈpɔːrt</a:t>
            </a:r>
            <a:r>
              <a:rPr lang="en-US" sz="4800" dirty="0">
                <a:solidFill>
                  <a:srgbClr val="FF0000"/>
                </a:solidFill>
              </a:rPr>
              <a:t>/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fɔːrɪst</a:t>
            </a:r>
            <a:r>
              <a:rPr lang="en-US" sz="4800" dirty="0">
                <a:solidFill>
                  <a:srgbClr val="FF0000"/>
                </a:solidFill>
              </a:rPr>
              <a:t>/    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maʊntən</a:t>
            </a:r>
            <a:r>
              <a:rPr lang="en-US" sz="4800" dirty="0">
                <a:solidFill>
                  <a:srgbClr val="FF0000"/>
                </a:solidFill>
              </a:rPr>
              <a:t>/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haɪlənd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490142" y="1360880"/>
            <a:ext cx="569167" cy="6617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219201" y="2956011"/>
            <a:ext cx="11131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A. travel	 	B. control 		C.  donate		D. order</a:t>
            </a:r>
          </a:p>
          <a:p>
            <a:r>
              <a:rPr lang="en-US" sz="3200" dirty="0"/>
              <a:t>  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trævəl</a:t>
            </a:r>
            <a:r>
              <a:rPr lang="en-US" sz="4800" dirty="0">
                <a:solidFill>
                  <a:srgbClr val="FF0000"/>
                </a:solidFill>
              </a:rPr>
              <a:t>/      /</a:t>
            </a:r>
            <a:r>
              <a:rPr lang="en-US" sz="3200" dirty="0" err="1">
                <a:solidFill>
                  <a:srgbClr val="FF0000"/>
                </a:solidFill>
              </a:rPr>
              <a:t>kənˈtrəʊl</a:t>
            </a:r>
            <a:r>
              <a:rPr lang="en-US" sz="4800" dirty="0">
                <a:solidFill>
                  <a:srgbClr val="FF0000"/>
                </a:solidFill>
              </a:rPr>
              <a:t>/  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doʊneɪt</a:t>
            </a:r>
            <a:r>
              <a:rPr lang="en-US" sz="4800" dirty="0">
                <a:solidFill>
                  <a:srgbClr val="FF0000"/>
                </a:solidFill>
              </a:rPr>
              <a:t>/  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ɔːdər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884650" y="2932680"/>
            <a:ext cx="569167" cy="6617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219201" y="4615304"/>
            <a:ext cx="11131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3. A. dangerous	B. exciting 		C. wonderful 	D. beautiful</a:t>
            </a:r>
          </a:p>
          <a:p>
            <a:r>
              <a:rPr lang="en-US" sz="3200" dirty="0"/>
              <a:t>  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deɪndʒərəs</a:t>
            </a:r>
            <a:r>
              <a:rPr lang="en-US" sz="4800" dirty="0">
                <a:solidFill>
                  <a:srgbClr val="FF0000"/>
                </a:solidFill>
              </a:rPr>
              <a:t>/ /</a:t>
            </a:r>
            <a:r>
              <a:rPr lang="en-US" sz="3200" dirty="0" err="1">
                <a:solidFill>
                  <a:srgbClr val="FF0000"/>
                </a:solidFill>
              </a:rPr>
              <a:t>ɪkˈsaɪtɪŋ</a:t>
            </a:r>
            <a:r>
              <a:rPr lang="en-US" sz="4800" dirty="0">
                <a:solidFill>
                  <a:srgbClr val="FF0000"/>
                </a:solidFill>
              </a:rPr>
              <a:t>/   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wʌndərfl</a:t>
            </a:r>
            <a:r>
              <a:rPr lang="en-US" sz="4800" dirty="0">
                <a:solidFill>
                  <a:srgbClr val="FF0000"/>
                </a:solidFill>
              </a:rPr>
              <a:t>/ 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bjuːtəfl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878433" y="4512670"/>
            <a:ext cx="569167" cy="6617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9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>
                <a:latin typeface="+mj-lt"/>
              </a:rPr>
              <a:t>A. topi</a:t>
            </a:r>
            <a:r>
              <a:rPr lang="en-US" sz="3200" u="sng" dirty="0">
                <a:latin typeface="+mj-lt"/>
              </a:rPr>
              <a:t>c</a:t>
            </a:r>
            <a:r>
              <a:rPr lang="en-US" sz="3200" dirty="0">
                <a:latin typeface="+mj-lt"/>
              </a:rPr>
              <a:t>		B. e</a:t>
            </a:r>
            <a:r>
              <a:rPr lang="en-US" sz="3200" u="sng" dirty="0">
                <a:latin typeface="+mj-lt"/>
              </a:rPr>
              <a:t>c</a:t>
            </a:r>
            <a:r>
              <a:rPr lang="en-US" sz="3200" dirty="0">
                <a:latin typeface="+mj-lt"/>
              </a:rPr>
              <a:t>o	         C. </a:t>
            </a:r>
            <a:r>
              <a:rPr lang="en-US" sz="3200" u="sng" dirty="0">
                <a:latin typeface="+mj-lt"/>
              </a:rPr>
              <a:t>c</a:t>
            </a:r>
            <a:r>
              <a:rPr lang="en-US" sz="3200" dirty="0">
                <a:latin typeface="+mj-lt"/>
              </a:rPr>
              <a:t>ampsite		D. </a:t>
            </a:r>
            <a:r>
              <a:rPr lang="en-US" sz="3200" u="sng" dirty="0">
                <a:latin typeface="+mj-lt"/>
              </a:rPr>
              <a:t>c</a:t>
            </a:r>
            <a:r>
              <a:rPr lang="en-US" sz="3200" dirty="0">
                <a:latin typeface="+mj-lt"/>
              </a:rPr>
              <a:t>ity</a:t>
            </a:r>
          </a:p>
          <a:p>
            <a:pPr>
              <a:lnSpc>
                <a:spcPct val="200000"/>
              </a:lnSpc>
            </a:pPr>
            <a:endParaRPr lang="en-US" sz="3200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lock</a:t>
            </a:r>
            <a:r>
              <a:rPr lang="en-US" sz="3200" u="sng" dirty="0">
                <a:latin typeface="+mj-lt"/>
              </a:rPr>
              <a:t>ed</a:t>
            </a:r>
            <a:r>
              <a:rPr lang="en-US" sz="3200" dirty="0">
                <a:latin typeface="+mj-lt"/>
              </a:rPr>
              <a:t>	B. laugh</a:t>
            </a:r>
            <a:r>
              <a:rPr lang="en-US" sz="3200" u="sng" dirty="0">
                <a:latin typeface="+mj-lt"/>
              </a:rPr>
              <a:t>ed</a:t>
            </a:r>
            <a:r>
              <a:rPr lang="en-US" sz="3200" dirty="0">
                <a:latin typeface="+mj-lt"/>
              </a:rPr>
              <a:t>		C.  missed		D. clean</a:t>
            </a:r>
            <a:r>
              <a:rPr lang="en-US" sz="3200" u="sng" dirty="0">
                <a:latin typeface="+mj-lt"/>
              </a:rPr>
              <a:t>ed</a:t>
            </a:r>
          </a:p>
          <a:p>
            <a:pPr>
              <a:lnSpc>
                <a:spcPct val="200000"/>
              </a:lnSpc>
            </a:pPr>
            <a:endParaRPr lang="en-US" sz="3200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h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me	 	B.  p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st	          C. sh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w	          D. sh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p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8376972" y="144004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354750" y="3407748"/>
            <a:ext cx="480098" cy="579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8361590" y="5327476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66996" y="170839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tɑːpɪk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907787" y="1698588"/>
            <a:ext cx="25113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 /</a:t>
            </a:r>
            <a:r>
              <a:rPr lang="en-US" sz="3200" dirty="0" err="1">
                <a:solidFill>
                  <a:srgbClr val="FF0000"/>
                </a:solidFill>
              </a:rPr>
              <a:t>iːkoʊ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719664" y="1690064"/>
            <a:ext cx="227548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kæmpsaɪt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617021" y="1708394"/>
            <a:ext cx="1959230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sɪti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9006" y="369488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  <a:r>
              <a:rPr lang="en-US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lɒkt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235169" y="371773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  <a:r>
              <a:rPr lang="en-US" sz="3200" dirty="0" err="1">
                <a:solidFill>
                  <a:srgbClr val="FF0000"/>
                </a:solidFill>
              </a:rPr>
              <a:t>lɑːft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028281" y="37499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  <a:r>
              <a:rPr lang="en-US" sz="3200" dirty="0" err="1">
                <a:solidFill>
                  <a:srgbClr val="FF0000"/>
                </a:solidFill>
              </a:rPr>
              <a:t>mɪst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600054" y="37499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kliːnd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91541" y="56668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hoʊm</a:t>
            </a:r>
            <a:r>
              <a:rPr lang="el-GR" sz="3200" dirty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983242" y="569065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poʊst</a:t>
            </a:r>
            <a:r>
              <a:rPr lang="el-GR" sz="3200" dirty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66724" y="5597449"/>
            <a:ext cx="25330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ʃoʊ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617021" y="5666844"/>
            <a:ext cx="26516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ʃɑːp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65704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6A6820-E675-48BB-85CD-A6D5D3415F2C}"/>
              </a:ext>
            </a:extLst>
          </p:cNvPr>
          <p:cNvSpPr txBox="1"/>
          <p:nvPr/>
        </p:nvSpPr>
        <p:spPr>
          <a:xfrm>
            <a:off x="188843" y="401413"/>
            <a:ext cx="118864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70C0"/>
                </a:solidFill>
                <a:effectLst/>
              </a:rPr>
              <a:t>Work in pairs.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Share ideas about </a:t>
            </a:r>
            <a:r>
              <a:rPr lang="en-US" sz="3600" b="1" dirty="0">
                <a:solidFill>
                  <a:srgbClr val="FF0000"/>
                </a:solidFill>
              </a:rPr>
              <a:t>schools</a:t>
            </a:r>
            <a:r>
              <a:rPr lang="en-US" sz="3600" b="1" dirty="0">
                <a:solidFill>
                  <a:srgbClr val="0070C0"/>
                </a:solidFill>
              </a:rPr>
              <a:t> in the future.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07EDCAA-5469-4832-A792-6A7A13343C1A}"/>
              </a:ext>
            </a:extLst>
          </p:cNvPr>
          <p:cNvSpPr/>
          <p:nvPr/>
        </p:nvSpPr>
        <p:spPr>
          <a:xfrm>
            <a:off x="1435508" y="1737851"/>
            <a:ext cx="9311150" cy="926690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What do you think </a:t>
            </a:r>
            <a:r>
              <a:rPr lang="en-US" sz="3200" b="1" dirty="0">
                <a:solidFill>
                  <a:srgbClr val="FF0000"/>
                </a:solidFill>
              </a:rPr>
              <a:t>schools</a:t>
            </a:r>
            <a:r>
              <a:rPr lang="en-US" sz="3200" dirty="0">
                <a:solidFill>
                  <a:srgbClr val="FF0000"/>
                </a:solidFill>
              </a:rPr>
              <a:t> will be like in the future?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3992599-5973-470C-9BFE-8DF329BEC9E5}"/>
              </a:ext>
            </a:extLst>
          </p:cNvPr>
          <p:cNvSpPr/>
          <p:nvPr/>
        </p:nvSpPr>
        <p:spPr>
          <a:xfrm>
            <a:off x="1597742" y="3237272"/>
            <a:ext cx="4478593" cy="926690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I think </a:t>
            </a:r>
            <a:r>
              <a:rPr lang="en-US" sz="3200" b="1" dirty="0">
                <a:solidFill>
                  <a:srgbClr val="FF0000"/>
                </a:solidFill>
              </a:rPr>
              <a:t>schools</a:t>
            </a:r>
            <a:r>
              <a:rPr lang="en-US" sz="3200" dirty="0">
                <a:solidFill>
                  <a:srgbClr val="FF0000"/>
                </a:solidFill>
              </a:rPr>
              <a:t> will ………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77BD9E0-DBCB-4DCC-B62D-CE13646E7BE8}"/>
              </a:ext>
            </a:extLst>
          </p:cNvPr>
          <p:cNvSpPr/>
          <p:nvPr/>
        </p:nvSpPr>
        <p:spPr>
          <a:xfrm>
            <a:off x="7069407" y="4345858"/>
            <a:ext cx="4478593" cy="963564"/>
          </a:xfrm>
          <a:prstGeom prst="wedgeRoundRect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I think </a:t>
            </a:r>
            <a:r>
              <a:rPr lang="en-US" sz="3200" b="1" dirty="0">
                <a:solidFill>
                  <a:srgbClr val="FF0000"/>
                </a:solidFill>
              </a:rPr>
              <a:t>teachers </a:t>
            </a:r>
            <a:r>
              <a:rPr lang="en-US" sz="3200" dirty="0">
                <a:solidFill>
                  <a:srgbClr val="FF0000"/>
                </a:solidFill>
              </a:rPr>
              <a:t>will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………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FA82FE2-913C-4A45-B52C-F48110D2E12F}"/>
              </a:ext>
            </a:extLst>
          </p:cNvPr>
          <p:cNvSpPr/>
          <p:nvPr/>
        </p:nvSpPr>
        <p:spPr>
          <a:xfrm>
            <a:off x="1597741" y="5107859"/>
            <a:ext cx="4478593" cy="963564"/>
          </a:xfrm>
          <a:prstGeom prst="wedgeRoundRect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I think </a:t>
            </a:r>
            <a:r>
              <a:rPr lang="en-US" sz="3200" b="1" dirty="0">
                <a:solidFill>
                  <a:srgbClr val="FF0000"/>
                </a:solidFill>
              </a:rPr>
              <a:t>students </a:t>
            </a:r>
            <a:r>
              <a:rPr lang="en-US" sz="3200" dirty="0">
                <a:solidFill>
                  <a:srgbClr val="FF0000"/>
                </a:solidFill>
              </a:rPr>
              <a:t>will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42E7E8-25EC-44D0-B3CB-A1AA30BEE7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21" y="275303"/>
            <a:ext cx="9184558" cy="6123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7FE3B0-C152-4179-8903-A2AD41824D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3" b="10573"/>
          <a:stretch/>
        </p:blipFill>
        <p:spPr>
          <a:xfrm>
            <a:off x="1269687" y="275303"/>
            <a:ext cx="8527551" cy="137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BA5124-EE33-49A8-842F-B6A4AAF63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875" y="5634"/>
            <a:ext cx="1856248" cy="1299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95996B-3C9E-4937-9AA6-7A82CB1575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3167" t="28975" b="25899"/>
          <a:stretch/>
        </p:blipFill>
        <p:spPr>
          <a:xfrm>
            <a:off x="343068" y="1514995"/>
            <a:ext cx="5057546" cy="5463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7FDE99-8E7D-408A-945D-73956DF189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b="29941"/>
          <a:stretch/>
        </p:blipFill>
        <p:spPr>
          <a:xfrm>
            <a:off x="327802" y="2707251"/>
            <a:ext cx="5867115" cy="1011309"/>
          </a:xfrm>
          <a:prstGeom prst="rect">
            <a:avLst/>
          </a:prstGeom>
        </p:spPr>
      </p:pic>
      <p:sp>
        <p:nvSpPr>
          <p:cNvPr id="10" name="Rectangle 36">
            <a:hlinkClick r:id="" action="ppaction://noaction">
              <a:snd r:embed="rId9" name="CD2-TRACK 43_001.wav"/>
            </a:hlinkClick>
            <a:extLst>
              <a:ext uri="{FF2B5EF4-FFF2-40B4-BE49-F238E27FC236}">
                <a16:creationId xmlns:a16="http://schemas.microsoft.com/office/drawing/2014/main" id="{9E280C1A-1DED-4846-929C-128BF14E6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986" y="2909384"/>
            <a:ext cx="4919216" cy="10156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6000" dirty="0">
                <a:solidFill>
                  <a:srgbClr val="FF0000"/>
                </a:solidFill>
                <a:sym typeface="Webdings" panose="05030102010509060703" pitchFamily="18" charset="2"/>
              </a:rPr>
              <a:t>	</a:t>
            </a:r>
            <a:endParaRPr lang="vi-VN" sz="54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8D6BE8-E802-4693-85FE-AD69582E81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6015" t="70060"/>
          <a:stretch/>
        </p:blipFill>
        <p:spPr>
          <a:xfrm>
            <a:off x="2733169" y="4099900"/>
            <a:ext cx="6672179" cy="522948"/>
          </a:xfrm>
          <a:prstGeom prst="rect">
            <a:avLst/>
          </a:prstGeom>
        </p:spPr>
      </p:pic>
      <p:sp>
        <p:nvSpPr>
          <p:cNvPr id="13" name="Rectangle 36">
            <a:hlinkClick r:id="" action="ppaction://noaction">
              <a:snd r:embed="rId10" name="megacities.wav"/>
            </a:hlinkClick>
            <a:extLst>
              <a:ext uri="{FF2B5EF4-FFF2-40B4-BE49-F238E27FC236}">
                <a16:creationId xmlns:a16="http://schemas.microsoft.com/office/drawing/2014/main" id="{E15EA05D-056F-4C37-AB11-814478C29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145" y="4048650"/>
            <a:ext cx="2317135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4" name="Rectangle 36">
            <a:hlinkClick r:id="" action="ppaction://noaction">
              <a:snd r:embed="rId11" name="homes.wav"/>
            </a:hlinkClick>
            <a:extLst>
              <a:ext uri="{FF2B5EF4-FFF2-40B4-BE49-F238E27FC236}">
                <a16:creationId xmlns:a16="http://schemas.microsoft.com/office/drawing/2014/main" id="{F687E95D-C40D-404A-995D-C12F9B158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985" y="4038490"/>
            <a:ext cx="1626255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5" name="Rectangle 36">
            <a:hlinkClick r:id="" action="ppaction://noaction">
              <a:snd r:embed="rId12" name="earthscrapers.wav"/>
            </a:hlinkClick>
            <a:extLst>
              <a:ext uri="{FF2B5EF4-FFF2-40B4-BE49-F238E27FC236}">
                <a16:creationId xmlns:a16="http://schemas.microsoft.com/office/drawing/2014/main" id="{9532234C-F095-4012-A3CA-8EA3EFB28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2705" y="4028330"/>
            <a:ext cx="2842643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2" name="CD2-TRACK 43">
            <a:hlinkClick r:id="" action="ppaction://media"/>
            <a:extLst>
              <a:ext uri="{FF2B5EF4-FFF2-40B4-BE49-F238E27FC236}">
                <a16:creationId xmlns:a16="http://schemas.microsoft.com/office/drawing/2014/main" id="{5E693F72-9511-284C-424E-FD55F9C8CD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17609" y="3045939"/>
            <a:ext cx="832586" cy="8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0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7071</TotalTime>
  <Words>627</Words>
  <Application>Microsoft Office PowerPoint</Application>
  <PresentationFormat>Widescreen</PresentationFormat>
  <Paragraphs>125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PhTimes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184</cp:revision>
  <dcterms:created xsi:type="dcterms:W3CDTF">2020-12-08T03:17:05Z</dcterms:created>
  <dcterms:modified xsi:type="dcterms:W3CDTF">2023-07-29T03:53:42Z</dcterms:modified>
</cp:coreProperties>
</file>