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7" r:id="rId3"/>
    <p:sldMasterId id="2147483700" r:id="rId4"/>
    <p:sldMasterId id="2147483712" r:id="rId5"/>
    <p:sldMasterId id="2147483724" r:id="rId6"/>
  </p:sldMasterIdLst>
  <p:notesMasterIdLst>
    <p:notesMasterId r:id="rId59"/>
  </p:notesMasterIdLst>
  <p:sldIdLst>
    <p:sldId id="256" r:id="rId7"/>
    <p:sldId id="287" r:id="rId8"/>
    <p:sldId id="288" r:id="rId9"/>
    <p:sldId id="289" r:id="rId10"/>
    <p:sldId id="290" r:id="rId11"/>
    <p:sldId id="291" r:id="rId12"/>
    <p:sldId id="293" r:id="rId13"/>
    <p:sldId id="295" r:id="rId14"/>
    <p:sldId id="294"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Lst>
  <p:sldSz cx="12192000" cy="6858000"/>
  <p:notesSz cx="6858000" cy="9144000"/>
  <p:embeddedFontLst>
    <p:embeddedFont>
      <p:font typeface="Open Sans" panose="020B0606030504020204" pitchFamily="34" charset="0"/>
      <p:regular r:id="rId60"/>
      <p:bold r:id="rId61"/>
      <p:italic r:id="rId62"/>
      <p:boldItalic r:id="rId63"/>
    </p:embeddedFont>
    <p:embeddedFont>
      <p:font typeface=".VnTime" panose="020B7200000000000000" pitchFamily="34" charset="0"/>
      <p:regular r:id="rId64"/>
      <p:bold r:id="rId65"/>
      <p:italic r:id="rId66"/>
      <p:boldItalic r:id="rId67"/>
    </p:embeddedFont>
    <p:embeddedFont>
      <p:font typeface="宋体" panose="02010600030101010101" pitchFamily="2" charset="-122"/>
      <p:regular r:id="rId68"/>
    </p:embeddedFont>
    <p:embeddedFont>
      <p:font typeface="iCiel Bambola" panose="02000000000000000000" pitchFamily="2" charset="0"/>
      <p:regular r:id="rId69"/>
    </p:embeddedFont>
    <p:embeddedFont>
      <p:font typeface="Calibri Light" panose="020F0302020204030204" pitchFamily="34" charset="0"/>
      <p:regular r:id="rId70"/>
      <p:italic r:id="rId71"/>
    </p:embeddedFont>
    <p:embeddedFont>
      <p:font typeface="Verdana" panose="020B0604030504040204" pitchFamily="34" charset="0"/>
      <p:regular r:id="rId72"/>
      <p:bold r:id="rId73"/>
      <p:italic r:id="rId74"/>
      <p:boldItalic r:id="rId75"/>
    </p:embeddedFont>
    <p:embeddedFont>
      <p:font typeface="Calibri" panose="020F0502020204030204" pitchFamily="34" charset="0"/>
      <p:regular r:id="rId76"/>
      <p:bold r:id="rId77"/>
      <p:italic r:id="rId78"/>
      <p:boldItalic r:id="rId79"/>
    </p:embeddedFont>
    <p:embeddedFont>
      <p:font typeface="맑은 고딕" panose="020B0503020000020004" pitchFamily="34" charset="-127"/>
      <p:regular r:id="rId80"/>
      <p:bold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CC99"/>
    <a:srgbClr val="00CC99"/>
    <a:srgbClr val="66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5.xml"/><Relationship Id="rId61" Type="http://schemas.openxmlformats.org/officeDocument/2006/relationships/font" Target="fonts/font2.fntdata"/><Relationship Id="rId82" Type="http://schemas.openxmlformats.org/officeDocument/2006/relationships/presProps" Target="presProps.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7E349-C709-4007-B3AD-353B5F2D511E}" type="datetimeFigureOut">
              <a:rPr lang="en-US" smtClean="0"/>
              <a:t>5/2/2021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30215-4D57-4865-A84E-6173DD87478D}" type="slidenum">
              <a:rPr lang="en-US" smtClean="0"/>
              <a:t>‹#›</a:t>
            </a:fld>
            <a:endParaRPr lang="en-US"/>
          </a:p>
        </p:txBody>
      </p:sp>
    </p:spTree>
    <p:extLst>
      <p:ext uri="{BB962C8B-B14F-4D97-AF65-F5344CB8AC3E}">
        <p14:creationId xmlns:p14="http://schemas.microsoft.com/office/powerpoint/2010/main" val="46881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828A-F262-4255-8330-C95D32869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90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828A-F262-4255-8330-C95D32869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40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4199179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876801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2890964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147FFC-447A-47CB-92F1-4A1A2E5B573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1817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8248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6610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246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535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5256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6614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5901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1A828-28AC-4A4E-82F2-6EE6EFA4CA9E}"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64410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8509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3177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860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767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08D3-64BA-4FCB-88D5-7624CECE7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DEB745-49DA-4632-AFF5-676C94683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EBAD55-14B1-401C-B699-8D9D3A0CA9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015CA4C-2C98-4165-8A3F-04327795A2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5F29E2B-EEBC-4342-8BBD-6389FCDD99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4642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7E69-F80C-4A97-8DC6-AE7433474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A22AB4-4778-48DC-9E46-369FC807D4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3DFD2-1B77-4E56-B5AA-E0F97FA95F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B24292-88D2-487F-91CE-42825E98E7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A9A2EA-8FEA-484A-9B2C-1509447E35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664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2B7C-8B43-4603-8681-F37C122663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ADD286-CFA3-45A6-B777-ADDC365775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6EC987-FE42-41D3-907F-2BC0FA286C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BB2B828-8582-4D6C-82FF-54F301A979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F0316B-2245-4047-95DC-F26AA1C381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9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8FBE3-4A3A-4B2D-9EBE-7231C67F6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80870A-33CC-45FF-AFB6-CACF4A4A0D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18A08-07FF-4C19-A010-C1802E56B9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63748B-83FC-4E77-B1E4-A05A56F4E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9F8A478-8CBB-4635-93A6-30BF306B15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A244B4B-12E1-40D8-B841-514C8B063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920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46B3E-1955-4699-A0DD-D52E503E01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6513F-2B92-45B3-B5EA-0BDD0EAB4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4B346-CA07-411A-A85D-DE77D69D53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7EFF2C-1480-4467-86F7-9B2ABFD471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98818F-4E07-4EBD-85CC-7F9A52FA9B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EAEA28-4A9C-4655-BAF8-8BAB4E187E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0D267D2-8283-490A-8EFE-0E543925DD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1FE2B16-7DB9-4853-939D-7129F5382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1907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D628-2C72-426D-B27A-B5C7B71FB8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15E177-203F-4C6A-9928-480893BE0D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5F8DADE-5A50-4CB5-A546-E43529E497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C5F6029-B9F0-4C8D-82AF-523429473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36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11A828-28AC-4A4E-82F2-6EE6EFA4CA9E}"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9937642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764F9C-3FE0-4BC7-8180-6BDD08717B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67698E2-9C37-45A6-908F-5AEA10B026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3361D2B-7CAE-4512-8C73-5BCE7FDEF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017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C88E-5D3A-4FFE-8F48-D013505E7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3B74C9-F1EF-4A5B-9347-DF4CD2CF6D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299F05-36AD-41AB-A25A-DA830EC9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1AC6EC-1F05-486D-BD34-74EBCE4C82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361D3CA-E2A3-4854-910A-057A75FE1C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A9CD3FA-EE11-462B-B7BA-781383104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6605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E17C-04AC-48E3-B1D5-AACC95E31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1906A0-E9CE-4C2A-AD7F-025500224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AB589A-88A0-4FE9-A552-1FC3D6C9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284501-696B-438A-86B5-7D45CB2CC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BAC6FC7-99C7-4A65-83F4-8BD62EA26C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DC66E03-B5C1-4D57-B5D0-DBB97AF9B2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9638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2C7F-C412-4328-92DD-5E3AC09585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1DDAFA-684B-4ECC-82FC-433CE09E8F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11CB5-8A3B-4A63-A379-F9AFA8E684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2E12BFB-8502-408D-89FD-4A8622028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6C3942A-C379-43EF-AED4-A94733539C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452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3991A2-0B1F-460F-9B5C-8129F2305A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82A46-3370-4D37-A959-4DFA453FF6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32FFA-5AA4-4EC1-BF28-F48128FDAA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C78DAFF-88C5-42A7-B2B9-4673B473DD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132CC0A-45AA-4352-BB3B-F49B92522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7011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44339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72A496D-E9A1-4F1E-AD8D-6605EEC5FEA4}"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69661E8-0244-4586-97F4-1B8EE7D39C17}"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299375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E9982B-1542-4982-AE2A-251C6D82E6D1}"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69522A0-F7A6-413B-8918-85829225825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696543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49DDC7-DC70-425A-B5DF-89D7515BED56}"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D8EF797-66EE-466F-ABD4-09188E84B833}"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066625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9E91017-9598-4CAC-86F8-21752F1624B5}"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5B79225-192C-41B1-8919-943232A9C23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375747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11A828-28AC-4A4E-82F2-6EE6EFA4CA9E}"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1436815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69F97D-567C-4069-9BCF-F4762B7B1CE5}"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E06298F1-70F4-4228-A879-CB0F3B504205}"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3573121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9F9139D-C0BE-41BF-9447-D935F9B86DBA}"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42964367-575C-46A0-AC2F-ADB31D569A17}"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588285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D36ECA-F5C3-455C-9101-92F2FC6C3496}"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FCA230B0-460C-4DED-81CF-B9C4C17F5C40}"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7503791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218F8FD-B479-4AEF-A333-9818F817E6CC}"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7F5BFA67-85C8-44FF-A759-F9D842812D69}"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0676147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76DA507-2C79-4EEB-BCF3-6CDBA0E19955}"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B573DB5D-12F0-41F4-A800-864817D92684}"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973709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707BEE-120D-410F-9A8E-27BD55C6D983}"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4848926-750B-49C1-9C93-A1B7C8C795F1}"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120732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A94AE2-975C-4086-AF6B-7B720B8EDBA5}"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407F9C5-C991-419F-B029-9FC47D827000}"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426676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48EB5DC-B438-40FD-BE98-E599382AD1A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97140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97A6308-20C7-4FC7-9BFD-75B81795249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650597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E2BA589-0DA6-45F5-A36F-EDD7B6993F0D}"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98342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11A828-28AC-4A4E-82F2-6EE6EFA4CA9E}" type="datetimeFigureOut">
              <a:rPr lang="en-US" smtClean="0"/>
              <a:t>5/2/2021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1107258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310092B-5710-4E4A-9FF2-1610E6EA9059}"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5768387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4B3C262-B75E-4CBC-86F0-210D4020EC3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08155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55CE9E8-6597-472A-8479-4B153482016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197587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531FDFB-C386-42BB-B8F0-E9C6E5E1796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418575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FFFB77E-BA73-4D96-8C1C-E172F7B958D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29834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37DF500-8222-4C4B-8594-9E64BBFC056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50750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3B50F2F-E2C5-468B-80C0-30F24F01F21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47599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E99F70C-0E8D-4149-ACA0-8EC87D78C42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23532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08D3-64BA-4FCB-88D5-7624CECE7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DEB745-49DA-4632-AFF5-676C94683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EBAD55-14B1-401C-B699-8D9D3A0CA9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015CA4C-2C98-4165-8A3F-04327795A2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5F29E2B-EEBC-4342-8BBD-6389FCDD99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8756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7E69-F80C-4A97-8DC6-AE7433474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A22AB4-4778-48DC-9E46-369FC807D4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3DFD2-1B77-4E56-B5AA-E0F97FA95F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B24292-88D2-487F-91CE-42825E98E7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A9A2EA-8FEA-484A-9B2C-1509447E35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624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11A828-28AC-4A4E-82F2-6EE6EFA4CA9E}" type="datetimeFigureOut">
              <a:rPr lang="en-US" smtClean="0"/>
              <a:t>5/2/2021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40756337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2B7C-8B43-4603-8681-F37C122663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ADD286-CFA3-45A6-B777-ADDC365775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6EC987-FE42-41D3-907F-2BC0FA286C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BB2B828-8582-4D6C-82FF-54F301A979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F0316B-2245-4047-95DC-F26AA1C381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0442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8FBE3-4A3A-4B2D-9EBE-7231C67F6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80870A-33CC-45FF-AFB6-CACF4A4A0D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18A08-07FF-4C19-A010-C1802E56B9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63748B-83FC-4E77-B1E4-A05A56F4E1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9F8A478-8CBB-4635-93A6-30BF306B15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A244B4B-12E1-40D8-B841-514C8B0630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018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46B3E-1955-4699-A0DD-D52E503E01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6513F-2B92-45B3-B5EA-0BDD0EAB4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4B346-CA07-411A-A85D-DE77D69D53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7EFF2C-1480-4467-86F7-9B2ABFD471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98818F-4E07-4EBD-85CC-7F9A52FA9B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EAEA28-4A9C-4655-BAF8-8BAB4E187E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0D267D2-8283-490A-8EFE-0E543925DD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1FE2B16-7DB9-4853-939D-7129F5382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2159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D628-2C72-426D-B27A-B5C7B71FB8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15E177-203F-4C6A-9928-480893BE0D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5F8DADE-5A50-4CB5-A546-E43529E497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C5F6029-B9F0-4C8D-82AF-523429473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215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764F9C-3FE0-4BC7-8180-6BDD08717B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67698E2-9C37-45A6-908F-5AEA10B026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3361D2B-7CAE-4512-8C73-5BCE7FDEF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4237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C88E-5D3A-4FFE-8F48-D013505E7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3B74C9-F1EF-4A5B-9347-DF4CD2CF6D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299F05-36AD-41AB-A25A-DA830EC9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1AC6EC-1F05-486D-BD34-74EBCE4C82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361D3CA-E2A3-4854-910A-057A75FE1C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A9CD3FA-EE11-462B-B7BA-781383104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2092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E17C-04AC-48E3-B1D5-AACC95E31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1906A0-E9CE-4C2A-AD7F-025500224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AB589A-88A0-4FE9-A552-1FC3D6C9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284501-696B-438A-86B5-7D45CB2CC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BAC6FC7-99C7-4A65-83F4-8BD62EA26C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DC66E03-B5C1-4D57-B5D0-DBB97AF9B2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002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2C7F-C412-4328-92DD-5E3AC09585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1DDAFA-684B-4ECC-82FC-433CE09E8F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11CB5-8A3B-4A63-A379-F9AFA8E684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2E12BFB-8502-408D-89FD-4A86220287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6C3942A-C379-43EF-AED4-A94733539C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585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3991A2-0B1F-460F-9B5C-8129F2305A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82A46-3370-4D37-A959-4DFA453FF6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32FFA-5AA4-4EC1-BF28-F48128FDAA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C78DAFF-88C5-42A7-B2B9-4673B473DD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132CC0A-45AA-4352-BB3B-F49B92522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411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418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A828-28AC-4A4E-82F2-6EE6EFA4CA9E}" type="datetimeFigureOut">
              <a:rPr lang="en-US" smtClean="0"/>
              <a:t>5/2/2021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419929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8218571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1A828-28AC-4A4E-82F2-6EE6EFA4CA9E}"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6AE18-13E7-49C0-BA24-6294B73403BE}" type="slidenum">
              <a:rPr lang="en-US" smtClean="0"/>
              <a:t>‹#›</a:t>
            </a:fld>
            <a:endParaRPr lang="en-US"/>
          </a:p>
        </p:txBody>
      </p:sp>
    </p:spTree>
    <p:extLst>
      <p:ext uri="{BB962C8B-B14F-4D97-AF65-F5344CB8AC3E}">
        <p14:creationId xmlns:p14="http://schemas.microsoft.com/office/powerpoint/2010/main" val="39701786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A828-28AC-4A4E-82F2-6EE6EFA4CA9E}" type="datetimeFigureOut">
              <a:rPr lang="en-US" smtClean="0"/>
              <a:t>5/2/2021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6AE18-13E7-49C0-BA24-6294B73403BE}" type="slidenum">
              <a:rPr lang="en-US" smtClean="0"/>
              <a:t>‹#›</a:t>
            </a:fld>
            <a:endParaRPr lang="en-US"/>
          </a:p>
        </p:txBody>
      </p:sp>
    </p:spTree>
    <p:extLst>
      <p:ext uri="{BB962C8B-B14F-4D97-AF65-F5344CB8AC3E}">
        <p14:creationId xmlns:p14="http://schemas.microsoft.com/office/powerpoint/2010/main" val="548335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DD89832E-26A6-4465-8181-DF230988BFF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58A5B2D7-6EFD-446D-831A-7B28045AA2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866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0DBEB-58EE-44A4-8518-0E780904B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D49B97-491D-4170-B338-64F5B7C21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89263-8391-4038-AF9B-086A7D9F78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E069C1-1237-4B45-874C-F77AEB8F4E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DE60EB-848E-4EF6-B601-F06064653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81196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82378AB-F2D4-48AE-BA10-6DF7D69414FE}" type="datetimeFigureOut">
              <a:rPr lang="en-US" smtClean="0">
                <a:solidFill>
                  <a:prstClr val="black">
                    <a:tint val="75000"/>
                  </a:prstClr>
                </a:solidFill>
              </a:rPr>
              <a:pPr>
                <a:defRPr/>
              </a:pPr>
              <a:t>5/2/2021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84EA191D-4527-4A83-9EAA-F6EC2519180F}"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2276911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0BE50F9-A23F-40CC-BC99-503E8F2C35D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9928539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0DBEB-58EE-44A4-8518-0E780904B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D49B97-491D-4170-B338-64F5B7C21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89263-8391-4038-AF9B-086A7D9F78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90A2A8-DD09-4ECF-9C06-13A3E19D12B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E069C1-1237-4B45-874C-F77AEB8F4E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DE60EB-848E-4EF6-B601-F06064653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D10BE6-E645-41BF-BB1E-D9899B03ED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79877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2.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3.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1.png"/><Relationship Id="rId1" Type="http://schemas.openxmlformats.org/officeDocument/2006/relationships/slideLayout" Target="../slideLayouts/slideLayout53.xml"/><Relationship Id="rId5" Type="http://schemas.microsoft.com/office/2007/relationships/hdphoto" Target="../media/hdphoto10.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53.xml"/><Relationship Id="rId6" Type="http://schemas.microsoft.com/office/2007/relationships/hdphoto" Target="../media/hdphoto12.wdp"/><Relationship Id="rId5" Type="http://schemas.openxmlformats.org/officeDocument/2006/relationships/image" Target="../media/image34.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3.xm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3.xml"/><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jpeg"/><Relationship Id="rId2" Type="http://schemas.openxmlformats.org/officeDocument/2006/relationships/notesSlide" Target="../notesSlides/notesSlide2.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64.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jpe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jpe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emf"/><Relationship Id="rId2"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doctailieu.com/lang-c4686" TargetMode="External"/><Relationship Id="rId1" Type="http://schemas.openxmlformats.org/officeDocument/2006/relationships/slideLayout" Target="../slideLayouts/slideLayout2.xml"/><Relationship Id="rId4" Type="http://schemas.microsoft.com/office/2007/relationships/hdphoto" Target="../media/hdphoto15.wdp"/></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học - Tóm tắt: LÀNG - Kim Lân (đoạn trích sgk ngữ văn 9)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970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0 Bài văn phân tích nhân vật ông Hai trong truyện ngắn &quot;Làng&quot; của Kim  Lân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824" y="1854548"/>
            <a:ext cx="6462744" cy="4304987"/>
          </a:xfrm>
          <a:prstGeom prst="rect">
            <a:avLst/>
          </a:prstGeom>
          <a:ln>
            <a:noFill/>
          </a:ln>
          <a:effectLst>
            <a:softEdge rad="8001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1807087" y="272186"/>
            <a:ext cx="9124956" cy="707886"/>
          </a:xfrm>
          <a:prstGeom prst="rect">
            <a:avLst/>
          </a:prstGeom>
          <a:noFill/>
        </p:spPr>
        <p:txBody>
          <a:bodyPr wrap="square">
            <a:spAutoFit/>
          </a:bodyPr>
          <a:lstStyle/>
          <a:p>
            <a:pPr defTabSz="914377">
              <a:defRPr/>
            </a:pP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Diễn</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biến</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tâm</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trạng</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n</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hân</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vật</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ông</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0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Hai</a:t>
            </a:r>
            <a:endParaRPr lang="en-US" sz="40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5" name="Google Shape;1186;p39"/>
          <p:cNvSpPr/>
          <p:nvPr/>
        </p:nvSpPr>
        <p:spPr>
          <a:xfrm>
            <a:off x="813192" y="1575431"/>
            <a:ext cx="6096000" cy="1345852"/>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70C0"/>
                </a:solidFill>
                <a:latin typeface="Times New Roman" panose="02020603050405020304" pitchFamily="18" charset="0"/>
                <a:cs typeface="Times New Roman" panose="02020603050405020304" pitchFamily="18" charset="0"/>
                <a:sym typeface="Permanent Marker"/>
              </a:rPr>
              <a:t>Trước khi nghe tin làng theo giặc</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6" name="Google Shape;1186;p39"/>
          <p:cNvSpPr/>
          <p:nvPr/>
        </p:nvSpPr>
        <p:spPr>
          <a:xfrm>
            <a:off x="1887612" y="3265210"/>
            <a:ext cx="5181600" cy="1300687"/>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70C0"/>
                </a:solidFill>
                <a:latin typeface="Times New Roman" panose="02020603050405020304" pitchFamily="18" charset="0"/>
                <a:cs typeface="Times New Roman" panose="02020603050405020304" pitchFamily="18" charset="0"/>
                <a:sym typeface="Permanent Marker"/>
              </a:rPr>
              <a:t>Khi nghe tin làng theo giặc</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7" name="Google Shape;1186;p39"/>
          <p:cNvSpPr/>
          <p:nvPr/>
        </p:nvSpPr>
        <p:spPr>
          <a:xfrm>
            <a:off x="3096756" y="4831828"/>
            <a:ext cx="4343400" cy="1211247"/>
          </a:xfrm>
          <a:custGeom>
            <a:avLst/>
            <a:gdLst/>
            <a:ahLst/>
            <a:cxnLst/>
            <a:rect l="l" t="t" r="r" b="b"/>
            <a:pathLst>
              <a:path w="57084" h="22136" extrusionOk="0">
                <a:moveTo>
                  <a:pt x="34113" y="1580"/>
                </a:moveTo>
                <a:cubicBezTo>
                  <a:pt x="34340" y="1580"/>
                  <a:pt x="34566" y="1581"/>
                  <a:pt x="34792" y="1585"/>
                </a:cubicBezTo>
                <a:cubicBezTo>
                  <a:pt x="37414" y="1632"/>
                  <a:pt x="40071" y="1584"/>
                  <a:pt x="42697" y="1660"/>
                </a:cubicBezTo>
                <a:cubicBezTo>
                  <a:pt x="45763" y="1750"/>
                  <a:pt x="48912" y="1563"/>
                  <a:pt x="51871" y="2511"/>
                </a:cubicBezTo>
                <a:cubicBezTo>
                  <a:pt x="53225" y="2943"/>
                  <a:pt x="54271" y="4099"/>
                  <a:pt x="54794" y="5543"/>
                </a:cubicBezTo>
                <a:cubicBezTo>
                  <a:pt x="55469" y="7412"/>
                  <a:pt x="55213" y="9358"/>
                  <a:pt x="55219" y="11275"/>
                </a:cubicBezTo>
                <a:cubicBezTo>
                  <a:pt x="55224" y="12924"/>
                  <a:pt x="55249" y="14594"/>
                  <a:pt x="55011" y="16217"/>
                </a:cubicBezTo>
                <a:cubicBezTo>
                  <a:pt x="54801" y="17648"/>
                  <a:pt x="52775" y="18942"/>
                  <a:pt x="51300" y="19058"/>
                </a:cubicBezTo>
                <a:cubicBezTo>
                  <a:pt x="49358" y="19210"/>
                  <a:pt x="47393" y="19603"/>
                  <a:pt x="45492" y="19640"/>
                </a:cubicBezTo>
                <a:cubicBezTo>
                  <a:pt x="43956" y="19670"/>
                  <a:pt x="42409" y="19788"/>
                  <a:pt x="40859" y="19788"/>
                </a:cubicBezTo>
                <a:cubicBezTo>
                  <a:pt x="40338" y="19788"/>
                  <a:pt x="39818" y="19775"/>
                  <a:pt x="39297" y="19740"/>
                </a:cubicBezTo>
                <a:cubicBezTo>
                  <a:pt x="38681" y="19700"/>
                  <a:pt x="38066" y="19683"/>
                  <a:pt x="37450" y="19683"/>
                </a:cubicBezTo>
                <a:cubicBezTo>
                  <a:pt x="35236" y="19683"/>
                  <a:pt x="33024" y="19904"/>
                  <a:pt x="30809" y="20046"/>
                </a:cubicBezTo>
                <a:cubicBezTo>
                  <a:pt x="26995" y="20288"/>
                  <a:pt x="23169" y="20405"/>
                  <a:pt x="19346" y="20455"/>
                </a:cubicBezTo>
                <a:cubicBezTo>
                  <a:pt x="18813" y="20461"/>
                  <a:pt x="18279" y="20465"/>
                  <a:pt x="17745" y="20465"/>
                </a:cubicBezTo>
                <a:cubicBezTo>
                  <a:pt x="15102" y="20465"/>
                  <a:pt x="12456" y="20386"/>
                  <a:pt x="9815" y="20276"/>
                </a:cubicBezTo>
                <a:cubicBezTo>
                  <a:pt x="8789" y="20234"/>
                  <a:pt x="7817" y="19888"/>
                  <a:pt x="6746" y="19888"/>
                </a:cubicBezTo>
                <a:cubicBezTo>
                  <a:pt x="6619" y="19888"/>
                  <a:pt x="6490" y="19893"/>
                  <a:pt x="6360" y="19904"/>
                </a:cubicBezTo>
                <a:cubicBezTo>
                  <a:pt x="6323" y="19907"/>
                  <a:pt x="6285" y="19908"/>
                  <a:pt x="6247" y="19908"/>
                </a:cubicBezTo>
                <a:cubicBezTo>
                  <a:pt x="4705" y="19908"/>
                  <a:pt x="2504" y="17429"/>
                  <a:pt x="2320" y="15887"/>
                </a:cubicBezTo>
                <a:cubicBezTo>
                  <a:pt x="2158" y="14529"/>
                  <a:pt x="1755" y="13187"/>
                  <a:pt x="1724" y="11832"/>
                </a:cubicBezTo>
                <a:cubicBezTo>
                  <a:pt x="1688" y="10266"/>
                  <a:pt x="1695" y="8689"/>
                  <a:pt x="1725" y="7123"/>
                </a:cubicBezTo>
                <a:cubicBezTo>
                  <a:pt x="1752" y="5666"/>
                  <a:pt x="4248" y="3333"/>
                  <a:pt x="5738" y="3333"/>
                </a:cubicBezTo>
                <a:cubicBezTo>
                  <a:pt x="5759" y="3333"/>
                  <a:pt x="5780" y="3333"/>
                  <a:pt x="5801" y="3334"/>
                </a:cubicBezTo>
                <a:cubicBezTo>
                  <a:pt x="6634" y="2880"/>
                  <a:pt x="7802" y="2735"/>
                  <a:pt x="8990" y="2638"/>
                </a:cubicBezTo>
                <a:cubicBezTo>
                  <a:pt x="12014" y="2385"/>
                  <a:pt x="15019" y="2021"/>
                  <a:pt x="18069" y="2021"/>
                </a:cubicBezTo>
                <a:cubicBezTo>
                  <a:pt x="18379" y="2021"/>
                  <a:pt x="18689" y="2025"/>
                  <a:pt x="19000" y="2033"/>
                </a:cubicBezTo>
                <a:cubicBezTo>
                  <a:pt x="19239" y="2039"/>
                  <a:pt x="19477" y="2042"/>
                  <a:pt x="19716" y="2042"/>
                </a:cubicBezTo>
                <a:cubicBezTo>
                  <a:pt x="22573" y="2042"/>
                  <a:pt x="25439" y="1645"/>
                  <a:pt x="28296" y="1645"/>
                </a:cubicBezTo>
                <a:cubicBezTo>
                  <a:pt x="28474" y="1645"/>
                  <a:pt x="28651" y="1646"/>
                  <a:pt x="28828" y="1650"/>
                </a:cubicBezTo>
                <a:cubicBezTo>
                  <a:pt x="29072" y="1654"/>
                  <a:pt x="29316" y="1656"/>
                  <a:pt x="29559" y="1656"/>
                </a:cubicBezTo>
                <a:cubicBezTo>
                  <a:pt x="31077" y="1656"/>
                  <a:pt x="32596" y="1580"/>
                  <a:pt x="34113" y="1580"/>
                </a:cubicBezTo>
                <a:close/>
                <a:moveTo>
                  <a:pt x="33111" y="1"/>
                </a:moveTo>
                <a:cubicBezTo>
                  <a:pt x="32885" y="1"/>
                  <a:pt x="32659" y="1"/>
                  <a:pt x="32434" y="2"/>
                </a:cubicBezTo>
                <a:cubicBezTo>
                  <a:pt x="31371" y="7"/>
                  <a:pt x="30307" y="201"/>
                  <a:pt x="29263" y="201"/>
                </a:cubicBezTo>
                <a:cubicBezTo>
                  <a:pt x="29001" y="201"/>
                  <a:pt x="28741" y="188"/>
                  <a:pt x="28482" y="158"/>
                </a:cubicBezTo>
                <a:cubicBezTo>
                  <a:pt x="28143" y="118"/>
                  <a:pt x="27806" y="103"/>
                  <a:pt x="27469" y="103"/>
                </a:cubicBezTo>
                <a:cubicBezTo>
                  <a:pt x="26504" y="103"/>
                  <a:pt x="25547" y="226"/>
                  <a:pt x="24596" y="226"/>
                </a:cubicBezTo>
                <a:cubicBezTo>
                  <a:pt x="24584" y="226"/>
                  <a:pt x="24571" y="225"/>
                  <a:pt x="24559" y="225"/>
                </a:cubicBezTo>
                <a:cubicBezTo>
                  <a:pt x="24542" y="225"/>
                  <a:pt x="24526" y="225"/>
                  <a:pt x="24510" y="225"/>
                </a:cubicBezTo>
                <a:cubicBezTo>
                  <a:pt x="23552" y="225"/>
                  <a:pt x="22439" y="353"/>
                  <a:pt x="21418" y="486"/>
                </a:cubicBezTo>
                <a:cubicBezTo>
                  <a:pt x="18970" y="803"/>
                  <a:pt x="16468" y="709"/>
                  <a:pt x="13987" y="768"/>
                </a:cubicBezTo>
                <a:cubicBezTo>
                  <a:pt x="11269" y="833"/>
                  <a:pt x="8621" y="1494"/>
                  <a:pt x="5941" y="1750"/>
                </a:cubicBezTo>
                <a:cubicBezTo>
                  <a:pt x="1610" y="2163"/>
                  <a:pt x="0" y="5157"/>
                  <a:pt x="144" y="8788"/>
                </a:cubicBezTo>
                <a:cubicBezTo>
                  <a:pt x="228" y="10884"/>
                  <a:pt x="312" y="12972"/>
                  <a:pt x="518" y="15071"/>
                </a:cubicBezTo>
                <a:cubicBezTo>
                  <a:pt x="844" y="18387"/>
                  <a:pt x="3684" y="21473"/>
                  <a:pt x="7034" y="21473"/>
                </a:cubicBezTo>
                <a:cubicBezTo>
                  <a:pt x="7044" y="21473"/>
                  <a:pt x="7055" y="21473"/>
                  <a:pt x="7065" y="21473"/>
                </a:cubicBezTo>
                <a:cubicBezTo>
                  <a:pt x="7119" y="21473"/>
                  <a:pt x="7173" y="21473"/>
                  <a:pt x="7226" y="21473"/>
                </a:cubicBezTo>
                <a:cubicBezTo>
                  <a:pt x="8567" y="21473"/>
                  <a:pt x="9905" y="21544"/>
                  <a:pt x="11237" y="21687"/>
                </a:cubicBezTo>
                <a:cubicBezTo>
                  <a:pt x="14045" y="21987"/>
                  <a:pt x="16874" y="21948"/>
                  <a:pt x="19684" y="22070"/>
                </a:cubicBezTo>
                <a:cubicBezTo>
                  <a:pt x="20658" y="22113"/>
                  <a:pt x="21641" y="22135"/>
                  <a:pt x="22627" y="22135"/>
                </a:cubicBezTo>
                <a:cubicBezTo>
                  <a:pt x="23987" y="22135"/>
                  <a:pt x="25354" y="22092"/>
                  <a:pt x="26712" y="21996"/>
                </a:cubicBezTo>
                <a:cubicBezTo>
                  <a:pt x="28442" y="21873"/>
                  <a:pt x="30233" y="22085"/>
                  <a:pt x="31899" y="21711"/>
                </a:cubicBezTo>
                <a:cubicBezTo>
                  <a:pt x="33920" y="21258"/>
                  <a:pt x="35950" y="21158"/>
                  <a:pt x="37980" y="21158"/>
                </a:cubicBezTo>
                <a:cubicBezTo>
                  <a:pt x="39596" y="21158"/>
                  <a:pt x="41213" y="21221"/>
                  <a:pt x="42827" y="21221"/>
                </a:cubicBezTo>
                <a:cubicBezTo>
                  <a:pt x="43898" y="21221"/>
                  <a:pt x="44968" y="21193"/>
                  <a:pt x="46035" y="21100"/>
                </a:cubicBezTo>
                <a:cubicBezTo>
                  <a:pt x="48488" y="20886"/>
                  <a:pt x="50966" y="21042"/>
                  <a:pt x="53410" y="20369"/>
                </a:cubicBezTo>
                <a:cubicBezTo>
                  <a:pt x="54855" y="19972"/>
                  <a:pt x="55904" y="19191"/>
                  <a:pt x="56338" y="17999"/>
                </a:cubicBezTo>
                <a:cubicBezTo>
                  <a:pt x="57084" y="15956"/>
                  <a:pt x="56666" y="13719"/>
                  <a:pt x="56798" y="11570"/>
                </a:cubicBezTo>
                <a:cubicBezTo>
                  <a:pt x="56922" y="9564"/>
                  <a:pt x="57043" y="7496"/>
                  <a:pt x="56480" y="5592"/>
                </a:cubicBezTo>
                <a:cubicBezTo>
                  <a:pt x="56630" y="3854"/>
                  <a:pt x="53629" y="962"/>
                  <a:pt x="51065" y="751"/>
                </a:cubicBezTo>
                <a:cubicBezTo>
                  <a:pt x="48407" y="532"/>
                  <a:pt x="45752" y="386"/>
                  <a:pt x="43088" y="260"/>
                </a:cubicBezTo>
                <a:cubicBezTo>
                  <a:pt x="39760" y="103"/>
                  <a:pt x="36440" y="1"/>
                  <a:pt x="33111" y="1"/>
                </a:cubicBezTo>
                <a:close/>
              </a:path>
            </a:pathLst>
          </a:custGeom>
          <a:solidFill>
            <a:srgbClr val="000000"/>
          </a:solid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70C0"/>
                </a:solidFill>
                <a:latin typeface="Times New Roman" panose="02020603050405020304" pitchFamily="18" charset="0"/>
                <a:cs typeface="Times New Roman" panose="02020603050405020304" pitchFamily="18" charset="0"/>
                <a:sym typeface="Permanent Marker"/>
              </a:rPr>
              <a:t>Khi nghe tin cải chính</a:t>
            </a:r>
            <a:endParaRPr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8" name="TextBox 7"/>
          <p:cNvSpPr txBox="1"/>
          <p:nvPr/>
        </p:nvSpPr>
        <p:spPr bwMode="auto">
          <a:xfrm>
            <a:off x="8442" y="1550662"/>
            <a:ext cx="876012" cy="1292662"/>
          </a:xfrm>
          <a:prstGeom prst="rect">
            <a:avLst/>
          </a:prstGeom>
          <a:noFill/>
        </p:spPr>
        <p:txBody>
          <a:bodyPr>
            <a:spAutoFit/>
          </a:bodyPr>
          <a:lstStyle/>
          <a:p>
            <a:pPr algn="ctr" defTabSz="914377">
              <a:lnSpc>
                <a:spcPct val="130000"/>
              </a:lnSpc>
              <a:defRPr/>
            </a:pPr>
            <a:r>
              <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1</a:t>
            </a:r>
          </a:p>
        </p:txBody>
      </p:sp>
      <p:sp>
        <p:nvSpPr>
          <p:cNvPr id="9" name="TextBox 8"/>
          <p:cNvSpPr txBox="1"/>
          <p:nvPr/>
        </p:nvSpPr>
        <p:spPr bwMode="auto">
          <a:xfrm>
            <a:off x="1011600" y="3265210"/>
            <a:ext cx="876012" cy="1292662"/>
          </a:xfrm>
          <a:prstGeom prst="rect">
            <a:avLst/>
          </a:prstGeom>
          <a:noFill/>
        </p:spPr>
        <p:txBody>
          <a:bodyPr>
            <a:spAutoFit/>
          </a:bodyPr>
          <a:lstStyle/>
          <a:p>
            <a:pPr algn="ctr" defTabSz="914377">
              <a:lnSpc>
                <a:spcPct val="130000"/>
              </a:lnSpc>
              <a:defRPr/>
            </a:pPr>
            <a:r>
              <a:rPr lang="en-US" altLang="zh-CN" sz="6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2</a:t>
            </a:r>
            <a:endPar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10" name="TextBox 9"/>
          <p:cNvSpPr txBox="1"/>
          <p:nvPr/>
        </p:nvSpPr>
        <p:spPr bwMode="auto">
          <a:xfrm>
            <a:off x="2220744" y="4831828"/>
            <a:ext cx="876012" cy="1292662"/>
          </a:xfrm>
          <a:prstGeom prst="rect">
            <a:avLst/>
          </a:prstGeom>
          <a:noFill/>
        </p:spPr>
        <p:txBody>
          <a:bodyPr>
            <a:spAutoFit/>
          </a:bodyPr>
          <a:lstStyle/>
          <a:p>
            <a:pPr algn="ctr" defTabSz="914377">
              <a:lnSpc>
                <a:spcPct val="130000"/>
              </a:lnSpc>
              <a:defRPr/>
            </a:pPr>
            <a:r>
              <a:rPr lang="en-US" altLang="zh-CN" sz="6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3</a:t>
            </a:r>
            <a:endParaRPr lang="en-US" altLang="zh-CN" sz="6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endParaRPr>
          </a:p>
        </p:txBody>
      </p:sp>
    </p:spTree>
    <p:extLst>
      <p:ext uri="{BB962C8B-B14F-4D97-AF65-F5344CB8AC3E}">
        <p14:creationId xmlns:p14="http://schemas.microsoft.com/office/powerpoint/2010/main" val="3048512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àng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503" l="0" r="100000"/>
                    </a14:imgEffect>
                  </a14:imgLayer>
                </a14:imgProps>
              </a:ext>
              <a:ext uri="{28A0092B-C50C-407E-A947-70E740481C1C}">
                <a14:useLocalDpi xmlns:a14="http://schemas.microsoft.com/office/drawing/2010/main" val="0"/>
              </a:ext>
            </a:extLst>
          </a:blip>
          <a:srcRect/>
          <a:stretch>
            <a:fillRect/>
          </a:stretch>
        </p:blipFill>
        <p:spPr bwMode="auto">
          <a:xfrm>
            <a:off x="-129543" y="2895599"/>
            <a:ext cx="5532279" cy="395209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2016216" y="352104"/>
            <a:ext cx="80879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smtClean="0">
                <a:solidFill>
                  <a:srgbClr val="FF0000"/>
                </a:solidFill>
                <a:latin typeface="Times New Roman" panose="02020603050405020304" pitchFamily="18" charset="0"/>
                <a:cs typeface="Times New Roman" panose="02020603050405020304" pitchFamily="18" charset="0"/>
              </a:rPr>
              <a:t>TRƯỚC KHI NGHE TIN LÀNG THEO GIẶC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960" y="91094"/>
            <a:ext cx="12054839" cy="665988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Hộp Văn bản 8">
            <a:extLst>
              <a:ext uri="{FF2B5EF4-FFF2-40B4-BE49-F238E27FC236}">
                <a16:creationId xmlns:a16="http://schemas.microsoft.com/office/drawing/2014/main" id="{6578D4A6-2384-1E4E-8D20-4867303DB692}"/>
              </a:ext>
            </a:extLst>
          </p:cNvPr>
          <p:cNvSpPr txBox="1"/>
          <p:nvPr/>
        </p:nvSpPr>
        <p:spPr>
          <a:xfrm rot="10800000" flipV="1">
            <a:off x="4740913" y="2983456"/>
            <a:ext cx="7374886" cy="1077218"/>
          </a:xfrm>
          <a:prstGeom prst="rect">
            <a:avLst/>
          </a:prstGeom>
          <a:noFill/>
        </p:spPr>
        <p:txBody>
          <a:bodyPr wrap="square">
            <a:spAutoFit/>
          </a:bodyPr>
          <a:lstStyle/>
          <a:p>
            <a:r>
              <a:rPr lang="vi-VN" sz="3200" dirty="0" smtClean="0">
                <a:solidFill>
                  <a:srgbClr val="0070C0"/>
                </a:solidFill>
                <a:latin typeface="Times New Roman" panose="02020603050405020304" pitchFamily="18" charset="0"/>
                <a:cs typeface="Times New Roman" panose="02020603050405020304" pitchFamily="18" charset="0"/>
              </a:rPr>
              <a:t>+ </a:t>
            </a:r>
            <a:r>
              <a:rPr lang="en-US" sz="3200" dirty="0">
                <a:solidFill>
                  <a:srgbClr val="0070C0"/>
                </a:solidFill>
                <a:latin typeface="Times New Roman" panose="02020603050405020304" pitchFamily="18" charset="0"/>
                <a:cs typeface="Times New Roman" panose="02020603050405020304" pitchFamily="18" charset="0"/>
              </a:rPr>
              <a:t>C</a:t>
            </a:r>
            <a:r>
              <a:rPr lang="vi-VN" sz="3200" dirty="0" smtClean="0">
                <a:solidFill>
                  <a:srgbClr val="0070C0"/>
                </a:solidFill>
                <a:latin typeface="Times New Roman" panose="02020603050405020304" pitchFamily="18" charset="0"/>
                <a:cs typeface="Times New Roman" panose="02020603050405020304" pitchFamily="18" charset="0"/>
              </a:rPr>
              <a:t>ái </a:t>
            </a:r>
            <a:r>
              <a:rPr lang="vi-VN" sz="3200" dirty="0">
                <a:solidFill>
                  <a:srgbClr val="0070C0"/>
                </a:solidFill>
                <a:latin typeface="Times New Roman" panose="02020603050405020304" pitchFamily="18" charset="0"/>
                <a:cs typeface="Times New Roman" panose="02020603050405020304" pitchFamily="18" charset="0"/>
              </a:rPr>
              <a:t>sinh phần của tổng đốc </a:t>
            </a:r>
            <a:r>
              <a:rPr lang="en-US" sz="3200" dirty="0" smtClean="0">
                <a:solidFill>
                  <a:srgbClr val="0070C0"/>
                </a:solidFill>
                <a:latin typeface="Times New Roman" panose="02020603050405020304" pitchFamily="18" charset="0"/>
                <a:cs typeface="Times New Roman" panose="02020603050405020304" pitchFamily="18" charset="0"/>
              </a:rPr>
              <a:t>to </a:t>
            </a:r>
            <a:r>
              <a:rPr lang="en-US" sz="3200" dirty="0" err="1" smtClean="0">
                <a:solidFill>
                  <a:srgbClr val="0070C0"/>
                </a:solidFill>
                <a:latin typeface="Times New Roman" panose="02020603050405020304" pitchFamily="18" charset="0"/>
                <a:cs typeface="Times New Roman" panose="02020603050405020304" pitchFamily="18" charset="0"/>
              </a:rPr>
              <a:t>nhất</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huyện</a:t>
            </a:r>
            <a:r>
              <a:rPr lang="vi-VN" sz="3200" dirty="0" smtClean="0">
                <a:solidFill>
                  <a:srgbClr val="0070C0"/>
                </a:solidFill>
                <a:latin typeface="Times New Roman" panose="02020603050405020304" pitchFamily="18" charset="0"/>
                <a:cs typeface="Times New Roman" panose="02020603050405020304" pitchFamily="18" charset="0"/>
              </a:rPr>
              <a:t>, </a:t>
            </a:r>
            <a:r>
              <a:rPr lang="vi-VN" sz="3200" dirty="0">
                <a:solidFill>
                  <a:srgbClr val="0070C0"/>
                </a:solidFill>
                <a:latin typeface="Times New Roman" panose="02020603050405020304" pitchFamily="18" charset="0"/>
                <a:cs typeface="Times New Roman" panose="02020603050405020304" pitchFamily="18" charset="0"/>
              </a:rPr>
              <a:t>vinh dự vì làng có bề dày lịch sử.</a:t>
            </a:r>
          </a:p>
        </p:txBody>
      </p:sp>
      <p:sp>
        <p:nvSpPr>
          <p:cNvPr id="8" name="Hộp Văn bản 8">
            <a:extLst>
              <a:ext uri="{FF2B5EF4-FFF2-40B4-BE49-F238E27FC236}">
                <a16:creationId xmlns:a16="http://schemas.microsoft.com/office/drawing/2014/main" id="{6578D4A6-2384-1E4E-8D20-4867303DB692}"/>
              </a:ext>
            </a:extLst>
          </p:cNvPr>
          <p:cNvSpPr txBox="1"/>
          <p:nvPr/>
        </p:nvSpPr>
        <p:spPr>
          <a:xfrm rot="10800000" flipV="1">
            <a:off x="312418" y="1090552"/>
            <a:ext cx="11551921" cy="1569660"/>
          </a:xfrm>
          <a:prstGeom prst="rect">
            <a:avLst/>
          </a:prstGeom>
          <a:noFill/>
        </p:spPr>
        <p:txBody>
          <a:bodyPr wrap="square">
            <a:spAutoFit/>
          </a:bodyPr>
          <a:lstStyle/>
          <a:p>
            <a:r>
              <a:rPr lang="en-US" sz="3200" dirty="0" smtClean="0">
                <a:solidFill>
                  <a:srgbClr val="0070C0"/>
                </a:solidFill>
                <a:latin typeface="Times New Roman" panose="02020603050405020304" pitchFamily="18" charset="0"/>
                <a:cs typeface="Times New Roman" panose="02020603050405020304" pitchFamily="18" charset="0"/>
              </a:rPr>
              <a:t>K</a:t>
            </a:r>
            <a:r>
              <a:rPr lang="vi-VN" sz="3200" dirty="0" smtClean="0">
                <a:solidFill>
                  <a:srgbClr val="0070C0"/>
                </a:solidFill>
                <a:latin typeface="Times New Roman" panose="02020603050405020304" pitchFamily="18" charset="0"/>
                <a:cs typeface="Times New Roman" panose="02020603050405020304" pitchFamily="18" charset="0"/>
              </a:rPr>
              <a:t>hoe </a:t>
            </a:r>
            <a:r>
              <a:rPr lang="vi-VN" sz="3200" dirty="0">
                <a:solidFill>
                  <a:srgbClr val="0070C0"/>
                </a:solidFill>
                <a:latin typeface="Times New Roman" panose="02020603050405020304" pitchFamily="18" charset="0"/>
                <a:cs typeface="Times New Roman" panose="02020603050405020304" pitchFamily="18" charset="0"/>
              </a:rPr>
              <a:t>về làng: giàu và đẹp, lát đá xanh, có nhà ngói san sát sầm uất như tỉnh, phong trào cách mạng diễn ra sôi nổi, chòi phát thanh cao bằng ngọn tre</a:t>
            </a:r>
            <a:r>
              <a:rPr lang="vi-VN" sz="3200" dirty="0" smtClean="0">
                <a:solidFill>
                  <a:srgbClr val="0070C0"/>
                </a:solidFill>
                <a:latin typeface="Times New Roman" panose="02020603050405020304" pitchFamily="18" charset="0"/>
                <a:cs typeface="Times New Roman" panose="02020603050405020304" pitchFamily="18" charset="0"/>
              </a:rPr>
              <a:t>...</a:t>
            </a:r>
            <a:endParaRPr lang="vi-VN" sz="3200" dirty="0">
              <a:solidFill>
                <a:srgbClr val="0070C0"/>
              </a:solidFill>
              <a:latin typeface="Times New Roman" panose="02020603050405020304" pitchFamily="18" charset="0"/>
              <a:cs typeface="Times New Roman" panose="02020603050405020304" pitchFamily="18" charset="0"/>
            </a:endParaRPr>
          </a:p>
        </p:txBody>
      </p:sp>
      <p:pic>
        <p:nvPicPr>
          <p:cNvPr id="8198" name="Picture 6" descr="Ngôi Mộ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1111"/>
                    </a14:imgEffect>
                  </a14:imgLayer>
                </a14:imgProps>
              </a:ext>
              <a:ext uri="{28A0092B-C50C-407E-A947-70E740481C1C}">
                <a14:useLocalDpi xmlns:a14="http://schemas.microsoft.com/office/drawing/2010/main" val="0"/>
              </a:ext>
            </a:extLst>
          </a:blip>
          <a:srcRect/>
          <a:stretch>
            <a:fillRect/>
          </a:stretch>
        </p:blipFill>
        <p:spPr bwMode="auto">
          <a:xfrm>
            <a:off x="7477713" y="4124566"/>
            <a:ext cx="2626407" cy="2626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6058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ipe(down)">
                                      <p:cBhvr>
                                        <p:cTn id="15" dur="500"/>
                                        <p:tgtEl>
                                          <p:spTgt spid="81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8198"/>
                                        </p:tgtEl>
                                        <p:attrNameLst>
                                          <p:attrName>style.visibility</p:attrName>
                                        </p:attrNameLst>
                                      </p:cBhvr>
                                      <p:to>
                                        <p:strVal val="visible"/>
                                      </p:to>
                                    </p:set>
                                    <p:animEffect transition="in" filter="wipe(down)">
                                      <p:cBhvr>
                                        <p:cTn id="23"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a14="http://schemas.microsoft.com/office/drawing/2010/main" val="0"/>
              </a:ext>
            </a:extLst>
          </a:blip>
          <a:srcRect/>
          <a:stretch>
            <a:fillRect/>
          </a:stretch>
        </p:blipFill>
        <p:spPr bwMode="auto">
          <a:xfrm>
            <a:off x="-429185" y="0"/>
            <a:ext cx="8184282" cy="818428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1750673" y="191243"/>
            <a:ext cx="81053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smtClean="0">
                <a:solidFill>
                  <a:srgbClr val="FF0000"/>
                </a:solidFill>
                <a:latin typeface="Times New Roman" panose="02020603050405020304" pitchFamily="18" charset="0"/>
                <a:cs typeface="Times New Roman" panose="02020603050405020304" pitchFamily="18" charset="0"/>
              </a:rPr>
              <a:t>TRƯỚC KHI NGHE TIN LÀNG THEO GIẶC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3949541" y="1238017"/>
            <a:ext cx="8007350" cy="1815882"/>
          </a:xfrm>
          <a:prstGeom prst="rect">
            <a:avLst/>
          </a:prstGeom>
          <a:noFill/>
          <a:ln w="9525">
            <a:solidFill>
              <a:schemeClr val="accent2">
                <a:lumMod val="60000"/>
                <a:lumOff val="4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Tìm</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những</a:t>
            </a:r>
            <a:r>
              <a:rPr lang="fr-FR" altLang="en-US" sz="2800" dirty="0" smtClean="0">
                <a:solidFill>
                  <a:prstClr val="black"/>
                </a:solidFill>
                <a:latin typeface="Times New Roman" panose="02020603050405020304" pitchFamily="18" charset="0"/>
                <a:cs typeface="Times New Roman" panose="02020603050405020304" pitchFamily="18" charset="0"/>
              </a:rPr>
              <a:t> chi </a:t>
            </a:r>
            <a:r>
              <a:rPr lang="fr-FR" altLang="en-US" sz="2800" dirty="0" err="1" smtClean="0">
                <a:solidFill>
                  <a:prstClr val="black"/>
                </a:solidFill>
                <a:latin typeface="Times New Roman" panose="02020603050405020304" pitchFamily="18" charset="0"/>
                <a:cs typeface="Times New Roman" panose="02020603050405020304" pitchFamily="18" charset="0"/>
              </a:rPr>
              <a:t>tiết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nói</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về</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nỗi</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nhớ</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làng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kháng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chiến</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của</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ông</a:t>
            </a:r>
            <a:r>
              <a:rPr lang="fr-FR" altLang="en-US" sz="2800" dirty="0">
                <a:solidFill>
                  <a:prstClr val="black"/>
                </a:solidFill>
                <a:latin typeface="Times New Roman" panose="02020603050405020304" pitchFamily="18" charset="0"/>
                <a:cs typeface="Times New Roman" panose="02020603050405020304" pitchFamily="18" charset="0"/>
              </a:rPr>
              <a:t> </a:t>
            </a:r>
            <a:r>
              <a:rPr lang="fr-FR" altLang="en-US" sz="2800" dirty="0" smtClean="0">
                <a:solidFill>
                  <a:prstClr val="black"/>
                </a:solidFill>
                <a:latin typeface="Times New Roman" panose="02020603050405020304" pitchFamily="18" charset="0"/>
                <a:cs typeface="Times New Roman" panose="02020603050405020304" pitchFamily="18" charset="0"/>
              </a:rPr>
              <a:t>Hai ? </a:t>
            </a:r>
            <a:endParaRPr lang="en-US" altLang="en-US" sz="2800" dirty="0" smtClean="0">
              <a:solidFill>
                <a:prstClr val="black"/>
              </a:solidFill>
              <a:latin typeface="Times New Roman" panose="02020603050405020304" pitchFamily="18" charset="0"/>
              <a:cs typeface="Times New Roman" panose="02020603050405020304" pitchFamily="18" charset="0"/>
            </a:endParaRPr>
          </a:p>
          <a:p>
            <a:pPr eaLnBrk="1" fontAlgn="base" hangingPunct="1">
              <a:spcBef>
                <a:spcPct val="0"/>
              </a:spcBef>
              <a:spcAft>
                <a:spcPct val="0"/>
              </a:spcAft>
            </a:pP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Những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nét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đặc</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sắc</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về</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nghệ</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thuật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trong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đoạn</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văn</a:t>
            </a:r>
            <a:r>
              <a:rPr lang="fr-FR" altLang="en-US" sz="2800" dirty="0" smtClean="0">
                <a:solidFill>
                  <a:prstClr val="black"/>
                </a:solidFill>
                <a:latin typeface="Times New Roman" panose="02020603050405020304" pitchFamily="18" charset="0"/>
                <a:cs typeface="Times New Roman" panose="02020603050405020304" pitchFamily="18" charset="0"/>
              </a:rPr>
              <a:t> ? </a:t>
            </a:r>
          </a:p>
          <a:p>
            <a:pPr eaLnBrk="1" fontAlgn="base" hangingPunct="1">
              <a:spcBef>
                <a:spcPct val="0"/>
              </a:spcBef>
              <a:spcAft>
                <a:spcPct val="0"/>
              </a:spcAft>
            </a:pP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Tác</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dụng</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của</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biện</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pháp</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nghệ</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thuật</a:t>
            </a:r>
            <a:r>
              <a:rPr lang="fr-FR" altLang="en-US" sz="2800" dirty="0" smtClean="0">
                <a:solidFill>
                  <a:prstClr val="black"/>
                </a:solidFill>
                <a:latin typeface="Times New Roman" panose="02020603050405020304" pitchFamily="18" charset="0"/>
                <a:cs typeface="Times New Roman" panose="02020603050405020304" pitchFamily="18" charset="0"/>
              </a:rPr>
              <a:t> </a:t>
            </a:r>
            <a:r>
              <a:rPr lang="fr-FR" altLang="en-US" sz="2800" dirty="0" err="1" smtClean="0">
                <a:solidFill>
                  <a:prstClr val="black"/>
                </a:solidFill>
                <a:latin typeface="Times New Roman" panose="02020603050405020304" pitchFamily="18" charset="0"/>
                <a:cs typeface="Times New Roman" panose="02020603050405020304" pitchFamily="18" charset="0"/>
              </a:rPr>
              <a:t>ấy</a:t>
            </a:r>
            <a:r>
              <a:rPr lang="fr-FR" altLang="en-US" sz="2800" dirty="0" smtClean="0">
                <a:solidFill>
                  <a:prstClr val="black"/>
                </a:solidFill>
                <a:latin typeface="Times New Roman" panose="02020603050405020304" pitchFamily="18" charset="0"/>
                <a:cs typeface="Times New Roman" panose="02020603050405020304" pitchFamily="18" charset="0"/>
              </a:rPr>
              <a:t> ?</a:t>
            </a:r>
            <a:endParaRPr lang="en-US" alt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960" y="91094"/>
            <a:ext cx="12054839" cy="665988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92782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Phân tích truyện ngắn Làng của Kim Lân | Văn mẫu 9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57400" y="457201"/>
            <a:ext cx="8656320" cy="6607175"/>
          </a:xfrm>
          <a:prstGeom prst="rect">
            <a:avLst/>
          </a:prstGeom>
        </p:spPr>
        <p:txBody>
          <a:bodyPr wrap="square">
            <a:spAutoFit/>
          </a:bodyPr>
          <a:lstStyle/>
          <a:p>
            <a:pPr algn="just" fontAlgn="base">
              <a:spcBef>
                <a:spcPts val="100"/>
              </a:spcBef>
              <a:spcAft>
                <a:spcPts val="100"/>
              </a:spcAft>
              <a:defRPr/>
            </a:pPr>
            <a:r>
              <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Ông Hai hì hục vỡ một vạt đất rậm ngoài bờ suối từ sáng đến giờ, ông tính để trồng thêm vài trăm gốc sắn ăn vào những tháng đói sang năm. Có một mình, ông phải làm cố, hai vai mỏi nhừ. Ông nằm vật lên giường vắt tay lên trán nghĩ ngợi vẩn vơ. </a:t>
            </a:r>
            <a:r>
              <a:rPr lang="vi-VN" sz="2800" i="1" dirty="0">
                <a:solidFill>
                  <a:srgbClr val="002060"/>
                </a:solidFill>
                <a:effectLst>
                  <a:outerShdw blurRad="38100" dist="38100" dir="2700000" algn="tl">
                    <a:srgbClr val="000000">
                      <a:alpha val="43137"/>
                    </a:srgbClr>
                  </a:outerShdw>
                </a:effectLst>
                <a:uFill>
                  <a:solidFill>
                    <a:srgbClr val="FF0000"/>
                  </a:solidFill>
                </a:uFill>
                <a:latin typeface="Times New Roman" pitchFamily="18" charset="0"/>
                <a:cs typeface="Times New Roman" pitchFamily="18" charset="0"/>
              </a:rPr>
              <a:t>Ông lại nghĩ về cái làng của ông</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lại nghĩ đến những ngày cùng làm với anh em. </a:t>
            </a:r>
            <a:r>
              <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Ồ</a:t>
            </a:r>
            <a:r>
              <a:rPr lang="vi-VN"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sao mà độ ấy vui thế. Ông thấy mình như trẻ ra. Cũng hát hỏng, bông phèng, cũng đào, cũng cuốc mê man suốt ngày. Trong lòng ông lão lại thấy náo nức hẳn lên. Ông lại muốn về làng, lại muốn được cùng anh em đào đường đắp ụ, xẻ hào, khuân đá… Không biết cái chòi gác ở đầu làng đã dựng xong chưa? Những đường hầm bí mật chắc là còn khướt lắm. Chao ôi! Ông lão nhớ làng, nhớ cái làng quá…</a:t>
            </a:r>
            <a:endPar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base">
              <a:spcBef>
                <a:spcPts val="100"/>
              </a:spcBef>
              <a:spcAft>
                <a:spcPts val="100"/>
              </a:spcAft>
              <a:defRPr/>
            </a:pP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Trích</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Làng</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Kim </a:t>
            </a:r>
            <a:r>
              <a:rPr lang="en-US" sz="2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Lân</a:t>
            </a:r>
            <a:r>
              <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just" fontAlgn="base">
              <a:spcBef>
                <a:spcPts val="100"/>
              </a:spcBef>
              <a:spcAft>
                <a:spcPts val="100"/>
              </a:spcAft>
              <a:defRPr/>
            </a:pPr>
            <a:endParaRPr lang="en-US" sz="28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6" name="Straight Connector 5"/>
          <p:cNvCxnSpPr/>
          <p:nvPr/>
        </p:nvCxnSpPr>
        <p:spPr>
          <a:xfrm>
            <a:off x="2743200" y="3078480"/>
            <a:ext cx="655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67438" y="2649855"/>
            <a:ext cx="3467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57400" y="3535680"/>
            <a:ext cx="259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86200" y="4373880"/>
            <a:ext cx="6477000"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57400" y="4754880"/>
            <a:ext cx="822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86200" y="6126480"/>
            <a:ext cx="640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57400" y="5212080"/>
            <a:ext cx="213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7686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499"/>
                                          </p:stCondLst>
                                        </p:cTn>
                                        <p:tgtEl>
                                          <p:spTgt spid="14"/>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0"/>
                                  </p:stCondLst>
                                  <p:childTnLst>
                                    <p:set>
                                      <p:cBhvr>
                                        <p:cTn id="29" dur="1" fill="hold">
                                          <p:stCondLst>
                                            <p:cond delay="499"/>
                                          </p:stCondLst>
                                        </p:cTn>
                                        <p:tgtEl>
                                          <p:spTgt spid="16"/>
                                        </p:tgtEl>
                                        <p:attrNameLst>
                                          <p:attrName>style.visibility</p:attrName>
                                        </p:attrNameLst>
                                      </p:cBhvr>
                                      <p:to>
                                        <p:strVal val="visible"/>
                                      </p:to>
                                    </p:set>
                                  </p:childTnLst>
                                </p:cTn>
                              </p:par>
                            </p:childTnLst>
                          </p:cTn>
                        </p:par>
                        <p:par>
                          <p:cTn id="30" fill="hold">
                            <p:stCondLst>
                              <p:cond delay="2000"/>
                            </p:stCondLst>
                            <p:childTnLst>
                              <p:par>
                                <p:cTn id="31" presetID="1" presetClass="entr" presetSubtype="0" fill="hold" nodeType="afterEffect">
                                  <p:stCondLst>
                                    <p:cond delay="0"/>
                                  </p:stCondLst>
                                  <p:childTnLst>
                                    <p:set>
                                      <p:cBhvr>
                                        <p:cTn id="32" dur="1" fill="hold">
                                          <p:stCondLst>
                                            <p:cond delay="499"/>
                                          </p:stCondLst>
                                        </p:cTn>
                                        <p:tgtEl>
                                          <p:spTgt spid="21"/>
                                        </p:tgtEl>
                                        <p:attrNameLst>
                                          <p:attrName>style.visibility</p:attrName>
                                        </p:attrNameLst>
                                      </p:cBhvr>
                                      <p:to>
                                        <p:strVal val="visible"/>
                                      </p:to>
                                    </p:set>
                                  </p:childTnLst>
                                </p:cTn>
                              </p:par>
                              <p:par>
                                <p:cTn id="33" presetID="16" presetClass="entr" presetSubtype="21"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879918"/>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Ngôi Nhà Hình ảnh | Định dạng hình ảnh PNG 400202070| vn.lovepik.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8837" l="10000" r="90000"/>
                    </a14:imgEffect>
                  </a14:imgLayer>
                </a14:imgProps>
              </a:ext>
              <a:ext uri="{28A0092B-C50C-407E-A947-70E740481C1C}">
                <a14:useLocalDpi xmlns:a14="http://schemas.microsoft.com/office/drawing/2010/main" val="0"/>
              </a:ext>
            </a:extLst>
          </a:blip>
          <a:srcRect/>
          <a:stretch>
            <a:fillRect/>
          </a:stretch>
        </p:blipFill>
        <p:spPr bwMode="auto">
          <a:xfrm>
            <a:off x="-381795" y="-616024"/>
            <a:ext cx="3610622" cy="361062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381795" y="3099664"/>
            <a:ext cx="38846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Phòng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T.T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5"/>
          <p:cNvSpPr>
            <a:spLocks noChangeArrowheads="1"/>
          </p:cNvSpPr>
          <p:nvPr/>
        </p:nvSpPr>
        <p:spPr bwMode="auto">
          <a:xfrm>
            <a:off x="3502818" y="3204730"/>
            <a:ext cx="7239000" cy="5847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solidFill>
                  <a:srgbClr val="0070C0"/>
                </a:solidFill>
                <a:latin typeface="Times New Roman" panose="02020603050405020304" pitchFamily="18" charset="0"/>
              </a:rPr>
              <a:t>=&gt;</a:t>
            </a:r>
            <a:r>
              <a:rPr lang="en-US" altLang="en-US" sz="3200" b="1" dirty="0" err="1">
                <a:solidFill>
                  <a:srgbClr val="0070C0"/>
                </a:solidFill>
                <a:latin typeface="Times New Roman" panose="02020603050405020304" pitchFamily="18" charset="0"/>
              </a:rPr>
              <a:t>Ruột</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gan</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ông</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cứ</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múa</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cả</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lên</a:t>
            </a:r>
            <a:r>
              <a:rPr lang="en-US" altLang="en-US" sz="3200" b="1" dirty="0">
                <a:solidFill>
                  <a:srgbClr val="0070C0"/>
                </a:solidFill>
                <a:latin typeface="Times New Roman" panose="02020603050405020304" pitchFamily="18" charset="0"/>
              </a:rPr>
              <a:t>.</a:t>
            </a:r>
          </a:p>
        </p:txBody>
      </p:sp>
      <p:sp>
        <p:nvSpPr>
          <p:cNvPr id="8" name="Rectangle 8"/>
          <p:cNvSpPr>
            <a:spLocks noChangeArrowheads="1"/>
          </p:cNvSpPr>
          <p:nvPr/>
        </p:nvSpPr>
        <p:spPr bwMode="auto">
          <a:xfrm>
            <a:off x="2819400" y="648483"/>
            <a:ext cx="63398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Một</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em</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nhỏ</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xung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phong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bơi</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ra</a:t>
            </a:r>
            <a:r>
              <a:rPr lang="en-US" altLang="en-US" sz="2800" dirty="0" smtClean="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giữa</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hồ</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Hoàn</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Kiếm</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cắm</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Quốc</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kì</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lên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Tháp</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Rùa</a:t>
            </a:r>
            <a:r>
              <a:rPr lang="en-US" altLang="en-US" sz="2800" dirty="0" smtClean="0">
                <a:solidFill>
                  <a:srgbClr val="0070C0"/>
                </a:solidFill>
                <a:latin typeface="Times New Roman" panose="02020603050405020304" pitchFamily="18" charset="0"/>
              </a:rPr>
              <a:t>.</a:t>
            </a:r>
            <a:endParaRPr lang="en-US" altLang="en-US" sz="2800" dirty="0">
              <a:solidFill>
                <a:srgbClr val="0070C0"/>
              </a:solidFill>
              <a:latin typeface="Times New Roman" panose="02020603050405020304" pitchFamily="18" charset="0"/>
            </a:endParaRPr>
          </a:p>
        </p:txBody>
      </p:sp>
      <p:sp>
        <p:nvSpPr>
          <p:cNvPr id="9" name="Rectangle 10"/>
          <p:cNvSpPr>
            <a:spLocks noChangeArrowheads="1"/>
          </p:cNvSpPr>
          <p:nvPr/>
        </p:nvSpPr>
        <p:spPr bwMode="auto">
          <a:xfrm>
            <a:off x="2819400" y="1787531"/>
            <a:ext cx="87401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nữ</a:t>
            </a:r>
            <a:r>
              <a:rPr lang="en-US" altLang="en-US" sz="2800" dirty="0">
                <a:solidFill>
                  <a:srgbClr val="0070C0"/>
                </a:solidFill>
                <a:latin typeface="Times New Roman" panose="02020603050405020304" pitchFamily="18" charset="0"/>
              </a:rPr>
              <a:t> du </a:t>
            </a:r>
            <a:r>
              <a:rPr lang="en-US" altLang="en-US" sz="2800" dirty="0" err="1">
                <a:solidFill>
                  <a:srgbClr val="0070C0"/>
                </a:solidFill>
                <a:latin typeface="Times New Roman" panose="02020603050405020304" pitchFamily="18" charset="0"/>
              </a:rPr>
              <a:t>kích</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Trưng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Trắc</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bắt</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sống</a:t>
            </a:r>
            <a:r>
              <a:rPr lang="en-US" altLang="en-US" sz="2800" dirty="0" smtClean="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một</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tên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quan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hai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bốt</a:t>
            </a:r>
            <a:r>
              <a:rPr lang="en-US" altLang="en-US" sz="2800" dirty="0">
                <a:solidFill>
                  <a:srgbClr val="0070C0"/>
                </a:solidFill>
                <a:latin typeface="Times New Roman" panose="02020603050405020304" pitchFamily="18" charset="0"/>
              </a:rPr>
              <a:t> .</a:t>
            </a:r>
          </a:p>
        </p:txBody>
      </p:sp>
      <p:sp>
        <p:nvSpPr>
          <p:cNvPr id="10" name="Rectangle 12"/>
          <p:cNvSpPr>
            <a:spLocks noChangeArrowheads="1"/>
          </p:cNvSpPr>
          <p:nvPr/>
        </p:nvSpPr>
        <p:spPr bwMode="auto">
          <a:xfrm>
            <a:off x="2819400" y="2409393"/>
            <a:ext cx="87401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Anh</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trung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đội</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trưởng</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giết</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được</a:t>
            </a:r>
            <a:r>
              <a:rPr lang="en-US" altLang="en-US" sz="2800" dirty="0">
                <a:solidFill>
                  <a:srgbClr val="0070C0"/>
                </a:solidFill>
                <a:latin typeface="Times New Roman" panose="02020603050405020304" pitchFamily="18" charset="0"/>
              </a:rPr>
              <a:t> </a:t>
            </a:r>
            <a:r>
              <a:rPr lang="en-US" altLang="en-US" sz="2800" dirty="0" err="1" smtClean="0">
                <a:solidFill>
                  <a:srgbClr val="0070C0"/>
                </a:solidFill>
                <a:latin typeface="Times New Roman" panose="02020603050405020304" pitchFamily="18" charset="0"/>
              </a:rPr>
              <a:t>bảy</a:t>
            </a:r>
            <a:r>
              <a:rPr lang="en-US" altLang="en-US" sz="2800" dirty="0" smtClean="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tên</a:t>
            </a:r>
            <a:r>
              <a:rPr lang="en-US" altLang="en-US" sz="2800" dirty="0">
                <a:solidFill>
                  <a:srgbClr val="0070C0"/>
                </a:solidFill>
                <a:latin typeface="Times New Roman" panose="02020603050405020304" pitchFamily="18" charset="0"/>
              </a:rPr>
              <a:t> </a:t>
            </a:r>
            <a:r>
              <a:rPr lang="en-US" altLang="en-US" sz="2800" dirty="0" err="1">
                <a:solidFill>
                  <a:srgbClr val="0070C0"/>
                </a:solidFill>
                <a:latin typeface="Times New Roman" panose="02020603050405020304" pitchFamily="18" charset="0"/>
              </a:rPr>
              <a:t>giặc</a:t>
            </a:r>
            <a:r>
              <a:rPr lang="en-US" altLang="en-US" sz="2800" dirty="0">
                <a:solidFill>
                  <a:srgbClr val="0070C0"/>
                </a:solidFill>
                <a:latin typeface="Times New Roman" panose="02020603050405020304" pitchFamily="18" charset="0"/>
              </a:rPr>
              <a:t>.</a:t>
            </a:r>
          </a:p>
        </p:txBody>
      </p:sp>
      <p:sp>
        <p:nvSpPr>
          <p:cNvPr id="13" name="TextBox 12">
            <a:extLst>
              <a:ext uri="{FF2B5EF4-FFF2-40B4-BE49-F238E27FC236}">
                <a16:creationId xmlns:a16="http://schemas.microsoft.com/office/drawing/2014/main" id="{0F40B238-4B2A-467F-9C5C-1EF43AFF9521}"/>
              </a:ext>
            </a:extLst>
          </p:cNvPr>
          <p:cNvSpPr txBox="1"/>
          <p:nvPr/>
        </p:nvSpPr>
        <p:spPr>
          <a:xfrm>
            <a:off x="623391" y="4318902"/>
            <a:ext cx="10936149" cy="1865126"/>
          </a:xfrm>
          <a:prstGeom prst="rect">
            <a:avLst/>
          </a:prstGeom>
          <a:solidFill>
            <a:schemeClr val="accent3">
              <a:lumMod val="40000"/>
              <a:lumOff val="6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de-DE"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Từ ngữ biểu cảm, miêu tả nội tâm, câu cảm thán, phép liệt kê... </a:t>
            </a:r>
          </a:p>
          <a:p>
            <a:pPr marR="0" lvl="0" defTabSz="914400" eaLnBrk="1" fontAlgn="auto" latinLnBrk="0" hangingPunct="1">
              <a:lnSpc>
                <a:spcPct val="120000"/>
              </a:lnSpc>
              <a:spcBef>
                <a:spcPts val="0"/>
              </a:spcBef>
              <a:spcAft>
                <a:spcPts val="0"/>
              </a:spcAft>
              <a:buClrTx/>
              <a:buSzTx/>
              <a:tabLst/>
              <a:defRPr/>
            </a:pP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pl-PL"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Ngôn ngữ quần chúng, chân thực tự nhiên giản dị</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defTabSz="914400" eaLnBrk="1" fontAlgn="auto" latinLnBrk="0" hangingPunct="1">
              <a:lnSpc>
                <a:spcPct val="120000"/>
              </a:lnSpc>
              <a:spcBef>
                <a:spcPts val="0"/>
              </a:spcBef>
              <a:spcAft>
                <a:spcPts val="0"/>
              </a:spcAft>
              <a:buClrTx/>
              <a:buSzTx/>
              <a:buFontTx/>
              <a:buNone/>
              <a:tabLst/>
              <a:defRPr/>
            </a:pPr>
            <a:r>
              <a:rPr kumimoji="0" lang="pl-PL"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Độc thoại</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320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528642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wipe(down)">
                                      <p:cBhvr>
                                        <p:cTn id="7" dur="500"/>
                                        <p:tgtEl>
                                          <p:spTgt spid="2355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nodeType="withEffect">
                                  <p:stCondLst>
                                    <p:cond delay="0"/>
                                  </p:stCondLst>
                                  <p:childTnLst>
                                    <p:set>
                                      <p:cBhvr>
                                        <p:cTn id="17" dur="1" fill="hold">
                                          <p:stCondLst>
                                            <p:cond delay="0"/>
                                          </p:stCondLst>
                                        </p:cTn>
                                        <p:tgtEl>
                                          <p:spTgt spid="23558"/>
                                        </p:tgtEl>
                                        <p:attrNameLst>
                                          <p:attrName>style.visibility</p:attrName>
                                        </p:attrNameLst>
                                      </p:cBhvr>
                                      <p:to>
                                        <p:strVal val="visible"/>
                                      </p:to>
                                    </p:set>
                                    <p:animEffect transition="in" filter="wheel(1)">
                                      <p:cBhvr>
                                        <p:cTn id="18" dur="2000"/>
                                        <p:tgtEl>
                                          <p:spTgt spid="2355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heel(1)">
                                      <p:cBhvr>
                                        <p:cTn id="28" dur="20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3017520" y="195898"/>
            <a:ext cx="7543800" cy="83185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spAutoFit/>
          </a:bodyPr>
          <a:lstStyle/>
          <a:p>
            <a:pPr algn="ctr" eaLnBrk="0" fontAlgn="base" hangingPunct="0">
              <a:spcBef>
                <a:spcPct val="0"/>
              </a:spcBef>
              <a:spcAft>
                <a:spcPct val="0"/>
              </a:spcAft>
              <a:defRPr/>
            </a:pPr>
            <a:r>
              <a:rPr lang="en-US" sz="2400" b="1" dirty="0">
                <a:solidFill>
                  <a:srgbClr val="002060"/>
                </a:solidFill>
                <a:latin typeface="Times New Roman" pitchFamily="18" charset="0"/>
                <a:cs typeface="Times New Roman" pitchFamily="18" charset="0"/>
              </a:rPr>
              <a:t>PHIẾU HỌC TẬP</a:t>
            </a:r>
          </a:p>
          <a:p>
            <a:pPr algn="ctr" eaLnBrk="0" fontAlgn="base" hangingPunct="0">
              <a:spcBef>
                <a:spcPct val="0"/>
              </a:spcBef>
              <a:spcAft>
                <a:spcPct val="0"/>
              </a:spcAft>
              <a:defRPr/>
            </a:pPr>
            <a:r>
              <a:rPr lang="en-US" sz="2400" b="1" dirty="0" err="1">
                <a:solidFill>
                  <a:srgbClr val="002060"/>
                </a:solidFill>
                <a:latin typeface="Times New Roman" pitchFamily="18" charset="0"/>
                <a:cs typeface="Times New Roman" pitchFamily="18" charset="0"/>
              </a:rPr>
              <a:t>Diễn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biến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tâm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trạng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ông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Hai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khi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nghe</a:t>
            </a:r>
            <a:r>
              <a:rPr lang="en-US" sz="2400" b="1" dirty="0">
                <a:solidFill>
                  <a:srgbClr val="002060"/>
                </a:solidFill>
                <a:latin typeface="Times New Roman" pitchFamily="18" charset="0"/>
                <a:cs typeface="Times New Roman" pitchFamily="18" charset="0"/>
              </a:rPr>
              <a:t> tin </a:t>
            </a:r>
            <a:r>
              <a:rPr lang="en-US" sz="2400" b="1" dirty="0" err="1">
                <a:solidFill>
                  <a:srgbClr val="002060"/>
                </a:solidFill>
                <a:latin typeface="Times New Roman" pitchFamily="18" charset="0"/>
                <a:cs typeface="Times New Roman" pitchFamily="18" charset="0"/>
              </a:rPr>
              <a:t>dữ</a:t>
            </a:r>
            <a:endParaRPr lang="en-US" sz="2400" b="1" dirty="0">
              <a:solidFill>
                <a:srgbClr val="002060"/>
              </a:solidFill>
              <a:latin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1028629590"/>
              </p:ext>
            </p:extLst>
          </p:nvPr>
        </p:nvGraphicFramePr>
        <p:xfrm>
          <a:off x="441960" y="1463040"/>
          <a:ext cx="11049000" cy="5177444"/>
        </p:xfrm>
        <a:graphic>
          <a:graphicData uri="http://schemas.openxmlformats.org/drawingml/2006/table">
            <a:tbl>
              <a:tblPr/>
              <a:tblGrid>
                <a:gridCol w="3893457">
                  <a:extLst>
                    <a:ext uri="{9D8B030D-6E8A-4147-A177-3AD203B41FA5}">
                      <a16:colId xmlns:a16="http://schemas.microsoft.com/office/drawing/2014/main" val="20000"/>
                    </a:ext>
                  </a:extLst>
                </a:gridCol>
                <a:gridCol w="3472543">
                  <a:extLst>
                    <a:ext uri="{9D8B030D-6E8A-4147-A177-3AD203B41FA5}">
                      <a16:colId xmlns:a16="http://schemas.microsoft.com/office/drawing/2014/main" val="20001"/>
                    </a:ext>
                  </a:extLst>
                </a:gridCol>
                <a:gridCol w="3683000">
                  <a:extLst>
                    <a:ext uri="{9D8B030D-6E8A-4147-A177-3AD203B41FA5}">
                      <a16:colId xmlns:a16="http://schemas.microsoft.com/office/drawing/2014/main" val="20002"/>
                    </a:ext>
                  </a:extLst>
                </a:gridCol>
              </a:tblGrid>
              <a:tr h="462742">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cs typeface="Times New Roman" pitchFamily="18" charset="0"/>
                        </a:rPr>
                        <a:t>DIỄN BIẾN TÂM TRẠNG ÔNG HAI KHI NGHE TIN DỮ</a:t>
                      </a:r>
                      <a:endParaRPr kumimoji="0" lang="en-US" sz="2400" b="1" i="0" u="none" strike="noStrike" cap="none" normalizeH="0" baseline="0" smtClean="0">
                        <a:ln>
                          <a:noFill/>
                        </a:ln>
                        <a:solidFill>
                          <a:srgbClr val="FF000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627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Times New Roman" pitchFamily="18" charset="0"/>
                          <a:cs typeface="Times New Roman" pitchFamily="18" charset="0"/>
                        </a:rPr>
                        <a:t>Thời điểm</a:t>
                      </a:r>
                      <a:endParaRPr kumimoji="0" lang="en-US" sz="2400" b="1" i="0" u="none" strike="noStrike" cap="none" normalizeH="0" baseline="0" smtClean="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Times New Roman" pitchFamily="18" charset="0"/>
                          <a:cs typeface="Times New Roman" pitchFamily="18" charset="0"/>
                        </a:rPr>
                        <a:t>Dẫn chứng</a:t>
                      </a:r>
                      <a:endParaRPr kumimoji="0" lang="en-US" sz="2400" b="1" i="0" u="none" strike="noStrike" cap="none" normalizeH="0" baseline="0" smtClean="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2060"/>
                          </a:solidFill>
                          <a:effectLst/>
                          <a:latin typeface="Times New Roman" pitchFamily="18" charset="0"/>
                          <a:cs typeface="Times New Roman" pitchFamily="18" charset="0"/>
                        </a:rPr>
                        <a:t>Phân tích</a:t>
                      </a:r>
                      <a:endParaRPr kumimoji="0" lang="en-US" sz="2400" b="1" i="0" u="none" strike="noStrike" cap="none" normalizeH="0" baseline="0" smtClean="0">
                        <a:ln>
                          <a:noFill/>
                        </a:ln>
                        <a:solidFill>
                          <a:srgbClr val="002060"/>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8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Lúc bắt đầu nghe tin</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274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Trên đường về nhà</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929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Về đến nhà</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091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Mấy ngày sau</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254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Khi chủ nhà có ý đuổi đi</a:t>
                      </a:r>
                      <a:endParaRPr kumimoji="0" lang="en-US" sz="2400" b="1"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254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Khi</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trò</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chuyện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cùng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con</a:t>
                      </a:r>
                      <a:endParaRPr kumimoji="0" lang="en-US" sz="2400" b="1" i="0" u="none" strike="noStrike" cap="none" normalizeH="0" baseline="0" dirty="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VnTime"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874352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889"/>
                                        </p:tgtEl>
                                        <p:attrNameLst>
                                          <p:attrName>style.visibility</p:attrName>
                                        </p:attrNameLst>
                                      </p:cBhvr>
                                      <p:to>
                                        <p:strVal val="visible"/>
                                      </p:to>
                                    </p:set>
                                    <p:animEffect transition="in" filter="box(in)">
                                      <p:cBhvr>
                                        <p:cTn id="7" dur="500"/>
                                        <p:tgtEl>
                                          <p:spTgt spid="378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57163" y="540633"/>
            <a:ext cx="2443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Lúc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nghe</a:t>
            </a:r>
            <a:r>
              <a:rPr lang="en-US" sz="3200" b="1" dirty="0" smtClean="0">
                <a:solidFill>
                  <a:srgbClr val="FF0000"/>
                </a:solidFill>
                <a:latin typeface="Times New Roman" panose="02020603050405020304" pitchFamily="18" charset="0"/>
                <a:cs typeface="Times New Roman" panose="02020603050405020304" pitchFamily="18" charset="0"/>
              </a:rPr>
              <a:t> tin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2286000" y="195322"/>
            <a:ext cx="9662160" cy="2308324"/>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Cổ </a:t>
            </a:r>
            <a:r>
              <a:rPr lang="nl-NL" altLang="en-US" sz="2800" i="1" dirty="0">
                <a:solidFill>
                  <a:srgbClr val="0070C0"/>
                </a:solidFill>
                <a:latin typeface="Times New Roman" panose="02020603050405020304" pitchFamily="18" charset="0"/>
                <a:cs typeface="Times New Roman" panose="02020603050405020304" pitchFamily="18" charset="0"/>
              </a:rPr>
              <a:t>lão nghẹn ắng hẳn lại, da mặt tê rân rân lặng đi, tưởng như không thở được. </a:t>
            </a:r>
            <a:endParaRPr lang="nl-NL" altLang="en-US" sz="2800" i="1" dirty="0" smtClean="0">
              <a:solidFill>
                <a:srgbClr val="0070C0"/>
              </a:solidFill>
              <a:latin typeface="Times New Roman" panose="02020603050405020304" pitchFamily="18" charset="0"/>
              <a:cs typeface="Times New Roman" panose="02020603050405020304" pitchFamily="18" charset="0"/>
            </a:endParaRPr>
          </a:p>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Một </a:t>
            </a:r>
            <a:r>
              <a:rPr lang="nl-NL" altLang="en-US" sz="2800" i="1" dirty="0">
                <a:solidFill>
                  <a:srgbClr val="0070C0"/>
                </a:solidFill>
                <a:latin typeface="Times New Roman" panose="02020603050405020304" pitchFamily="18" charset="0"/>
                <a:cs typeface="Times New Roman" panose="02020603050405020304" pitchFamily="18" charset="0"/>
              </a:rPr>
              <a:t>lúc lâu ông mới rặn è è, nuốt một cái gì vướng ở cổ,  giọng lạc đi</a:t>
            </a:r>
            <a:r>
              <a:rPr lang="nl-NL" altLang="en-US" sz="2800" i="1" dirty="0" smtClean="0">
                <a:solidFill>
                  <a:srgbClr val="0070C0"/>
                </a:solidFill>
                <a:latin typeface="Times New Roman" panose="02020603050405020304" pitchFamily="18" charset="0"/>
                <a:cs typeface="Times New Roman" panose="02020603050405020304" pitchFamily="18" charset="0"/>
              </a:rPr>
              <a:t>...</a:t>
            </a:r>
          </a:p>
          <a:p>
            <a:pPr algn="ctr" eaLnBrk="1" hangingPunct="1"/>
            <a:r>
              <a:rPr lang="nl-NL" altLang="en-US" sz="2800" b="1" i="1" dirty="0" smtClean="0">
                <a:solidFill>
                  <a:srgbClr val="FF0000"/>
                </a:solidFill>
                <a:latin typeface="Times New Roman" panose="02020603050405020304" pitchFamily="18" charset="0"/>
                <a:cs typeface="Times New Roman" panose="02020603050405020304" pitchFamily="18" charset="0"/>
              </a:rPr>
              <a:t>=&gt; Bàng hoàng, sững sờ</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 Box 4"/>
          <p:cNvSpPr txBox="1">
            <a:spLocks noChangeArrowheads="1"/>
          </p:cNvSpPr>
          <p:nvPr/>
        </p:nvSpPr>
        <p:spPr bwMode="auto">
          <a:xfrm>
            <a:off x="-157164" y="2863855"/>
            <a:ext cx="2443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Trên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đường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về</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2286000" y="2737098"/>
            <a:ext cx="7117080" cy="1384995"/>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Lảng sang chuyện khác.</a:t>
            </a:r>
          </a:p>
          <a:p>
            <a:pPr algn="just" eaLnBrk="1" hangingPunct="1"/>
            <a:r>
              <a:rPr lang="nl-NL" altLang="en-US" sz="2800" i="1" dirty="0" smtClean="0">
                <a:solidFill>
                  <a:srgbClr val="0070C0"/>
                </a:solidFill>
                <a:latin typeface="Times New Roman" panose="02020603050405020304" pitchFamily="18" charset="0"/>
                <a:cs typeface="Times New Roman" panose="02020603050405020304" pitchFamily="18" charset="0"/>
              </a:rPr>
              <a:t>Cúi gằm mặt mà đi</a:t>
            </a:r>
          </a:p>
          <a:p>
            <a:pPr algn="ctr" eaLnBrk="1" hangingPunct="1"/>
            <a:r>
              <a:rPr lang="nl-NL" altLang="en-US" sz="2800" b="1" i="1" dirty="0" smtClean="0">
                <a:solidFill>
                  <a:srgbClr val="FF0000"/>
                </a:solidFill>
                <a:latin typeface="Times New Roman" panose="02020603050405020304" pitchFamily="18" charset="0"/>
                <a:cs typeface="Times New Roman" panose="02020603050405020304" pitchFamily="18" charset="0"/>
              </a:rPr>
              <a:t>=&gt; Nỗi xấu hổ xâm chiếm</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24582" name="Picture 6" descr="Hình ảnh Yếu Tố đường Cây Xanh, Màu Xanh Lá, Cây, Trang Trí miễn phí tải  tập tin PNG PSDComment và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t="62996" b="-1"/>
          <a:stretch/>
        </p:blipFill>
        <p:spPr bwMode="auto">
          <a:xfrm>
            <a:off x="6096000" y="4714161"/>
            <a:ext cx="6096000" cy="2255838"/>
          </a:xfrm>
          <a:prstGeom prst="rect">
            <a:avLst/>
          </a:prstGeom>
          <a:ln>
            <a:noFill/>
          </a:ln>
          <a:effectLst>
            <a:softEdge rad="406400"/>
          </a:effectLst>
          <a:extLst>
            <a:ext uri="{909E8E84-426E-40DD-AFC4-6F175D3DCCD1}">
              <a14:hiddenFill xmlns:a14="http://schemas.microsoft.com/office/drawing/2010/main">
                <a:solidFill>
                  <a:srgbClr val="FFFFFF"/>
                </a:solidFill>
              </a14:hiddenFill>
            </a:ext>
          </a:extLst>
        </p:spPr>
      </p:pic>
      <p:pic>
        <p:nvPicPr>
          <p:cNvPr id="24580" name="Picture 4" descr="Ông Lão Dắt Chó đi Dạo Png Vẽ Tay Miễn Phí Hình ảnh | Định dạng hình ảnh  PSD 610718575|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4535" b="66977" l="56512" r="80814"/>
                    </a14:imgEffect>
                  </a14:imgLayer>
                </a14:imgProps>
              </a:ext>
              <a:ext uri="{28A0092B-C50C-407E-A947-70E740481C1C}">
                <a14:useLocalDpi xmlns:a14="http://schemas.microsoft.com/office/drawing/2010/main" val="0"/>
              </a:ext>
            </a:extLst>
          </a:blip>
          <a:srcRect l="56891" t="25678" r="16504" b="33578"/>
          <a:stretch/>
        </p:blipFill>
        <p:spPr bwMode="auto">
          <a:xfrm>
            <a:off x="10012680" y="3045381"/>
            <a:ext cx="2179320" cy="33375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p:cNvSpPr txBox="1">
            <a:spLocks noChangeArrowheads="1"/>
          </p:cNvSpPr>
          <p:nvPr/>
        </p:nvSpPr>
        <p:spPr bwMode="auto">
          <a:xfrm>
            <a:off x="0" y="5162074"/>
            <a:ext cx="20621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err="1" smtClean="0">
                <a:solidFill>
                  <a:srgbClr val="FF0000"/>
                </a:solidFill>
                <a:latin typeface="Times New Roman" panose="02020603050405020304" pitchFamily="18" charset="0"/>
                <a:cs typeface="Times New Roman" panose="02020603050405020304" pitchFamily="18" charset="0"/>
              </a:rPr>
              <a:t>Về</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nhà</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2286000" y="4816019"/>
            <a:ext cx="7117080" cy="1815882"/>
          </a:xfrm>
          <a:prstGeom prst="rect">
            <a:avLst/>
          </a:prstGeom>
          <a:solidFill>
            <a:srgbClr val="FFFF99">
              <a:alpha val="92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base" hangingPunct="1">
              <a:spcBef>
                <a:spcPct val="0"/>
              </a:spcBef>
              <a:spcAft>
                <a:spcPct val="0"/>
              </a:spcAft>
            </a:pPr>
            <a:r>
              <a:rPr lang="nl-NL" altLang="en-US" sz="2800" i="1" dirty="0" smtClean="0">
                <a:solidFill>
                  <a:srgbClr val="0070C0"/>
                </a:solidFill>
                <a:latin typeface="Times New Roman" panose="02020603050405020304" pitchFamily="18" charset="0"/>
                <a:cs typeface="Times New Roman" panose="02020603050405020304" pitchFamily="18" charset="0"/>
              </a:rPr>
              <a:t>Nằm </a:t>
            </a:r>
            <a:r>
              <a:rPr lang="nl-NL" altLang="en-US" sz="2800" i="1" dirty="0">
                <a:solidFill>
                  <a:srgbClr val="0070C0"/>
                </a:solidFill>
                <a:latin typeface="Times New Roman" panose="02020603050405020304" pitchFamily="18" charset="0"/>
                <a:cs typeface="Times New Roman" panose="02020603050405020304" pitchFamily="18" charset="0"/>
              </a:rPr>
              <a:t>vật ra </a:t>
            </a:r>
            <a:r>
              <a:rPr lang="nl-NL" altLang="en-US" sz="2800" i="1" dirty="0" smtClean="0">
                <a:solidFill>
                  <a:srgbClr val="0070C0"/>
                </a:solidFill>
                <a:latin typeface="Times New Roman" panose="02020603050405020304" pitchFamily="18" charset="0"/>
                <a:cs typeface="Times New Roman" panose="02020603050405020304" pitchFamily="18" charset="0"/>
              </a:rPr>
              <a:t>giường.</a:t>
            </a:r>
          </a:p>
          <a:p>
            <a:pPr lvl="0" algn="just" eaLnBrk="1" fontAlgn="base" hangingPunct="1">
              <a:spcBef>
                <a:spcPct val="0"/>
              </a:spcBef>
              <a:spcAft>
                <a:spcPct val="0"/>
              </a:spcAft>
            </a:pPr>
            <a:r>
              <a:rPr lang="nl-NL" altLang="en-US" sz="2800" i="1" dirty="0" smtClean="0">
                <a:solidFill>
                  <a:srgbClr val="0070C0"/>
                </a:solidFill>
                <a:latin typeface="Times New Roman" panose="02020603050405020304" pitchFamily="18" charset="0"/>
                <a:cs typeface="Times New Roman" panose="02020603050405020304" pitchFamily="18" charset="0"/>
              </a:rPr>
              <a:t>Nhìn </a:t>
            </a:r>
            <a:r>
              <a:rPr lang="nl-NL" altLang="en-US" sz="2800" i="1" dirty="0">
                <a:solidFill>
                  <a:srgbClr val="0070C0"/>
                </a:solidFill>
                <a:latin typeface="Times New Roman" panose="02020603050405020304" pitchFamily="18" charset="0"/>
                <a:cs typeface="Times New Roman" panose="02020603050405020304" pitchFamily="18" charset="0"/>
              </a:rPr>
              <a:t>lũ con </a:t>
            </a:r>
            <a:r>
              <a:rPr lang="nl-NL" altLang="en-US" sz="2800" i="1" dirty="0" smtClean="0">
                <a:solidFill>
                  <a:srgbClr val="0070C0"/>
                </a:solidFill>
                <a:latin typeface="Times New Roman" panose="02020603050405020304" pitchFamily="18" charset="0"/>
                <a:cs typeface="Times New Roman" panose="02020603050405020304" pitchFamily="18" charset="0"/>
              </a:rPr>
              <a:t>thấy </a:t>
            </a:r>
            <a:r>
              <a:rPr lang="nl-NL" altLang="en-US" sz="2800" i="1" dirty="0">
                <a:solidFill>
                  <a:srgbClr val="0070C0"/>
                </a:solidFill>
                <a:latin typeface="Times New Roman" panose="02020603050405020304" pitchFamily="18" charset="0"/>
                <a:cs typeface="Times New Roman" panose="02020603050405020304" pitchFamily="18" charset="0"/>
              </a:rPr>
              <a:t>tủi thân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nước</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mắt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giàn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ra.</a:t>
            </a:r>
            <a:endParaRPr lang="en-US" altLang="en-US" sz="2800" i="1" dirty="0" smtClean="0">
              <a:solidFill>
                <a:srgbClr val="0070C0"/>
              </a:solidFill>
              <a:latin typeface="Times New Roman" panose="02020603050405020304" pitchFamily="18" charset="0"/>
              <a:cs typeface="Times New Roman" panose="02020603050405020304" pitchFamily="18" charset="0"/>
            </a:endParaRPr>
          </a:p>
          <a:p>
            <a:pPr lvl="0" algn="just" eaLnBrk="1" fontAlgn="base" hangingPunct="1">
              <a:spcBef>
                <a:spcPct val="0"/>
              </a:spcBef>
              <a:spcAft>
                <a:spcPct val="0"/>
              </a:spcAft>
            </a:pPr>
            <a:r>
              <a:rPr lang="en-US" altLang="en-US" sz="2800" i="1" dirty="0" err="1" smtClean="0">
                <a:solidFill>
                  <a:srgbClr val="0070C0"/>
                </a:solidFill>
                <a:latin typeface="Times New Roman" panose="02020603050405020304" pitchFamily="18" charset="0"/>
                <a:cs typeface="Times New Roman" panose="02020603050405020304" pitchFamily="18" charset="0"/>
              </a:rPr>
              <a:t>Rít</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lên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chửi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bọn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phản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bội</a:t>
            </a:r>
            <a:endParaRPr lang="en-US" altLang="en-US" sz="2800" i="1" dirty="0" smtClean="0">
              <a:solidFill>
                <a:srgbClr val="0070C0"/>
              </a:solidFill>
              <a:latin typeface="Times New Roman" panose="02020603050405020304" pitchFamily="18" charset="0"/>
              <a:cs typeface="Times New Roman" panose="02020603050405020304" pitchFamily="18" charset="0"/>
            </a:endParaRPr>
          </a:p>
          <a:p>
            <a:pPr lvl="0" algn="ctr" eaLnBrk="1" fontAlgn="base" hangingPunct="1">
              <a:spcBef>
                <a:spcPct val="0"/>
              </a:spcBef>
              <a:spcAft>
                <a:spcPct val="0"/>
              </a:spcAft>
            </a:pPr>
            <a:r>
              <a:rPr lang="en-US" altLang="en-US" sz="2800" b="1" i="1" dirty="0" smtClean="0">
                <a:solidFill>
                  <a:srgbClr val="FF0000"/>
                </a:solidFill>
                <a:latin typeface="Times New Roman" panose="02020603050405020304" pitchFamily="18" charset="0"/>
                <a:cs typeface="Times New Roman" panose="02020603050405020304" pitchFamily="18" charset="0"/>
              </a:rPr>
              <a:t>=&gt; </a:t>
            </a:r>
            <a:r>
              <a:rPr lang="en-US" altLang="en-US" sz="2800" b="1" i="1" dirty="0" err="1" smtClean="0">
                <a:solidFill>
                  <a:srgbClr val="FF0000"/>
                </a:solidFill>
                <a:latin typeface="Times New Roman" panose="02020603050405020304" pitchFamily="18" charset="0"/>
                <a:cs typeface="Times New Roman" panose="02020603050405020304" pitchFamily="18" charset="0"/>
              </a:rPr>
              <a:t>Tủi</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hổ</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nhục</a:t>
            </a:r>
            <a:r>
              <a:rPr lang="en-US" altLang="en-US" sz="2800" b="1" i="1" dirty="0" smtClean="0">
                <a:solidFill>
                  <a:srgbClr val="FF0000"/>
                </a:solidFill>
                <a:latin typeface="Times New Roman" panose="02020603050405020304" pitchFamily="18" charset="0"/>
                <a:cs typeface="Times New Roman" panose="02020603050405020304" pitchFamily="18" charset="0"/>
              </a:rPr>
              <a:t> </a:t>
            </a:r>
            <a:r>
              <a:rPr lang="en-US" altLang="en-US" sz="2800" b="1" i="1" dirty="0" err="1" smtClean="0">
                <a:solidFill>
                  <a:srgbClr val="FF0000"/>
                </a:solidFill>
                <a:latin typeface="Times New Roman" panose="02020603050405020304" pitchFamily="18" charset="0"/>
                <a:cs typeface="Times New Roman" panose="02020603050405020304" pitchFamily="18" charset="0"/>
              </a:rPr>
              <a:t>nhã</a:t>
            </a:r>
            <a:endParaRPr lang="nl-NL" alt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95768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24580"/>
                                        </p:tgtEl>
                                        <p:attrNameLst>
                                          <p:attrName>style.visibility</p:attrName>
                                        </p:attrNameLst>
                                      </p:cBhvr>
                                      <p:to>
                                        <p:strVal val="visible"/>
                                      </p:to>
                                    </p:set>
                                    <p:animEffect transition="in" filter="wipe(down)">
                                      <p:cBhvr>
                                        <p:cTn id="25" dur="500"/>
                                        <p:tgtEl>
                                          <p:spTgt spid="24580"/>
                                        </p:tgtEl>
                                      </p:cBhvr>
                                    </p:animEffect>
                                  </p:childTnLst>
                                </p:cTn>
                              </p:par>
                              <p:par>
                                <p:cTn id="26" presetID="22" presetClass="entr" presetSubtype="4" fill="hold" nodeType="withEffect">
                                  <p:stCondLst>
                                    <p:cond delay="0"/>
                                  </p:stCondLst>
                                  <p:childTnLst>
                                    <p:set>
                                      <p:cBhvr>
                                        <p:cTn id="27" dur="1" fill="hold">
                                          <p:stCondLst>
                                            <p:cond delay="0"/>
                                          </p:stCondLst>
                                        </p:cTn>
                                        <p:tgtEl>
                                          <p:spTgt spid="24582"/>
                                        </p:tgtEl>
                                        <p:attrNameLst>
                                          <p:attrName>style.visibility</p:attrName>
                                        </p:attrNameLst>
                                      </p:cBhvr>
                                      <p:to>
                                        <p:strVal val="visible"/>
                                      </p:to>
                                    </p:set>
                                    <p:animEffect transition="in" filter="wipe(down)">
                                      <p:cBhvr>
                                        <p:cTn id="28" dur="500"/>
                                        <p:tgtEl>
                                          <p:spTgt spid="2458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875294" y="2340457"/>
            <a:ext cx="445477" cy="4517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7169" y="2340456"/>
            <a:ext cx="445477" cy="4517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p:cNvSpPr/>
          <p:nvPr/>
        </p:nvSpPr>
        <p:spPr>
          <a:xfrm rot="4030516">
            <a:off x="2663577" y="-1805161"/>
            <a:ext cx="985637" cy="6434280"/>
          </a:xfrm>
          <a:prstGeom prst="parallelogram">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rot="6446970">
            <a:off x="8551079" y="-1902525"/>
            <a:ext cx="985637" cy="6578455"/>
          </a:xfrm>
          <a:prstGeom prst="parallelogram">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4"/>
          <p:cNvSpPr txBox="1">
            <a:spLocks noChangeArrowheads="1"/>
          </p:cNvSpPr>
          <p:nvPr/>
        </p:nvSpPr>
        <p:spPr bwMode="auto">
          <a:xfrm>
            <a:off x="3641113" y="1386702"/>
            <a:ext cx="47760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rgbClr val="FF0000"/>
                </a:solidFill>
                <a:latin typeface="Times New Roman" panose="02020603050405020304" pitchFamily="18" charset="0"/>
                <a:cs typeface="Times New Roman" panose="02020603050405020304" pitchFamily="18" charset="0"/>
              </a:rPr>
              <a:t>Ba, </a:t>
            </a:r>
            <a:r>
              <a:rPr lang="en-US" sz="3200" b="1" dirty="0" err="1" smtClean="0">
                <a:solidFill>
                  <a:srgbClr val="FF0000"/>
                </a:solidFill>
                <a:latin typeface="Times New Roman" panose="02020603050405020304" pitchFamily="18" charset="0"/>
                <a:cs typeface="Times New Roman" panose="02020603050405020304" pitchFamily="18" charset="0"/>
              </a:rPr>
              <a:t>bốn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hôm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sau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a:spLocks noChangeArrowheads="1"/>
          </p:cNvSpPr>
          <p:nvPr/>
        </p:nvSpPr>
        <p:spPr bwMode="auto">
          <a:xfrm>
            <a:off x="1728486" y="2263406"/>
            <a:ext cx="89095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i="1" dirty="0" err="1">
                <a:solidFill>
                  <a:srgbClr val="0070C0"/>
                </a:solidFill>
                <a:latin typeface="Times New Roman" panose="02020603050405020304" pitchFamily="18" charset="0"/>
                <a:cs typeface="Times New Roman" panose="02020603050405020304" pitchFamily="18" charset="0"/>
              </a:rPr>
              <a:t>Không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dám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đâu</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quanh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quẩn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nghe</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ngóng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binh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tình</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bên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ngoài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chột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dạ</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khi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thấy</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đám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đông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nghe</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tiếng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Tây</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Việt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gian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là</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lủi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ra</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một</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góc</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nhà</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nín</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thít</a:t>
            </a:r>
            <a:endParaRPr lang="en-US" altLang="en-US" sz="2800" i="1" dirty="0">
              <a:solidFill>
                <a:srgbClr val="0070C0"/>
              </a:solidFill>
              <a:latin typeface="Times New Roman" panose="02020603050405020304" pitchFamily="18" charset="0"/>
              <a:cs typeface="Times New Roman" panose="02020603050405020304" pitchFamily="18" charset="0"/>
            </a:endParaRPr>
          </a:p>
        </p:txBody>
      </p:sp>
      <p:pic>
        <p:nvPicPr>
          <p:cNvPr id="38920" name="Picture 8" descr="Hình ảnh Mở Cửa Sổ Bằng Gỗ, Gỗ, Cửa Sổ, Mở Cửa Sổ Vector và PNG với nền  trong suốt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125" r="100000"/>
                    </a14:imgEffect>
                  </a14:imgLayer>
                </a14:imgProps>
              </a:ext>
              <a:ext uri="{28A0092B-C50C-407E-A947-70E740481C1C}">
                <a14:useLocalDpi xmlns:a14="http://schemas.microsoft.com/office/drawing/2010/main" val="0"/>
              </a:ext>
            </a:extLst>
          </a:blip>
          <a:srcRect/>
          <a:stretch>
            <a:fillRect/>
          </a:stretch>
        </p:blipFill>
        <p:spPr bwMode="auto">
          <a:xfrm>
            <a:off x="2597247" y="2708921"/>
            <a:ext cx="6863787" cy="493482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a:spLocks noChangeArrowheads="1"/>
          </p:cNvSpPr>
          <p:nvPr/>
        </p:nvSpPr>
        <p:spPr bwMode="auto">
          <a:xfrm>
            <a:off x="4414471" y="4268393"/>
            <a:ext cx="322933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Nỗi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ám</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ảnh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nặng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biến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thành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sự</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hãi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thường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trực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smtClean="0">
                <a:solidFill>
                  <a:srgbClr val="FF0000"/>
                </a:solidFill>
                <a:latin typeface="Times New Roman" panose="02020603050405020304" pitchFamily="18" charset="0"/>
                <a:cs typeface="Times New Roman" panose="02020603050405020304" pitchFamily="18" charset="0"/>
              </a:rPr>
              <a:t>long.</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9498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121726" y="269390"/>
            <a:ext cx="96136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dirty="0" smtClean="0">
                <a:solidFill>
                  <a:srgbClr val="FF0000"/>
                </a:solidFill>
                <a:latin typeface="Times New Roman" panose="02020603050405020304" pitchFamily="18" charset="0"/>
                <a:cs typeface="Times New Roman" panose="02020603050405020304" pitchFamily="18" charset="0"/>
              </a:rPr>
              <a:t>KHI CHỦ NHÀ CÓ Ý ĐUỔI GIA ĐÌNH ÔNG</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39938" name="Picture 2" descr="Suitcase Cartoon png download - 512*512 - Free Transparent Briefcase png  Download. - CleanPNG / Kiss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0778" y1="57885" x2="34222" y2="72692"/>
                        <a14:foregroundMark x1="64333" y1="59423" x2="74111" y2="76923"/>
                        <a14:foregroundMark x1="70556" y1="59231" x2="61111" y2="68269"/>
                        <a14:foregroundMark x1="41556" y1="55962" x2="25333" y2="64615"/>
                      </a14:backgroundRemoval>
                    </a14:imgEffect>
                  </a14:imgLayer>
                </a14:imgProps>
              </a:ext>
              <a:ext uri="{28A0092B-C50C-407E-A947-70E740481C1C}">
                <a14:useLocalDpi xmlns:a14="http://schemas.microsoft.com/office/drawing/2010/main" val="0"/>
              </a:ext>
            </a:extLst>
          </a:blip>
          <a:srcRect/>
          <a:stretch>
            <a:fillRect/>
          </a:stretch>
        </p:blipFill>
        <p:spPr bwMode="auto">
          <a:xfrm>
            <a:off x="6275345" y="4172225"/>
            <a:ext cx="5029883" cy="2906155"/>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940" name="Picture 4" descr="Briefcase Bag, bag, orange, accessories, cartoon png | PNGWi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51" b="100000" l="10000" r="90000">
                        <a14:foregroundMark x1="31304" y1="50743" x2="31739" y2="63941"/>
                        <a14:foregroundMark x1="59457" y1="55948" x2="62174" y2="67844"/>
                        <a14:foregroundMark x1="41848" y1="60967" x2="48043" y2="65242"/>
                      </a14:backgroundRemoval>
                    </a14:imgEffect>
                  </a14:imgLayer>
                </a14:imgProps>
              </a:ext>
              <a:ext uri="{28A0092B-C50C-407E-A947-70E740481C1C}">
                <a14:useLocalDpi xmlns:a14="http://schemas.microsoft.com/office/drawing/2010/main" val="0"/>
              </a:ext>
            </a:extLst>
          </a:blip>
          <a:srcRect/>
          <a:stretch>
            <a:fillRect/>
          </a:stretch>
        </p:blipFill>
        <p:spPr bwMode="auto">
          <a:xfrm>
            <a:off x="9352344" y="5073828"/>
            <a:ext cx="3050999" cy="17841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10">
            <a:extLst>
              <a:ext uri="{FF2B5EF4-FFF2-40B4-BE49-F238E27FC236}">
                <a16:creationId xmlns:a16="http://schemas.microsoft.com/office/drawing/2014/main" id="{2241C324-BB44-420D-B755-14DEB85C5A9E}"/>
              </a:ext>
            </a:extLst>
          </p:cNvPr>
          <p:cNvSpPr/>
          <p:nvPr/>
        </p:nvSpPr>
        <p:spPr>
          <a:xfrm>
            <a:off x="509152" y="1582034"/>
            <a:ext cx="2444602" cy="636919"/>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50000"/>
              </a:lnSpc>
              <a:spcBef>
                <a:spcPct val="1000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làng</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Rectangle: Rounded Corners 11">
            <a:extLst>
              <a:ext uri="{FF2B5EF4-FFF2-40B4-BE49-F238E27FC236}">
                <a16:creationId xmlns:a16="http://schemas.microsoft.com/office/drawing/2014/main" id="{0938BD58-0E5F-48B8-98E1-4294A8A37EE5}"/>
              </a:ext>
            </a:extLst>
          </p:cNvPr>
          <p:cNvSpPr/>
          <p:nvPr/>
        </p:nvSpPr>
        <p:spPr>
          <a:xfrm>
            <a:off x="3685114" y="1579490"/>
            <a:ext cx="2444602" cy="636919"/>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5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Ở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lại</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60306715-8C4B-479A-BDEE-55880ED9603E}"/>
              </a:ext>
            </a:extLst>
          </p:cNvPr>
          <p:cNvCxnSpPr>
            <a:cxnSpLocks/>
            <a:endCxn id="8" idx="0"/>
          </p:cNvCxnSpPr>
          <p:nvPr/>
        </p:nvCxnSpPr>
        <p:spPr>
          <a:xfrm flipH="1">
            <a:off x="1731453" y="860826"/>
            <a:ext cx="1662704" cy="721208"/>
          </a:xfrm>
          <a:prstGeom prst="straightConnector1">
            <a:avLst/>
          </a:prstGeom>
          <a:noFill/>
          <a:ln w="28575" cap="flat" cmpd="sng" algn="ctr">
            <a:solidFill>
              <a:schemeClr val="tx1"/>
            </a:solidFill>
            <a:prstDash val="solid"/>
            <a:miter lim="800000"/>
            <a:tailEnd type="triangle"/>
          </a:ln>
          <a:effectLst/>
        </p:spPr>
      </p:cxnSp>
      <p:cxnSp>
        <p:nvCxnSpPr>
          <p:cNvPr id="11" name="Straight Arrow Connector 10">
            <a:extLst>
              <a:ext uri="{FF2B5EF4-FFF2-40B4-BE49-F238E27FC236}">
                <a16:creationId xmlns:a16="http://schemas.microsoft.com/office/drawing/2014/main" id="{AD43F079-6CF9-4270-AB42-A4436D1DCF17}"/>
              </a:ext>
            </a:extLst>
          </p:cNvPr>
          <p:cNvCxnSpPr>
            <a:cxnSpLocks/>
            <a:stCxn id="7" idx="2"/>
            <a:endCxn id="9" idx="0"/>
          </p:cNvCxnSpPr>
          <p:nvPr/>
        </p:nvCxnSpPr>
        <p:spPr>
          <a:xfrm>
            <a:off x="3394157" y="848815"/>
            <a:ext cx="1513258" cy="730675"/>
          </a:xfrm>
          <a:prstGeom prst="straightConnector1">
            <a:avLst/>
          </a:prstGeom>
          <a:noFill/>
          <a:ln w="28575" cap="flat" cmpd="sng" algn="ctr">
            <a:solidFill>
              <a:schemeClr val="tx1"/>
            </a:solidFill>
            <a:prstDash val="solid"/>
            <a:miter lim="800000"/>
            <a:tailEnd type="triangle"/>
          </a:ln>
          <a:effectLst/>
        </p:spPr>
      </p:cxnSp>
      <p:cxnSp>
        <p:nvCxnSpPr>
          <p:cNvPr id="12" name="Straight Arrow Connector 11">
            <a:extLst>
              <a:ext uri="{FF2B5EF4-FFF2-40B4-BE49-F238E27FC236}">
                <a16:creationId xmlns:a16="http://schemas.microsoft.com/office/drawing/2014/main" id="{518EEAD0-C45E-41E8-8618-55DB52305154}"/>
              </a:ext>
            </a:extLst>
          </p:cNvPr>
          <p:cNvCxnSpPr>
            <a:cxnSpLocks/>
          </p:cNvCxnSpPr>
          <p:nvPr/>
        </p:nvCxnSpPr>
        <p:spPr>
          <a:xfrm>
            <a:off x="1703553" y="2218953"/>
            <a:ext cx="1" cy="630595"/>
          </a:xfrm>
          <a:prstGeom prst="straightConnector1">
            <a:avLst/>
          </a:prstGeom>
          <a:noFill/>
          <a:ln w="28575" cap="flat" cmpd="sng" algn="ctr">
            <a:solidFill>
              <a:schemeClr val="tx1"/>
            </a:solidFill>
            <a:prstDash val="solid"/>
            <a:miter lim="800000"/>
            <a:tailEnd type="triangle"/>
          </a:ln>
          <a:effectLst/>
        </p:spPr>
      </p:cxnSp>
      <p:cxnSp>
        <p:nvCxnSpPr>
          <p:cNvPr id="13" name="Straight Arrow Connector 12">
            <a:extLst>
              <a:ext uri="{FF2B5EF4-FFF2-40B4-BE49-F238E27FC236}">
                <a16:creationId xmlns:a16="http://schemas.microsoft.com/office/drawing/2014/main" id="{0C808604-DD4B-4BDB-A947-AC6E64455834}"/>
              </a:ext>
            </a:extLst>
          </p:cNvPr>
          <p:cNvCxnSpPr>
            <a:cxnSpLocks/>
            <a:stCxn id="9" idx="2"/>
            <a:endCxn id="19" idx="0"/>
          </p:cNvCxnSpPr>
          <p:nvPr/>
        </p:nvCxnSpPr>
        <p:spPr>
          <a:xfrm>
            <a:off x="4907415" y="2216409"/>
            <a:ext cx="0" cy="633140"/>
          </a:xfrm>
          <a:prstGeom prst="straightConnector1">
            <a:avLst/>
          </a:prstGeom>
          <a:noFill/>
          <a:ln w="28575" cap="flat" cmpd="sng" algn="ctr">
            <a:solidFill>
              <a:schemeClr val="tx1"/>
            </a:solidFill>
            <a:prstDash val="solid"/>
            <a:miter lim="800000"/>
            <a:tailEnd type="triangle"/>
          </a:ln>
          <a:effectLst/>
        </p:spPr>
      </p:cxnSp>
      <p:sp>
        <p:nvSpPr>
          <p:cNvPr id="15" name="Rectangle: Rounded Corners 133">
            <a:extLst>
              <a:ext uri="{FF2B5EF4-FFF2-40B4-BE49-F238E27FC236}">
                <a16:creationId xmlns:a16="http://schemas.microsoft.com/office/drawing/2014/main" id="{A1EF22D9-2557-4A70-BBD6-F05077076AE3}"/>
              </a:ext>
            </a:extLst>
          </p:cNvPr>
          <p:cNvSpPr/>
          <p:nvPr/>
        </p:nvSpPr>
        <p:spPr>
          <a:xfrm>
            <a:off x="509152" y="5464234"/>
            <a:ext cx="5620563" cy="104321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thật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nhưng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theo</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Tây</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mất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rồi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thì</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phải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thù</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cxnSp>
        <p:nvCxnSpPr>
          <p:cNvPr id="16" name="Straight Arrow Connector 15">
            <a:extLst>
              <a:ext uri="{FF2B5EF4-FFF2-40B4-BE49-F238E27FC236}">
                <a16:creationId xmlns:a16="http://schemas.microsoft.com/office/drawing/2014/main" id="{59CA592A-1E82-44F5-9869-5ECA63F686A1}"/>
              </a:ext>
            </a:extLst>
          </p:cNvPr>
          <p:cNvCxnSpPr>
            <a:cxnSpLocks/>
            <a:stCxn id="15" idx="0"/>
            <a:endCxn id="18" idx="2"/>
          </p:cNvCxnSpPr>
          <p:nvPr/>
        </p:nvCxnSpPr>
        <p:spPr>
          <a:xfrm flipH="1" flipV="1">
            <a:off x="1731454" y="4846388"/>
            <a:ext cx="1587980" cy="617846"/>
          </a:xfrm>
          <a:prstGeom prst="straightConnector1">
            <a:avLst/>
          </a:prstGeom>
          <a:noFill/>
          <a:ln w="28575" cap="flat" cmpd="sng" algn="ctr">
            <a:solidFill>
              <a:schemeClr val="tx1"/>
            </a:solidFill>
            <a:prstDash val="solid"/>
            <a:miter lim="800000"/>
            <a:tailEnd type="triangle"/>
          </a:ln>
          <a:effectLst/>
        </p:spPr>
      </p:cxnSp>
      <p:cxnSp>
        <p:nvCxnSpPr>
          <p:cNvPr id="17" name="Straight Arrow Connector 16">
            <a:extLst>
              <a:ext uri="{FF2B5EF4-FFF2-40B4-BE49-F238E27FC236}">
                <a16:creationId xmlns:a16="http://schemas.microsoft.com/office/drawing/2014/main" id="{24B044BD-53EC-47D0-9976-4857392DE6AA}"/>
              </a:ext>
            </a:extLst>
          </p:cNvPr>
          <p:cNvCxnSpPr>
            <a:cxnSpLocks/>
            <a:stCxn id="15" idx="0"/>
            <a:endCxn id="19" idx="2"/>
          </p:cNvCxnSpPr>
          <p:nvPr/>
        </p:nvCxnSpPr>
        <p:spPr>
          <a:xfrm flipV="1">
            <a:off x="3319434" y="4846389"/>
            <a:ext cx="1587981" cy="617845"/>
          </a:xfrm>
          <a:prstGeom prst="straightConnector1">
            <a:avLst/>
          </a:prstGeom>
          <a:noFill/>
          <a:ln w="28575" cap="flat" cmpd="sng" algn="ctr">
            <a:solidFill>
              <a:schemeClr val="tx1"/>
            </a:solidFill>
            <a:prstDash val="solid"/>
            <a:miter lim="800000"/>
            <a:tailEnd type="triangle"/>
          </a:ln>
          <a:effectLst/>
        </p:spPr>
      </p:cxnSp>
      <p:sp>
        <p:nvSpPr>
          <p:cNvPr id="18" name="Rectangle: Rounded Corners 140">
            <a:extLst>
              <a:ext uri="{FF2B5EF4-FFF2-40B4-BE49-F238E27FC236}">
                <a16:creationId xmlns:a16="http://schemas.microsoft.com/office/drawing/2014/main" id="{642AA76D-154C-42E7-B20A-3DEBFC64063C}"/>
              </a:ext>
            </a:extLst>
          </p:cNvPr>
          <p:cNvSpPr/>
          <p:nvPr/>
        </p:nvSpPr>
        <p:spPr>
          <a:xfrm>
            <a:off x="509153" y="2849548"/>
            <a:ext cx="2444602" cy="199684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Phản</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bội</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kháng</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cụ</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Hồ</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nô</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lệ</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Rectangle: Rounded Corners 141">
            <a:extLst>
              <a:ext uri="{FF2B5EF4-FFF2-40B4-BE49-F238E27FC236}">
                <a16:creationId xmlns:a16="http://schemas.microsoft.com/office/drawing/2014/main" id="{D221048D-561A-40EA-8C42-75B8C837CE6A}"/>
              </a:ext>
            </a:extLst>
          </p:cNvPr>
          <p:cNvSpPr/>
          <p:nvPr/>
        </p:nvSpPr>
        <p:spPr>
          <a:xfrm>
            <a:off x="3685114" y="2849549"/>
            <a:ext cx="2444602" cy="1996840"/>
          </a:xfrm>
          <a:prstGeom prst="roundRect">
            <a:avLst/>
          </a:prstGeom>
          <a:solidFill>
            <a:srgbClr val="FFCC99"/>
          </a:solid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ct val="1000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ai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ở,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bị</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đuổi</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0" name="Right Brace 19">
            <a:extLst>
              <a:ext uri="{FF2B5EF4-FFF2-40B4-BE49-F238E27FC236}">
                <a16:creationId xmlns:a16="http://schemas.microsoft.com/office/drawing/2014/main" id="{4074AD45-2E6F-42C6-8334-82FCFBB890D3}"/>
              </a:ext>
            </a:extLst>
          </p:cNvPr>
          <p:cNvSpPr/>
          <p:nvPr/>
        </p:nvSpPr>
        <p:spPr>
          <a:xfrm>
            <a:off x="7135233" y="625683"/>
            <a:ext cx="555976" cy="5356017"/>
          </a:xfrm>
          <a:prstGeom prst="rightBrace">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7544644" y="1878494"/>
            <a:ext cx="4429843" cy="954107"/>
          </a:xfrm>
          <a:prstGeom prst="rect">
            <a:avLst/>
          </a:prstGeom>
          <a:solidFill>
            <a:srgbClr val="92D05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002060"/>
                </a:solidFill>
                <a:latin typeface="Times New Roman" panose="02020603050405020304" pitchFamily="18" charset="0"/>
                <a:cs typeface="Times New Roman" panose="02020603050405020304" pitchFamily="18" charset="0"/>
              </a:rPr>
              <a:t>Đấu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tranh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nội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tâm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trong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tắc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tuyệt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vọng</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24" name="TextBox 23"/>
          <p:cNvSpPr txBox="1">
            <a:spLocks noChangeArrowheads="1"/>
          </p:cNvSpPr>
          <p:nvPr/>
        </p:nvSpPr>
        <p:spPr bwMode="auto">
          <a:xfrm>
            <a:off x="7544644" y="2827060"/>
            <a:ext cx="4429843" cy="1384995"/>
          </a:xfrm>
          <a:prstGeom prst="rect">
            <a:avLst/>
          </a:prstGeom>
          <a:solidFill>
            <a:srgbClr val="92D05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yêu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nước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đã</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rộng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lớn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bao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trùm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cảm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quê</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4" name="Right Arrow 3"/>
          <p:cNvSpPr/>
          <p:nvPr/>
        </p:nvSpPr>
        <p:spPr>
          <a:xfrm>
            <a:off x="6782012" y="2803763"/>
            <a:ext cx="415184" cy="73569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2213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39938"/>
                                        </p:tgtEl>
                                        <p:attrNameLst>
                                          <p:attrName>style.visibility</p:attrName>
                                        </p:attrNameLst>
                                      </p:cBhvr>
                                      <p:to>
                                        <p:strVal val="visible"/>
                                      </p:to>
                                    </p:set>
                                    <p:animEffect transition="in" filter="wipe(down)">
                                      <p:cBhvr>
                                        <p:cTn id="18" dur="500"/>
                                        <p:tgtEl>
                                          <p:spTgt spid="39938"/>
                                        </p:tgtEl>
                                      </p:cBhvr>
                                    </p:animEffect>
                                  </p:childTnLst>
                                </p:cTn>
                              </p:par>
                              <p:par>
                                <p:cTn id="19" presetID="22" presetClass="entr" presetSubtype="4" fill="hold" nodeType="withEffect">
                                  <p:stCondLst>
                                    <p:cond delay="0"/>
                                  </p:stCondLst>
                                  <p:childTnLst>
                                    <p:set>
                                      <p:cBhvr>
                                        <p:cTn id="20" dur="1" fill="hold">
                                          <p:stCondLst>
                                            <p:cond delay="0"/>
                                          </p:stCondLst>
                                        </p:cTn>
                                        <p:tgtEl>
                                          <p:spTgt spid="39940"/>
                                        </p:tgtEl>
                                        <p:attrNameLst>
                                          <p:attrName>style.visibility</p:attrName>
                                        </p:attrNameLst>
                                      </p:cBhvr>
                                      <p:to>
                                        <p:strVal val="visible"/>
                                      </p:to>
                                    </p:set>
                                    <p:animEffect transition="in" filter="wipe(down)">
                                      <p:cBhvr>
                                        <p:cTn id="21" dur="500"/>
                                        <p:tgtEl>
                                          <p:spTgt spid="3994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500"/>
                                        <p:tgtEl>
                                          <p:spTgt spid="16"/>
                                        </p:tgtEl>
                                      </p:cBhvr>
                                    </p:animEffect>
                                  </p:childTnLst>
                                </p:cTn>
                              </p:par>
                              <p:par>
                                <p:cTn id="51" presetID="14" presetClass="entr" presetSubtype="1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randombar(horizontal)">
                                      <p:cBhvr>
                                        <p:cTn id="56" dur="500"/>
                                        <p:tgtEl>
                                          <p:spTgt spid="15"/>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down)">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ox(in)">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ox(in)">
                                      <p:cBhvr>
                                        <p:cTn id="7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5" grpId="0" animBg="1"/>
      <p:bldP spid="18" grpId="0" animBg="1"/>
      <p:bldP spid="19" grpId="0" animBg="1"/>
      <p:bldP spid="20" grpId="0" animBg="1"/>
      <p:bldP spid="23" grpId="0" animBg="1"/>
      <p:bldP spid="24"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9922"/>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àng Vẽ Phác Thảo - Vẽ tay làng png tải về - Miễn phí trong suốt Cổ Phiếu  Nhiếp ảnh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40504" y="1400536"/>
            <a:ext cx="9433148" cy="6917643"/>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Chữa 2 đề thi vào lớp 10 môn văn 2020 đề bé Thu &amp; anh thanh niên Lặng lẽ Sa  Pa — Đọc là đỗ"/>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51" b="96716" l="10000" r="96563">
                        <a14:foregroundMark x1="38438" y1="40896" x2="43906" y2="88657"/>
                        <a14:backgroundMark x1="52188" y1="45075" x2="54375" y2="99104"/>
                        <a14:backgroundMark x1="84531" y1="84179" x2="84844" y2="98507"/>
                      </a14:backgroundRemoval>
                    </a14:imgEffect>
                  </a14:imgLayer>
                </a14:imgProps>
              </a:ext>
              <a:ext uri="{28A0092B-C50C-407E-A947-70E740481C1C}">
                <a14:useLocalDpi xmlns:a14="http://schemas.microsoft.com/office/drawing/2010/main" val="0"/>
              </a:ext>
            </a:extLst>
          </a:blip>
          <a:srcRect/>
          <a:stretch>
            <a:fillRect/>
          </a:stretch>
        </p:blipFill>
        <p:spPr bwMode="auto">
          <a:xfrm>
            <a:off x="-805125" y="3310359"/>
            <a:ext cx="6950604" cy="3638208"/>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211504" y="1781342"/>
            <a:ext cx="4363656" cy="2395961"/>
          </a:xfrm>
          <a:prstGeom prst="cloudCallout">
            <a:avLst>
              <a:gd name="adj1" fmla="val 18048"/>
              <a:gd name="adj2" fmla="val 7284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buFontTx/>
              <a:buChar char="-"/>
            </a:pPr>
            <a:r>
              <a:rPr lang="en-US" altLang="en-US" sz="2800" i="1" dirty="0" smtClean="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là</a:t>
            </a:r>
            <a:r>
              <a:rPr lang="en-US" altLang="en-US" sz="2800" i="1" dirty="0">
                <a:solidFill>
                  <a:srgbClr val="0070C0"/>
                </a:solidFill>
                <a:latin typeface="Times New Roman" panose="02020603050405020304" pitchFamily="18" charset="0"/>
                <a:cs typeface="Times New Roman" panose="02020603050405020304" pitchFamily="18" charset="0"/>
              </a:rPr>
              <a:t> con </a:t>
            </a:r>
            <a:r>
              <a:rPr lang="en-US" altLang="en-US" sz="2800" i="1" dirty="0" err="1">
                <a:solidFill>
                  <a:srgbClr val="0070C0"/>
                </a:solidFill>
                <a:latin typeface="Times New Roman" panose="02020603050405020304" pitchFamily="18" charset="0"/>
                <a:cs typeface="Times New Roman" panose="02020603050405020304" pitchFamily="18" charset="0"/>
              </a:rPr>
              <a:t>ai</a:t>
            </a:r>
            <a:r>
              <a:rPr lang="en-US" altLang="en-US" sz="2800" i="1" dirty="0">
                <a:solidFill>
                  <a:srgbClr val="0070C0"/>
                </a:solidFill>
                <a:latin typeface="Times New Roman" panose="02020603050405020304" pitchFamily="18" charset="0"/>
                <a:cs typeface="Times New Roman" panose="02020603050405020304" pitchFamily="18" charset="0"/>
              </a:rPr>
              <a:t>?</a:t>
            </a:r>
          </a:p>
          <a:p>
            <a:pPr lvl="0" algn="just" fontAlgn="base">
              <a:spcBef>
                <a:spcPct val="0"/>
              </a:spcBef>
              <a:spcAft>
                <a:spcPct val="0"/>
              </a:spcAft>
              <a:buFontTx/>
              <a:buChar char="-"/>
            </a:pP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err="1" smtClean="0">
                <a:solidFill>
                  <a:srgbClr val="0070C0"/>
                </a:solidFill>
                <a:latin typeface="Times New Roman" panose="02020603050405020304" pitchFamily="18" charset="0"/>
                <a:cs typeface="Times New Roman" panose="02020603050405020304" pitchFamily="18" charset="0"/>
              </a:rPr>
              <a:t>Nhà</a:t>
            </a:r>
            <a:r>
              <a:rPr lang="en-US" altLang="en-US" sz="2800" i="1" dirty="0" smtClean="0">
                <a:solidFill>
                  <a:srgbClr val="0070C0"/>
                </a:solidFill>
                <a:latin typeface="Times New Roman" panose="02020603050405020304" pitchFamily="18" charset="0"/>
                <a:cs typeface="Times New Roman" panose="02020603050405020304" pitchFamily="18" charset="0"/>
              </a:rPr>
              <a:t> </a:t>
            </a:r>
            <a:r>
              <a:rPr lang="en-US" altLang="en-US" sz="2800" i="1" dirty="0">
                <a:solidFill>
                  <a:srgbClr val="0070C0"/>
                </a:solidFill>
                <a:latin typeface="Times New Roman" panose="02020603050405020304" pitchFamily="18" charset="0"/>
                <a:cs typeface="Times New Roman" panose="02020603050405020304" pitchFamily="18" charset="0"/>
              </a:rPr>
              <a:t>con ở </a:t>
            </a:r>
            <a:r>
              <a:rPr lang="en-US" altLang="en-US" sz="2800" i="1" dirty="0" err="1">
                <a:solidFill>
                  <a:srgbClr val="0070C0"/>
                </a:solidFill>
                <a:latin typeface="Times New Roman" panose="02020603050405020304" pitchFamily="18" charset="0"/>
                <a:cs typeface="Times New Roman" panose="02020603050405020304" pitchFamily="18" charset="0"/>
              </a:rPr>
              <a:t>đâu</a:t>
            </a:r>
            <a:r>
              <a:rPr lang="en-US" altLang="en-US" sz="2800" i="1" dirty="0">
                <a:solidFill>
                  <a:srgbClr val="0070C0"/>
                </a:solidFill>
                <a:latin typeface="Times New Roman" panose="02020603050405020304" pitchFamily="18" charset="0"/>
                <a:cs typeface="Times New Roman" panose="02020603050405020304" pitchFamily="18" charset="0"/>
              </a:rPr>
              <a:t>?</a:t>
            </a:r>
          </a:p>
          <a:p>
            <a:pPr lvl="0" algn="just" fontAlgn="base">
              <a:spcBef>
                <a:spcPct val="0"/>
              </a:spcBef>
              <a:spcAft>
                <a:spcPct val="0"/>
              </a:spcAft>
              <a:buFontTx/>
              <a:buChar char="-"/>
            </a:pPr>
            <a:r>
              <a:rPr lang="en-US" altLang="en-US" sz="2800" i="1" dirty="0">
                <a:solidFill>
                  <a:srgbClr val="0070C0"/>
                </a:solidFill>
                <a:latin typeface="Times New Roman" panose="02020603050405020304" pitchFamily="18" charset="0"/>
                <a:cs typeface="Times New Roman" panose="02020603050405020304" pitchFamily="18" charset="0"/>
              </a:rPr>
              <a:t> C</a:t>
            </a:r>
            <a:r>
              <a:rPr lang="en-US" altLang="en-US" sz="2800" i="1" dirty="0" smtClean="0">
                <a:solidFill>
                  <a:srgbClr val="0070C0"/>
                </a:solidFill>
                <a:latin typeface="Times New Roman" panose="02020603050405020304" pitchFamily="18" charset="0"/>
                <a:cs typeface="Times New Roman" panose="02020603050405020304" pitchFamily="18" charset="0"/>
              </a:rPr>
              <a:t>on </a:t>
            </a:r>
            <a:r>
              <a:rPr lang="en-US" altLang="en-US" sz="2800" i="1" dirty="0" err="1">
                <a:solidFill>
                  <a:srgbClr val="0070C0"/>
                </a:solidFill>
                <a:latin typeface="Times New Roman" panose="02020603050405020304" pitchFamily="18" charset="0"/>
                <a:cs typeface="Times New Roman" panose="02020603050405020304" pitchFamily="18" charset="0"/>
              </a:rPr>
              <a:t>ủng</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hộ</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ai</a:t>
            </a:r>
            <a:r>
              <a:rPr lang="en-US" altLang="en-US" sz="2800" i="1" dirty="0">
                <a:solidFill>
                  <a:srgbClr val="0070C0"/>
                </a:solidFill>
                <a:latin typeface="Times New Roman" panose="02020603050405020304" pitchFamily="18" charset="0"/>
                <a:cs typeface="Times New Roman" panose="02020603050405020304" pitchFamily="18" charset="0"/>
              </a:rPr>
              <a:t>?</a:t>
            </a:r>
          </a:p>
        </p:txBody>
      </p:sp>
      <p:sp>
        <p:nvSpPr>
          <p:cNvPr id="5" name="Text Box 4"/>
          <p:cNvSpPr txBox="1">
            <a:spLocks noChangeArrowheads="1"/>
          </p:cNvSpPr>
          <p:nvPr/>
        </p:nvSpPr>
        <p:spPr bwMode="auto">
          <a:xfrm>
            <a:off x="4821742" y="283971"/>
            <a:ext cx="71580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dirty="0" smtClean="0">
                <a:solidFill>
                  <a:srgbClr val="FF0000"/>
                </a:solidFill>
                <a:latin typeface="Times New Roman" panose="02020603050405020304" pitchFamily="18" charset="0"/>
                <a:cs typeface="Times New Roman" panose="02020603050405020304" pitchFamily="18" charset="0"/>
              </a:rPr>
              <a:t>KHI TRÒ CHUYỆN CÙNG CON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4929777" y="1058501"/>
            <a:ext cx="6941998" cy="2062103"/>
          </a:xfrm>
          <a:prstGeom prst="rect">
            <a:avLst/>
          </a:prstGeom>
          <a:solidFill>
            <a:srgbClr val="FFFF99"/>
          </a:solidFill>
          <a:ln w="19050">
            <a:solidFill>
              <a:srgbClr val="000000"/>
            </a:solidFill>
            <a:prstDash val="lgDash"/>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en-US" altLang="en-US" sz="3200" dirty="0" err="1">
                <a:solidFill>
                  <a:srgbClr val="002060"/>
                </a:solidFill>
                <a:latin typeface="Times New Roman" panose="02020603050405020304" pitchFamily="18" charset="0"/>
                <a:cs typeface="Times New Roman" panose="02020603050405020304" pitchFamily="18" charset="0"/>
              </a:rPr>
              <a:t>Tình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yêu</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sâu</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nặng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dành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cho</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làng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quê</a:t>
            </a:r>
            <a:r>
              <a:rPr lang="en-US" altLang="en-US" sz="3200" dirty="0" smtClean="0">
                <a:solidFill>
                  <a:srgbClr val="002060"/>
                </a:solidFill>
                <a:latin typeface="Times New Roman" panose="02020603050405020304" pitchFamily="18" charset="0"/>
                <a:cs typeface="Times New Roman" panose="02020603050405020304" pitchFamily="18" charset="0"/>
              </a:rPr>
              <a:t>.</a:t>
            </a:r>
            <a:endParaRPr lang="en-US" altLang="en-US" sz="3200" dirty="0">
              <a:solidFill>
                <a:srgbClr val="00206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Tấm</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lòng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thủy</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chung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gắn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bó</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kháng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chiến</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cách</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smtClean="0">
                <a:solidFill>
                  <a:srgbClr val="002060"/>
                </a:solidFill>
                <a:latin typeface="Times New Roman" panose="02020603050405020304" pitchFamily="18" charset="0"/>
                <a:cs typeface="Times New Roman" panose="02020603050405020304" pitchFamily="18" charset="0"/>
              </a:rPr>
              <a:t>mạng</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với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Bác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Hồ</a:t>
            </a:r>
            <a:endParaRPr lang="en-US" altLang="en-US" sz="3200" dirty="0">
              <a:solidFill>
                <a:srgbClr val="00206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a:t>
            </a:r>
            <a:r>
              <a:rPr lang="en-US" altLang="en-US" sz="3200" dirty="0" err="1" smtClean="0">
                <a:solidFill>
                  <a:srgbClr val="002060"/>
                </a:solidFill>
                <a:latin typeface="Times New Roman" panose="02020603050405020304" pitchFamily="18" charset="0"/>
                <a:cs typeface="Times New Roman" panose="02020603050405020304" pitchFamily="18" charset="0"/>
              </a:rPr>
              <a:t>ời</a:t>
            </a:r>
            <a:r>
              <a:rPr lang="en-US" altLang="en-US" sz="3200" dirty="0" smtClean="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thề</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bền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vững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thiêng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liêng</a:t>
            </a:r>
            <a:r>
              <a:rPr lang="en-US" alt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60868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0964"/>
                                        </p:tgtEl>
                                        <p:attrNameLst>
                                          <p:attrName>style.visibility</p:attrName>
                                        </p:attrNameLst>
                                      </p:cBhvr>
                                      <p:to>
                                        <p:strVal val="visible"/>
                                      </p:to>
                                    </p:set>
                                    <p:animEffect transition="in" filter="wipe(down)">
                                      <p:cBhvr>
                                        <p:cTn id="15" dur="500"/>
                                        <p:tgtEl>
                                          <p:spTgt spid="4096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oạn bài làng (Kim Lân) - Trang 174 SGK Ngữ văn 9 tập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857" y="151735"/>
            <a:ext cx="5029200" cy="19431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2348154" y="2189278"/>
            <a:ext cx="3286125" cy="646331"/>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KHỞI</a:t>
            </a:r>
            <a:r>
              <a:rPr kumimoji="0" lang="en-US" sz="3600" b="1" i="0" u="none" strike="noStrike" kern="120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ĐỘNG</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grpSp>
        <p:nvGrpSpPr>
          <p:cNvPr id="8" name="Group 7"/>
          <p:cNvGrpSpPr>
            <a:grpSpLocks/>
          </p:cNvGrpSpPr>
          <p:nvPr/>
        </p:nvGrpSpPr>
        <p:grpSpPr bwMode="auto">
          <a:xfrm>
            <a:off x="6437784" y="1746823"/>
            <a:ext cx="5098762" cy="1599043"/>
            <a:chOff x="3798640" y="2664087"/>
            <a:chExt cx="5609728" cy="1759294"/>
          </a:xfrm>
        </p:grpSpPr>
        <p:sp>
          <p:nvSpPr>
            <p:cNvPr id="9" name="圆角矩形 6"/>
            <p:cNvSpPr/>
            <p:nvPr/>
          </p:nvSpPr>
          <p:spPr>
            <a:xfrm>
              <a:off x="3798640" y="2664087"/>
              <a:ext cx="5609728" cy="175929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895881"/>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0" name="燕尾形 23"/>
            <p:cNvSpPr/>
            <p:nvPr/>
          </p:nvSpPr>
          <p:spPr>
            <a:xfrm>
              <a:off x="4921221" y="3200767"/>
              <a:ext cx="323913" cy="325502"/>
            </a:xfrm>
            <a:prstGeom prst="chevron">
              <a:avLst/>
            </a:prstGeom>
            <a:solidFill>
              <a:srgbClr val="895881"/>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1" name="燕尾形 24"/>
            <p:cNvSpPr/>
            <p:nvPr/>
          </p:nvSpPr>
          <p:spPr>
            <a:xfrm>
              <a:off x="5167331" y="3200767"/>
              <a:ext cx="323913" cy="325502"/>
            </a:xfrm>
            <a:prstGeom prst="chevron">
              <a:avLst/>
            </a:prstGeom>
            <a:solidFill>
              <a:srgbClr val="895881"/>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grpSp>
        <p:nvGrpSpPr>
          <p:cNvPr id="14" name="Group 13"/>
          <p:cNvGrpSpPr>
            <a:grpSpLocks/>
          </p:cNvGrpSpPr>
          <p:nvPr/>
        </p:nvGrpSpPr>
        <p:grpSpPr bwMode="auto">
          <a:xfrm>
            <a:off x="603607" y="4176737"/>
            <a:ext cx="5100205" cy="1599044"/>
            <a:chOff x="3798640" y="4694042"/>
            <a:chExt cx="5609728" cy="1759294"/>
          </a:xfrm>
        </p:grpSpPr>
        <p:sp>
          <p:nvSpPr>
            <p:cNvPr id="15" name="圆角矩形 6"/>
            <p:cNvSpPr/>
            <p:nvPr/>
          </p:nvSpPr>
          <p:spPr>
            <a:xfrm>
              <a:off x="3798640" y="4694042"/>
              <a:ext cx="5609728" cy="175929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F23B48"/>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6" name="燕尾形 26"/>
            <p:cNvSpPr/>
            <p:nvPr/>
          </p:nvSpPr>
          <p:spPr>
            <a:xfrm>
              <a:off x="4920904" y="5230722"/>
              <a:ext cx="323821" cy="325501"/>
            </a:xfrm>
            <a:prstGeom prst="chevron">
              <a:avLst/>
            </a:prstGeom>
            <a:solidFill>
              <a:srgbClr val="F23B48"/>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7" name="燕尾形 27"/>
            <p:cNvSpPr/>
            <p:nvPr/>
          </p:nvSpPr>
          <p:spPr>
            <a:xfrm>
              <a:off x="5166944" y="5230722"/>
              <a:ext cx="323821" cy="325501"/>
            </a:xfrm>
            <a:prstGeom prst="chevron">
              <a:avLst/>
            </a:prstGeom>
            <a:solidFill>
              <a:srgbClr val="F23B48"/>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grpSp>
        <p:nvGrpSpPr>
          <p:cNvPr id="20" name="Group 19"/>
          <p:cNvGrpSpPr>
            <a:grpSpLocks/>
          </p:cNvGrpSpPr>
          <p:nvPr/>
        </p:nvGrpSpPr>
        <p:grpSpPr bwMode="auto">
          <a:xfrm>
            <a:off x="6436341" y="4176737"/>
            <a:ext cx="5100205" cy="1599044"/>
            <a:chOff x="3798640" y="4694042"/>
            <a:chExt cx="5609728" cy="1759294"/>
          </a:xfrm>
        </p:grpSpPr>
        <p:sp>
          <p:nvSpPr>
            <p:cNvPr id="21" name="圆角矩形 6"/>
            <p:cNvSpPr/>
            <p:nvPr/>
          </p:nvSpPr>
          <p:spPr>
            <a:xfrm>
              <a:off x="3798640" y="4694042"/>
              <a:ext cx="5609728" cy="175929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00BBD6"/>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22" name="燕尾形 26"/>
            <p:cNvSpPr/>
            <p:nvPr/>
          </p:nvSpPr>
          <p:spPr>
            <a:xfrm>
              <a:off x="4920904" y="5230722"/>
              <a:ext cx="323821" cy="325501"/>
            </a:xfrm>
            <a:prstGeom prst="chevron">
              <a:avLst/>
            </a:prstGeom>
            <a:solidFill>
              <a:srgbClr val="00BBD6"/>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23" name="燕尾形 27"/>
            <p:cNvSpPr/>
            <p:nvPr/>
          </p:nvSpPr>
          <p:spPr>
            <a:xfrm>
              <a:off x="5166944" y="5230722"/>
              <a:ext cx="323821" cy="325501"/>
            </a:xfrm>
            <a:prstGeom prst="chevron">
              <a:avLst/>
            </a:prstGeom>
            <a:solidFill>
              <a:srgbClr val="00BBD6"/>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sp>
        <p:nvSpPr>
          <p:cNvPr id="28" name="TextBox 27"/>
          <p:cNvSpPr txBox="1"/>
          <p:nvPr/>
        </p:nvSpPr>
        <p:spPr>
          <a:xfrm>
            <a:off x="769931" y="6387474"/>
            <a:ext cx="556844"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935BBC0D-156C-474B-BE53-7DA8707D3EBF}" type="slidenum">
              <a:rPr kumimoji="0" lang="en-US" sz="1400" b="0" i="0" u="none" strike="noStrike" kern="1200" cap="none" spc="0" normalizeH="0" baseline="0" noProof="0" smtClean="0">
                <a:ln>
                  <a:noFill/>
                </a:ln>
                <a:solidFill>
                  <a:prstClr val="black">
                    <a:lumMod val="65000"/>
                    <a:lumOff val="35000"/>
                  </a:prstClr>
                </a:solidFill>
                <a:effectLst/>
                <a:uLnTx/>
                <a:uFillTx/>
                <a:latin typeface="Fira Sans SemiBold" panose="00000700000000000000" pitchFamily="50" charset="0"/>
                <a:ea typeface="Fira Sans SemiBold" panose="00000700000000000000" pitchFamily="50" charset="0"/>
                <a:cs typeface="Clear Sans Light" panose="020B0303030202020304" pitchFamily="34" charset="0"/>
              </a:rPr>
              <a:pPr marL="0" marR="0" lvl="0" indent="0" algn="ctr" defTabSz="914377"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prstClr val="black">
                  <a:lumMod val="65000"/>
                  <a:lumOff val="35000"/>
                </a:prstClr>
              </a:solidFill>
              <a:effectLst/>
              <a:uLnTx/>
              <a:uFillTx/>
              <a:latin typeface="Fira Sans SemiBold" panose="00000700000000000000" pitchFamily="50" charset="0"/>
              <a:ea typeface="Fira Sans SemiBold" panose="00000700000000000000" pitchFamily="50" charset="0"/>
              <a:cs typeface="Clear Sans Light" panose="020B0303030202020304" pitchFamily="34" charset="0"/>
            </a:endParaRPr>
          </a:p>
        </p:txBody>
      </p:sp>
      <p:grpSp>
        <p:nvGrpSpPr>
          <p:cNvPr id="13" name="Group 12"/>
          <p:cNvGrpSpPr/>
          <p:nvPr/>
        </p:nvGrpSpPr>
        <p:grpSpPr>
          <a:xfrm>
            <a:off x="603607" y="1746823"/>
            <a:ext cx="5100205" cy="1600566"/>
            <a:chOff x="603607" y="1746823"/>
            <a:chExt cx="5100205" cy="1600566"/>
          </a:xfrm>
        </p:grpSpPr>
        <p:grpSp>
          <p:nvGrpSpPr>
            <p:cNvPr id="2" name="Group 1"/>
            <p:cNvGrpSpPr/>
            <p:nvPr/>
          </p:nvGrpSpPr>
          <p:grpSpPr>
            <a:xfrm>
              <a:off x="603607" y="1746823"/>
              <a:ext cx="5100205" cy="1600566"/>
              <a:chOff x="603607" y="1746823"/>
              <a:chExt cx="5100205" cy="1600566"/>
            </a:xfrm>
          </p:grpSpPr>
          <p:sp>
            <p:nvSpPr>
              <p:cNvPr id="3" name="圆角矩形 6"/>
              <p:cNvSpPr/>
              <p:nvPr/>
            </p:nvSpPr>
            <p:spPr bwMode="auto">
              <a:xfrm>
                <a:off x="603607" y="1746900"/>
                <a:ext cx="5100205" cy="1600489"/>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6" name="TextBox 5"/>
              <p:cNvSpPr txBox="1"/>
              <p:nvPr/>
            </p:nvSpPr>
            <p:spPr bwMode="auto">
              <a:xfrm>
                <a:off x="864101" y="2354300"/>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1</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41" name="圆角矩形 6"/>
              <p:cNvSpPr/>
              <p:nvPr/>
            </p:nvSpPr>
            <p:spPr bwMode="auto">
              <a:xfrm>
                <a:off x="603607" y="1746823"/>
                <a:ext cx="5100205" cy="1600489"/>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sp>
          <p:nvSpPr>
            <p:cNvPr id="4" name="燕尾形 20"/>
            <p:cNvSpPr/>
            <p:nvPr/>
          </p:nvSpPr>
          <p:spPr bwMode="auto">
            <a:xfrm>
              <a:off x="1623937" y="2236139"/>
              <a:ext cx="294409" cy="294409"/>
            </a:xfrm>
            <a:prstGeom prst="chevron">
              <a:avLst/>
            </a:pr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5" name="燕尾形 21"/>
            <p:cNvSpPr/>
            <p:nvPr/>
          </p:nvSpPr>
          <p:spPr bwMode="auto">
            <a:xfrm>
              <a:off x="1847630" y="2236139"/>
              <a:ext cx="294409" cy="294409"/>
            </a:xfrm>
            <a:prstGeom prst="chevron">
              <a:avLst/>
            </a:prstGeom>
            <a:solidFill>
              <a:srgbClr val="B2D235"/>
            </a:solidFill>
            <a:ln w="28575" cap="flat" cmpd="sng" algn="ctr">
              <a:solidFill>
                <a:sysClr val="window" lastClr="FFFFFF"/>
              </a:solidFill>
              <a:prstDash val="solid"/>
            </a:ln>
            <a:effectLst>
              <a:outerShdw dist="38100" dir="2700000" algn="tl" rotWithShape="0">
                <a:prstClr val="black">
                  <a:alpha val="20000"/>
                </a:prstClr>
              </a:outerShdw>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sp>
        <p:nvSpPr>
          <p:cNvPr id="38" name="TextBox 37">
            <a:extLst>
              <a:ext uri="{FF2B5EF4-FFF2-40B4-BE49-F238E27FC236}">
                <a16:creationId xmlns:a16="http://schemas.microsoft.com/office/drawing/2014/main" id="{CB6CBFB4-3F54-46BC-9FB6-8A0E234B405E}"/>
              </a:ext>
            </a:extLst>
          </p:cNvPr>
          <p:cNvSpPr txBox="1"/>
          <p:nvPr/>
        </p:nvSpPr>
        <p:spPr>
          <a:xfrm>
            <a:off x="1856818" y="364504"/>
            <a:ext cx="4795583" cy="584775"/>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US" sz="3200" b="1" dirty="0">
                <a:solidFill>
                  <a:srgbClr val="FF0000"/>
                </a:solidFill>
                <a:latin typeface="Times New Roman" pitchFamily="18" charset="0"/>
                <a:cs typeface="Times New Roman" pitchFamily="18" charset="0"/>
                <a:sym typeface="Arial" panose="020B0604020202020204" pitchFamily="34" charset="0"/>
              </a:rPr>
              <a:t>NỘI DUNG BÀI HỌC</a:t>
            </a:r>
          </a:p>
        </p:txBody>
      </p:sp>
      <p:sp>
        <p:nvSpPr>
          <p:cNvPr id="39" name="TextBox 38"/>
          <p:cNvSpPr txBox="1"/>
          <p:nvPr/>
        </p:nvSpPr>
        <p:spPr bwMode="auto">
          <a:xfrm>
            <a:off x="8046931" y="2009638"/>
            <a:ext cx="3286125" cy="1077218"/>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HỆ</a:t>
            </a: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THỐNG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KIẾN THỨC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40" name="TextBox 39"/>
          <p:cNvSpPr txBox="1"/>
          <p:nvPr/>
        </p:nvSpPr>
        <p:spPr bwMode="auto">
          <a:xfrm>
            <a:off x="6586415" y="2353846"/>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2</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42" name="TextBox 41"/>
          <p:cNvSpPr txBox="1"/>
          <p:nvPr/>
        </p:nvSpPr>
        <p:spPr bwMode="auto">
          <a:xfrm>
            <a:off x="749473" y="4825042"/>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3</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43" name="TextBox 42"/>
          <p:cNvSpPr txBox="1"/>
          <p:nvPr/>
        </p:nvSpPr>
        <p:spPr bwMode="auto">
          <a:xfrm>
            <a:off x="2415637" y="4664532"/>
            <a:ext cx="3286125" cy="646331"/>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LUYỆN</a:t>
            </a:r>
            <a:r>
              <a:rPr kumimoji="0" lang="en-US" sz="3600" b="1" i="0" u="none" strike="noStrike" kern="120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ĐỀ</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49" name="TextBox 48"/>
          <p:cNvSpPr txBox="1"/>
          <p:nvPr/>
        </p:nvSpPr>
        <p:spPr bwMode="auto">
          <a:xfrm>
            <a:off x="6652401" y="4812458"/>
            <a:ext cx="876012" cy="892552"/>
          </a:xfrm>
          <a:prstGeom prst="rect">
            <a:avLst/>
          </a:prstGeom>
          <a:noFill/>
        </p:spPr>
        <p:txBody>
          <a:bodyPr>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lang="en-US" altLang="zh-CN" sz="4000" b="1" kern="0" dirty="0" smtClean="0">
                <a:solidFill>
                  <a:srgbClr val="FF0000"/>
                </a:solidFill>
                <a:latin typeface="Times New Roman" panose="02020603050405020304" pitchFamily="18" charset="0"/>
                <a:ea typeface="Fira Sans Medium Italic" panose="00000600000000000000" pitchFamily="50" charset="0"/>
                <a:cs typeface="Times New Roman" panose="02020603050405020304" pitchFamily="18" charset="0"/>
              </a:rPr>
              <a:t>4</a:t>
            </a:r>
            <a:endParaRPr kumimoji="0" lang="en-US" altLang="zh-CN" sz="4000" b="1" i="0" u="none" strike="noStrike" kern="0" cap="none" spc="0" normalizeH="0" baseline="0" noProof="0" dirty="0">
              <a:ln>
                <a:noFill/>
              </a:ln>
              <a:solidFill>
                <a:srgbClr val="FF0000"/>
              </a:solidFill>
              <a:effectLst/>
              <a:uLnTx/>
              <a:uFillTx/>
              <a:latin typeface="Times New Roman" panose="02020603050405020304" pitchFamily="18" charset="0"/>
              <a:ea typeface="Fira Sans Medium Italic" panose="00000600000000000000" pitchFamily="50" charset="0"/>
              <a:cs typeface="Times New Roman" panose="02020603050405020304" pitchFamily="18" charset="0"/>
            </a:endParaRPr>
          </a:p>
        </p:txBody>
      </p:sp>
      <p:sp>
        <p:nvSpPr>
          <p:cNvPr id="50" name="TextBox 49"/>
          <p:cNvSpPr txBox="1"/>
          <p:nvPr/>
        </p:nvSpPr>
        <p:spPr bwMode="auto">
          <a:xfrm>
            <a:off x="8046930" y="4653229"/>
            <a:ext cx="3286125" cy="70788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DẶN</a:t>
            </a:r>
            <a:r>
              <a:rPr kumimoji="0" lang="en-US" sz="4000" b="1" i="0" u="none" strike="noStrike" kern="1200" cap="none" spc="0" normalizeH="0" noProof="0" dirty="0" smtClean="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rPr>
              <a:t> DÒ</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7304089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par>
                                <p:cTn id="38" presetID="22" presetClass="entr" presetSubtype="4"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down)">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9" grpId="0"/>
      <p:bldP spid="40" grpId="0"/>
      <p:bldP spid="42" grpId="0"/>
      <p:bldP spid="43" grpId="0"/>
      <p:bldP spid="49" grpId="0"/>
      <p:bldP spid="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4839"/>
          <a:stretch/>
        </p:blipFill>
        <p:spPr bwMode="auto">
          <a:xfrm>
            <a:off x="0" y="487680"/>
            <a:ext cx="6992883" cy="5608321"/>
          </a:xfrm>
          <a:prstGeom prst="rect">
            <a:avLst/>
          </a:prstGeom>
          <a:ln>
            <a:noFill/>
          </a:ln>
          <a:effectLst>
            <a:softEdge rad="1270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324600" y="874604"/>
            <a:ext cx="5638800" cy="5078313"/>
          </a:xfrm>
          <a:prstGeom prst="rect">
            <a:avLst/>
          </a:prstGeom>
        </p:spPr>
        <p:txBody>
          <a:bodyPr wrap="square">
            <a:spAutoFit/>
          </a:bodyPr>
          <a:lstStyle/>
          <a:p>
            <a:pPr lvl="0" algn="just"/>
            <a:r>
              <a:rPr lang="vi-VN" sz="3600" dirty="0">
                <a:solidFill>
                  <a:srgbClr val="002060"/>
                </a:solidFill>
                <a:latin typeface="Times New Roman" panose="02020603050405020304" pitchFamily="18" charset="0"/>
                <a:cs typeface="Times New Roman" panose="02020603050405020304" pitchFamily="18" charset="0"/>
              </a:rPr>
              <a:t>Nhà văn đã miêu tả rất cụ </a:t>
            </a:r>
            <a:r>
              <a:rPr lang="vi-VN" sz="3600" dirty="0" smtClean="0">
                <a:solidFill>
                  <a:srgbClr val="002060"/>
                </a:solidFill>
                <a:latin typeface="Times New Roman" panose="02020603050405020304" pitchFamily="18" charset="0"/>
                <a:cs typeface="Times New Roman" panose="02020603050405020304" pitchFamily="18" charset="0"/>
              </a:rPr>
              <a:t>thể</a:t>
            </a:r>
            <a:r>
              <a:rPr lang="en-US" sz="3600" dirty="0" smtClean="0">
                <a:solidFill>
                  <a:srgbClr val="002060"/>
                </a:solidFill>
                <a:latin typeface="Times New Roman" panose="02020603050405020304" pitchFamily="18" charset="0"/>
                <a:cs typeface="Times New Roman" panose="02020603050405020304" pitchFamily="18" charset="0"/>
              </a:rPr>
              <a:t>, </a:t>
            </a:r>
            <a:r>
              <a:rPr lang="vi-VN" sz="3600" dirty="0" smtClean="0">
                <a:solidFill>
                  <a:srgbClr val="002060"/>
                </a:solidFill>
                <a:latin typeface="Times New Roman" panose="02020603050405020304" pitchFamily="18" charset="0"/>
                <a:cs typeface="Times New Roman" panose="02020603050405020304" pitchFamily="18" charset="0"/>
              </a:rPr>
              <a:t>tinh tế,</a:t>
            </a:r>
            <a:r>
              <a:rPr lang="en-US" sz="3600" dirty="0" smtClean="0">
                <a:solidFill>
                  <a:srgbClr val="002060"/>
                </a:solidFill>
                <a:latin typeface="Times New Roman" panose="02020603050405020304" pitchFamily="18" charset="0"/>
                <a:cs typeface="Times New Roman" panose="02020603050405020304" pitchFamily="18" charset="0"/>
              </a:rPr>
              <a:t> </a:t>
            </a:r>
            <a:r>
              <a:rPr lang="vi-VN" sz="3600" dirty="0" smtClean="0">
                <a:solidFill>
                  <a:srgbClr val="002060"/>
                </a:solidFill>
                <a:latin typeface="Times New Roman" panose="02020603050405020304" pitchFamily="18" charset="0"/>
                <a:cs typeface="Times New Roman" panose="02020603050405020304" pitchFamily="18" charset="0"/>
              </a:rPr>
              <a:t>sâu </a:t>
            </a:r>
            <a:r>
              <a:rPr lang="vi-VN" sz="3600" dirty="0">
                <a:solidFill>
                  <a:srgbClr val="002060"/>
                </a:solidFill>
                <a:latin typeface="Times New Roman" panose="02020603050405020304" pitchFamily="18" charset="0"/>
                <a:cs typeface="Times New Roman" panose="02020603050405020304" pitchFamily="18" charset="0"/>
              </a:rPr>
              <a:t>sắc những biến động dữ dội trong nội tâm nhân vật (Những điều ấy không thể quan sát được ... </a:t>
            </a:r>
            <a:r>
              <a:rPr lang="en-US" sz="3600" dirty="0" smtClean="0">
                <a:solidFill>
                  <a:srgbClr val="002060"/>
                </a:solidFill>
                <a:latin typeface="Times New Roman" panose="02020603050405020304" pitchFamily="18" charset="0"/>
                <a:cs typeface="Times New Roman" panose="02020603050405020304" pitchFamily="18" charset="0"/>
              </a:rPr>
              <a:t>=&gt;</a:t>
            </a:r>
            <a:r>
              <a:rPr lang="vi-VN" sz="3600" dirty="0" smtClean="0">
                <a:solidFill>
                  <a:srgbClr val="002060"/>
                </a:solidFill>
                <a:latin typeface="Times New Roman" panose="02020603050405020304" pitchFamily="18" charset="0"/>
                <a:cs typeface="Times New Roman" panose="02020603050405020304" pitchFamily="18" charset="0"/>
              </a:rPr>
              <a:t> </a:t>
            </a:r>
            <a:r>
              <a:rPr lang="en-US" sz="3600" dirty="0">
                <a:solidFill>
                  <a:srgbClr val="002060"/>
                </a:solidFill>
                <a:latin typeface="Times New Roman" panose="02020603050405020304" pitchFamily="18" charset="0"/>
                <a:cs typeface="Times New Roman" panose="02020603050405020304" pitchFamily="18" charset="0"/>
              </a:rPr>
              <a:t>C</a:t>
            </a:r>
            <a:r>
              <a:rPr lang="vi-VN" sz="3600" dirty="0" smtClean="0">
                <a:solidFill>
                  <a:srgbClr val="002060"/>
                </a:solidFill>
                <a:latin typeface="Times New Roman" panose="02020603050405020304" pitchFamily="18" charset="0"/>
                <a:cs typeface="Times New Roman" panose="02020603050405020304" pitchFamily="18" charset="0"/>
              </a:rPr>
              <a:t>hứng </a:t>
            </a:r>
            <a:r>
              <a:rPr lang="vi-VN" sz="3600" dirty="0">
                <a:solidFill>
                  <a:srgbClr val="002060"/>
                </a:solidFill>
                <a:latin typeface="Times New Roman" panose="02020603050405020304" pitchFamily="18" charset="0"/>
                <a:cs typeface="Times New Roman" panose="02020603050405020304" pitchFamily="18" charset="0"/>
              </a:rPr>
              <a:t>tỏ Kim </a:t>
            </a:r>
            <a:r>
              <a:rPr lang="en-US" sz="3600" dirty="0" smtClean="0">
                <a:solidFill>
                  <a:srgbClr val="002060"/>
                </a:solidFill>
                <a:latin typeface="Times New Roman" panose="02020603050405020304" pitchFamily="18" charset="0"/>
                <a:cs typeface="Times New Roman" panose="02020603050405020304" pitchFamily="18" charset="0"/>
              </a:rPr>
              <a:t>L</a:t>
            </a:r>
            <a:r>
              <a:rPr lang="vi-VN" sz="3600" dirty="0" smtClean="0">
                <a:solidFill>
                  <a:srgbClr val="002060"/>
                </a:solidFill>
                <a:latin typeface="Times New Roman" panose="02020603050405020304" pitchFamily="18" charset="0"/>
                <a:cs typeface="Times New Roman" panose="02020603050405020304" pitchFamily="18" charset="0"/>
              </a:rPr>
              <a:t>ân </a:t>
            </a:r>
            <a:r>
              <a:rPr lang="vi-VN" sz="3600" dirty="0">
                <a:solidFill>
                  <a:srgbClr val="002060"/>
                </a:solidFill>
                <a:latin typeface="Times New Roman" panose="02020603050405020304" pitchFamily="18" charset="0"/>
                <a:cs typeface="Times New Roman" panose="02020603050405020304" pitchFamily="18" charset="0"/>
              </a:rPr>
              <a:t>rất am hiểu thế giới nội tâm, đời sống tinh thần của người nông </a:t>
            </a:r>
            <a:r>
              <a:rPr lang="vi-VN" sz="3600" dirty="0" smtClean="0">
                <a:solidFill>
                  <a:srgbClr val="002060"/>
                </a:solidFill>
                <a:latin typeface="Times New Roman" panose="02020603050405020304" pitchFamily="18" charset="0"/>
                <a:cs typeface="Times New Roman" panose="02020603050405020304" pitchFamily="18" charset="0"/>
              </a:rPr>
              <a:t>dân)</a:t>
            </a:r>
            <a:r>
              <a:rPr lang="en-US" sz="3600" dirty="0" smtClean="0">
                <a:solidFill>
                  <a:srgbClr val="002060"/>
                </a:solidFill>
                <a:latin typeface="Times New Roman" panose="02020603050405020304" pitchFamily="18" charset="0"/>
                <a:cs typeface="Times New Roman" panose="02020603050405020304" pitchFamily="18" charset="0"/>
              </a:rPr>
              <a:t>.</a:t>
            </a:r>
            <a:endParaRPr lang="vi-VN" sz="36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960" y="91094"/>
            <a:ext cx="12054839" cy="6659880"/>
          </a:xfrm>
          <a:prstGeom prst="rect">
            <a:avLst/>
          </a:prstGeom>
          <a:noFill/>
          <a:ln w="1270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97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7724"/>
          <a:stretch/>
        </p:blipFill>
        <p:spPr bwMode="auto">
          <a:xfrm>
            <a:off x="0" y="112989"/>
            <a:ext cx="12192000" cy="6745011"/>
          </a:xfrm>
          <a:prstGeom prst="rect">
            <a:avLst/>
          </a:prstGeom>
          <a:ln>
            <a:noFill/>
          </a:ln>
          <a:effectLst>
            <a:softEdge rad="584200"/>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2525271" y="0"/>
            <a:ext cx="71580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dirty="0" smtClean="0">
                <a:solidFill>
                  <a:srgbClr val="FF0000"/>
                </a:solidFill>
                <a:latin typeface="Times New Roman" panose="02020603050405020304" pitchFamily="18" charset="0"/>
                <a:cs typeface="Times New Roman" panose="02020603050405020304" pitchFamily="18" charset="0"/>
              </a:rPr>
              <a:t>KHI NGHE TIN CẢI CHÍNH</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970791" y="1203960"/>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Gương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mặt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3520440" y="1029622"/>
            <a:ext cx="7162800" cy="954107"/>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a:solidFill>
                  <a:srgbClr val="002060"/>
                </a:solidFill>
                <a:latin typeface="Times New Roman" panose="02020603050405020304" pitchFamily="18" charset="0"/>
                <a:cs typeface="Times New Roman" panose="02020603050405020304" pitchFamily="18" charset="0"/>
              </a:rPr>
              <a:t>Gương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mặt</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tươi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vui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rạng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rỡ</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miệng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bỏm</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bẻm</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nhai</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trầu</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cặp</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mắt</a:t>
            </a:r>
            <a:r>
              <a:rPr lang="en-US" altLang="en-US" sz="2800" b="1" i="1" dirty="0">
                <a:solidFill>
                  <a:srgbClr val="002060"/>
                </a:solidFill>
                <a:latin typeface="Times New Roman" panose="02020603050405020304" pitchFamily="18" charset="0"/>
                <a:cs typeface="Times New Roman" panose="02020603050405020304" pitchFamily="18" charset="0"/>
              </a:rPr>
              <a:t> hung </a:t>
            </a:r>
            <a:r>
              <a:rPr lang="en-US" altLang="en-US" sz="2800" b="1" i="1" dirty="0" err="1">
                <a:solidFill>
                  <a:srgbClr val="002060"/>
                </a:solidFill>
                <a:latin typeface="Times New Roman" panose="02020603050405020304" pitchFamily="18" charset="0"/>
                <a:cs typeface="Times New Roman" panose="02020603050405020304" pitchFamily="18" charset="0"/>
              </a:rPr>
              <a:t>hung</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đỏ</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a:solidFill>
                  <a:srgbClr val="002060"/>
                </a:solidFill>
                <a:latin typeface="Times New Roman" panose="02020603050405020304" pitchFamily="18" charset="0"/>
                <a:cs typeface="Times New Roman" panose="02020603050405020304" pitchFamily="18" charset="0"/>
              </a:rPr>
              <a:t>hấp</a:t>
            </a:r>
            <a:r>
              <a:rPr lang="en-US" altLang="en-US" sz="2800" b="1" i="1" dirty="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háy</a:t>
            </a:r>
            <a:r>
              <a:rPr lang="en-US" altLang="en-US" sz="2800" b="1" dirty="0" smtClean="0">
                <a:solidFill>
                  <a:srgbClr val="002060"/>
                </a:solidFill>
                <a:latin typeface="Times New Roman" panose="02020603050405020304" pitchFamily="18" charset="0"/>
                <a:cs typeface="Times New Roman" panose="02020603050405020304" pitchFamily="18" charset="0"/>
              </a:rPr>
              <a:t>.</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970791" y="2420034"/>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Hành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550920" y="2548308"/>
            <a:ext cx="7162800" cy="52322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smtClean="0">
                <a:solidFill>
                  <a:srgbClr val="002060"/>
                </a:solidFill>
                <a:latin typeface="Times New Roman" panose="02020603050405020304" pitchFamily="18" charset="0"/>
                <a:cs typeface="Times New Roman" panose="02020603050405020304" pitchFamily="18" charset="0"/>
              </a:rPr>
              <a:t>Lật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đật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đi</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khoe</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970790" y="3624096"/>
            <a:ext cx="2275329" cy="779769"/>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imes New Roman" panose="02020603050405020304" pitchFamily="18" charset="0"/>
                <a:cs typeface="Times New Roman" panose="02020603050405020304" pitchFamily="18" charset="0"/>
              </a:rPr>
              <a:t>Lời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nói</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3550920" y="3752370"/>
            <a:ext cx="7162800" cy="52322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i="1" dirty="0" err="1" smtClean="0">
                <a:solidFill>
                  <a:srgbClr val="002060"/>
                </a:solidFill>
                <a:latin typeface="Times New Roman" panose="02020603050405020304" pitchFamily="18" charset="0"/>
                <a:cs typeface="Times New Roman" panose="02020603050405020304" pitchFamily="18" charset="0"/>
              </a:rPr>
              <a:t>Tây</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nó</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đốt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nhà</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tôi</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rồi</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đốt</a:t>
            </a:r>
            <a:r>
              <a:rPr lang="en-US" altLang="en-US" sz="2800" b="1" i="1" dirty="0" smtClean="0">
                <a:solidFill>
                  <a:srgbClr val="002060"/>
                </a:solidFill>
                <a:latin typeface="Times New Roman" panose="02020603050405020304" pitchFamily="18" charset="0"/>
                <a:cs typeface="Times New Roman" panose="02020603050405020304" pitchFamily="18" charset="0"/>
              </a:rPr>
              <a:t> </a:t>
            </a:r>
            <a:r>
              <a:rPr lang="en-US" altLang="en-US" sz="2800" b="1" i="1" dirty="0" err="1" smtClean="0">
                <a:solidFill>
                  <a:srgbClr val="002060"/>
                </a:solidFill>
                <a:latin typeface="Times New Roman" panose="02020603050405020304" pitchFamily="18" charset="0"/>
                <a:cs typeface="Times New Roman" panose="02020603050405020304" pitchFamily="18" charset="0"/>
              </a:rPr>
              <a:t>nhẵn</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1347139" y="5141250"/>
            <a:ext cx="9514330" cy="1569660"/>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Tx/>
              <a:buChar char="-"/>
            </a:pPr>
            <a:r>
              <a:rPr lang="en-US" altLang="en-US" sz="3200" b="1" dirty="0" smtClean="0">
                <a:solidFill>
                  <a:srgbClr val="FF0000"/>
                </a:solidFill>
                <a:latin typeface="Times New Roman" panose="02020603050405020304" pitchFamily="18" charset="0"/>
                <a:cs typeface="Times New Roman" panose="02020603050405020304" pitchFamily="18" charset="0"/>
              </a:rPr>
              <a:t> Sung </a:t>
            </a:r>
            <a:r>
              <a:rPr lang="en-US" altLang="en-US" sz="3200" b="1" dirty="0" err="1" smtClean="0">
                <a:solidFill>
                  <a:srgbClr val="FF0000"/>
                </a:solidFill>
                <a:latin typeface="Times New Roman" panose="02020603050405020304" pitchFamily="18" charset="0"/>
                <a:cs typeface="Times New Roman" panose="02020603050405020304" pitchFamily="18" charset="0"/>
              </a:rPr>
              <a:t>sướng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hả</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hê</a:t>
            </a:r>
            <a:endParaRPr lang="en-US" altLang="en-US" sz="3200" b="1" dirty="0" smtClean="0">
              <a:solidFill>
                <a:srgbClr val="FF0000"/>
              </a:solidFill>
              <a:latin typeface="Times New Roman" panose="02020603050405020304" pitchFamily="18" charset="0"/>
              <a:cs typeface="Times New Roman" panose="02020603050405020304" pitchFamily="18" charset="0"/>
            </a:endParaRPr>
          </a:p>
          <a:p>
            <a:pPr algn="just" eaLnBrk="1" hangingPunct="1">
              <a:buFontTx/>
              <a:buChar char="-"/>
            </a:pP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Tình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yêu</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đất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nước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đặt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lên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trên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lợi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ích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của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gia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đình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và</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bản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thân</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5018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80">
                                          <p:stCondLst>
                                            <p:cond delay="0"/>
                                          </p:stCondLst>
                                        </p:cTn>
                                        <p:tgtEl>
                                          <p:spTgt spid="12"/>
                                        </p:tgtEl>
                                      </p:cBhvr>
                                    </p:animEffect>
                                    <p:anim calcmode="lin" valueType="num">
                                      <p:cBhvr>
                                        <p:cTn id="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2" dur="26">
                                          <p:stCondLst>
                                            <p:cond delay="650"/>
                                          </p:stCondLst>
                                        </p:cTn>
                                        <p:tgtEl>
                                          <p:spTgt spid="12"/>
                                        </p:tgtEl>
                                      </p:cBhvr>
                                      <p:to x="100000" y="60000"/>
                                    </p:animScale>
                                    <p:animScale>
                                      <p:cBhvr>
                                        <p:cTn id="43" dur="166" decel="50000">
                                          <p:stCondLst>
                                            <p:cond delay="676"/>
                                          </p:stCondLst>
                                        </p:cTn>
                                        <p:tgtEl>
                                          <p:spTgt spid="12"/>
                                        </p:tgtEl>
                                      </p:cBhvr>
                                      <p:to x="100000" y="100000"/>
                                    </p:animScale>
                                    <p:animScale>
                                      <p:cBhvr>
                                        <p:cTn id="44" dur="26">
                                          <p:stCondLst>
                                            <p:cond delay="1312"/>
                                          </p:stCondLst>
                                        </p:cTn>
                                        <p:tgtEl>
                                          <p:spTgt spid="12"/>
                                        </p:tgtEl>
                                      </p:cBhvr>
                                      <p:to x="100000" y="80000"/>
                                    </p:animScale>
                                    <p:animScale>
                                      <p:cBhvr>
                                        <p:cTn id="45" dur="166" decel="50000">
                                          <p:stCondLst>
                                            <p:cond delay="1338"/>
                                          </p:stCondLst>
                                        </p:cTn>
                                        <p:tgtEl>
                                          <p:spTgt spid="12"/>
                                        </p:tgtEl>
                                      </p:cBhvr>
                                      <p:to x="100000" y="100000"/>
                                    </p:animScale>
                                    <p:animScale>
                                      <p:cBhvr>
                                        <p:cTn id="46" dur="26">
                                          <p:stCondLst>
                                            <p:cond delay="1642"/>
                                          </p:stCondLst>
                                        </p:cTn>
                                        <p:tgtEl>
                                          <p:spTgt spid="12"/>
                                        </p:tgtEl>
                                      </p:cBhvr>
                                      <p:to x="100000" y="90000"/>
                                    </p:animScale>
                                    <p:animScale>
                                      <p:cBhvr>
                                        <p:cTn id="47" dur="166" decel="50000">
                                          <p:stCondLst>
                                            <p:cond delay="1668"/>
                                          </p:stCondLst>
                                        </p:cTn>
                                        <p:tgtEl>
                                          <p:spTgt spid="12"/>
                                        </p:tgtEl>
                                      </p:cBhvr>
                                      <p:to x="100000" y="100000"/>
                                    </p:animScale>
                                    <p:animScale>
                                      <p:cBhvr>
                                        <p:cTn id="48" dur="26">
                                          <p:stCondLst>
                                            <p:cond delay="1808"/>
                                          </p:stCondLst>
                                        </p:cTn>
                                        <p:tgtEl>
                                          <p:spTgt spid="12"/>
                                        </p:tgtEl>
                                      </p:cBhvr>
                                      <p:to x="100000" y="95000"/>
                                    </p:animScale>
                                    <p:animScale>
                                      <p:cBhvr>
                                        <p:cTn id="49"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Phong Cách Trung Hoa Làng Quê Nông Thôn Trung Quốc đất Nước, Thanh Lịch,  Tối Giản, Làng Quê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9772"/>
            <a:ext cx="12192000" cy="3333750"/>
          </a:xfrm>
          <a:prstGeom prst="rect">
            <a:avLst/>
          </a:prstGeom>
          <a:ln>
            <a:noFill/>
          </a:ln>
          <a:effectLst>
            <a:softEdge rad="1016000"/>
          </a:effectLst>
          <a:extLst>
            <a:ext uri="{909E8E84-426E-40DD-AFC4-6F175D3DCCD1}">
              <a14:hiddenFill xmlns:a14="http://schemas.microsoft.com/office/drawing/2010/main">
                <a:solidFill>
                  <a:srgbClr val="FFFFFF"/>
                </a:solidFill>
              </a14:hiddenFill>
            </a:ext>
          </a:extLst>
        </p:spPr>
      </p:pic>
      <p:pic>
        <p:nvPicPr>
          <p:cNvPr id="45058" name="Picture 2" descr="Cờ Việt Nam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7086600" y="0"/>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2">
            <a:extLst>
              <a:ext uri="{FF2B5EF4-FFF2-40B4-BE49-F238E27FC236}">
                <a16:creationId xmlns:a16="http://schemas.microsoft.com/office/drawing/2014/main" id="{5BE14B31-66E0-4E2E-884C-81DF6D497CED}"/>
              </a:ext>
            </a:extLst>
          </p:cNvPr>
          <p:cNvSpPr txBox="1">
            <a:spLocks noChangeArrowheads="1"/>
          </p:cNvSpPr>
          <p:nvPr/>
        </p:nvSpPr>
        <p:spPr bwMode="auto">
          <a:xfrm>
            <a:off x="0" y="91247"/>
            <a:ext cx="11558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dirty="0" smtClean="0">
                <a:solidFill>
                  <a:srgbClr val="FF0000"/>
                </a:solidFill>
                <a:latin typeface="Times New Roman" panose="02020603050405020304" pitchFamily="18" charset="0"/>
                <a:cs typeface="Times New Roman" panose="02020603050405020304" pitchFamily="18" charset="0"/>
              </a:rPr>
              <a:t>1. </a:t>
            </a:r>
            <a:r>
              <a:rPr lang="en-US" altLang="en-US" sz="4000" b="1" dirty="0" err="1" smtClean="0">
                <a:solidFill>
                  <a:srgbClr val="FF0000"/>
                </a:solidFill>
                <a:latin typeface="Times New Roman" panose="02020603050405020304" pitchFamily="18" charset="0"/>
                <a:cs typeface="Times New Roman" panose="02020603050405020304" pitchFamily="18" charset="0"/>
              </a:rPr>
              <a:t>Nghệ</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thuật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txBox="1">
            <a:spLocks/>
          </p:cNvSpPr>
          <p:nvPr/>
        </p:nvSpPr>
        <p:spPr>
          <a:xfrm>
            <a:off x="696754" y="828825"/>
            <a:ext cx="10165080" cy="4178329"/>
          </a:xfrm>
          <a:prstGeom prst="rect">
            <a:avLst/>
          </a:prstGeom>
          <a:ln>
            <a:solidFill>
              <a:schemeClr val="accent2"/>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1.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Cách</a:t>
            </a:r>
            <a:r>
              <a:rPr lang="en-US" altLang="en-US" sz="3600" i="1" kern="0" dirty="0" smtClean="0">
                <a:solidFill>
                  <a:srgbClr val="002060"/>
                </a:solidFill>
                <a:latin typeface="Times New Roman" panose="02020603050405020304" pitchFamily="18" charset="0"/>
                <a:cs typeface="Times New Roman" panose="02020603050405020304" pitchFamily="18" charset="0"/>
              </a:rPr>
              <a:t> XD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tình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huống</a:t>
            </a:r>
            <a:r>
              <a:rPr lang="en-US" altLang="en-US" sz="3600" i="1" kern="0" dirty="0" smtClean="0">
                <a:solidFill>
                  <a:srgbClr val="002060"/>
                </a:solidFill>
                <a:latin typeface="Times New Roman" panose="02020603050405020304" pitchFamily="18" charset="0"/>
                <a:cs typeface="Times New Roman" panose="02020603050405020304" pitchFamily="18" charset="0"/>
              </a:rPr>
              <a:t> gay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cấn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endParaRPr lang="en-US" altLang="en-US" sz="3600" kern="0" dirty="0" smtClean="0">
              <a:solidFill>
                <a:srgbClr val="002060"/>
              </a:solidFill>
              <a:latin typeface="Times New Roman" panose="02020603050405020304" pitchFamily="18" charset="0"/>
              <a:cs typeface="Times New Roman" panose="02020603050405020304" pitchFamily="18" charset="0"/>
            </a:endParaRPr>
          </a:p>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2.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Miêu</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tả</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tâm</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lí</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nhân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vật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chân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thực</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sinh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động</a:t>
            </a:r>
            <a:r>
              <a:rPr lang="en-US" altLang="en-US" sz="3600" i="1" kern="0" dirty="0" smtClean="0">
                <a:solidFill>
                  <a:srgbClr val="002060"/>
                </a:solidFill>
                <a:latin typeface="Times New Roman" panose="02020603050405020304" pitchFamily="18" charset="0"/>
                <a:cs typeface="Times New Roman" panose="02020603050405020304" pitchFamily="18" charset="0"/>
              </a:rPr>
              <a:t> qua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suy</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nghĩ</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hành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động</a:t>
            </a:r>
            <a:r>
              <a:rPr lang="en-US" altLang="en-US" sz="3600" i="1" kern="0" dirty="0" smtClean="0">
                <a:solidFill>
                  <a:srgbClr val="002060"/>
                </a:solidFill>
                <a:latin typeface="Times New Roman" panose="02020603050405020304" pitchFamily="18" charset="0"/>
                <a:cs typeface="Times New Roman" panose="02020603050405020304" pitchFamily="18" charset="0"/>
              </a:rPr>
              <a:t> ,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lời</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nói</a:t>
            </a:r>
            <a:r>
              <a:rPr lang="en-US" altLang="en-US" sz="3600" i="1" kern="0" dirty="0" smtClean="0">
                <a:solidFill>
                  <a:srgbClr val="002060"/>
                </a:solidFill>
                <a:latin typeface="Times New Roman" panose="02020603050405020304" pitchFamily="18" charset="0"/>
                <a:cs typeface="Times New Roman" panose="02020603050405020304" pitchFamily="18" charset="0"/>
              </a:rPr>
              <a:t>.</a:t>
            </a:r>
          </a:p>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3.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Ngôn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ngữ</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nhân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vật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giàu</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tình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khẩu</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ngữ</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thể</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hiện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rõ</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cá</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tính</a:t>
            </a:r>
            <a:r>
              <a:rPr lang="en-US" altLang="en-US" sz="3600" i="1" kern="0" dirty="0" smtClean="0">
                <a:solidFill>
                  <a:srgbClr val="002060"/>
                </a:solidFill>
                <a:latin typeface="Times New Roman" panose="02020603050405020304" pitchFamily="18" charset="0"/>
                <a:cs typeface="Times New Roman" panose="02020603050405020304" pitchFamily="18" charset="0"/>
              </a:rPr>
              <a:t>.</a:t>
            </a:r>
          </a:p>
          <a:p>
            <a:pPr marL="0" indent="0" algn="just">
              <a:buNone/>
            </a:pPr>
            <a:r>
              <a:rPr lang="en-US" altLang="en-US" sz="3600" i="1" kern="0" dirty="0" smtClean="0">
                <a:solidFill>
                  <a:srgbClr val="002060"/>
                </a:solidFill>
                <a:latin typeface="Times New Roman" panose="02020603050405020304" pitchFamily="18" charset="0"/>
                <a:cs typeface="Times New Roman" panose="02020603050405020304" pitchFamily="18" charset="0"/>
              </a:rPr>
              <a:t>4.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Cách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trần</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thuật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linh</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hoạt</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tự</a:t>
            </a:r>
            <a:r>
              <a:rPr lang="en-US" altLang="en-US" sz="3600" i="1" kern="0" dirty="0" smtClean="0">
                <a:solidFill>
                  <a:srgbClr val="002060"/>
                </a:solidFill>
                <a:latin typeface="Times New Roman" panose="02020603050405020304" pitchFamily="18" charset="0"/>
                <a:cs typeface="Times New Roman" panose="02020603050405020304" pitchFamily="18" charset="0"/>
              </a:rPr>
              <a:t> </a:t>
            </a:r>
            <a:r>
              <a:rPr lang="en-US" altLang="en-US" sz="3600" i="1" kern="0" dirty="0" err="1" smtClean="0">
                <a:solidFill>
                  <a:srgbClr val="002060"/>
                </a:solidFill>
                <a:latin typeface="Times New Roman" panose="02020603050405020304" pitchFamily="18" charset="0"/>
                <a:cs typeface="Times New Roman" panose="02020603050405020304" pitchFamily="18" charset="0"/>
              </a:rPr>
              <a:t>nhiên</a:t>
            </a:r>
            <a:r>
              <a:rPr lang="en-US" altLang="en-US" sz="3600" i="1" kern="0" dirty="0" smtClean="0">
                <a:solidFill>
                  <a:srgbClr val="002060"/>
                </a:solidFill>
                <a:latin typeface="Times New Roman" panose="02020603050405020304" pitchFamily="18" charset="0"/>
                <a:cs typeface="Times New Roman" panose="02020603050405020304" pitchFamily="18" charset="0"/>
              </a:rPr>
              <a:t>.</a:t>
            </a:r>
            <a:endParaRPr lang="en-US" altLang="en-US" sz="3600" kern="0" dirty="0" smtClean="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1676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ox(in)">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ox(i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ox(i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ox(in)">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Phong Cách Trung Hoa Làng Quê Nông Thôn Trung Quốc đất Nước, Thanh Lịch,  Tối Giản, Làng Quê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9772"/>
            <a:ext cx="12192000" cy="3333750"/>
          </a:xfrm>
          <a:prstGeom prst="rect">
            <a:avLst/>
          </a:prstGeom>
          <a:ln>
            <a:noFill/>
          </a:ln>
          <a:effectLst>
            <a:softEdge rad="1016000"/>
          </a:effectLst>
          <a:extLst>
            <a:ext uri="{909E8E84-426E-40DD-AFC4-6F175D3DCCD1}">
              <a14:hiddenFill xmlns:a14="http://schemas.microsoft.com/office/drawing/2010/main">
                <a:solidFill>
                  <a:srgbClr val="FFFFFF"/>
                </a:solidFill>
              </a14:hiddenFill>
            </a:ext>
          </a:extLst>
        </p:spPr>
      </p:pic>
      <p:pic>
        <p:nvPicPr>
          <p:cNvPr id="45058" name="Picture 2" descr="Cờ Việt Nam Hình ảnh PNG | Vector và các tập tin PSD | Tải về miễn phí trên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10000" r="100000"/>
                    </a14:imgEffect>
                  </a14:imgLayer>
                </a14:imgProps>
              </a:ext>
              <a:ext uri="{28A0092B-C50C-407E-A947-70E740481C1C}">
                <a14:useLocalDpi xmlns:a14="http://schemas.microsoft.com/office/drawing/2010/main" val="0"/>
              </a:ext>
            </a:extLst>
          </a:blip>
          <a:srcRect/>
          <a:stretch>
            <a:fillRect/>
          </a:stretch>
        </p:blipFill>
        <p:spPr bwMode="auto">
          <a:xfrm>
            <a:off x="7086600" y="0"/>
            <a:ext cx="51054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2">
            <a:extLst>
              <a:ext uri="{FF2B5EF4-FFF2-40B4-BE49-F238E27FC236}">
                <a16:creationId xmlns:a16="http://schemas.microsoft.com/office/drawing/2014/main" id="{5BE14B31-66E0-4E2E-884C-81DF6D497CED}"/>
              </a:ext>
            </a:extLst>
          </p:cNvPr>
          <p:cNvSpPr txBox="1">
            <a:spLocks noChangeArrowheads="1"/>
          </p:cNvSpPr>
          <p:nvPr/>
        </p:nvSpPr>
        <p:spPr bwMode="auto">
          <a:xfrm>
            <a:off x="0" y="91247"/>
            <a:ext cx="11558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2. </a:t>
            </a:r>
            <a:r>
              <a:rPr kumimoji="0" lang="en-US" alt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j-ea"/>
                <a:cs typeface="Times New Roman" panose="02020603050405020304" pitchFamily="18" charset="0"/>
              </a:rPr>
              <a:t>Nội</a:t>
            </a:r>
            <a:r>
              <a:rPr kumimoji="0" lang="en-US" altLang="en-US" sz="4000" b="1" i="0" u="none" strike="noStrike" kern="1200" cap="none" spc="0" normalizeH="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 dung</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6" name="Content Placeholder 5"/>
          <p:cNvSpPr txBox="1">
            <a:spLocks/>
          </p:cNvSpPr>
          <p:nvPr/>
        </p:nvSpPr>
        <p:spPr>
          <a:xfrm>
            <a:off x="849154" y="1164105"/>
            <a:ext cx="9376885" cy="2722095"/>
          </a:xfrm>
          <a:prstGeom prst="rect">
            <a:avLst/>
          </a:prstGeom>
          <a:ln>
            <a:solidFill>
              <a:schemeClr val="accent2"/>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altLang="en-US" i="1" kern="0" dirty="0" err="1" smtClean="0">
                <a:solidFill>
                  <a:srgbClr val="0070C0"/>
                </a:solidFill>
                <a:latin typeface="Times New Roman" panose="02020603050405020304" pitchFamily="18" charset="0"/>
                <a:cs typeface="Times New Roman" panose="02020603050405020304" pitchFamily="18" charset="0"/>
              </a:rPr>
              <a:t>Truyện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thể</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hiện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chân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thực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cảm</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động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một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tình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cảm</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bền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chặt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sâu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sắc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tình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yêu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làng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quê</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thống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nhất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với</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lòng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yêu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nước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và</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tinh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thần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kháng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chiến</a:t>
            </a:r>
            <a:r>
              <a:rPr lang="en-US" altLang="en-US" i="1" kern="0" dirty="0" smtClean="0">
                <a:solidFill>
                  <a:srgbClr val="0070C0"/>
                </a:solidFill>
                <a:latin typeface="Times New Roman" panose="02020603050405020304" pitchFamily="18" charset="0"/>
                <a:cs typeface="Times New Roman" panose="02020603050405020304" pitchFamily="18" charset="0"/>
              </a:rPr>
              <a:t> qua </a:t>
            </a:r>
            <a:r>
              <a:rPr lang="en-US" altLang="en-US" i="1" kern="0" dirty="0" err="1" smtClean="0">
                <a:solidFill>
                  <a:srgbClr val="0070C0"/>
                </a:solidFill>
                <a:latin typeface="Times New Roman" panose="02020603050405020304" pitchFamily="18" charset="0"/>
                <a:cs typeface="Times New Roman" panose="02020603050405020304" pitchFamily="18" charset="0"/>
              </a:rPr>
              <a:t>nhân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vât</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ông</a:t>
            </a:r>
            <a:r>
              <a:rPr lang="en-US" altLang="en-US" i="1" kern="0" dirty="0" smtClean="0">
                <a:solidFill>
                  <a:srgbClr val="0070C0"/>
                </a:solidFill>
                <a:latin typeface="Times New Roman" panose="02020603050405020304" pitchFamily="18" charset="0"/>
                <a:cs typeface="Times New Roman" panose="02020603050405020304" pitchFamily="18" charset="0"/>
              </a:rPr>
              <a:t> Hai. Qua </a:t>
            </a:r>
            <a:r>
              <a:rPr lang="en-US" altLang="en-US" i="1" kern="0" dirty="0" err="1" smtClean="0">
                <a:solidFill>
                  <a:srgbClr val="0070C0"/>
                </a:solidFill>
                <a:latin typeface="Times New Roman" panose="02020603050405020304" pitchFamily="18" charset="0"/>
                <a:cs typeface="Times New Roman" panose="02020603050405020304" pitchFamily="18" charset="0"/>
              </a:rPr>
              <a:t>đó</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khẳng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định</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lòng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yêu</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nước</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của</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người</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nông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dân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trong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thời</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kì</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kháng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chiến</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chống</a:t>
            </a:r>
            <a:r>
              <a:rPr lang="en-US" altLang="en-US" i="1" kern="0" dirty="0" smtClean="0">
                <a:solidFill>
                  <a:srgbClr val="0070C0"/>
                </a:solidFill>
                <a:latin typeface="Times New Roman" panose="02020603050405020304" pitchFamily="18" charset="0"/>
                <a:cs typeface="Times New Roman" panose="02020603050405020304" pitchFamily="18" charset="0"/>
              </a:rPr>
              <a:t> </a:t>
            </a:r>
            <a:r>
              <a:rPr lang="en-US" altLang="en-US" i="1" kern="0" dirty="0" err="1" smtClean="0">
                <a:solidFill>
                  <a:srgbClr val="0070C0"/>
                </a:solidFill>
                <a:latin typeface="Times New Roman" panose="02020603050405020304" pitchFamily="18" charset="0"/>
                <a:cs typeface="Times New Roman" panose="02020603050405020304" pitchFamily="18" charset="0"/>
              </a:rPr>
              <a:t>Pháp</a:t>
            </a:r>
            <a:r>
              <a:rPr lang="en-US" altLang="en-US" i="1" kern="0" dirty="0" smtClean="0">
                <a:solidFill>
                  <a:srgbClr val="0070C0"/>
                </a:solidFill>
                <a:latin typeface="Times New Roman" panose="02020603050405020304" pitchFamily="18" charset="0"/>
                <a:cs typeface="Times New Roman" panose="02020603050405020304" pitchFamily="18" charset="0"/>
              </a:rPr>
              <a:t>.</a:t>
            </a:r>
            <a:endParaRPr lang="en-US" altLang="en-US" kern="0" dirty="0" smtClean="0">
              <a:solidFill>
                <a:srgbClr val="0070C0"/>
              </a:solidFill>
              <a:latin typeface="Times New Roman" panose="02020603050405020304" pitchFamily="18" charset="0"/>
              <a:cs typeface="Times New Roman" panose="02020603050405020304" pitchFamily="18" charset="0"/>
            </a:endParaRPr>
          </a:p>
          <a:p>
            <a:pPr algn="just"/>
            <a:endParaRPr lang="en-US" altLang="en-US" kern="0"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61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box(in)">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ox(i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Cover">
            <a:extLst>
              <a:ext uri="{FF2B5EF4-FFF2-40B4-BE49-F238E27FC236}">
                <a16:creationId xmlns:a16="http://schemas.microsoft.com/office/drawing/2014/main" id="{03A407B2-E26A-489E-A1F9-D7C20B66B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306" y="5255896"/>
            <a:ext cx="1647824"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2" descr="Cover">
            <a:extLst>
              <a:ext uri="{FF2B5EF4-FFF2-40B4-BE49-F238E27FC236}">
                <a16:creationId xmlns:a16="http://schemas.microsoft.com/office/drawing/2014/main" id="{953F45F9-1781-447E-B91D-A685B6FB1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306" y="5417820"/>
            <a:ext cx="2021204" cy="64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Cover">
            <a:extLst>
              <a:ext uri="{FF2B5EF4-FFF2-40B4-BE49-F238E27FC236}">
                <a16:creationId xmlns:a16="http://schemas.microsoft.com/office/drawing/2014/main" id="{B1A99084-1DBB-4409-9575-C43920CECF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096" y="4892040"/>
            <a:ext cx="2230754" cy="64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descr="Cover">
            <a:extLst>
              <a:ext uri="{FF2B5EF4-FFF2-40B4-BE49-F238E27FC236}">
                <a16:creationId xmlns:a16="http://schemas.microsoft.com/office/drawing/2014/main" id="{AD1DB9D5-CEF2-4433-9959-5E9ECEA30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7740" y="3769996"/>
            <a:ext cx="1684020" cy="183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Cover">
            <a:extLst>
              <a:ext uri="{FF2B5EF4-FFF2-40B4-BE49-F238E27FC236}">
                <a16:creationId xmlns:a16="http://schemas.microsoft.com/office/drawing/2014/main" id="{FF9AF1DC-C609-48CC-9B63-24D2E19AAA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6396" y="3747136"/>
            <a:ext cx="2268854"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a:extLst>
              <a:ext uri="{FF2B5EF4-FFF2-40B4-BE49-F238E27FC236}">
                <a16:creationId xmlns:a16="http://schemas.microsoft.com/office/drawing/2014/main" id="{689DAB2E-A200-42B7-81CD-E1F9264EEA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4950" y="3143251"/>
            <a:ext cx="2451736" cy="94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Cover">
            <a:extLst>
              <a:ext uri="{FF2B5EF4-FFF2-40B4-BE49-F238E27FC236}">
                <a16:creationId xmlns:a16="http://schemas.microsoft.com/office/drawing/2014/main" id="{136AB47E-82BA-4DD1-9DDD-3C2DC843B9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2010" y="2472690"/>
            <a:ext cx="1952626" cy="139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Cover">
            <a:extLst>
              <a:ext uri="{FF2B5EF4-FFF2-40B4-BE49-F238E27FC236}">
                <a16:creationId xmlns:a16="http://schemas.microsoft.com/office/drawing/2014/main" id="{CAF55059-F1A6-4D59-AB6C-837F650ED1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7640" y="3436620"/>
            <a:ext cx="1579246" cy="59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Cover">
            <a:extLst>
              <a:ext uri="{FF2B5EF4-FFF2-40B4-BE49-F238E27FC236}">
                <a16:creationId xmlns:a16="http://schemas.microsoft.com/office/drawing/2014/main" id="{65E011CD-46D1-4475-9EB8-13B39736AE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9361" y="2752726"/>
            <a:ext cx="1588770" cy="162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Cover">
            <a:extLst>
              <a:ext uri="{FF2B5EF4-FFF2-40B4-BE49-F238E27FC236}">
                <a16:creationId xmlns:a16="http://schemas.microsoft.com/office/drawing/2014/main" id="{F09DC31C-C270-46AE-94D5-761C301CBE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6006" y="1880236"/>
            <a:ext cx="2116454" cy="10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Cover">
            <a:extLst>
              <a:ext uri="{FF2B5EF4-FFF2-40B4-BE49-F238E27FC236}">
                <a16:creationId xmlns:a16="http://schemas.microsoft.com/office/drawing/2014/main" id="{8CC03351-4629-4CDD-AF81-60D5B4C420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9561" y="2546986"/>
            <a:ext cx="2426970" cy="147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id="{87F2760A-A605-42F2-8EDE-240C5B116B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03986" y="4558666"/>
            <a:ext cx="2767964"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Cover">
            <a:extLst>
              <a:ext uri="{FF2B5EF4-FFF2-40B4-BE49-F238E27FC236}">
                <a16:creationId xmlns:a16="http://schemas.microsoft.com/office/drawing/2014/main" id="{6A967DF4-4374-440B-A011-05A796EC65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6346" y="5101591"/>
            <a:ext cx="2783204" cy="10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Cover">
            <a:extLst>
              <a:ext uri="{FF2B5EF4-FFF2-40B4-BE49-F238E27FC236}">
                <a16:creationId xmlns:a16="http://schemas.microsoft.com/office/drawing/2014/main" id="{45A1DE6B-9DC1-4E50-9C42-F6716C29014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25931" y="4099560"/>
            <a:ext cx="2472690" cy="112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Cover">
            <a:extLst>
              <a:ext uri="{FF2B5EF4-FFF2-40B4-BE49-F238E27FC236}">
                <a16:creationId xmlns:a16="http://schemas.microsoft.com/office/drawing/2014/main" id="{77B78B69-47E3-476A-A4B4-3126D858D0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0" y="3769996"/>
            <a:ext cx="1263016" cy="151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Cover">
            <a:extLst>
              <a:ext uri="{FF2B5EF4-FFF2-40B4-BE49-F238E27FC236}">
                <a16:creationId xmlns:a16="http://schemas.microsoft.com/office/drawing/2014/main" id="{A7D8CCDF-1202-4A37-A9ED-D957A09E44D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7226" y="3225166"/>
            <a:ext cx="2463164"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a:extLst>
              <a:ext uri="{FF2B5EF4-FFF2-40B4-BE49-F238E27FC236}">
                <a16:creationId xmlns:a16="http://schemas.microsoft.com/office/drawing/2014/main" id="{B60EECB0-2E76-4ADF-970B-E437D9121E3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7226" y="2920366"/>
            <a:ext cx="2478404"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a:extLst>
              <a:ext uri="{FF2B5EF4-FFF2-40B4-BE49-F238E27FC236}">
                <a16:creationId xmlns:a16="http://schemas.microsoft.com/office/drawing/2014/main" id="{2E0E0865-C58C-4F25-8EDE-83760DC0C11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 y="2305050"/>
            <a:ext cx="2714626" cy="103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a:extLst>
              <a:ext uri="{FF2B5EF4-FFF2-40B4-BE49-F238E27FC236}">
                <a16:creationId xmlns:a16="http://schemas.microsoft.com/office/drawing/2014/main" id="{C787824B-52A8-4F62-BAC2-D5321EB7D38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908936" y="3099436"/>
            <a:ext cx="2158364" cy="92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a:extLst>
              <a:ext uri="{FF2B5EF4-FFF2-40B4-BE49-F238E27FC236}">
                <a16:creationId xmlns:a16="http://schemas.microsoft.com/office/drawing/2014/main" id="{912378A1-4194-451D-A98D-C1D72698576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14826" y="3581400"/>
            <a:ext cx="120586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Káº¿t quáº£ hÃ¬nh áº£nh cho kim lÃ¢n">
            <a:extLst>
              <a:ext uri="{FF2B5EF4-FFF2-40B4-BE49-F238E27FC236}">
                <a16:creationId xmlns:a16="http://schemas.microsoft.com/office/drawing/2014/main" id="{E00931D9-1E22-4140-AC62-82A8FFA65F6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0550" y="1"/>
            <a:ext cx="1937386"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7" descr="Káº¿t quáº£ hÃ¬nh áº£nh cho kim lÃ¢n, lÃ ng">
            <a:extLst>
              <a:ext uri="{FF2B5EF4-FFF2-40B4-BE49-F238E27FC236}">
                <a16:creationId xmlns:a16="http://schemas.microsoft.com/office/drawing/2014/main" id="{EB1529FF-980F-4048-8448-EAC501B98DA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67600" y="-34290"/>
            <a:ext cx="4105276" cy="189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29" descr="Káº¿t quáº£ hÃ¬nh áº£nh cho kim lÃ¢n, lÃ ng">
            <a:extLst>
              <a:ext uri="{FF2B5EF4-FFF2-40B4-BE49-F238E27FC236}">
                <a16:creationId xmlns:a16="http://schemas.microsoft.com/office/drawing/2014/main" id="{185F9534-AE5E-4469-9C81-CD89FB079D45}"/>
              </a:ext>
            </a:extLst>
          </p:cNvPr>
          <p:cNvSpPr>
            <a:spLocks noChangeAspect="1" noChangeArrowheads="1"/>
          </p:cNvSpPr>
          <p:nvPr/>
        </p:nvSpPr>
        <p:spPr bwMode="auto">
          <a:xfrm>
            <a:off x="796290" y="-173355"/>
            <a:ext cx="365760" cy="36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16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5" name="Picture 31" descr="Káº¿t quáº£ hÃ¬nh áº£nh cho kim lÃ¢n, lÃ ng">
            <a:extLst>
              <a:ext uri="{FF2B5EF4-FFF2-40B4-BE49-F238E27FC236}">
                <a16:creationId xmlns:a16="http://schemas.microsoft.com/office/drawing/2014/main" id="{2ECCA0BD-4451-4100-87EA-7A606F8A51B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b="12285"/>
          <a:stretch>
            <a:fillRect/>
          </a:stretch>
        </p:blipFill>
        <p:spPr bwMode="auto">
          <a:xfrm>
            <a:off x="4251960" y="5213986"/>
            <a:ext cx="1529716" cy="164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08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righ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righ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righ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par>
                                <p:cTn id="61" presetID="16" presetClass="entr" presetSubtype="21"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left)">
                                      <p:cBhvr>
                                        <p:cTn id="73" dur="5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left)">
                                      <p:cBhvr>
                                        <p:cTn id="83" dur="500"/>
                                        <p:tgtEl>
                                          <p:spTgt spid="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wipe(left)">
                                      <p:cBhvr>
                                        <p:cTn id="88" dur="500"/>
                                        <p:tgtEl>
                                          <p:spTgt spid="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wipe(left)">
                                      <p:cBhvr>
                                        <p:cTn id="93" dur="500"/>
                                        <p:tgtEl>
                                          <p:spTgt spid="5"/>
                                        </p:tgtEl>
                                      </p:cBhvr>
                                    </p:animEffect>
                                  </p:childTnLst>
                                </p:cTn>
                              </p:par>
                              <p:par>
                                <p:cTn id="94" presetID="16" presetClass="entr" presetSubtype="21"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barn(inVertical)">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wipe(left)">
                                      <p:cBhvr>
                                        <p:cTn id="101" dur="500"/>
                                        <p:tgtEl>
                                          <p:spTgt spid="4"/>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wipe(left)">
                                      <p:cBhvr>
                                        <p:cTn id="106" dur="500"/>
                                        <p:tgtEl>
                                          <p:spTgt spid="3"/>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wipe(left)">
                                      <p:cBhvr>
                                        <p:cTn id="1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inh Kinh Khủng - Thế giới của Teen: Top 10 Hình Vẽ Hoa Hướng Dương Và Hình  Nền Hoa Hướng Dương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880" y="117693"/>
            <a:ext cx="11811000" cy="6740307"/>
          </a:xfrm>
          <a:prstGeom prst="rect">
            <a:avLst/>
          </a:prstGeom>
        </p:spPr>
        <p:txBody>
          <a:bodyPr wrap="square">
            <a:spAutoFit/>
          </a:bodyPr>
          <a:lstStyle/>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nảy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thằng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Chánh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Bệu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lửa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khói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đâu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bịa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Chao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ôi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Cực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buôn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Ai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buôn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ghê</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tởm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thù</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hằn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mỗi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nữa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họ</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(SGK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tập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12-15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chứ</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THCS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9951720" y="117693"/>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PHIẾU SỐ 1</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7306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386" y="295573"/>
            <a:ext cx="11109960" cy="954107"/>
          </a:xfrm>
          <a:prstGeom prst="rect">
            <a:avLst/>
          </a:prstGeom>
          <a:solidFill>
            <a:schemeClr val="accent2">
              <a:lumMod val="20000"/>
              <a:lumOff val="80000"/>
            </a:schemeClr>
          </a:solidFill>
          <a:ln>
            <a:solidFill>
              <a:srgbClr val="FF0000"/>
            </a:solidFill>
            <a:prstDash val="dash"/>
          </a:ln>
        </p:spPr>
        <p:txBody>
          <a:bodyPr wrap="square">
            <a:spAutoFit/>
          </a:bodyPr>
          <a:lstStyle/>
          <a:p>
            <a:pPr algn="just"/>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076" name="Picture 4" descr="Phân tích truyện ngắn Làng của Kim Lân | Văn mẫu 9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37724"/>
          <a:stretch/>
        </p:blipFill>
        <p:spPr bwMode="auto">
          <a:xfrm>
            <a:off x="0" y="1249680"/>
            <a:ext cx="6209136" cy="5608320"/>
          </a:xfrm>
          <a:prstGeom prst="rect">
            <a:avLst/>
          </a:prstGeom>
          <a:ln>
            <a:noFill/>
          </a:ln>
          <a:effectLst>
            <a:softEdge rad="5842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209136" y="2653461"/>
            <a:ext cx="5479944" cy="3108543"/>
          </a:xfrm>
          <a:prstGeom prst="rect">
            <a:avLst/>
          </a:prstGeom>
          <a:solidFill>
            <a:schemeClr val="accent6">
              <a:lumMod val="40000"/>
              <a:lumOff val="60000"/>
            </a:schemeClr>
          </a:solidFill>
        </p:spPr>
        <p:txBody>
          <a:bodyPr wrap="square">
            <a:spAutoFit/>
          </a:bodyPr>
          <a:lstStyle/>
          <a:p>
            <a:pPr algn="just"/>
            <a:r>
              <a:rPr lang="vi-VN" sz="2800" dirty="0" smtClean="0">
                <a:latin typeface="Times New Roman" panose="02020603050405020304" pitchFamily="18" charset="0"/>
                <a:cs typeface="Times New Roman" panose="02020603050405020304" pitchFamily="18" charset="0"/>
              </a:rPr>
              <a:t>Tâm trạng nhân vật được nói đến và ý nghĩa “Cái cơ sự này”:</a:t>
            </a:r>
          </a:p>
          <a:p>
            <a:pPr algn="just"/>
            <a:r>
              <a:rPr lang="vi-VN" sz="2800" dirty="0" smtClean="0">
                <a:latin typeface="Times New Roman" panose="02020603050405020304" pitchFamily="18" charset="0"/>
                <a:cs typeface="Times New Roman" panose="02020603050405020304" pitchFamily="18" charset="0"/>
              </a:rPr>
              <a:t>-Tâm trạng của nhân vật được nói đến trong đoạn trích trên là: ông Hai.</a:t>
            </a:r>
          </a:p>
          <a:p>
            <a:pPr algn="just"/>
            <a:r>
              <a:rPr lang="vi-VN" sz="2800" dirty="0" smtClean="0">
                <a:latin typeface="Times New Roman" panose="02020603050405020304" pitchFamily="18" charset="0"/>
                <a:cs typeface="Times New Roman" panose="02020603050405020304" pitchFamily="18" charset="0"/>
              </a:rPr>
              <a:t>- “Cái cơ sự này” trong đoạn trích là: cái tin làng Chợ Dầu theo giặc làm Việt gian.</a:t>
            </a:r>
            <a:endParaRPr lang="vi-VN"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098066" y="1798609"/>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0633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iễn Phí Dấu Chấm Hỏi Nhân Vật Hoạt Hình, Nhân Vật Clipart, Bối  Rối, Dấu Hỏi Câu Hỏi Phim Hoạt Hình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10000" r="99688">
                        <a14:foregroundMark x1="75000" y1="14531" x2="87656" y2="31719"/>
                        <a14:foregroundMark x1="66250" y1="30312" x2="81250" y2="50000"/>
                        <a14:foregroundMark x1="83906" y1="34688" x2="83906"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7775575" y="2301240"/>
            <a:ext cx="4556759" cy="45567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04214" y="393918"/>
            <a:ext cx="10820400"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wrap="square">
            <a:spAutoFit/>
          </a:bodyPr>
          <a:lstStyle/>
          <a:p>
            <a:pPr algn="just"/>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Cloud Callout 5"/>
          <p:cNvSpPr/>
          <p:nvPr/>
        </p:nvSpPr>
        <p:spPr>
          <a:xfrm>
            <a:off x="137160" y="1783080"/>
            <a:ext cx="7528560" cy="4312920"/>
          </a:xfrm>
          <a:prstGeom prst="cloudCallout">
            <a:avLst>
              <a:gd name="adj1" fmla="val 63084"/>
              <a:gd name="adj2" fmla="val 31276"/>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20000"/>
              </a:lnSpc>
              <a:spcAft>
                <a:spcPts val="800"/>
              </a:spcAft>
            </a:pP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băn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khoăn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day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dứt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dằn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vặt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nguôi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nghe</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Dầu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643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ownload Google Color Frame Flower Green Images HQ PNG Image | FreePNG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49213" y="142316"/>
            <a:ext cx="1093569" cy="523220"/>
          </a:xfrm>
          <a:prstGeom prst="rect">
            <a:avLst/>
          </a:prstGeom>
          <a:noFill/>
          <a:ln>
            <a:solidFill>
              <a:srgbClr val="0070C0"/>
            </a:solidFill>
            <a:prstDash val="dashDot"/>
          </a:ln>
        </p:spPr>
        <p:txBody>
          <a:bodyPr wrap="none" rtlCol="0">
            <a:spAutoFit/>
          </a:bodyPr>
          <a:lstStyle/>
          <a:p>
            <a:r>
              <a:rPr lang="en-US" sz="2800" b="1" dirty="0" err="1" smtClean="0">
                <a:solidFill>
                  <a:schemeClr val="accent1">
                    <a:lumMod val="50000"/>
                  </a:schemeClr>
                </a:solidFill>
                <a:latin typeface="Times New Roman" panose="02020603050405020304" pitchFamily="18" charset="0"/>
                <a:cs typeface="Times New Roman" panose="02020603050405020304" pitchFamily="18" charset="0"/>
              </a:rPr>
              <a:t>Câu</a:t>
            </a:r>
            <a:r>
              <a:rPr lang="en-US" sz="2800" b="1" dirty="0" smtClean="0">
                <a:solidFill>
                  <a:schemeClr val="accent1">
                    <a:lumMod val="50000"/>
                  </a:schemeClr>
                </a:solidFill>
                <a:latin typeface="Times New Roman" panose="02020603050405020304" pitchFamily="18" charset="0"/>
                <a:cs typeface="Times New Roman" panose="02020603050405020304" pitchFamily="18" charset="0"/>
              </a:rPr>
              <a:t> 3</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438149" y="665536"/>
            <a:ext cx="11315699" cy="6192464"/>
          </a:xfrm>
          <a:prstGeom prst="rect">
            <a:avLst/>
          </a:prstGeom>
        </p:spPr>
        <p:txBody>
          <a:bodyPr wrap="square">
            <a:spAutoFit/>
          </a:bodyPr>
          <a:lstStyle/>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cấn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sờ</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rành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rọt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lảng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cúi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gằm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mặt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xấu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nhìn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giận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Ba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bốn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dám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choán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hết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nỗi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ám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khủng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khiếp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lựa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mất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thù</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Hồ</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trút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nỗi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lòng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đứa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út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ngây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Tóm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tế</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86618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àng Vẽ Phác Thảo - Vẽ tay làng png tải về - Miễn phí trong suốt Cổ Phiếu  Nhiếp ả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57015" y="-1015201"/>
            <a:ext cx="8572500" cy="6286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6045" y="258762"/>
            <a:ext cx="11780520" cy="1384995"/>
          </a:xfrm>
          <a:prstGeom prst="rect">
            <a:avLst/>
          </a:prstGeom>
          <a:ln>
            <a:solidFill>
              <a:srgbClr val="FF0000"/>
            </a:solidFill>
            <a:prstDash val="lgDashDot"/>
          </a:ln>
        </p:spPr>
        <p:txBody>
          <a:bodyPr wrap="square">
            <a:spAutoFit/>
          </a:bodyPr>
          <a:lstStyle/>
          <a:p>
            <a:pPr algn="just"/>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chứ</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5265" y="1906901"/>
            <a:ext cx="5362575" cy="4951099"/>
          </a:xfrm>
          <a:prstGeom prst="rect">
            <a:avLst/>
          </a:prstGeom>
          <a:solidFill>
            <a:schemeClr val="accent6">
              <a:lumMod val="20000"/>
              <a:lumOff val="80000"/>
            </a:schemeClr>
          </a:solidFill>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chứ</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quê</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=&gt;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hẹp</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gần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gũi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7" name="Rectangle 6"/>
          <p:cNvSpPr/>
          <p:nvPr/>
        </p:nvSpPr>
        <p:spPr>
          <a:xfrm>
            <a:off x="5622290" y="3135690"/>
            <a:ext cx="6264275" cy="3539430"/>
          </a:xfrm>
          <a:prstGeom prst="rect">
            <a:avLst/>
          </a:prstGeom>
          <a:solidFill>
            <a:schemeClr val="accent4">
              <a:lumMod val="20000"/>
              <a:lumOff val="80000"/>
            </a:schemeClr>
          </a:solidFill>
        </p:spPr>
        <p:txBody>
          <a:bodyPr wrap="square">
            <a:spAutoFit/>
          </a:bodyPr>
          <a:lstStyle/>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=&gt;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0337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170019" name="WordArt 35"/>
          <p:cNvSpPr>
            <a:spLocks noChangeArrowheads="1" noChangeShapeType="1" noTextEdit="1"/>
          </p:cNvSpPr>
          <p:nvPr/>
        </p:nvSpPr>
        <p:spPr bwMode="auto">
          <a:xfrm>
            <a:off x="1524000" y="30164"/>
            <a:ext cx="3886200" cy="623887"/>
          </a:xfrm>
          <a:prstGeom prst="rect">
            <a:avLst/>
          </a:prstGeom>
        </p:spPr>
        <p:txBody>
          <a:bodyPr wrap="none" fromWordArt="1">
            <a:prstTxWarp prst="textPlain">
              <a:avLst>
                <a:gd name="adj" fmla="val 49528"/>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0" cap="none" spc="0" normalizeH="0" baseline="0" noProof="0" dirty="0" err="1">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Khởi</a:t>
            </a:r>
            <a:r>
              <a:rPr kumimoji="0" lang="en-US" sz="5400" b="0" i="0" u="none" strike="noStrike" kern="10" cap="none" spc="0" normalizeH="0" baseline="0" noProof="0" dirty="0">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0" cap="none" spc="0" normalizeH="0" baseline="0" noProof="0" dirty="0" err="1">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động</a:t>
            </a:r>
            <a:endParaRPr kumimoji="0" lang="en-US" sz="5400" b="0" i="0" u="none" strike="noStrike" kern="10" cap="none" spc="0" normalizeH="0" baseline="0" noProof="0" dirty="0">
              <a:ln w="28575">
                <a:solidFill>
                  <a:srgbClr val="A5002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540000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grpSp>
        <p:nvGrpSpPr>
          <p:cNvPr id="2051" name="Group 41"/>
          <p:cNvGrpSpPr>
            <a:grpSpLocks/>
          </p:cNvGrpSpPr>
          <p:nvPr/>
        </p:nvGrpSpPr>
        <p:grpSpPr bwMode="auto">
          <a:xfrm rot="5400000">
            <a:off x="-71437" y="3119438"/>
            <a:ext cx="4800600" cy="847725"/>
            <a:chOff x="2350" y="1008"/>
            <a:chExt cx="1826" cy="534"/>
          </a:xfrm>
        </p:grpSpPr>
        <p:pic>
          <p:nvPicPr>
            <p:cNvPr id="2216" name="Picture 42"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7" name="Picture 4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8" name="Picture 44"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9" name="Picture 4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2" name="Group 46"/>
          <p:cNvGrpSpPr>
            <a:grpSpLocks/>
          </p:cNvGrpSpPr>
          <p:nvPr/>
        </p:nvGrpSpPr>
        <p:grpSpPr bwMode="auto">
          <a:xfrm rot="5400000">
            <a:off x="7319963" y="3348038"/>
            <a:ext cx="4800600" cy="847725"/>
            <a:chOff x="2350" y="1008"/>
            <a:chExt cx="1826" cy="534"/>
          </a:xfrm>
        </p:grpSpPr>
        <p:pic>
          <p:nvPicPr>
            <p:cNvPr id="2212" name="Picture 4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3" name="Picture 4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4" name="Picture 49"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5" name="Picture 50"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Oval 4" descr="Picture3"/>
          <p:cNvSpPr>
            <a:spLocks noChangeArrowheads="1"/>
          </p:cNvSpPr>
          <p:nvPr/>
        </p:nvSpPr>
        <p:spPr bwMode="auto">
          <a:xfrm>
            <a:off x="3505200" y="17526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15" name="Oval 12" descr="Picture3"/>
          <p:cNvSpPr>
            <a:spLocks noChangeArrowheads="1"/>
          </p:cNvSpPr>
          <p:nvPr/>
        </p:nvSpPr>
        <p:spPr bwMode="auto">
          <a:xfrm>
            <a:off x="3505200" y="22860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16" name="Oval 13" descr="Picture3"/>
          <p:cNvSpPr>
            <a:spLocks noChangeArrowheads="1"/>
          </p:cNvSpPr>
          <p:nvPr/>
        </p:nvSpPr>
        <p:spPr bwMode="auto">
          <a:xfrm>
            <a:off x="3505200" y="28194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sp>
        <p:nvSpPr>
          <p:cNvPr id="17" name="Oval 14" descr="Picture3"/>
          <p:cNvSpPr>
            <a:spLocks noChangeArrowheads="1"/>
          </p:cNvSpPr>
          <p:nvPr/>
        </p:nvSpPr>
        <p:spPr bwMode="auto">
          <a:xfrm>
            <a:off x="3505200" y="33528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sp>
        <p:nvSpPr>
          <p:cNvPr id="18" name="Oval 15" descr="Picture3"/>
          <p:cNvSpPr>
            <a:spLocks noChangeArrowheads="1"/>
          </p:cNvSpPr>
          <p:nvPr/>
        </p:nvSpPr>
        <p:spPr bwMode="auto">
          <a:xfrm>
            <a:off x="3505200" y="38862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p>
        </p:txBody>
      </p:sp>
      <p:sp>
        <p:nvSpPr>
          <p:cNvPr id="19" name="Oval 16" descr="Picture3"/>
          <p:cNvSpPr>
            <a:spLocks noChangeArrowheads="1"/>
          </p:cNvSpPr>
          <p:nvPr/>
        </p:nvSpPr>
        <p:spPr bwMode="auto">
          <a:xfrm>
            <a:off x="3505200" y="4419600"/>
            <a:ext cx="533400" cy="457200"/>
          </a:xfrm>
          <a:prstGeom prst="ellipse">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a:t>
            </a:r>
          </a:p>
        </p:txBody>
      </p:sp>
      <p:sp>
        <p:nvSpPr>
          <p:cNvPr id="2059" name="AutoShape 22" descr="Picture3"/>
          <p:cNvSpPr>
            <a:spLocks noChangeArrowheads="1"/>
          </p:cNvSpPr>
          <p:nvPr/>
        </p:nvSpPr>
        <p:spPr bwMode="auto">
          <a:xfrm>
            <a:off x="40386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0" name="AutoShape 24" descr="Picture3"/>
          <p:cNvSpPr>
            <a:spLocks noChangeArrowheads="1"/>
          </p:cNvSpPr>
          <p:nvPr/>
        </p:nvSpPr>
        <p:spPr bwMode="auto">
          <a:xfrm>
            <a:off x="40386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1" name="AutoShape 33" descr="Picture3"/>
          <p:cNvSpPr>
            <a:spLocks noChangeArrowheads="1"/>
          </p:cNvSpPr>
          <p:nvPr/>
        </p:nvSpPr>
        <p:spPr bwMode="auto">
          <a:xfrm>
            <a:off x="40386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2" name="AutoShape 36" descr="Picture3"/>
          <p:cNvSpPr>
            <a:spLocks noChangeArrowheads="1"/>
          </p:cNvSpPr>
          <p:nvPr/>
        </p:nvSpPr>
        <p:spPr bwMode="auto">
          <a:xfrm>
            <a:off x="45720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3" name="AutoShape 37" descr="Picture3"/>
          <p:cNvSpPr>
            <a:spLocks noChangeArrowheads="1"/>
          </p:cNvSpPr>
          <p:nvPr/>
        </p:nvSpPr>
        <p:spPr bwMode="auto">
          <a:xfrm>
            <a:off x="51054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4" name="AutoShape 44" descr="Picture3"/>
          <p:cNvSpPr>
            <a:spLocks noChangeArrowheads="1"/>
          </p:cNvSpPr>
          <p:nvPr/>
        </p:nvSpPr>
        <p:spPr bwMode="auto">
          <a:xfrm>
            <a:off x="45720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5" name="AutoShape 45" descr="Picture3"/>
          <p:cNvSpPr>
            <a:spLocks noChangeArrowheads="1"/>
          </p:cNvSpPr>
          <p:nvPr/>
        </p:nvSpPr>
        <p:spPr bwMode="auto">
          <a:xfrm>
            <a:off x="45720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6" name="AutoShape 47" descr="Picture3"/>
          <p:cNvSpPr>
            <a:spLocks noChangeArrowheads="1"/>
          </p:cNvSpPr>
          <p:nvPr/>
        </p:nvSpPr>
        <p:spPr bwMode="auto">
          <a:xfrm>
            <a:off x="51054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7" name="AutoShape 48" descr="Picture3"/>
          <p:cNvSpPr>
            <a:spLocks noChangeArrowheads="1"/>
          </p:cNvSpPr>
          <p:nvPr/>
        </p:nvSpPr>
        <p:spPr bwMode="auto">
          <a:xfrm>
            <a:off x="56388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8" name="AutoShape 55" descr="Picture3"/>
          <p:cNvSpPr>
            <a:spLocks noChangeArrowheads="1"/>
          </p:cNvSpPr>
          <p:nvPr/>
        </p:nvSpPr>
        <p:spPr bwMode="auto">
          <a:xfrm>
            <a:off x="51054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9" name="AutoShape 56" descr="Picture3"/>
          <p:cNvSpPr>
            <a:spLocks noChangeArrowheads="1"/>
          </p:cNvSpPr>
          <p:nvPr/>
        </p:nvSpPr>
        <p:spPr bwMode="auto">
          <a:xfrm>
            <a:off x="51054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0" name="AutoShape 57" descr="Picture3"/>
          <p:cNvSpPr>
            <a:spLocks noChangeArrowheads="1"/>
          </p:cNvSpPr>
          <p:nvPr/>
        </p:nvSpPr>
        <p:spPr bwMode="auto">
          <a:xfrm>
            <a:off x="56388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1" name="AutoShape 58" descr="Picture3"/>
          <p:cNvSpPr>
            <a:spLocks noChangeArrowheads="1"/>
          </p:cNvSpPr>
          <p:nvPr/>
        </p:nvSpPr>
        <p:spPr bwMode="auto">
          <a:xfrm>
            <a:off x="56388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2" name="AutoShape 59" descr="Picture3"/>
          <p:cNvSpPr>
            <a:spLocks noChangeArrowheads="1"/>
          </p:cNvSpPr>
          <p:nvPr/>
        </p:nvSpPr>
        <p:spPr bwMode="auto">
          <a:xfrm>
            <a:off x="61722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3" name="AutoShape 60" descr="Picture3"/>
          <p:cNvSpPr>
            <a:spLocks noChangeArrowheads="1"/>
          </p:cNvSpPr>
          <p:nvPr/>
        </p:nvSpPr>
        <p:spPr bwMode="auto">
          <a:xfrm>
            <a:off x="56388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4" name="AutoShape 66" descr="Picture3"/>
          <p:cNvSpPr>
            <a:spLocks noChangeArrowheads="1"/>
          </p:cNvSpPr>
          <p:nvPr/>
        </p:nvSpPr>
        <p:spPr bwMode="auto">
          <a:xfrm>
            <a:off x="56388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5" name="AutoShape 67" descr="Picture3"/>
          <p:cNvSpPr>
            <a:spLocks noChangeArrowheads="1"/>
          </p:cNvSpPr>
          <p:nvPr/>
        </p:nvSpPr>
        <p:spPr bwMode="auto">
          <a:xfrm>
            <a:off x="56388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6" name="AutoShape 68" descr="Picture3"/>
          <p:cNvSpPr>
            <a:spLocks noChangeArrowheads="1"/>
          </p:cNvSpPr>
          <p:nvPr/>
        </p:nvSpPr>
        <p:spPr bwMode="auto">
          <a:xfrm>
            <a:off x="61722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7" name="AutoShape 69" descr="Picture3"/>
          <p:cNvSpPr>
            <a:spLocks noChangeArrowheads="1"/>
          </p:cNvSpPr>
          <p:nvPr/>
        </p:nvSpPr>
        <p:spPr bwMode="auto">
          <a:xfrm>
            <a:off x="61722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8" name="AutoShape 70" descr="Picture3"/>
          <p:cNvSpPr>
            <a:spLocks noChangeArrowheads="1"/>
          </p:cNvSpPr>
          <p:nvPr/>
        </p:nvSpPr>
        <p:spPr bwMode="auto">
          <a:xfrm>
            <a:off x="67056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9" name="AutoShape 71" descr="Picture3"/>
          <p:cNvSpPr>
            <a:spLocks noChangeArrowheads="1"/>
          </p:cNvSpPr>
          <p:nvPr/>
        </p:nvSpPr>
        <p:spPr bwMode="auto">
          <a:xfrm>
            <a:off x="61722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0" name="AutoShape 77" descr="Picture3"/>
          <p:cNvSpPr>
            <a:spLocks noChangeArrowheads="1"/>
          </p:cNvSpPr>
          <p:nvPr/>
        </p:nvSpPr>
        <p:spPr bwMode="auto">
          <a:xfrm>
            <a:off x="61722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1" name="AutoShape 78" descr="Picture3"/>
          <p:cNvSpPr>
            <a:spLocks noChangeArrowheads="1"/>
          </p:cNvSpPr>
          <p:nvPr/>
        </p:nvSpPr>
        <p:spPr bwMode="auto">
          <a:xfrm>
            <a:off x="61722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2" name="AutoShape 79" descr="Picture3"/>
          <p:cNvSpPr>
            <a:spLocks noChangeArrowheads="1"/>
          </p:cNvSpPr>
          <p:nvPr/>
        </p:nvSpPr>
        <p:spPr bwMode="auto">
          <a:xfrm>
            <a:off x="67056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3" name="AutoShape 80" descr="Picture3"/>
          <p:cNvSpPr>
            <a:spLocks noChangeArrowheads="1"/>
          </p:cNvSpPr>
          <p:nvPr/>
        </p:nvSpPr>
        <p:spPr bwMode="auto">
          <a:xfrm>
            <a:off x="67056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4" name="AutoShape 81" descr="Picture3"/>
          <p:cNvSpPr>
            <a:spLocks noChangeArrowheads="1"/>
          </p:cNvSpPr>
          <p:nvPr/>
        </p:nvSpPr>
        <p:spPr bwMode="auto">
          <a:xfrm>
            <a:off x="72390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5" name="AutoShape 82" descr="Picture3"/>
          <p:cNvSpPr>
            <a:spLocks noChangeArrowheads="1"/>
          </p:cNvSpPr>
          <p:nvPr/>
        </p:nvSpPr>
        <p:spPr bwMode="auto">
          <a:xfrm>
            <a:off x="67056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6" name="AutoShape 88" descr="Picture3"/>
          <p:cNvSpPr>
            <a:spLocks noChangeArrowheads="1"/>
          </p:cNvSpPr>
          <p:nvPr/>
        </p:nvSpPr>
        <p:spPr bwMode="auto">
          <a:xfrm>
            <a:off x="67056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7" name="AutoShape 89" descr="Picture3"/>
          <p:cNvSpPr>
            <a:spLocks noChangeArrowheads="1"/>
          </p:cNvSpPr>
          <p:nvPr/>
        </p:nvSpPr>
        <p:spPr bwMode="auto">
          <a:xfrm>
            <a:off x="6705600" y="1676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8" name="AutoShape 90" descr="Picture3"/>
          <p:cNvSpPr>
            <a:spLocks noChangeArrowheads="1"/>
          </p:cNvSpPr>
          <p:nvPr/>
        </p:nvSpPr>
        <p:spPr bwMode="auto">
          <a:xfrm>
            <a:off x="72390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9" name="AutoShape 91" descr="Picture3"/>
          <p:cNvSpPr>
            <a:spLocks noChangeArrowheads="1"/>
          </p:cNvSpPr>
          <p:nvPr/>
        </p:nvSpPr>
        <p:spPr bwMode="auto">
          <a:xfrm>
            <a:off x="7239000" y="32766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0" name="AutoShape 93" descr="Picture3"/>
          <p:cNvSpPr>
            <a:spLocks noChangeArrowheads="1"/>
          </p:cNvSpPr>
          <p:nvPr/>
        </p:nvSpPr>
        <p:spPr bwMode="auto">
          <a:xfrm>
            <a:off x="72390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1" name="AutoShape 99" descr="Picture3"/>
          <p:cNvSpPr>
            <a:spLocks noChangeArrowheads="1"/>
          </p:cNvSpPr>
          <p:nvPr/>
        </p:nvSpPr>
        <p:spPr bwMode="auto">
          <a:xfrm>
            <a:off x="72390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2" name="AutoShape 101" descr="Picture3"/>
          <p:cNvSpPr>
            <a:spLocks noChangeArrowheads="1"/>
          </p:cNvSpPr>
          <p:nvPr/>
        </p:nvSpPr>
        <p:spPr bwMode="auto">
          <a:xfrm>
            <a:off x="77724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3" name="AutoShape 104" descr="Picture3"/>
          <p:cNvSpPr>
            <a:spLocks noChangeArrowheads="1"/>
          </p:cNvSpPr>
          <p:nvPr/>
        </p:nvSpPr>
        <p:spPr bwMode="auto">
          <a:xfrm>
            <a:off x="77724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4" name="AutoShape 110" descr="Picture3"/>
          <p:cNvSpPr>
            <a:spLocks noChangeArrowheads="1"/>
          </p:cNvSpPr>
          <p:nvPr/>
        </p:nvSpPr>
        <p:spPr bwMode="auto">
          <a:xfrm>
            <a:off x="7772400" y="22098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5" name="AutoShape 112" descr="Picture3"/>
          <p:cNvSpPr>
            <a:spLocks noChangeArrowheads="1"/>
          </p:cNvSpPr>
          <p:nvPr/>
        </p:nvSpPr>
        <p:spPr bwMode="auto">
          <a:xfrm>
            <a:off x="8305800" y="27432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6" name="AutoShape 115" descr="Picture3"/>
          <p:cNvSpPr>
            <a:spLocks noChangeArrowheads="1"/>
          </p:cNvSpPr>
          <p:nvPr/>
        </p:nvSpPr>
        <p:spPr bwMode="auto">
          <a:xfrm>
            <a:off x="83058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7" name="AutoShape 126" descr="Picture3"/>
          <p:cNvSpPr>
            <a:spLocks noChangeArrowheads="1"/>
          </p:cNvSpPr>
          <p:nvPr/>
        </p:nvSpPr>
        <p:spPr bwMode="auto">
          <a:xfrm>
            <a:off x="8839200" y="43434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8" name="WordArt 180"/>
          <p:cNvSpPr>
            <a:spLocks noChangeArrowheads="1" noChangeShapeType="1" noTextEdit="1"/>
          </p:cNvSpPr>
          <p:nvPr/>
        </p:nvSpPr>
        <p:spPr bwMode="auto">
          <a:xfrm>
            <a:off x="3581401" y="762000"/>
            <a:ext cx="5419725" cy="609600"/>
          </a:xfrm>
          <a:prstGeom prst="rect">
            <a:avLst/>
          </a:prstGeom>
        </p:spPr>
        <p:txBody>
          <a:bodyPr wrap="none" fromWordArt="1">
            <a:prstTxWarp prst="textWave1">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0" cap="none" spc="0" normalizeH="0" baseline="0" noProof="0" dirty="0">
                <a:ln w="9525">
                  <a:solidFill>
                    <a:srgbClr val="000080"/>
                  </a:solidFill>
                  <a:round/>
                  <a:headEnd/>
                  <a:tailEnd/>
                </a:ln>
                <a:solidFill>
                  <a:srgbClr val="000080"/>
                </a:solidFill>
                <a:effectLst/>
                <a:uLnTx/>
                <a:uFillTx/>
                <a:latin typeface="Times New Roman" panose="02020603050405020304" pitchFamily="18" charset="0"/>
                <a:ea typeface="+mn-ea"/>
                <a:cs typeface="Times New Roman" panose="02020603050405020304" pitchFamily="18" charset="0"/>
              </a:rPr>
              <a:t>TRÒ CHƠI Ô CHỮ </a:t>
            </a:r>
            <a:endParaRPr kumimoji="0" lang="en-US" sz="3600" b="1" i="0" u="none" strike="noStrike" kern="10" cap="none" spc="0" normalizeH="0" baseline="0" noProof="0" dirty="0">
              <a:ln w="9525">
                <a:solidFill>
                  <a:srgbClr val="000080"/>
                </a:solidFill>
                <a:round/>
                <a:headEnd/>
                <a:tailEnd/>
              </a:ln>
              <a:solidFill>
                <a:srgbClr val="000080"/>
              </a:solidFill>
              <a:effectLst/>
              <a:uLnTx/>
              <a:uFillTx/>
              <a:latin typeface="Times New Roman" panose="02020603050405020304" pitchFamily="18" charset="0"/>
              <a:ea typeface="+mn-ea"/>
              <a:cs typeface="Times New Roman" panose="02020603050405020304" pitchFamily="18" charset="0"/>
            </a:endParaRPr>
          </a:p>
        </p:txBody>
      </p:sp>
      <p:sp>
        <p:nvSpPr>
          <p:cNvPr id="60" name="AutoShape 181"/>
          <p:cNvSpPr>
            <a:spLocks noChangeArrowheads="1"/>
          </p:cNvSpPr>
          <p:nvPr/>
        </p:nvSpPr>
        <p:spPr bwMode="auto">
          <a:xfrm>
            <a:off x="9296400" y="152400"/>
            <a:ext cx="1219200" cy="457200"/>
          </a:xfrm>
          <a:prstGeom prst="bevel">
            <a:avLst>
              <a:gd name="adj" fmla="val 12500"/>
            </a:avLst>
          </a:prstGeom>
          <a:gradFill rotWithShape="1">
            <a:gsLst>
              <a:gs pos="1000">
                <a:srgbClr val="00B050"/>
              </a:gs>
              <a:gs pos="48000">
                <a:schemeClr val="bg1"/>
              </a:gs>
              <a:gs pos="100000">
                <a:srgbClr val="FFC000"/>
              </a:gs>
            </a:gsLst>
            <a:lin ang="5400000" scaled="1"/>
          </a:gradFill>
          <a:ln>
            <a:noFill/>
          </a:ln>
          <a:effectLs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Từ</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khóa</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grpSp>
        <p:nvGrpSpPr>
          <p:cNvPr id="4" name="Group 188"/>
          <p:cNvGrpSpPr>
            <a:grpSpLocks/>
          </p:cNvGrpSpPr>
          <p:nvPr/>
        </p:nvGrpSpPr>
        <p:grpSpPr bwMode="auto">
          <a:xfrm>
            <a:off x="4572000" y="1676400"/>
            <a:ext cx="2667000" cy="533400"/>
            <a:chOff x="144" y="576"/>
            <a:chExt cx="1680" cy="336"/>
          </a:xfrm>
        </p:grpSpPr>
        <p:sp>
          <p:nvSpPr>
            <p:cNvPr id="2207" name="AutoShape 183" descr="Picture4"/>
            <p:cNvSpPr>
              <a:spLocks noChangeArrowheads="1"/>
            </p:cNvSpPr>
            <p:nvPr/>
          </p:nvSpPr>
          <p:spPr bwMode="auto">
            <a:xfrm>
              <a:off x="144"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8" name="AutoShape 184" descr="Picture4"/>
            <p:cNvSpPr>
              <a:spLocks noChangeArrowheads="1"/>
            </p:cNvSpPr>
            <p:nvPr/>
          </p:nvSpPr>
          <p:spPr bwMode="auto">
            <a:xfrm>
              <a:off x="480"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9" name="AutoShape 185" descr="Picture4"/>
            <p:cNvSpPr>
              <a:spLocks noChangeArrowheads="1"/>
            </p:cNvSpPr>
            <p:nvPr/>
          </p:nvSpPr>
          <p:spPr bwMode="auto">
            <a:xfrm>
              <a:off x="816"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10" name="AutoShape 186" descr="Picture4"/>
            <p:cNvSpPr>
              <a:spLocks noChangeArrowheads="1"/>
            </p:cNvSpPr>
            <p:nvPr/>
          </p:nvSpPr>
          <p:spPr bwMode="auto">
            <a:xfrm>
              <a:off x="1152"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11" name="AutoShape 187" descr="Picture4"/>
            <p:cNvSpPr>
              <a:spLocks noChangeArrowheads="1"/>
            </p:cNvSpPr>
            <p:nvPr/>
          </p:nvSpPr>
          <p:spPr bwMode="auto">
            <a:xfrm>
              <a:off x="1488" y="57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67" name="AutoShape 189"/>
          <p:cNvSpPr>
            <a:spLocks noChangeArrowheads="1"/>
          </p:cNvSpPr>
          <p:nvPr/>
        </p:nvSpPr>
        <p:spPr bwMode="gray">
          <a:xfrm>
            <a:off x="1752600" y="5638800"/>
            <a:ext cx="8610600" cy="7620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ts val="1750"/>
              </a:spcBef>
              <a:spcAft>
                <a:spcPct val="0"/>
              </a:spcAft>
              <a:buClrTx/>
              <a:buSzPct val="100000"/>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1.Tạm rời nơi cư trú đến vùng khác…?</a:t>
            </a:r>
            <a:endPar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5" name="Group 190"/>
          <p:cNvGrpSpPr>
            <a:grpSpLocks/>
          </p:cNvGrpSpPr>
          <p:nvPr/>
        </p:nvGrpSpPr>
        <p:grpSpPr bwMode="auto">
          <a:xfrm>
            <a:off x="4572000" y="1676400"/>
            <a:ext cx="2667000" cy="533400"/>
            <a:chOff x="336" y="144"/>
            <a:chExt cx="1680" cy="336"/>
          </a:xfrm>
        </p:grpSpPr>
        <p:sp>
          <p:nvSpPr>
            <p:cNvPr id="2202" name="AutoShape 191" descr="Picture9"/>
            <p:cNvSpPr>
              <a:spLocks noChangeArrowheads="1"/>
            </p:cNvSpPr>
            <p:nvPr/>
          </p:nvSpPr>
          <p:spPr bwMode="auto">
            <a:xfrm>
              <a:off x="336"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a:t>
              </a:r>
            </a:p>
          </p:txBody>
        </p:sp>
        <p:sp>
          <p:nvSpPr>
            <p:cNvPr id="2203" name="AutoShape 192" descr="Picture9"/>
            <p:cNvSpPr>
              <a:spLocks noChangeArrowheads="1"/>
            </p:cNvSpPr>
            <p:nvPr/>
          </p:nvSpPr>
          <p:spPr bwMode="auto">
            <a:xfrm>
              <a:off x="672"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Ả</a:t>
              </a:r>
            </a:p>
          </p:txBody>
        </p:sp>
        <p:sp>
          <p:nvSpPr>
            <p:cNvPr id="2204" name="AutoShape 193" descr="Picture9"/>
            <p:cNvSpPr>
              <a:spLocks noChangeArrowheads="1"/>
            </p:cNvSpPr>
            <p:nvPr/>
          </p:nvSpPr>
          <p:spPr bwMode="auto">
            <a:xfrm>
              <a:off x="1008"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205" name="AutoShape 194" descr="Picture9"/>
            <p:cNvSpPr>
              <a:spLocks noChangeArrowheads="1"/>
            </p:cNvSpPr>
            <p:nvPr/>
          </p:nvSpPr>
          <p:spPr bwMode="auto">
            <a:xfrm>
              <a:off x="1344"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206" name="AutoShape 195" descr="Picture9"/>
            <p:cNvSpPr>
              <a:spLocks noChangeArrowheads="1"/>
            </p:cNvSpPr>
            <p:nvPr/>
          </p:nvSpPr>
          <p:spPr bwMode="auto">
            <a:xfrm>
              <a:off x="1680"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Ư</a:t>
              </a:r>
            </a:p>
          </p:txBody>
        </p:sp>
      </p:grpSp>
      <p:grpSp>
        <p:nvGrpSpPr>
          <p:cNvPr id="6" name="Group 196"/>
          <p:cNvGrpSpPr>
            <a:grpSpLocks/>
          </p:cNvGrpSpPr>
          <p:nvPr/>
        </p:nvGrpSpPr>
        <p:grpSpPr bwMode="auto">
          <a:xfrm>
            <a:off x="4038600" y="2209800"/>
            <a:ext cx="4267200" cy="533400"/>
            <a:chOff x="144" y="2352"/>
            <a:chExt cx="2688" cy="336"/>
          </a:xfrm>
        </p:grpSpPr>
        <p:sp>
          <p:nvSpPr>
            <p:cNvPr id="2194" name="AutoShape 197" descr="Picture4"/>
            <p:cNvSpPr>
              <a:spLocks noChangeArrowheads="1"/>
            </p:cNvSpPr>
            <p:nvPr/>
          </p:nvSpPr>
          <p:spPr bwMode="auto">
            <a:xfrm>
              <a:off x="144"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5" name="AutoShape 198" descr="Picture4"/>
            <p:cNvSpPr>
              <a:spLocks noChangeArrowheads="1"/>
            </p:cNvSpPr>
            <p:nvPr/>
          </p:nvSpPr>
          <p:spPr bwMode="auto">
            <a:xfrm>
              <a:off x="480"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6" name="AutoShape 199" descr="Picture4"/>
            <p:cNvSpPr>
              <a:spLocks noChangeArrowheads="1"/>
            </p:cNvSpPr>
            <p:nvPr/>
          </p:nvSpPr>
          <p:spPr bwMode="auto">
            <a:xfrm>
              <a:off x="816"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7" name="AutoShape 200" descr="Picture4"/>
            <p:cNvSpPr>
              <a:spLocks noChangeArrowheads="1"/>
            </p:cNvSpPr>
            <p:nvPr/>
          </p:nvSpPr>
          <p:spPr bwMode="auto">
            <a:xfrm>
              <a:off x="1152"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8" name="AutoShape 201" descr="Picture4"/>
            <p:cNvSpPr>
              <a:spLocks noChangeArrowheads="1"/>
            </p:cNvSpPr>
            <p:nvPr/>
          </p:nvSpPr>
          <p:spPr bwMode="auto">
            <a:xfrm>
              <a:off x="1488"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99" name="AutoShape 202" descr="Picture4"/>
            <p:cNvSpPr>
              <a:spLocks noChangeArrowheads="1"/>
            </p:cNvSpPr>
            <p:nvPr/>
          </p:nvSpPr>
          <p:spPr bwMode="auto">
            <a:xfrm>
              <a:off x="1824"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0" name="AutoShape 203" descr="Picture4"/>
            <p:cNvSpPr>
              <a:spLocks noChangeArrowheads="1"/>
            </p:cNvSpPr>
            <p:nvPr/>
          </p:nvSpPr>
          <p:spPr bwMode="auto">
            <a:xfrm>
              <a:off x="2160"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201" name="AutoShape 204" descr="Picture4"/>
            <p:cNvSpPr>
              <a:spLocks noChangeArrowheads="1"/>
            </p:cNvSpPr>
            <p:nvPr/>
          </p:nvSpPr>
          <p:spPr bwMode="auto">
            <a:xfrm>
              <a:off x="2496" y="235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83" name="AutoShape 205"/>
          <p:cNvSpPr>
            <a:spLocks noChangeArrowheads="1"/>
          </p:cNvSpPr>
          <p:nvPr/>
        </p:nvSpPr>
        <p:spPr bwMode="gray">
          <a:xfrm>
            <a:off x="1752600" y="5638800"/>
            <a:ext cx="8610600" cy="7620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2.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Sửa lại, nói cho đúng sự thật?</a:t>
            </a:r>
          </a:p>
        </p:txBody>
      </p:sp>
      <p:grpSp>
        <p:nvGrpSpPr>
          <p:cNvPr id="7" name="Group 206"/>
          <p:cNvGrpSpPr>
            <a:grpSpLocks/>
          </p:cNvGrpSpPr>
          <p:nvPr/>
        </p:nvGrpSpPr>
        <p:grpSpPr bwMode="auto">
          <a:xfrm>
            <a:off x="4038600" y="2209800"/>
            <a:ext cx="4267200" cy="533400"/>
            <a:chOff x="2832" y="1200"/>
            <a:chExt cx="2688" cy="336"/>
          </a:xfrm>
        </p:grpSpPr>
        <p:sp>
          <p:nvSpPr>
            <p:cNvPr id="2186" name="AutoShape 207" descr="Picture9"/>
            <p:cNvSpPr>
              <a:spLocks noChangeArrowheads="1"/>
            </p:cNvSpPr>
            <p:nvPr/>
          </p:nvSpPr>
          <p:spPr bwMode="auto">
            <a:xfrm>
              <a:off x="2832"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87" name="AutoShape 208" descr="Picture9"/>
            <p:cNvSpPr>
              <a:spLocks noChangeArrowheads="1"/>
            </p:cNvSpPr>
            <p:nvPr/>
          </p:nvSpPr>
          <p:spPr bwMode="auto">
            <a:xfrm>
              <a:off x="3168"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Ả</a:t>
              </a:r>
            </a:p>
          </p:txBody>
        </p:sp>
        <p:sp>
          <p:nvSpPr>
            <p:cNvPr id="2188" name="AutoShape 209" descr="Picture9"/>
            <p:cNvSpPr>
              <a:spLocks noChangeArrowheads="1"/>
            </p:cNvSpPr>
            <p:nvPr/>
          </p:nvSpPr>
          <p:spPr bwMode="auto">
            <a:xfrm>
              <a:off x="3504"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a:t>
              </a:r>
            </a:p>
          </p:txBody>
        </p:sp>
        <p:sp>
          <p:nvSpPr>
            <p:cNvPr id="2189" name="AutoShape 210" descr="Picture9"/>
            <p:cNvSpPr>
              <a:spLocks noChangeArrowheads="1"/>
            </p:cNvSpPr>
            <p:nvPr/>
          </p:nvSpPr>
          <p:spPr bwMode="auto">
            <a:xfrm>
              <a:off x="3840"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90" name="AutoShape 211" descr="Picture9"/>
            <p:cNvSpPr>
              <a:spLocks noChangeArrowheads="1"/>
            </p:cNvSpPr>
            <p:nvPr/>
          </p:nvSpPr>
          <p:spPr bwMode="auto">
            <a:xfrm>
              <a:off x="4176"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t>
              </a:r>
            </a:p>
          </p:txBody>
        </p:sp>
        <p:sp>
          <p:nvSpPr>
            <p:cNvPr id="2191" name="AutoShape 212" descr="Picture9"/>
            <p:cNvSpPr>
              <a:spLocks noChangeArrowheads="1"/>
            </p:cNvSpPr>
            <p:nvPr/>
          </p:nvSpPr>
          <p:spPr bwMode="auto">
            <a:xfrm>
              <a:off x="4512"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Í</a:t>
              </a:r>
            </a:p>
          </p:txBody>
        </p:sp>
        <p:sp>
          <p:nvSpPr>
            <p:cNvPr id="2192" name="AutoShape 213" descr="Picture9"/>
            <p:cNvSpPr>
              <a:spLocks noChangeArrowheads="1"/>
            </p:cNvSpPr>
            <p:nvPr/>
          </p:nvSpPr>
          <p:spPr bwMode="auto">
            <a:xfrm>
              <a:off x="4848"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93" name="AutoShape 214" descr="Picture9"/>
            <p:cNvSpPr>
              <a:spLocks noChangeArrowheads="1"/>
            </p:cNvSpPr>
            <p:nvPr/>
          </p:nvSpPr>
          <p:spPr bwMode="auto">
            <a:xfrm>
              <a:off x="5184" y="120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t>
              </a:r>
            </a:p>
          </p:txBody>
        </p:sp>
      </p:grpSp>
      <p:sp>
        <p:nvSpPr>
          <p:cNvPr id="93" name="AutoShape 215"/>
          <p:cNvSpPr>
            <a:spLocks noChangeArrowheads="1"/>
          </p:cNvSpPr>
          <p:nvPr/>
        </p:nvSpPr>
        <p:spPr bwMode="gray">
          <a:xfrm>
            <a:off x="1752600" y="5638800"/>
            <a:ext cx="8610600" cy="7620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3.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Không giữ đúng như lời, thiếu trung thực,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thay lòng đổi dạ?</a:t>
            </a: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8" name="Group 216"/>
          <p:cNvGrpSpPr>
            <a:grpSpLocks/>
          </p:cNvGrpSpPr>
          <p:nvPr/>
        </p:nvGrpSpPr>
        <p:grpSpPr bwMode="auto">
          <a:xfrm>
            <a:off x="5638800" y="2743200"/>
            <a:ext cx="3200400" cy="533400"/>
            <a:chOff x="1824" y="0"/>
            <a:chExt cx="2016" cy="336"/>
          </a:xfrm>
        </p:grpSpPr>
        <p:sp>
          <p:nvSpPr>
            <p:cNvPr id="2180" name="AutoShape 217" descr="Picture4"/>
            <p:cNvSpPr>
              <a:spLocks noChangeArrowheads="1"/>
            </p:cNvSpPr>
            <p:nvPr/>
          </p:nvSpPr>
          <p:spPr bwMode="auto">
            <a:xfrm>
              <a:off x="1824"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1" name="AutoShape 218" descr="Picture4"/>
            <p:cNvSpPr>
              <a:spLocks noChangeArrowheads="1"/>
            </p:cNvSpPr>
            <p:nvPr/>
          </p:nvSpPr>
          <p:spPr bwMode="auto">
            <a:xfrm>
              <a:off x="2160"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2" name="AutoShape 219" descr="Picture4"/>
            <p:cNvSpPr>
              <a:spLocks noChangeArrowheads="1"/>
            </p:cNvSpPr>
            <p:nvPr/>
          </p:nvSpPr>
          <p:spPr bwMode="auto">
            <a:xfrm>
              <a:off x="2496"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3" name="AutoShape 220" descr="Picture4"/>
            <p:cNvSpPr>
              <a:spLocks noChangeArrowheads="1"/>
            </p:cNvSpPr>
            <p:nvPr/>
          </p:nvSpPr>
          <p:spPr bwMode="auto">
            <a:xfrm>
              <a:off x="2832"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4" name="AutoShape 221" descr="Picture4"/>
            <p:cNvSpPr>
              <a:spLocks noChangeArrowheads="1"/>
            </p:cNvSpPr>
            <p:nvPr/>
          </p:nvSpPr>
          <p:spPr bwMode="auto">
            <a:xfrm>
              <a:off x="3168"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85" name="AutoShape 222" descr="Picture4"/>
            <p:cNvSpPr>
              <a:spLocks noChangeArrowheads="1"/>
            </p:cNvSpPr>
            <p:nvPr/>
          </p:nvSpPr>
          <p:spPr bwMode="auto">
            <a:xfrm>
              <a:off x="3504" y="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9" name="Group 223"/>
          <p:cNvGrpSpPr>
            <a:grpSpLocks/>
          </p:cNvGrpSpPr>
          <p:nvPr/>
        </p:nvGrpSpPr>
        <p:grpSpPr bwMode="auto">
          <a:xfrm>
            <a:off x="5638800" y="2743200"/>
            <a:ext cx="3200400" cy="533400"/>
            <a:chOff x="2352" y="144"/>
            <a:chExt cx="2016" cy="336"/>
          </a:xfrm>
        </p:grpSpPr>
        <p:sp>
          <p:nvSpPr>
            <p:cNvPr id="2174" name="AutoShape 224" descr="Picture9"/>
            <p:cNvSpPr>
              <a:spLocks noChangeArrowheads="1"/>
            </p:cNvSpPr>
            <p:nvPr/>
          </p:nvSpPr>
          <p:spPr bwMode="auto">
            <a:xfrm>
              <a:off x="2352"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Đ</a:t>
              </a:r>
            </a:p>
          </p:txBody>
        </p:sp>
        <p:sp>
          <p:nvSpPr>
            <p:cNvPr id="2175" name="AutoShape 225" descr="Picture9"/>
            <p:cNvSpPr>
              <a:spLocks noChangeArrowheads="1"/>
            </p:cNvSpPr>
            <p:nvPr/>
          </p:nvSpPr>
          <p:spPr bwMode="auto">
            <a:xfrm>
              <a:off x="2688"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Ơ</a:t>
              </a:r>
            </a:p>
          </p:txBody>
        </p:sp>
        <p:sp>
          <p:nvSpPr>
            <p:cNvPr id="2176" name="AutoShape 226" descr="Picture9"/>
            <p:cNvSpPr>
              <a:spLocks noChangeArrowheads="1"/>
            </p:cNvSpPr>
            <p:nvPr/>
          </p:nvSpPr>
          <p:spPr bwMode="auto">
            <a:xfrm>
              <a:off x="3024"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77" name="AutoShape 227" descr="Picture9"/>
            <p:cNvSpPr>
              <a:spLocks noChangeArrowheads="1"/>
            </p:cNvSpPr>
            <p:nvPr/>
          </p:nvSpPr>
          <p:spPr bwMode="auto">
            <a:xfrm>
              <a:off x="3360"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a:t>
              </a:r>
            </a:p>
          </p:txBody>
        </p:sp>
        <p:sp>
          <p:nvSpPr>
            <p:cNvPr id="2178" name="AutoShape 228" descr="Picture9"/>
            <p:cNvSpPr>
              <a:spLocks noChangeArrowheads="1"/>
            </p:cNvSpPr>
            <p:nvPr/>
          </p:nvSpPr>
          <p:spPr bwMode="auto">
            <a:xfrm>
              <a:off x="3696"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a:t>
              </a:r>
            </a:p>
          </p:txBody>
        </p:sp>
        <p:sp>
          <p:nvSpPr>
            <p:cNvPr id="2179" name="AutoShape 229" descr="Picture9"/>
            <p:cNvSpPr>
              <a:spLocks noChangeArrowheads="1"/>
            </p:cNvSpPr>
            <p:nvPr/>
          </p:nvSpPr>
          <p:spPr bwMode="auto">
            <a:xfrm>
              <a:off x="4032"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a:t>
              </a:r>
            </a:p>
          </p:txBody>
        </p:sp>
      </p:grpSp>
      <p:grpSp>
        <p:nvGrpSpPr>
          <p:cNvPr id="10" name="Group 230"/>
          <p:cNvGrpSpPr>
            <a:grpSpLocks/>
          </p:cNvGrpSpPr>
          <p:nvPr/>
        </p:nvGrpSpPr>
        <p:grpSpPr bwMode="auto">
          <a:xfrm>
            <a:off x="4038600" y="3276600"/>
            <a:ext cx="3733800" cy="533400"/>
            <a:chOff x="144" y="912"/>
            <a:chExt cx="2352" cy="336"/>
          </a:xfrm>
        </p:grpSpPr>
        <p:sp>
          <p:nvSpPr>
            <p:cNvPr id="2167" name="AutoShape 231" descr="Picture4"/>
            <p:cNvSpPr>
              <a:spLocks noChangeArrowheads="1"/>
            </p:cNvSpPr>
            <p:nvPr/>
          </p:nvSpPr>
          <p:spPr bwMode="auto">
            <a:xfrm>
              <a:off x="144"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68" name="AutoShape 232" descr="Picture4"/>
            <p:cNvSpPr>
              <a:spLocks noChangeArrowheads="1"/>
            </p:cNvSpPr>
            <p:nvPr/>
          </p:nvSpPr>
          <p:spPr bwMode="auto">
            <a:xfrm>
              <a:off x="480"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69" name="AutoShape 233" descr="Picture4"/>
            <p:cNvSpPr>
              <a:spLocks noChangeArrowheads="1"/>
            </p:cNvSpPr>
            <p:nvPr/>
          </p:nvSpPr>
          <p:spPr bwMode="auto">
            <a:xfrm>
              <a:off x="816"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0" name="AutoShape 234" descr="Picture4"/>
            <p:cNvSpPr>
              <a:spLocks noChangeArrowheads="1"/>
            </p:cNvSpPr>
            <p:nvPr/>
          </p:nvSpPr>
          <p:spPr bwMode="auto">
            <a:xfrm>
              <a:off x="1152"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1" name="AutoShape 235" descr="Picture4"/>
            <p:cNvSpPr>
              <a:spLocks noChangeArrowheads="1"/>
            </p:cNvSpPr>
            <p:nvPr/>
          </p:nvSpPr>
          <p:spPr bwMode="auto">
            <a:xfrm>
              <a:off x="1488"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2" name="AutoShape 236" descr="Picture4"/>
            <p:cNvSpPr>
              <a:spLocks noChangeArrowheads="1"/>
            </p:cNvSpPr>
            <p:nvPr/>
          </p:nvSpPr>
          <p:spPr bwMode="auto">
            <a:xfrm>
              <a:off x="1824"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73" name="AutoShape 237" descr="Picture4"/>
            <p:cNvSpPr>
              <a:spLocks noChangeArrowheads="1"/>
            </p:cNvSpPr>
            <p:nvPr/>
          </p:nvSpPr>
          <p:spPr bwMode="auto">
            <a:xfrm>
              <a:off x="2160" y="91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
        <p:nvSpPr>
          <p:cNvPr id="116" name="AutoShape 238"/>
          <p:cNvSpPr>
            <a:spLocks noChangeArrowheads="1"/>
          </p:cNvSpPr>
          <p:nvPr/>
        </p:nvSpPr>
        <p:spPr bwMode="gray">
          <a:xfrm>
            <a:off x="1752600" y="5257800"/>
            <a:ext cx="8610600" cy="12954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4.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Phong trào dạy chữ quốc ngữ, thanh toán nạn mù chữ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sau cách mạng?</a:t>
            </a:r>
          </a:p>
        </p:txBody>
      </p:sp>
      <p:grpSp>
        <p:nvGrpSpPr>
          <p:cNvPr id="11" name="Group 239"/>
          <p:cNvGrpSpPr>
            <a:grpSpLocks/>
          </p:cNvGrpSpPr>
          <p:nvPr/>
        </p:nvGrpSpPr>
        <p:grpSpPr bwMode="auto">
          <a:xfrm>
            <a:off x="4038600" y="3276600"/>
            <a:ext cx="3733800" cy="533400"/>
            <a:chOff x="336" y="816"/>
            <a:chExt cx="2352" cy="336"/>
          </a:xfrm>
        </p:grpSpPr>
        <p:sp>
          <p:nvSpPr>
            <p:cNvPr id="2160" name="AutoShape 240" descr="Picture9"/>
            <p:cNvSpPr>
              <a:spLocks noChangeArrowheads="1"/>
            </p:cNvSpPr>
            <p:nvPr/>
          </p:nvSpPr>
          <p:spPr bwMode="auto">
            <a:xfrm>
              <a:off x="336"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a:t>
              </a:r>
            </a:p>
          </p:txBody>
        </p:sp>
        <p:sp>
          <p:nvSpPr>
            <p:cNvPr id="2161" name="AutoShape 241" descr="Picture9"/>
            <p:cNvSpPr>
              <a:spLocks noChangeArrowheads="1"/>
            </p:cNvSpPr>
            <p:nvPr/>
          </p:nvSpPr>
          <p:spPr bwMode="auto">
            <a:xfrm>
              <a:off x="672"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Ì</a:t>
              </a:r>
            </a:p>
          </p:txBody>
        </p:sp>
        <p:sp>
          <p:nvSpPr>
            <p:cNvPr id="2162" name="AutoShape 242" descr="Picture9"/>
            <p:cNvSpPr>
              <a:spLocks noChangeArrowheads="1"/>
            </p:cNvSpPr>
            <p:nvPr/>
          </p:nvSpPr>
          <p:spPr bwMode="auto">
            <a:xfrm>
              <a:off x="1008"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63" name="AutoShape 243" descr="Picture9"/>
            <p:cNvSpPr>
              <a:spLocks noChangeArrowheads="1"/>
            </p:cNvSpPr>
            <p:nvPr/>
          </p:nvSpPr>
          <p:spPr bwMode="auto">
            <a:xfrm>
              <a:off x="1344"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t>
              </a:r>
            </a:p>
          </p:txBody>
        </p:sp>
        <p:sp>
          <p:nvSpPr>
            <p:cNvPr id="2164" name="AutoShape 244" descr="Picture9"/>
            <p:cNvSpPr>
              <a:spLocks noChangeArrowheads="1"/>
            </p:cNvSpPr>
            <p:nvPr/>
          </p:nvSpPr>
          <p:spPr bwMode="auto">
            <a:xfrm>
              <a:off x="1680"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a:t>
              </a:r>
            </a:p>
          </p:txBody>
        </p:sp>
        <p:sp>
          <p:nvSpPr>
            <p:cNvPr id="2165" name="AutoShape 245" descr="Picture9"/>
            <p:cNvSpPr>
              <a:spLocks noChangeArrowheads="1"/>
            </p:cNvSpPr>
            <p:nvPr/>
          </p:nvSpPr>
          <p:spPr bwMode="auto">
            <a:xfrm>
              <a:off x="2016"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Â</a:t>
              </a:r>
            </a:p>
          </p:txBody>
        </p:sp>
        <p:sp>
          <p:nvSpPr>
            <p:cNvPr id="2166" name="AutoShape 246" descr="Picture9"/>
            <p:cNvSpPr>
              <a:spLocks noChangeArrowheads="1"/>
            </p:cNvSpPr>
            <p:nvPr/>
          </p:nvSpPr>
          <p:spPr bwMode="auto">
            <a:xfrm>
              <a:off x="2352"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grpSp>
      <p:sp>
        <p:nvSpPr>
          <p:cNvPr id="2112" name="AutoShape 304" descr="Picture3"/>
          <p:cNvSpPr>
            <a:spLocks noChangeArrowheads="1"/>
          </p:cNvSpPr>
          <p:nvPr/>
        </p:nvSpPr>
        <p:spPr bwMode="auto">
          <a:xfrm>
            <a:off x="7772400" y="3810000"/>
            <a:ext cx="533400" cy="533400"/>
          </a:xfrm>
          <a:prstGeom prst="roundRect">
            <a:avLst>
              <a:gd name="adj" fmla="val 16667"/>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6" name="AutoShape 305"/>
          <p:cNvSpPr>
            <a:spLocks noChangeArrowheads="1"/>
          </p:cNvSpPr>
          <p:nvPr/>
        </p:nvSpPr>
        <p:spPr bwMode="gray">
          <a:xfrm>
            <a:off x="1752600" y="5410200"/>
            <a:ext cx="8610600" cy="9906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rPr>
              <a:t>5. </a:t>
            </a: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Huyện ở phía nam tỉnh Bắc Ninh nay thuộc Hà Nội?</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12" name="Group 306"/>
          <p:cNvGrpSpPr>
            <a:grpSpLocks/>
          </p:cNvGrpSpPr>
          <p:nvPr/>
        </p:nvGrpSpPr>
        <p:grpSpPr bwMode="auto">
          <a:xfrm>
            <a:off x="5105400" y="3810000"/>
            <a:ext cx="3200400" cy="533400"/>
            <a:chOff x="1920" y="2400"/>
            <a:chExt cx="2016" cy="336"/>
          </a:xfrm>
        </p:grpSpPr>
        <p:sp>
          <p:nvSpPr>
            <p:cNvPr id="2154" name="AutoShape 307" descr="Picture4"/>
            <p:cNvSpPr>
              <a:spLocks noChangeArrowheads="1"/>
            </p:cNvSpPr>
            <p:nvPr/>
          </p:nvSpPr>
          <p:spPr bwMode="auto">
            <a:xfrm>
              <a:off x="1920"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5" name="AutoShape 308" descr="Picture4"/>
            <p:cNvSpPr>
              <a:spLocks noChangeArrowheads="1"/>
            </p:cNvSpPr>
            <p:nvPr/>
          </p:nvSpPr>
          <p:spPr bwMode="auto">
            <a:xfrm>
              <a:off x="2256"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6" name="AutoShape 309" descr="Picture4"/>
            <p:cNvSpPr>
              <a:spLocks noChangeArrowheads="1"/>
            </p:cNvSpPr>
            <p:nvPr/>
          </p:nvSpPr>
          <p:spPr bwMode="auto">
            <a:xfrm>
              <a:off x="2592"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7" name="AutoShape 310" descr="Picture4"/>
            <p:cNvSpPr>
              <a:spLocks noChangeArrowheads="1"/>
            </p:cNvSpPr>
            <p:nvPr/>
          </p:nvSpPr>
          <p:spPr bwMode="auto">
            <a:xfrm>
              <a:off x="2928"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8" name="AutoShape 311" descr="Picture4"/>
            <p:cNvSpPr>
              <a:spLocks noChangeArrowheads="1"/>
            </p:cNvSpPr>
            <p:nvPr/>
          </p:nvSpPr>
          <p:spPr bwMode="auto">
            <a:xfrm>
              <a:off x="3264"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59" name="AutoShape 312" descr="Picture4"/>
            <p:cNvSpPr>
              <a:spLocks noChangeArrowheads="1"/>
            </p:cNvSpPr>
            <p:nvPr/>
          </p:nvSpPr>
          <p:spPr bwMode="auto">
            <a:xfrm>
              <a:off x="3600" y="240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13" name="Group 313"/>
          <p:cNvGrpSpPr>
            <a:grpSpLocks/>
          </p:cNvGrpSpPr>
          <p:nvPr/>
        </p:nvGrpSpPr>
        <p:grpSpPr bwMode="auto">
          <a:xfrm>
            <a:off x="5105400" y="3810000"/>
            <a:ext cx="3200400" cy="546100"/>
            <a:chOff x="336" y="2488"/>
            <a:chExt cx="2016" cy="344"/>
          </a:xfrm>
        </p:grpSpPr>
        <p:sp>
          <p:nvSpPr>
            <p:cNvPr id="2148" name="AutoShape 314" descr="Picture9"/>
            <p:cNvSpPr>
              <a:spLocks noChangeArrowheads="1"/>
            </p:cNvSpPr>
            <p:nvPr/>
          </p:nvSpPr>
          <p:spPr bwMode="auto">
            <a:xfrm>
              <a:off x="336" y="2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a:t>
              </a:r>
            </a:p>
          </p:txBody>
        </p:sp>
        <p:sp>
          <p:nvSpPr>
            <p:cNvPr id="2149" name="AutoShape 315" descr="Picture9"/>
            <p:cNvSpPr>
              <a:spLocks noChangeArrowheads="1"/>
            </p:cNvSpPr>
            <p:nvPr/>
          </p:nvSpPr>
          <p:spPr bwMode="auto">
            <a:xfrm>
              <a:off x="672" y="2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a:t>
              </a:r>
            </a:p>
          </p:txBody>
        </p:sp>
        <p:sp>
          <p:nvSpPr>
            <p:cNvPr id="2150" name="AutoShape 316" descr="Picture9"/>
            <p:cNvSpPr>
              <a:spLocks noChangeArrowheads="1"/>
            </p:cNvSpPr>
            <p:nvPr/>
          </p:nvSpPr>
          <p:spPr bwMode="auto">
            <a:xfrm>
              <a:off x="1008"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a:t>
              </a:r>
            </a:p>
          </p:txBody>
        </p:sp>
        <p:sp>
          <p:nvSpPr>
            <p:cNvPr id="2151" name="AutoShape 317" descr="Picture9"/>
            <p:cNvSpPr>
              <a:spLocks noChangeArrowheads="1"/>
            </p:cNvSpPr>
            <p:nvPr/>
          </p:nvSpPr>
          <p:spPr bwMode="auto">
            <a:xfrm>
              <a:off x="1344"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a:t>
              </a:r>
            </a:p>
          </p:txBody>
        </p:sp>
        <p:sp>
          <p:nvSpPr>
            <p:cNvPr id="2152" name="AutoShape 318" descr="Picture9"/>
            <p:cNvSpPr>
              <a:spLocks noChangeArrowheads="1"/>
            </p:cNvSpPr>
            <p:nvPr/>
          </p:nvSpPr>
          <p:spPr bwMode="auto">
            <a:xfrm>
              <a:off x="1680"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Â</a:t>
              </a:r>
            </a:p>
          </p:txBody>
        </p:sp>
        <p:sp>
          <p:nvSpPr>
            <p:cNvPr id="2153" name="AutoShape 319" descr="Picture9"/>
            <p:cNvSpPr>
              <a:spLocks noChangeArrowheads="1"/>
            </p:cNvSpPr>
            <p:nvPr/>
          </p:nvSpPr>
          <p:spPr bwMode="auto">
            <a:xfrm>
              <a:off x="2016" y="249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t>
              </a:r>
            </a:p>
          </p:txBody>
        </p:sp>
      </p:grpSp>
      <p:sp>
        <p:nvSpPr>
          <p:cNvPr id="141" name="AutoShape 320"/>
          <p:cNvSpPr>
            <a:spLocks noChangeArrowheads="1"/>
          </p:cNvSpPr>
          <p:nvPr/>
        </p:nvSpPr>
        <p:spPr bwMode="gray">
          <a:xfrm>
            <a:off x="1752600" y="5486400"/>
            <a:ext cx="8610600" cy="9144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ts val="1750"/>
              </a:spcBef>
              <a:spcAft>
                <a:spcPct val="0"/>
              </a:spcAft>
              <a:buClrTx/>
              <a:buSzPct val="100000"/>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ts val="1750"/>
              </a:spcBef>
              <a:spcAft>
                <a:spcPct val="0"/>
              </a:spcAft>
              <a:buClrTx/>
              <a:buSzPct val="100000"/>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6.Dáng đi cắm cúi, nhanh ,vội?</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outerShdw>
              </a:effectLst>
              <a:uLnTx/>
              <a:uFillTx/>
              <a:latin typeface="Verdana" panose="020B0604030504040204" pitchFamily="34" charset="0"/>
              <a:ea typeface="+mn-ea"/>
              <a:cs typeface="+mn-cs"/>
            </a:endParaRPr>
          </a:p>
        </p:txBody>
      </p:sp>
      <p:grpSp>
        <p:nvGrpSpPr>
          <p:cNvPr id="20" name="Group 321"/>
          <p:cNvGrpSpPr>
            <a:grpSpLocks/>
          </p:cNvGrpSpPr>
          <p:nvPr/>
        </p:nvGrpSpPr>
        <p:grpSpPr bwMode="auto">
          <a:xfrm>
            <a:off x="5638800" y="4330700"/>
            <a:ext cx="3733800" cy="546100"/>
            <a:chOff x="144" y="3016"/>
            <a:chExt cx="2352" cy="344"/>
          </a:xfrm>
        </p:grpSpPr>
        <p:sp>
          <p:nvSpPr>
            <p:cNvPr id="2141" name="AutoShape 322" descr="Picture4"/>
            <p:cNvSpPr>
              <a:spLocks noChangeArrowheads="1"/>
            </p:cNvSpPr>
            <p:nvPr/>
          </p:nvSpPr>
          <p:spPr bwMode="auto">
            <a:xfrm>
              <a:off x="144" y="301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2" name="AutoShape 323" descr="Picture4"/>
            <p:cNvSpPr>
              <a:spLocks noChangeArrowheads="1"/>
            </p:cNvSpPr>
            <p:nvPr/>
          </p:nvSpPr>
          <p:spPr bwMode="auto">
            <a:xfrm>
              <a:off x="480" y="301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3" name="AutoShape 324" descr="Picture4"/>
            <p:cNvSpPr>
              <a:spLocks noChangeArrowheads="1"/>
            </p:cNvSpPr>
            <p:nvPr/>
          </p:nvSpPr>
          <p:spPr bwMode="auto">
            <a:xfrm>
              <a:off x="816" y="301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4" name="AutoShape 325" descr="Picture4"/>
            <p:cNvSpPr>
              <a:spLocks noChangeArrowheads="1"/>
            </p:cNvSpPr>
            <p:nvPr/>
          </p:nvSpPr>
          <p:spPr bwMode="auto">
            <a:xfrm>
              <a:off x="1152"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5" name="AutoShape 326" descr="Picture4"/>
            <p:cNvSpPr>
              <a:spLocks noChangeArrowheads="1"/>
            </p:cNvSpPr>
            <p:nvPr/>
          </p:nvSpPr>
          <p:spPr bwMode="auto">
            <a:xfrm>
              <a:off x="1488"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6" name="AutoShape 327" descr="Picture4"/>
            <p:cNvSpPr>
              <a:spLocks noChangeArrowheads="1"/>
            </p:cNvSpPr>
            <p:nvPr/>
          </p:nvSpPr>
          <p:spPr bwMode="auto">
            <a:xfrm>
              <a:off x="1824"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47" name="AutoShape 328" descr="Picture4"/>
            <p:cNvSpPr>
              <a:spLocks noChangeArrowheads="1"/>
            </p:cNvSpPr>
            <p:nvPr/>
          </p:nvSpPr>
          <p:spPr bwMode="auto">
            <a:xfrm>
              <a:off x="2160" y="302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21" name="Group 329"/>
          <p:cNvGrpSpPr>
            <a:grpSpLocks/>
          </p:cNvGrpSpPr>
          <p:nvPr/>
        </p:nvGrpSpPr>
        <p:grpSpPr bwMode="auto">
          <a:xfrm>
            <a:off x="5638800" y="4343400"/>
            <a:ext cx="3733800" cy="533400"/>
            <a:chOff x="336" y="1488"/>
            <a:chExt cx="2352" cy="336"/>
          </a:xfrm>
        </p:grpSpPr>
        <p:sp>
          <p:nvSpPr>
            <p:cNvPr id="2134" name="AutoShape 330" descr="Picture9"/>
            <p:cNvSpPr>
              <a:spLocks noChangeArrowheads="1"/>
            </p:cNvSpPr>
            <p:nvPr/>
          </p:nvSpPr>
          <p:spPr bwMode="auto">
            <a:xfrm>
              <a:off x="336"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35" name="AutoShape 331" descr="Picture9"/>
            <p:cNvSpPr>
              <a:spLocks noChangeArrowheads="1"/>
            </p:cNvSpPr>
            <p:nvPr/>
          </p:nvSpPr>
          <p:spPr bwMode="auto">
            <a:xfrm>
              <a:off x="672"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U</a:t>
              </a:r>
            </a:p>
          </p:txBody>
        </p:sp>
        <p:sp>
          <p:nvSpPr>
            <p:cNvPr id="2136" name="AutoShape 332" descr="Picture9"/>
            <p:cNvSpPr>
              <a:spLocks noChangeArrowheads="1"/>
            </p:cNvSpPr>
            <p:nvPr/>
          </p:nvSpPr>
          <p:spPr bwMode="auto">
            <a:xfrm>
              <a:off x="1008"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t>
              </a:r>
            </a:p>
          </p:txBody>
        </p:sp>
        <p:sp>
          <p:nvSpPr>
            <p:cNvPr id="2137" name="AutoShape 333" descr="Picture9"/>
            <p:cNvSpPr>
              <a:spLocks noChangeArrowheads="1"/>
            </p:cNvSpPr>
            <p:nvPr/>
          </p:nvSpPr>
          <p:spPr bwMode="auto">
            <a:xfrm>
              <a:off x="1344"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a:t>
              </a:r>
            </a:p>
          </p:txBody>
        </p:sp>
        <p:sp>
          <p:nvSpPr>
            <p:cNvPr id="2138" name="AutoShape 334" descr="Picture9"/>
            <p:cNvSpPr>
              <a:spLocks noChangeArrowheads="1"/>
            </p:cNvSpPr>
            <p:nvPr/>
          </p:nvSpPr>
          <p:spPr bwMode="auto">
            <a:xfrm>
              <a:off x="1680"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2139" name="AutoShape 335" descr="Picture9"/>
            <p:cNvSpPr>
              <a:spLocks noChangeArrowheads="1"/>
            </p:cNvSpPr>
            <p:nvPr/>
          </p:nvSpPr>
          <p:spPr bwMode="auto">
            <a:xfrm>
              <a:off x="2016"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Ú</a:t>
              </a:r>
            </a:p>
          </p:txBody>
        </p:sp>
        <p:sp>
          <p:nvSpPr>
            <p:cNvPr id="2140" name="AutoShape 336" descr="Picture9"/>
            <p:cNvSpPr>
              <a:spLocks noChangeArrowheads="1"/>
            </p:cNvSpPr>
            <p:nvPr/>
          </p:nvSpPr>
          <p:spPr bwMode="auto">
            <a:xfrm>
              <a:off x="2352"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t>
              </a:r>
            </a:p>
          </p:txBody>
        </p:sp>
      </p:grpSp>
      <p:sp>
        <p:nvSpPr>
          <p:cNvPr id="158" name="AutoShape 337"/>
          <p:cNvSpPr>
            <a:spLocks noChangeArrowheads="1"/>
          </p:cNvSpPr>
          <p:nvPr/>
        </p:nvSpPr>
        <p:spPr bwMode="gray">
          <a:xfrm>
            <a:off x="1752600" y="5105400"/>
            <a:ext cx="8610600" cy="1600200"/>
          </a:xfrm>
          <a:prstGeom prst="roundRect">
            <a:avLst>
              <a:gd name="adj" fmla="val 50000"/>
            </a:avLst>
          </a:prstGeom>
          <a:gradFill rotWithShape="1">
            <a:gsLst>
              <a:gs pos="0">
                <a:schemeClr val="accent2">
                  <a:alpha val="99001"/>
                </a:schemeClr>
              </a:gs>
              <a:gs pos="50000">
                <a:schemeClr val="accent2">
                  <a:gamma/>
                  <a:tint val="69804"/>
                  <a:invGamma/>
                </a:schemeClr>
              </a:gs>
              <a:gs pos="100000">
                <a:schemeClr val="accent2">
                  <a:alpha val="99001"/>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thuộc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huyện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Từ</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Sơn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tỉnh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Bắc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Ninh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có</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tên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chữ</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Phù</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Lưu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còn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đựợc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gọi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gì</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Hãy</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tìm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ô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chữ</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hàng</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dọc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có</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tên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gọi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trên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grpSp>
        <p:nvGrpSpPr>
          <p:cNvPr id="22" name="Group 338"/>
          <p:cNvGrpSpPr>
            <a:grpSpLocks/>
          </p:cNvGrpSpPr>
          <p:nvPr/>
        </p:nvGrpSpPr>
        <p:grpSpPr bwMode="auto">
          <a:xfrm>
            <a:off x="6172200" y="1676400"/>
            <a:ext cx="533400" cy="3200400"/>
            <a:chOff x="3840" y="624"/>
            <a:chExt cx="336" cy="2016"/>
          </a:xfrm>
        </p:grpSpPr>
        <p:sp>
          <p:nvSpPr>
            <p:cNvPr id="2128" name="AutoShape 339" descr="Picture4"/>
            <p:cNvSpPr>
              <a:spLocks noChangeArrowheads="1"/>
            </p:cNvSpPr>
            <p:nvPr/>
          </p:nvSpPr>
          <p:spPr bwMode="auto">
            <a:xfrm>
              <a:off x="3840" y="62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29" name="AutoShape 340" descr="Picture4"/>
            <p:cNvSpPr>
              <a:spLocks noChangeArrowheads="1"/>
            </p:cNvSpPr>
            <p:nvPr/>
          </p:nvSpPr>
          <p:spPr bwMode="auto">
            <a:xfrm>
              <a:off x="3840" y="960"/>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0" name="AutoShape 341" descr="Picture4"/>
            <p:cNvSpPr>
              <a:spLocks noChangeArrowheads="1"/>
            </p:cNvSpPr>
            <p:nvPr/>
          </p:nvSpPr>
          <p:spPr bwMode="auto">
            <a:xfrm>
              <a:off x="3840" y="1296"/>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1" name="AutoShape 342" descr="Picture4"/>
            <p:cNvSpPr>
              <a:spLocks noChangeArrowheads="1"/>
            </p:cNvSpPr>
            <p:nvPr/>
          </p:nvSpPr>
          <p:spPr bwMode="auto">
            <a:xfrm>
              <a:off x="3840" y="1632"/>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2" name="AutoShape 343" descr="Picture4"/>
            <p:cNvSpPr>
              <a:spLocks noChangeArrowheads="1"/>
            </p:cNvSpPr>
            <p:nvPr/>
          </p:nvSpPr>
          <p:spPr bwMode="auto">
            <a:xfrm>
              <a:off x="3840" y="1968"/>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133" name="AutoShape 344" descr="Picture4"/>
            <p:cNvSpPr>
              <a:spLocks noChangeArrowheads="1"/>
            </p:cNvSpPr>
            <p:nvPr/>
          </p:nvSpPr>
          <p:spPr bwMode="auto">
            <a:xfrm>
              <a:off x="3840" y="2304"/>
              <a:ext cx="336" cy="336"/>
            </a:xfrm>
            <a:prstGeom prst="roundRect">
              <a:avLst>
                <a:gd name="adj" fmla="val 16667"/>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grpSp>
      <p:grpSp>
        <p:nvGrpSpPr>
          <p:cNvPr id="23" name="Group 345"/>
          <p:cNvGrpSpPr>
            <a:grpSpLocks/>
          </p:cNvGrpSpPr>
          <p:nvPr/>
        </p:nvGrpSpPr>
        <p:grpSpPr bwMode="auto">
          <a:xfrm>
            <a:off x="6172200" y="1676400"/>
            <a:ext cx="533400" cy="3200400"/>
            <a:chOff x="4608" y="144"/>
            <a:chExt cx="336" cy="2016"/>
          </a:xfrm>
        </p:grpSpPr>
        <p:sp>
          <p:nvSpPr>
            <p:cNvPr id="2122" name="AutoShape 346" descr="Picture9"/>
            <p:cNvSpPr>
              <a:spLocks noChangeArrowheads="1"/>
            </p:cNvSpPr>
            <p:nvPr/>
          </p:nvSpPr>
          <p:spPr bwMode="auto">
            <a:xfrm>
              <a:off x="4608" y="14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C</a:t>
              </a:r>
            </a:p>
          </p:txBody>
        </p:sp>
        <p:sp>
          <p:nvSpPr>
            <p:cNvPr id="2123" name="AutoShape 347" descr="Picture9"/>
            <p:cNvSpPr>
              <a:spLocks noChangeArrowheads="1"/>
            </p:cNvSpPr>
            <p:nvPr/>
          </p:nvSpPr>
          <p:spPr bwMode="auto">
            <a:xfrm>
              <a:off x="4608" y="480"/>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H</a:t>
              </a:r>
            </a:p>
          </p:txBody>
        </p:sp>
        <p:sp>
          <p:nvSpPr>
            <p:cNvPr id="2124" name="AutoShape 348" descr="Picture9"/>
            <p:cNvSpPr>
              <a:spLocks noChangeArrowheads="1"/>
            </p:cNvSpPr>
            <p:nvPr/>
          </p:nvSpPr>
          <p:spPr bwMode="auto">
            <a:xfrm>
              <a:off x="4608" y="816"/>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Ợ</a:t>
              </a:r>
            </a:p>
          </p:txBody>
        </p:sp>
        <p:sp>
          <p:nvSpPr>
            <p:cNvPr id="2125" name="AutoShape 349" descr="Picture9"/>
            <p:cNvSpPr>
              <a:spLocks noChangeArrowheads="1"/>
            </p:cNvSpPr>
            <p:nvPr/>
          </p:nvSpPr>
          <p:spPr bwMode="auto">
            <a:xfrm>
              <a:off x="4608" y="1152"/>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D</a:t>
              </a:r>
            </a:p>
          </p:txBody>
        </p:sp>
        <p:sp>
          <p:nvSpPr>
            <p:cNvPr id="2126" name="AutoShape 350" descr="Picture9"/>
            <p:cNvSpPr>
              <a:spLocks noChangeArrowheads="1"/>
            </p:cNvSpPr>
            <p:nvPr/>
          </p:nvSpPr>
          <p:spPr bwMode="auto">
            <a:xfrm>
              <a:off x="4608" y="1488"/>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Ầ</a:t>
              </a:r>
            </a:p>
          </p:txBody>
        </p:sp>
        <p:sp>
          <p:nvSpPr>
            <p:cNvPr id="2127" name="AutoShape 351" descr="Picture9"/>
            <p:cNvSpPr>
              <a:spLocks noChangeArrowheads="1"/>
            </p:cNvSpPr>
            <p:nvPr/>
          </p:nvSpPr>
          <p:spPr bwMode="auto">
            <a:xfrm>
              <a:off x="4608" y="1824"/>
              <a:ext cx="336" cy="336"/>
            </a:xfrm>
            <a:prstGeom prst="roundRect">
              <a:avLst>
                <a:gd name="adj" fmla="val 16667"/>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rPr>
                <a:t>U</a:t>
              </a:r>
            </a:p>
          </p:txBody>
        </p:sp>
      </p:grpSp>
    </p:spTree>
    <p:extLst>
      <p:ext uri="{BB962C8B-B14F-4D97-AF65-F5344CB8AC3E}">
        <p14:creationId xmlns:p14="http://schemas.microsoft.com/office/powerpoint/2010/main" val="3456631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70019"/>
                                        </p:tgtEl>
                                        <p:attrNameLst>
                                          <p:attrName>style.visibility</p:attrName>
                                        </p:attrNameLst>
                                      </p:cBhvr>
                                      <p:to>
                                        <p:strVal val="visible"/>
                                      </p:to>
                                    </p:set>
                                    <p:anim calcmode="lin" valueType="num">
                                      <p:cBhvr>
                                        <p:cTn id="7" dur="1000" fill="hold"/>
                                        <p:tgtEl>
                                          <p:spTgt spid="170019"/>
                                        </p:tgtEl>
                                        <p:attrNameLst>
                                          <p:attrName>ppt_w</p:attrName>
                                        </p:attrNameLst>
                                      </p:cBhvr>
                                      <p:tavLst>
                                        <p:tav tm="0">
                                          <p:val>
                                            <p:strVal val="#ppt_w*0.70"/>
                                          </p:val>
                                        </p:tav>
                                        <p:tav tm="100000">
                                          <p:val>
                                            <p:strVal val="#ppt_w"/>
                                          </p:val>
                                        </p:tav>
                                      </p:tavLst>
                                    </p:anim>
                                    <p:anim calcmode="lin" valueType="num">
                                      <p:cBhvr>
                                        <p:cTn id="8" dur="1000" fill="hold"/>
                                        <p:tgtEl>
                                          <p:spTgt spid="170019"/>
                                        </p:tgtEl>
                                        <p:attrNameLst>
                                          <p:attrName>ppt_h</p:attrName>
                                        </p:attrNameLst>
                                      </p:cBhvr>
                                      <p:tavLst>
                                        <p:tav tm="0">
                                          <p:val>
                                            <p:strVal val="#ppt_h"/>
                                          </p:val>
                                        </p:tav>
                                        <p:tav tm="100000">
                                          <p:val>
                                            <p:strVal val="#ppt_h"/>
                                          </p:val>
                                        </p:tav>
                                      </p:tavLst>
                                    </p:anim>
                                    <p:animEffect transition="in" filter="fade">
                                      <p:cBhvr>
                                        <p:cTn id="9" dur="1000"/>
                                        <p:tgtEl>
                                          <p:spTgt spid="170019"/>
                                        </p:tgtEl>
                                      </p:cBhvr>
                                    </p:animEffect>
                                  </p:childTnLst>
                                </p:cTn>
                              </p:par>
                            </p:childTnLst>
                          </p:cTn>
                        </p:par>
                        <p:par>
                          <p:cTn id="10" fill="hold" nodeType="afterGroup">
                            <p:stCondLst>
                              <p:cond delay="1000"/>
                            </p:stCondLst>
                            <p:childTnLst>
                              <p:par>
                                <p:cTn id="11" presetID="33" presetClass="emph" presetSubtype="0" fill="remove" nodeType="afterEffect">
                                  <p:stCondLst>
                                    <p:cond delay="0"/>
                                  </p:stCondLst>
                                  <p:childTnLst>
                                    <p:animClr clrSpc="rgb" dir="cw">
                                      <p:cBhvr override="childStyle">
                                        <p:cTn id="12" dur="1500" accel="50000" autoRev="1" fill="hold" tmFilter="0, 0; .33333, 1; 1, 1">
                                          <p:stCondLst>
                                            <p:cond delay="0"/>
                                          </p:stCondLst>
                                        </p:cTn>
                                        <p:tgtEl>
                                          <p:spTgt spid="170019"/>
                                        </p:tgtEl>
                                        <p:attrNameLst>
                                          <p:attrName>style.color</p:attrName>
                                        </p:attrNameLst>
                                      </p:cBhvr>
                                      <p:to>
                                        <a:srgbClr val="FF00FF"/>
                                      </p:to>
                                    </p:animClr>
                                    <p:animClr clrSpc="rgb" dir="cw">
                                      <p:cBhvr>
                                        <p:cTn id="13" dur="1500" accel="50000" autoRev="1" fill="hold" tmFilter="0, 0; .33333, 1; 1, 1">
                                          <p:stCondLst>
                                            <p:cond delay="0"/>
                                          </p:stCondLst>
                                        </p:cTn>
                                        <p:tgtEl>
                                          <p:spTgt spid="170019"/>
                                        </p:tgtEl>
                                        <p:attrNameLst>
                                          <p:attrName>fillcolor</p:attrName>
                                        </p:attrNameLst>
                                      </p:cBhvr>
                                      <p:to>
                                        <a:srgbClr val="FF00FF"/>
                                      </p:to>
                                    </p:animClr>
                                    <p:set>
                                      <p:cBhvr>
                                        <p:cTn id="14" dur="3000" fill="hold"/>
                                        <p:tgtEl>
                                          <p:spTgt spid="170019"/>
                                        </p:tgtEl>
                                        <p:attrNameLst>
                                          <p:attrName>fill.type</p:attrName>
                                        </p:attrNameLst>
                                      </p:cBhvr>
                                      <p:to>
                                        <p:strVal val="solid"/>
                                      </p:to>
                                    </p:set>
                                    <p:set>
                                      <p:cBhvr>
                                        <p:cTn id="15" dur="3000" fill="hold"/>
                                        <p:tgtEl>
                                          <p:spTgt spid="170019"/>
                                        </p:tgtEl>
                                        <p:attrNameLst>
                                          <p:attrName>fill.on</p:attrName>
                                        </p:attrNameLst>
                                      </p:cBhvr>
                                      <p:to>
                                        <p:strVal val="true"/>
                                      </p:to>
                                    </p:set>
                                    <p:animScale>
                                      <p:cBhvr>
                                        <p:cTn id="16" dur="1500" accel="50000" autoRev="1" fill="hold" tmFilter="0, 0; .33333, 1; 1, 1">
                                          <p:stCondLst>
                                            <p:cond delay="0"/>
                                          </p:stCondLst>
                                        </p:cTn>
                                        <p:tgtEl>
                                          <p:spTgt spid="170019"/>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blinds(horizontal)">
                                      <p:cBhvr>
                                        <p:cTn id="22" dur="500"/>
                                        <p:tgtEl>
                                          <p:spTgt spid="67"/>
                                        </p:tgtEl>
                                      </p:cBhvr>
                                    </p:animEffect>
                                  </p:childTnLst>
                                </p:cTn>
                              </p:par>
                              <p:par>
                                <p:cTn id="23" presetID="3"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67"/>
                                        </p:tgtEl>
                                      </p:cBhvr>
                                    </p:animEffect>
                                    <p:set>
                                      <p:cBhvr>
                                        <p:cTn id="3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4" presetClass="entr" presetSubtype="16"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ox(in)">
                                      <p:cBhvr>
                                        <p:cTn id="41" dur="500"/>
                                        <p:tgtEl>
                                          <p:spTgt spid="6"/>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83"/>
                                        </p:tgtEl>
                                        <p:attrNameLst>
                                          <p:attrName>style.visibility</p:attrName>
                                        </p:attrNameLst>
                                      </p:cBhvr>
                                      <p:to>
                                        <p:strVal val="visible"/>
                                      </p:to>
                                    </p:set>
                                    <p:animEffect transition="in" filter="box(in)">
                                      <p:cBhvr>
                                        <p:cTn id="44" dur="500"/>
                                        <p:tgtEl>
                                          <p:spTgt spid="8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16"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ox(in)">
                                      <p:cBhvr>
                                        <p:cTn id="49" dur="500"/>
                                        <p:tgtEl>
                                          <p:spTgt spid="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xit" presetSubtype="16" fill="hold" grpId="1" nodeType="clickEffect">
                                  <p:stCondLst>
                                    <p:cond delay="0"/>
                                  </p:stCondLst>
                                  <p:childTnLst>
                                    <p:animEffect transition="out" filter="box(in)">
                                      <p:cBhvr>
                                        <p:cTn id="53" dur="500"/>
                                        <p:tgtEl>
                                          <p:spTgt spid="83"/>
                                        </p:tgtEl>
                                      </p:cBhvr>
                                    </p:animEffect>
                                    <p:set>
                                      <p:cBhvr>
                                        <p:cTn id="54"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5" presetClass="entr" presetSubtype="1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checkerboard(across)">
                                      <p:cBhvr>
                                        <p:cTn id="60" dur="500"/>
                                        <p:tgtEl>
                                          <p:spTgt spid="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93"/>
                                        </p:tgtEl>
                                        <p:attrNameLst>
                                          <p:attrName>style.visibility</p:attrName>
                                        </p:attrNameLst>
                                      </p:cBhvr>
                                      <p:to>
                                        <p:strVal val="visible"/>
                                      </p:to>
                                    </p:set>
                                    <p:animEffect transition="in" filter="checkerboard(across)">
                                      <p:cBhvr>
                                        <p:cTn id="63" dur="500"/>
                                        <p:tgtEl>
                                          <p:spTgt spid="9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checkerboard(across)">
                                      <p:cBhvr>
                                        <p:cTn id="68" dur="500"/>
                                        <p:tgtEl>
                                          <p:spTgt spid="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xit" presetSubtype="10" fill="hold" grpId="1" nodeType="clickEffect">
                                  <p:stCondLst>
                                    <p:cond delay="0"/>
                                  </p:stCondLst>
                                  <p:childTnLst>
                                    <p:animEffect transition="out" filter="checkerboard(across)">
                                      <p:cBhvr>
                                        <p:cTn id="72" dur="500"/>
                                        <p:tgtEl>
                                          <p:spTgt spid="93"/>
                                        </p:tgtEl>
                                      </p:cBhvr>
                                    </p:animEffect>
                                    <p:set>
                                      <p:cBhvr>
                                        <p:cTn id="73"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8" presetClass="entr" presetSubtype="16" fill="hold" grpId="0" nodeType="clickEffect">
                                  <p:stCondLst>
                                    <p:cond delay="0"/>
                                  </p:stCondLst>
                                  <p:childTnLst>
                                    <p:set>
                                      <p:cBhvr>
                                        <p:cTn id="78" dur="1" fill="hold">
                                          <p:stCondLst>
                                            <p:cond delay="0"/>
                                          </p:stCondLst>
                                        </p:cTn>
                                        <p:tgtEl>
                                          <p:spTgt spid="116"/>
                                        </p:tgtEl>
                                        <p:attrNameLst>
                                          <p:attrName>style.visibility</p:attrName>
                                        </p:attrNameLst>
                                      </p:cBhvr>
                                      <p:to>
                                        <p:strVal val="visible"/>
                                      </p:to>
                                    </p:set>
                                    <p:animEffect transition="in" filter="diamond(in)">
                                      <p:cBhvr>
                                        <p:cTn id="79" dur="2000"/>
                                        <p:tgtEl>
                                          <p:spTgt spid="116"/>
                                        </p:tgtEl>
                                      </p:cBhvr>
                                    </p:animEffect>
                                  </p:childTnLst>
                                </p:cTn>
                              </p:par>
                              <p:par>
                                <p:cTn id="80" presetID="8" presetClass="entr" presetSubtype="16" fill="hold"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diamond(in)">
                                      <p:cBhvr>
                                        <p:cTn id="82" dur="2000"/>
                                        <p:tgtEl>
                                          <p:spTgt spid="1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8" presetClass="entr" presetSubtype="16"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diamond(in)">
                                      <p:cBhvr>
                                        <p:cTn id="87" dur="2000"/>
                                        <p:tgtEl>
                                          <p:spTgt spid="1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8" presetClass="exit" presetSubtype="16" fill="hold" grpId="1" nodeType="clickEffect">
                                  <p:stCondLst>
                                    <p:cond delay="0"/>
                                  </p:stCondLst>
                                  <p:childTnLst>
                                    <p:animEffect transition="out" filter="diamond(in)">
                                      <p:cBhvr>
                                        <p:cTn id="91" dur="2000"/>
                                        <p:tgtEl>
                                          <p:spTgt spid="116"/>
                                        </p:tgtEl>
                                      </p:cBhvr>
                                    </p:animEffect>
                                    <p:set>
                                      <p:cBhvr>
                                        <p:cTn id="92" dur="1" fill="hold">
                                          <p:stCondLst>
                                            <p:cond delay="19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3" restart="whenNotActive" fill="hold" evtFilter="cancelBubble" nodeType="interactiveSeq">
                <p:stCondLst>
                  <p:cond evt="onClick" delay="0">
                    <p:tgtEl>
                      <p:spTgt spid="18"/>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 presetClass="entr" presetSubtype="4" fill="hold" nodeType="clickEffect">
                                  <p:stCondLst>
                                    <p:cond delay="0"/>
                                  </p:stCondLst>
                                  <p:childTnLst>
                                    <p:set>
                                      <p:cBhvr>
                                        <p:cTn id="97" dur="1" fill="hold">
                                          <p:stCondLst>
                                            <p:cond delay="0"/>
                                          </p:stCondLst>
                                        </p:cTn>
                                        <p:tgtEl>
                                          <p:spTgt spid="12"/>
                                        </p:tgtEl>
                                        <p:attrNameLst>
                                          <p:attrName>style.visibility</p:attrName>
                                        </p:attrNameLst>
                                      </p:cBhvr>
                                      <p:to>
                                        <p:strVal val="visible"/>
                                      </p:to>
                                    </p:set>
                                    <p:anim calcmode="lin" valueType="num">
                                      <p:cBhvr additive="base">
                                        <p:cTn id="98" dur="500" fill="hold"/>
                                        <p:tgtEl>
                                          <p:spTgt spid="12"/>
                                        </p:tgtEl>
                                        <p:attrNameLst>
                                          <p:attrName>ppt_x</p:attrName>
                                        </p:attrNameLst>
                                      </p:cBhvr>
                                      <p:tavLst>
                                        <p:tav tm="0">
                                          <p:val>
                                            <p:strVal val="#ppt_x"/>
                                          </p:val>
                                        </p:tav>
                                        <p:tav tm="100000">
                                          <p:val>
                                            <p:strVal val="#ppt_x"/>
                                          </p:val>
                                        </p:tav>
                                      </p:tavLst>
                                    </p:anim>
                                    <p:anim calcmode="lin" valueType="num">
                                      <p:cBhvr additive="base">
                                        <p:cTn id="99" dur="500" fill="hold"/>
                                        <p:tgtEl>
                                          <p:spTgt spid="12"/>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126"/>
                                        </p:tgtEl>
                                        <p:attrNameLst>
                                          <p:attrName>style.visibility</p:attrName>
                                        </p:attrNameLst>
                                      </p:cBhvr>
                                      <p:to>
                                        <p:strVal val="visible"/>
                                      </p:to>
                                    </p:set>
                                    <p:anim calcmode="lin" valueType="num">
                                      <p:cBhvr additive="base">
                                        <p:cTn id="102" dur="500" fill="hold"/>
                                        <p:tgtEl>
                                          <p:spTgt spid="126"/>
                                        </p:tgtEl>
                                        <p:attrNameLst>
                                          <p:attrName>ppt_x</p:attrName>
                                        </p:attrNameLst>
                                      </p:cBhvr>
                                      <p:tavLst>
                                        <p:tav tm="0">
                                          <p:val>
                                            <p:strVal val="#ppt_x"/>
                                          </p:val>
                                        </p:tav>
                                        <p:tav tm="100000">
                                          <p:val>
                                            <p:strVal val="#ppt_x"/>
                                          </p:val>
                                        </p:tav>
                                      </p:tavLst>
                                    </p:anim>
                                    <p:anim calcmode="lin" valueType="num">
                                      <p:cBhvr additive="base">
                                        <p:cTn id="103"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nodeType="clickEffect">
                                  <p:stCondLst>
                                    <p:cond delay="0"/>
                                  </p:stCondLst>
                                  <p:childTnLst>
                                    <p:set>
                                      <p:cBhvr>
                                        <p:cTn id="107" dur="1" fill="hold">
                                          <p:stCondLst>
                                            <p:cond delay="0"/>
                                          </p:stCondLst>
                                        </p:cTn>
                                        <p:tgtEl>
                                          <p:spTgt spid="13"/>
                                        </p:tgtEl>
                                        <p:attrNameLst>
                                          <p:attrName>style.visibility</p:attrName>
                                        </p:attrNameLst>
                                      </p:cBhvr>
                                      <p:to>
                                        <p:strVal val="visible"/>
                                      </p:to>
                                    </p:set>
                                    <p:anim calcmode="lin" valueType="num">
                                      <p:cBhvr additive="base">
                                        <p:cTn id="108" dur="500" fill="hold"/>
                                        <p:tgtEl>
                                          <p:spTgt spid="13"/>
                                        </p:tgtEl>
                                        <p:attrNameLst>
                                          <p:attrName>ppt_x</p:attrName>
                                        </p:attrNameLst>
                                      </p:cBhvr>
                                      <p:tavLst>
                                        <p:tav tm="0">
                                          <p:val>
                                            <p:strVal val="#ppt_x"/>
                                          </p:val>
                                        </p:tav>
                                        <p:tav tm="100000">
                                          <p:val>
                                            <p:strVal val="#ppt_x"/>
                                          </p:val>
                                        </p:tav>
                                      </p:tavLst>
                                    </p:anim>
                                    <p:anim calcmode="lin" valueType="num">
                                      <p:cBhvr additive="base">
                                        <p:cTn id="10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xit" presetSubtype="4" fill="hold" grpId="1" nodeType="clickEffect">
                                  <p:stCondLst>
                                    <p:cond delay="0"/>
                                  </p:stCondLst>
                                  <p:childTnLst>
                                    <p:anim calcmode="lin" valueType="num">
                                      <p:cBhvr additive="base">
                                        <p:cTn id="113" dur="500"/>
                                        <p:tgtEl>
                                          <p:spTgt spid="126"/>
                                        </p:tgtEl>
                                        <p:attrNameLst>
                                          <p:attrName>ppt_x</p:attrName>
                                        </p:attrNameLst>
                                      </p:cBhvr>
                                      <p:tavLst>
                                        <p:tav tm="0">
                                          <p:val>
                                            <p:strVal val="ppt_x"/>
                                          </p:val>
                                        </p:tav>
                                        <p:tav tm="100000">
                                          <p:val>
                                            <p:strVal val="ppt_x"/>
                                          </p:val>
                                        </p:tav>
                                      </p:tavLst>
                                    </p:anim>
                                    <p:anim calcmode="lin" valueType="num">
                                      <p:cBhvr additive="base">
                                        <p:cTn id="114" dur="500"/>
                                        <p:tgtEl>
                                          <p:spTgt spid="126"/>
                                        </p:tgtEl>
                                        <p:attrNameLst>
                                          <p:attrName>ppt_y</p:attrName>
                                        </p:attrNameLst>
                                      </p:cBhvr>
                                      <p:tavLst>
                                        <p:tav tm="0">
                                          <p:val>
                                            <p:strVal val="ppt_y"/>
                                          </p:val>
                                        </p:tav>
                                        <p:tav tm="100000">
                                          <p:val>
                                            <p:strVal val="1+ppt_h/2"/>
                                          </p:val>
                                        </p:tav>
                                      </p:tavLst>
                                    </p:anim>
                                    <p:set>
                                      <p:cBhvr>
                                        <p:cTn id="115"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6" restart="whenNotActive" fill="hold" evtFilter="cancelBubble" nodeType="interactiveSeq">
                <p:stCondLst>
                  <p:cond evt="onClick" delay="0">
                    <p:tgtEl>
                      <p:spTgt spid="19"/>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3" presetClass="entr" presetSubtype="10" fill="hold"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blinds(horizontal)">
                                      <p:cBhvr>
                                        <p:cTn id="121" dur="500"/>
                                        <p:tgtEl>
                                          <p:spTgt spid="20"/>
                                        </p:tgtEl>
                                      </p:cBhvr>
                                    </p:animEffect>
                                  </p:childTnLst>
                                </p:cTn>
                              </p:par>
                              <p:par>
                                <p:cTn id="122" presetID="3" presetClass="entr" presetSubtype="10" fill="hold" grpId="0" nodeType="withEffect">
                                  <p:stCondLst>
                                    <p:cond delay="0"/>
                                  </p:stCondLst>
                                  <p:childTnLst>
                                    <p:set>
                                      <p:cBhvr>
                                        <p:cTn id="123" dur="1" fill="hold">
                                          <p:stCondLst>
                                            <p:cond delay="0"/>
                                          </p:stCondLst>
                                        </p:cTn>
                                        <p:tgtEl>
                                          <p:spTgt spid="141"/>
                                        </p:tgtEl>
                                        <p:attrNameLst>
                                          <p:attrName>style.visibility</p:attrName>
                                        </p:attrNameLst>
                                      </p:cBhvr>
                                      <p:to>
                                        <p:strVal val="visible"/>
                                      </p:to>
                                    </p:set>
                                    <p:animEffect transition="in" filter="blinds(horizontal)">
                                      <p:cBhvr>
                                        <p:cTn id="124" dur="500"/>
                                        <p:tgtEl>
                                          <p:spTgt spid="141"/>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3" presetClass="entr" presetSubtype="1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blinds(horizontal)">
                                      <p:cBhvr>
                                        <p:cTn id="129" dur="500"/>
                                        <p:tgtEl>
                                          <p:spTgt spid="21"/>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3" presetClass="exit" presetSubtype="10" fill="hold" grpId="1" nodeType="clickEffect">
                                  <p:stCondLst>
                                    <p:cond delay="0"/>
                                  </p:stCondLst>
                                  <p:childTnLst>
                                    <p:animEffect transition="out" filter="blinds(horizontal)">
                                      <p:cBhvr>
                                        <p:cTn id="133" dur="500"/>
                                        <p:tgtEl>
                                          <p:spTgt spid="141"/>
                                        </p:tgtEl>
                                      </p:cBhvr>
                                    </p:animEffect>
                                    <p:set>
                                      <p:cBhvr>
                                        <p:cTn id="13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5" restart="whenNotActive" fill="hold" evtFilter="cancelBubble" nodeType="interactiveSeq">
                <p:stCondLst>
                  <p:cond evt="onClick" delay="0">
                    <p:tgtEl>
                      <p:spTgt spid="60"/>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4" presetClass="entr" presetSubtype="16" fill="hold" nodeType="clickEffect">
                                  <p:stCondLst>
                                    <p:cond delay="0"/>
                                  </p:stCondLst>
                                  <p:childTnLst>
                                    <p:set>
                                      <p:cBhvr>
                                        <p:cTn id="139" dur="1" fill="hold">
                                          <p:stCondLst>
                                            <p:cond delay="0"/>
                                          </p:stCondLst>
                                        </p:cTn>
                                        <p:tgtEl>
                                          <p:spTgt spid="22"/>
                                        </p:tgtEl>
                                        <p:attrNameLst>
                                          <p:attrName>style.visibility</p:attrName>
                                        </p:attrNameLst>
                                      </p:cBhvr>
                                      <p:to>
                                        <p:strVal val="visible"/>
                                      </p:to>
                                    </p:set>
                                    <p:animEffect transition="in" filter="box(in)">
                                      <p:cBhvr>
                                        <p:cTn id="140" dur="500"/>
                                        <p:tgtEl>
                                          <p:spTgt spid="22"/>
                                        </p:tgtEl>
                                      </p:cBhvr>
                                    </p:animEffect>
                                  </p:childTnLst>
                                </p:cTn>
                              </p:par>
                              <p:par>
                                <p:cTn id="141" presetID="4" presetClass="entr" presetSubtype="16" fill="hold" grpId="0" nodeType="withEffect">
                                  <p:stCondLst>
                                    <p:cond delay="0"/>
                                  </p:stCondLst>
                                  <p:childTnLst>
                                    <p:set>
                                      <p:cBhvr>
                                        <p:cTn id="142" dur="1" fill="hold">
                                          <p:stCondLst>
                                            <p:cond delay="0"/>
                                          </p:stCondLst>
                                        </p:cTn>
                                        <p:tgtEl>
                                          <p:spTgt spid="158"/>
                                        </p:tgtEl>
                                        <p:attrNameLst>
                                          <p:attrName>style.visibility</p:attrName>
                                        </p:attrNameLst>
                                      </p:cBhvr>
                                      <p:to>
                                        <p:strVal val="visible"/>
                                      </p:to>
                                    </p:set>
                                    <p:animEffect transition="in" filter="box(in)">
                                      <p:cBhvr>
                                        <p:cTn id="143" dur="500"/>
                                        <p:tgtEl>
                                          <p:spTgt spid="158"/>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4" presetClass="entr" presetSubtype="16" fill="hold" nodeType="clickEffect">
                                  <p:stCondLst>
                                    <p:cond delay="0"/>
                                  </p:stCondLst>
                                  <p:childTnLst>
                                    <p:set>
                                      <p:cBhvr>
                                        <p:cTn id="147" dur="1" fill="hold">
                                          <p:stCondLst>
                                            <p:cond delay="0"/>
                                          </p:stCondLst>
                                        </p:cTn>
                                        <p:tgtEl>
                                          <p:spTgt spid="23"/>
                                        </p:tgtEl>
                                        <p:attrNameLst>
                                          <p:attrName>style.visibility</p:attrName>
                                        </p:attrNameLst>
                                      </p:cBhvr>
                                      <p:to>
                                        <p:strVal val="visible"/>
                                      </p:to>
                                    </p:set>
                                    <p:animEffect transition="in" filter="box(in)">
                                      <p:cBhvr>
                                        <p:cTn id="148" dur="500"/>
                                        <p:tgtEl>
                                          <p:spTgt spid="23"/>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4" presetClass="exit" presetSubtype="16" fill="hold" grpId="1" nodeType="clickEffect">
                                  <p:stCondLst>
                                    <p:cond delay="0"/>
                                  </p:stCondLst>
                                  <p:childTnLst>
                                    <p:animEffect transition="out" filter="box(in)">
                                      <p:cBhvr>
                                        <p:cTn id="152" dur="500"/>
                                        <p:tgtEl>
                                          <p:spTgt spid="158"/>
                                        </p:tgtEl>
                                      </p:cBhvr>
                                    </p:animEffect>
                                    <p:set>
                                      <p:cBhvr>
                                        <p:cTn id="153" dur="1" fill="hold">
                                          <p:stCondLst>
                                            <p:cond delay="499"/>
                                          </p:stCondLst>
                                        </p:cTn>
                                        <p:tgtEl>
                                          <p:spTgt spid="158"/>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67" grpId="0" animBg="1"/>
      <p:bldP spid="67" grpId="1" animBg="1"/>
      <p:bldP spid="83" grpId="0" animBg="1"/>
      <p:bldP spid="83" grpId="1" animBg="1"/>
      <p:bldP spid="93" grpId="0" animBg="1"/>
      <p:bldP spid="93" grpId="1" animBg="1"/>
      <p:bldP spid="116" grpId="0" animBg="1"/>
      <p:bldP spid="116" grpId="1" animBg="1"/>
      <p:bldP spid="126" grpId="0" animBg="1"/>
      <p:bldP spid="126" grpId="1" animBg="1"/>
      <p:bldP spid="141" grpId="0" animBg="1"/>
      <p:bldP spid="141" grpId="1" animBg="1"/>
      <p:bldP spid="158" grpId="0" animBg="1"/>
      <p:bldP spid="15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ân tích nhân vật Lão Hạc - Cá kho làng Vũ Đại - cơ sở Trần Luận, Xóm 1,  Hòa Hậu, Lý Nhân, Hà Nam"/>
          <p:cNvPicPr>
            <a:picLocks noChangeAspect="1" noChangeArrowheads="1"/>
          </p:cNvPicPr>
          <p:nvPr/>
        </p:nvPicPr>
        <p:blipFill rotWithShape="1">
          <a:blip r:embed="rId2">
            <a:extLst>
              <a:ext uri="{28A0092B-C50C-407E-A947-70E740481C1C}">
                <a14:useLocalDpi xmlns:a14="http://schemas.microsoft.com/office/drawing/2010/main" val="0"/>
              </a:ext>
            </a:extLst>
          </a:blip>
          <a:srcRect l="18830" r="19342"/>
          <a:stretch/>
        </p:blipFill>
        <p:spPr bwMode="auto">
          <a:xfrm>
            <a:off x="312420" y="2288150"/>
            <a:ext cx="4953000" cy="4501653"/>
          </a:xfrm>
          <a:prstGeom prst="rect">
            <a:avLst/>
          </a:prstGeom>
          <a:ln>
            <a:noFill/>
          </a:ln>
          <a:effectLst>
            <a:softEdge rad="5461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12420" y="439877"/>
            <a:ext cx="11490960" cy="1384995"/>
          </a:xfrm>
          <a:prstGeom prst="rect">
            <a:avLst/>
          </a:prstGeom>
          <a:solidFill>
            <a:schemeClr val="accent4">
              <a:lumMod val="20000"/>
              <a:lumOff val="80000"/>
            </a:schemeClr>
          </a:solidFill>
        </p:spPr>
        <p:txBody>
          <a:bodyPr wrap="square">
            <a:spAutoFit/>
          </a:bodyPr>
          <a:lstStyle/>
          <a:p>
            <a:pPr algn="just"/>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THCS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8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5623560" y="2984494"/>
            <a:ext cx="6096000" cy="2090829"/>
          </a:xfrm>
          <a:prstGeom prst="rect">
            <a:avLst/>
          </a:prstGeom>
          <a:noFill/>
          <a:ln>
            <a:solidFill>
              <a:schemeClr val="accent1">
                <a:lumMod val="75000"/>
              </a:schemeClr>
            </a:solidFill>
            <a:prstDash val="lgDashDot"/>
          </a:ln>
        </p:spPr>
        <p:txBody>
          <a:bodyPr>
            <a:spAutoFit/>
          </a:bodyPr>
          <a:lstStyle/>
          <a:p>
            <a:pPr>
              <a:lnSpc>
                <a:spcPct val="120000"/>
              </a:lnSpc>
              <a:spcAft>
                <a:spcPts val="800"/>
              </a:spcAft>
            </a:pP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Nam Cao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130386" y="2288150"/>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44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wipe(down)">
                                      <p:cBhvr>
                                        <p:cTn id="18" dur="500"/>
                                        <p:tgtEl>
                                          <p:spTgt spid="717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reen Bamboo Frame - Vektor-illustration Lizenzfrei Nutzbare  Vektorgrafiken, Clip Arts, Illustrationen. Image 55969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1" y="0"/>
            <a:ext cx="12107119" cy="66341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1169" y="528690"/>
            <a:ext cx="10278319" cy="5576783"/>
          </a:xfrm>
          <a:prstGeom prst="rect">
            <a:avLst/>
          </a:prstGeom>
        </p:spPr>
        <p:txBody>
          <a:bodyPr wrap="square">
            <a:spAutoFit/>
          </a:bodyPr>
          <a:lstStyle/>
          <a:p>
            <a:pPr algn="just">
              <a:lnSpc>
                <a:spcPct val="120000"/>
              </a:lnSpc>
              <a:spcAft>
                <a:spcPts val="0"/>
              </a:spcAft>
            </a:pP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300" dirty="0" smtClean="0">
                <a:solidFill>
                  <a:srgbClr val="25252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thằng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chánh</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Bệu</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Chao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nhục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ghê</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tởm</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hằn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9 –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3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0"/>
              </a:spcAft>
            </a:pP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200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3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9118343" y="187141"/>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PHIẾU SỐ 2</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6523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40347" y="3954652"/>
            <a:ext cx="5051025" cy="954107"/>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5400000" scaled="1"/>
            <a:tileRect/>
          </a:gradFill>
        </p:spPr>
        <p:txBody>
          <a:bodyPr wrap="square">
            <a:spAutoFit/>
          </a:bodyPr>
          <a:lstStyle/>
          <a:p>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2" tooltip="Làng"/>
              </a:rPr>
              <a:t>Làng</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9004313" y="1708758"/>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pic>
        <p:nvPicPr>
          <p:cNvPr id="6" name="Picture 8" descr="CÂU HỎI THƯỜNG GẶP"/>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088" l="750" r="99250">
                        <a14:foregroundMark x1="24250" y1="69343" x2="36375" y2="78832"/>
                        <a14:foregroundMark x1="42375" y1="76095" x2="47375" y2="90693"/>
                        <a14:foregroundMark x1="57500" y1="61314" x2="62250" y2="76095"/>
                        <a14:foregroundMark x1="72000" y1="72080" x2="79375" y2="88504"/>
                        <a14:foregroundMark x1="72750" y1="92701" x2="74250" y2="97628"/>
                        <a14:foregroundMark x1="55750" y1="82664" x2="57250" y2="84854"/>
                        <a14:foregroundMark x1="43000" y1="94526" x2="44875" y2="95985"/>
                        <a14:foregroundMark x1="28250" y1="89964" x2="30250" y2="93248"/>
                      </a14:backgroundRemoval>
                    </a14:imgEffect>
                  </a14:imgLayer>
                </a14:imgProps>
              </a:ext>
              <a:ext uri="{28A0092B-C50C-407E-A947-70E740481C1C}">
                <a14:useLocalDpi xmlns:a14="http://schemas.microsoft.com/office/drawing/2010/main" val="0"/>
              </a:ext>
            </a:extLst>
          </a:blip>
          <a:srcRect/>
          <a:stretch>
            <a:fillRect/>
          </a:stretch>
        </p:blipFill>
        <p:spPr bwMode="auto">
          <a:xfrm>
            <a:off x="0" y="772400"/>
            <a:ext cx="7620000" cy="5219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74608" y="1769549"/>
            <a:ext cx="6745392" cy="1077218"/>
          </a:xfrm>
          <a:prstGeom prst="rect">
            <a:avLst/>
          </a:prstGeom>
          <a:ln>
            <a:solidFill>
              <a:srgbClr val="FF0000"/>
            </a:solidFill>
            <a:prstDash val="dash"/>
          </a:ln>
        </p:spPr>
        <p:txBody>
          <a:bodyPr wrap="square">
            <a:spAutoFit/>
          </a:bodyPr>
          <a:lstStyle/>
          <a:p>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32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195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5912" y="567054"/>
            <a:ext cx="6542176" cy="584775"/>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a:ln>
            <a:solidFill>
              <a:schemeClr val="tx2"/>
            </a:solidFill>
          </a:ln>
        </p:spPr>
        <p:txBody>
          <a:bodyPr wrap="none">
            <a:spAutoFit/>
          </a:bodyPr>
          <a:lstStyle/>
          <a:p>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p:txBody>
      </p:sp>
      <p:pic>
        <p:nvPicPr>
          <p:cNvPr id="10242" name="Picture 2" descr="Làng Nhỏ Kiểu Trung Quốc Hình ảnh | Định dạng hình ảnh PSD 401371369|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698" r="100000">
                        <a14:foregroundMark x1="14186" y1="61744" x2="25116" y2="68256"/>
                        <a14:foregroundMark x1="20698" y1="59302" x2="31860" y2="69419"/>
                        <a14:foregroundMark x1="13488" y1="61279" x2="13023" y2="69186"/>
                        <a14:foregroundMark x1="51977" y1="60233" x2="89302" y2="63953"/>
                        <a14:foregroundMark x1="55116" y1="60698" x2="78140" y2="66279"/>
                        <a14:foregroundMark x1="77209" y1="57558" x2="75698" y2="63953"/>
                        <a14:foregroundMark x1="56163" y1="61047" x2="60698" y2="67326"/>
                      </a14:backgroundRemoval>
                    </a14:imgEffect>
                  </a14:imgLayer>
                </a14:imgProps>
              </a:ext>
              <a:ext uri="{28A0092B-C50C-407E-A947-70E740481C1C}">
                <a14:useLocalDpi xmlns:a14="http://schemas.microsoft.com/office/drawing/2010/main" val="0"/>
              </a:ext>
            </a:extLst>
          </a:blip>
          <a:srcRect/>
          <a:stretch>
            <a:fillRect/>
          </a:stretch>
        </p:blipFill>
        <p:spPr bwMode="auto">
          <a:xfrm>
            <a:off x="-121920" y="567054"/>
            <a:ext cx="6290945" cy="62909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90945" y="2235199"/>
            <a:ext cx="5551872" cy="3539430"/>
          </a:xfrm>
          <a:prstGeom prst="rect">
            <a:avLst/>
          </a:prstGeom>
          <a:ln w="28575">
            <a:solidFill>
              <a:srgbClr val="FF0000"/>
            </a:solidFill>
            <a:prstDash val="dashDot"/>
          </a:ln>
        </p:spPr>
        <p:txBody>
          <a:bodyPr wrap="square">
            <a:spAutoFit/>
          </a:bodyPr>
          <a:lstStyle/>
          <a:p>
            <a:pPr algn="just"/>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3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525707" y="1462681"/>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9903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lipart Flower Garland 5 - Corona De Flores Tropicales Png Transparent Png  (#1311898) - Pin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13" b="89977" l="0" r="100000">
                        <a14:foregroundMark x1="72727" y1="22465" x2="83750" y2="16244"/>
                        <a14:foregroundMark x1="77614" y1="28341" x2="87386" y2="26959"/>
                        <a14:foregroundMark x1="83977" y1="32604" x2="89773" y2="30760"/>
                        <a14:foregroundMark x1="7614" y1="65668" x2="17045" y2="65668"/>
                        <a14:foregroundMark x1="11364" y1="79032" x2="19091" y2="73733"/>
                        <a14:backgroundMark x1="32841" y1="31682" x2="65909" y2="59217"/>
                        <a14:backgroundMark x1="70455" y1="16244" x2="74545" y2="16820"/>
                        <a14:backgroundMark x1="22841" y1="51382" x2="22159" y2="55530"/>
                        <a14:backgroundMark x1="16818" y1="79263" x2="20909" y2="77419"/>
                      </a14:backgroundRemoval>
                    </a14:imgEffect>
                  </a14:imgLayer>
                </a14:imgProps>
              </a:ext>
              <a:ext uri="{28A0092B-C50C-407E-A947-70E740481C1C}">
                <a14:useLocalDpi xmlns:a14="http://schemas.microsoft.com/office/drawing/2010/main" val="0"/>
              </a:ext>
            </a:extLst>
          </a:blip>
          <a:srcRect/>
          <a:stretch>
            <a:fillRect/>
          </a:stretch>
        </p:blipFill>
        <p:spPr bwMode="auto">
          <a:xfrm>
            <a:off x="4342994" y="-365759"/>
            <a:ext cx="8214766" cy="77419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843" y="2551435"/>
            <a:ext cx="4010812" cy="156966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a:spAutoFit/>
          </a:bodyPr>
          <a:lstStyle/>
          <a:p>
            <a:pPr algn="just"/>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909194" y="1525878"/>
            <a:ext cx="1382110" cy="584775"/>
          </a:xfrm>
          <a:prstGeom prst="rect">
            <a:avLst/>
          </a:prstGeom>
          <a:solidFill>
            <a:schemeClr val="accent6">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CÂU 3</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73787" y="1859963"/>
            <a:ext cx="4815841" cy="2952603"/>
          </a:xfrm>
          <a:prstGeom prst="rect">
            <a:avLst/>
          </a:prstGeom>
        </p:spPr>
        <p:txBody>
          <a:bodyPr wrap="square">
            <a:spAutoFit/>
          </a:bodyPr>
          <a:lstStyle/>
          <a:p>
            <a:pPr>
              <a:lnSpc>
                <a:spcPct val="120000"/>
              </a:lnSpc>
              <a:spcAft>
                <a:spcPts val="800"/>
              </a:spcAft>
            </a:pP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2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05975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2000"/>
                                        <p:tgtEl>
                                          <p:spTgt spid="11266"/>
                                        </p:tgtEl>
                                      </p:cBhvr>
                                    </p:animEffect>
                                    <p:anim calcmode="lin" valueType="num">
                                      <p:cBhvr>
                                        <p:cTn id="16" dur="2000" fill="hold"/>
                                        <p:tgtEl>
                                          <p:spTgt spid="11266"/>
                                        </p:tgtEl>
                                        <p:attrNameLst>
                                          <p:attrName>ppt_w</p:attrName>
                                        </p:attrNameLst>
                                      </p:cBhvr>
                                      <p:tavLst>
                                        <p:tav tm="0" fmla="#ppt_w*sin(2.5*pi*$)">
                                          <p:val>
                                            <p:fltVal val="0"/>
                                          </p:val>
                                        </p:tav>
                                        <p:tav tm="100000">
                                          <p:val>
                                            <p:fltVal val="1"/>
                                          </p:val>
                                        </p:tav>
                                      </p:tavLst>
                                    </p:anim>
                                    <p:anim calcmode="lin" valueType="num">
                                      <p:cBhvr>
                                        <p:cTn id="17" dur="2000" fill="hold"/>
                                        <p:tgtEl>
                                          <p:spTgt spid="11266"/>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ppt_w</p:attrName>
                                        </p:attrNameLst>
                                      </p:cBhvr>
                                      <p:tavLst>
                                        <p:tav tm="0" fmla="#ppt_w*sin(2.5*pi*$)">
                                          <p:val>
                                            <p:fltVal val="0"/>
                                          </p:val>
                                        </p:tav>
                                        <p:tav tm="100000">
                                          <p:val>
                                            <p:fltVal val="1"/>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작은 마을의 경치 이미지 _사진 400679017 무료 다운로드_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24" b="100000" l="0" r="100000">
                        <a14:foregroundMark x1="39767" y1="39416" x2="40465" y2="51095"/>
                      </a14:backgroundRemoval>
                    </a14:imgEffect>
                  </a14:imgLayer>
                </a14:imgProps>
              </a:ext>
              <a:ext uri="{28A0092B-C50C-407E-A947-70E740481C1C}">
                <a14:useLocalDpi xmlns:a14="http://schemas.microsoft.com/office/drawing/2010/main" val="0"/>
              </a:ext>
            </a:extLst>
          </a:blip>
          <a:srcRect/>
          <a:stretch>
            <a:fillRect/>
          </a:stretch>
        </p:blipFill>
        <p:spPr bwMode="auto">
          <a:xfrm>
            <a:off x="0" y="3459481"/>
            <a:ext cx="12298680" cy="33985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9264" y="219715"/>
            <a:ext cx="11280152" cy="523220"/>
          </a:xfrm>
          <a:prstGeom prst="rect">
            <a:avLst/>
          </a:prstGeom>
          <a:solidFill>
            <a:schemeClr val="accent6">
              <a:lumMod val="40000"/>
              <a:lumOff val="60000"/>
            </a:schemeClr>
          </a:solidFill>
        </p:spPr>
        <p:txBody>
          <a:bodyPr wrap="square">
            <a:spAutoFit/>
          </a:bodyPr>
          <a:lstStyle/>
          <a:p>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200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09264" y="1695896"/>
            <a:ext cx="11280152" cy="2952603"/>
          </a:xfrm>
          <a:prstGeom prst="rect">
            <a:avLst/>
          </a:prstGeom>
          <a:solidFill>
            <a:schemeClr val="accent4">
              <a:lumMod val="20000"/>
              <a:lumOff val="80000"/>
            </a:schemeClr>
          </a:solidFill>
        </p:spPr>
        <p:txBody>
          <a:bodyPr wrap="square">
            <a:spAutoFit/>
          </a:bodyPr>
          <a:lstStyle/>
          <a:p>
            <a:pPr>
              <a:lnSpc>
                <a:spcPct val="120000"/>
              </a:lnSpc>
              <a:spcAft>
                <a:spcPts val="80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Buộc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Hai lo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khắp</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391045" y="988583"/>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516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ình ảnh Hoàng Hôn Phong Cảnh Làng Quê, Cảnh Quan Nông Thôn, Hoàng Hôn Vẽ  Tay, Bối Cảnh Phim Hoạt Hình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1750040" cy="6292172"/>
          </a:xfrm>
          <a:prstGeom prst="rect">
            <a:avLst/>
          </a:prstGeom>
        </p:spPr>
        <p:txBody>
          <a:bodyPr wrap="square">
            <a:spAutoFit/>
          </a:bodyPr>
          <a:lstStyle/>
          <a:p>
            <a:pPr algn="just">
              <a:lnSpc>
                <a:spcPct val="120000"/>
              </a:lnSpc>
              <a:spcAft>
                <a:spcPts val="0"/>
              </a:spcAft>
            </a:pP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Cho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trằn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trọc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ngủ</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hết</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kia</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dài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Chợt</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hẳn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nhũn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chừng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cất</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léo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xéo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yậy</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xào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ngực</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đập</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thình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thịch</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nín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tai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6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láy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láy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lộ</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nao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cùa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8692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ình ảnh Làng Nhà Cây Xanh Phong Cảnh đẹp, Nhà, Hình, Phí miễn phí tải tập  tin PNG PSDComment và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9219" b="100000" l="0" r="100000"/>
                    </a14:imgEffect>
                  </a14:imgLayer>
                </a14:imgProps>
              </a:ext>
              <a:ext uri="{28A0092B-C50C-407E-A947-70E740481C1C}">
                <a14:useLocalDpi xmlns:a14="http://schemas.microsoft.com/office/drawing/2010/main" val="0"/>
              </a:ext>
            </a:extLst>
          </a:blip>
          <a:srcRect t="57470"/>
          <a:stretch/>
        </p:blipFill>
        <p:spPr bwMode="auto">
          <a:xfrm>
            <a:off x="0" y="2164080"/>
            <a:ext cx="12192000" cy="46939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0675" y="204475"/>
            <a:ext cx="10330649" cy="584775"/>
          </a:xfrm>
          <a:prstGeom prst="rect">
            <a:avLst/>
          </a:prstGeom>
          <a:solidFill>
            <a:schemeClr val="accent4">
              <a:lumMod val="20000"/>
              <a:lumOff val="80000"/>
            </a:schemeClr>
          </a:solidFill>
          <a:ln>
            <a:solidFill>
              <a:srgbClr val="FF0000"/>
            </a:solidFill>
            <a:prstDash val="lgDashDot"/>
          </a:ln>
        </p:spPr>
        <p:txBody>
          <a:bodyPr wrap="none">
            <a:spAutoFit/>
          </a:bodyPr>
          <a:lstStyle/>
          <a:p>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Do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ai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5" name="Rectangle 4"/>
          <p:cNvSpPr/>
          <p:nvPr/>
        </p:nvSpPr>
        <p:spPr>
          <a:xfrm>
            <a:off x="4130040" y="1301293"/>
            <a:ext cx="3429000" cy="1278299"/>
          </a:xfrm>
          <a:prstGeom prst="rect">
            <a:avLst/>
          </a:prstGeom>
          <a:solidFill>
            <a:schemeClr val="accent6">
              <a:lumMod val="40000"/>
              <a:lumOff val="60000"/>
            </a:schemeClr>
          </a:solidFill>
        </p:spPr>
        <p:txBody>
          <a:bodyPr wrap="square">
            <a:spAutoFit/>
          </a:bodyPr>
          <a:lstStyle/>
          <a:p>
            <a:pPr algn="just">
              <a:lnSpc>
                <a:spcPct val="120000"/>
              </a:lnSpc>
              <a:spcAft>
                <a:spcPts val="800"/>
              </a:spcAft>
            </a:pP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endPar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i="1"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3200" i="1"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endParaRPr lang="en-US" sz="4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6964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Làng Màu Nước Hình ảnh | Định dạng hình ảnh PNG 40102848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100000"/>
                    </a14:imgEffect>
                  </a14:imgLayer>
                </a14:imgProps>
              </a:ext>
              <a:ext uri="{28A0092B-C50C-407E-A947-70E740481C1C}">
                <a14:useLocalDpi xmlns:a14="http://schemas.microsoft.com/office/drawing/2010/main" val="0"/>
              </a:ext>
            </a:extLst>
          </a:blip>
          <a:srcRect/>
          <a:stretch>
            <a:fillRect/>
          </a:stretch>
        </p:blipFill>
        <p:spPr bwMode="auto">
          <a:xfrm>
            <a:off x="5106823" y="2423159"/>
            <a:ext cx="7085177" cy="4778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040" y="182880"/>
            <a:ext cx="11567160" cy="1384995"/>
          </a:xfrm>
          <a:prstGeom prst="rect">
            <a:avLst/>
          </a:prstGeom>
          <a:solidFill>
            <a:srgbClr val="FFFF99"/>
          </a:solidFill>
        </p:spPr>
        <p:txBody>
          <a:bodyPr wrap="square">
            <a:spAutoFit/>
          </a:bodyPr>
          <a:lstStyle/>
          <a:p>
            <a:pPr algn="just"/>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320040" y="1796475"/>
            <a:ext cx="8122920" cy="4795159"/>
          </a:xfrm>
          <a:prstGeom prst="rect">
            <a:avLst/>
          </a:prstGeom>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láy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léo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xéo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thịch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căng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mức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mụ</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742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ảnh Miễn Phí Png Vector Sơ đồ Làng Quê, Vectơ, Bút Mực, Rừng Làng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05855" y="2271077"/>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7640" y="196652"/>
            <a:ext cx="11780520" cy="707886"/>
          </a:xfrm>
          <a:prstGeom prst="rect">
            <a:avLst/>
          </a:prstGeom>
          <a:solidFill>
            <a:schemeClr val="accent6">
              <a:lumMod val="40000"/>
              <a:lumOff val="60000"/>
            </a:schemeClr>
          </a:solidFill>
        </p:spPr>
        <p:txBody>
          <a:bodyPr wrap="square">
            <a:spAutoFit/>
          </a:bodyPr>
          <a:lstStyle/>
          <a:p>
            <a:pPr algn="just"/>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cùa</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riêng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nửa</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67640" y="1042809"/>
            <a:ext cx="11658600" cy="5940088"/>
          </a:xfrm>
          <a:prstGeom prst="rect">
            <a:avLst/>
          </a:prstGeom>
          <a:ln>
            <a:solidFill>
              <a:srgbClr val="FF0000"/>
            </a:solidFill>
            <a:prstDash val="lgDash"/>
          </a:ln>
        </p:spPr>
        <p:txBody>
          <a:bodyPr wrap="square">
            <a:spAutoFit/>
          </a:bodyPr>
          <a:lstStyle/>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Mở</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gọn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hoàn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tóm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tắt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gọn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bày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trị</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yếu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tính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gửi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gắm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ngợi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ca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Giá trị nghệ thuật của tác phẩm (đoạn trích)</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Tạo tình huống truyện </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Xây dựng nhân vật </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Ngôi kể, điểm nhìn nghệ thuật </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 Kết hợp phương thức biểu đạt.</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c. Kết đoạn:</a:t>
            </a:r>
          </a:p>
          <a:p>
            <a:pPr algn="just"/>
            <a:r>
              <a:rPr lang="vi-VN" sz="2000" dirty="0" smtClean="0">
                <a:effectLst/>
                <a:latin typeface="Times New Roman" panose="02020603050405020304" pitchFamily="18" charset="0"/>
                <a:ea typeface="Calibri" panose="020F0502020204030204" pitchFamily="34" charset="0"/>
                <a:cs typeface="Times New Roman" panose="02020603050405020304" pitchFamily="18" charset="0"/>
              </a:rPr>
              <a:t>Thông qua ý nghĩa, chủ dề, tư tường của tác phẩm đưa ra đánh giá chung. </a:t>
            </a:r>
          </a:p>
          <a:p>
            <a:pPr algn="just"/>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2840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h phong cảnh quê hương nông thôn Việt nam Amia TSD 3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78479" cy="6858001"/>
          </a:xfrm>
          <a:prstGeom prst="rect">
            <a:avLst/>
          </a:prstGeom>
        </p:spPr>
      </p:pic>
      <p:sp>
        <p:nvSpPr>
          <p:cNvPr id="3" name="TextBox 2"/>
          <p:cNvSpPr txBox="1"/>
          <p:nvPr/>
        </p:nvSpPr>
        <p:spPr>
          <a:xfrm>
            <a:off x="625033" y="254644"/>
            <a:ext cx="4384534" cy="707886"/>
          </a:xfrm>
          <a:prstGeom prst="rect">
            <a:avLst/>
          </a:prstGeom>
          <a:noFill/>
        </p:spPr>
        <p:txBody>
          <a:bodyPr wrap="none" rtlCol="0">
            <a:spAutoFit/>
          </a:bodyPr>
          <a:lstStyle/>
          <a:p>
            <a:r>
              <a:rPr lang="en-US" sz="4000" b="1" dirty="0" err="1" smtClean="0">
                <a:solidFill>
                  <a:srgbClr val="002060"/>
                </a:solidFill>
                <a:latin typeface="Times New Roman" panose="02020603050405020304" pitchFamily="18" charset="0"/>
                <a:cs typeface="Times New Roman" panose="02020603050405020304" pitchFamily="18" charset="0"/>
              </a:rPr>
              <a:t>Hệ</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thống</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kiến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thức</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009567" y="841912"/>
            <a:ext cx="3034805" cy="1862048"/>
          </a:xfrm>
          <a:prstGeom prst="rect">
            <a:avLst/>
          </a:prstGeom>
          <a:noFill/>
          <a:scene3d>
            <a:camera prst="orthographicFront"/>
            <a:lightRig rig="threePt" dir="t"/>
          </a:scene3d>
          <a:sp3d>
            <a:bevelT prst="relaxedInset"/>
          </a:sp3d>
        </p:spPr>
        <p:txBody>
          <a:bodyPr wrap="none" rtlCol="0">
            <a:spAutoFit/>
          </a:bodyPr>
          <a:lstStyle/>
          <a:p>
            <a:r>
              <a:rPr lang="en-US" sz="11500" b="1" dirty="0" err="1" smtClean="0">
                <a:solidFill>
                  <a:srgbClr val="FF0000"/>
                </a:solidFill>
                <a:effectLst>
                  <a:outerShdw blurRad="50800" dist="38100" algn="l" rotWithShape="0">
                    <a:prstClr val="black">
                      <a:alpha val="40000"/>
                    </a:prstClr>
                  </a:outerShdw>
                </a:effectLst>
                <a:latin typeface="iCiel Bambola" panose="02000000000000000000" pitchFamily="2" charset="0"/>
              </a:rPr>
              <a:t>Làng</a:t>
            </a:r>
            <a:endParaRPr lang="en-US" sz="11500" b="1" dirty="0">
              <a:solidFill>
                <a:srgbClr val="FF0000"/>
              </a:solidFill>
              <a:effectLst>
                <a:outerShdw blurRad="50800" dist="38100" algn="l" rotWithShape="0">
                  <a:prstClr val="black">
                    <a:alpha val="40000"/>
                  </a:prstClr>
                </a:outerShdw>
              </a:effectLst>
              <a:latin typeface="iCiel Bambola" panose="02000000000000000000" pitchFamily="2" charset="0"/>
            </a:endParaRPr>
          </a:p>
        </p:txBody>
      </p:sp>
      <p:sp>
        <p:nvSpPr>
          <p:cNvPr id="5" name="TextBox 4"/>
          <p:cNvSpPr txBox="1"/>
          <p:nvPr/>
        </p:nvSpPr>
        <p:spPr>
          <a:xfrm>
            <a:off x="8553690" y="2210765"/>
            <a:ext cx="2234907" cy="584775"/>
          </a:xfrm>
          <a:prstGeom prst="rect">
            <a:avLst/>
          </a:prstGeom>
          <a:noFill/>
        </p:spPr>
        <p:txBody>
          <a:bodyPr wrap="none" rtlCol="0">
            <a:spAutoFit/>
          </a:bodyPr>
          <a:lstStyle/>
          <a:p>
            <a:r>
              <a:rPr lang="en-US" sz="3200" i="1" dirty="0" smtClean="0">
                <a:solidFill>
                  <a:srgbClr val="00206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 Kim </a:t>
            </a:r>
            <a:r>
              <a:rPr lang="en-US" sz="3200" i="1" dirty="0" err="1" smtClean="0">
                <a:solidFill>
                  <a:srgbClr val="00206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Lân</a:t>
            </a:r>
            <a:r>
              <a:rPr lang="en-US" sz="3200" i="1" dirty="0" smtClean="0">
                <a:solidFill>
                  <a:srgbClr val="00206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rPr>
              <a:t> - </a:t>
            </a:r>
            <a:endParaRPr lang="en-US" sz="3200" i="1" dirty="0">
              <a:solidFill>
                <a:srgbClr val="002060"/>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75423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Summer frame PNG | Cảm ơn thầy cô, Thiên nhiên,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65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475828"/>
            <a:ext cx="9525000" cy="6223242"/>
          </a:xfrm>
          <a:prstGeom prst="rect">
            <a:avLst/>
          </a:prstGeom>
        </p:spPr>
        <p:txBody>
          <a:bodyPr wrap="square">
            <a:spAutoFit/>
          </a:bodyPr>
          <a:lstStyle/>
          <a:p>
            <a:pPr algn="just">
              <a:lnSpc>
                <a:spcPct val="120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Cho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Mãi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khuya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gối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lẳng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bếp</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lửa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ngồi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cua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bún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đỗ</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kẹo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rầm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rầm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ạ.</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rũ</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giường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ngủ</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à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khẽ</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nhúc</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nhích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gắt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nín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bặt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hiu</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hắt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2059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n by Nguyễn Thắng Thắng on LOVE BIRD | Wallpaper powerpoint, Powerpoint  background design, Background for powerpoint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1960" y="723644"/>
            <a:ext cx="10911840" cy="5410712"/>
          </a:xfrm>
          <a:prstGeom prst="rect">
            <a:avLst/>
          </a:prstGeom>
        </p:spPr>
        <p:txBody>
          <a:bodyPr wrap="square">
            <a:spAutoFit/>
          </a:bodyPr>
          <a:lstStyle/>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Theo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mục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5: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nửa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trang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7522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lbero anima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31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0520" y="439877"/>
            <a:ext cx="8001000" cy="1384995"/>
          </a:xfrm>
          <a:prstGeom prst="rect">
            <a:avLst/>
          </a:prstGeom>
        </p:spPr>
        <p:txBody>
          <a:bodyPr wrap="square">
            <a:spAutoFit/>
          </a:bodyPr>
          <a:lstStyle/>
          <a:p>
            <a:pPr algn="just"/>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1000" y="3013777"/>
            <a:ext cx="7940040" cy="2710486"/>
          </a:xfrm>
          <a:prstGeom prst="rect">
            <a:avLst/>
          </a:prstGeom>
          <a:noFill/>
          <a:ln w="28575">
            <a:solidFill>
              <a:schemeClr val="tx1"/>
            </a:solidFill>
            <a:prstDash val="dashDot"/>
          </a:ln>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lửng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quãng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đồn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516525" y="2188492"/>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546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atercolor rural village in green summer day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5086"/>
          <a:stretch/>
        </p:blipFill>
        <p:spPr bwMode="auto">
          <a:xfrm>
            <a:off x="3246682" y="2255520"/>
            <a:ext cx="5936467" cy="3931920"/>
          </a:xfrm>
          <a:prstGeom prst="rect">
            <a:avLst/>
          </a:prstGeom>
          <a:noFill/>
          <a:effectLst>
            <a:softEdge rad="8763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512153" y="189235"/>
            <a:ext cx="11405527" cy="954107"/>
          </a:xfrm>
          <a:prstGeom prst="rect">
            <a:avLst/>
          </a:prstGeom>
          <a:solidFill>
            <a:schemeClr val="accent6">
              <a:lumMod val="20000"/>
              <a:lumOff val="80000"/>
            </a:schemeClr>
          </a:solidFill>
        </p:spPr>
        <p:txBody>
          <a:bodyPr wrap="square">
            <a:spAutoFit/>
          </a:bodyPr>
          <a:lstStyle/>
          <a:p>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Theo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728515" y="1450344"/>
            <a:ext cx="10972800" cy="5189113"/>
          </a:xfrm>
          <a:prstGeom prst="rect">
            <a:avLst/>
          </a:prstGeom>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20000"/>
              </a:lnSpc>
              <a:spcAft>
                <a:spcPts val="800"/>
              </a:spcAft>
              <a:buFontTx/>
              <a:buChar char="-"/>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ngờ</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20000"/>
              </a:lnSpc>
              <a:spcAft>
                <a:spcPts val="800"/>
              </a:spcAft>
              <a:buFontTx/>
              <a:buChar char="-"/>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20000"/>
              </a:lnSpc>
              <a:spcAft>
                <a:spcPts val="800"/>
              </a:spcAft>
              <a:buFontTx/>
              <a:buChar char="-"/>
            </a:pP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cấn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8560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ộp Thoại Hình ảnh | Định dạng hình ảnh PNG 400225035|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38" b="89888" l="6977" r="98140"/>
                    </a14:imgEffect>
                  </a14:imgLayer>
                </a14:imgProps>
              </a:ext>
              <a:ext uri="{28A0092B-C50C-407E-A947-70E740481C1C}">
                <a14:useLocalDpi xmlns:a14="http://schemas.microsoft.com/office/drawing/2010/main" val="0"/>
              </a:ext>
            </a:extLst>
          </a:blip>
          <a:srcRect/>
          <a:stretch>
            <a:fillRect/>
          </a:stretch>
        </p:blipFill>
        <p:spPr bwMode="auto">
          <a:xfrm>
            <a:off x="-377826" y="-137160"/>
            <a:ext cx="12691746"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32560" y="866597"/>
            <a:ext cx="9525000" cy="1384995"/>
          </a:xfrm>
          <a:prstGeom prst="rect">
            <a:avLst/>
          </a:prstGeom>
        </p:spPr>
        <p:txBody>
          <a:bodyPr wrap="square">
            <a:spAutoFit/>
          </a:bodyPr>
          <a:lstStyle/>
          <a:p>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830580" y="3255349"/>
            <a:ext cx="10728960" cy="3141373"/>
          </a:xfrm>
          <a:prstGeom prst="rect">
            <a:avLst/>
          </a:prstGeom>
          <a:solidFill>
            <a:schemeClr val="accent4">
              <a:lumMod val="20000"/>
              <a:lumOff val="80000"/>
            </a:schemeClr>
          </a:solidFill>
          <a:ln>
            <a:solidFill>
              <a:schemeClr val="tx1"/>
            </a:solidFill>
            <a:prstDash val="dash"/>
          </a:ln>
        </p:spPr>
        <p:txBody>
          <a:bodyPr wrap="square">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874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2000"/>
                                        <p:tgtEl>
                                          <p:spTgt spid="21506"/>
                                        </p:tgtEl>
                                      </p:cBhvr>
                                    </p:animEffect>
                                    <p:anim calcmode="lin" valueType="num">
                                      <p:cBhvr>
                                        <p:cTn id="13" dur="2000" fill="hold"/>
                                        <p:tgtEl>
                                          <p:spTgt spid="21506"/>
                                        </p:tgtEl>
                                        <p:attrNameLst>
                                          <p:attrName>ppt_w</p:attrName>
                                        </p:attrNameLst>
                                      </p:cBhvr>
                                      <p:tavLst>
                                        <p:tav tm="0" fmla="#ppt_w*sin(2.5*pi*$)">
                                          <p:val>
                                            <p:fltVal val="0"/>
                                          </p:val>
                                        </p:tav>
                                        <p:tav tm="100000">
                                          <p:val>
                                            <p:fltVal val="1"/>
                                          </p:val>
                                        </p:tav>
                                      </p:tavLst>
                                    </p:anim>
                                    <p:anim calcmode="lin" valueType="num">
                                      <p:cBhvr>
                                        <p:cTn id="14" dur="2000" fill="hold"/>
                                        <p:tgtEl>
                                          <p:spTgt spid="2150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 y="111398"/>
            <a:ext cx="11948160" cy="1384995"/>
          </a:xfrm>
          <a:prstGeom prst="rect">
            <a:avLst/>
          </a:prstGeom>
          <a:solidFill>
            <a:schemeClr val="accent4">
              <a:lumMod val="20000"/>
              <a:lumOff val="80000"/>
            </a:schemeClr>
          </a:solidFill>
        </p:spPr>
        <p:txBody>
          <a:bodyPr wrap="square">
            <a:spAutoFit/>
          </a:bodyPr>
          <a:lstStyle/>
          <a:p>
            <a:pPr algn="just"/>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114300" y="1687024"/>
            <a:ext cx="11948160" cy="4897751"/>
          </a:xfrm>
          <a:prstGeom prst="rect">
            <a:avLst/>
          </a:prstGeom>
          <a:solidFill>
            <a:schemeClr val="accent6">
              <a:lumMod val="40000"/>
              <a:lumOff val="60000"/>
            </a:schemeClr>
          </a:solidFill>
        </p:spPr>
        <p:txBody>
          <a:bodyPr wrap="square">
            <a:spAutoFit/>
          </a:bodyPr>
          <a:lstStyle/>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sốc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sờ</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chú</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bế</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mỉêu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linh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163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333" y="790397"/>
            <a:ext cx="2941320" cy="483209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txBody>
          <a:bodyPr wrap="square">
            <a:spAutoFit/>
          </a:bodyPr>
          <a:lstStyle/>
          <a:p>
            <a:pPr algn="just"/>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nửa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nay.</a:t>
            </a:r>
            <a:endParaRPr lang="en-US" sz="2800" dirty="0">
              <a:latin typeface="Times New Roman" panose="02020603050405020304" pitchFamily="18" charset="0"/>
              <a:cs typeface="Times New Roman" panose="02020603050405020304" pitchFamily="18" charset="0"/>
            </a:endParaRPr>
          </a:p>
        </p:txBody>
      </p:sp>
      <p:pic>
        <p:nvPicPr>
          <p:cNvPr id="22530" name="Picture 2" descr="Hình ảnh Thiết Kế Lá Cờ Việt Nam Ngày độc Lập , Ngày độc Lập., Việt Nam Tự  Do., Việt Nam Chúc Mừng Ngày độc Lập. Vector và PNG với nền tr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278" r="100000"/>
                    </a14:imgEffect>
                  </a14:imgLayer>
                </a14:imgProps>
              </a:ext>
              <a:ext uri="{28A0092B-C50C-407E-A947-70E740481C1C}">
                <a14:useLocalDpi xmlns:a14="http://schemas.microsoft.com/office/drawing/2010/main" val="0"/>
              </a:ext>
            </a:extLst>
          </a:blip>
          <a:srcRect/>
          <a:stretch>
            <a:fillRect/>
          </a:stretch>
        </p:blipFill>
        <p:spPr bwMode="auto">
          <a:xfrm>
            <a:off x="4468494" y="-228591"/>
            <a:ext cx="6138545" cy="61385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52466" y="325474"/>
            <a:ext cx="8695694" cy="6219138"/>
          </a:xfrm>
          <a:prstGeom prst="rect">
            <a:avLst/>
          </a:prstGeom>
          <a:ln>
            <a:solidFill>
              <a:schemeClr val="tx1"/>
            </a:solidFill>
            <a:prstDash val="lgDash"/>
          </a:ln>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trùm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trè</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Tồ</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nay </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cực</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264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ổng hợp 50 mẫu phông nền powerpoint chuyên nghiệp | ADV Solu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920" y="243512"/>
            <a:ext cx="11948160" cy="6370975"/>
          </a:xfrm>
          <a:prstGeom prst="rect">
            <a:avLst/>
          </a:prstGeom>
        </p:spPr>
        <p:txBody>
          <a:bodyPr wrap="square">
            <a:spAutoFit/>
          </a:bodyPr>
          <a:lstStyle/>
          <a:p>
            <a:pPr algn="just">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Cho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Nhìn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lũ</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thân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cứ</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giàn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ư?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rẻ</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hắt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hủi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ư?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Khốn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tuồi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lão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nắm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chặt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tay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rít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bay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ăn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miếng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cơm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miếng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mồm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bán</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nhã</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này</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Theo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góp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đáo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hào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luôn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Kim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Nhìn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lũ</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con...</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0"/>
              </a:spcAft>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9951720" y="117693"/>
            <a:ext cx="1877437" cy="46166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PHIẾU SỐ 5</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564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Vector Vẽ Tay Nhà Hoạt Hình Hình ảnh | Định dạng hình ảnh PSD 611763660|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625" y="1081722"/>
            <a:ext cx="8191500" cy="8191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165" y="873398"/>
            <a:ext cx="5715635" cy="2308324"/>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l="50000" t="50000" r="50000" b="50000"/>
            </a:path>
            <a:tileRect/>
          </a:gradFill>
        </p:spPr>
        <p:txBody>
          <a:bodyPr wrap="square">
            <a:spAutoFit/>
          </a:bodyPr>
          <a:lstStyle/>
          <a:p>
            <a:pPr algn="just"/>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Hai? Theo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6217920" y="587066"/>
            <a:ext cx="5791200" cy="559948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solidFill>
              <a:schemeClr val="tx1"/>
            </a:solidFill>
            <a:prstDash val="dash"/>
          </a:ln>
        </p:spPr>
        <p:txBody>
          <a:bodyPr wrap="square">
            <a:spAutoFit/>
          </a:bodyPr>
          <a:lstStyle/>
          <a:p>
            <a:pPr algn="just">
              <a:lnSpc>
                <a:spcPct val="120000"/>
              </a:lnSpc>
              <a:spcAft>
                <a:spcPts val="80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a:t>
            </a:r>
          </a:p>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đớn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hồ</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miệng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phụ</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cư</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0572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ảnh Biểu Thức Câu Hỏi Beanie Minh Họa Phim Hoạt Hình đậu, Gói Biểu  Tượng Cảm Xúc đậu, đậu Biểu Hiện Minh Họa, Biểu Cảm Dễ Thương miễn phí tải  tập"/>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89899" l="3167" r="100000">
                        <a14:foregroundMark x1="80000" y1="10873" x2="82917" y2="20024"/>
                        <a14:foregroundMark x1="12000" y1="14141" x2="23167" y2="25312"/>
                        <a14:foregroundMark x1="8750" y1="26857" x2="21833" y2="31610"/>
                        <a14:foregroundMark x1="79167" y1="21925" x2="80000" y2="23827"/>
                      </a14:backgroundRemoval>
                    </a14:imgEffect>
                  </a14:imgLayer>
                </a14:imgProps>
              </a:ext>
              <a:ext uri="{28A0092B-C50C-407E-A947-70E740481C1C}">
                <a14:useLocalDpi xmlns:a14="http://schemas.microsoft.com/office/drawing/2010/main" val="0"/>
              </a:ext>
            </a:extLst>
          </a:blip>
          <a:srcRect/>
          <a:stretch>
            <a:fillRect/>
          </a:stretch>
        </p:blipFill>
        <p:spPr bwMode="auto">
          <a:xfrm>
            <a:off x="-220345" y="1737361"/>
            <a:ext cx="4260272" cy="59750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7852" y="165557"/>
            <a:ext cx="11129188" cy="830997"/>
          </a:xfrm>
          <a:prstGeom prst="rect">
            <a:avLst/>
          </a:prstGeom>
        </p:spPr>
        <p:txBody>
          <a:bodyPr wrap="square">
            <a:spAutoFit/>
          </a:bodyPr>
          <a:lstStyle/>
          <a:p>
            <a:pPr algn="just"/>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4155440" y="1219201"/>
            <a:ext cx="7721600" cy="5019040"/>
          </a:xfrm>
          <a:prstGeom prst="cloudCallout">
            <a:avLst>
              <a:gd name="adj1" fmla="val -60916"/>
              <a:gd name="adj2" fmla="val 2942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12360" y="2286970"/>
            <a:ext cx="6659880" cy="2558649"/>
          </a:xfrm>
          <a:prstGeom prst="rect">
            <a:avLst/>
          </a:prstGeom>
        </p:spPr>
        <p:txBody>
          <a:bodyPr wrap="square">
            <a:spAutoFit/>
          </a:bodyPr>
          <a:lstStyle/>
          <a:p>
            <a:pPr algn="just">
              <a:lnSpc>
                <a:spcPct val="120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rẻ</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rúng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hắt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cạnh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606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 y="609600"/>
            <a:ext cx="3534715" cy="5071447"/>
          </a:xfrm>
          <a:prstGeom prst="rect">
            <a:avLst/>
          </a:prstGeom>
          <a:noFill/>
          <a:ln w="57150"/>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50" name="Picture 2" descr="Món quà cuối cùng của Kim Lân khiến nhà văn Nguyễn Tuân sửng sốt -  VietNamN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1030738" y="1062449"/>
            <a:ext cx="3480301" cy="487712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7148754" y="229108"/>
            <a:ext cx="5287086" cy="646331"/>
          </a:xfrm>
          <a:prstGeom prst="rect">
            <a:avLst/>
          </a:prstGeom>
          <a:noFill/>
        </p:spPr>
        <p:txBody>
          <a:bodyPr wrap="square">
            <a:spAutoFit/>
          </a:bodyPr>
          <a:lstStyle/>
          <a:p>
            <a:pPr defTabSz="914377">
              <a:defRPr/>
            </a:pP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1. </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Tác</a:t>
            </a: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giả</a:t>
            </a:r>
            <a:endPar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6" name="Google Shape;1134;p70"/>
          <p:cNvSpPr/>
          <p:nvPr/>
        </p:nvSpPr>
        <p:spPr>
          <a:xfrm>
            <a:off x="5617036" y="4040710"/>
            <a:ext cx="5320200" cy="2283068"/>
          </a:xfrm>
          <a:prstGeom prst="roundRect">
            <a:avLst>
              <a:gd name="adj" fmla="val 16667"/>
            </a:avLst>
          </a:prstGeom>
          <a:solidFill>
            <a:srgbClr val="33BB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defRPr/>
            </a:pPr>
            <a:r>
              <a:rPr lang="en-US" sz="2800" kern="0" dirty="0" err="1">
                <a:latin typeface="Times New Roman" panose="02020603050405020304" pitchFamily="18" charset="0"/>
                <a:cs typeface="Times New Roman" panose="02020603050405020304" pitchFamily="18" charset="0"/>
              </a:rPr>
              <a:t>Sở</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trường</a:t>
            </a:r>
            <a:r>
              <a:rPr lang="en-US" sz="2800" kern="0" dirty="0">
                <a:latin typeface="Times New Roman" panose="02020603050405020304" pitchFamily="18" charset="0"/>
                <a:cs typeface="Times New Roman" panose="02020603050405020304" pitchFamily="18" charset="0"/>
              </a:rPr>
              <a:t>: </a:t>
            </a:r>
          </a:p>
          <a:p>
            <a:pPr lvl="0" algn="ctr">
              <a:defRPr/>
            </a:pPr>
            <a:r>
              <a:rPr lang="en-US" sz="2800" b="1" kern="0" dirty="0" err="1">
                <a:latin typeface="Times New Roman" panose="02020603050405020304" pitchFamily="18" charset="0"/>
                <a:cs typeface="Times New Roman" panose="02020603050405020304" pitchFamily="18" charset="0"/>
              </a:rPr>
              <a:t>Truyện</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ngắn</a:t>
            </a:r>
            <a:endParaRPr lang="en-US" sz="2800" b="1" kern="0" dirty="0">
              <a:latin typeface="Times New Roman" panose="02020603050405020304" pitchFamily="18" charset="0"/>
              <a:cs typeface="Times New Roman" panose="02020603050405020304" pitchFamily="18" charset="0"/>
            </a:endParaRPr>
          </a:p>
          <a:p>
            <a:pPr lvl="0">
              <a:defRPr/>
            </a:pPr>
            <a:r>
              <a:rPr lang="en-US" sz="2800" kern="0" dirty="0" err="1">
                <a:latin typeface="Times New Roman" panose="02020603050405020304" pitchFamily="18" charset="0"/>
                <a:cs typeface="Times New Roman" panose="02020603050405020304" pitchFamily="18" charset="0"/>
              </a:rPr>
              <a:t>Đề</a:t>
            </a:r>
            <a:r>
              <a:rPr lang="en-US" sz="2800" kern="0" dirty="0">
                <a:latin typeface="Times New Roman" panose="02020603050405020304" pitchFamily="18" charset="0"/>
                <a:cs typeface="Times New Roman" panose="02020603050405020304" pitchFamily="18" charset="0"/>
              </a:rPr>
              <a:t> </a:t>
            </a:r>
            <a:r>
              <a:rPr lang="en-US" sz="2800" kern="0" dirty="0" err="1">
                <a:latin typeface="Times New Roman" panose="02020603050405020304" pitchFamily="18" charset="0"/>
                <a:cs typeface="Times New Roman" panose="02020603050405020304" pitchFamily="18" charset="0"/>
              </a:rPr>
              <a:t>tài</a:t>
            </a:r>
            <a:r>
              <a:rPr lang="en-US" sz="2800" kern="0" dirty="0">
                <a:latin typeface="Times New Roman" panose="02020603050405020304" pitchFamily="18" charset="0"/>
                <a:cs typeface="Times New Roman" panose="02020603050405020304" pitchFamily="18" charset="0"/>
              </a:rPr>
              <a:t>:</a:t>
            </a:r>
          </a:p>
          <a:p>
            <a:pPr lvl="0" algn="ctr">
              <a:defRPr/>
            </a:pPr>
            <a:r>
              <a:rPr lang="en-US" sz="2800" b="1" kern="0" dirty="0" err="1">
                <a:latin typeface="Times New Roman" panose="02020603050405020304" pitchFamily="18" charset="0"/>
                <a:cs typeface="Times New Roman" panose="02020603050405020304" pitchFamily="18" charset="0"/>
              </a:rPr>
              <a:t>Nông</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thôn</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và</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người</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nông</a:t>
            </a:r>
            <a:r>
              <a:rPr lang="en-US" sz="2800" b="1" kern="0" dirty="0">
                <a:latin typeface="Times New Roman" panose="02020603050405020304" pitchFamily="18" charset="0"/>
                <a:cs typeface="Times New Roman" panose="02020603050405020304" pitchFamily="18" charset="0"/>
              </a:rPr>
              <a:t> </a:t>
            </a:r>
            <a:r>
              <a:rPr lang="en-US" sz="2800" b="1" kern="0" dirty="0" err="1">
                <a:latin typeface="Times New Roman" panose="02020603050405020304" pitchFamily="18" charset="0"/>
                <a:cs typeface="Times New Roman" panose="02020603050405020304" pitchFamily="18" charset="0"/>
              </a:rPr>
              <a:t>dân</a:t>
            </a:r>
            <a:endParaRPr lang="en-US" sz="2800" b="1" kern="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1136;p70"/>
          <p:cNvSpPr/>
          <p:nvPr/>
        </p:nvSpPr>
        <p:spPr>
          <a:xfrm>
            <a:off x="6267950" y="1388109"/>
            <a:ext cx="4076200" cy="1818248"/>
          </a:xfrm>
          <a:prstGeom prst="roundRect">
            <a:avLst>
              <a:gd name="adj" fmla="val 16667"/>
            </a:avLst>
          </a:prstGeom>
          <a:solidFill>
            <a:srgbClr val="FFC7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Aft>
                <a:spcPts val="600"/>
              </a:spcAft>
              <a:buClr>
                <a:srgbClr val="000000"/>
              </a:buClr>
              <a:buSzTx/>
              <a:buFont typeface="Arial"/>
              <a:buNone/>
              <a:tabLst/>
              <a:defRPr/>
            </a:pPr>
            <a:r>
              <a:rPr kumimoji="0" lang="en-US" sz="2800" b="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KIM LÂN</a:t>
            </a:r>
            <a:r>
              <a:rPr kumimoji="0" lang="en-US" sz="2800" b="1"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(1920 -2007)</a:t>
            </a:r>
          </a:p>
          <a:p>
            <a:pPr marL="0" marR="0" lvl="0" indent="0" algn="ctr" defTabSz="914400" rtl="0" eaLnBrk="1" fontAlgn="auto" latinLnBrk="0" hangingPunct="1">
              <a:lnSpc>
                <a:spcPct val="100000"/>
              </a:lnSpc>
              <a:spcAft>
                <a:spcPts val="600"/>
              </a:spcAft>
              <a:buClr>
                <a:srgbClr val="000000"/>
              </a:buClr>
              <a:buSzTx/>
              <a:buFont typeface="Arial"/>
              <a:buNone/>
              <a:tabLst/>
              <a:defRPr/>
            </a:pPr>
            <a:r>
              <a:rPr lang="en-US" sz="2400" i="1" kern="0" baseline="0" dirty="0" err="1" smtClean="0">
                <a:latin typeface="Times New Roman" panose="02020603050405020304" pitchFamily="18" charset="0"/>
                <a:cs typeface="Times New Roman" panose="02020603050405020304" pitchFamily="18" charset="0"/>
              </a:rPr>
              <a:t>Nguyễn</a:t>
            </a:r>
            <a:r>
              <a:rPr lang="en-US" sz="2400" i="1" kern="0" dirty="0" smtClean="0">
                <a:latin typeface="Times New Roman" panose="02020603050405020304" pitchFamily="18" charset="0"/>
                <a:cs typeface="Times New Roman" panose="02020603050405020304" pitchFamily="18" charset="0"/>
              </a:rPr>
              <a:t> </a:t>
            </a:r>
            <a:r>
              <a:rPr lang="en-US" sz="2400" i="1" kern="0" dirty="0" err="1">
                <a:latin typeface="Times New Roman" panose="02020603050405020304" pitchFamily="18" charset="0"/>
                <a:cs typeface="Times New Roman" panose="02020603050405020304" pitchFamily="18" charset="0"/>
              </a:rPr>
              <a:t>V</a:t>
            </a:r>
            <a:r>
              <a:rPr lang="en-US" sz="2400" i="1" kern="0" dirty="0" err="1" smtClean="0">
                <a:latin typeface="Times New Roman" panose="02020603050405020304" pitchFamily="18" charset="0"/>
                <a:cs typeface="Times New Roman" panose="02020603050405020304" pitchFamily="18" charset="0"/>
              </a:rPr>
              <a:t>ăn</a:t>
            </a:r>
            <a:r>
              <a:rPr lang="en-US" sz="2400" i="1" kern="0" dirty="0" smtClean="0">
                <a:latin typeface="Times New Roman" panose="02020603050405020304" pitchFamily="18" charset="0"/>
                <a:cs typeface="Times New Roman" panose="02020603050405020304" pitchFamily="18" charset="0"/>
              </a:rPr>
              <a:t> </a:t>
            </a:r>
            <a:r>
              <a:rPr lang="en-US" sz="2400" i="1" kern="0" dirty="0" err="1" smtClean="0">
                <a:latin typeface="Times New Roman" panose="02020603050405020304" pitchFamily="18" charset="0"/>
                <a:cs typeface="Times New Roman" panose="02020603050405020304" pitchFamily="18" charset="0"/>
              </a:rPr>
              <a:t>Tài</a:t>
            </a:r>
            <a:endParaRPr lang="en-US" sz="2400" i="1" kern="0" dirty="0" smtClean="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Aft>
                <a:spcPts val="600"/>
              </a:spcAft>
              <a:buClr>
                <a:srgbClr val="000000"/>
              </a:buClr>
              <a:buSzTx/>
              <a:buFont typeface="Arial"/>
              <a:buNone/>
              <a:tabLst/>
              <a:defRPr/>
            </a:pPr>
            <a:r>
              <a:rPr lang="en-US" sz="2800" kern="0" dirty="0" err="1" smtClean="0">
                <a:latin typeface="Times New Roman" panose="02020603050405020304" pitchFamily="18" charset="0"/>
                <a:cs typeface="Times New Roman" panose="02020603050405020304" pitchFamily="18" charset="0"/>
              </a:rPr>
              <a:t>Quê</a:t>
            </a:r>
            <a:r>
              <a:rPr lang="en-US" sz="2800" kern="0" dirty="0" smtClean="0">
                <a:latin typeface="Times New Roman" panose="02020603050405020304" pitchFamily="18" charset="0"/>
                <a:cs typeface="Times New Roman" panose="02020603050405020304" pitchFamily="18" charset="0"/>
              </a:rPr>
              <a:t>: </a:t>
            </a:r>
            <a:r>
              <a:rPr lang="en-US" sz="2800" kern="0" dirty="0" err="1" smtClean="0">
                <a:latin typeface="Times New Roman" panose="02020603050405020304" pitchFamily="18" charset="0"/>
                <a:cs typeface="Times New Roman" panose="02020603050405020304" pitchFamily="18" charset="0"/>
              </a:rPr>
              <a:t>Bắc</a:t>
            </a:r>
            <a:r>
              <a:rPr lang="en-US" sz="2800" kern="0" dirty="0" smtClean="0">
                <a:latin typeface="Times New Roman" panose="02020603050405020304" pitchFamily="18" charset="0"/>
                <a:cs typeface="Times New Roman" panose="02020603050405020304" pitchFamily="18" charset="0"/>
              </a:rPr>
              <a:t> </a:t>
            </a:r>
            <a:r>
              <a:rPr lang="en-US" sz="2800" kern="0" dirty="0" err="1" smtClean="0">
                <a:latin typeface="Times New Roman" panose="02020603050405020304" pitchFamily="18" charset="0"/>
                <a:cs typeface="Times New Roman" panose="02020603050405020304" pitchFamily="18" charset="0"/>
              </a:rPr>
              <a:t>Ninh</a:t>
            </a:r>
            <a:endParaRPr kumimoji="0" sz="2800" b="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cxnSp>
        <p:nvCxnSpPr>
          <p:cNvPr id="15" name="Google Shape;1143;p70"/>
          <p:cNvCxnSpPr>
            <a:stCxn id="8" idx="1"/>
          </p:cNvCxnSpPr>
          <p:nvPr/>
        </p:nvCxnSpPr>
        <p:spPr>
          <a:xfrm rot="10800000" flipH="1" flipV="1">
            <a:off x="6267950" y="2297233"/>
            <a:ext cx="269584" cy="1364468"/>
          </a:xfrm>
          <a:prstGeom prst="bentConnector4">
            <a:avLst>
              <a:gd name="adj1" fmla="val -84797"/>
              <a:gd name="adj2" fmla="val 83314"/>
            </a:avLst>
          </a:prstGeom>
          <a:noFill/>
          <a:ln w="28575" cap="flat" cmpd="sng">
            <a:solidFill>
              <a:srgbClr val="FFFFFF"/>
            </a:solidFill>
            <a:prstDash val="dot"/>
            <a:round/>
            <a:headEnd type="none" w="med" len="med"/>
            <a:tailEnd type="none" w="med" len="med"/>
          </a:ln>
        </p:spPr>
      </p:cxnSp>
      <p:cxnSp>
        <p:nvCxnSpPr>
          <p:cNvPr id="16" name="Google Shape;1144;p70"/>
          <p:cNvCxnSpPr>
            <a:endCxn id="6" idx="1"/>
          </p:cNvCxnSpPr>
          <p:nvPr/>
        </p:nvCxnSpPr>
        <p:spPr>
          <a:xfrm flipV="1">
            <a:off x="4876645" y="5182244"/>
            <a:ext cx="740391" cy="25596"/>
          </a:xfrm>
          <a:prstGeom prst="bentConnector3">
            <a:avLst>
              <a:gd name="adj1" fmla="val 50000"/>
            </a:avLst>
          </a:prstGeom>
          <a:noFill/>
          <a:ln w="28575" cap="flat" cmpd="sng">
            <a:solidFill>
              <a:srgbClr val="FFFFFF"/>
            </a:solidFill>
            <a:prstDash val="dot"/>
            <a:round/>
            <a:headEnd type="none" w="med" len="med"/>
            <a:tailEnd type="none" w="med" len="med"/>
          </a:ln>
        </p:spPr>
      </p:cxnSp>
      <p:grpSp>
        <p:nvGrpSpPr>
          <p:cNvPr id="17" name="Google Shape;1145;p70"/>
          <p:cNvGrpSpPr/>
          <p:nvPr/>
        </p:nvGrpSpPr>
        <p:grpSpPr>
          <a:xfrm>
            <a:off x="9997287" y="4117092"/>
            <a:ext cx="693726" cy="768407"/>
            <a:chOff x="2042867" y="525573"/>
            <a:chExt cx="693726" cy="768407"/>
          </a:xfrm>
        </p:grpSpPr>
        <p:sp>
          <p:nvSpPr>
            <p:cNvPr id="18" name="Google Shape;1146;p70"/>
            <p:cNvSpPr/>
            <p:nvPr/>
          </p:nvSpPr>
          <p:spPr>
            <a:xfrm rot="42">
              <a:off x="2097892" y="676873"/>
              <a:ext cx="638701" cy="617107"/>
            </a:xfrm>
            <a:custGeom>
              <a:avLst/>
              <a:gdLst/>
              <a:ahLst/>
              <a:cxnLst/>
              <a:rect l="l" t="t" r="r" b="b"/>
              <a:pathLst>
                <a:path w="3132" h="3026" extrusionOk="0">
                  <a:moveTo>
                    <a:pt x="2387" y="0"/>
                  </a:moveTo>
                  <a:cubicBezTo>
                    <a:pt x="1740" y="0"/>
                    <a:pt x="1712" y="1444"/>
                    <a:pt x="1712" y="1444"/>
                  </a:cubicBezTo>
                  <a:cubicBezTo>
                    <a:pt x="1712" y="1444"/>
                    <a:pt x="985" y="686"/>
                    <a:pt x="535" y="686"/>
                  </a:cubicBezTo>
                  <a:cubicBezTo>
                    <a:pt x="387" y="686"/>
                    <a:pt x="270" y="767"/>
                    <a:pt x="217" y="983"/>
                  </a:cubicBezTo>
                  <a:cubicBezTo>
                    <a:pt x="1" y="1855"/>
                    <a:pt x="2260" y="3026"/>
                    <a:pt x="2260" y="3026"/>
                  </a:cubicBezTo>
                  <a:cubicBezTo>
                    <a:pt x="2260" y="3026"/>
                    <a:pt x="3132" y="82"/>
                    <a:pt x="2437" y="3"/>
                  </a:cubicBezTo>
                  <a:cubicBezTo>
                    <a:pt x="2420" y="1"/>
                    <a:pt x="2403" y="0"/>
                    <a:pt x="2387" y="0"/>
                  </a:cubicBezTo>
                  <a:close/>
                </a:path>
              </a:pathLst>
            </a:custGeom>
            <a:solidFill>
              <a:srgbClr val="FFC7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Google Shape;1147;p70"/>
            <p:cNvSpPr/>
            <p:nvPr/>
          </p:nvSpPr>
          <p:spPr>
            <a:xfrm rot="42">
              <a:off x="2042867" y="525573"/>
              <a:ext cx="638701" cy="617107"/>
            </a:xfrm>
            <a:custGeom>
              <a:avLst/>
              <a:gdLst/>
              <a:ahLst/>
              <a:cxnLst/>
              <a:rect l="l" t="t" r="r" b="b"/>
              <a:pathLst>
                <a:path w="3132" h="3026" extrusionOk="0">
                  <a:moveTo>
                    <a:pt x="2387" y="0"/>
                  </a:moveTo>
                  <a:cubicBezTo>
                    <a:pt x="1740" y="0"/>
                    <a:pt x="1712" y="1444"/>
                    <a:pt x="1712" y="1444"/>
                  </a:cubicBezTo>
                  <a:cubicBezTo>
                    <a:pt x="1712" y="1444"/>
                    <a:pt x="985" y="686"/>
                    <a:pt x="535" y="686"/>
                  </a:cubicBezTo>
                  <a:cubicBezTo>
                    <a:pt x="387" y="686"/>
                    <a:pt x="270" y="767"/>
                    <a:pt x="217" y="983"/>
                  </a:cubicBezTo>
                  <a:cubicBezTo>
                    <a:pt x="1" y="1855"/>
                    <a:pt x="2260" y="3026"/>
                    <a:pt x="2260" y="3026"/>
                  </a:cubicBezTo>
                  <a:cubicBezTo>
                    <a:pt x="2260" y="3026"/>
                    <a:pt x="3132" y="82"/>
                    <a:pt x="2437" y="3"/>
                  </a:cubicBezTo>
                  <a:cubicBezTo>
                    <a:pt x="2420" y="1"/>
                    <a:pt x="2403" y="0"/>
                    <a:pt x="2387" y="0"/>
                  </a:cubicBezTo>
                  <a:close/>
                </a:path>
              </a:pathLst>
            </a:cu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6" name="Right Arrow 25"/>
          <p:cNvSpPr/>
          <p:nvPr/>
        </p:nvSpPr>
        <p:spPr>
          <a:xfrm rot="5400000">
            <a:off x="8083298" y="3311877"/>
            <a:ext cx="590550" cy="623315"/>
          </a:xfrm>
          <a:prstGeom prst="rightArrow">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47516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8" grpId="0" animBg="1"/>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àng Hình ảnh | Định dạng hình ảnh PNG 400312762|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4430" l="0" r="99070">
                        <a14:foregroundMark x1="47093" y1="14557" x2="41279" y2="83797"/>
                        <a14:foregroundMark x1="25000" y1="50253" x2="41860" y2="78987"/>
                        <a14:foregroundMark x1="49186" y1="27595" x2="51163" y2="31139"/>
                        <a14:foregroundMark x1="82674" y1="74684" x2="95465" y2="58734"/>
                      </a14:backgroundRemoval>
                    </a14:imgEffect>
                  </a14:imgLayer>
                </a14:imgProps>
              </a:ext>
              <a:ext uri="{28A0092B-C50C-407E-A947-70E740481C1C}">
                <a14:useLocalDpi xmlns:a14="http://schemas.microsoft.com/office/drawing/2010/main" val="0"/>
              </a:ext>
            </a:extLst>
          </a:blip>
          <a:srcRect/>
          <a:stretch>
            <a:fillRect/>
          </a:stretch>
        </p:blipFill>
        <p:spPr bwMode="auto">
          <a:xfrm>
            <a:off x="7755255" y="2974177"/>
            <a:ext cx="4589145" cy="42156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7680" y="211277"/>
            <a:ext cx="11308080" cy="1200329"/>
          </a:xfrm>
          <a:prstGeom prst="rect">
            <a:avLst/>
          </a:prstGeom>
        </p:spPr>
        <p:txBody>
          <a:bodyPr wrap="square">
            <a:spAutoFit/>
          </a:bodyPr>
          <a:lstStyle/>
          <a:p>
            <a:pPr algn="just"/>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hào</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Kim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Lân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7680" y="1865206"/>
            <a:ext cx="11308080" cy="3650230"/>
          </a:xfrm>
          <a:prstGeom prst="rect">
            <a:avLst/>
          </a:prstGeom>
          <a:ln>
            <a:solidFill>
              <a:schemeClr val="tx1"/>
            </a:solidFill>
            <a:prstDash val="lgDash"/>
          </a:ln>
        </p:spPr>
        <p:txBody>
          <a:bodyPr wrap="square">
            <a:spAutoFit/>
          </a:bodyPr>
          <a:lstStyle/>
          <a:p>
            <a:pPr algn="just">
              <a:lnSpc>
                <a:spcPct val="120000"/>
              </a:lnSpc>
              <a:spcAft>
                <a:spcPts val="800"/>
              </a:spcAft>
            </a:pP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Ý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ngừời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=&gt; Ý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hẹp</a:t>
            </a:r>
            <a:endPar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gũi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mật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=&gt; Ý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nhan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Hai.</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7005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Nhân vật Phương Định trong truyện Những ngôi sao xa xô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3" y="2105236"/>
            <a:ext cx="5650866" cy="4310804"/>
          </a:xfrm>
          <a:prstGeom prst="rect">
            <a:avLst/>
          </a:prstGeom>
          <a:noFill/>
          <a:effectLst>
            <a:softEdge rad="7874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06386" y="287477"/>
            <a:ext cx="11475720" cy="1384995"/>
          </a:xfrm>
          <a:prstGeom prst="rect">
            <a:avLst/>
          </a:prstGeom>
          <a:ln>
            <a:solidFill>
              <a:schemeClr val="tx1"/>
            </a:solidFill>
            <a:prstDash val="lgDash"/>
          </a:ln>
        </p:spPr>
        <p:txBody>
          <a:bodyPr wrap="square">
            <a:spAutoFit/>
          </a:bodyPr>
          <a:lstStyle/>
          <a:p>
            <a:pPr algn="just"/>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lũ</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con...</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36919" y="2905395"/>
            <a:ext cx="6096000" cy="2710486"/>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p:spPr>
        <p:txBody>
          <a:bodyPr>
            <a:spAutoFit/>
          </a:bodyPr>
          <a:lstStyle/>
          <a:p>
            <a:pPr algn="just">
              <a:lnSpc>
                <a:spcPct val="120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ngôi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xôi</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343745" y="1984017"/>
            <a:ext cx="1082348" cy="461665"/>
          </a:xfrm>
          <a:prstGeom prst="rect">
            <a:avLst/>
          </a:prstGeom>
          <a:solidFill>
            <a:schemeClr val="accent4">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GỢI Ý</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3307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 y="1280388"/>
            <a:ext cx="3139440" cy="3785652"/>
          </a:xfrm>
          <a:prstGeom prst="rect">
            <a:avLst/>
          </a:prstGeom>
          <a:solidFill>
            <a:srgbClr val="FFFF99"/>
          </a:solidFill>
        </p:spPr>
        <p:txBody>
          <a:bodyPr wrap="square">
            <a:spAutoFit/>
          </a:bodyPr>
          <a:lstStyle/>
          <a:p>
            <a:pPr algn="just"/>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12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Tồng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nối</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3550920" y="47931"/>
            <a:ext cx="8473440" cy="6810069"/>
          </a:xfrm>
          <a:prstGeom prst="rect">
            <a:avLst/>
          </a:prstGeom>
          <a:solidFill>
            <a:schemeClr val="accent4">
              <a:lumMod val="20000"/>
              <a:lumOff val="80000"/>
            </a:schemeClr>
          </a:solidFill>
        </p:spPr>
        <p:txBody>
          <a:bodyPr wrap="square">
            <a:spAutoFit/>
          </a:bodyPr>
          <a:lstStyle/>
          <a:p>
            <a:pPr algn="just">
              <a:lnSpc>
                <a:spcPct val="120000"/>
              </a:lnSpc>
              <a:spcAft>
                <a:spcPts val="60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lộ</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Dầu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sờ</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tủi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nhục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chú</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20000"/>
              </a:lnSpc>
              <a:spcAft>
                <a:spcPts val="600"/>
              </a:spcAft>
              <a:buFontTx/>
              <a:buChar char="-"/>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buộc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lựa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6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Hai.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45226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a:xfrm>
            <a:off x="0" y="0"/>
            <a:ext cx="12192000" cy="6858000"/>
          </a:xfrm>
          <a:prstGeom prst="rtTriangle">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 name="Pentagon 3"/>
          <p:cNvSpPr/>
          <p:nvPr/>
        </p:nvSpPr>
        <p:spPr>
          <a:xfrm flipH="1">
            <a:off x="9235440" y="0"/>
            <a:ext cx="2956560" cy="1066800"/>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SỰ NGHIỆP SÁNG TÁC</a:t>
            </a:r>
            <a:endParaRPr lang="en-US" sz="2800" dirty="0">
              <a:latin typeface="Times New Roman" panose="02020603050405020304" pitchFamily="18" charset="0"/>
              <a:cs typeface="Times New Roman" panose="02020603050405020304" pitchFamily="18" charset="0"/>
            </a:endParaRPr>
          </a:p>
        </p:txBody>
      </p:sp>
      <p:sp>
        <p:nvSpPr>
          <p:cNvPr id="5" name="Pentagon 4"/>
          <p:cNvSpPr/>
          <p:nvPr/>
        </p:nvSpPr>
        <p:spPr>
          <a:xfrm>
            <a:off x="1" y="5791200"/>
            <a:ext cx="2733040" cy="1066800"/>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SỰ NGHIỆP </a:t>
            </a:r>
          </a:p>
          <a:p>
            <a:pPr algn="ctr"/>
            <a:r>
              <a:rPr lang="en-US" sz="2800" dirty="0" smtClean="0">
                <a:latin typeface="Times New Roman" panose="02020603050405020304" pitchFamily="18" charset="0"/>
                <a:cs typeface="Times New Roman" panose="02020603050405020304" pitchFamily="18" charset="0"/>
              </a:rPr>
              <a:t>DIỄN XUẤT</a:t>
            </a:r>
            <a:endParaRPr lang="en-US" sz="2800" dirty="0">
              <a:latin typeface="Times New Roman" panose="02020603050405020304" pitchFamily="18" charset="0"/>
              <a:cs typeface="Times New Roman" panose="02020603050405020304" pitchFamily="18" charset="0"/>
            </a:endParaRPr>
          </a:p>
        </p:txBody>
      </p:sp>
      <p:pic>
        <p:nvPicPr>
          <p:cNvPr id="6" name="Hình ảnh 7">
            <a:extLst>
              <a:ext uri="{FF2B5EF4-FFF2-40B4-BE49-F238E27FC236}">
                <a16:creationId xmlns:a16="http://schemas.microsoft.com/office/drawing/2014/main" id="{92B38625-0F08-9649-878E-69093F06D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5836" y="121920"/>
            <a:ext cx="1919309" cy="2853479"/>
          </a:xfrm>
          <a:prstGeom prst="rect">
            <a:avLst/>
          </a:prstGeom>
          <a:ln>
            <a:noFill/>
          </a:ln>
          <a:effectLst>
            <a:outerShdw blurRad="292100" dist="139700" dir="2700000" algn="tl" rotWithShape="0">
              <a:srgbClr val="333333">
                <a:alpha val="65000"/>
              </a:srgbClr>
            </a:outerShdw>
          </a:effectLst>
        </p:spPr>
      </p:pic>
      <p:pic>
        <p:nvPicPr>
          <p:cNvPr id="7" name="Hình ảnh 6">
            <a:extLst>
              <a:ext uri="{FF2B5EF4-FFF2-40B4-BE49-F238E27FC236}">
                <a16:creationId xmlns:a16="http://schemas.microsoft.com/office/drawing/2014/main" id="{2F825A0F-3F81-1B4C-9C17-1BD3E8CF5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9633" y="1244989"/>
            <a:ext cx="1838997" cy="27732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Hình ảnh 4">
            <a:extLst>
              <a:ext uri="{FF2B5EF4-FFF2-40B4-BE49-F238E27FC236}">
                <a16:creationId xmlns:a16="http://schemas.microsoft.com/office/drawing/2014/main" id="{92D4E2EE-9BB4-544D-8B01-DDA7D5650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809" y="2606667"/>
            <a:ext cx="1851012" cy="2823226"/>
          </a:xfrm>
          <a:prstGeom prst="rect">
            <a:avLst/>
          </a:prstGeom>
          <a:ln>
            <a:noFill/>
          </a:ln>
          <a:effectLst>
            <a:outerShdw blurRad="292100" dist="139700" dir="2700000" algn="tl" rotWithShape="0">
              <a:srgbClr val="333333">
                <a:alpha val="65000"/>
              </a:srgbClr>
            </a:outerShdw>
          </a:effectLst>
        </p:spPr>
      </p:pic>
      <p:pic>
        <p:nvPicPr>
          <p:cNvPr id="3074" name="Picture 2" descr="Dàn ý và văn mẫu 5 đề văn lão hạc đảm bảo &quot;trúng tủ&quot; thi giữa kì — Đọc là đỗ"/>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311" y="1679728"/>
            <a:ext cx="3287108" cy="30342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5851" y="4592062"/>
            <a:ext cx="3711850" cy="1077218"/>
          </a:xfrm>
          <a:prstGeom prst="rect">
            <a:avLst/>
          </a:prstGeom>
          <a:noFill/>
        </p:spPr>
        <p:txBody>
          <a:bodyPr wrap="none" rtlCol="0">
            <a:spAutoFit/>
          </a:bodyPr>
          <a:lstStyle/>
          <a:p>
            <a:pPr algn="ctr"/>
            <a:r>
              <a:rPr lang="en-US" sz="3200" dirty="0" err="1" smtClean="0">
                <a:solidFill>
                  <a:srgbClr val="002060"/>
                </a:solidFill>
                <a:latin typeface="Times New Roman" panose="02020603050405020304" pitchFamily="18" charset="0"/>
                <a:cs typeface="Times New Roman" panose="02020603050405020304" pitchFamily="18" charset="0"/>
              </a:rPr>
              <a:t>Vai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Lão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Hạc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trong</a:t>
            </a:r>
            <a:r>
              <a:rPr lang="en-US" sz="3200" dirty="0" smtClean="0">
                <a:solidFill>
                  <a:srgbClr val="002060"/>
                </a:solidFill>
                <a:latin typeface="Times New Roman" panose="02020603050405020304" pitchFamily="18" charset="0"/>
                <a:cs typeface="Times New Roman" panose="02020603050405020304" pitchFamily="18" charset="0"/>
              </a:rPr>
              <a:t> </a:t>
            </a:r>
          </a:p>
          <a:p>
            <a:pPr algn="ctr"/>
            <a:r>
              <a:rPr lang="en-US" sz="3200" i="1" dirty="0" err="1" smtClean="0">
                <a:solidFill>
                  <a:srgbClr val="002060"/>
                </a:solidFill>
                <a:latin typeface="Times New Roman" panose="02020603050405020304" pitchFamily="18" charset="0"/>
                <a:cs typeface="Times New Roman" panose="02020603050405020304" pitchFamily="18" charset="0"/>
              </a:rPr>
              <a:t>Làng</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Vũ</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Đại</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ngày</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ấy</a:t>
            </a:r>
            <a:endParaRPr lang="en-US" sz="3200" i="1" dirty="0">
              <a:solidFill>
                <a:srgbClr val="002060"/>
              </a:solidFill>
              <a:latin typeface="Times New Roman" panose="02020603050405020304" pitchFamily="18" charset="0"/>
              <a:cs typeface="Times New Roman" panose="02020603050405020304" pitchFamily="18" charset="0"/>
            </a:endParaRPr>
          </a:p>
        </p:txBody>
      </p:sp>
      <p:pic>
        <p:nvPicPr>
          <p:cNvPr id="3076" name="Picture 4" descr="Chị Dậu - 35 năm vẫn vẹn nguyên giá trị - Xã hội - Ongbachau.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4847" y="3727906"/>
            <a:ext cx="2724785" cy="25966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55126" y="6252399"/>
            <a:ext cx="5363125" cy="584775"/>
          </a:xfrm>
          <a:prstGeom prst="rect">
            <a:avLst/>
          </a:prstGeom>
          <a:noFill/>
        </p:spPr>
        <p:txBody>
          <a:bodyPr wrap="square" rtlCol="0">
            <a:spAutoFit/>
          </a:bodyPr>
          <a:lstStyle/>
          <a:p>
            <a:pPr algn="ctr"/>
            <a:r>
              <a:rPr lang="en-US" sz="3200" dirty="0" err="1" smtClean="0">
                <a:solidFill>
                  <a:srgbClr val="002060"/>
                </a:solidFill>
                <a:latin typeface="Times New Roman" panose="02020603050405020304" pitchFamily="18" charset="0"/>
                <a:cs typeface="Times New Roman" panose="02020603050405020304" pitchFamily="18" charset="0"/>
              </a:rPr>
              <a:t>Vai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Lý</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Cựu</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trong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Chị</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Dậu</a:t>
            </a:r>
            <a:endParaRPr lang="en-US" sz="32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92216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wipe(down)">
                                      <p:cBhvr>
                                        <p:cTn id="37" dur="500"/>
                                        <p:tgtEl>
                                          <p:spTgt spid="307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3076"/>
                                        </p:tgtEl>
                                        <p:attrNameLst>
                                          <p:attrName>style.visibility</p:attrName>
                                        </p:attrNameLst>
                                      </p:cBhvr>
                                      <p:to>
                                        <p:strVal val="visible"/>
                                      </p:to>
                                    </p:set>
                                    <p:animEffect transition="in" filter="wheel(1)">
                                      <p:cBhvr>
                                        <p:cTn id="45" dur="2000"/>
                                        <p:tgtEl>
                                          <p:spTgt spid="3076"/>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heel(1)">
                                      <p:cBhvr>
                                        <p:cTn id="4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hong Cảnh Núi Non Tuyệt Vời Và Các Yếu Tố Nền Nhà, Núi Lớn, Sâu, Xây Nhà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17"/>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271710" y="288446"/>
            <a:ext cx="5287086" cy="646331"/>
          </a:xfrm>
          <a:prstGeom prst="rect">
            <a:avLst/>
          </a:prstGeom>
          <a:noFill/>
        </p:spPr>
        <p:txBody>
          <a:bodyPr wrap="square">
            <a:spAutoFit/>
          </a:bodyPr>
          <a:lstStyle/>
          <a:p>
            <a:pPr defTabSz="914377">
              <a:defRPr/>
            </a:pP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2. </a:t>
            </a:r>
            <a:r>
              <a:rPr lang="en-US" sz="3600" b="1" dirty="0" err="1">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ác</a:t>
            </a:r>
            <a:r>
              <a:rPr lang="en-US" sz="36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phẩm</a:t>
            </a:r>
            <a:endParaRPr lang="en-US" sz="36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grpSp>
        <p:nvGrpSpPr>
          <p:cNvPr id="9" name="Google Shape;2612;p39"/>
          <p:cNvGrpSpPr/>
          <p:nvPr/>
        </p:nvGrpSpPr>
        <p:grpSpPr>
          <a:xfrm>
            <a:off x="1446144" y="2426707"/>
            <a:ext cx="1318219" cy="948422"/>
            <a:chOff x="1608418" y="2694788"/>
            <a:chExt cx="683441" cy="554017"/>
          </a:xfrm>
        </p:grpSpPr>
        <p:sp>
          <p:nvSpPr>
            <p:cNvPr id="10" name="Google Shape;2613;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83B2A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Google Shape;2614;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Google Shape;2615;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Google Shape;2616;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4" name="Google Shape;2617;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5" name="Google Shape;2618;p39"/>
          <p:cNvGrpSpPr/>
          <p:nvPr/>
        </p:nvGrpSpPr>
        <p:grpSpPr>
          <a:xfrm>
            <a:off x="5626040" y="1356774"/>
            <a:ext cx="1318219" cy="948422"/>
            <a:chOff x="4219705" y="1821913"/>
            <a:chExt cx="683441" cy="554017"/>
          </a:xfrm>
        </p:grpSpPr>
        <p:sp>
          <p:nvSpPr>
            <p:cNvPr id="16" name="Google Shape;2619;p39"/>
            <p:cNvSpPr/>
            <p:nvPr/>
          </p:nvSpPr>
          <p:spPr>
            <a:xfrm rot="-1324817">
              <a:off x="4265173" y="1920166"/>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F978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Google Shape;2620;p39"/>
            <p:cNvSpPr/>
            <p:nvPr/>
          </p:nvSpPr>
          <p:spPr>
            <a:xfrm rot="-1324817">
              <a:off x="4368275" y="1975124"/>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8" name="Google Shape;2621;p39"/>
            <p:cNvSpPr/>
            <p:nvPr/>
          </p:nvSpPr>
          <p:spPr>
            <a:xfrm rot="-1324817">
              <a:off x="4524647" y="1921341"/>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Google Shape;2622;p39"/>
            <p:cNvSpPr/>
            <p:nvPr/>
          </p:nvSpPr>
          <p:spPr>
            <a:xfrm rot="-1324817">
              <a:off x="4733608" y="1928514"/>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0" name="Google Shape;2623;p39"/>
            <p:cNvSpPr/>
            <p:nvPr/>
          </p:nvSpPr>
          <p:spPr>
            <a:xfrm rot="-1324817">
              <a:off x="4525726" y="2274861"/>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21" name="Google Shape;2624;p39"/>
          <p:cNvGrpSpPr/>
          <p:nvPr/>
        </p:nvGrpSpPr>
        <p:grpSpPr>
          <a:xfrm>
            <a:off x="9693604" y="660771"/>
            <a:ext cx="1318219" cy="948422"/>
            <a:chOff x="1608418" y="2694788"/>
            <a:chExt cx="683441" cy="554017"/>
          </a:xfrm>
        </p:grpSpPr>
        <p:sp>
          <p:nvSpPr>
            <p:cNvPr id="22" name="Google Shape;2625;p39"/>
            <p:cNvSpPr/>
            <p:nvPr/>
          </p:nvSpPr>
          <p:spPr>
            <a:xfrm rot="-1324817">
              <a:off x="1653885" y="2793041"/>
              <a:ext cx="592506" cy="357511"/>
            </a:xfrm>
            <a:custGeom>
              <a:avLst/>
              <a:gdLst/>
              <a:ahLst/>
              <a:cxnLst/>
              <a:rect l="l" t="t" r="r" b="b"/>
              <a:pathLst>
                <a:path w="25564" h="15425" extrusionOk="0">
                  <a:moveTo>
                    <a:pt x="12212" y="1"/>
                  </a:moveTo>
                  <a:cubicBezTo>
                    <a:pt x="8973" y="1"/>
                    <a:pt x="8333" y="13785"/>
                    <a:pt x="8333" y="13785"/>
                  </a:cubicBezTo>
                  <a:cubicBezTo>
                    <a:pt x="8333" y="13785"/>
                    <a:pt x="6052" y="373"/>
                    <a:pt x="3330" y="373"/>
                  </a:cubicBezTo>
                  <a:cubicBezTo>
                    <a:pt x="3190" y="373"/>
                    <a:pt x="3050" y="408"/>
                    <a:pt x="2909" y="481"/>
                  </a:cubicBezTo>
                  <a:cubicBezTo>
                    <a:pt x="1" y="2001"/>
                    <a:pt x="8333" y="15062"/>
                    <a:pt x="8333" y="15062"/>
                  </a:cubicBezTo>
                  <a:lnTo>
                    <a:pt x="10328" y="15424"/>
                  </a:lnTo>
                  <a:cubicBezTo>
                    <a:pt x="10328" y="15424"/>
                    <a:pt x="25563" y="7716"/>
                    <a:pt x="23609" y="6037"/>
                  </a:cubicBezTo>
                  <a:cubicBezTo>
                    <a:pt x="23455" y="5905"/>
                    <a:pt x="23250" y="5844"/>
                    <a:pt x="23001" y="5844"/>
                  </a:cubicBezTo>
                  <a:cubicBezTo>
                    <a:pt x="20095" y="5844"/>
                    <a:pt x="11339" y="14184"/>
                    <a:pt x="11339" y="14184"/>
                  </a:cubicBezTo>
                  <a:cubicBezTo>
                    <a:pt x="11339" y="14184"/>
                    <a:pt x="21786" y="2759"/>
                    <a:pt x="19269" y="2081"/>
                  </a:cubicBezTo>
                  <a:cubicBezTo>
                    <a:pt x="19202" y="2063"/>
                    <a:pt x="19132" y="2054"/>
                    <a:pt x="19060" y="2054"/>
                  </a:cubicBezTo>
                  <a:cubicBezTo>
                    <a:pt x="16395" y="2054"/>
                    <a:pt x="9939" y="13826"/>
                    <a:pt x="9939" y="13826"/>
                  </a:cubicBezTo>
                  <a:cubicBezTo>
                    <a:pt x="9939" y="13826"/>
                    <a:pt x="15581" y="203"/>
                    <a:pt x="12282" y="3"/>
                  </a:cubicBezTo>
                  <a:cubicBezTo>
                    <a:pt x="12259" y="1"/>
                    <a:pt x="12236" y="1"/>
                    <a:pt x="12212" y="1"/>
                  </a:cubicBezTo>
                  <a:close/>
                </a:path>
              </a:pathLst>
            </a:custGeom>
            <a:solidFill>
              <a:srgbClr val="F9B5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2626;p39"/>
            <p:cNvSpPr/>
            <p:nvPr/>
          </p:nvSpPr>
          <p:spPr>
            <a:xfrm rot="-1324817">
              <a:off x="1756988" y="2847999"/>
              <a:ext cx="31035" cy="22111"/>
            </a:xfrm>
            <a:custGeom>
              <a:avLst/>
              <a:gdLst/>
              <a:ahLst/>
              <a:cxnLst/>
              <a:rect l="l" t="t" r="r" b="b"/>
              <a:pathLst>
                <a:path w="1339" h="954" extrusionOk="0">
                  <a:moveTo>
                    <a:pt x="667" y="0"/>
                  </a:moveTo>
                  <a:cubicBezTo>
                    <a:pt x="1" y="0"/>
                    <a:pt x="1" y="954"/>
                    <a:pt x="667" y="954"/>
                  </a:cubicBezTo>
                  <a:cubicBezTo>
                    <a:pt x="1338" y="954"/>
                    <a:pt x="1338" y="0"/>
                    <a:pt x="667"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4" name="Google Shape;2627;p39"/>
            <p:cNvSpPr/>
            <p:nvPr/>
          </p:nvSpPr>
          <p:spPr>
            <a:xfrm rot="-1324817">
              <a:off x="1913360" y="2794216"/>
              <a:ext cx="33491" cy="23873"/>
            </a:xfrm>
            <a:custGeom>
              <a:avLst/>
              <a:gdLst/>
              <a:ahLst/>
              <a:cxnLst/>
              <a:rect l="l" t="t" r="r" b="b"/>
              <a:pathLst>
                <a:path w="1445" h="1030" extrusionOk="0">
                  <a:moveTo>
                    <a:pt x="722" y="0"/>
                  </a:moveTo>
                  <a:cubicBezTo>
                    <a:pt x="4" y="0"/>
                    <a:pt x="1" y="1029"/>
                    <a:pt x="722" y="1029"/>
                  </a:cubicBezTo>
                  <a:cubicBezTo>
                    <a:pt x="1445" y="1029"/>
                    <a:pt x="1445" y="0"/>
                    <a:pt x="722" y="0"/>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5" name="Google Shape;2628;p39"/>
            <p:cNvSpPr/>
            <p:nvPr/>
          </p:nvSpPr>
          <p:spPr>
            <a:xfrm rot="-1324817">
              <a:off x="2122320" y="2801389"/>
              <a:ext cx="18936" cy="13651"/>
            </a:xfrm>
            <a:custGeom>
              <a:avLst/>
              <a:gdLst/>
              <a:ahLst/>
              <a:cxnLst/>
              <a:rect l="l" t="t" r="r" b="b"/>
              <a:pathLst>
                <a:path w="817" h="589" extrusionOk="0">
                  <a:moveTo>
                    <a:pt x="411" y="1"/>
                  </a:moveTo>
                  <a:cubicBezTo>
                    <a:pt x="1" y="1"/>
                    <a:pt x="1" y="588"/>
                    <a:pt x="411" y="588"/>
                  </a:cubicBezTo>
                  <a:cubicBezTo>
                    <a:pt x="816" y="588"/>
                    <a:pt x="816" y="1"/>
                    <a:pt x="411" y="1"/>
                  </a:cubicBez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6" name="Google Shape;2629;p39"/>
            <p:cNvSpPr/>
            <p:nvPr/>
          </p:nvSpPr>
          <p:spPr>
            <a:xfrm rot="-1324817">
              <a:off x="1914438" y="3147736"/>
              <a:ext cx="67006" cy="53772"/>
            </a:xfrm>
            <a:custGeom>
              <a:avLst/>
              <a:gdLst/>
              <a:ahLst/>
              <a:cxnLst/>
              <a:rect l="l" t="t" r="r" b="b"/>
              <a:pathLst>
                <a:path w="2891" h="2320" extrusionOk="0">
                  <a:moveTo>
                    <a:pt x="146" y="1"/>
                  </a:moveTo>
                  <a:cubicBezTo>
                    <a:pt x="146" y="1"/>
                    <a:pt x="1" y="1929"/>
                    <a:pt x="1187" y="2281"/>
                  </a:cubicBezTo>
                  <a:cubicBezTo>
                    <a:pt x="1275" y="2308"/>
                    <a:pt x="1360" y="2320"/>
                    <a:pt x="1441" y="2320"/>
                  </a:cubicBezTo>
                  <a:cubicBezTo>
                    <a:pt x="2444" y="2320"/>
                    <a:pt x="2891" y="436"/>
                    <a:pt x="2891" y="436"/>
                  </a:cubicBezTo>
                  <a:lnTo>
                    <a:pt x="146" y="1"/>
                  </a:lnTo>
                  <a:close/>
                </a:path>
              </a:pathLst>
            </a:custGeom>
            <a:solidFill>
              <a:srgbClr val="0430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6" name="TextBox 5"/>
          <p:cNvSpPr txBox="1"/>
          <p:nvPr/>
        </p:nvSpPr>
        <p:spPr>
          <a:xfrm>
            <a:off x="501598" y="3553690"/>
            <a:ext cx="3188693" cy="523220"/>
          </a:xfrm>
          <a:prstGeom prst="rect">
            <a:avLst/>
          </a:prstGeom>
          <a:solidFill>
            <a:srgbClr val="00CC99"/>
          </a:solid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Hoàn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tác</a:t>
            </a:r>
            <a:endParaRPr lang="en-US" sz="2800" b="1" dirty="0" smtClean="0">
              <a:latin typeface="Times New Roman" panose="02020603050405020304" pitchFamily="18" charset="0"/>
              <a:cs typeface="Times New Roman" panose="02020603050405020304" pitchFamily="18" charset="0"/>
            </a:endParaRPr>
          </a:p>
        </p:txBody>
      </p:sp>
      <p:sp>
        <p:nvSpPr>
          <p:cNvPr id="7" name="TextBox 6"/>
          <p:cNvSpPr txBox="1"/>
          <p:nvPr/>
        </p:nvSpPr>
        <p:spPr>
          <a:xfrm>
            <a:off x="36179" y="4297571"/>
            <a:ext cx="4119533" cy="2246769"/>
          </a:xfrm>
          <a:prstGeom prst="rect">
            <a:avLst/>
          </a:prstGeom>
          <a:noFill/>
          <a:ln>
            <a:solidFill>
              <a:srgbClr val="FF0000"/>
            </a:solidFill>
            <a:prstDash val="lgDashDot"/>
          </a:ln>
        </p:spPr>
        <p:txBody>
          <a:bodyPr wrap="square" rtlCol="0">
            <a:spAutoFit/>
          </a:bodyPr>
          <a:lstStyle/>
          <a:p>
            <a:pPr algn="just"/>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Viết</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năm</a:t>
            </a:r>
            <a:r>
              <a:rPr lang="en-US" sz="2800" b="1" i="1" dirty="0" smtClean="0">
                <a:solidFill>
                  <a:srgbClr val="002060"/>
                </a:solidFill>
                <a:latin typeface="Times New Roman" panose="02020603050405020304" pitchFamily="18" charset="0"/>
                <a:cs typeface="Times New Roman" panose="02020603050405020304" pitchFamily="18" charset="0"/>
              </a:rPr>
              <a:t> 1948</a:t>
            </a:r>
          </a:p>
          <a:p>
            <a:pPr marL="285750" indent="-28575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Thời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kì</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đầu</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cuộc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kháng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chiến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chống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Pháp</a:t>
            </a:r>
            <a:r>
              <a:rPr lang="en-US" sz="2800" b="1" i="1" dirty="0" smtClean="0">
                <a:solidFill>
                  <a:srgbClr val="002060"/>
                </a:solidFill>
                <a:latin typeface="Times New Roman" panose="02020603050405020304" pitchFamily="18" charset="0"/>
                <a:cs typeface="Times New Roman" panose="02020603050405020304" pitchFamily="18" charset="0"/>
              </a:rPr>
              <a:t>.</a:t>
            </a:r>
          </a:p>
          <a:p>
            <a:pPr marL="285750" indent="-28575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Đăng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lần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đầu</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trên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Tạp</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chí</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Văn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nghệ</a:t>
            </a:r>
            <a:r>
              <a:rPr lang="en-US" sz="2800" b="1" i="1" dirty="0" smtClean="0">
                <a:solidFill>
                  <a:srgbClr val="002060"/>
                </a:solidFill>
                <a:latin typeface="Times New Roman" panose="02020603050405020304" pitchFamily="18" charset="0"/>
                <a:cs typeface="Times New Roman" panose="02020603050405020304" pitchFamily="18" charset="0"/>
              </a:rPr>
              <a:t> (1948)</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5609324" y="2371994"/>
            <a:ext cx="1351652" cy="523220"/>
          </a:xfrm>
          <a:prstGeom prst="rect">
            <a:avLst/>
          </a:prstGeom>
          <a:solidFill>
            <a:schemeClr val="accent2">
              <a:lumMod val="75000"/>
            </a:schemeClr>
          </a:solidFill>
        </p:spPr>
        <p:txBody>
          <a:bodyPr wrap="none" rtlCol="0">
            <a:spAutoFit/>
          </a:bodyPr>
          <a:lstStyle/>
          <a:p>
            <a:r>
              <a:rPr lang="en-US" sz="2800" b="1" dirty="0" err="1" smtClean="0">
                <a:solidFill>
                  <a:schemeClr val="bg1"/>
                </a:solidFill>
                <a:latin typeface="Times New Roman" panose="02020603050405020304" pitchFamily="18" charset="0"/>
                <a:cs typeface="Times New Roman" panose="02020603050405020304" pitchFamily="18" charset="0"/>
              </a:rPr>
              <a:t>Ngôi</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kể</a:t>
            </a:r>
            <a:endParaRPr lang="en-US" sz="2800" b="1" dirty="0" smtClean="0">
              <a:solidFill>
                <a:schemeClr val="bg1"/>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4565119" y="3183469"/>
            <a:ext cx="3629099" cy="2246769"/>
          </a:xfrm>
          <a:prstGeom prst="rect">
            <a:avLst/>
          </a:prstGeom>
          <a:noFill/>
          <a:ln>
            <a:solidFill>
              <a:srgbClr val="FF0000"/>
            </a:solidFill>
            <a:prstDash val="lgDashDot"/>
          </a:ln>
        </p:spPr>
        <p:txBody>
          <a:bodyPr wrap="square" rtlCol="0">
            <a:spAutoFit/>
          </a:bodyPr>
          <a:lstStyle/>
          <a:p>
            <a:pPr marL="457200" indent="-45720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Ngôi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thứ</a:t>
            </a:r>
            <a:r>
              <a:rPr lang="en-US" sz="2800" b="1" i="1" dirty="0" smtClean="0">
                <a:solidFill>
                  <a:srgbClr val="002060"/>
                </a:solidFill>
                <a:latin typeface="Times New Roman" panose="02020603050405020304" pitchFamily="18" charset="0"/>
                <a:cs typeface="Times New Roman" panose="02020603050405020304" pitchFamily="18" charset="0"/>
              </a:rPr>
              <a:t> 3.</a:t>
            </a:r>
          </a:p>
          <a:p>
            <a:pPr marL="457200" indent="-45720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Câu</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chuyện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trở</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nên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khách</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quan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tạo</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cảm</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giác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chân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thực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cho</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người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đoc</a:t>
            </a:r>
            <a:r>
              <a:rPr lang="en-US" sz="2800" b="1" i="1" dirty="0" smtClean="0">
                <a:solidFill>
                  <a:srgbClr val="002060"/>
                </a:solidFill>
                <a:latin typeface="Times New Roman" panose="02020603050405020304" pitchFamily="18" charset="0"/>
                <a:cs typeface="Times New Roman" panose="02020603050405020304" pitchFamily="18" charset="0"/>
              </a:rPr>
              <a:t>.</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9611734" y="1749409"/>
            <a:ext cx="1473480" cy="523220"/>
          </a:xfrm>
          <a:prstGeom prst="rect">
            <a:avLst/>
          </a:prstGeom>
          <a:solidFill>
            <a:srgbClr val="FFC000"/>
          </a:solidFill>
        </p:spPr>
        <p:txBody>
          <a:bodyPr wrap="none" rtlCol="0">
            <a:spAutoFit/>
          </a:bodyPr>
          <a:lstStyle/>
          <a:p>
            <a:r>
              <a:rPr lang="en-US" sz="2800" b="1" dirty="0" err="1" smtClean="0">
                <a:latin typeface="Times New Roman" panose="02020603050405020304" pitchFamily="18" charset="0"/>
                <a:cs typeface="Times New Roman" panose="02020603050405020304" pitchFamily="18" charset="0"/>
              </a:rPr>
              <a:t>Nhan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endParaRPr lang="en-US" sz="2800" b="1" dirty="0" smtClean="0">
              <a:latin typeface="Times New Roman" panose="02020603050405020304" pitchFamily="18" charset="0"/>
              <a:cs typeface="Times New Roman" panose="02020603050405020304" pitchFamily="18" charset="0"/>
            </a:endParaRPr>
          </a:p>
        </p:txBody>
      </p:sp>
      <p:sp>
        <p:nvSpPr>
          <p:cNvPr id="32" name="TextBox 31"/>
          <p:cNvSpPr txBox="1"/>
          <p:nvPr/>
        </p:nvSpPr>
        <p:spPr>
          <a:xfrm>
            <a:off x="8517179" y="2674342"/>
            <a:ext cx="3629099" cy="2677656"/>
          </a:xfrm>
          <a:prstGeom prst="rect">
            <a:avLst/>
          </a:prstGeom>
          <a:noFill/>
          <a:ln>
            <a:solidFill>
              <a:srgbClr val="FF0000"/>
            </a:solidFill>
            <a:prstDash val="lgDashDot"/>
          </a:ln>
        </p:spPr>
        <p:txBody>
          <a:bodyPr wrap="square" rtlCol="0">
            <a:spAutoFit/>
          </a:bodyPr>
          <a:lstStyle/>
          <a:p>
            <a:pPr marL="457200" indent="-45720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Nhan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đề</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Làng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mang</a:t>
            </a:r>
            <a:r>
              <a:rPr lang="en-US" sz="2800" b="1" i="1" dirty="0" smtClean="0">
                <a:solidFill>
                  <a:srgbClr val="002060"/>
                </a:solidFill>
                <a:latin typeface="Times New Roman" panose="02020603050405020304" pitchFamily="18" charset="0"/>
                <a:cs typeface="Times New Roman" panose="02020603050405020304" pitchFamily="18" charset="0"/>
              </a:rPr>
              <a:t> ý </a:t>
            </a:r>
            <a:r>
              <a:rPr lang="en-US" sz="2800" b="1" i="1" dirty="0" err="1" smtClean="0">
                <a:solidFill>
                  <a:srgbClr val="002060"/>
                </a:solidFill>
                <a:latin typeface="Times New Roman" panose="02020603050405020304" pitchFamily="18" charset="0"/>
                <a:cs typeface="Times New Roman" panose="02020603050405020304" pitchFamily="18" charset="0"/>
              </a:rPr>
              <a:t>nghĩa</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khái</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quát</a:t>
            </a:r>
            <a:r>
              <a:rPr lang="en-US" sz="2800" b="1" i="1" dirty="0" smtClean="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800" b="1" i="1" dirty="0" err="1" smtClean="0">
                <a:solidFill>
                  <a:srgbClr val="002060"/>
                </a:solidFill>
                <a:latin typeface="Times New Roman" panose="02020603050405020304" pitchFamily="18" charset="0"/>
                <a:cs typeface="Times New Roman" panose="02020603050405020304" pitchFamily="18" charset="0"/>
              </a:rPr>
              <a:t>Thể</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hiện</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tư</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tưởng</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chủ</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đề</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của</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tác</a:t>
            </a:r>
            <a:r>
              <a:rPr lang="en-US" sz="2800" b="1" i="1" dirty="0" smtClean="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phẩm</a:t>
            </a:r>
            <a:endParaRPr lang="en-US" sz="28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4278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heel(1)">
                                      <p:cBhvr>
                                        <p:cTn id="28" dur="20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7"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ình ảnh Hải Quân Quân đội Không Quân đại Diện Quân đội Trung Quốc, Clipart  Quân đội, Hải Quân, Quân đội miễn phí tải tập tin PNG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833" b="90000" l="0" r="100000">
                        <a14:foregroundMark x1="23417" y1="53167" x2="57833" y2="46833"/>
                        <a14:foregroundMark x1="69417" y1="47333" x2="69583" y2="53583"/>
                        <a14:foregroundMark x1="53667" y1="27333" x2="65333" y2="25333"/>
                      </a14:backgroundRemoval>
                    </a14:imgEffect>
                  </a14:imgLayer>
                </a14:imgProps>
              </a:ext>
              <a:ext uri="{28A0092B-C50C-407E-A947-70E740481C1C}">
                <a14:useLocalDpi xmlns:a14="http://schemas.microsoft.com/office/drawing/2010/main" val="0"/>
              </a:ext>
            </a:extLst>
          </a:blip>
          <a:srcRect/>
          <a:stretch>
            <a:fillRect/>
          </a:stretch>
        </p:blipFill>
        <p:spPr bwMode="auto">
          <a:xfrm>
            <a:off x="-6349" y="-849629"/>
            <a:ext cx="10323829" cy="9886950"/>
          </a:xfrm>
          <a:prstGeom prst="rect">
            <a:avLst/>
          </a:prstGeom>
          <a:noFill/>
          <a:extLst>
            <a:ext uri="{909E8E84-426E-40DD-AFC4-6F175D3DCCD1}">
              <a14:hiddenFill xmlns:a14="http://schemas.microsoft.com/office/drawing/2010/main">
                <a:solidFill>
                  <a:srgbClr val="FFFFFF"/>
                </a:solidFill>
              </a14:hiddenFill>
            </a:ext>
          </a:extLst>
        </p:spPr>
      </p:pic>
      <p:sp>
        <p:nvSpPr>
          <p:cNvPr id="26628" name="Text Box 4"/>
          <p:cNvSpPr txBox="1">
            <a:spLocks noChangeArrowheads="1"/>
          </p:cNvSpPr>
          <p:nvPr/>
        </p:nvSpPr>
        <p:spPr bwMode="auto">
          <a:xfrm>
            <a:off x="7367270" y="289214"/>
            <a:ext cx="495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itchFamily="18" charset="0"/>
              </a:rPr>
              <a:t>TÌNH HUỐNG TRUYỆN</a:t>
            </a:r>
          </a:p>
        </p:txBody>
      </p:sp>
      <p:sp>
        <p:nvSpPr>
          <p:cNvPr id="26650" name="Rectangle 26"/>
          <p:cNvSpPr>
            <a:spLocks noChangeArrowheads="1"/>
          </p:cNvSpPr>
          <p:nvPr/>
        </p:nvSpPr>
        <p:spPr bwMode="auto">
          <a:xfrm>
            <a:off x="2651760" y="5694678"/>
            <a:ext cx="7665720" cy="99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50000"/>
              </a:lnSpc>
              <a:spcBef>
                <a:spcPct val="50000"/>
              </a:spcBef>
              <a:spcAft>
                <a:spcPts val="0"/>
              </a:spcAft>
              <a:buClrTx/>
              <a:buSzTx/>
              <a:buFontTx/>
              <a:buNone/>
              <a:tabLst/>
              <a:defRPr/>
            </a:pPr>
            <a:endParaRPr kumimoji="0" lang="en-US" sz="11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Bộc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lộ</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tình</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nước</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D7CF0BE6-81DF-4520-98E3-56A4B286F22C}"/>
              </a:ext>
            </a:extLst>
          </p:cNvPr>
          <p:cNvSpPr/>
          <p:nvPr/>
        </p:nvSpPr>
        <p:spPr>
          <a:xfrm>
            <a:off x="345440" y="1219200"/>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itchFamily="18" charset="0"/>
              </a:rPr>
              <a:t>Nghe</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tin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làng</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cs typeface="Times New Roman" pitchFamily="18" charset="0"/>
              </a:rPr>
              <a:t>theo</a:t>
            </a:r>
            <a:r>
              <a:rPr kumimoji="0" lang="en-US"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giặc</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28" name="Rectangle: Rounded Corners 27">
            <a:extLst>
              <a:ext uri="{FF2B5EF4-FFF2-40B4-BE49-F238E27FC236}">
                <a16:creationId xmlns:a16="http://schemas.microsoft.com/office/drawing/2014/main" id="{AD5D5A03-3859-4BA5-B452-BB2E5616FB5C}"/>
              </a:ext>
            </a:extLst>
          </p:cNvPr>
          <p:cNvSpPr/>
          <p:nvPr/>
        </p:nvSpPr>
        <p:spPr>
          <a:xfrm>
            <a:off x="345440" y="2552700"/>
            <a:ext cx="4953001" cy="102362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Tình huống đặc sắc, kịch </a:t>
            </a:r>
            <a:r>
              <a:rPr kumimoji="0" lang="de-DE"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tính</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5" name="Straight Arrow Connector 4">
            <a:extLst>
              <a:ext uri="{FF2B5EF4-FFF2-40B4-BE49-F238E27FC236}">
                <a16:creationId xmlns:a16="http://schemas.microsoft.com/office/drawing/2014/main" id="{197C01AC-CD8B-4C2E-9107-D7FC0A3925D5}"/>
              </a:ext>
            </a:extLst>
          </p:cNvPr>
          <p:cNvCxnSpPr>
            <a:cxnSpLocks/>
            <a:stCxn id="3" idx="2"/>
            <a:endCxn id="28" idx="0"/>
          </p:cNvCxnSpPr>
          <p:nvPr/>
        </p:nvCxnSpPr>
        <p:spPr>
          <a:xfrm>
            <a:off x="2821941" y="1981200"/>
            <a:ext cx="0" cy="571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835574D-B2CB-4FEC-B38D-D4EAAFF75317}"/>
              </a:ext>
            </a:extLst>
          </p:cNvPr>
          <p:cNvSpPr/>
          <p:nvPr/>
        </p:nvSpPr>
        <p:spPr>
          <a:xfrm>
            <a:off x="345440" y="4142739"/>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Thắt</a:t>
            </a:r>
            <a:r>
              <a:rPr kumimoji="0" lang="de-DE" sz="28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nút </a:t>
            </a:r>
            <a:r>
              <a:rPr kumimoji="0" lang="de-DE"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câu </a:t>
            </a:r>
            <a:r>
              <a:rPr kumimoji="0" lang="de-DE"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chuyện</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35" name="Straight Arrow Connector 34">
            <a:extLst>
              <a:ext uri="{FF2B5EF4-FFF2-40B4-BE49-F238E27FC236}">
                <a16:creationId xmlns:a16="http://schemas.microsoft.com/office/drawing/2014/main" id="{69A7D499-F916-442E-8A4F-E0616A067D3D}"/>
              </a:ext>
            </a:extLst>
          </p:cNvPr>
          <p:cNvCxnSpPr>
            <a:cxnSpLocks/>
            <a:stCxn id="28" idx="2"/>
            <a:endCxn id="34" idx="0"/>
          </p:cNvCxnSpPr>
          <p:nvPr/>
        </p:nvCxnSpPr>
        <p:spPr>
          <a:xfrm>
            <a:off x="2821941" y="3576320"/>
            <a:ext cx="0" cy="5664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DDFDCAAF-548E-4537-A85C-58363257B778}"/>
              </a:ext>
            </a:extLst>
          </p:cNvPr>
          <p:cNvSpPr/>
          <p:nvPr/>
        </p:nvSpPr>
        <p:spPr>
          <a:xfrm>
            <a:off x="6893558" y="1267461"/>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Cải</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chính</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tin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làng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theo</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giặc</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68" name="Rectangle: Rounded Corners 67">
            <a:extLst>
              <a:ext uri="{FF2B5EF4-FFF2-40B4-BE49-F238E27FC236}">
                <a16:creationId xmlns:a16="http://schemas.microsoft.com/office/drawing/2014/main" id="{D1FAEEFF-A0F9-48F6-AE85-3EACC4A4A603}"/>
              </a:ext>
            </a:extLst>
          </p:cNvPr>
          <p:cNvSpPr/>
          <p:nvPr/>
        </p:nvSpPr>
        <p:spPr>
          <a:xfrm>
            <a:off x="6893558" y="2600961"/>
            <a:ext cx="4953001" cy="102362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50000"/>
              </a:lnSpc>
              <a:spcBef>
                <a:spcPct val="50000"/>
              </a:spcBef>
              <a:spcAft>
                <a:spcPts val="0"/>
              </a:spcAft>
              <a:buClrTx/>
              <a:buSzTx/>
              <a:buFontTx/>
              <a:buNone/>
              <a:tabLst/>
              <a:defRPr/>
            </a:pPr>
            <a:endParaRPr kumimoji="0" lang="en-US" sz="1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itchFamily="18" charset="0"/>
            </a:endParaRPr>
          </a:p>
          <a:p>
            <a:pPr marL="0" marR="0" lvl="0" indent="0" algn="ctr" defTabSz="914400" rtl="0" eaLnBrk="1" fontAlgn="auto" latinLnBrk="0" hangingPunct="1">
              <a:lnSpc>
                <a:spcPct val="5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Tình</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huống</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quan</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cs typeface="Times New Roman" pitchFamily="18" charset="0"/>
              </a:rPr>
              <a:t>trọng</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69" name="Straight Arrow Connector 68">
            <a:extLst>
              <a:ext uri="{FF2B5EF4-FFF2-40B4-BE49-F238E27FC236}">
                <a16:creationId xmlns:a16="http://schemas.microsoft.com/office/drawing/2014/main" id="{D2AB40D9-CAFF-455F-AF6F-1B92EDAB6AC4}"/>
              </a:ext>
            </a:extLst>
          </p:cNvPr>
          <p:cNvCxnSpPr>
            <a:cxnSpLocks/>
            <a:stCxn id="67" idx="2"/>
            <a:endCxn id="68" idx="0"/>
          </p:cNvCxnSpPr>
          <p:nvPr/>
        </p:nvCxnSpPr>
        <p:spPr>
          <a:xfrm>
            <a:off x="9370059" y="2029461"/>
            <a:ext cx="0" cy="571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a16="http://schemas.microsoft.com/office/drawing/2014/main" id="{8A51FE40-944E-4A26-BF3E-0C4BB692C040}"/>
              </a:ext>
            </a:extLst>
          </p:cNvPr>
          <p:cNvSpPr/>
          <p:nvPr/>
        </p:nvSpPr>
        <p:spPr>
          <a:xfrm>
            <a:off x="6893558" y="4191000"/>
            <a:ext cx="4953001" cy="762000"/>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cs typeface="Times New Roman" pitchFamily="18" charset="0"/>
              </a:rPr>
              <a:t>Mở</a:t>
            </a:r>
            <a:r>
              <a:rPr kumimoji="0" lang="en-US" sz="28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cs typeface="Times New Roman" pitchFamily="18" charset="0"/>
              </a:rPr>
              <a:t>nút</a:t>
            </a:r>
            <a:r>
              <a:rPr kumimoji="0" lang="en-US" sz="28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câu</a:t>
            </a:r>
            <a:r>
              <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chuyện</a:t>
            </a:r>
            <a:endParaRPr kumimoji="0" lang="en-US" sz="28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cxnSp>
        <p:nvCxnSpPr>
          <p:cNvPr id="71" name="Straight Arrow Connector 70">
            <a:extLst>
              <a:ext uri="{FF2B5EF4-FFF2-40B4-BE49-F238E27FC236}">
                <a16:creationId xmlns:a16="http://schemas.microsoft.com/office/drawing/2014/main" id="{457C20B0-3523-4B7B-95AE-BC026C19B9C0}"/>
              </a:ext>
            </a:extLst>
          </p:cNvPr>
          <p:cNvCxnSpPr>
            <a:cxnSpLocks/>
            <a:stCxn id="68" idx="2"/>
            <a:endCxn id="70" idx="0"/>
          </p:cNvCxnSpPr>
          <p:nvPr/>
        </p:nvCxnSpPr>
        <p:spPr>
          <a:xfrm>
            <a:off x="9370059" y="3624581"/>
            <a:ext cx="0" cy="5664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B4513E37-1E38-42C9-A628-D4FD77F44114}"/>
              </a:ext>
            </a:extLst>
          </p:cNvPr>
          <p:cNvCxnSpPr>
            <a:cxnSpLocks/>
            <a:stCxn id="26628" idx="2"/>
            <a:endCxn id="67" idx="0"/>
          </p:cNvCxnSpPr>
          <p:nvPr/>
        </p:nvCxnSpPr>
        <p:spPr>
          <a:xfrm>
            <a:off x="6248400" y="609600"/>
            <a:ext cx="3121659" cy="6578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36BD857-F7A6-4A9C-9A71-1369B0BF7033}"/>
              </a:ext>
            </a:extLst>
          </p:cNvPr>
          <p:cNvCxnSpPr>
            <a:cxnSpLocks/>
            <a:stCxn id="26628" idx="2"/>
            <a:endCxn id="3" idx="0"/>
          </p:cNvCxnSpPr>
          <p:nvPr/>
        </p:nvCxnSpPr>
        <p:spPr>
          <a:xfrm flipH="1">
            <a:off x="2821941" y="609600"/>
            <a:ext cx="3426459" cy="609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CDCBF9F-F5D4-4DD3-8DCB-730361A8057B}"/>
              </a:ext>
            </a:extLst>
          </p:cNvPr>
          <p:cNvCxnSpPr>
            <a:cxnSpLocks/>
            <a:stCxn id="34" idx="2"/>
          </p:cNvCxnSpPr>
          <p:nvPr/>
        </p:nvCxnSpPr>
        <p:spPr>
          <a:xfrm>
            <a:off x="2821941" y="4904739"/>
            <a:ext cx="3540759" cy="6578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58199EA3-45E2-41F6-A242-57CC2F367075}"/>
              </a:ext>
            </a:extLst>
          </p:cNvPr>
          <p:cNvCxnSpPr>
            <a:cxnSpLocks/>
            <a:stCxn id="70" idx="2"/>
          </p:cNvCxnSpPr>
          <p:nvPr/>
        </p:nvCxnSpPr>
        <p:spPr>
          <a:xfrm flipH="1">
            <a:off x="6362700" y="4953000"/>
            <a:ext cx="3007359" cy="6096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2991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wheel(1)">
                                      <p:cBhvr>
                                        <p:cTn id="7" dur="2000"/>
                                        <p:tgtEl>
                                          <p:spTgt spid="266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arn(inVertical)">
                                      <p:cBhvr>
                                        <p:cTn id="12" dur="500"/>
                                        <p:tgtEl>
                                          <p:spTgt spid="7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randombar(horizontal)">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randombar(horizontal)">
                                      <p:cBhvr>
                                        <p:cTn id="36" dur="500"/>
                                        <p:tgtEl>
                                          <p:spTgt spid="7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randombar(horizontal)">
                                      <p:cBhvr>
                                        <p:cTn id="39" dur="500"/>
                                        <p:tgtEl>
                                          <p:spTgt spid="6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randombar(horizontal)">
                                      <p:cBhvr>
                                        <p:cTn id="44" dur="500"/>
                                        <p:tgtEl>
                                          <p:spTgt spid="6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randombar(horizontal)">
                                      <p:cBhvr>
                                        <p:cTn id="47" dur="500"/>
                                        <p:tgtEl>
                                          <p:spTgt spid="6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randombar(horizontal)">
                                      <p:cBhvr>
                                        <p:cTn id="52" dur="500"/>
                                        <p:tgtEl>
                                          <p:spTgt spid="71"/>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randombar(horizontal)">
                                      <p:cBhvr>
                                        <p:cTn id="55" dur="50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6650"/>
                                        </p:tgtEl>
                                        <p:attrNameLst>
                                          <p:attrName>style.visibility</p:attrName>
                                        </p:attrNameLst>
                                      </p:cBhvr>
                                      <p:to>
                                        <p:strVal val="visible"/>
                                      </p:to>
                                    </p:set>
                                    <p:animEffect transition="in" filter="randombar(horizontal)">
                                      <p:cBhvr>
                                        <p:cTn id="60" dur="500"/>
                                        <p:tgtEl>
                                          <p:spTgt spid="26650"/>
                                        </p:tgtEl>
                                      </p:cBhvr>
                                    </p:animEffect>
                                  </p:childTnLst>
                                </p:cTn>
                              </p:par>
                              <p:par>
                                <p:cTn id="61" presetID="14" presetClass="entr" presetSubtype="10" fill="hold" nodeType="with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randombar(horizontal)">
                                      <p:cBhvr>
                                        <p:cTn id="63" dur="500"/>
                                        <p:tgtEl>
                                          <p:spTgt spid="82"/>
                                        </p:tgtEl>
                                      </p:cBhvr>
                                    </p:animEffect>
                                  </p:childTnLst>
                                </p:cTn>
                              </p:par>
                              <p:par>
                                <p:cTn id="64" presetID="14" presetClass="entr" presetSubtype="10" fill="hold" nodeType="with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randombar(horizontal)">
                                      <p:cBhvr>
                                        <p:cTn id="6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50" grpId="0" animBg="1"/>
      <p:bldP spid="3" grpId="0" animBg="1"/>
      <p:bldP spid="28" grpId="0" animBg="1"/>
      <p:bldP spid="34" grpId="0" animBg="1"/>
      <p:bldP spid="67" grpId="0" animBg="1"/>
      <p:bldP spid="68" grpId="0" animBg="1"/>
      <p:bldP spid="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Ghim trên Power 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84" y="0"/>
            <a:ext cx="12192000" cy="68351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3944550" y="141972"/>
            <a:ext cx="5287086" cy="769441"/>
          </a:xfrm>
          <a:prstGeom prst="rect">
            <a:avLst/>
          </a:prstGeom>
          <a:noFill/>
        </p:spPr>
        <p:txBody>
          <a:bodyPr wrap="square">
            <a:spAutoFit/>
          </a:bodyPr>
          <a:lstStyle/>
          <a:p>
            <a:pPr defTabSz="914377">
              <a:defRPr/>
            </a:pP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Tóm</a:t>
            </a:r>
            <a:r>
              <a:rPr lang="en-US" sz="44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tắt</a:t>
            </a:r>
            <a:r>
              <a:rPr lang="en-US" sz="44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văn</a:t>
            </a:r>
            <a:r>
              <a:rPr lang="en-US" sz="4400" b="1" dirty="0"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 </a:t>
            </a:r>
            <a:r>
              <a:rPr lang="en-US" sz="4400" b="1" dirty="0" err="1" smtClean="0">
                <a:solidFill>
                  <a:srgbClr val="FF0000"/>
                </a:solidFill>
                <a:latin typeface="Times New Roman" panose="02020603050405020304" pitchFamily="18" charset="0"/>
                <a:ea typeface="Open Sans" panose="020B0606030504020204" pitchFamily="34" charset="0"/>
                <a:cs typeface="Times New Roman" panose="02020603050405020304" pitchFamily="18" charset="0"/>
              </a:rPr>
              <a:t>bản</a:t>
            </a:r>
            <a:endParaRPr lang="en-US" sz="4400" b="1" dirty="0">
              <a:solidFill>
                <a:srgbClr val="FF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3" name="AutoShape 8" descr="Hình ảnh nam học sinh nhí ngồi đọc sách -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4" name="AutoShape 10" descr="Hình ảnh nam học sinh nhí ngồi đọc sách -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5" name="AutoShape 12" descr="Hình ảnh nam học sinh nhí ngồi đọc sách - 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6160" name="Picture 16" descr="Children Read, Children Clipart, Child, Reading PNG Transparent Clipart  Image and PSD File for Free Download | Kids reading, Kids clipart, Clip ar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4800" y="3857432"/>
            <a:ext cx="3898830" cy="3122171"/>
          </a:xfrm>
          <a:prstGeom prst="rect">
            <a:avLst/>
          </a:prstGeom>
          <a:noFill/>
          <a:extLst>
            <a:ext uri="{909E8E84-426E-40DD-AFC4-6F175D3DCCD1}">
              <a14:hiddenFill xmlns:a14="http://schemas.microsoft.com/office/drawing/2010/main">
                <a:solidFill>
                  <a:srgbClr val="FFFFFF"/>
                </a:solidFill>
              </a14:hiddenFill>
            </a:ext>
          </a:extLst>
        </p:spPr>
      </p:pic>
      <p:sp>
        <p:nvSpPr>
          <p:cNvPr id="13" name="Hộp Văn bản 8">
            <a:extLst>
              <a:ext uri="{FF2B5EF4-FFF2-40B4-BE49-F238E27FC236}">
                <a16:creationId xmlns:a16="http://schemas.microsoft.com/office/drawing/2014/main" id="{1436EF72-D871-4D40-9FC5-110F85D3482B}"/>
              </a:ext>
            </a:extLst>
          </p:cNvPr>
          <p:cNvSpPr txBox="1"/>
          <p:nvPr/>
        </p:nvSpPr>
        <p:spPr>
          <a:xfrm>
            <a:off x="353695" y="1047383"/>
            <a:ext cx="11442065" cy="3970318"/>
          </a:xfrm>
          <a:prstGeom prst="rect">
            <a:avLst/>
          </a:prstGeom>
          <a:noFill/>
          <a:ln>
            <a:solidFill>
              <a:schemeClr val="tx1"/>
            </a:solidFill>
            <a:prstDash val="dash"/>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Ông Hai là một người nông dân sống ở làng Chợ Dầu, do chiến tranh nên ông phải đi tản cư. Ở nơi tản cư, ông luôn tự hào về cái làng của mình và mang nó khoe với mọi người. Khi tin làng Chợ Dầu theo giặc, ông sững sờ, cổ ông nghẹn ắng lại, da mặt tê rân rân, xấu hổ tới mức cứ cúi gằm mặt xuống mà đi. Suốt mấy ngày ở nhà, ông chẳng dám đi đâu, mang nỗi ám ảnh nặng nề, đau đớn, tủi hổ, bế tắc, tuyệt vọng. Tâm trạng ông bế tắc khi mụ chủ nhà nói sẽ đuổi hết người làng Chợ Dầu khỏi nơi sơ tán. Rồi cái tin cải chính khiến ông sung sướng đi khoe về làng mình với tâm trạng như lúc ban đầu, ông hạnh phúc khi khoe Tây nó đốt nhà mình.</a:t>
            </a:r>
          </a:p>
        </p:txBody>
      </p:sp>
    </p:spTree>
    <p:extLst>
      <p:ext uri="{BB962C8B-B14F-4D97-AF65-F5344CB8AC3E}">
        <p14:creationId xmlns:p14="http://schemas.microsoft.com/office/powerpoint/2010/main" val="35776953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3639</TotalTime>
  <Words>5780</Words>
  <PresentationFormat>Widescreen</PresentationFormat>
  <Paragraphs>421</Paragraphs>
  <Slides>52</Slides>
  <Notes>2</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52</vt:i4>
      </vt:variant>
    </vt:vector>
  </HeadingPairs>
  <TitlesOfParts>
    <vt:vector size="72" baseType="lpstr">
      <vt:lpstr>Arial</vt:lpstr>
      <vt:lpstr>Open Sans</vt:lpstr>
      <vt:lpstr>Times New Roman</vt:lpstr>
      <vt:lpstr>.VnTime</vt:lpstr>
      <vt:lpstr>宋体</vt:lpstr>
      <vt:lpstr>Clear Sans Light</vt:lpstr>
      <vt:lpstr>iCiel Bambola</vt:lpstr>
      <vt:lpstr>Calibri Light</vt:lpstr>
      <vt:lpstr>Verdana</vt:lpstr>
      <vt:lpstr>Calibri</vt:lpstr>
      <vt:lpstr>Permanent Marker</vt:lpstr>
      <vt:lpstr>맑은 고딕</vt:lpstr>
      <vt:lpstr>Fira Sans Medium Italic</vt:lpstr>
      <vt:lpstr>Fira Sans SemiBold</vt:lpstr>
      <vt:lpstr>Office Theme</vt:lpstr>
      <vt:lpstr>1_Office Theme</vt:lpstr>
      <vt:lpstr>2_Office Theme</vt:lpstr>
      <vt:lpstr>3_Office Theme</vt:lpstr>
      <vt:lpstr>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2021-03-22T07:55:32Z</dcterms:created>
  <dcterms:modified xsi:type="dcterms:W3CDTF">2021-05-01T23:59:13Z</dcterms:modified>
</cp:coreProperties>
</file>