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CB718402-7AA9-43F3-B4DB-D2D133F77000}" type="presOf" srcId="{F6E9B8BA-2F37-4781-A521-61D00A840D7D}" destId="{D857732E-E667-406B-8596-FB28DE60F3B0}" srcOrd="0" destOrd="0" presId="urn:microsoft.com/office/officeart/2005/8/layout/vList4#1"/>
    <dgm:cxn modelId="{FB38063A-A746-4FBE-9EA8-B39124E54D0D}" type="presOf" srcId="{8C4E1181-A43E-4AFA-A175-608167BDD664}" destId="{046903CA-E59E-4D3A-B85F-2132F4D3C385}" srcOrd="1" destOrd="0" presId="urn:microsoft.com/office/officeart/2005/8/layout/vList4#1"/>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DCDCACDE-A632-47BB-9F6B-5E95D174CEC6}"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A8656CF2-9C24-4590-B8B2-C95DF9E7DC63}" type="presOf" srcId="{F6E9B8BA-2F37-4781-A521-61D00A840D7D}" destId="{8B13E293-4E29-4216-A0D2-9CCA14266B56}" srcOrd="1"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0A395660-6E1D-4336-9715-ADE387EAD7F6}" type="presOf" srcId="{4D783A32-6612-4061-810D-2598FCFDE16E}" destId="{610C4521-7E21-4ABD-817D-19EC8F773957}" srcOrd="0"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563AEBA1-4294-410C-BF5C-EEC1CC64A533}"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AECF94B7-451F-4E7F-B00E-F006D3241973}" type="presOf" srcId="{8C4E1181-A43E-4AFA-A175-608167BDD664}" destId="{046903CA-E59E-4D3A-B85F-2132F4D3C385}" srcOrd="1" destOrd="0" presId="urn:microsoft.com/office/officeart/2005/8/layout/vList4#1"/>
    <dgm:cxn modelId="{DFDF1CC2-53CA-458E-B350-5C4E7329A457}" type="presOf" srcId="{8C4E1181-A43E-4AFA-A175-608167BDD664}" destId="{DE66B4FA-8443-484B-9A9E-FA188D6B4E43}"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0C69C832-B67B-4F43-9EEE-8F502A091667}" type="presOf" srcId="{8C4E1181-A43E-4AFA-A175-608167BDD664}" destId="{DE66B4FA-8443-484B-9A9E-FA188D6B4E43}" srcOrd="0" destOrd="0" presId="urn:microsoft.com/office/officeart/2005/8/layout/vList4#1"/>
    <dgm:cxn modelId="{D250CD61-49D1-46ED-A4A4-25507B3D9B38}" type="presOf" srcId="{36F1A9A7-0E91-4997-8451-066E68D6791C}" destId="{11925212-181A-4D0E-84EB-C4219DE1ABB7}" srcOrd="0" destOrd="0" presId="urn:microsoft.com/office/officeart/2005/8/layout/vList4#1"/>
    <dgm:cxn modelId="{9A723A63-8629-4D60-9A53-6EC7F9E14BB0}" type="presOf" srcId="{8C4E1181-A43E-4AFA-A175-608167BDD664}" destId="{046903CA-E59E-4D3A-B85F-2132F4D3C385}"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3A0A-8900-3C88-A7FA-27F197FB3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BA6C9A-533A-A4B7-DDDA-0826096D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363CF-BCE6-CB7C-3439-EA47793D6E5A}"/>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76702DAD-A6B3-404C-FFF0-037B745C4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D3B2D-8467-51CE-3F19-DDDFD5E97D9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60797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A0C6-E6D5-FEBB-6DE7-37A0668F2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206E18-447E-44BD-3A1C-BEE21EC30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F28BD-8631-5423-BBB4-F29BB55BCB32}"/>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3B85E986-1974-2FC3-6C79-33EFA937B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35495-0CA7-5DB2-6A98-F7712AFD29B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9595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F5F80-F563-B913-A445-1A1102D768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06D63-60B3-2A46-AE88-8D2DEE84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4967A-1F1A-A644-F5E5-42B3C2306F57}"/>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71D98C19-742D-C11C-A820-F3491084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B5F17-CF8C-BEC1-8DB5-1722991F49C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377316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84BDB-91F4-4F6C-995E-5D4F3012062A}"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9323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36704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04022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4BDB-91F4-4F6C-995E-5D4F3012062A}"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41096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84BDB-91F4-4F6C-995E-5D4F3012062A}" type="datetimeFigureOut">
              <a:rPr lang="en-US" smtClean="0"/>
              <a:pPr/>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13858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84BDB-91F4-4F6C-995E-5D4F3012062A}" type="datetimeFigureOut">
              <a:rPr lang="en-US" smtClean="0"/>
              <a:pPr/>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23734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pPr/>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78887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5350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005-7EF3-6E24-9878-C0CD33287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291C7-7B76-A067-3632-794628032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CED2A-7DC7-6C27-B0F8-4C41087A431E}"/>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0649AA74-7D60-F7BA-FB87-338E7F5EE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4C6FF-89C9-C170-8978-E60F540CFA1E}"/>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98204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73083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586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86655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8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A50C-FDD2-9A12-33B7-8C39B6723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9CD63-AC63-D035-3672-C96D99385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38B2D-A5C9-EE8A-6E11-1B87E3D8F069}"/>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CF43F32B-0267-BA3A-EEA8-5A866CFD4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E5173-4B52-DE3B-8967-73A4F5B94149}"/>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116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575-A46F-F340-EF23-F9075E769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6283E-42D4-D971-BD59-F7AD2CE6B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13CB9-ED38-BEA0-981F-E7392B375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9F90A2-D521-3012-3C11-1B02CB300AEC}"/>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6" name="Footer Placeholder 5">
            <a:extLst>
              <a:ext uri="{FF2B5EF4-FFF2-40B4-BE49-F238E27FC236}">
                <a16:creationId xmlns:a16="http://schemas.microsoft.com/office/drawing/2014/main" id="{7477198C-D82D-ACDD-A70A-847E50514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D93BE-2F38-83EF-267D-77431F3F91A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406614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9B01-64E7-48EE-B09D-38E91A26B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5D1B48-75B8-3E6D-7259-263C8C951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8CD42-4BDE-03C7-9F40-54277F32C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ABFE1-6B1D-9DD7-787F-1C3D321A7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3B48B-CA22-CE72-8031-D80EBA5CF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DFCFF-2AFE-C11B-5D36-B2513EE3445E}"/>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8" name="Footer Placeholder 7">
            <a:extLst>
              <a:ext uri="{FF2B5EF4-FFF2-40B4-BE49-F238E27FC236}">
                <a16:creationId xmlns:a16="http://schemas.microsoft.com/office/drawing/2014/main" id="{D835E364-517F-61CD-60E5-25EE9ED5E8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755B6-EDFF-CE77-9DF8-592566CE2CE7}"/>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3439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CE21-4514-8ECB-ADFC-2DAB741F7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05437-C170-7F42-8BC2-611666DF42C8}"/>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4" name="Footer Placeholder 3">
            <a:extLst>
              <a:ext uri="{FF2B5EF4-FFF2-40B4-BE49-F238E27FC236}">
                <a16:creationId xmlns:a16="http://schemas.microsoft.com/office/drawing/2014/main" id="{5535096C-99B6-C21D-F397-FFF7E0590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50D47-ECAA-1C9B-87E9-8D4851D5C33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2361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AA92F-A00C-B576-7BD9-E19799E2FC31}"/>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3" name="Footer Placeholder 2">
            <a:extLst>
              <a:ext uri="{FF2B5EF4-FFF2-40B4-BE49-F238E27FC236}">
                <a16:creationId xmlns:a16="http://schemas.microsoft.com/office/drawing/2014/main" id="{BFD9D415-4E1A-0556-F7FB-D9354BE48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F2F2B-E5FE-CBF3-A5CD-214024AC2EE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8073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4F71-2B22-EE1A-0815-68D7F5D3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E65CFB-FDCB-7FAF-873B-1573C427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DED7-FB95-EC18-5D1F-A78003A1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85F78-5B7C-4D46-CA42-1C2F93014ED3}"/>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6" name="Footer Placeholder 5">
            <a:extLst>
              <a:ext uri="{FF2B5EF4-FFF2-40B4-BE49-F238E27FC236}">
                <a16:creationId xmlns:a16="http://schemas.microsoft.com/office/drawing/2014/main" id="{F492A230-7656-0DFA-9CB1-13E5BF2D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81903-E731-B190-1F48-D6677C156AFB}"/>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8850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D6CC-41CE-CC03-DD3A-6CDBB36FE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87F4B-4C9E-07F3-5296-4037CD518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40BBF1-EC94-C8B3-3F26-4DA1427CA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0B97C-E79E-B79B-D9CD-CE4565624F64}"/>
              </a:ext>
            </a:extLst>
          </p:cNvPr>
          <p:cNvSpPr>
            <a:spLocks noGrp="1"/>
          </p:cNvSpPr>
          <p:nvPr>
            <p:ph type="dt" sz="half" idx="10"/>
          </p:nvPr>
        </p:nvSpPr>
        <p:spPr/>
        <p:txBody>
          <a:bodyPr/>
          <a:lstStyle/>
          <a:p>
            <a:fld id="{79A32BE8-6D82-4F9F-BAEF-5521DB423C96}" type="datetimeFigureOut">
              <a:rPr lang="en-US" smtClean="0"/>
              <a:t>8/28/2022</a:t>
            </a:fld>
            <a:endParaRPr lang="en-US"/>
          </a:p>
        </p:txBody>
      </p:sp>
      <p:sp>
        <p:nvSpPr>
          <p:cNvPr id="6" name="Footer Placeholder 5">
            <a:extLst>
              <a:ext uri="{FF2B5EF4-FFF2-40B4-BE49-F238E27FC236}">
                <a16:creationId xmlns:a16="http://schemas.microsoft.com/office/drawing/2014/main" id="{6EC17163-5C10-E94D-D5C8-8A1754656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91E1D-6AA9-BAB9-8A8B-47F738163A3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64568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0ABA8-E76A-88B3-70C3-14BA384FE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0251-67EB-E658-9DF0-F64B2A8E2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2C3F-E25A-9FAF-C6A7-4B738FE45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2BE8-6D82-4F9F-BAEF-5521DB423C96}" type="datetimeFigureOut">
              <a:rPr lang="en-US" smtClean="0"/>
              <a:t>8/28/2022</a:t>
            </a:fld>
            <a:endParaRPr lang="en-US"/>
          </a:p>
        </p:txBody>
      </p:sp>
      <p:sp>
        <p:nvSpPr>
          <p:cNvPr id="5" name="Footer Placeholder 4">
            <a:extLst>
              <a:ext uri="{FF2B5EF4-FFF2-40B4-BE49-F238E27FC236}">
                <a16:creationId xmlns:a16="http://schemas.microsoft.com/office/drawing/2014/main" id="{8F4ADA79-557D-EA3A-B966-E6D4353F3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2CFB-D577-E126-DCDC-0CCF3CB07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EFA5-874B-4450-9C8F-4260BBE0FF2E}" type="slidenum">
              <a:rPr lang="en-US" smtClean="0"/>
              <a:t>‹#›</a:t>
            </a:fld>
            <a:endParaRPr lang="en-US"/>
          </a:p>
        </p:txBody>
      </p:sp>
    </p:spTree>
    <p:extLst>
      <p:ext uri="{BB962C8B-B14F-4D97-AF65-F5344CB8AC3E}">
        <p14:creationId xmlns:p14="http://schemas.microsoft.com/office/powerpoint/2010/main" val="59466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pPr/>
              <a:t>8/28/2022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pPr/>
              <a:t>‹#›</a:t>
            </a:fld>
            <a:endParaRPr lang="en-US"/>
          </a:p>
        </p:txBody>
      </p:sp>
    </p:spTree>
    <p:extLst>
      <p:ext uri="{BB962C8B-B14F-4D97-AF65-F5344CB8AC3E}">
        <p14:creationId xmlns:p14="http://schemas.microsoft.com/office/powerpoint/2010/main" val="246947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2.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18.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13.jpeg"/><Relationship Id="rId5" Type="http://schemas.openxmlformats.org/officeDocument/2006/relationships/diagramData" Target="../diagrams/data3.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0"/>
            <a:ext cx="8077200" cy="6400800"/>
          </a:xfrm>
          <a:prstGeom prst="rect">
            <a:avLst/>
          </a:prstGeom>
        </p:spPr>
      </p:pic>
      <p:sp>
        <p:nvSpPr>
          <p:cNvPr id="5" name="Rectangle 4"/>
          <p:cNvSpPr/>
          <p:nvPr/>
        </p:nvSpPr>
        <p:spPr>
          <a:xfrm>
            <a:off x="3352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BÀI 1: TỰ HÀO VỀ TRUYỀN THỐNG QUÊ HƯƠNG</a:t>
            </a:r>
          </a:p>
        </p:txBody>
      </p:sp>
      <p:sp>
        <p:nvSpPr>
          <p:cNvPr id="6" name="Oval 5"/>
          <p:cNvSpPr/>
          <p:nvPr/>
        </p:nvSpPr>
        <p:spPr>
          <a:xfrm>
            <a:off x="4953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2514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prstClr val="black"/>
                </a:solidFill>
                <a:latin typeface="Times New Roman" pitchFamily="18" charset="0"/>
                <a:cs typeface="Times New Roman" pitchFamily="18" charset="0"/>
              </a:rPr>
              <a:t>Quê hương em có những truyền thống :</a:t>
            </a:r>
            <a:endParaRPr lang="en-US" sz="2800" dirty="0">
              <a:solidFill>
                <a:prstClr val="black"/>
              </a:solidFill>
              <a:latin typeface="Times New Roman" pitchFamily="18" charset="0"/>
              <a:cs typeface="Times New Roman" pitchFamily="18" charset="0"/>
            </a:endParaRPr>
          </a:p>
          <a:p>
            <a:pPr algn="ctr"/>
            <a:r>
              <a:rPr lang="en-US" sz="2800" dirty="0">
                <a:solidFill>
                  <a:prstClr val="black"/>
                </a:solidFill>
                <a:latin typeface="Times New Roman" pitchFamily="18" charset="0"/>
                <a:cs typeface="Times New Roman" pitchFamily="18" charset="0"/>
              </a:rPr>
              <a:t>- Yêu nước</a:t>
            </a:r>
          </a:p>
          <a:p>
            <a:pPr algn="ctr"/>
            <a:r>
              <a:rPr lang="en-US" sz="2800" dirty="0">
                <a:solidFill>
                  <a:prstClr val="black"/>
                </a:solidFill>
                <a:latin typeface="Times New Roman" pitchFamily="18" charset="0"/>
                <a:cs typeface="Times New Roman" pitchFamily="18" charset="0"/>
              </a:rPr>
              <a:t>- Hiếu học</a:t>
            </a:r>
          </a:p>
          <a:p>
            <a:pPr algn="ctr"/>
            <a:r>
              <a:rPr lang="en-US" sz="2800" dirty="0">
                <a:solidFill>
                  <a:prstClr val="black"/>
                </a:solidFill>
                <a:latin typeface="Times New Roman" pitchFamily="18" charset="0"/>
                <a:cs typeface="Times New Roman" pitchFamily="18" charset="0"/>
              </a:rPr>
              <a:t>- Lao động</a:t>
            </a:r>
          </a:p>
          <a:p>
            <a:pPr algn="ctr"/>
            <a:r>
              <a:rPr lang="en-US" sz="2800" dirty="0">
                <a:solidFill>
                  <a:prstClr val="black"/>
                </a:solidFill>
                <a:latin typeface="Times New Roman" pitchFamily="18" charset="0"/>
                <a:cs typeface="Times New Roman" pitchFamily="18" charset="0"/>
              </a:rPr>
              <a:t>- Tôn sư trọng đạo</a:t>
            </a:r>
          </a:p>
          <a:p>
            <a:pPr algn="ctr"/>
            <a:r>
              <a:rPr lang="en-US" sz="2800" dirty="0">
                <a:solidFill>
                  <a:prstClr val="black"/>
                </a:solidFill>
                <a:latin typeface="Times New Roman" pitchFamily="18" charset="0"/>
                <a:cs typeface="Times New Roman" pitchFamily="18" charset="0"/>
              </a:rPr>
              <a:t>- Hiếu thảo</a:t>
            </a:r>
          </a:p>
          <a:p>
            <a:pPr algn="ctr"/>
            <a:r>
              <a:rPr lang="en-US" sz="2800" dirty="0">
                <a:solidFill>
                  <a:prstClr val="black"/>
                </a:solidFill>
                <a:latin typeface="Times New Roman" pitchFamily="18" charset="0"/>
                <a:cs typeface="Times New Roman" pitchFamily="18" charset="0"/>
              </a:rPr>
              <a:t>- Hát xẩm....</a:t>
            </a:r>
          </a:p>
          <a:p>
            <a:pPr algn="ct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1981200" y="228600"/>
            <a:ext cx="8686800" cy="5181600"/>
          </a:xfrm>
        </p:spPr>
      </p:pic>
      <p:sp>
        <p:nvSpPr>
          <p:cNvPr id="5" name="Oval 4"/>
          <p:cNvSpPr/>
          <p:nvPr/>
        </p:nvSpPr>
        <p:spPr>
          <a:xfrm>
            <a:off x="2362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Times New Roman" pitchFamily="18" charset="0"/>
                <a:cs typeface="Times New Roman" pitchFamily="18" charset="0"/>
              </a:rPr>
              <a:t>Nghệ nhân Hà Thị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3" name="Content Placeholder 2"/>
          <p:cNvSpPr>
            <a:spLocks noGrp="1"/>
          </p:cNvSpPr>
          <p:nvPr>
            <p:ph idx="4294967295"/>
          </p:nvPr>
        </p:nvSpPr>
        <p:spPr>
          <a:xfrm>
            <a:off x="1828800" y="1371601"/>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2133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prstClr val="black"/>
                </a:solidFill>
                <a:latin typeface="Calibri"/>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sp>
        <p:nvSpPr>
          <p:cNvPr id="10" name="TextBox 9"/>
          <p:cNvSpPr txBox="1"/>
          <p:nvPr/>
        </p:nvSpPr>
        <p:spPr>
          <a:xfrm>
            <a:off x="2590801" y="1371601"/>
            <a:ext cx="6075429" cy="4555089"/>
          </a:xfrm>
          <a:prstGeom prst="rect">
            <a:avLst/>
          </a:prstGeom>
          <a:noFill/>
          <a:ln>
            <a:noFill/>
          </a:ln>
        </p:spPr>
        <p:txBody>
          <a:bodyPr wrap="square" lIns="121917" tIns="60958" rIns="121917" bIns="60958" rtlCol="0">
            <a:spAutoFit/>
          </a:bodyPr>
          <a:lstStyle/>
          <a:p>
            <a:r>
              <a:rPr lang="en-US" sz="3600" i="1" dirty="0">
                <a:solidFill>
                  <a:prstClr val="black"/>
                </a:solidFill>
                <a:latin typeface="Calibri"/>
              </a:rPr>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solidFill>
                <a:prstClr val="black"/>
              </a:solidFill>
              <a:latin typeface="Calibri"/>
            </a:endParaRPr>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7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1524000" y="85725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2286000" y="1047750"/>
            <a:ext cx="7620000" cy="476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3048000" y="381000"/>
            <a:ext cx="6096000" cy="609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2428875" y="985838"/>
            <a:ext cx="7334250" cy="4886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panose="020F0502020204030204"/>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1334125" y="1282"/>
            <a:ext cx="10857875"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41" y="91405"/>
            <a:ext cx="8021781"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2819401"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446654" y="127459"/>
            <a:ext cx="1406765" cy="2581516"/>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539646" y="2590801"/>
            <a:ext cx="9823554" cy="353943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buFont typeface="Arial" pitchFamily="34" charset="0"/>
              <a:buChar char="•"/>
            </a:pPr>
            <a:r>
              <a:rPr lang="en-US" sz="2800" dirty="0">
                <a:solidFill>
                  <a:prstClr val="black"/>
                </a:solidFill>
                <a:latin typeface="Calibri"/>
              </a:rPr>
              <a:t> Em hãy ghép những chữ cái đứng liền nhau trong bảng bên thành cụm từ có nghĩa thì sẽ xuất hiện nhiều từ/cụm từ nói về truyền thống quê hương ai ghép được chữ cái nhanh và chính xác sẽ trở thành người chiến thắng?</a:t>
            </a:r>
          </a:p>
          <a:p>
            <a:pPr fontAlgn="base">
              <a:buFont typeface="Arial" pitchFamily="34" charset="0"/>
              <a:buChar char="•"/>
            </a:pPr>
            <a:r>
              <a:rPr lang="en-US" sz="2800" dirty="0">
                <a:solidFill>
                  <a:prstClr val="black"/>
                </a:solidFill>
                <a:latin typeface="Calibri"/>
              </a:rPr>
              <a:t> Chia sẻ hiểu biết của em về biểu hiện </a:t>
            </a:r>
            <a:r>
              <a:rPr lang="es-ES" sz="2800" dirty="0">
                <a:solidFill>
                  <a:prstClr val="black"/>
                </a:solidFill>
                <a:latin typeface="Calibri"/>
              </a:rPr>
              <a:t>của truyền thống tốt đẹp đó ở quê hương em?  Em sẽ làm gì để mọi người biết rằng em rất tự hào về những truyền thống đó? </a:t>
            </a:r>
            <a:endParaRPr lang="en-US" sz="2800" dirty="0">
              <a:solidFill>
                <a:prstClr val="black"/>
              </a:solidFill>
              <a:latin typeface="Calibri"/>
            </a:endParaRPr>
          </a:p>
          <a:p>
            <a:pPr fontAlgn="base"/>
            <a:endParaRPr lang="en-US" sz="2800" dirty="0">
              <a:solidFill>
                <a:prstClr val="black"/>
              </a:solidFill>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026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a:stretch>
            <a:fillRect/>
          </a:stretch>
        </p:blipFill>
        <p:spPr>
          <a:xfrm>
            <a:off x="1676400" y="1"/>
            <a:ext cx="8839200" cy="6126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95451" y="2202178"/>
          <a:ext cx="8801101" cy="4751359"/>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và hoàn thành phiếu bài tập số </a:t>
                      </a:r>
                      <a:r>
                        <a:rPr lang="en-US" sz="3200" baseline="0" dirty="0">
                          <a:solidFill>
                            <a:srgbClr val="000000"/>
                          </a:solidFill>
                          <a:effectLst/>
                          <a:latin typeface="#9Slide05 Brannboll Ny" panose="02000000000000000000" pitchFamily="2" charset="0"/>
                          <a:ea typeface="DengXian"/>
                        </a:rPr>
                        <a:t>2</a:t>
                      </a:r>
                      <a:endParaRPr lang="en-US" sz="3200" b="0" i="0" kern="1200" dirty="0">
                        <a:solidFill>
                          <a:schemeClr val="tx1"/>
                        </a:solidFill>
                        <a:effectLst/>
                        <a:latin typeface="#9Slide05 Brannboll Ny" panose="02000000000000000000" pitchFamily="2" charset="0"/>
                        <a:ea typeface="+mn-ea"/>
                        <a:cs typeface="+mn-cs"/>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a:solidFill>
                            <a:srgbClr val="000000"/>
                          </a:solidFill>
                          <a:effectLst/>
                          <a:latin typeface="#9Slide05 Brannboll Ny" panose="02000000000000000000" pitchFamily="2" charset="0"/>
                          <a:ea typeface="DengXian"/>
                        </a:rPr>
                        <a:t>2</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70133" y="0"/>
            <a:ext cx="2493268" cy="2202178"/>
          </a:xfrm>
          <a:prstGeom prst="rect">
            <a:avLst/>
          </a:prstGeom>
          <a:noFill/>
          <a:ln>
            <a:noFill/>
          </a:ln>
        </p:spPr>
      </p:pic>
      <p:sp>
        <p:nvSpPr>
          <p:cNvPr id="13" name="WordArt 5"/>
          <p:cNvSpPr>
            <a:spLocks noChangeArrowheads="1" noChangeShapeType="1" noTextEdit="1"/>
          </p:cNvSpPr>
          <p:nvPr/>
        </p:nvSpPr>
        <p:spPr bwMode="auto">
          <a:xfrm>
            <a:off x="4226573" y="312359"/>
            <a:ext cx="478597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grpSp>
        <p:nvGrpSpPr>
          <p:cNvPr id="2" name="Group 14"/>
          <p:cNvGrpSpPr/>
          <p:nvPr/>
        </p:nvGrpSpPr>
        <p:grpSpPr>
          <a:xfrm rot="198028">
            <a:off x="3870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algn="ctr">
                <a:defRPr/>
              </a:pPr>
              <a:endParaRPr lang="en-US" kern="0">
                <a:solidFill>
                  <a:prstClr val="white"/>
                </a:solidFill>
                <a:latin typeface="Calibri"/>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1819086" y="2780678"/>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1819086"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1753855" y="5375990"/>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4419600" y="1219200"/>
            <a:ext cx="5093466" cy="1077218"/>
          </a:xfrm>
          <a:prstGeom prst="rect">
            <a:avLst/>
          </a:prstGeom>
          <a:noFill/>
        </p:spPr>
        <p:txBody>
          <a:bodyPr wrap="square">
            <a:spAutoFit/>
          </a:bodyPr>
          <a:lstStyle/>
          <a:p>
            <a:pPr>
              <a:defRPr/>
            </a:pPr>
            <a:r>
              <a:rPr lang="vi-VN" sz="3200" dirty="0">
                <a:solidFill>
                  <a:srgbClr val="000000"/>
                </a:solidFill>
                <a:latin typeface="#9Slide05 Brannboll Ny" panose="02000000000000000000" pitchFamily="2" charset="0"/>
                <a:ea typeface="DengXian"/>
              </a:rPr>
              <a:t>Nhiệm vụ: Hoàn thành phiếu bài tập số </a:t>
            </a:r>
            <a:r>
              <a:rPr lang="en-US" sz="3200" dirty="0">
                <a:solidFill>
                  <a:srgbClr val="000000"/>
                </a:solidFill>
                <a:latin typeface="#9Slide05 Brannboll Ny" panose="02000000000000000000" pitchFamily="2" charset="0"/>
                <a:ea typeface="DengXian"/>
              </a:rPr>
              <a:t>2:</a:t>
            </a:r>
            <a:endParaRPr lang="en-US" dirty="0">
              <a:solidFill>
                <a:prstClr val="black"/>
              </a:solidFill>
              <a:latin typeface="Calibri"/>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1524000" y="857250"/>
            <a:ext cx="9144000" cy="5143500"/>
          </a:xfrm>
          <a:prstGeom prst="rect">
            <a:avLst/>
          </a:prstGeom>
        </p:spPr>
      </p:pic>
      <p:sp>
        <p:nvSpPr>
          <p:cNvPr id="2" name="Title 1"/>
          <p:cNvSpPr>
            <a:spLocks noGrp="1"/>
          </p:cNvSpPr>
          <p:nvPr>
            <p:ph type="title"/>
          </p:nvPr>
        </p:nvSpPr>
        <p:spPr/>
        <p:txBody>
          <a:bodyPr/>
          <a:lstStyle/>
          <a:p>
            <a:r>
              <a:rPr lang="en-US" dirty="0"/>
              <a:t>Phiếu học tập</a:t>
            </a:r>
          </a:p>
        </p:txBody>
      </p:sp>
      <p:sp>
        <p:nvSpPr>
          <p:cNvPr id="3" name="Content Placeholder 2"/>
          <p:cNvSpPr>
            <a:spLocks noGrp="1"/>
          </p:cNvSpPr>
          <p:nvPr>
            <p:ph idx="1"/>
          </p:nvPr>
        </p:nvSpPr>
        <p:spPr/>
        <p:txBody>
          <a:bodyPr>
            <a:normAutofit/>
          </a:bodyPr>
          <a:lstStyle/>
          <a:p>
            <a:r>
              <a:rPr lang="en-US" dirty="0"/>
              <a:t>- Thông tin trên nói về những truyền thống và ý nghĩa của những truyền thống đó:</a:t>
            </a:r>
          </a:p>
          <a:p>
            <a:r>
              <a:rPr lang="en-US" dirty="0"/>
              <a:t>+ Yêu nước, đoàn kết -&gt; Tạo nên sức mạnh với giúp Đảng và nhân dân quyết tâm đẩy lùi dịch bệnh.</a:t>
            </a:r>
          </a:p>
          <a:p>
            <a:r>
              <a:rPr lang="en-US" dirty="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a:stretch>
            <a:fillRect/>
          </a:stretch>
        </p:blipFill>
        <p:spPr>
          <a:xfrm>
            <a:off x="1752601"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0"/>
            <a:ext cx="9144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3338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PHIẾU BÀI TẬP</a:t>
            </a:r>
          </a:p>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(THẢO LUẬN NHÓM)</a:t>
            </a:r>
          </a:p>
          <a:p>
            <a:pPr>
              <a:defRPr/>
            </a:pPr>
            <a:r>
              <a:rPr lang="en-US" dirty="0">
                <a:solidFill>
                  <a:prstClr val="white"/>
                </a:solidFill>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a:stCxn id="6" idx="2"/>
            <a:endCxn id="9" idx="0"/>
          </p:cNvCxnSpPr>
          <p:nvPr/>
        </p:nvCxnSpPr>
        <p:spPr>
          <a:xfrm rot="16200000" flipH="1">
            <a:off x="6451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524001"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i="1" dirty="0">
                <a:solidFill>
                  <a:prstClr val="black"/>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lang="en-US" sz="2400" dirty="0">
              <a:solidFill>
                <a:prstClr val="black"/>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6248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a:solidFill>
                  <a:prstClr val="black"/>
                </a:solidFill>
                <a:latin typeface="Times New Roman" pitchFamily="18" charset="0"/>
                <a:cs typeface="Times New Roman" pitchFamily="18" charset="0"/>
              </a:rPr>
              <a:t>Nếu những việc em có thể làm để giữ gìn, phát huy truyền thống tốt đẹp của quê hương?</a:t>
            </a:r>
            <a:endParaRPr lang="en-US" sz="2400" dirty="0">
              <a:solidFill>
                <a:prstClr val="black"/>
              </a:solidFill>
              <a:latin typeface="Times New Roman" pitchFamily="18" charset="0"/>
              <a:cs typeface="Times New Roman" pitchFamily="18" charset="0"/>
            </a:endParaRPr>
          </a:p>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10800000" flipV="1">
            <a:off x="2514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343401"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i="1" dirty="0">
                <a:solidFill>
                  <a:prstClr val="black"/>
                </a:solidFill>
                <a:latin typeface="Times New Roman" pitchFamily="18" charset="0"/>
                <a:cs typeface="Times New Roman" pitchFamily="18" charset="0"/>
              </a:rPr>
              <a:t>Em có đồng ý với thái độ và hành vi của Quân khồng? Vì sao?</a:t>
            </a:r>
            <a:endParaRPr lang="en-US" sz="2400" dirty="0">
              <a:solidFill>
                <a:prstClr val="black"/>
              </a:solidFill>
              <a:latin typeface="Times New Roman"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a:endCxn id="15" idx="0"/>
          </p:cNvCxnSpPr>
          <p:nvPr/>
        </p:nvCxnSpPr>
        <p:spPr>
          <a:xfrm rot="10800000" flipV="1">
            <a:off x="5143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a:extLst>
              <a:ext uri="{FF2B5EF4-FFF2-40B4-BE49-F238E27FC236}">
                <a16:creationId xmlns:a16="http://schemas.microsoft.com/office/drawing/2014/main" id="{F00E3249-ACD5-4D11-8D94-2D016D6532E8}"/>
              </a:ext>
            </a:extLst>
          </p:cNvPr>
          <p:cNvSpPr/>
          <p:nvPr/>
        </p:nvSpPr>
        <p:spPr>
          <a:xfrm>
            <a:off x="8382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a:p>
            <a:pPr>
              <a:defRPr/>
            </a:pPr>
            <a:r>
              <a:rPr lang="en-US" sz="2400" i="1" dirty="0">
                <a:solidFill>
                  <a:prstClr val="black"/>
                </a:solidFill>
                <a:latin typeface="Times New Roman" pitchFamily="18" charset="0"/>
                <a:cs typeface="Times New Roman" pitchFamily="18" charset="0"/>
              </a:rPr>
              <a:t>Nếu những việc làm không giữ gìn, phát huy truyền thống tốt đẹp của quê hương?</a:t>
            </a:r>
            <a:endParaRPr lang="en-US" sz="2400"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25" name="Straight Arrow Connector 24">
            <a:extLst>
              <a:ext uri="{FF2B5EF4-FFF2-40B4-BE49-F238E27FC236}">
                <a16:creationId xmlns:a16="http://schemas.microsoft.com/office/drawing/2014/main" id="{9661016A-ACC6-42C5-A502-28ED3A37D021}"/>
              </a:ext>
            </a:extLst>
          </p:cNvPr>
          <p:cNvCxnSpPr>
            <a:cxnSpLocks/>
            <a:endCxn id="24" idx="0"/>
          </p:cNvCxnSpPr>
          <p:nvPr/>
        </p:nvCxnSpPr>
        <p:spPr>
          <a:xfrm>
            <a:off x="6248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Autofit/>
          </a:bodyPr>
          <a:lstStyle/>
          <a:p>
            <a:pPr lvl="0"/>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br>
              <a:rPr lang="en-US" sz="2400" dirty="0">
                <a:solidFill>
                  <a:srgbClr val="FF0000"/>
                </a:solidFill>
                <a:latin typeface="Times New Roman" pitchFamily="18" charset="0"/>
                <a:cs typeface="Times New Roman"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nvPr>
        </p:nvGraphicFramePr>
        <p:xfrm>
          <a:off x="1981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4000" dirty="0">
                          <a:solidFill>
                            <a:srgbClr val="FF0000"/>
                          </a:solidFill>
                          <a:latin typeface="Times New Roman" pitchFamily="18" charset="0"/>
                          <a:cs typeface="Times New Roman" pitchFamily="18" charset="0"/>
                        </a:rPr>
                        <a:t>Vân</a:t>
                      </a:r>
                      <a:r>
                        <a:rPr lang="en-US" sz="4000" baseline="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4000" dirty="0">
                          <a:solidFill>
                            <a:srgbClr val="FF0000"/>
                          </a:solidFill>
                          <a:latin typeface="Times New Roman" pitchFamily="18" charset="0"/>
                          <a:cs typeface="Times New Roman" pitchFamily="18" charset="0"/>
                        </a:rPr>
                        <a:t>Hùng</a:t>
                      </a:r>
                      <a:r>
                        <a:rPr lang="en-US" sz="4000" baseline="0" dirty="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en-US" sz="2400" kern="1200" dirty="0">
                          <a:solidFill>
                            <a:schemeClr val="dk1"/>
                          </a:solidFill>
                          <a:latin typeface="Times New Roman" pitchFamily="18" charset="0"/>
                          <a:ea typeface="+mn-ea"/>
                          <a:cs typeface="Times New Roman"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Times New Roman" pitchFamily="18" charset="0"/>
                          <a:ea typeface="+mn-ea"/>
                          <a:cs typeface="Times New Roman" pitchFamily="18" charset="0"/>
                        </a:rPr>
                        <a:t>+ Vân có ước mơ trở thành 1 hướng dẫn viên du lịch  để giới thiệu với bạn bè quốc tế về các truyền thống tốt đẹp của quê hưowng.</a:t>
                      </a:r>
                    </a:p>
                    <a:p>
                      <a:r>
                        <a:rPr lang="en-US" sz="2400" kern="1200" dirty="0">
                          <a:solidFill>
                            <a:schemeClr val="dk1"/>
                          </a:solidFill>
                          <a:latin typeface="Times New Roman" pitchFamily="18" charset="0"/>
                          <a:ea typeface="+mn-ea"/>
                          <a:cs typeface="Times New Roman"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a:solidFill>
                            <a:schemeClr val="dk1"/>
                          </a:solidFill>
                          <a:latin typeface="Times New Roman" pitchFamily="18" charset="0"/>
                          <a:ea typeface="+mn-ea"/>
                          <a:cs typeface="Times New Roman" pitchFamily="18" charset="0"/>
                        </a:rPr>
                        <a:t>+ Hùng đã giữ gìn và phát huy truyền thống yêu thương con người.</a:t>
                      </a:r>
                    </a:p>
                    <a:p>
                      <a:r>
                        <a:rPr lang="en-US" sz="2400" kern="1200" dirty="0">
                          <a:solidFill>
                            <a:schemeClr val="dk1"/>
                          </a:solidFill>
                          <a:latin typeface="Times New Roman" pitchFamily="18" charset="0"/>
                          <a:ea typeface="+mn-ea"/>
                          <a:cs typeface="Times New Roman" pitchFamily="18" charset="0"/>
                        </a:rPr>
                        <a:t>+ Hùng chăm chỉ học tập, tích cực tham gia các hoạt động thiện nguyện, đền ơn đáp nghãi, 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rmAutofit fontScale="90000"/>
          </a:bodyPr>
          <a:lstStyle/>
          <a:p>
            <a:pPr lvl="0"/>
            <a:br>
              <a:rPr lang="en-US" i="1" dirty="0">
                <a:latin typeface="Times New Roman" pitchFamily="18" charset="0"/>
                <a:cs typeface="Times New Roman" pitchFamily="18" charset="0"/>
              </a:rPr>
            </a:br>
            <a:r>
              <a:rPr lang="en-US" i="1" dirty="0">
                <a:solidFill>
                  <a:srgbClr val="FF0000"/>
                </a:solidFill>
                <a:latin typeface="Times New Roman" pitchFamily="18" charset="0"/>
                <a:cs typeface="Times New Roman" pitchFamily="18" charset="0"/>
              </a:rPr>
              <a:t>Em có đồng ý với thái độ và hành vi của Quân khồng? Vì sao?</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r>
              <a:rPr lang="en-US" dirty="0"/>
              <a:t>Em không đồng ý với thái độ của anh Q. Hành động thể hiện sự không tôn trọng và ngăn cấm người khác tìm hiểu, tham gia về truyền thống nghệ thuật dân gian của địa phương.</a:t>
            </a:r>
          </a:p>
          <a:p>
            <a:r>
              <a:rPr lang="en-US" dirty="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524000"/>
          </a:xfrm>
        </p:spPr>
        <p:txBody>
          <a:bodyPr>
            <a:normAutofit fontScale="90000"/>
          </a:bodyPr>
          <a:lstStyle/>
          <a:p>
            <a:pPr lvl="0"/>
            <a:br>
              <a:rPr lang="en-US" i="1" dirty="0">
                <a:latin typeface="Times New Roman" pitchFamily="18" charset="0"/>
                <a:cs typeface="Times New Roman" pitchFamily="18" charset="0"/>
              </a:rPr>
            </a:br>
            <a:br>
              <a:rPr lang="en-US" i="1" dirty="0">
                <a:latin typeface="Times New Roman" pitchFamily="18" charset="0"/>
                <a:cs typeface="Times New Roman" pitchFamily="18" charset="0"/>
              </a:rPr>
            </a:b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152400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Siêng năng, kiên trì học tập và rèn luyện, đoàn kết giúp đỡ nhau, chủ động và tích cực tham gia các hoạt động cộng đồng, góp phần vào sự phát triển của quê hương</a:t>
            </a:r>
            <a:r>
              <a:rPr lang="en-US" sz="2400" dirty="0">
                <a:solidFill>
                  <a:srgbClr val="1F497D"/>
                </a:solidFill>
                <a:latin typeface="Calibri"/>
              </a:rPr>
              <a:t>.</a:t>
            </a:r>
          </a:p>
          <a:p>
            <a:pPr algn="ctr"/>
            <a:endParaRPr lang="en-US" sz="2400" dirty="0">
              <a:solidFill>
                <a:prstClr val="black"/>
              </a:solidFill>
              <a:latin typeface="Calibri"/>
            </a:endParaRPr>
          </a:p>
        </p:txBody>
      </p:sp>
      <p:sp>
        <p:nvSpPr>
          <p:cNvPr id="11" name="Cloud 10"/>
          <p:cNvSpPr/>
          <p:nvPr/>
        </p:nvSpPr>
        <p:spPr>
          <a:xfrm>
            <a:off x="6172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Phê phán những hành động làm tổn hại đến truyền thống tốt đẹp của quê hương.</a:t>
            </a:r>
          </a:p>
          <a:p>
            <a:pPr algn="ctr"/>
            <a:endParaRPr lang="en-US" sz="2800" dirty="0">
              <a:solidFill>
                <a:prstClr val="black"/>
              </a:solidFill>
              <a:latin typeface="Calibri"/>
            </a:endParaRPr>
          </a:p>
        </p:txBody>
      </p:sp>
      <p:sp>
        <p:nvSpPr>
          <p:cNvPr id="6" name="Rectangular Callout 5"/>
          <p:cNvSpPr/>
          <p:nvPr/>
        </p:nvSpPr>
        <p:spPr>
          <a:xfrm>
            <a:off x="2667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70C0"/>
                </a:solidFill>
                <a:latin typeface="Times New Roman" pitchFamily="18" charset="0"/>
                <a:cs typeface="Times New Roman" pitchFamily="18" charset="0"/>
              </a:rPr>
              <a:t>Nếu những việc em có thể làm để giữ gìn, phát huy truyền thống tốt đẹp của quê hương?</a:t>
            </a:r>
            <a:endParaRPr lang="en-US" sz="3200" dirty="0">
              <a:solidFill>
                <a:srgbClr val="0070C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143000"/>
          </a:xfrm>
        </p:spPr>
        <p:txBody>
          <a:bodyPr>
            <a:normAutofit fontScale="90000"/>
          </a:bodyPr>
          <a:lstStyle/>
          <a:p>
            <a:pPr lvl="0"/>
            <a:br>
              <a:rPr lang="en-US" i="1" dirty="0">
                <a:latin typeface="Times New Roman" pitchFamily="18" charset="0"/>
                <a:cs typeface="Times New Roman" pitchFamily="18" charset="0"/>
              </a:rPr>
            </a:br>
            <a:r>
              <a:rPr lang="en-US" sz="3600" i="1" dirty="0">
                <a:solidFill>
                  <a:srgbClr val="FF0000"/>
                </a:solidFill>
                <a:latin typeface="Times New Roman" pitchFamily="18" charset="0"/>
                <a:cs typeface="Times New Roman" pitchFamily="18" charset="0"/>
              </a:rPr>
              <a:t>Nêu những việc làm không giữ gìn, phát huy truyền thống tốt đẹp của quê hương</a:t>
            </a:r>
            <a:r>
              <a:rPr lang="en-US" i="1" dirty="0">
                <a:latin typeface="Times New Roman" pitchFamily="18" charset="0"/>
                <a:cs typeface="Times New Roman" pitchFamily="18" charset="0"/>
              </a:rPr>
              <a:t>?</a:t>
            </a:r>
            <a:br>
              <a:rPr lang="en-US" i="1" dirty="0">
                <a:latin typeface="Times New Roman" pitchFamily="18" charset="0"/>
                <a:cs typeface="Times New Roman" pitchFamily="18" charset="0"/>
              </a:rPr>
            </a:b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2514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Ngăn cấm người khác tham gia các hoạt động cộng đồng nhằm giữ gìn và phát huy truyền thống quê hương.</a:t>
            </a:r>
          </a:p>
          <a:p>
            <a:pPr algn="ctr"/>
            <a:endParaRPr lang="en-US" sz="2400" dirty="0">
              <a:solidFill>
                <a:prstClr val="black"/>
              </a:solidFill>
              <a:latin typeface="Calibri"/>
            </a:endParaRPr>
          </a:p>
        </p:txBody>
      </p:sp>
      <p:sp>
        <p:nvSpPr>
          <p:cNvPr id="11" name="Cloud 10"/>
          <p:cNvSpPr/>
          <p:nvPr/>
        </p:nvSpPr>
        <p:spPr>
          <a:xfrm>
            <a:off x="6096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Nói xấu, xuyên tạc truyền thống tốt đẹp của quê hương...</a:t>
            </a:r>
          </a:p>
          <a:p>
            <a:pPr algn="ctr"/>
            <a:endParaRPr lang="en-US" sz="2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8"/>
            <a:ext cx="2414166" cy="1938992"/>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 </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1066801" y="228600"/>
            <a:ext cx="9372599" cy="6172200"/>
          </a:xfrm>
        </p:spPr>
      </p:pic>
      <p:sp>
        <p:nvSpPr>
          <p:cNvPr id="2" name="Title 1"/>
          <p:cNvSpPr>
            <a:spLocks noGrp="1"/>
          </p:cNvSpPr>
          <p:nvPr>
            <p:ph type="title"/>
          </p:nvPr>
        </p:nvSpPr>
        <p:spPr>
          <a:xfrm>
            <a:off x="1981200" y="274638"/>
            <a:ext cx="8229600" cy="1554162"/>
          </a:xfrm>
        </p:spPr>
        <p:txBody>
          <a:bodyPr>
            <a:noAutofit/>
          </a:bodyPr>
          <a:lstStyle/>
          <a:p>
            <a:pPr lvl="0"/>
            <a:br>
              <a:rPr lang="en-US" sz="2400" dirty="0"/>
            </a:br>
            <a:r>
              <a:rPr lang="en-US" sz="2400" b="1" dirty="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br>
              <a:rPr lang="en-US" sz="2400" dirty="0"/>
            </a:br>
            <a:endParaRPr lang="en-US" sz="2400" dirty="0"/>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880138" y="1389327"/>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2743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016225" y="6184675"/>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6" name="Rectangle 75"/>
          <p:cNvSpPr/>
          <p:nvPr/>
        </p:nvSpPr>
        <p:spPr>
          <a:xfrm>
            <a:off x="4419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4" name="Rectangle 73"/>
          <p:cNvSpPr/>
          <p:nvPr/>
        </p:nvSpPr>
        <p:spPr>
          <a:xfrm>
            <a:off x="5006664" y="4028380"/>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dirty="0">
                <a:solidFill>
                  <a:prstClr val="black"/>
                </a:solidFill>
                <a:latin typeface="#9Slide05 Brannboll Ny" panose="02000000000000000000" pitchFamily="2" charset="0"/>
              </a:rPr>
              <a:t>Là những phẩm chất đạo đức quan trọng của con người</a:t>
            </a:r>
          </a:p>
        </p:txBody>
      </p:sp>
      <p:sp>
        <p:nvSpPr>
          <p:cNvPr id="75" name="Rectangle 74"/>
          <p:cNvSpPr/>
          <p:nvPr/>
        </p:nvSpPr>
        <p:spPr>
          <a:xfrm>
            <a:off x="4843770" y="4495801"/>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1" name="Rectangle 70"/>
          <p:cNvSpPr/>
          <p:nvPr/>
        </p:nvSpPr>
        <p:spPr>
          <a:xfrm>
            <a:off x="4949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grpSp>
        <p:nvGrpSpPr>
          <p:cNvPr id="3" name="Group 26"/>
          <p:cNvGrpSpPr/>
          <p:nvPr/>
        </p:nvGrpSpPr>
        <p:grpSpPr>
          <a:xfrm>
            <a:off x="4317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20" y="766782"/>
            <a:ext cx="2626586" cy="4456679"/>
          </a:xfrm>
          <a:prstGeom prst="rect">
            <a:avLst/>
          </a:prstGeom>
        </p:spPr>
      </p:pic>
      <p:grpSp>
        <p:nvGrpSpPr>
          <p:cNvPr id="4" name="Group 63"/>
          <p:cNvGrpSpPr/>
          <p:nvPr/>
        </p:nvGrpSpPr>
        <p:grpSpPr>
          <a:xfrm>
            <a:off x="4191000" y="6346114"/>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5" name="Group 59"/>
          <p:cNvGrpSpPr/>
          <p:nvPr/>
        </p:nvGrpSpPr>
        <p:grpSpPr>
          <a:xfrm>
            <a:off x="4396688" y="5486401"/>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63" name="TextBox 62"/>
          <p:cNvSpPr txBox="1"/>
          <p:nvPr/>
        </p:nvSpPr>
        <p:spPr>
          <a:xfrm>
            <a:off x="4343401" y="5486401"/>
            <a:ext cx="6064895" cy="646331"/>
          </a:xfrm>
          <a:prstGeom prst="rect">
            <a:avLst/>
          </a:prstGeom>
          <a:noFill/>
          <a:ln>
            <a:noFill/>
          </a:ln>
        </p:spPr>
        <p:txBody>
          <a:bodyPr wrap="square" rtlCol="0">
            <a:spAutoFit/>
          </a:bodyPr>
          <a:lstStyle/>
          <a:p>
            <a:pPr>
              <a:defRPr/>
            </a:pPr>
            <a:r>
              <a:rPr lang="en-US" dirty="0">
                <a:solidFill>
                  <a:prstClr val="black"/>
                </a:solidFill>
                <a:latin typeface="Calibri"/>
              </a:rPr>
              <a:t>+ Siêng năng, kiên trì học tập và rèn luyện, đoàn kết giúp đỡ nhau,...</a:t>
            </a:r>
            <a:endParaRPr lang="en-US" dirty="0">
              <a:solidFill>
                <a:prstClr val="black"/>
              </a:solidFill>
              <a:latin typeface="#9Slide05 Brannboll Ny" panose="02000000000000000000" pitchFamily="2" charset="0"/>
              <a:cs typeface="Times New Roman" panose="02020603050405020304" pitchFamily="18" charset="0"/>
            </a:endParaRPr>
          </a:p>
        </p:txBody>
      </p:sp>
      <p:sp>
        <p:nvSpPr>
          <p:cNvPr id="67" name="TextBox 66"/>
          <p:cNvSpPr txBox="1"/>
          <p:nvPr/>
        </p:nvSpPr>
        <p:spPr>
          <a:xfrm>
            <a:off x="4343400" y="6248401"/>
            <a:ext cx="5715000" cy="830997"/>
          </a:xfrm>
          <a:prstGeom prst="rect">
            <a:avLst/>
          </a:prstGeom>
          <a:noFill/>
          <a:ln w="12700">
            <a:noFill/>
          </a:ln>
        </p:spPr>
        <p:txBody>
          <a:bodyPr wrap="square" rtlCol="0">
            <a:spAutoFit/>
          </a:bodyPr>
          <a:lstStyle/>
          <a:p>
            <a:pPr>
              <a:defRPr/>
            </a:pPr>
            <a:r>
              <a:rPr lang="en-US" sz="2400" dirty="0">
                <a:solidFill>
                  <a:prstClr val="black"/>
                </a:solidFill>
                <a:latin typeface="Calibri"/>
              </a:rPr>
              <a:t>Phê phán những hành động sai trái</a:t>
            </a:r>
          </a:p>
          <a:p>
            <a:pPr>
              <a:defRPr/>
            </a:pPr>
            <a:r>
              <a:rPr lang="vi-VN" sz="2400" dirty="0">
                <a:solidFill>
                  <a:prstClr val="black">
                    <a:lumMod val="95000"/>
                    <a:lumOff val="5000"/>
                  </a:prstClr>
                </a:solidFill>
                <a:latin typeface="#9Slide05 Brannboll Ny" panose="02000000000000000000" pitchFamily="2" charset="0"/>
                <a:cs typeface="Times New Roman" panose="02020603050405020304" pitchFamily="18" charset="0"/>
              </a:rPr>
              <a:t>.</a:t>
            </a:r>
            <a:endParaRPr lang="en-US" sz="2400" dirty="0">
              <a:solidFill>
                <a:prstClr val="black"/>
              </a:solidFill>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5008447" y="3949812"/>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8" name="Group 51"/>
          <p:cNvGrpSpPr/>
          <p:nvPr/>
        </p:nvGrpSpPr>
        <p:grpSpPr>
          <a:xfrm>
            <a:off x="4765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5" name="TextBox 54"/>
          <p:cNvSpPr txBox="1"/>
          <p:nvPr/>
        </p:nvSpPr>
        <p:spPr>
          <a:xfrm>
            <a:off x="4997948" y="4724401"/>
            <a:ext cx="5670053" cy="830997"/>
          </a:xfrm>
          <a:prstGeom prst="rect">
            <a:avLst/>
          </a:prstGeom>
          <a:noFill/>
          <a:ln>
            <a:noFill/>
          </a:ln>
        </p:spPr>
        <p:txBody>
          <a:bodyPr wrap="square" rtlCol="0">
            <a:spAutoFit/>
          </a:bodyPr>
          <a:lstStyle/>
          <a:p>
            <a:r>
              <a:rPr lang="en-US" sz="2400" dirty="0">
                <a:solidFill>
                  <a:prstClr val="black"/>
                </a:solidFill>
                <a:latin typeface="#9Slide05 Brannboll Ny" panose="02000000000000000000" pitchFamily="2" charset="0"/>
              </a:rPr>
              <a:t>Góp phần tạo nên sức mạnh giúp con người vượt qua khó khăn</a:t>
            </a:r>
          </a:p>
        </p:txBody>
      </p:sp>
      <p:grpSp>
        <p:nvGrpSpPr>
          <p:cNvPr id="9" name="Group 55"/>
          <p:cNvGrpSpPr/>
          <p:nvPr/>
        </p:nvGrpSpPr>
        <p:grpSpPr>
          <a:xfrm>
            <a:off x="4908206"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9" name="TextBox 58"/>
          <p:cNvSpPr txBox="1"/>
          <p:nvPr/>
        </p:nvSpPr>
        <p:spPr>
          <a:xfrm>
            <a:off x="5086524" y="3367611"/>
            <a:ext cx="4077918"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Giữ chữ tín, hiếu thảo,....</a:t>
            </a:r>
          </a:p>
        </p:txBody>
      </p:sp>
      <p:grpSp>
        <p:nvGrpSpPr>
          <p:cNvPr id="10" name="Group 41"/>
          <p:cNvGrpSpPr/>
          <p:nvPr/>
        </p:nvGrpSpPr>
        <p:grpSpPr>
          <a:xfrm>
            <a:off x="4908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45" name="TextBox 44"/>
          <p:cNvSpPr txBox="1"/>
          <p:nvPr/>
        </p:nvSpPr>
        <p:spPr>
          <a:xfrm>
            <a:off x="5122606" y="2700376"/>
            <a:ext cx="5194820"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Cần cù sáng tạo</a:t>
            </a:r>
          </a:p>
        </p:txBody>
      </p:sp>
      <p:sp>
        <p:nvSpPr>
          <p:cNvPr id="39" name="Rectangle 38"/>
          <p:cNvSpPr/>
          <p:nvPr/>
        </p:nvSpPr>
        <p:spPr>
          <a:xfrm>
            <a:off x="5029201" y="1828801"/>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a:solidFill>
                  <a:prstClr val="black"/>
                </a:solidFill>
                <a:latin typeface="Calibri"/>
              </a:rPr>
              <a:t>Yêu nước, đoàn kết, yêu thương con người</a:t>
            </a:r>
          </a:p>
        </p:txBody>
      </p:sp>
      <p:sp>
        <p:nvSpPr>
          <p:cNvPr id="41" name="TextBox 40"/>
          <p:cNvSpPr txBox="1"/>
          <p:nvPr/>
        </p:nvSpPr>
        <p:spPr>
          <a:xfrm>
            <a:off x="5093649" y="1843578"/>
            <a:ext cx="5223777" cy="461665"/>
          </a:xfrm>
          <a:prstGeom prst="rect">
            <a:avLst/>
          </a:prstGeom>
          <a:noFill/>
          <a:ln>
            <a:noFill/>
          </a:ln>
        </p:spPr>
        <p:txBody>
          <a:bodyPr wrap="square" rtlCol="0">
            <a:spAutoFit/>
          </a:bodyPr>
          <a:lstStyle/>
          <a:p>
            <a:pPr>
              <a:defRPr/>
            </a:pPr>
            <a:endParaRPr lang="en-US" sz="2400" dirty="0">
              <a:solidFill>
                <a:prstClr val="black">
                  <a:lumMod val="85000"/>
                  <a:lumOff val="15000"/>
                </a:prstClr>
              </a:solidFill>
              <a:latin typeface="#9Slide05 Brannboll Ny" panose="02000000000000000000" pitchFamily="2" charset="0"/>
              <a:cs typeface="Times New Roman" panose="02020603050405020304" pitchFamily="18" charset="0"/>
            </a:endParaRPr>
          </a:p>
        </p:txBody>
      </p:sp>
      <p:sp>
        <p:nvSpPr>
          <p:cNvPr id="35" name="Block Arc 34"/>
          <p:cNvSpPr/>
          <p:nvPr/>
        </p:nvSpPr>
        <p:spPr>
          <a:xfrm>
            <a:off x="396429"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3176155" y="5260975"/>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4016226" y="3613539"/>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2" name="Group 22"/>
          <p:cNvGrpSpPr/>
          <p:nvPr/>
        </p:nvGrpSpPr>
        <p:grpSpPr>
          <a:xfrm>
            <a:off x="4573426" y="977917"/>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26" name="Oval 25"/>
          <p:cNvSpPr/>
          <p:nvPr/>
        </p:nvSpPr>
        <p:spPr>
          <a:xfrm>
            <a:off x="3962401" y="1676401"/>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3679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570439" y="457201"/>
            <a:ext cx="2598673" cy="6186309"/>
          </a:xfrm>
          <a:prstGeom prst="rect">
            <a:avLst/>
          </a:prstGeom>
          <a:noFill/>
        </p:spPr>
        <p:txBody>
          <a:bodyPr wrap="square" rtlCol="0">
            <a:spAutoFit/>
          </a:bodyPr>
          <a:lstStyle/>
          <a:p>
            <a:pPr>
              <a:defRPr/>
            </a:pPr>
            <a:r>
              <a:rPr lang="en-US" sz="6600" b="1" dirty="0">
                <a:solidFill>
                  <a:prstClr val="black"/>
                </a:solidFill>
                <a:latin typeface="#9Slide06 DeathRattle BB" panose="02000506000000020004" pitchFamily="2" charset="0"/>
                <a:cs typeface="Times New Roman" panose="02020603050405020304" pitchFamily="18" charset="0"/>
              </a:rPr>
              <a:t>Tự hào về truyền thống quê hương</a:t>
            </a:r>
          </a:p>
        </p:txBody>
      </p:sp>
      <p:sp>
        <p:nvSpPr>
          <p:cNvPr id="15" name="TextBox 14"/>
          <p:cNvSpPr txBox="1"/>
          <p:nvPr/>
        </p:nvSpPr>
        <p:spPr>
          <a:xfrm>
            <a:off x="4577195" y="221854"/>
            <a:ext cx="5833376" cy="1569660"/>
          </a:xfrm>
          <a:prstGeom prst="rect">
            <a:avLst/>
          </a:prstGeom>
          <a:noFill/>
        </p:spPr>
        <p:txBody>
          <a:bodyPr wrap="square" rtlCol="0">
            <a:spAutoFit/>
          </a:bodyPr>
          <a:lstStyle/>
          <a:p>
            <a:r>
              <a:rPr lang="en-US" sz="2400" i="1" dirty="0">
                <a:solidFill>
                  <a:prstClr val="black"/>
                </a:solidFill>
                <a:latin typeface="Calibri"/>
              </a:rPr>
              <a:t>Là những giá trị tốt đẹp, riêng biệt của mỗi vùng miền, địa phương, được hình thành và khẳng định qua thời gian, được lưu truyền từ thế hệ này qua thế hệ khác.</a:t>
            </a:r>
            <a:r>
              <a:rPr lang="en-US" sz="2400" dirty="0">
                <a:solidFill>
                  <a:prstClr val="black">
                    <a:lumMod val="85000"/>
                    <a:lumOff val="15000"/>
                  </a:prstClr>
                </a:solidFill>
                <a:latin typeface="#9Slide05 Brannboll Ny" panose="02000000000000000000" pitchFamily="2" charset="0"/>
              </a:rPr>
              <a:t>.</a:t>
            </a:r>
          </a:p>
        </p:txBody>
      </p:sp>
      <p:sp>
        <p:nvSpPr>
          <p:cNvPr id="16" name="TextBox 15"/>
          <p:cNvSpPr txBox="1"/>
          <p:nvPr/>
        </p:nvSpPr>
        <p:spPr>
          <a:xfrm>
            <a:off x="3733800" y="1828801"/>
            <a:ext cx="1102440"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Truyền thống:</a:t>
            </a:r>
          </a:p>
        </p:txBody>
      </p:sp>
      <p:sp>
        <p:nvSpPr>
          <p:cNvPr id="36" name="TextBox 35"/>
          <p:cNvSpPr txBox="1"/>
          <p:nvPr/>
        </p:nvSpPr>
        <p:spPr>
          <a:xfrm>
            <a:off x="3828658" y="334985"/>
            <a:ext cx="863718" cy="954107"/>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Khái</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niệm</a:t>
            </a:r>
            <a:r>
              <a:rPr lang="en-US" sz="2800" dirty="0">
                <a:solidFill>
                  <a:prstClr val="black"/>
                </a:solidFill>
                <a:latin typeface="#9Slide05 Brannboll Ny" panose="02000000000000000000" pitchFamily="2" charset="0"/>
                <a:cs typeface="Times New Roman" panose="02020603050405020304" pitchFamily="18" charset="0"/>
              </a:rPr>
              <a:t>: </a:t>
            </a:r>
          </a:p>
        </p:txBody>
      </p:sp>
      <p:sp>
        <p:nvSpPr>
          <p:cNvPr id="46" name="TextBox 45"/>
          <p:cNvSpPr txBox="1"/>
          <p:nvPr/>
        </p:nvSpPr>
        <p:spPr>
          <a:xfrm>
            <a:off x="3968859" y="4208604"/>
            <a:ext cx="1209134"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Ý </a:t>
            </a:r>
            <a:r>
              <a:rPr lang="en-US" sz="2800" dirty="0" err="1">
                <a:solidFill>
                  <a:prstClr val="black"/>
                </a:solidFill>
                <a:latin typeface="#9Slide05 Brannboll Ny" panose="02000000000000000000" pitchFamily="2" charset="0"/>
                <a:cs typeface="Times New Roman" panose="02020603050405020304" pitchFamily="18" charset="0"/>
              </a:rPr>
              <a:t>nghĩa</a:t>
            </a:r>
            <a:r>
              <a:rPr lang="en-US" sz="2800" dirty="0">
                <a:solidFill>
                  <a:prstClr val="black"/>
                </a:solidFill>
                <a:latin typeface="#9Slide05 Brannboll Ny" panose="02000000000000000000" pitchFamily="2" charset="0"/>
                <a:cs typeface="Times New Roman" panose="02020603050405020304" pitchFamily="18" charset="0"/>
              </a:rPr>
              <a:t>:</a:t>
            </a:r>
          </a:p>
        </p:txBody>
      </p:sp>
      <p:sp>
        <p:nvSpPr>
          <p:cNvPr id="47" name="TextBox 46"/>
          <p:cNvSpPr txBox="1"/>
          <p:nvPr/>
        </p:nvSpPr>
        <p:spPr>
          <a:xfrm>
            <a:off x="3289472" y="5525708"/>
            <a:ext cx="1150022" cy="1384995"/>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Cách</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rèn</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luyện</a:t>
            </a:r>
            <a:r>
              <a:rPr lang="en-US" sz="2800" dirty="0">
                <a:solidFill>
                  <a:prstClr val="black"/>
                </a:solidFill>
                <a:latin typeface="#9Slide05 Brannboll Ny"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a:stretch>
            <a:fillRect/>
          </a:stretch>
        </p:blipFill>
        <p:spPr>
          <a:xfrm>
            <a:off x="1981200" y="304801"/>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487362"/>
          </a:xfrm>
        </p:spPr>
        <p:txBody>
          <a:bodyPr>
            <a:normAutofit fontScale="90000"/>
          </a:bodyPr>
          <a:lstStyle/>
          <a:p>
            <a:r>
              <a:rPr lang="en-US" dirty="0"/>
              <a:t>Bài tập 1</a:t>
            </a:r>
          </a:p>
        </p:txBody>
      </p:sp>
      <p:graphicFrame>
        <p:nvGraphicFramePr>
          <p:cNvPr id="4" name="Content Placeholder 3"/>
          <p:cNvGraphicFramePr>
            <a:graphicFrameLocks noGrp="1"/>
          </p:cNvGraphicFramePr>
          <p:nvPr>
            <p:ph idx="1"/>
          </p:nvPr>
        </p:nvGraphicFramePr>
        <p:xfrm>
          <a:off x="1524000" y="609602"/>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241098">
                <a:tc>
                  <a:txBody>
                    <a:bodyPr/>
                    <a:lstStyle/>
                    <a:p>
                      <a:pPr marL="0" marR="0">
                        <a:lnSpc>
                          <a:spcPct val="115000"/>
                        </a:lnSpc>
                        <a:spcBef>
                          <a:spcPts val="0"/>
                        </a:spcBef>
                        <a:spcAft>
                          <a:spcPts val="0"/>
                        </a:spcAft>
                      </a:pPr>
                      <a:r>
                        <a:rPr lang="en-US" sz="2000" b="1" dirty="0">
                          <a:latin typeface="Times New Roman"/>
                          <a:ea typeface="Courier New"/>
                          <a:cs typeface="Times New Roman"/>
                        </a:rPr>
                        <a:t>Tên truyền thống</a:t>
                      </a:r>
                      <a:endParaRPr lang="en-US" sz="2000" dirty="0">
                        <a:latin typeface="Times New Rom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a:ea typeface="Courier New"/>
                          <a:cs typeface="Times New Roman"/>
                        </a:rPr>
                        <a:t>Những việc cần làm</a:t>
                      </a:r>
                      <a:endParaRPr lang="en-US" sz="2000" dirty="0">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613089">
                <a:tc>
                  <a:txBody>
                    <a:bodyPr/>
                    <a:lstStyle/>
                    <a:p>
                      <a:pPr marL="0" marR="0">
                        <a:lnSpc>
                          <a:spcPct val="115000"/>
                        </a:lnSpc>
                        <a:spcBef>
                          <a:spcPts val="0"/>
                        </a:spcBef>
                        <a:spcAft>
                          <a:spcPts val="0"/>
                        </a:spcAft>
                      </a:pPr>
                      <a:r>
                        <a:rPr lang="en-US" sz="2000" dirty="0">
                          <a:latin typeface="Times New Roman"/>
                          <a:ea typeface="Courier New"/>
                          <a:cs typeface="Times New Roman"/>
                        </a:rPr>
                        <a:t>Yêu nước, đoàn kết</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-Có ý thức giữ gìn và</a:t>
                      </a:r>
                      <a:r>
                        <a:rPr lang="en-US" sz="2000" baseline="0" dirty="0">
                          <a:solidFill>
                            <a:srgbClr val="000000"/>
                          </a:solidFill>
                          <a:latin typeface="Times New Roman"/>
                          <a:ea typeface="Calibri"/>
                          <a:cs typeface="Times New Roman"/>
                        </a:rPr>
                        <a:t> bảo vệ môi trường</a:t>
                      </a:r>
                      <a:r>
                        <a:rPr lang="en-US" sz="2000" dirty="0">
                          <a:solidFill>
                            <a:srgbClr val="000000"/>
                          </a:solidFill>
                          <a:latin typeface="Times New Roman"/>
                          <a:ea typeface="Calibri"/>
                          <a:cs typeface="Times New Roman"/>
                        </a:rPr>
                        <a:t>.</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-Yêu</a:t>
                      </a:r>
                      <a:r>
                        <a:rPr lang="en-US" sz="2000" baseline="0" dirty="0">
                          <a:solidFill>
                            <a:srgbClr val="000000"/>
                          </a:solidFill>
                          <a:latin typeface="Times New Roman"/>
                          <a:ea typeface="Calibri"/>
                          <a:cs typeface="Times New Roman"/>
                        </a:rPr>
                        <a:t> thương, đoàn kết giúp đỡ mọi người</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-Gi</a:t>
                      </a:r>
                      <a:r>
                        <a:rPr lang="en-US" sz="2000" baseline="0" dirty="0">
                          <a:solidFill>
                            <a:srgbClr val="000000"/>
                          </a:solidFill>
                          <a:latin typeface="Times New Roman"/>
                          <a:ea typeface="Calibri"/>
                          <a:cs typeface="Times New Roman"/>
                        </a:rPr>
                        <a:t>úp đỡ người có hoàn cảnh khó khăn</a:t>
                      </a:r>
                    </a:p>
                    <a:p>
                      <a:pPr marL="0" marR="0" algn="l">
                        <a:lnSpc>
                          <a:spcPct val="115000"/>
                        </a:lnSpc>
                        <a:spcBef>
                          <a:spcPts val="0"/>
                        </a:spcBef>
                        <a:spcAft>
                          <a:spcPts val="0"/>
                        </a:spcAft>
                      </a:pPr>
                      <a:r>
                        <a:rPr lang="en-US" sz="2000" baseline="0" dirty="0">
                          <a:solidFill>
                            <a:srgbClr val="000000"/>
                          </a:solidFill>
                          <a:latin typeface="Times New Roman"/>
                          <a:ea typeface="Calibri"/>
                          <a:cs typeface="Times New Roman"/>
                        </a:rPr>
                        <a:t>- Hiến máu nhân đạo,...</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Cần cù, sáng tạo trong lao động</a:t>
                      </a:r>
                      <a:endParaRPr lang="en-US" sz="2000" dirty="0">
                        <a:latin typeface="Times New Roman"/>
                        <a:ea typeface="Calibri"/>
                        <a:cs typeface="Times New Roman"/>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a:ea typeface="Times New Roman"/>
                          <a:cs typeface="Times New Roman"/>
                        </a:rPr>
                        <a:t>- Chăm chỉ lao động, sáng tạo, sản xuất</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Sáng</a:t>
                      </a:r>
                      <a:r>
                        <a:rPr lang="en-US" sz="2000" baseline="0" dirty="0">
                          <a:solidFill>
                            <a:srgbClr val="000000"/>
                          </a:solidFill>
                          <a:latin typeface="Calibri"/>
                          <a:ea typeface="Times New Roman"/>
                          <a:cs typeface="Times New Roman"/>
                        </a:rPr>
                        <a:t> tạo các phương tiện máy móc hiện đại áp dụng vào sản xuất để đạt năng suất cao.</a:t>
                      </a:r>
                      <a:endParaRPr lang="en-US" sz="2000" dirty="0">
                        <a:latin typeface="Calibri"/>
                        <a:ea typeface="Times New Roman"/>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Tôn sư trọng đạo, hiếu học</a:t>
                      </a:r>
                      <a:endParaRPr lang="en-US" sz="2000" dirty="0">
                        <a:latin typeface="Times New Roman"/>
                        <a:ea typeface="Calibri"/>
                        <a:cs typeface="Times New Roman"/>
                      </a:endParaRPr>
                    </a:p>
                  </a:txBody>
                  <a:tcPr marL="68580" marR="68580" marT="0" marB="0">
                    <a:solidFill>
                      <a:schemeClr val="accent6">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-Chăm</a:t>
                      </a:r>
                      <a:r>
                        <a:rPr lang="en-US" sz="2000" baseline="0" dirty="0">
                          <a:solidFill>
                            <a:srgbClr val="000000"/>
                          </a:solidFill>
                          <a:latin typeface="Calibri"/>
                          <a:ea typeface="Times New Roman"/>
                          <a:cs typeface="Times New Roman"/>
                        </a:rPr>
                        <a:t> chỉ tích cực học tập và rèn luyện</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a:t>
                      </a:r>
                      <a:r>
                        <a:rPr lang="en-US" sz="2000" baseline="0" dirty="0">
                          <a:solidFill>
                            <a:srgbClr val="000000"/>
                          </a:solidFill>
                          <a:latin typeface="Calibri"/>
                          <a:ea typeface="Times New Roman"/>
                          <a:cs typeface="Times New Roman"/>
                        </a:rPr>
                        <a:t> Tôn trọng yêu quý thầy cô giáo</a:t>
                      </a:r>
                      <a:endParaRPr lang="en-US" sz="2000" dirty="0">
                        <a:latin typeface="Calibri"/>
                        <a:ea typeface="Times New Roman"/>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Các loại hình nghệ thuật dân gian, nghề truyền thống</a:t>
                      </a:r>
                      <a:endParaRPr lang="en-US" sz="2000" dirty="0">
                        <a:latin typeface="Times New Roman"/>
                        <a:ea typeface="Calibri"/>
                        <a:cs typeface="Times New Roman"/>
                      </a:endParaRPr>
                    </a:p>
                  </a:txBody>
                  <a:tcPr marL="68580" marR="68580" marT="0" marB="0">
                    <a:solidFill>
                      <a:schemeClr val="accent4">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-Tham</a:t>
                      </a:r>
                      <a:r>
                        <a:rPr lang="en-US" sz="2000" baseline="0" dirty="0">
                          <a:solidFill>
                            <a:srgbClr val="000000"/>
                          </a:solidFill>
                          <a:latin typeface="Calibri"/>
                          <a:ea typeface="Times New Roman"/>
                          <a:cs typeface="Times New Roman"/>
                        </a:rPr>
                        <a:t> gia các hoạt động giữ gìn và phát triển các loại hình văn hóa nghệ thuật truyền thống</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Tham gia các</a:t>
                      </a:r>
                      <a:r>
                        <a:rPr lang="en-US" sz="2000" baseline="0" dirty="0">
                          <a:solidFill>
                            <a:srgbClr val="000000"/>
                          </a:solidFill>
                          <a:latin typeface="Calibri"/>
                          <a:ea typeface="Times New Roman"/>
                          <a:cs typeface="Times New Roman"/>
                        </a:rPr>
                        <a:t> câu lạc bộ nhạc cụ dân gian,...</a:t>
                      </a:r>
                      <a:endParaRPr lang="en-US" sz="2000" dirty="0">
                        <a:latin typeface="Calibri"/>
                        <a:ea typeface="Times New Roman"/>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a:stretch>
            <a:fillRect/>
          </a:stretch>
        </p:blipFill>
        <p:spPr>
          <a:xfrm>
            <a:off x="1981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295400" y="-152400"/>
            <a:ext cx="9372600" cy="7612612"/>
          </a:xfrm>
          <a:prstGeom prst="rect">
            <a:avLst/>
          </a:prstGeom>
        </p:spPr>
      </p:pic>
      <p:sp>
        <p:nvSpPr>
          <p:cNvPr id="2" name="Title 1"/>
          <p:cNvSpPr>
            <a:spLocks noGrp="1"/>
          </p:cNvSpPr>
          <p:nvPr>
            <p:ph type="title"/>
          </p:nvPr>
        </p:nvSpPr>
        <p:spPr/>
        <p:txBody>
          <a:bodyPr/>
          <a:lstStyle/>
          <a:p>
            <a:r>
              <a:rPr lang="en-US" dirty="0"/>
              <a:t>Bài tập 2</a:t>
            </a:r>
          </a:p>
        </p:txBody>
      </p:sp>
      <p:sp>
        <p:nvSpPr>
          <p:cNvPr id="3" name="Content Placeholder 2"/>
          <p:cNvSpPr>
            <a:spLocks noGrp="1"/>
          </p:cNvSpPr>
          <p:nvPr>
            <p:ph idx="1"/>
          </p:nvPr>
        </p:nvSpPr>
        <p:spPr>
          <a:xfrm>
            <a:off x="2057400" y="1371600"/>
            <a:ext cx="8077200" cy="5029200"/>
          </a:xfrm>
        </p:spPr>
        <p:txBody>
          <a:bodyPr>
            <a:normAutofit fontScale="70000" lnSpcReduction="20000"/>
          </a:bodyPr>
          <a:lstStyle/>
          <a:p>
            <a:pPr>
              <a:buNone/>
            </a:pPr>
            <a:r>
              <a:rPr lang="en-US" i="1" dirty="0"/>
              <a:t>- A: Đồng tình.</a:t>
            </a:r>
            <a:endParaRPr lang="en-US" dirty="0"/>
          </a:p>
          <a:p>
            <a:r>
              <a:rPr lang="en-US" i="1" dirty="0"/>
              <a:t>Góp phần giữ gìn và phát huy truyền thống tốt đẹp của dân tộc.</a:t>
            </a:r>
            <a:endParaRPr lang="en-US" dirty="0"/>
          </a:p>
          <a:p>
            <a:pPr>
              <a:buNone/>
            </a:pPr>
            <a:r>
              <a:rPr lang="en-US" i="1" dirty="0"/>
              <a:t>- B: Đồng tình.</a:t>
            </a:r>
            <a:endParaRPr lang="en-US" dirty="0"/>
          </a:p>
          <a:p>
            <a:r>
              <a:rPr lang="en-US" i="1" dirty="0"/>
              <a:t>Tuyên truyền, giới thiệu, quảng bá, đưa lễ hội truyền thống của quê hương đến với mọi người.</a:t>
            </a:r>
            <a:endParaRPr lang="en-US" dirty="0"/>
          </a:p>
          <a:p>
            <a:pPr>
              <a:buNone/>
            </a:pPr>
            <a:r>
              <a:rPr lang="en-US" i="1" dirty="0"/>
              <a:t>- C: Không đồng tình.</a:t>
            </a:r>
            <a:endParaRPr lang="en-US" dirty="0"/>
          </a:p>
          <a:p>
            <a:r>
              <a:rPr lang="en-US" i="1" dirty="0"/>
              <a:t>Phê phán thái độ thơ ơ không quan tâm đến truyền thống tốt đẹp của quê hương.</a:t>
            </a:r>
            <a:endParaRPr lang="en-US" dirty="0"/>
          </a:p>
          <a:p>
            <a:pPr>
              <a:buNone/>
            </a:pPr>
            <a:r>
              <a:rPr lang="en-US" i="1" dirty="0"/>
              <a:t>- D: Đồng tình.</a:t>
            </a:r>
            <a:endParaRPr lang="en-US" dirty="0"/>
          </a:p>
          <a:p>
            <a:r>
              <a:rPr lang="en-US" i="1" dirty="0"/>
              <a:t> Thể hiện tinh thần xây dựng và phát triển đất nước.</a:t>
            </a:r>
            <a:endParaRPr lang="en-US" dirty="0"/>
          </a:p>
          <a:p>
            <a:pPr>
              <a:buNone/>
            </a:pPr>
            <a:r>
              <a:rPr lang="en-US" i="1" dirty="0"/>
              <a:t>- E: Đồng tình.</a:t>
            </a:r>
            <a:endParaRPr lang="en-US" dirty="0"/>
          </a:p>
          <a:p>
            <a:r>
              <a:rPr lang="en-US" i="1" dirty="0"/>
              <a:t>  Thể hiện tình thần bảo vệ môi trường góp phần xây dựng địa phương xanh sạch đẹp.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a:extLst>
              <a:ext uri="{FF2B5EF4-FFF2-40B4-BE49-F238E27FC236}">
                <a16:creationId xmlns:a16="http://schemas.microsoft.com/office/drawing/2014/main" id="{4EB34322-441A-4398-9039-01AB8830C2BE}"/>
              </a:ext>
            </a:extLst>
          </p:cNvPr>
          <p:cNvPicPr>
            <a:picLocks noGrp="1" noChangeAspect="1"/>
          </p:cNvPicPr>
          <p:nvPr>
            <p:ph idx="1"/>
          </p:nvPr>
        </p:nvPicPr>
        <p:blipFill>
          <a:blip r:embed="rId2"/>
          <a:stretch>
            <a:fillRect/>
          </a:stretch>
        </p:blipFill>
        <p:spPr>
          <a:xfrm>
            <a:off x="2072922" y="1600201"/>
            <a:ext cx="8046157" cy="4525963"/>
          </a:xfrm>
          <a:prstGeom prst="rect">
            <a:avLst/>
          </a:prstGeom>
        </p:spPr>
      </p:pic>
      <p:pic>
        <p:nvPicPr>
          <p:cNvPr id="8" name="Picture 7" descr="image (3).png"/>
          <p:cNvPicPr>
            <a:picLocks noChangeAspect="1"/>
          </p:cNvPicPr>
          <p:nvPr/>
        </p:nvPicPr>
        <p:blipFill>
          <a:blip r:embed="rId3"/>
          <a:stretch>
            <a:fillRect/>
          </a:stretch>
        </p:blipFill>
        <p:spPr>
          <a:xfrm>
            <a:off x="152400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1524000" y="304801"/>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8"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2438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i="1" dirty="0">
                <a:solidFill>
                  <a:prstClr val="black"/>
                </a:solidFill>
                <a:latin typeface="Calibri"/>
              </a:rPr>
              <a:t>1. Nhận xét suy nghĩ của S: suy nghĩ của S là </a:t>
            </a:r>
            <a:r>
              <a:rPr lang="en-US" sz="2000" b="1" i="1" dirty="0">
                <a:solidFill>
                  <a:srgbClr val="FF0000"/>
                </a:solidFill>
                <a:latin typeface="Calibri"/>
              </a:rPr>
              <a:t>đúng đắn.</a:t>
            </a:r>
            <a:endParaRPr lang="en-US" sz="2000" b="1" dirty="0">
              <a:solidFill>
                <a:srgbClr val="FF0000"/>
              </a:solidFill>
              <a:latin typeface="Calibri"/>
            </a:endParaRPr>
          </a:p>
          <a:p>
            <a:r>
              <a:rPr lang="en-US" sz="2000" i="1" dirty="0">
                <a:solidFill>
                  <a:prstClr val="black"/>
                </a:solidFill>
                <a:latin typeface="Calibri"/>
              </a:rPr>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a:solidFill>
                <a:prstClr val="black"/>
              </a:solidFill>
              <a:latin typeface="Calibri"/>
            </a:endParaRPr>
          </a:p>
          <a:p>
            <a:pPr algn="ctr"/>
            <a:endParaRPr lang="en-US" sz="2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9"/>
            <a:ext cx="2414166" cy="1323439"/>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Vận dụng</a:t>
            </a:r>
          </a:p>
        </p:txBody>
      </p:sp>
    </p:spTree>
    <p:extLst>
      <p:ext uri="{BB962C8B-B14F-4D97-AF65-F5344CB8AC3E}">
        <p14:creationId xmlns:p14="http://schemas.microsoft.com/office/powerpoint/2010/main" val="425629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605445" y="35249"/>
            <a:ext cx="9144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3" y="3544626"/>
            <a:ext cx="239153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402" y="5359531"/>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443" y="264255"/>
            <a:ext cx="1271022"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449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 Em hãy viết một thông điệp thể hiện niềm tự hào về truyền thống tốt đẹp của quê hương em và chia sẻ trước lớp.</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6" name="组合 3">
            <a:extLst>
              <a:ext uri="{FF2B5EF4-FFF2-40B4-BE49-F238E27FC236}">
                <a16:creationId xmlns:a16="http://schemas.microsoft.com/office/drawing/2014/main" id="{38D25246-65BA-4855-A3D9-A8EC1F3632CF}"/>
              </a:ext>
            </a:extLst>
          </p:cNvPr>
          <p:cNvGrpSpPr/>
          <p:nvPr/>
        </p:nvGrpSpPr>
        <p:grpSpPr>
          <a:xfrm>
            <a:off x="5984726" y="1599999"/>
            <a:ext cx="4927962" cy="5415707"/>
            <a:chOff x="7522624" y="1711467"/>
            <a:chExt cx="2698523" cy="1980244"/>
          </a:xfrm>
        </p:grpSpPr>
        <p:grpSp>
          <p:nvGrpSpPr>
            <p:cNvPr id="237"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a:solidFill>
                    <a:prstClr val="black"/>
                  </a:solidFill>
                </a:rPr>
                <a:t>Em hãy cùng bạn thiết kế tập san về chủ đề " Tự hào truyền thống quê hương</a:t>
              </a: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a:extLst>
              <a:ext uri="{FF2B5EF4-FFF2-40B4-BE49-F238E27FC236}">
                <a16:creationId xmlns:a16="http://schemas.microsoft.com/office/drawing/2014/main"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3505201" y="1"/>
            <a:ext cx="5541731" cy="769441"/>
          </a:xfrm>
          <a:prstGeom prst="rect">
            <a:avLst/>
          </a:prstGeom>
          <a:noFill/>
        </p:spPr>
        <p:txBody>
          <a:bodyPr wrap="square">
            <a:spAutoFit/>
          </a:bodyPr>
          <a:lstStyle/>
          <a:p>
            <a:pPr>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983" y="3544626"/>
            <a:ext cx="239153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402" y="5359531"/>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04800"/>
            <a:ext cx="1271022"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5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5" name="组合 3">
            <a:extLst>
              <a:ext uri="{FF2B5EF4-FFF2-40B4-BE49-F238E27FC236}">
                <a16:creationId xmlns:a16="http://schemas.microsoft.com/office/drawing/2014/main" id="{38D25246-65BA-4855-A3D9-A8EC1F3632CF}"/>
              </a:ext>
            </a:extLst>
          </p:cNvPr>
          <p:cNvGrpSpPr/>
          <p:nvPr/>
        </p:nvGrpSpPr>
        <p:grpSpPr>
          <a:xfrm>
            <a:off x="5984726" y="1599999"/>
            <a:ext cx="4927962" cy="5415707"/>
            <a:chOff x="7522624" y="1711467"/>
            <a:chExt cx="2698523" cy="1980244"/>
          </a:xfrm>
        </p:grpSpPr>
        <p:grpSp>
          <p:nvGrpSpPr>
            <p:cNvPr id="236"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7"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5800" y="2157339"/>
              <a:ext cx="2221357" cy="193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8" name="组合 452">
            <a:extLst>
              <a:ext uri="{FF2B5EF4-FFF2-40B4-BE49-F238E27FC236}">
                <a16:creationId xmlns:a16="http://schemas.microsoft.com/office/drawing/2014/main"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209800" y="1828800"/>
            <a:ext cx="4191000" cy="1446550"/>
          </a:xfrm>
          <a:prstGeom prst="rect">
            <a:avLst/>
          </a:prstGeom>
          <a:noFill/>
        </p:spPr>
        <p:txBody>
          <a:bodyPr wrap="square">
            <a:spAutoFit/>
          </a:bodyPr>
          <a:lstStyle/>
          <a:p>
            <a:pPr algn="ctr">
              <a:defRPr/>
            </a:pPr>
            <a:r>
              <a:rPr lang="en-US" sz="4400" b="1" dirty="0">
                <a:solidFill>
                  <a:srgbClr val="000000"/>
                </a:solidFill>
                <a:latin typeface="Calibri"/>
              </a:rPr>
              <a:t>HẸN GẶP LẠI CÁC EM </a:t>
            </a:r>
          </a:p>
        </p:txBody>
      </p:sp>
      <p:sp>
        <p:nvSpPr>
          <p:cNvPr id="241" name="Rectangle 240"/>
          <p:cNvSpPr/>
          <p:nvPr/>
        </p:nvSpPr>
        <p:spPr>
          <a:xfrm>
            <a:off x="6629400" y="2971800"/>
            <a:ext cx="3810000" cy="2209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itchFamily="18" charset="0"/>
                <a:cs typeface="Times New Roman" pitchFamily="18" charset="0"/>
              </a:rPr>
              <a:t>Lê Thị Thanh Thương</a:t>
            </a:r>
          </a:p>
          <a:p>
            <a:pPr algn="ctr"/>
            <a:r>
              <a:rPr lang="en-US" sz="2400" dirty="0">
                <a:solidFill>
                  <a:srgbClr val="FF0000"/>
                </a:solidFill>
                <a:latin typeface="Times New Roman" pitchFamily="18" charset="0"/>
                <a:cs typeface="Times New Roman" pitchFamily="18" charset="0"/>
              </a:rPr>
              <a:t>Trường THCS Gia Hưng- Gia Viễn- Ninh Bình</a:t>
            </a:r>
          </a:p>
        </p:txBody>
      </p:sp>
    </p:spTree>
    <p:extLst>
      <p:ext uri="{BB962C8B-B14F-4D97-AF65-F5344CB8AC3E}">
        <p14:creationId xmlns:p14="http://schemas.microsoft.com/office/powerpoint/2010/main" val="4094113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2057401" y="304800"/>
            <a:ext cx="8381999" cy="5943600"/>
          </a:xfrm>
        </p:spPr>
      </p:pic>
      <p:sp>
        <p:nvSpPr>
          <p:cNvPr id="8" name="Cloud Callout 7"/>
          <p:cNvSpPr/>
          <p:nvPr/>
        </p:nvSpPr>
        <p:spPr>
          <a:xfrm>
            <a:off x="1981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itchFamily="18" charset="0"/>
              <a:cs typeface="Times New Roman" pitchFamily="18" charset="0"/>
            </a:endParaRPr>
          </a:p>
          <a:p>
            <a:pPr algn="ctr"/>
            <a:r>
              <a:rPr lang="en-US" sz="2800" dirty="0">
                <a:solidFill>
                  <a:srgbClr val="FF0000"/>
                </a:solidFill>
                <a:latin typeface="Times New Roman" pitchFamily="18" charset="0"/>
                <a:cs typeface="Times New Roman" pitchFamily="18" charset="0"/>
              </a:rPr>
              <a:t>Chia sẻ hiểu biết của em về biểu hiện </a:t>
            </a:r>
            <a:r>
              <a:rPr lang="es-ES" sz="2800" dirty="0">
                <a:solidFill>
                  <a:srgbClr val="FF0000"/>
                </a:solidFill>
                <a:latin typeface="Times New Roman" pitchFamily="18" charset="0"/>
                <a:cs typeface="Times New Roman" pitchFamily="18" charset="0"/>
              </a:rPr>
              <a:t>của truyền thống tốt đẹp đó ở quê hương em?  Em sẽ làm gì để mọi người biết rằng em rất tự hào về những truyền thống đó?</a:t>
            </a:r>
            <a:r>
              <a:rPr lang="en-US" sz="2800" dirty="0">
                <a:solidFill>
                  <a:srgbClr val="FF0000"/>
                </a:solidFill>
                <a:latin typeface="Times New Roman" pitchFamily="18" charset="0"/>
                <a:cs typeface="Times New Roman" pitchFamily="18" charset="0"/>
              </a:rPr>
              <a:t> </a:t>
            </a:r>
          </a:p>
          <a:p>
            <a:pPr algn="ctr"/>
            <a:endParaRPr lang="en-US" sz="2800" dirty="0">
              <a:solidFill>
                <a:srgbClr val="FF0000"/>
              </a:solidFill>
              <a:latin typeface="Times New Roman" pitchFamily="18" charset="0"/>
              <a:cs typeface="Times New Roman" pitchFamily="18" charset="0"/>
            </a:endParaRPr>
          </a:p>
        </p:txBody>
      </p:sp>
      <p:grpSp>
        <p:nvGrpSpPr>
          <p:cNvPr id="9" name="Group 2"/>
          <p:cNvGrpSpPr/>
          <p:nvPr/>
        </p:nvGrpSpPr>
        <p:grpSpPr>
          <a:xfrm>
            <a:off x="152400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3"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01616" y="986158"/>
            <a:ext cx="7892716" cy="2663423"/>
          </a:xfrm>
          <a:prstGeom prst="rect">
            <a:avLst/>
          </a:prstGeom>
        </p:spPr>
      </p:pic>
      <p:sp>
        <p:nvSpPr>
          <p:cNvPr id="10" name="TextBox 9"/>
          <p:cNvSpPr txBox="1"/>
          <p:nvPr/>
        </p:nvSpPr>
        <p:spPr>
          <a:xfrm>
            <a:off x="3948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itchFamily="18" charset="0"/>
                <a:ea typeface="Arial" panose="020B0604020202020204" pitchFamily="34" charset="0"/>
                <a:cs typeface="Times New Roman" pitchFamily="18" charset="0"/>
              </a:rPr>
              <a:t>1.Thế nào là truyền thống quê hương</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grpSp>
        <p:nvGrpSpPr>
          <p:cNvPr id="2" name="Group 2"/>
          <p:cNvGrpSpPr/>
          <p:nvPr/>
        </p:nvGrpSpPr>
        <p:grpSpPr>
          <a:xfrm>
            <a:off x="2420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print"/>
          <a:stretch>
            <a:fillRect/>
          </a:stretch>
        </p:blipFill>
        <p:spPr>
          <a:xfrm>
            <a:off x="1524000" y="0"/>
            <a:ext cx="88392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1828800" y="1"/>
            <a:ext cx="8839200" cy="4160449"/>
          </a:xfrm>
        </p:spPr>
      </p:pic>
      <p:sp>
        <p:nvSpPr>
          <p:cNvPr id="7" name="Rounded Rectangle 6"/>
          <p:cNvSpPr/>
          <p:nvPr/>
        </p:nvSpPr>
        <p:spPr>
          <a:xfrm>
            <a:off x="1828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1: Truyền thống yêu nước</a:t>
            </a:r>
          </a:p>
        </p:txBody>
      </p:sp>
      <p:sp>
        <p:nvSpPr>
          <p:cNvPr id="8" name="Rounded Rectangle 7"/>
          <p:cNvSpPr/>
          <p:nvPr/>
        </p:nvSpPr>
        <p:spPr>
          <a:xfrm>
            <a:off x="4648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2: Yêu thương con người</a:t>
            </a:r>
          </a:p>
        </p:txBody>
      </p:sp>
      <p:sp>
        <p:nvSpPr>
          <p:cNvPr id="9" name="Rounded Rectangle 8"/>
          <p:cNvSpPr/>
          <p:nvPr/>
        </p:nvSpPr>
        <p:spPr>
          <a:xfrm>
            <a:off x="7772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3: Truyền thống lao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1752600" y="228600"/>
            <a:ext cx="8610600" cy="3200400"/>
          </a:xfrm>
          <a:prstGeom prst="rect">
            <a:avLst/>
          </a:prstGeom>
          <a:noFill/>
        </p:spPr>
      </p:pic>
      <p:sp>
        <p:nvSpPr>
          <p:cNvPr id="8" name="Rounded Rectangle 7"/>
          <p:cNvSpPr/>
          <p:nvPr/>
        </p:nvSpPr>
        <p:spPr>
          <a:xfrm>
            <a:off x="1676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4:</a:t>
            </a:r>
          </a:p>
          <a:p>
            <a:pPr algn="ctr"/>
            <a:r>
              <a:rPr lang="en-US" sz="2800" b="1" i="1" dirty="0">
                <a:solidFill>
                  <a:prstClr val="black"/>
                </a:solidFill>
                <a:latin typeface="Times New Roman" pitchFamily="18" charset="0"/>
                <a:cs typeface="Times New Roman" pitchFamily="18" charset="0"/>
              </a:rPr>
              <a:t>Truyền thống tôn sư trọng đạo</a:t>
            </a:r>
          </a:p>
        </p:txBody>
      </p:sp>
      <p:sp>
        <p:nvSpPr>
          <p:cNvPr id="9" name="Rounded Rectangle 8"/>
          <p:cNvSpPr/>
          <p:nvPr/>
        </p:nvSpPr>
        <p:spPr>
          <a:xfrm>
            <a:off x="4572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5: Truyền thống múa rối nước</a:t>
            </a:r>
          </a:p>
        </p:txBody>
      </p:sp>
      <p:sp>
        <p:nvSpPr>
          <p:cNvPr id="10" name="Rounded Rectangle 9"/>
          <p:cNvSpPr/>
          <p:nvPr/>
        </p:nvSpPr>
        <p:spPr>
          <a:xfrm>
            <a:off x="7696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6: Truyền thống nghệ thuật đòn ca tài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2104</Words>
  <Application>Microsoft Office PowerPoint</Application>
  <PresentationFormat>Widescreen</PresentationFormat>
  <Paragraphs>140</Paragraphs>
  <Slides>39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#9Slide05 Brannboll Ny</vt:lpstr>
      <vt:lpstr>#9Slide05 Fourth</vt:lpstr>
      <vt:lpstr>#9Slide06 DeathRattle BB</vt:lpstr>
      <vt:lpstr>#9Slide07 Marbelia Regular</vt:lpstr>
      <vt:lpstr>Arial</vt:lpstr>
      <vt:lpstr>Calibri</vt:lpstr>
      <vt:lpstr>Calibri Light</vt:lpstr>
      <vt:lpstr>SVN-Vanilla Daisy Pro</vt:lpstr>
      <vt:lpstr>Times New Roman</vt:lpstr>
      <vt:lpstr>方正静蕾简体</vt:lpstr>
      <vt:lpstr>Office Theme</vt:lpstr>
      <vt:lpstr>1_Office Theme</vt:lpstr>
      <vt:lpstr>PowerPoint Presentation</vt:lpstr>
      <vt:lpstr>PowerPoint Presentation</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vt:lpstr>
      <vt:lpstr>PowerPoint Presentation</vt:lpstr>
      <vt:lpstr>PowerPoint Presentation</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PowerPoint Presentation</vt:lpstr>
      <vt:lpstr>PowerPoint Presentation</vt:lpstr>
      <vt:lpstr>PowerPoint Presentation</vt:lpstr>
      <vt:lpstr>Bài tập 1</vt:lpstr>
      <vt:lpstr>PowerPoint Presentation</vt:lpstr>
      <vt:lpstr>Bài tập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Vũ Thị Ánh Tuyết</cp:lastModifiedBy>
  <cp:revision>2</cp:revision>
  <dcterms:created xsi:type="dcterms:W3CDTF">2022-08-28T14:32:09Z</dcterms:created>
  <dcterms:modified xsi:type="dcterms:W3CDTF">2022-08-28T14:38:39Z</dcterms:modified>
</cp:coreProperties>
</file>