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2"/>
  </p:notesMasterIdLst>
  <p:sldIdLst>
    <p:sldId id="257" r:id="rId2"/>
    <p:sldId id="272" r:id="rId3"/>
    <p:sldId id="273" r:id="rId4"/>
    <p:sldId id="267" r:id="rId5"/>
    <p:sldId id="274" r:id="rId6"/>
    <p:sldId id="275" r:id="rId7"/>
    <p:sldId id="276" r:id="rId8"/>
    <p:sldId id="277" r:id="rId9"/>
    <p:sldId id="270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DCD"/>
    <a:srgbClr val="FF99FF"/>
    <a:srgbClr val="AF7142"/>
    <a:srgbClr val="DD4559"/>
    <a:srgbClr val="FFCCFF"/>
    <a:srgbClr val="FFF8CC"/>
    <a:srgbClr val="A3D8E8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1078E-9025-45F6-84B7-68DAAF5048C4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6AD22-B626-4C57-BD9E-9314EB2C7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3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496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451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6FC38C-8831-4FB2-8BFC-6E5AE2DC6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B63E7-B8F3-4226-84E4-8515D84F4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739-4C1A-4BB2-84D3-19B700B00BD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BDD4F-6698-4C24-A776-AC712AD26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FC110-CBB1-4615-B6FC-42A15D35C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5590-60E0-4D4C-87AD-93EA18FA093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D4CD6E0-04D7-46E6-8043-56737BB2E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4905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C70A1-A8F5-450B-B820-8EA24BAA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5FCAA7-298A-40B0-A949-3E579E77A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EAECC-0EC7-4BD9-B979-BFD291E4F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739-4C1A-4BB2-84D3-19B700B00BD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3382-AF6C-4FFE-91F8-32022021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9DC4-8124-42B3-A398-AFE8D2FBD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5590-60E0-4D4C-87AD-93EA18FA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2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5C6DD6-0919-44D6-8058-99376FA23C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7ADB3-4A48-48EB-B2A4-10DBE6303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38960-42A4-4C6B-87D5-AD8A410F3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739-4C1A-4BB2-84D3-19B700B00BD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3A812-6243-40E1-AB63-CF32C96AF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183E6-AB8B-4722-B636-9329C429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5590-60E0-4D4C-87AD-93EA18FA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96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72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8E5DF-2AD6-482C-A50C-74AF355DF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91C99-CE98-43B2-AFA5-7A6060FF3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79236-9D19-49D7-AA58-FF87AF24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739-4C1A-4BB2-84D3-19B700B00BD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7FB69-4BD6-4E97-86F2-DBECC57B6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72FB8-EC29-4CBF-AC84-ECD35C8E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5590-60E0-4D4C-87AD-93EA18FA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3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D8D90-6548-491B-A903-3D87499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29D68-1C40-4D87-8521-D6E8B9E49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B67CC-82E5-41A1-93C2-E819DF37C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739-4C1A-4BB2-84D3-19B700B00BD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002A8-5BD1-44BA-A6A2-BD87B7EE1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871F1-BE60-4FB4-AD4A-B6024732A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5590-60E0-4D4C-87AD-93EA18FA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6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2C36-084B-471B-BF66-46C03B10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1DB20-DEBF-40C8-A62D-EAD603F3FA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DB569-72DE-4C5A-9FA8-122144909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7F443-8274-44CE-8903-F41027D3D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739-4C1A-4BB2-84D3-19B700B00BD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F4AAA-082F-4FCF-BF7B-6C942D8FE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F62B4-748B-4E55-8F14-D4F653ED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5590-60E0-4D4C-87AD-93EA18FA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5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B68FD-D3CA-4BE4-9E64-05B5D24F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BF845-D685-48F8-A5F8-9E22BA438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D78E18-6F73-49D1-BF48-D51F715C3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EADAB6-292B-4B1B-9844-7782FB914A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E1CF8E-345E-45A2-9A6E-8A9988C536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1B05A8-27F4-4DD7-9D34-7D01CA258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739-4C1A-4BB2-84D3-19B700B00BD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8FBD2-DB72-4C88-91CE-EE3170C4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48FA59-ABB8-4EE8-A288-8C4DA1D4B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5590-60E0-4D4C-87AD-93EA18FA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30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2A101-7398-4D61-9E53-AE193AA4C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A172B-5852-4F7D-9CC4-D79B38AE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739-4C1A-4BB2-84D3-19B700B00BD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DC6BB-4922-4743-B58C-0FD40C3E0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B71CD-9B80-4309-A317-AC7A9F20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5590-60E0-4D4C-87AD-93EA18FA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0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56AFB-ECE2-483D-862E-7AD53A5E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739-4C1A-4BB2-84D3-19B700B00BD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8C6845-CA01-4ECD-BBAE-8C8ADFDBA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1ABE5-080F-4B5F-9DEB-2BC49D183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5590-60E0-4D4C-87AD-93EA18FA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96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38F81-9284-43A4-9F94-1BD69CED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AA9D8-7BFE-4521-B28D-194592FCE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FC98E-880E-4AFE-A42F-2BA8D43A1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8C59AC-138A-40CC-9CC7-603C93EA1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739-4C1A-4BB2-84D3-19B700B00BD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502C3-5AE3-4BD8-B239-5E248409A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76617-03F4-47DA-8990-EE0BC418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5590-60E0-4D4C-87AD-93EA18FA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71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28968-ECF6-49D8-8425-E4119A06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F56011-AE0A-4476-ADB6-74052593DE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01992-B6BD-4A0D-92AC-8B1435ED1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20DB-2878-4007-8214-DDA7BA139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5D739-4C1A-4BB2-84D3-19B700B00BD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2D37B-11B8-4C4C-829D-4DA503B15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4379B-3FD3-4C2A-81E7-5136F170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5590-60E0-4D4C-87AD-93EA18FA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38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232BE3-7116-4E58-A6E6-90966DB2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722A9-5769-41B1-B63A-E8216B0C2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13AA3-DECF-4170-B310-78730A6231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5D739-4C1A-4BB2-84D3-19B700B00BD5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4567A-301E-43E1-94EA-04535BC56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7C9E0-F10F-402B-95C7-658AB333C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65590-60E0-4D4C-87AD-93EA18FA0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0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8;p1"/>
          <p:cNvSpPr txBox="1"/>
          <p:nvPr/>
        </p:nvSpPr>
        <p:spPr>
          <a:xfrm>
            <a:off x="2548494" y="1496968"/>
            <a:ext cx="7350249" cy="154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89;p1"/>
          <p:cNvSpPr txBox="1"/>
          <p:nvPr/>
        </p:nvSpPr>
        <p:spPr>
          <a:xfrm>
            <a:off x="4776702" y="3814486"/>
            <a:ext cx="5644556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Giáo viên:</a:t>
            </a:r>
          </a:p>
        </p:txBody>
      </p:sp>
    </p:spTree>
    <p:extLst>
      <p:ext uri="{BB962C8B-B14F-4D97-AF65-F5344CB8AC3E}">
        <p14:creationId xmlns:p14="http://schemas.microsoft.com/office/powerpoint/2010/main" val="101857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 rot="500266">
            <a:off x="2826640" y="3644291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8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" presetClass="emph" presetSubtype="1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15" dur="20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/>
      <p:bldP spid="10957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187511" y="2967335"/>
            <a:ext cx="23119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2400" b="1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chuyện:</a:t>
            </a:r>
            <a:endParaRPr kumimoji="0" lang="en-US" sz="2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E256CF-D48B-44C7-98FF-0F826C111B8A}"/>
              </a:ext>
            </a:extLst>
          </p:cNvPr>
          <p:cNvSpPr/>
          <p:nvPr/>
        </p:nvSpPr>
        <p:spPr>
          <a:xfrm>
            <a:off x="2075246" y="4046567"/>
            <a:ext cx="804150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5400" b="1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CHỊ</a:t>
            </a:r>
            <a:endParaRPr kumimoji="0" lang="en-US" sz="5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218B04-E534-4674-92EB-672C743496F4}"/>
              </a:ext>
            </a:extLst>
          </p:cNvPr>
          <p:cNvSpPr/>
          <p:nvPr/>
        </p:nvSpPr>
        <p:spPr>
          <a:xfrm>
            <a:off x="7170058" y="5356631"/>
            <a:ext cx="231191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22225">
                  <a:noFill/>
                  <a:prstDash val="solid"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Bích</a:t>
            </a:r>
            <a:r>
              <a:rPr kumimoji="0" lang="en-US" sz="2400" b="1" i="0" u="none" strike="noStrike" kern="1200" cap="none" spc="0" normalizeH="0" noProof="0">
                <a:ln w="22225">
                  <a:noFill/>
                  <a:prstDash val="solid"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Thuận</a:t>
            </a:r>
            <a:endParaRPr kumimoji="0" lang="en-US" sz="2400" b="1" i="0" u="none" strike="noStrike" kern="1200" cap="none" spc="0" normalizeH="0" baseline="0" noProof="0" dirty="0">
              <a:ln w="22225">
                <a:noFill/>
                <a:prstDash val="solid"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33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5A73E7EB-9BBC-4285-B74C-A5FBCB6CD4FD}"/>
              </a:ext>
            </a:extLst>
          </p:cNvPr>
          <p:cNvGrpSpPr/>
          <p:nvPr/>
        </p:nvGrpSpPr>
        <p:grpSpPr>
          <a:xfrm>
            <a:off x="1244785" y="3829065"/>
            <a:ext cx="9480753" cy="2928720"/>
            <a:chOff x="749828" y="2907918"/>
            <a:chExt cx="10570895" cy="364967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3A334DE-7047-4127-A1F2-FFAFBA76DE5D}"/>
                </a:ext>
              </a:extLst>
            </p:cNvPr>
            <p:cNvGrpSpPr/>
            <p:nvPr/>
          </p:nvGrpSpPr>
          <p:grpSpPr>
            <a:xfrm>
              <a:off x="1296389" y="3247737"/>
              <a:ext cx="10024334" cy="3309851"/>
              <a:chOff x="1528618" y="3131623"/>
              <a:chExt cx="10024334" cy="3309851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97741AB-A66F-4882-B18F-1D62A5504D62}"/>
                  </a:ext>
                </a:extLst>
              </p:cNvPr>
              <p:cNvGrpSpPr/>
              <p:nvPr/>
            </p:nvGrpSpPr>
            <p:grpSpPr>
              <a:xfrm>
                <a:off x="1528618" y="3249385"/>
                <a:ext cx="9337963" cy="3117273"/>
                <a:chOff x="1427018" y="3162300"/>
                <a:chExt cx="9337963" cy="3117273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15384DE4-3E9E-4068-A925-6EE24C47EF2E}"/>
                    </a:ext>
                  </a:extLst>
                </p:cNvPr>
                <p:cNvGrpSpPr/>
                <p:nvPr/>
              </p:nvGrpSpPr>
              <p:grpSpPr>
                <a:xfrm>
                  <a:off x="1427018" y="3162300"/>
                  <a:ext cx="9337963" cy="3117273"/>
                  <a:chOff x="595746" y="3429000"/>
                  <a:chExt cx="9337963" cy="3117273"/>
                </a:xfrm>
              </p:grpSpPr>
              <p:sp>
                <p:nvSpPr>
                  <p:cNvPr id="14" name="Rectangle: Rounded Corners 13">
                    <a:extLst>
                      <a:ext uri="{FF2B5EF4-FFF2-40B4-BE49-F238E27FC236}">
                        <a16:creationId xmlns:a16="http://schemas.microsoft.com/office/drawing/2014/main" id="{1A9AB5A9-9BD0-48DD-93E4-C2AC286CA57D}"/>
                      </a:ext>
                    </a:extLst>
                  </p:cNvPr>
                  <p:cNvSpPr/>
                  <p:nvPr/>
                </p:nvSpPr>
                <p:spPr>
                  <a:xfrm>
                    <a:off x="595746" y="3429000"/>
                    <a:ext cx="3837709" cy="138545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lnSpc>
                        <a:spcPct val="120000"/>
                      </a:lnSpc>
                    </a:pPr>
                    <a:r>
                      <a:rPr lang="vi-VN" sz="20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Theo nhận xét của Hồng, tính nết của em Thái như thế nào?</a:t>
                    </a:r>
                    <a:endParaRPr lang="en-US" sz="200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" name="Rectangle: Rounded Corners 14">
                    <a:extLst>
                      <a:ext uri="{FF2B5EF4-FFF2-40B4-BE49-F238E27FC236}">
                        <a16:creationId xmlns:a16="http://schemas.microsoft.com/office/drawing/2014/main" id="{BDF40AF0-F975-4207-84FD-96680613DA06}"/>
                      </a:ext>
                    </a:extLst>
                  </p:cNvPr>
                  <p:cNvSpPr/>
                  <p:nvPr/>
                </p:nvSpPr>
                <p:spPr>
                  <a:xfrm>
                    <a:off x="6096000" y="3429000"/>
                    <a:ext cx="3837709" cy="138545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360363" algn="just">
                      <a:lnSpc>
                        <a:spcPct val="120000"/>
                      </a:lnSpc>
                    </a:pPr>
                    <a:r>
                      <a:rPr lang="vi-VN" sz="20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Mẹ đã khuyên Hồng như thế nào?</a:t>
                    </a:r>
                    <a:endParaRPr lang="en-US" sz="200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" name="Rectangle: Rounded Corners 15">
                    <a:extLst>
                      <a:ext uri="{FF2B5EF4-FFF2-40B4-BE49-F238E27FC236}">
                        <a16:creationId xmlns:a16="http://schemas.microsoft.com/office/drawing/2014/main" id="{F910764D-C78E-4A96-9D92-62045A6E092F}"/>
                      </a:ext>
                    </a:extLst>
                  </p:cNvPr>
                  <p:cNvSpPr/>
                  <p:nvPr/>
                </p:nvSpPr>
                <p:spPr>
                  <a:xfrm>
                    <a:off x="595746" y="5160818"/>
                    <a:ext cx="3837709" cy="138545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>
                      <a:lnSpc>
                        <a:spcPct val="120000"/>
                      </a:lnSpc>
                    </a:pPr>
                    <a:r>
                      <a:rPr lang="vi-VN" sz="20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Vì sao em Thái đã nghe lời chị?</a:t>
                    </a:r>
                    <a:endParaRPr lang="en-US" sz="200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7" name="Rectangle: Rounded Corners 16">
                    <a:extLst>
                      <a:ext uri="{FF2B5EF4-FFF2-40B4-BE49-F238E27FC236}">
                        <a16:creationId xmlns:a16="http://schemas.microsoft.com/office/drawing/2014/main" id="{30904076-C28C-44B5-BC43-A4BEE2C7ACFD}"/>
                      </a:ext>
                    </a:extLst>
                  </p:cNvPr>
                  <p:cNvSpPr/>
                  <p:nvPr/>
                </p:nvSpPr>
                <p:spPr>
                  <a:xfrm>
                    <a:off x="6096000" y="5160818"/>
                    <a:ext cx="3837709" cy="138545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360363" algn="just">
                      <a:lnSpc>
                        <a:spcPct val="120000"/>
                      </a:lnSpc>
                    </a:pPr>
                    <a:r>
                      <a:rPr lang="vi-VN" sz="200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Hồng đã thay đổi ra sao để giúp đỡ mẹ và chăm sóc em?</a:t>
                    </a:r>
                    <a:endParaRPr lang="en-US" sz="200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4717840F-67CC-45E6-BF49-485E52DDF320}"/>
                      </a:ext>
                    </a:extLst>
                  </p:cNvPr>
                  <p:cNvGrpSpPr/>
                  <p:nvPr/>
                </p:nvGrpSpPr>
                <p:grpSpPr>
                  <a:xfrm>
                    <a:off x="4156364" y="3789219"/>
                    <a:ext cx="2327563" cy="2279073"/>
                    <a:chOff x="4156364" y="3789219"/>
                    <a:chExt cx="2327563" cy="2279073"/>
                  </a:xfrm>
                </p:grpSpPr>
                <p:sp>
                  <p:nvSpPr>
                    <p:cNvPr id="18" name="Oval 17">
                      <a:extLst>
                        <a:ext uri="{FF2B5EF4-FFF2-40B4-BE49-F238E27FC236}">
                          <a16:creationId xmlns:a16="http://schemas.microsoft.com/office/drawing/2014/main" id="{29640F36-423E-4F30-B849-512CC59CB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6364" y="3789219"/>
                      <a:ext cx="2327563" cy="227907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000"/>
                    </a:p>
                  </p:txBody>
                </p:sp>
                <p:cxnSp>
                  <p:nvCxnSpPr>
                    <p:cNvPr id="20" name="Straight Connector 19">
                      <a:extLst>
                        <a:ext uri="{FF2B5EF4-FFF2-40B4-BE49-F238E27FC236}">
                          <a16:creationId xmlns:a16="http://schemas.microsoft.com/office/drawing/2014/main" id="{97C99E73-EF20-46FC-B7B4-B6B607803EA2}"/>
                        </a:ext>
                      </a:extLst>
                    </p:cNvPr>
                    <p:cNvCxnSpPr>
                      <a:stCxn id="18" idx="0"/>
                      <a:endCxn id="18" idx="4"/>
                    </p:cNvCxnSpPr>
                    <p:nvPr/>
                  </p:nvCxnSpPr>
                  <p:spPr>
                    <a:xfrm>
                      <a:off x="5320146" y="3789219"/>
                      <a:ext cx="0" cy="2279073"/>
                    </a:xfrm>
                    <a:prstGeom prst="line">
                      <a:avLst/>
                    </a:prstGeom>
                    <a:ln w="12700"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Connector 21">
                      <a:extLst>
                        <a:ext uri="{FF2B5EF4-FFF2-40B4-BE49-F238E27FC236}">
                          <a16:creationId xmlns:a16="http://schemas.microsoft.com/office/drawing/2014/main" id="{8F14B160-C9D4-4766-AEE3-9456B0F39179}"/>
                        </a:ext>
                      </a:extLst>
                    </p:cNvPr>
                    <p:cNvCxnSpPr>
                      <a:stCxn id="18" idx="2"/>
                    </p:cNvCxnSpPr>
                    <p:nvPr/>
                  </p:nvCxnSpPr>
                  <p:spPr>
                    <a:xfrm flipV="1">
                      <a:off x="4156364" y="4928755"/>
                      <a:ext cx="2327563" cy="1"/>
                    </a:xfrm>
                    <a:prstGeom prst="line">
                      <a:avLst/>
                    </a:prstGeom>
                    <a:ln w="12700"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6C671E8-3BB0-46F6-8274-A8AC2187632A}"/>
                    </a:ext>
                  </a:extLst>
                </p:cNvPr>
                <p:cNvSpPr txBox="1"/>
                <p:nvPr/>
              </p:nvSpPr>
              <p:spPr>
                <a:xfrm>
                  <a:off x="5140760" y="4029883"/>
                  <a:ext cx="1138137" cy="4986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000">
                      <a:latin typeface="Arial" panose="020B0604020202020204" pitchFamily="34" charset="0"/>
                      <a:cs typeface="Arial" panose="020B0604020202020204" pitchFamily="34" charset="0"/>
                    </a:rPr>
                    <a:t>Đoạn 1</a:t>
                  </a:r>
                  <a:endParaRPr lang="en-US" sz="2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07ADFF5-E861-40C6-993F-D8D4EB267F57}"/>
                    </a:ext>
                  </a:extLst>
                </p:cNvPr>
                <p:cNvSpPr txBox="1"/>
                <p:nvPr/>
              </p:nvSpPr>
              <p:spPr>
                <a:xfrm>
                  <a:off x="6154233" y="4029883"/>
                  <a:ext cx="1138137" cy="4986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000">
                      <a:latin typeface="Arial" panose="020B0604020202020204" pitchFamily="34" charset="0"/>
                      <a:cs typeface="Arial" panose="020B0604020202020204" pitchFamily="34" charset="0"/>
                    </a:rPr>
                    <a:t>Đoạn 2</a:t>
                  </a:r>
                  <a:endParaRPr lang="en-US" sz="2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8C96013-46F1-4D8B-8B66-795F363EB76D}"/>
                    </a:ext>
                  </a:extLst>
                </p:cNvPr>
                <p:cNvSpPr txBox="1"/>
                <p:nvPr/>
              </p:nvSpPr>
              <p:spPr>
                <a:xfrm>
                  <a:off x="6154233" y="4882937"/>
                  <a:ext cx="1138137" cy="4986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000">
                      <a:latin typeface="Arial" panose="020B0604020202020204" pitchFamily="34" charset="0"/>
                      <a:cs typeface="Arial" panose="020B0604020202020204" pitchFamily="34" charset="0"/>
                    </a:rPr>
                    <a:t>Đoạn 3</a:t>
                  </a:r>
                  <a:endParaRPr lang="en-US" sz="2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404651F-CBBC-4DE7-886A-0D68B8382D0F}"/>
                    </a:ext>
                  </a:extLst>
                </p:cNvPr>
                <p:cNvSpPr txBox="1"/>
                <p:nvPr/>
              </p:nvSpPr>
              <p:spPr>
                <a:xfrm>
                  <a:off x="5125427" y="4885450"/>
                  <a:ext cx="1138137" cy="4986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000">
                      <a:latin typeface="Arial" panose="020B0604020202020204" pitchFamily="34" charset="0"/>
                      <a:cs typeface="Arial" panose="020B0604020202020204" pitchFamily="34" charset="0"/>
                    </a:rPr>
                    <a:t>Đoạn 4</a:t>
                  </a:r>
                  <a:endParaRPr lang="en-US" sz="2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1" name="Picture 30" descr="A red arrow with white border&#10;&#10;Description automatically generated">
                <a:extLst>
                  <a:ext uri="{FF2B5EF4-FFF2-40B4-BE49-F238E27FC236}">
                    <a16:creationId xmlns:a16="http://schemas.microsoft.com/office/drawing/2014/main" id="{9E30F421-9A7A-40B9-A422-6AE2D484D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9794" y="3131623"/>
                <a:ext cx="827314" cy="385156"/>
              </a:xfrm>
              <a:prstGeom prst="rect">
                <a:avLst/>
              </a:prstGeom>
            </p:spPr>
          </p:pic>
          <p:pic>
            <p:nvPicPr>
              <p:cNvPr id="32" name="Picture 31" descr="A red arrow with white border&#10;&#10;Description automatically generated">
                <a:extLst>
                  <a:ext uri="{FF2B5EF4-FFF2-40B4-BE49-F238E27FC236}">
                    <a16:creationId xmlns:a16="http://schemas.microsoft.com/office/drawing/2014/main" id="{D4222C5C-DACB-456D-9DD3-1D48F51F0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871687" y="6056318"/>
                <a:ext cx="827314" cy="385156"/>
              </a:xfrm>
              <a:prstGeom prst="rect">
                <a:avLst/>
              </a:prstGeom>
            </p:spPr>
          </p:pic>
          <p:pic>
            <p:nvPicPr>
              <p:cNvPr id="34" name="Picture 33" descr="A red arrow pointing down&#10;&#10;Description automatically generated">
                <a:extLst>
                  <a:ext uri="{FF2B5EF4-FFF2-40B4-BE49-F238E27FC236}">
                    <a16:creationId xmlns:a16="http://schemas.microsoft.com/office/drawing/2014/main" id="{0F622CBD-73F8-4381-AC8E-D0097E2E0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29304" flipH="1">
                <a:off x="10870617" y="4135985"/>
                <a:ext cx="682335" cy="1689648"/>
              </a:xfrm>
              <a:prstGeom prst="rect">
                <a:avLst/>
              </a:prstGeom>
            </p:spPr>
          </p:pic>
        </p:grpSp>
        <p:pic>
          <p:nvPicPr>
            <p:cNvPr id="40" name="Picture 39" descr="A green and white sign&#10;&#10;Description automatically generated">
              <a:extLst>
                <a:ext uri="{FF2B5EF4-FFF2-40B4-BE49-F238E27FC236}">
                  <a16:creationId xmlns:a16="http://schemas.microsoft.com/office/drawing/2014/main" id="{78A56CA8-9652-4546-B6BB-14D5E1196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400">
              <a:off x="749828" y="2907918"/>
              <a:ext cx="1093123" cy="67963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1D45BCC-BB9B-460A-9A7A-A54A04AA1D98}"/>
              </a:ext>
            </a:extLst>
          </p:cNvPr>
          <p:cNvGrpSpPr/>
          <p:nvPr/>
        </p:nvGrpSpPr>
        <p:grpSpPr>
          <a:xfrm>
            <a:off x="123261" y="144235"/>
            <a:ext cx="5506902" cy="654730"/>
            <a:chOff x="203314" y="277751"/>
            <a:chExt cx="5506902" cy="65473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2A1E07F4-EA04-4D18-BDBE-F5534FF529EC}"/>
                </a:ext>
              </a:extLst>
            </p:cNvPr>
            <p:cNvSpPr/>
            <p:nvPr/>
          </p:nvSpPr>
          <p:spPr>
            <a:xfrm>
              <a:off x="613941" y="279165"/>
              <a:ext cx="5096275" cy="599707"/>
            </a:xfrm>
            <a:prstGeom prst="roundRect">
              <a:avLst>
                <a:gd name="adj" fmla="val 23355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90513" lvl="0">
                <a:defRPr/>
              </a:pPr>
              <a:r>
                <a:rPr lang="vi-VN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 và kể lại câu chuyện</a:t>
              </a:r>
              <a:endParaRPr lang="zh-CN" alt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04AE107-73B2-4826-A283-A44C2D5144A4}"/>
                </a:ext>
              </a:extLst>
            </p:cNvPr>
            <p:cNvSpPr/>
            <p:nvPr/>
          </p:nvSpPr>
          <p:spPr>
            <a:xfrm>
              <a:off x="203314" y="277751"/>
              <a:ext cx="636413" cy="65473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3A25CE0E-5677-4DBB-A68E-7D6C6FBB46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" b="485"/>
          <a:stretch/>
        </p:blipFill>
        <p:spPr>
          <a:xfrm>
            <a:off x="1479659" y="1002314"/>
            <a:ext cx="8738204" cy="560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9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-0.2238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1" t="35025" r="59440" b="34782"/>
          <a:stretch/>
        </p:blipFill>
        <p:spPr>
          <a:xfrm>
            <a:off x="181326" y="4738254"/>
            <a:ext cx="1637574" cy="24738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1205175" y="4979751"/>
            <a:ext cx="1866518" cy="2295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972728" y="741526"/>
            <a:ext cx="1024654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CHUYỆN THEO NHÓM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DAED6-0E10-4DC5-A27D-E0D1BE7D32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75" y="1884616"/>
            <a:ext cx="9717673" cy="30951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5064E1-57B3-401A-912A-076F4E927C34}"/>
              </a:ext>
            </a:extLst>
          </p:cNvPr>
          <p:cNvSpPr txBox="1"/>
          <p:nvPr/>
        </p:nvSpPr>
        <p:spPr>
          <a:xfrm>
            <a:off x="972728" y="741526"/>
            <a:ext cx="1024654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CHUYỆN TRƯỚC 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89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C34105F-9AF6-4C4F-BD7B-EB8486F9E781}"/>
              </a:ext>
            </a:extLst>
          </p:cNvPr>
          <p:cNvGrpSpPr/>
          <p:nvPr/>
        </p:nvGrpSpPr>
        <p:grpSpPr>
          <a:xfrm>
            <a:off x="123261" y="144235"/>
            <a:ext cx="4648764" cy="654730"/>
            <a:chOff x="203314" y="277751"/>
            <a:chExt cx="4648764" cy="65473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82552634-6664-47F5-9C2E-18750301D728}"/>
                </a:ext>
              </a:extLst>
            </p:cNvPr>
            <p:cNvSpPr/>
            <p:nvPr/>
          </p:nvSpPr>
          <p:spPr>
            <a:xfrm>
              <a:off x="613941" y="279165"/>
              <a:ext cx="4238137" cy="599707"/>
            </a:xfrm>
            <a:prstGeom prst="roundRect">
              <a:avLst>
                <a:gd name="adj" fmla="val 23355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90513" lvl="0">
                <a:defRPr/>
              </a:pPr>
              <a:r>
                <a: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Trao đổi về câu chuyện</a:t>
              </a:r>
              <a:endParaRPr lang="zh-CN" alt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03D2B34-4A92-4FB0-8978-96C0DC5CB2A2}"/>
                </a:ext>
              </a:extLst>
            </p:cNvPr>
            <p:cNvSpPr/>
            <p:nvPr/>
          </p:nvSpPr>
          <p:spPr>
            <a:xfrm>
              <a:off x="203314" y="277751"/>
              <a:ext cx="636413" cy="65473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957B4C7-B5E3-4D6F-A6AC-F08719CE709C}"/>
              </a:ext>
            </a:extLst>
          </p:cNvPr>
          <p:cNvSpPr txBox="1"/>
          <p:nvPr/>
        </p:nvSpPr>
        <p:spPr>
          <a:xfrm>
            <a:off x="345424" y="1041689"/>
            <a:ext cx="115011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a) Em suy nghĩ gì về câu chuyện giữa Hồng và em trai? Giữa em với anh (hoặc chị, em) của mình có những điểm gì giống Hồng và Thái?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b) Từ những thay đổi của Hồng trong việc giúp đỡ mẹ và chăm sóc em trai, em có suy nghĩ gì?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c) Câu chuyện trên giúp em hiểu điều gì?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BE27AD-CD65-4A47-9F08-F2156C9B9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" t="42424" r="3948" b="4040"/>
          <a:stretch/>
        </p:blipFill>
        <p:spPr>
          <a:xfrm>
            <a:off x="1780308" y="3569543"/>
            <a:ext cx="8631382" cy="29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47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C34105F-9AF6-4C4F-BD7B-EB8486F9E781}"/>
              </a:ext>
            </a:extLst>
          </p:cNvPr>
          <p:cNvGrpSpPr/>
          <p:nvPr/>
        </p:nvGrpSpPr>
        <p:grpSpPr>
          <a:xfrm>
            <a:off x="123261" y="144235"/>
            <a:ext cx="4648764" cy="654730"/>
            <a:chOff x="203314" y="277751"/>
            <a:chExt cx="4648764" cy="65473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82552634-6664-47F5-9C2E-18750301D728}"/>
                </a:ext>
              </a:extLst>
            </p:cNvPr>
            <p:cNvSpPr/>
            <p:nvPr/>
          </p:nvSpPr>
          <p:spPr>
            <a:xfrm>
              <a:off x="613941" y="279165"/>
              <a:ext cx="4238137" cy="599707"/>
            </a:xfrm>
            <a:prstGeom prst="roundRect">
              <a:avLst>
                <a:gd name="adj" fmla="val 23355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90513" lvl="0">
                <a:defRPr/>
              </a:pPr>
              <a:r>
                <a: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Trao đổi về câu chuyện</a:t>
              </a:r>
              <a:endParaRPr lang="zh-CN" alt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03D2B34-4A92-4FB0-8978-96C0DC5CB2A2}"/>
                </a:ext>
              </a:extLst>
            </p:cNvPr>
            <p:cNvSpPr/>
            <p:nvPr/>
          </p:nvSpPr>
          <p:spPr>
            <a:xfrm>
              <a:off x="203314" y="277751"/>
              <a:ext cx="636413" cy="65473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957B4C7-B5E3-4D6F-A6AC-F08719CE709C}"/>
              </a:ext>
            </a:extLst>
          </p:cNvPr>
          <p:cNvSpPr txBox="1"/>
          <p:nvPr/>
        </p:nvSpPr>
        <p:spPr>
          <a:xfrm>
            <a:off x="345424" y="1027834"/>
            <a:ext cx="1150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Em suy nghĩ gì về câu chuyện giữa Hồng và em trai? Giữa em với anh (hoặc chị, em) của mình có những điểm gì giống Hồng và Thái?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58BFDA-7C87-4D51-A708-D3107B5CCDE7}"/>
              </a:ext>
            </a:extLst>
          </p:cNvPr>
          <p:cNvSpPr txBox="1"/>
          <p:nvPr/>
        </p:nvSpPr>
        <p:spPr>
          <a:xfrm>
            <a:off x="1217322" y="2141309"/>
            <a:ext cx="95476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Hồng và em Thái rất hay cãi nhau, chẳng ai chịu nhường ai.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cũng hay bướng với anh, chị.</a:t>
            </a:r>
          </a:p>
          <a:p>
            <a:pPr marL="263525" algn="just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Hai chị em em cũng hay tị nạnh nhau</a:t>
            </a:r>
          </a:p>
          <a:p>
            <a:pPr marL="263525" algn="just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Em và anh trai rất hòa thuận.</a:t>
            </a:r>
          </a:p>
          <a:p>
            <a:pPr marL="263525" algn="just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FBDC8-1BCE-45B3-84C7-828B46559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030" y="4574420"/>
            <a:ext cx="2796021" cy="2125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0FF0C-9539-484E-965F-35B919A29F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6" t="10611" r="28281" b="22387"/>
          <a:stretch/>
        </p:blipFill>
        <p:spPr>
          <a:xfrm>
            <a:off x="3483559" y="4146441"/>
            <a:ext cx="2122340" cy="271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62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C34105F-9AF6-4C4F-BD7B-EB8486F9E781}"/>
              </a:ext>
            </a:extLst>
          </p:cNvPr>
          <p:cNvGrpSpPr/>
          <p:nvPr/>
        </p:nvGrpSpPr>
        <p:grpSpPr>
          <a:xfrm>
            <a:off x="123261" y="144235"/>
            <a:ext cx="4648764" cy="654730"/>
            <a:chOff x="203314" y="277751"/>
            <a:chExt cx="4648764" cy="65473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82552634-6664-47F5-9C2E-18750301D728}"/>
                </a:ext>
              </a:extLst>
            </p:cNvPr>
            <p:cNvSpPr/>
            <p:nvPr/>
          </p:nvSpPr>
          <p:spPr>
            <a:xfrm>
              <a:off x="613941" y="279165"/>
              <a:ext cx="4238137" cy="599707"/>
            </a:xfrm>
            <a:prstGeom prst="roundRect">
              <a:avLst>
                <a:gd name="adj" fmla="val 23355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90513" lvl="0">
                <a:defRPr/>
              </a:pPr>
              <a:r>
                <a: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Trao đổi về câu chuyện</a:t>
              </a:r>
              <a:endParaRPr lang="zh-CN" alt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03D2B34-4A92-4FB0-8978-96C0DC5CB2A2}"/>
                </a:ext>
              </a:extLst>
            </p:cNvPr>
            <p:cNvSpPr/>
            <p:nvPr/>
          </p:nvSpPr>
          <p:spPr>
            <a:xfrm>
              <a:off x="203314" y="277751"/>
              <a:ext cx="636413" cy="65473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957B4C7-B5E3-4D6F-A6AC-F08719CE709C}"/>
              </a:ext>
            </a:extLst>
          </p:cNvPr>
          <p:cNvSpPr txBox="1"/>
          <p:nvPr/>
        </p:nvSpPr>
        <p:spPr>
          <a:xfrm>
            <a:off x="345424" y="1027834"/>
            <a:ext cx="1150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Từ những thay đổi của Hồng trong việc giúp đỡ mẹ và chăm sóc em trai, em có suy nghĩ gì?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58BFDA-7C87-4D51-A708-D3107B5CCDE7}"/>
              </a:ext>
            </a:extLst>
          </p:cNvPr>
          <p:cNvSpPr txBox="1"/>
          <p:nvPr/>
        </p:nvSpPr>
        <p:spPr>
          <a:xfrm>
            <a:off x="533888" y="2141309"/>
            <a:ext cx="1082227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Hồng là cô bé biết thương mẹ, nghe lời mẹ, biết thay đổi để làm mẹ vui lòng.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06E2D0-C5C2-41CF-8062-22C6D90A7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69" y="2870824"/>
            <a:ext cx="2623940" cy="372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89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C34105F-9AF6-4C4F-BD7B-EB8486F9E781}"/>
              </a:ext>
            </a:extLst>
          </p:cNvPr>
          <p:cNvGrpSpPr/>
          <p:nvPr/>
        </p:nvGrpSpPr>
        <p:grpSpPr>
          <a:xfrm>
            <a:off x="123261" y="144235"/>
            <a:ext cx="4648764" cy="654730"/>
            <a:chOff x="203314" y="277751"/>
            <a:chExt cx="4648764" cy="65473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82552634-6664-47F5-9C2E-18750301D728}"/>
                </a:ext>
              </a:extLst>
            </p:cNvPr>
            <p:cNvSpPr/>
            <p:nvPr/>
          </p:nvSpPr>
          <p:spPr>
            <a:xfrm>
              <a:off x="613941" y="279165"/>
              <a:ext cx="4238137" cy="599707"/>
            </a:xfrm>
            <a:prstGeom prst="roundRect">
              <a:avLst>
                <a:gd name="adj" fmla="val 23355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90513" lvl="0">
                <a:defRPr/>
              </a:pPr>
              <a:r>
                <a: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Trao đổi về câu chuyện</a:t>
              </a:r>
              <a:endParaRPr lang="zh-CN" alt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03D2B34-4A92-4FB0-8978-96C0DC5CB2A2}"/>
                </a:ext>
              </a:extLst>
            </p:cNvPr>
            <p:cNvSpPr/>
            <p:nvPr/>
          </p:nvSpPr>
          <p:spPr>
            <a:xfrm>
              <a:off x="203314" y="277751"/>
              <a:ext cx="636413" cy="65473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957B4C7-B5E3-4D6F-A6AC-F08719CE709C}"/>
              </a:ext>
            </a:extLst>
          </p:cNvPr>
          <p:cNvSpPr txBox="1"/>
          <p:nvPr/>
        </p:nvSpPr>
        <p:spPr>
          <a:xfrm>
            <a:off x="345423" y="1031204"/>
            <a:ext cx="11501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Câu chuyện trên giúp em hiểu điều gì?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58BFDA-7C87-4D51-A708-D3107B5CCDE7}"/>
              </a:ext>
            </a:extLst>
          </p:cNvPr>
          <p:cNvSpPr txBox="1"/>
          <p:nvPr/>
        </p:nvSpPr>
        <p:spPr>
          <a:xfrm>
            <a:off x="684860" y="1716963"/>
            <a:ext cx="10822278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Muốn em ngoan thì phải nói nhẹ nhàng với em.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Muốn em ngoan thì phải gương mẫu.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Muốn làm người khác thay đổi, trước tiên phải thay đổi để làm gương cho người đó.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474C8F-EEBD-4041-A8CA-9739AF4C6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62" y="4523302"/>
            <a:ext cx="2602820" cy="2141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A71FB1-336A-4C28-B5C7-BA1293B6F5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42" y="4510805"/>
            <a:ext cx="2138929" cy="215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15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21729" y="363265"/>
            <a:ext cx="74807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DẶN DÒ </a:t>
            </a:r>
            <a:endParaRPr lang="en-US" sz="4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2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D683816-D45B-4C86-B27D-4D8F2BA7F6B7}" vid="{00A36EA7-BDE7-4C82-AC38-12E6F2959D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LOGO BẢN QUYỀN</Template>
  <TotalTime>289</TotalTime>
  <Words>371</Words>
  <PresentationFormat>Widescreen</PresentationFormat>
  <Paragraphs>45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等线</vt:lpstr>
      <vt:lpstr>Arial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2021-09-28T11:46:55Z</dcterms:created>
  <dcterms:modified xsi:type="dcterms:W3CDTF">2023-09-02T05:07:24Z</dcterms:modified>
</cp:coreProperties>
</file>