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8" r:id="rId3"/>
    <p:sldId id="269" r:id="rId4"/>
    <p:sldId id="266" r:id="rId5"/>
    <p:sldId id="271" r:id="rId6"/>
    <p:sldId id="324" r:id="rId7"/>
    <p:sldId id="304" r:id="rId8"/>
    <p:sldId id="272" r:id="rId9"/>
    <p:sldId id="287" r:id="rId10"/>
    <p:sldId id="309" r:id="rId11"/>
    <p:sldId id="277" r:id="rId12"/>
    <p:sldId id="325" r:id="rId13"/>
    <p:sldId id="308" r:id="rId14"/>
    <p:sldId id="274" r:id="rId15"/>
    <p:sldId id="326" r:id="rId16"/>
    <p:sldId id="281" r:id="rId17"/>
    <p:sldId id="327" r:id="rId18"/>
    <p:sldId id="282" r:id="rId19"/>
    <p:sldId id="292" r:id="rId20"/>
    <p:sldId id="293" r:id="rId21"/>
    <p:sldId id="296" r:id="rId22"/>
    <p:sldId id="328" r:id="rId23"/>
    <p:sldId id="299" r:id="rId24"/>
    <p:sldId id="332" r:id="rId25"/>
    <p:sldId id="333" r:id="rId26"/>
    <p:sldId id="334" r:id="rId27"/>
    <p:sldId id="335" r:id="rId28"/>
    <p:sldId id="298" r:id="rId29"/>
    <p:sldId id="300" r:id="rId30"/>
    <p:sldId id="318" r:id="rId31"/>
    <p:sldId id="329" r:id="rId32"/>
    <p:sldId id="295" r:id="rId33"/>
    <p:sldId id="330" r:id="rId34"/>
    <p:sldId id="270" r:id="rId35"/>
    <p:sldId id="265" r:id="rId36"/>
  </p:sldIdLst>
  <p:sldSz cx="18288000" cy="10287000"/>
  <p:notesSz cx="6858000" cy="9144000"/>
  <p:embeddedFontLst>
    <p:embeddedFont>
      <p:font typeface="Cambria Math" panose="02040503050406030204" pitchFamily="18"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22" autoAdjust="0"/>
  </p:normalViewPr>
  <p:slideViewPr>
    <p:cSldViewPr>
      <p:cViewPr varScale="1">
        <p:scale>
          <a:sx n="42" d="100"/>
          <a:sy n="42" d="100"/>
        </p:scale>
        <p:origin x="7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5</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38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11</a:t>
            </a:fld>
            <a:endParaRPr lang="en-US"/>
          </a:p>
        </p:txBody>
      </p:sp>
    </p:spTree>
    <p:extLst>
      <p:ext uri="{BB962C8B-B14F-4D97-AF65-F5344CB8AC3E}">
        <p14:creationId xmlns:p14="http://schemas.microsoft.com/office/powerpoint/2010/main" val="215481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0938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1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4041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83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9.svg"/><Relationship Id="rId18" Type="http://schemas.openxmlformats.org/officeDocument/2006/relationships/image" Target="../media/image8.png"/><Relationship Id="rId3" Type="http://schemas.openxmlformats.org/officeDocument/2006/relationships/image" Target="../media/image2.svg"/><Relationship Id="rId21" Type="http://schemas.openxmlformats.org/officeDocument/2006/relationships/image" Target="../media/image17.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4.png"/><Relationship Id="rId6" Type="http://schemas.openxmlformats.org/officeDocument/2006/relationships/image" Target="../media/image5.svg"/><Relationship Id="rId15" Type="http://schemas.openxmlformats.org/officeDocument/2006/relationships/image" Target="../media/image11.svg"/><Relationship Id="rId10" Type="http://schemas.openxmlformats.org/officeDocument/2006/relationships/image" Target="../media/image3.png"/><Relationship Id="rId19" Type="http://schemas.openxmlformats.org/officeDocument/2006/relationships/image" Target="../media/image15.svg"/><Relationship Id="rId9"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5.sv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3.png"/><Relationship Id="rId5" Type="http://schemas.openxmlformats.org/officeDocument/2006/relationships/image" Target="../media/image675.svg"/><Relationship Id="rId10" Type="http://schemas.openxmlformats.org/officeDocument/2006/relationships/image" Target="../media/image630.svg"/><Relationship Id="rId4" Type="http://schemas.openxmlformats.org/officeDocument/2006/relationships/image" Target="../media/image195.sv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1.sv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19" Type="http://schemas.openxmlformats.org/officeDocument/2006/relationships/image" Target="../media/image258.sv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1.sv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71.svg"/><Relationship Id="rId10" Type="http://schemas.openxmlformats.org/officeDocument/2006/relationships/image" Target="../media/image36.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26" Type="http://schemas.openxmlformats.org/officeDocument/2006/relationships/image" Target="NULL"/><Relationship Id="rId13" Type="http://schemas.openxmlformats.org/officeDocument/2006/relationships/image" Target="../media/image275.svg"/><Relationship Id="rId3" Type="http://schemas.openxmlformats.org/officeDocument/2006/relationships/image" Target="../media/image750.svg"/><Relationship Id="rId34" Type="http://schemas.openxmlformats.org/officeDocument/2006/relationships/image" Target="../media/image675.svg"/><Relationship Id="rId33" Type="http://schemas.openxmlformats.org/officeDocument/2006/relationships/image" Target="../media/image31.png"/><Relationship Id="rId2" Type="http://schemas.openxmlformats.org/officeDocument/2006/relationships/image" Target="../media/image29.png"/><Relationship Id="rId29" Type="http://schemas.openxmlformats.org/officeDocument/2006/relationships/image" Target="../media/image17.png"/><Relationship Id="rId1" Type="http://schemas.openxmlformats.org/officeDocument/2006/relationships/slideLayout" Target="../slideLayouts/slideLayout7.xml"/><Relationship Id="rId32" Type="http://schemas.openxmlformats.org/officeDocument/2006/relationships/image" Target="../media/image26.png"/><Relationship Id="rId28" Type="http://schemas.openxmlformats.org/officeDocument/2006/relationships/image" Target="../media/image770.svg"/><Relationship Id="rId5" Type="http://schemas.openxmlformats.org/officeDocument/2006/relationships/image" Target="../media/image675.svg"/><Relationship Id="rId31" Type="http://schemas.openxmlformats.org/officeDocument/2006/relationships/image" Target="../media/image18.png"/><Relationship Id="rId4" Type="http://schemas.openxmlformats.org/officeDocument/2006/relationships/image" Target="../media/image30.png"/><Relationship Id="rId27" Type="http://schemas.openxmlformats.org/officeDocument/2006/relationships/image" Target="../media/image16.png"/><Relationship Id="rId30" Type="http://schemas.microsoft.com/office/2007/relationships/hdphoto" Target="../media/hdphoto2.wdp"/><Relationship Id="rId9" Type="http://schemas.openxmlformats.org/officeDocument/2006/relationships/image" Target="../media/image195.svg"/></Relationships>
</file>

<file path=ppt/slides/_rels/slide1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13" Type="http://schemas.microsoft.com/office/2007/relationships/hdphoto" Target="../media/hdphoto5.wdp"/><Relationship Id="rId12" Type="http://schemas.openxmlformats.org/officeDocument/2006/relationships/image" Target="../media/image41.png"/><Relationship Id="rId7" Type="http://schemas.openxmlformats.org/officeDocument/2006/relationships/image" Target="../media/image29.svg"/><Relationship Id="rId2" Type="http://schemas.openxmlformats.org/officeDocument/2006/relationships/image" Target="../media/image12.png"/><Relationship Id="rId16"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44.pn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microsoft.com/office/2007/relationships/hdphoto" Target="../media/hdphoto2.wdp"/><Relationship Id="rId7" Type="http://schemas.openxmlformats.org/officeDocument/2006/relationships/image" Target="../media/image42.png"/><Relationship Id="rId12"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2.png"/><Relationship Id="rId5" Type="http://schemas.openxmlformats.org/officeDocument/2006/relationships/image" Target="../media/image43.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5.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45" Type="http://schemas.microsoft.com/office/2007/relationships/hdphoto" Target="../media/hdphoto1.wdp"/><Relationship Id="rId5" Type="http://schemas.openxmlformats.org/officeDocument/2006/relationships/image" Target="../media/image27.svg"/><Relationship Id="rId44" Type="http://schemas.openxmlformats.org/officeDocument/2006/relationships/image" Target="../media/image14.png"/><Relationship Id="rId4" Type="http://schemas.openxmlformats.org/officeDocument/2006/relationships/image" Target="../media/image11.png"/><Relationship Id="rId43" Type="http://schemas.openxmlformats.org/officeDocument/2006/relationships/image" Target="../media/image136.sv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29.svg"/><Relationship Id="rId12"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3.sv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29.sv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3.svg"/></Relationships>
</file>

<file path=ppt/slides/_rels/slide23.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48.png"/><Relationship Id="rId14" Type="http://schemas.openxmlformats.org/officeDocument/2006/relationships/image" Target="../media/image50.sv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2.png"/><Relationship Id="rId14" Type="http://schemas.openxmlformats.org/officeDocument/2006/relationships/image" Target="../media/image50.sv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3.png"/><Relationship Id="rId14" Type="http://schemas.openxmlformats.org/officeDocument/2006/relationships/image" Target="../media/image50.svg"/></Relationships>
</file>

<file path=ppt/slides/_rels/slide26.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3.png"/><Relationship Id="rId14" Type="http://schemas.openxmlformats.org/officeDocument/2006/relationships/image" Target="../media/image50.svg"/></Relationships>
</file>

<file path=ppt/slides/_rels/slide27.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2.png"/><Relationship Id="rId14" Type="http://schemas.openxmlformats.org/officeDocument/2006/relationships/image" Target="../media/image50.svg"/></Relationships>
</file>

<file path=ppt/slides/_rels/slide28.xml.rels><?xml version="1.0" encoding="UTF-8" standalone="yes"?>
<Relationships xmlns="http://schemas.openxmlformats.org/package/2006/relationships"><Relationship Id="rId13" Type="http://schemas.openxmlformats.org/officeDocument/2006/relationships/image" Target="../media/image54.png"/><Relationship Id="rId3" Type="http://schemas.microsoft.com/office/2007/relationships/hdphoto" Target="../media/hdphoto2.wdp"/><Relationship Id="rId12"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12.png"/><Relationship Id="rId5" Type="http://schemas.openxmlformats.org/officeDocument/2006/relationships/image" Target="../media/image46.png"/><Relationship Id="rId10" Type="http://schemas.openxmlformats.org/officeDocument/2006/relationships/image" Target="../media/image31.svg"/><Relationship Id="rId4" Type="http://schemas.openxmlformats.org/officeDocument/2006/relationships/image" Target="../media/image19.svg"/><Relationship Id="rId14" Type="http://schemas.openxmlformats.org/officeDocument/2006/relationships/image" Target="../media/image21.sv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12" Type="http://schemas.openxmlformats.org/officeDocument/2006/relationships/image" Target="../media/image55.png"/><Relationship Id="rId17" Type="http://schemas.openxmlformats.org/officeDocument/2006/relationships/image" Target="../media/image58.png"/><Relationship Id="rId2" Type="http://schemas.openxmlformats.org/officeDocument/2006/relationships/notesSlide" Target="../notesSlides/notesSlide7.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6.png"/><Relationship Id="rId14" Type="http://schemas.openxmlformats.org/officeDocument/2006/relationships/image" Target="../media/image29.svg"/><Relationship Id="rId9" Type="http://schemas.openxmlformats.org/officeDocument/2006/relationships/image" Target="../media/image31.sv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8" Type="http://schemas.openxmlformats.org/officeDocument/2006/relationships/image" Target="../media/image560.png"/><Relationship Id="rId3" Type="http://schemas.openxmlformats.org/officeDocument/2006/relationships/image" Target="../media/image12.png"/><Relationship Id="rId12" Type="http://schemas.openxmlformats.org/officeDocument/2006/relationships/image" Target="../media/image55.png"/><Relationship Id="rId17" Type="http://schemas.openxmlformats.org/officeDocument/2006/relationships/image" Target="../media/image550.png"/><Relationship Id="rId2" Type="http://schemas.openxmlformats.org/officeDocument/2006/relationships/notesSlide" Target="../notesSlides/notesSlide8.xml"/><Relationship Id="rId16" Type="http://schemas.openxmlformats.org/officeDocument/2006/relationships/image" Target="../media/image57.png"/><Relationship Id="rId1" Type="http://schemas.openxmlformats.org/officeDocument/2006/relationships/slideLayout" Target="../slideLayouts/slideLayout7.xml"/><Relationship Id="rId11" Type="http://schemas.openxmlformats.org/officeDocument/2006/relationships/image" Target="../media/image33.svg"/><Relationship Id="rId32" Type="http://schemas.openxmlformats.org/officeDocument/2006/relationships/image" Target="NULL"/><Relationship Id="rId15" Type="http://schemas.openxmlformats.org/officeDocument/2006/relationships/image" Target="../media/image29.svg"/><Relationship Id="rId19" Type="http://schemas.openxmlformats.org/officeDocument/2006/relationships/image" Target="../media/image59.png"/></Relationships>
</file>

<file path=ppt/slides/_rels/slide31.xml.rels><?xml version="1.0" encoding="UTF-8" standalone="yes"?>
<Relationships xmlns="http://schemas.openxmlformats.org/package/2006/relationships"><Relationship Id="rId18" Type="http://schemas.openxmlformats.org/officeDocument/2006/relationships/image" Target="../media/image59.png"/><Relationship Id="rId3" Type="http://schemas.openxmlformats.org/officeDocument/2006/relationships/image" Target="../media/image47.png"/><Relationship Id="rId12" Type="http://schemas.openxmlformats.org/officeDocument/2006/relationships/image" Target="../media/image55.png"/><Relationship Id="rId17" Type="http://schemas.openxmlformats.org/officeDocument/2006/relationships/image" Target="../media/image580.png"/><Relationship Id="rId2" Type="http://schemas.openxmlformats.org/officeDocument/2006/relationships/notesSlide" Target="../notesSlides/notesSlide9.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32" Type="http://schemas.openxmlformats.org/officeDocument/2006/relationships/image" Target="NULL"/><Relationship Id="rId5" Type="http://schemas.openxmlformats.org/officeDocument/2006/relationships/image" Target="../media/image27.svg"/><Relationship Id="rId15" Type="http://schemas.openxmlformats.org/officeDocument/2006/relationships/image" Target="../media/image29.svg"/></Relationships>
</file>

<file path=ppt/slides/_rels/slide32.xml.rels><?xml version="1.0" encoding="UTF-8" standalone="yes"?>
<Relationships xmlns="http://schemas.openxmlformats.org/package/2006/relationships"><Relationship Id="rId13" Type="http://schemas.openxmlformats.org/officeDocument/2006/relationships/image" Target="../media/image29.svg"/><Relationship Id="rId12"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7.svg"/><Relationship Id="rId15" Type="http://schemas.openxmlformats.org/officeDocument/2006/relationships/image" Target="../media/image600.png"/><Relationship Id="rId14" Type="http://schemas.openxmlformats.org/officeDocument/2006/relationships/image" Target="../media/image60.png"/></Relationships>
</file>

<file path=ppt/slides/_rels/slide33.xml.rels><?xml version="1.0" encoding="UTF-8" standalone="yes"?>
<Relationships xmlns="http://schemas.openxmlformats.org/package/2006/relationships"><Relationship Id="rId13" Type="http://schemas.openxmlformats.org/officeDocument/2006/relationships/image" Target="../media/image29.svg"/><Relationship Id="rId12" Type="http://schemas.openxmlformats.org/officeDocument/2006/relationships/image" Target="../media/image55.png"/><Relationship Id="rId25" Type="http://schemas.openxmlformats.org/officeDocument/2006/relationships/image" Target="../media/image276.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7.svg"/><Relationship Id="rId15" Type="http://schemas.openxmlformats.org/officeDocument/2006/relationships/image" Target="../media/image61.png"/><Relationship Id="rId1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7.sv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image" Target="../media/image11.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5.sv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67.svg"/><Relationship Id="rId10" Type="http://schemas.openxmlformats.org/officeDocument/2006/relationships/image" Target="../media/image20.png"/><Relationship Id="rId9" Type="http://schemas.openxmlformats.org/officeDocument/2006/relationships/image" Target="../media/image19.svg"/><Relationship Id="rId14"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NULL"/><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67.svg"/><Relationship Id="rId10" Type="http://schemas.openxmlformats.org/officeDocument/2006/relationships/image" Target="../media/image20.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0.svg"/><Relationship Id="rId7"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670.svg"/><Relationship Id="rId10" Type="http://schemas.openxmlformats.org/officeDocument/2006/relationships/image" Target="../media/image25.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71.svg"/><Relationship Id="rId12" Type="http://schemas.openxmlformats.org/officeDocument/2006/relationships/image" Target="../media/image672.svg"/><Relationship Id="rId17" Type="http://schemas.openxmlformats.org/officeDocument/2006/relationships/image" Target="../media/image26.png"/><Relationship Id="rId2" Type="http://schemas.openxmlformats.org/officeDocument/2006/relationships/image" Target="../media/image19.png"/><Relationship Id="rId16"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15" Type="http://schemas.openxmlformats.org/officeDocument/2006/relationships/image" Target="../media/image192.svg"/><Relationship Id="rId28" Type="http://schemas.openxmlformats.org/officeDocument/2006/relationships/image" Target="../media/image77.svg"/><Relationship Id="rId19" Type="http://schemas.openxmlformats.org/officeDocument/2006/relationships/image" Target="../media/image16.png"/><Relationship Id="rId31" Type="http://schemas.openxmlformats.org/officeDocument/2006/relationships/image" Target="../media/image28.png"/><Relationship Id="rId14" Type="http://schemas.microsoft.com/office/2007/relationships/hdphoto" Target="../media/hdphoto2.wdp"/><Relationship Id="rId4" Type="http://schemas.openxmlformats.org/officeDocument/2006/relationships/image" Target="../media/image192.svg"/><Relationship Id="rId30" Type="http://schemas.microsoft.com/office/2007/relationships/hdphoto" Target="../media/hdphoto4.wdp"/></Relationships>
</file>

<file path=ppt/slides/_rels/slide9.xml.rels><?xml version="1.0" encoding="UTF-8" standalone="yes"?>
<Relationships xmlns="http://schemas.openxmlformats.org/package/2006/relationships"><Relationship Id="rId26" Type="http://schemas.openxmlformats.org/officeDocument/2006/relationships/image" Target="NULL"/><Relationship Id="rId13" Type="http://schemas.openxmlformats.org/officeDocument/2006/relationships/image" Target="../media/image273.svg"/><Relationship Id="rId3" Type="http://schemas.openxmlformats.org/officeDocument/2006/relationships/image" Target="../media/image75.svg"/><Relationship Id="rId38" Type="http://schemas.openxmlformats.org/officeDocument/2006/relationships/image" Target="../media/image674.svg"/><Relationship Id="rId2" Type="http://schemas.openxmlformats.org/officeDocument/2006/relationships/image" Target="../media/image29.png"/><Relationship Id="rId29" Type="http://schemas.openxmlformats.org/officeDocument/2006/relationships/image" Target="../media/image17.png"/><Relationship Id="rId1" Type="http://schemas.openxmlformats.org/officeDocument/2006/relationships/slideLayout" Target="../slideLayouts/slideLayout7.xml"/><Relationship Id="rId37" Type="http://schemas.openxmlformats.org/officeDocument/2006/relationships/image" Target="../media/image31.png"/><Relationship Id="rId28" Type="http://schemas.openxmlformats.org/officeDocument/2006/relationships/image" Target="../media/image77.svg"/><Relationship Id="rId36" Type="http://schemas.openxmlformats.org/officeDocument/2006/relationships/image" Target="../media/image26.png"/><Relationship Id="rId31" Type="http://schemas.openxmlformats.org/officeDocument/2006/relationships/image" Target="../media/image18.png"/><Relationship Id="rId4" Type="http://schemas.openxmlformats.org/officeDocument/2006/relationships/image" Target="../media/image30.png"/><Relationship Id="rId27" Type="http://schemas.openxmlformats.org/officeDocument/2006/relationships/image" Target="../media/image16.png"/><Relationship Id="rId30" Type="http://schemas.microsoft.com/office/2007/relationships/hdphoto" Target="../media/hdphoto2.wdp"/><Relationship Id="rId9" Type="http://schemas.openxmlformats.org/officeDocument/2006/relationships/image" Target="../media/image193.svg"/><Relationship Id="rId35" Type="http://schemas.openxmlformats.org/officeDocument/2006/relationships/image" Target="../media/image67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170336" y="8505156"/>
            <a:ext cx="4540247" cy="709930"/>
          </a:xfrm>
          <a:prstGeom prst="rect">
            <a:avLst/>
          </a:prstGeom>
        </p:spPr>
      </p:pic>
      <p:pic>
        <p:nvPicPr>
          <p:cNvPr id="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2071">
            <a:off x="5315449" y="859672"/>
            <a:ext cx="2112024" cy="1520657"/>
          </a:xfrm>
          <a:prstGeom prst="rect">
            <a:avLst/>
          </a:prstGeom>
        </p:spPr>
      </p:pic>
      <p:pic>
        <p:nvPicPr>
          <p:cNvPr id="3" name="Picture 3"/>
          <p:cNvPicPr>
            <a:picLocks noChangeAspect="1"/>
          </p:cNvPicPr>
          <p:nvPr/>
        </p:nvPicPr>
        <p:blipFill>
          <a:blip r:embed="rId10"/>
          <a:srcRect/>
          <a:stretch>
            <a:fillRect/>
          </a:stretch>
        </p:blipFill>
        <p:spPr>
          <a:xfrm>
            <a:off x="5506301" y="-190500"/>
            <a:ext cx="12044201" cy="1064171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19511">
            <a:off x="15187155" y="7566976"/>
            <a:ext cx="2351173" cy="2586290"/>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12033">
            <a:off x="-35064" y="6671421"/>
            <a:ext cx="2127528" cy="3008073"/>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33004"/>
          <a:stretch>
            <a:fillRect/>
          </a:stretch>
        </p:blipFill>
        <p:spPr>
          <a:xfrm>
            <a:off x="215608" y="4686300"/>
            <a:ext cx="6155853" cy="560070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79271">
            <a:off x="554475" y="1378064"/>
            <a:ext cx="1663945" cy="2453538"/>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35685">
            <a:off x="16269607" y="688712"/>
            <a:ext cx="1502077" cy="1985919"/>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28700" y="114888"/>
            <a:ext cx="3744379" cy="408478"/>
          </a:xfrm>
          <a:prstGeom prst="rect">
            <a:avLst/>
          </a:prstGeom>
        </p:spPr>
      </p:pic>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11429501" y="-1005916"/>
            <a:ext cx="8923179" cy="3195503"/>
          </a:xfrm>
          <a:prstGeom prst="rect">
            <a:avLst/>
          </a:prstGeom>
        </p:spPr>
      </p:pic>
      <p:pic>
        <p:nvPicPr>
          <p:cNvPr id="2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623889" y="8742838"/>
            <a:ext cx="1328221" cy="1371067"/>
          </a:xfrm>
          <a:prstGeom prst="rect">
            <a:avLst/>
          </a:prstGeom>
        </p:spPr>
      </p:pic>
      <p:pic>
        <p:nvPicPr>
          <p:cNvPr id="31"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rot="20825730" flipH="1">
            <a:off x="12001499" y="7522631"/>
            <a:ext cx="9372600" cy="3811480"/>
          </a:xfrm>
          <a:prstGeom prst="rect">
            <a:avLst/>
          </a:prstGeom>
        </p:spPr>
      </p:pic>
      <p:grpSp>
        <p:nvGrpSpPr>
          <p:cNvPr id="4" name="Group 3"/>
          <p:cNvGrpSpPr/>
          <p:nvPr/>
        </p:nvGrpSpPr>
        <p:grpSpPr>
          <a:xfrm>
            <a:off x="-1003509" y="876300"/>
            <a:ext cx="22051013" cy="11734800"/>
            <a:chOff x="-1003509" y="1714500"/>
            <a:chExt cx="22051013" cy="11963400"/>
          </a:xfrm>
        </p:grpSpPr>
        <p:grpSp>
          <p:nvGrpSpPr>
            <p:cNvPr id="20" name="Group 19"/>
            <p:cNvGrpSpPr/>
            <p:nvPr/>
          </p:nvGrpSpPr>
          <p:grpSpPr>
            <a:xfrm>
              <a:off x="-1003509" y="1714500"/>
              <a:ext cx="22051013" cy="11963400"/>
              <a:chOff x="-457200" y="2569028"/>
              <a:chExt cx="19236701" cy="10209762"/>
            </a:xfrm>
          </p:grpSpPr>
          <p:grpSp>
            <p:nvGrpSpPr>
              <p:cNvPr id="19" name="Group 18"/>
              <p:cNvGrpSpPr/>
              <p:nvPr/>
            </p:nvGrpSpPr>
            <p:grpSpPr>
              <a:xfrm>
                <a:off x="-457200" y="2569028"/>
                <a:ext cx="19236701" cy="10209762"/>
                <a:chOff x="-457200" y="2569028"/>
                <a:chExt cx="19236701" cy="10209762"/>
              </a:xfrm>
            </p:grpSpPr>
            <p:grpSp>
              <p:nvGrpSpPr>
                <p:cNvPr id="2" name="Group 2"/>
                <p:cNvGrpSpPr/>
                <p:nvPr/>
              </p:nvGrpSpPr>
              <p:grpSpPr>
                <a:xfrm>
                  <a:off x="-457200" y="2569028"/>
                  <a:ext cx="19236701" cy="4098848"/>
                  <a:chOff x="0" y="0"/>
                  <a:chExt cx="7497111" cy="1597442"/>
                </a:xfrm>
              </p:grpSpPr>
              <p:sp>
                <p:nvSpPr>
                  <p:cNvPr id="3" name="Freeform 3"/>
                  <p:cNvSpPr/>
                  <p:nvPr/>
                </p:nvSpPr>
                <p:spPr>
                  <a:xfrm>
                    <a:off x="0" y="0"/>
                    <a:ext cx="7497111" cy="1597442"/>
                  </a:xfrm>
                  <a:custGeom>
                    <a:avLst/>
                    <a:gdLst/>
                    <a:ahLst/>
                    <a:cxnLst/>
                    <a:rect l="l" t="t" r="r" b="b"/>
                    <a:pathLst>
                      <a:path w="7497111" h="1597442">
                        <a:moveTo>
                          <a:pt x="0" y="0"/>
                        </a:moveTo>
                        <a:lnTo>
                          <a:pt x="7497111" y="0"/>
                        </a:lnTo>
                        <a:lnTo>
                          <a:pt x="7497111" y="1597442"/>
                        </a:lnTo>
                        <a:lnTo>
                          <a:pt x="0" y="1597442"/>
                        </a:lnTo>
                        <a:close/>
                      </a:path>
                    </a:pathLst>
                  </a:custGeom>
                  <a:solidFill>
                    <a:srgbClr val="499478"/>
                  </a:solidFill>
                </p:spPr>
              </p:sp>
            </p:grpSp>
            <p:grpSp>
              <p:nvGrpSpPr>
                <p:cNvPr id="17" name="Group 16"/>
                <p:cNvGrpSpPr/>
                <p:nvPr/>
              </p:nvGrpSpPr>
              <p:grpSpPr>
                <a:xfrm>
                  <a:off x="307277" y="2908300"/>
                  <a:ext cx="6095029" cy="9870490"/>
                  <a:chOff x="307277" y="2893010"/>
                  <a:chExt cx="6095029" cy="9870490"/>
                </a:xfrm>
              </p:grpSpPr>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07277" y="2893010"/>
                    <a:ext cx="6095029" cy="9870490"/>
                  </a:xfrm>
                  <a:prstGeom prst="rect">
                    <a:avLst/>
                  </a:prstGeom>
                </p:spPr>
              </p:pic>
              <p:pic>
                <p:nvPicPr>
                  <p:cNvPr id="14" name="Picture 13"/>
                  <p:cNvPicPr>
                    <a:picLocks noChangeAspect="1"/>
                  </p:cNvPicPr>
                  <p:nvPr/>
                </p:nvPicPr>
                <p:blipFill>
                  <a:blip r:embed="rId11"/>
                  <a:stretch>
                    <a:fillRect/>
                  </a:stretch>
                </p:blipFill>
                <p:spPr>
                  <a:xfrm rot="1797661">
                    <a:off x="3428262" y="3629945"/>
                    <a:ext cx="1332279" cy="1351713"/>
                  </a:xfrm>
                  <a:prstGeom prst="rect">
                    <a:avLst/>
                  </a:prstGeom>
                </p:spPr>
              </p:pic>
              <p:pic>
                <p:nvPicPr>
                  <p:cNvPr id="15" name="Picture 14"/>
                  <p:cNvPicPr>
                    <a:picLocks noChangeAspect="1"/>
                  </p:cNvPicPr>
                  <p:nvPr/>
                </p:nvPicPr>
                <p:blipFill>
                  <a:blip r:embed="rId11"/>
                  <a:stretch>
                    <a:fillRect/>
                  </a:stretch>
                </p:blipFill>
                <p:spPr>
                  <a:xfrm rot="1537746">
                    <a:off x="4744624" y="4561295"/>
                    <a:ext cx="1332279" cy="521146"/>
                  </a:xfrm>
                  <a:prstGeom prst="rect">
                    <a:avLst/>
                  </a:prstGeom>
                </p:spPr>
              </p:pic>
              <p:pic>
                <p:nvPicPr>
                  <p:cNvPr id="16" name="Picture 15"/>
                  <p:cNvPicPr>
                    <a:picLocks noChangeAspect="1"/>
                  </p:cNvPicPr>
                  <p:nvPr/>
                </p:nvPicPr>
                <p:blipFill>
                  <a:blip r:embed="rId11"/>
                  <a:stretch>
                    <a:fillRect/>
                  </a:stretch>
                </p:blipFill>
                <p:spPr>
                  <a:xfrm rot="1537746">
                    <a:off x="4444701" y="3826456"/>
                    <a:ext cx="1332279" cy="521146"/>
                  </a:xfrm>
                  <a:prstGeom prst="rect">
                    <a:avLst/>
                  </a:prstGeom>
                </p:spPr>
              </p:pic>
            </p:grpSp>
          </p:grpSp>
          <p:sp>
            <p:nvSpPr>
              <p:cNvPr id="8" name="AutoShape 8"/>
              <p:cNvSpPr/>
              <p:nvPr/>
            </p:nvSpPr>
            <p:spPr>
              <a:xfrm>
                <a:off x="6387065" y="6596441"/>
                <a:ext cx="11900935" cy="0"/>
              </a:xfrm>
              <a:prstGeom prst="line">
                <a:avLst/>
              </a:prstGeom>
              <a:ln w="247650" cap="flat">
                <a:solidFill>
                  <a:srgbClr val="C4863B"/>
                </a:solidFill>
                <a:prstDash val="solid"/>
                <a:headEnd type="none" w="sm" len="sm"/>
                <a:tailEnd type="none" w="sm" len="sm"/>
              </a:ln>
            </p:spPr>
          </p:sp>
        </p:grpSp>
        <p:sp>
          <p:nvSpPr>
            <p:cNvPr id="5" name="Rectangle 4"/>
            <p:cNvSpPr/>
            <p:nvPr/>
          </p:nvSpPr>
          <p:spPr>
            <a:xfrm>
              <a:off x="5857879" y="3047136"/>
              <a:ext cx="10829921" cy="2862322"/>
            </a:xfrm>
            <a:prstGeom prst="rect">
              <a:avLst/>
            </a:prstGeom>
          </p:spPr>
          <p:txBody>
            <a:bodyPr wrap="square">
              <a:spAutoFit/>
            </a:bodyPr>
            <a:lstStyle/>
            <a:p>
              <a:pPr algn="just">
                <a:lnSpc>
                  <a:spcPct val="150000"/>
                </a:lnSpc>
                <a:spcAft>
                  <a:spcPts val="600"/>
                </a:spcAft>
              </a:pPr>
              <a:r>
                <a:rPr lang="vi-VN" sz="4000" b="1" dirty="0">
                  <a:solidFill>
                    <a:schemeClr val="bg1"/>
                  </a:solidFill>
                  <a:ea typeface="Times New Roman" panose="02020603050405020304" pitchFamily="18" charset="0"/>
                  <a:cs typeface="Arial" panose="020B0604020202020204" pitchFamily="34" charset="0"/>
                </a:rPr>
                <a:t>Trong một tam giác, độ dài của môt cạnh bất kì luôn lớn hơn hiệu độ dài hai cạnh còn lại.</a:t>
              </a:r>
              <a:endPar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TextBox 29"/>
            <p:cNvSpPr txBox="1"/>
            <p:nvPr/>
          </p:nvSpPr>
          <p:spPr>
            <a:xfrm>
              <a:off x="5827399" y="2131811"/>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TÍNH CHẤT</a:t>
              </a:r>
              <a:endParaRPr lang="en-US" sz="5000" b="1" dirty="0">
                <a:solidFill>
                  <a:prstClr val="white"/>
                </a:solidFill>
                <a:latin typeface="Arial" panose="020B0604020202020204" pitchFamily="34" charset="0"/>
                <a:cs typeface="Arial" panose="020B0604020202020204" pitchFamily="34" charset="0"/>
              </a:endParaRPr>
            </a:p>
          </p:txBody>
        </p:sp>
      </p:grpSp>
      <p:sp>
        <p:nvSpPr>
          <p:cNvPr id="9" name="Rectangle 8"/>
          <p:cNvSpPr/>
          <p:nvPr/>
        </p:nvSpPr>
        <p:spPr>
          <a:xfrm>
            <a:off x="4724400" y="6082248"/>
            <a:ext cx="1225591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nl-NL" sz="4000" b="1" dirty="0">
                <a:solidFill>
                  <a:schemeClr val="tx1"/>
                </a:solidFill>
                <a:latin typeface="Arial" panose="020B0604020202020204" pitchFamily="34" charset="0"/>
                <a:ea typeface="Calibri" panose="020F0502020204030204" pitchFamily="34" charset="0"/>
                <a:cs typeface="Arial" panose="020B0604020202020204" pitchFamily="34" charset="0"/>
              </a:rPr>
              <a:t>Nhận xét: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kí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hiệu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 b, c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tùy</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ý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nêu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b – c &lt; a &lt; b + c</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975007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1151900" y="834756"/>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TRANH LUẬN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228600" y="8877300"/>
            <a:ext cx="1295400" cy="118246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871074" y="4113338"/>
              <a:ext cx="1974010" cy="2315555"/>
            </a:xfrm>
            <a:prstGeom prst="rect">
              <a:avLst/>
            </a:prstGeom>
          </p:spPr>
        </p:pic>
      </p:grpSp>
      <p:sp>
        <p:nvSpPr>
          <p:cNvPr id="7" name="Rectangle 6"/>
          <p:cNvSpPr/>
          <p:nvPr/>
        </p:nvSpPr>
        <p:spPr>
          <a:xfrm>
            <a:off x="6711757" y="9160014"/>
            <a:ext cx="5404043" cy="707886"/>
          </a:xfrm>
          <a:prstGeom prst="rect">
            <a:avLst/>
          </a:prstGeom>
        </p:spPr>
        <p:txBody>
          <a:bodyPr wrap="none">
            <a:spAutoFit/>
          </a:bodyPr>
          <a:lstStyle/>
          <a:p>
            <a:r>
              <a:rPr lang="pt-BR" sz="4000" dirty="0">
                <a:solidFill>
                  <a:schemeClr val="bg1"/>
                </a:solidFill>
                <a:latin typeface="Arial" panose="020B0604020202020204" pitchFamily="34" charset="0"/>
                <a:cs typeface="Arial" panose="020B0604020202020204" pitchFamily="34" charset="0"/>
              </a:rPr>
              <a:t>Ý kiến của em thì sao?</a:t>
            </a:r>
            <a:endParaRPr lang="en-US" sz="4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7147564" y="1070172"/>
            <a:ext cx="6553200" cy="784830"/>
          </a:xfrm>
          <a:prstGeom prst="rect">
            <a:avLst/>
          </a:prstGeom>
          <a:noFill/>
        </p:spPr>
        <p:txBody>
          <a:bodyPr wrap="square" rtlCol="0">
            <a:spAutoFit/>
          </a:bodyPr>
          <a:lstStyle/>
          <a:p>
            <a:r>
              <a:rPr lang="en-US" sz="4500" b="1" dirty="0" smtClean="0">
                <a:solidFill>
                  <a:srgbClr val="FFFF00"/>
                </a:solidFill>
                <a:latin typeface="Arial" panose="020B0604020202020204" pitchFamily="34" charset="0"/>
                <a:cs typeface="Arial" panose="020B0604020202020204" pitchFamily="34" charset="0"/>
              </a:rPr>
              <a:t>TRAO ĐỔI CẶP ĐÔI</a:t>
            </a:r>
            <a:endParaRPr lang="en-US" sz="4500" b="1" dirty="0">
              <a:solidFill>
                <a:srgbClr val="FFFF00"/>
              </a:solidFill>
              <a:latin typeface="Arial" panose="020B0604020202020204" pitchFamily="34" charset="0"/>
              <a:cs typeface="Arial" panose="020B0604020202020204" pitchFamily="34" charset="0"/>
            </a:endParaRPr>
          </a:p>
        </p:txBody>
      </p:sp>
      <p:pic>
        <p:nvPicPr>
          <p:cNvPr id="28"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786364" y="388623"/>
            <a:ext cx="2253916" cy="1667898"/>
          </a:xfrm>
          <a:prstGeom prst="rect">
            <a:avLst/>
          </a:prstGeom>
        </p:spPr>
      </p:pic>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24200" y="2628900"/>
            <a:ext cx="11582400" cy="6103183"/>
          </a:xfrm>
          <a:prstGeom prst="rect">
            <a:avLst/>
          </a:prstGeom>
        </p:spPr>
      </p:pic>
    </p:spTree>
    <p:extLst>
      <p:ext uri="{BB962C8B-B14F-4D97-AF65-F5344CB8AC3E}">
        <p14:creationId xmlns:p14="http://schemas.microsoft.com/office/powerpoint/2010/main" val="31487680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10672263" y="-996397"/>
            <a:ext cx="8923179" cy="3195503"/>
          </a:xfrm>
          <a:prstGeom prst="rect">
            <a:avLst/>
          </a:prstGeom>
        </p:spPr>
      </p:pic>
      <p:grpSp>
        <p:nvGrpSpPr>
          <p:cNvPr id="36" name="Group 2"/>
          <p:cNvGrpSpPr/>
          <p:nvPr/>
        </p:nvGrpSpPr>
        <p:grpSpPr>
          <a:xfrm>
            <a:off x="-1219200" y="9463195"/>
            <a:ext cx="20361704" cy="2514600"/>
            <a:chOff x="0" y="0"/>
            <a:chExt cx="3673593" cy="319023"/>
          </a:xfrm>
        </p:grpSpPr>
        <p:sp>
          <p:nvSpPr>
            <p:cNvPr id="37"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38" name="Picture 5"/>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5689" y="8599014"/>
            <a:ext cx="1328221" cy="1371067"/>
          </a:xfrm>
          <a:prstGeom prst="rect">
            <a:avLst/>
          </a:prstGeom>
        </p:spPr>
      </p:pic>
      <p:sp>
        <p:nvSpPr>
          <p:cNvPr id="7" name="Oval Callout 6"/>
          <p:cNvSpPr/>
          <p:nvPr/>
        </p:nvSpPr>
        <p:spPr>
          <a:xfrm>
            <a:off x="3886200" y="872408"/>
            <a:ext cx="2743200" cy="112084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Trả</a:t>
            </a:r>
            <a:r>
              <a:rPr lang="en-US" sz="4000" b="1" dirty="0" smtClean="0">
                <a:solidFill>
                  <a:prstClr val="black"/>
                </a:solidFill>
                <a:latin typeface="Arial" panose="020B0604020202020204" pitchFamily="34" charset="0"/>
                <a:cs typeface="Arial" panose="020B0604020202020204" pitchFamily="34" charset="0"/>
              </a:rPr>
              <a:t> </a:t>
            </a:r>
            <a:r>
              <a:rPr lang="en-US" sz="4000" b="1" dirty="0" err="1" smtClean="0">
                <a:solidFill>
                  <a:prstClr val="black"/>
                </a:solidFill>
                <a:latin typeface="Arial" panose="020B0604020202020204" pitchFamily="34" charset="0"/>
                <a:cs typeface="Arial" panose="020B0604020202020204" pitchFamily="34" charset="0"/>
              </a:rPr>
              <a:t>lời</a:t>
            </a:r>
            <a:endParaRPr lang="en-US" sz="40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95400" y="3009900"/>
                <a:ext cx="15642689" cy="6042680"/>
              </a:xfrm>
              <a:prstGeom prst="rect">
                <a:avLst/>
              </a:prstGeom>
            </p:spPr>
            <p:txBody>
              <a:bodyPr wrap="square">
                <a:spAutoFit/>
              </a:bodyPr>
              <a:lstStyle/>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Bạn Vuông sai. </a:t>
                </a:r>
              </a:p>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Vì theo định lí độ dài của một cạnh bất kì luôn nhỏ hơn tổng độ dài hai cạnh còn lại. </a:t>
                </a:r>
              </a:p>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Vì 4 &gt; 2 + 1 không thoả mãn điều kiện định lí    </a:t>
                </a:r>
              </a:p>
              <a:p>
                <a:pPr algn="just">
                  <a:lnSpc>
                    <a:spcPct val="150000"/>
                  </a:lnSpc>
                  <a:spcAft>
                    <a:spcPts val="800"/>
                  </a:spcAft>
                </a:pPr>
                <a:r>
                  <a:rPr lang="nl-NL" sz="4000" dirty="0" smtClean="0">
                    <a:solidFill>
                      <a:schemeClr val="bg1"/>
                    </a:solidFill>
                    <a:effectLst/>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 đoạn thẳng 1 cm, 2cm, 4 cm không thể ghép được thành </a:t>
                </a:r>
                <a:endPar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một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 giác.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3009900"/>
                <a:ext cx="15642689" cy="6042680"/>
              </a:xfrm>
              <a:prstGeom prst="rect">
                <a:avLst/>
              </a:prstGeom>
              <a:blipFill>
                <a:blip r:embed="rId9"/>
                <a:stretch>
                  <a:fillRect l="-1403" r="-1364" b="-1514"/>
                </a:stretch>
              </a:blipFill>
            </p:spPr>
            <p:txBody>
              <a:bodyPr/>
              <a:lstStyle/>
              <a:p>
                <a:r>
                  <a:rPr lang="en-US">
                    <a:noFill/>
                  </a:rPr>
                  <a:t> </a:t>
                </a:r>
              </a:p>
            </p:txBody>
          </p:sp>
        </mc:Fallback>
      </mc:AlternateContent>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0400" y="535737"/>
            <a:ext cx="5715000" cy="3011439"/>
          </a:xfrm>
          <a:prstGeom prst="rect">
            <a:avLst/>
          </a:prstGeom>
        </p:spPr>
      </p:pic>
    </p:spTree>
    <p:extLst>
      <p:ext uri="{BB962C8B-B14F-4D97-AF65-F5344CB8AC3E}">
        <p14:creationId xmlns:p14="http://schemas.microsoft.com/office/powerpoint/2010/main" val="3702251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smtClean="0">
                <a:solidFill>
                  <a:prstClr val="white"/>
                </a:solidFill>
                <a:latin typeface="Arial" panose="020B0604020202020204" pitchFamily="34" charset="0"/>
                <a:cs typeface="Arial" panose="020B0604020202020204" pitchFamily="34" charset="0"/>
              </a:rPr>
              <a:t>CHÚ Ý</a:t>
            </a:r>
            <a:endParaRPr lang="en-US" sz="5000" b="1">
              <a:solidFill>
                <a:prstClr val="white"/>
              </a:solidFill>
              <a:latin typeface="Arial" panose="020B0604020202020204" pitchFamily="34" charset="0"/>
              <a:cs typeface="Arial" panose="020B0604020202020204" pitchFamily="34" charset="0"/>
            </a:endParaRPr>
          </a:p>
        </p:txBody>
      </p:sp>
      <p:grpSp>
        <p:nvGrpSpPr>
          <p:cNvPr id="11" name="Group 10"/>
          <p:cNvGrpSpPr/>
          <p:nvPr/>
        </p:nvGrpSpPr>
        <p:grpSpPr>
          <a:xfrm>
            <a:off x="3402182" y="2234934"/>
            <a:ext cx="14493442" cy="6373462"/>
            <a:chOff x="5599155" y="2053322"/>
            <a:chExt cx="11658600" cy="4505973"/>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6275277" y="2853433"/>
              <a:ext cx="10073604" cy="332920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tổng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1367064">
              <a:off x="16336907" y="2053322"/>
              <a:ext cx="660778" cy="1219557"/>
            </a:xfrm>
            <a:prstGeom prst="rect">
              <a:avLst/>
            </a:prstGeom>
          </p:spPr>
        </p:pic>
      </p:grpSp>
      <p:pic>
        <p:nvPicPr>
          <p:cNvPr id="26"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361904" y="4898950"/>
            <a:ext cx="3623826" cy="4564245"/>
          </a:xfrm>
          <a:prstGeom prst="rect">
            <a:avLst/>
          </a:prstGeom>
        </p:spPr>
      </p:pic>
      <p:pic>
        <p:nvPicPr>
          <p:cNvPr id="14" name="Picture 2"/>
          <p:cNvPicPr>
            <a:picLocks noChangeAspect="1"/>
          </p:cNvPicPr>
          <p:nvPr/>
        </p:nvPicPr>
        <p:blipFill>
          <a:blip r:embed="rId29">
            <a:alphaModFix amt="40000"/>
            <a:duotone>
              <a:prstClr val="black"/>
              <a:srgbClr val="D9C3A5">
                <a:tint val="50000"/>
                <a:satMod val="180000"/>
              </a:srgbClr>
            </a:duotone>
            <a:extLst>
              <a:ext uri="{BEBA8EAE-BF5A-486C-A8C5-ECC9F3942E4B}">
                <a14:imgProps xmlns:a14="http://schemas.microsoft.com/office/drawing/2010/main">
                  <a14:imgLayer r:embed="rId3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631434" y="-1224198"/>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sp>
      </p:grpSp>
      <p:pic>
        <p:nvPicPr>
          <p:cNvPr id="19"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4782800" y="6134100"/>
            <a:ext cx="4676861" cy="5601032"/>
          </a:xfrm>
          <a:prstGeom prst="rect">
            <a:avLst/>
          </a:prstGeom>
        </p:spPr>
      </p:pic>
      <p:grpSp>
        <p:nvGrpSpPr>
          <p:cNvPr id="8" name="Group 7"/>
          <p:cNvGrpSpPr/>
          <p:nvPr/>
        </p:nvGrpSpPr>
        <p:grpSpPr>
          <a:xfrm>
            <a:off x="6400800" y="495300"/>
            <a:ext cx="5562600" cy="1066800"/>
            <a:chOff x="381000" y="190500"/>
            <a:chExt cx="5562600" cy="1066800"/>
          </a:xfrm>
        </p:grpSpPr>
        <p:sp>
          <p:nvSpPr>
            <p:cNvPr id="9" name="Rectangle 8"/>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899800" y="190500"/>
              <a:ext cx="4546437"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dụ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6</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7</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1576430" y="1779291"/>
            <a:ext cx="15316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Hãy kiểm tra ba độ dài nào sau đây không thể là độ dài ba cạnh của một tam giác. Với ba bộ còn lại, hãy vẽ tam giác nhận ba độ dài đó làm độ dài ba cạnh</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marL="742950" indent="-742950" algn="just">
              <a:lnSpc>
                <a:spcPct val="150000"/>
              </a:lnSpc>
              <a:spcAft>
                <a:spcPts val="800"/>
              </a:spcAft>
              <a:buAutoNum type="alphaLcParenR"/>
            </a:pP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 cm, 4 cm, 7 cm 					b)  </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2 cm, 3 cm, 4 cm.</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449190"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1" name="Rectangle 10"/>
          <p:cNvSpPr/>
          <p:nvPr/>
        </p:nvSpPr>
        <p:spPr>
          <a:xfrm>
            <a:off x="1600200" y="6929378"/>
            <a:ext cx="15544800" cy="2862322"/>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Ta có: 2 + 4 = 6 &lt; 7, ba độ dài 2 cm, 4 cm, 7 cm không thoả mãn một bất đẳng thức tam giác nên không là độ dài ba cạnh của một tam giác.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33447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4935200" y="6286500"/>
            <a:ext cx="4676861" cy="5601032"/>
          </a:xfrm>
          <a:prstGeom prst="rect">
            <a:avLst/>
          </a:prstGeom>
        </p:spPr>
      </p:pic>
      <p:sp>
        <p:nvSpPr>
          <p:cNvPr id="12" name="Oval Callout 11"/>
          <p:cNvSpPr/>
          <p:nvPr/>
        </p:nvSpPr>
        <p:spPr>
          <a:xfrm>
            <a:off x="8153400" y="495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p:nvSpPr>
        <p:spPr>
          <a:xfrm>
            <a:off x="1600200" y="1720944"/>
            <a:ext cx="15544800" cy="2865528"/>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b) Ta có: 2 &gt; 4 - 3 = </a:t>
            </a:r>
            <a:r>
              <a:rPr lang="vi-VN" sz="4000" dirty="0" smtClean="0">
                <a:solidFill>
                  <a:prstClr val="white"/>
                </a:solidFill>
                <a:ea typeface="Calibri" panose="020F0502020204030204" pitchFamily="34" charset="0"/>
                <a:cs typeface="Arial" panose="020B0604020202020204" pitchFamily="34" charset="0"/>
              </a:rPr>
              <a:t>1</a:t>
            </a:r>
            <a:endParaRPr lang="en-US" sz="4000" dirty="0" smtClean="0">
              <a:solidFill>
                <a:prstClr val="white"/>
              </a:solidFill>
              <a:ea typeface="Calibri" panose="020F0502020204030204" pitchFamily="34" charset="0"/>
              <a:cs typeface="Arial" panose="020B0604020202020204" pitchFamily="34" charset="0"/>
            </a:endParaRPr>
          </a:p>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a:t>
            </a:r>
            <a:r>
              <a:rPr lang="vi-VN" sz="4000" dirty="0" smtClean="0">
                <a:solidFill>
                  <a:prstClr val="white"/>
                </a:solidFill>
                <a:ea typeface="Calibri" panose="020F0502020204030204" pitchFamily="34" charset="0"/>
                <a:cs typeface="Arial" panose="020B0604020202020204" pitchFamily="34" charset="0"/>
              </a:rPr>
              <a:t>a </a:t>
            </a:r>
            <a:r>
              <a:rPr lang="vi-VN" sz="4000" dirty="0">
                <a:solidFill>
                  <a:prstClr val="white"/>
                </a:solidFill>
                <a:ea typeface="Calibri" panose="020F0502020204030204" pitchFamily="34" charset="0"/>
                <a:cs typeface="Arial" panose="020B0604020202020204" pitchFamily="34" charset="0"/>
              </a:rPr>
              <a:t>độ dài 2 cm, 3 cm, 4 cm thoả mãn điều kiện trong chú ý trên nên đây có thể là độ dài ba cạnh của một tam giác. </a:t>
            </a:r>
            <a:endParaRPr lang="en-US" sz="4000" dirty="0" smtClean="0">
              <a:solidFill>
                <a:prstClr val="white"/>
              </a:solidFill>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514" y="5067300"/>
            <a:ext cx="5827486" cy="3505200"/>
          </a:xfrm>
          <a:prstGeom prst="rect">
            <a:avLst/>
          </a:prstGeom>
        </p:spPr>
      </p:pic>
      <p:sp>
        <p:nvSpPr>
          <p:cNvPr id="6" name="Rectangle 5"/>
          <p:cNvSpPr/>
          <p:nvPr/>
        </p:nvSpPr>
        <p:spPr>
          <a:xfrm>
            <a:off x="1625600" y="4686300"/>
            <a:ext cx="9144000" cy="4708981"/>
          </a:xfrm>
          <a:prstGeom prst="rect">
            <a:avLst/>
          </a:prstGeom>
        </p:spPr>
        <p:txBody>
          <a:bodyPr>
            <a:spAutoFit/>
          </a:bodyPr>
          <a:lstStyle/>
          <a:p>
            <a:pPr lvl="0" algn="just">
              <a:lnSpc>
                <a:spcPct val="150000"/>
              </a:lnSpc>
              <a:spcAft>
                <a:spcPts val="800"/>
              </a:spcAft>
            </a:pPr>
            <a:r>
              <a:rPr lang="vi-VN" sz="4000" dirty="0">
                <a:solidFill>
                  <a:prstClr val="white"/>
                </a:solidFill>
                <a:ea typeface="Calibri" panose="020F0502020204030204" pitchFamily="34" charset="0"/>
                <a:cs typeface="Arial" panose="020B0604020202020204" pitchFamily="34" charset="0"/>
              </a:rPr>
              <a:t>Ta dùng thước và compa vẽ được tam giác ABC có độ dài ba cạnh là 2 cm, 3 cm,4 cm như Hình 9.16 nên ba độ dài 2 cm, 3 cm, 4 cm đúng là độ dài ba cạnh của một tam giác.</a:t>
            </a:r>
            <a:endPar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41564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6661631" y="382224"/>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871074" y="4113338"/>
              <a:ext cx="1974010" cy="2315555"/>
            </a:xfrm>
            <a:prstGeom prst="rect">
              <a:avLst/>
            </a:prstGeom>
          </p:spPr>
        </p:pic>
      </p:grpSp>
      <p:sp>
        <p:nvSpPr>
          <p:cNvPr id="23" name="Oval Callout 22"/>
          <p:cNvSpPr/>
          <p:nvPr/>
        </p:nvSpPr>
        <p:spPr>
          <a:xfrm>
            <a:off x="8371626" y="4669864"/>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 name="Rectangle 1"/>
          <p:cNvSpPr/>
          <p:nvPr/>
        </p:nvSpPr>
        <p:spPr>
          <a:xfrm>
            <a:off x="567470" y="1722921"/>
            <a:ext cx="17140870" cy="2862322"/>
          </a:xfrm>
          <a:prstGeom prst="rect">
            <a:avLst/>
          </a:prstGeom>
        </p:spPr>
        <p:txBody>
          <a:bodyPr wrap="square">
            <a:spAutoFit/>
          </a:bodyPr>
          <a:lstStyle/>
          <a:p>
            <a:pPr>
              <a:lnSpc>
                <a:spcPct val="150000"/>
              </a:lnSpc>
            </a:pPr>
            <a:r>
              <a:rPr lang="vi-VN" sz="4000" dirty="0">
                <a:solidFill>
                  <a:schemeClr val="bg1"/>
                </a:solidFill>
              </a:rPr>
              <a:t>Hỏi ba độ dài nào sau đây không thể là độ dài của ba cạnh trong tam giác? Vì sao? Hãy vẽ tam giác nhận ba độ dài còn lại làm ba cạnh</a:t>
            </a:r>
          </a:p>
          <a:p>
            <a:pPr>
              <a:lnSpc>
                <a:spcPct val="150000"/>
              </a:lnSpc>
            </a:pPr>
            <a:r>
              <a:rPr lang="en-US" sz="4000" dirty="0" smtClean="0">
                <a:solidFill>
                  <a:schemeClr val="bg1"/>
                </a:solidFill>
              </a:rPr>
              <a:t>	  		</a:t>
            </a:r>
            <a:r>
              <a:rPr lang="vi-VN" sz="4000" dirty="0" smtClean="0">
                <a:solidFill>
                  <a:schemeClr val="bg1"/>
                </a:solidFill>
              </a:rPr>
              <a:t>a</a:t>
            </a:r>
            <a:r>
              <a:rPr lang="vi-VN" sz="4000" dirty="0">
                <a:solidFill>
                  <a:schemeClr val="bg1"/>
                </a:solidFill>
              </a:rPr>
              <a:t>) 5 cm, 4 cm, 6 </a:t>
            </a:r>
            <a:r>
              <a:rPr lang="vi-VN" sz="4000" dirty="0" smtClean="0">
                <a:solidFill>
                  <a:schemeClr val="bg1"/>
                </a:solidFill>
              </a:rPr>
              <a:t>cm</a:t>
            </a:r>
            <a:r>
              <a:rPr lang="en-US" sz="4000" dirty="0" smtClean="0">
                <a:solidFill>
                  <a:schemeClr val="bg1"/>
                </a:solidFill>
              </a:rPr>
              <a:t>			</a:t>
            </a:r>
            <a:r>
              <a:rPr lang="en-US" sz="4000" dirty="0">
                <a:solidFill>
                  <a:schemeClr val="bg1"/>
                </a:solidFill>
              </a:rPr>
              <a:t> </a:t>
            </a:r>
            <a:r>
              <a:rPr lang="en-US" sz="4000" dirty="0" smtClean="0">
                <a:solidFill>
                  <a:schemeClr val="bg1"/>
                </a:solidFill>
              </a:rPr>
              <a:t>  	</a:t>
            </a:r>
            <a:r>
              <a:rPr lang="vi-VN" sz="4000" dirty="0" smtClean="0">
                <a:solidFill>
                  <a:schemeClr val="bg1"/>
                </a:solidFill>
              </a:rPr>
              <a:t>b</a:t>
            </a:r>
            <a:r>
              <a:rPr lang="vi-VN" sz="4000" dirty="0">
                <a:solidFill>
                  <a:schemeClr val="bg1"/>
                </a:solidFill>
              </a:rPr>
              <a:t>) 3 cm, 6 cm, 10 cm</a:t>
            </a:r>
          </a:p>
        </p:txBody>
      </p:sp>
      <p:sp>
        <p:nvSpPr>
          <p:cNvPr id="4" name="Rectangle 3"/>
          <p:cNvSpPr/>
          <p:nvPr/>
        </p:nvSpPr>
        <p:spPr>
          <a:xfrm>
            <a:off x="1524000" y="6103936"/>
            <a:ext cx="8984291" cy="2939266"/>
          </a:xfrm>
          <a:prstGeom prst="rect">
            <a:avLst/>
          </a:prstGeom>
        </p:spPr>
        <p:txBody>
          <a:bodyPr wrap="square">
            <a:spAutoFit/>
          </a:bodyPr>
          <a:lstStyle/>
          <a:p>
            <a:pPr marL="742950" indent="-742950" algn="just">
              <a:lnSpc>
                <a:spcPct val="150000"/>
              </a:lnSpc>
              <a:spcAft>
                <a:spcPts val="600"/>
              </a:spcAft>
              <a:buAutoNum type="alphaLcParenR"/>
            </a:pPr>
            <a:r>
              <a:rPr lang="en-US" sz="40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6 &lt; 5 + 4 = </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9</a:t>
            </a:r>
          </a:p>
          <a:p>
            <a:pPr algn="just">
              <a:lnSpc>
                <a:spcPct val="150000"/>
              </a:lnSpc>
              <a:spcAft>
                <a:spcPts val="600"/>
              </a:spcAft>
            </a:pP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5 cm, 4 cm, 6 cm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06854" y="9449067"/>
            <a:ext cx="1143932" cy="1180833"/>
          </a:xfrm>
          <a:prstGeom prst="rect">
            <a:avLst/>
          </a:prstGeom>
        </p:spPr>
      </p:pic>
      <p:pic>
        <p:nvPicPr>
          <p:cNvPr id="8" name="Picture 7"/>
          <p:cNvPicPr>
            <a:picLocks noChangeAspect="1"/>
          </p:cNvPicPr>
          <p:nvPr/>
        </p:nvPicPr>
        <p:blipFill>
          <a:blip r:embed="rId17">
            <a:lum bright="70000" contrast="-70000"/>
            <a:extLst>
              <a:ext uri="{28A0092B-C50C-407E-A947-70E740481C1C}">
                <a14:useLocalDpi xmlns:a14="http://schemas.microsoft.com/office/drawing/2010/main" val="0"/>
              </a:ext>
            </a:extLst>
          </a:blip>
          <a:stretch>
            <a:fillRect/>
          </a:stretch>
        </p:blipFill>
        <p:spPr>
          <a:xfrm>
            <a:off x="11589709" y="5683859"/>
            <a:ext cx="6110975" cy="3744737"/>
          </a:xfrm>
          <a:prstGeom prst="rect">
            <a:avLst/>
          </a:prstGeom>
        </p:spPr>
      </p:pic>
    </p:spTree>
    <p:extLst>
      <p:ext uri="{BB962C8B-B14F-4D97-AF65-F5344CB8AC3E}">
        <p14:creationId xmlns:p14="http://schemas.microsoft.com/office/powerpoint/2010/main" val="16564575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341546"/>
            <a:ext cx="10473715" cy="3750770"/>
          </a:xfrm>
          <a:prstGeom prst="rect">
            <a:avLst/>
          </a:prstGeom>
        </p:spPr>
      </p:pic>
      <p:grpSp>
        <p:nvGrpSpPr>
          <p:cNvPr id="17" name="Group 16"/>
          <p:cNvGrpSpPr/>
          <p:nvPr/>
        </p:nvGrpSpPr>
        <p:grpSpPr>
          <a:xfrm>
            <a:off x="6661631" y="419100"/>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871074" y="4113338"/>
              <a:ext cx="1974010" cy="2315555"/>
            </a:xfrm>
            <a:prstGeom prst="rect">
              <a:avLst/>
            </a:prstGeom>
          </p:spPr>
        </p:pic>
      </p:grpSp>
      <p:sp>
        <p:nvSpPr>
          <p:cNvPr id="23" name="Oval Callout 22"/>
          <p:cNvSpPr/>
          <p:nvPr/>
        </p:nvSpPr>
        <p:spPr>
          <a:xfrm>
            <a:off x="8389769"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43896" y="1823978"/>
            <a:ext cx="17140870"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Hỏi ba độ dài nào sau đây không thể là độ dài của ba cạnh trong tam giác? Vì sao? Hãy vẽ tam giác nhận ba độ dài còn lại làm ba cạnh</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a</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5 cm, 4 cm, 6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cm</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b</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3 cm, 6 cm, 10 cm</a:t>
            </a:r>
          </a:p>
        </p:txBody>
      </p:sp>
      <p:sp>
        <p:nvSpPr>
          <p:cNvPr id="4" name="Rectangle 3"/>
          <p:cNvSpPr/>
          <p:nvPr/>
        </p:nvSpPr>
        <p:spPr>
          <a:xfrm>
            <a:off x="1371600" y="6438900"/>
            <a:ext cx="15240000" cy="1938992"/>
          </a:xfrm>
          <a:prstGeom prst="rect">
            <a:avLst/>
          </a:prstGeom>
        </p:spPr>
        <p:txBody>
          <a:bodyPr wrap="square">
            <a:spAutoFit/>
          </a:bodyPr>
          <a:lstStyle/>
          <a:p>
            <a:pPr lvl="0" algn="just">
              <a:lnSpc>
                <a:spcPct val="150000"/>
              </a:lnSpc>
              <a:spcAft>
                <a:spcPts val="600"/>
              </a:spcAft>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Ba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3 cm, 6 cm, 10 cm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10 &gt; </a:t>
            </a:r>
            <a:r>
              <a:rPr lang="en-US" sz="4000"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3 + 6 = 9.</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7141" y="9201016"/>
            <a:ext cx="1143932" cy="1180833"/>
          </a:xfrm>
          <a:prstGeom prst="rect">
            <a:avLst/>
          </a:prstGeom>
        </p:spPr>
      </p:pic>
    </p:spTree>
    <p:extLst>
      <p:ext uri="{BB962C8B-B14F-4D97-AF65-F5344CB8AC3E}">
        <p14:creationId xmlns:p14="http://schemas.microsoft.com/office/powerpoint/2010/main" val="20250569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8001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VẬN DỤNG </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1" name="Group 30"/>
          <p:cNvGrpSpPr/>
          <p:nvPr/>
        </p:nvGrpSpPr>
        <p:grpSpPr>
          <a:xfrm>
            <a:off x="16992600" y="8982837"/>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4" name="Rectangle 3"/>
          <p:cNvSpPr/>
          <p:nvPr/>
        </p:nvSpPr>
        <p:spPr>
          <a:xfrm>
            <a:off x="685800" y="1409700"/>
            <a:ext cx="10194758"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cs typeface="Arial" panose="020B0604020202020204" pitchFamily="34" charset="0"/>
              </a:rPr>
              <a:t>Trở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lại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huống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đầu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hãy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thích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sao</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nếu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dựng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ở </a:t>
            </a:r>
            <a:r>
              <a:rPr lang="en-US" sz="4000" dirty="0" err="1">
                <a:solidFill>
                  <a:srgbClr val="000000"/>
                </a:solidFill>
                <a:latin typeface="Arial" panose="020B0604020202020204" pitchFamily="34" charset="0"/>
                <a:cs typeface="Arial" panose="020B0604020202020204" pitchFamily="34" charset="0"/>
              </a:rPr>
              <a:t>vị</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trí</a:t>
            </a:r>
            <a:r>
              <a:rPr lang="en-US" sz="4000" dirty="0">
                <a:solidFill>
                  <a:srgbClr val="000000"/>
                </a:solidFill>
                <a:latin typeface="Arial" panose="020B0604020202020204" pitchFamily="34" charset="0"/>
                <a:cs typeface="Arial" panose="020B0604020202020204" pitchFamily="34" charset="0"/>
              </a:rPr>
              <a:t> C </a:t>
            </a:r>
            <a:r>
              <a:rPr lang="en-US" sz="4000" dirty="0" err="1">
                <a:solidFill>
                  <a:srgbClr val="000000"/>
                </a:solidFill>
                <a:latin typeface="Arial" panose="020B0604020202020204" pitchFamily="34" charset="0"/>
                <a:cs typeface="Arial" panose="020B0604020202020204" pitchFamily="34" charset="0"/>
              </a:rPr>
              <a:t>trên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đoạn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thẳng</a:t>
            </a:r>
            <a:r>
              <a:rPr lang="en-US" sz="4000" dirty="0">
                <a:solidFill>
                  <a:srgbClr val="000000"/>
                </a:solidFill>
                <a:latin typeface="Arial" panose="020B0604020202020204" pitchFamily="34" charset="0"/>
                <a:cs typeface="Arial" panose="020B0604020202020204" pitchFamily="34" charset="0"/>
              </a:rPr>
              <a:t> AB </a:t>
            </a:r>
            <a:r>
              <a:rPr lang="en-US" sz="4000" dirty="0" err="1">
                <a:solidFill>
                  <a:srgbClr val="000000"/>
                </a:solidFill>
                <a:latin typeface="Arial" panose="020B0604020202020204" pitchFamily="34" charset="0"/>
                <a:cs typeface="Arial" panose="020B0604020202020204" pitchFamily="34" charset="0"/>
              </a:rPr>
              <a:t>thì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tổng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dài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dây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dẫn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ngắn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284750" y="1672292"/>
            <a:ext cx="6183874" cy="3523060"/>
          </a:xfrm>
          <a:prstGeom prst="rect">
            <a:avLst/>
          </a:prstGeom>
        </p:spPr>
      </p:pic>
      <p:grpSp>
        <p:nvGrpSpPr>
          <p:cNvPr id="22" name="Group 21"/>
          <p:cNvGrpSpPr/>
          <p:nvPr/>
        </p:nvGrpSpPr>
        <p:grpSpPr>
          <a:xfrm>
            <a:off x="0" y="-173317"/>
            <a:ext cx="1912606" cy="1811617"/>
            <a:chOff x="9639248" y="3663315"/>
            <a:chExt cx="3215601" cy="3215601"/>
          </a:xfrm>
        </p:grpSpPr>
        <p:grpSp>
          <p:nvGrpSpPr>
            <p:cNvPr id="23" name="Group 8"/>
            <p:cNvGrpSpPr/>
            <p:nvPr/>
          </p:nvGrpSpPr>
          <p:grpSpPr>
            <a:xfrm>
              <a:off x="9639248" y="3663315"/>
              <a:ext cx="3215601" cy="3215601"/>
              <a:chOff x="0" y="0"/>
              <a:chExt cx="6350000" cy="6350000"/>
            </a:xfrm>
          </p:grpSpPr>
          <p:sp>
            <p:nvSpPr>
              <p:cNvPr id="2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sp>
        <p:nvSpPr>
          <p:cNvPr id="7" name="Rectangle 6"/>
          <p:cNvSpPr/>
          <p:nvPr/>
        </p:nvSpPr>
        <p:spPr>
          <a:xfrm>
            <a:off x="685800" y="6156682"/>
            <a:ext cx="18722954" cy="3067506"/>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C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r>
              <a:rPr lang="en-US" sz="4000" dirty="0" err="1">
                <a:effectLst/>
                <a:latin typeface="Arial" panose="020B0604020202020204" pitchFamily="34" charset="0"/>
                <a:ea typeface="Calibri" panose="020F0502020204030204" pitchFamily="34" charset="0"/>
                <a:cs typeface="Arial" panose="020B0604020202020204" pitchFamily="34" charset="0"/>
              </a:rPr>
              <a:t>nhưng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62379" y="6127587"/>
                <a:ext cx="1280160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a:t>
                </a:r>
              </a:p>
            </p:txBody>
          </p:sp>
        </mc:Choice>
        <mc:Fallback xmlns="">
          <p:sp>
            <p:nvSpPr>
              <p:cNvPr id="8" name="Rectangle 7"/>
              <p:cNvSpPr>
                <a:spLocks noRot="1" noChangeAspect="1" noMove="1" noResize="1" noEditPoints="1" noAdjustHandles="1" noChangeArrowheads="1" noChangeShapeType="1" noTextEdit="1"/>
              </p:cNvSpPr>
              <p:nvPr/>
            </p:nvSpPr>
            <p:spPr>
              <a:xfrm>
                <a:off x="5362379" y="6127587"/>
                <a:ext cx="12801600" cy="1015663"/>
              </a:xfrm>
              <a:prstGeom prst="rect">
                <a:avLst/>
              </a:prstGeom>
              <a:blipFill>
                <a:blip r:embed="rId15"/>
                <a:stretch>
                  <a:fillRect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10400" y="8053614"/>
                <a:ext cx="427435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&gt;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AB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010400" y="8053614"/>
                <a:ext cx="4274350" cy="1015663"/>
              </a:xfrm>
              <a:prstGeom prst="rect">
                <a:avLst/>
              </a:prstGeom>
              <a:blipFill>
                <a:blip r:embed="rId16"/>
                <a:stretch>
                  <a:fillRect r="-713" b="-13772"/>
                </a:stretch>
              </a:blipFill>
            </p:spPr>
            <p:txBody>
              <a:bodyPr/>
              <a:lstStyle/>
              <a:p>
                <a:r>
                  <a:rPr lang="en-US">
                    <a:noFill/>
                  </a:rPr>
                  <a:t> </a:t>
                </a:r>
              </a:p>
            </p:txBody>
          </p:sp>
        </mc:Fallback>
      </mc:AlternateContent>
      <p:sp>
        <p:nvSpPr>
          <p:cNvPr id="10" name="Rectangle 9"/>
          <p:cNvSpPr/>
          <p:nvPr/>
        </p:nvSpPr>
        <p:spPr>
          <a:xfrm>
            <a:off x="709925" y="8953500"/>
            <a:ext cx="16206475" cy="101566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 CA + CB &gt; AB.</a:t>
            </a: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22" name="Group 21"/>
          <p:cNvGrpSpPr/>
          <p:nvPr/>
        </p:nvGrpSpPr>
        <p:grpSpPr>
          <a:xfrm>
            <a:off x="1066800" y="495300"/>
            <a:ext cx="2667000" cy="2572287"/>
            <a:chOff x="1028700" y="3663315"/>
            <a:chExt cx="3215601" cy="3215601"/>
          </a:xfrm>
        </p:grpSpPr>
        <p:grpSp>
          <p:nvGrpSpPr>
            <p:cNvPr id="23" name="Group 4"/>
            <p:cNvGrpSpPr/>
            <p:nvPr/>
          </p:nvGrpSpPr>
          <p:grpSpPr>
            <a:xfrm>
              <a:off x="1028700" y="3663315"/>
              <a:ext cx="3215601" cy="3215601"/>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4532976" y="495299"/>
            <a:ext cx="2643250" cy="2572287"/>
            <a:chOff x="9639248" y="3663315"/>
            <a:chExt cx="3215601" cy="3215601"/>
          </a:xfrm>
        </p:grpSpPr>
        <p:grpSp>
          <p:nvGrpSpPr>
            <p:cNvPr id="27" name="Group 8"/>
            <p:cNvGrpSpPr/>
            <p:nvPr/>
          </p:nvGrpSpPr>
          <p:grpSpPr>
            <a:xfrm>
              <a:off x="9639248" y="3663315"/>
              <a:ext cx="3215601" cy="3215601"/>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5715000" y="4533900"/>
            <a:ext cx="7010400" cy="1306255"/>
          </a:xfrm>
          <a:prstGeom prst="rect">
            <a:avLst/>
          </a:prstGeom>
        </p:spPr>
        <p:txBody>
          <a:bodyPr wrap="square">
            <a:spAutoFit/>
          </a:bodyPr>
          <a:lstStyle/>
          <a:p>
            <a:pPr algn="ctr">
              <a:lnSpc>
                <a:spcPct val="150000"/>
              </a:lnSpc>
              <a:tabLst>
                <a:tab pos="360045" algn="l"/>
                <a:tab pos="720090" algn="l"/>
              </a:tabLst>
            </a:pPr>
            <a:r>
              <a:rPr lang="en-US" sz="6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6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24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419100"/>
            <a:ext cx="18288000" cy="1437304"/>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12" name="Picture 12"/>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071"/>
          <a:stretch>
            <a:fillRect/>
          </a:stretch>
        </p:blipFill>
        <p:spPr>
          <a:xfrm>
            <a:off x="744113" y="9271911"/>
            <a:ext cx="18288000" cy="5474940"/>
          </a:xfrm>
          <a:prstGeom prst="rect">
            <a:avLst/>
          </a:prstGeom>
        </p:spPr>
      </p:pic>
      <p:grpSp>
        <p:nvGrpSpPr>
          <p:cNvPr id="23" name="Group 22"/>
          <p:cNvGrpSpPr/>
          <p:nvPr/>
        </p:nvGrpSpPr>
        <p:grpSpPr>
          <a:xfrm>
            <a:off x="576472" y="419100"/>
            <a:ext cx="1480928" cy="1437299"/>
            <a:chOff x="1028700" y="3663315"/>
            <a:chExt cx="3215601" cy="3215601"/>
          </a:xfrm>
        </p:grpSpPr>
        <p:grpSp>
          <p:nvGrpSpPr>
            <p:cNvPr id="4" name="Group 4"/>
            <p:cNvGrpSpPr/>
            <p:nvPr/>
          </p:nvGrpSpPr>
          <p:grpSpPr>
            <a:xfrm>
              <a:off x="1028700" y="3663315"/>
              <a:ext cx="3215601" cy="321560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5685504" y="495300"/>
            <a:ext cx="1688096" cy="1323824"/>
            <a:chOff x="14043699" y="3663315"/>
            <a:chExt cx="3215601" cy="3215601"/>
          </a:xfrm>
        </p:grpSpPr>
        <p:grpSp>
          <p:nvGrpSpPr>
            <p:cNvPr id="10" name="Group 10"/>
            <p:cNvGrpSpPr/>
            <p:nvPr/>
          </p:nvGrpSpPr>
          <p:grpSpPr>
            <a:xfrm>
              <a:off x="14043699" y="3663315"/>
              <a:ext cx="3215601" cy="321560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2" name="Google Shape;7771;p33"/>
          <p:cNvSpPr txBox="1">
            <a:spLocks/>
          </p:cNvSpPr>
          <p:nvPr/>
        </p:nvSpPr>
        <p:spPr>
          <a:xfrm>
            <a:off x="3733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rgbClr val="04596F"/>
                </a:solidFill>
                <a:latin typeface="Arial" panose="020B0604020202020204" pitchFamily="34" charset="0"/>
              </a:rPr>
              <a:t>KHỞI ĐỘNG</a:t>
            </a:r>
            <a:endParaRPr lang="vi-VN" sz="6000" b="1" kern="0" dirty="0">
              <a:solidFill>
                <a:srgbClr val="04596F"/>
              </a:solidFill>
              <a:latin typeface="Arial" panose="020B0604020202020204" pitchFamily="34" charset="0"/>
            </a:endParaRPr>
          </a:p>
        </p:txBody>
      </p:sp>
      <p:sp>
        <p:nvSpPr>
          <p:cNvPr id="7" name="Rectangle 6"/>
          <p:cNvSpPr/>
          <p:nvPr/>
        </p:nvSpPr>
        <p:spPr>
          <a:xfrm>
            <a:off x="152400" y="2444399"/>
            <a:ext cx="10914487" cy="6555641"/>
          </a:xfrm>
          <a:prstGeom prst="rect">
            <a:avLst/>
          </a:prstGeom>
        </p:spPr>
        <p:txBody>
          <a:bodyPr wrap="square">
            <a:spAutoFit/>
          </a:bodyPr>
          <a:lstStyle/>
          <a:p>
            <a:pPr marL="571500" lvl="0" indent="-571500" algn="just">
              <a:lnSpc>
                <a:spcPct val="150000"/>
              </a:lnSpc>
              <a:spcBef>
                <a:spcPts val="600"/>
              </a:spcBef>
              <a:spcAft>
                <a:spcPts val="800"/>
              </a:spcAft>
              <a:buFont typeface="Arial" panose="020B0604020202020204" pitchFamily="34" charset="0"/>
              <a:buChar char="•"/>
            </a:pPr>
            <a:r>
              <a:rPr lang="vi-VN" sz="4000" dirty="0">
                <a:solidFill>
                  <a:prstClr val="white"/>
                </a:solidFill>
                <a:ea typeface="Calibri" panose="020F0502020204030204" pitchFamily="34" charset="0"/>
                <a:cs typeface="Arial" panose="020B0604020202020204" pitchFamily="34" charset="0"/>
              </a:rPr>
              <a:t>Một trạm biến áp và một khu dân cư ở hai bên bờ sông (H.9.14). Trên bờ sông phía khu dân cư, hãy tìm một địa điểm C để dựng một cột điện kéo điện từ cột điện A của trạm biến áp đến cột điện B của khu dân cư sao cho tổng độ dài dây dẫn điện cần sử dụng là ngắn nhất.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2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flipH="1">
            <a:off x="14005800" y="8243478"/>
            <a:ext cx="1683470" cy="2081622"/>
          </a:xfrm>
          <a:prstGeom prst="rect">
            <a:avLst/>
          </a:prstGeom>
        </p:spPr>
      </p:pic>
      <p:pic>
        <p:nvPicPr>
          <p:cNvPr id="15" name="Picture 14"/>
          <p:cNvPicPr>
            <a:picLocks noChangeAspect="1"/>
          </p:cNvPicPr>
          <p:nvPr/>
        </p:nvPicPr>
        <p:blipFill>
          <a:blip r:embed="rId44">
            <a:extLst>
              <a:ext uri="{BEBA8EAE-BF5A-486C-A8C5-ECC9F3942E4B}">
                <a14:imgProps xmlns:a14="http://schemas.microsoft.com/office/drawing/2010/main">
                  <a14:imgLayer r:embed="rId4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353800" y="2853013"/>
            <a:ext cx="6629400" cy="4652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a:t>
            </a:r>
            <a:r>
              <a:rPr lang="vi-VN" sz="4000" dirty="0" smtClean="0">
                <a:solidFill>
                  <a:srgbClr val="000000"/>
                </a:solidFill>
                <a:cs typeface="Arial" panose="020B0604020202020204" pitchFamily="34" charset="0"/>
              </a:rPr>
              <a:t>cm;</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b</a:t>
            </a:r>
            <a:r>
              <a:rPr lang="vi-VN" sz="4000" dirty="0">
                <a:solidFill>
                  <a:srgbClr val="000000"/>
                </a:solidFill>
                <a:cs typeface="Arial" panose="020B0604020202020204" pitchFamily="34" charset="0"/>
              </a:rPr>
              <a:t>) 3 cm, 4 cm, 6 </a:t>
            </a:r>
            <a:r>
              <a:rPr lang="vi-VN" sz="4000" dirty="0" smtClean="0">
                <a:solidFill>
                  <a:srgbClr val="000000"/>
                </a:solidFill>
                <a:cs typeface="Arial" panose="020B0604020202020204" pitchFamily="34" charset="0"/>
              </a:rPr>
              <a:t>cm;</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c</a:t>
            </a:r>
            <a:r>
              <a:rPr lang="vi-VN" sz="4000" dirty="0">
                <a:solidFill>
                  <a:srgbClr val="000000"/>
                </a:solidFill>
                <a:cs typeface="Arial" panose="020B0604020202020204" pitchFamily="34" charset="0"/>
              </a:rPr>
              <a:t>)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Vì </a:t>
            </a:r>
            <a:r>
              <a:rPr lang="vi-VN" sz="4000" dirty="0">
                <a:solidFill>
                  <a:srgbClr val="000000"/>
                </a:solidFill>
                <a:cs typeface="Arial" panose="020B0604020202020204" pitchFamily="34" charset="0"/>
              </a:rPr>
              <a:t>sao ? Với mỗi bộ ba còn lại, hãy vẽ một tam giác có độ </a:t>
            </a:r>
            <a:r>
              <a:rPr lang="vi-VN" sz="4000" dirty="0" smtClean="0">
                <a:solidFill>
                  <a:srgbClr val="000000"/>
                </a:solidFill>
                <a:cs typeface="Arial" panose="020B0604020202020204" pitchFamily="34" charset="0"/>
              </a:rPr>
              <a:t>dài</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 </a:t>
            </a:r>
            <a:r>
              <a:rPr lang="vi-VN" sz="4000" dirty="0">
                <a:solidFill>
                  <a:srgbClr val="000000"/>
                </a:solidFill>
                <a:cs typeface="Arial" panose="020B0604020202020204" pitchFamily="34" charset="0"/>
              </a:rPr>
              <a:t>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9.10: (SGK – tr.69)</a:t>
            </a:r>
            <a:endParaRPr lang="en-US" sz="4500" b="1" dirty="0">
              <a:solidFill>
                <a:prstClr val="black"/>
              </a:solidFill>
              <a:latin typeface="Arial" panose="020B0604020202020204" pitchFamily="34" charset="0"/>
              <a:cs typeface="Arial" panose="020B0604020202020204" pitchFamily="34" charset="0"/>
            </a:endParaRP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0"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Không</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2041585"/>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&lt; 2 + 4.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8938831" y="7001974"/>
            <a:ext cx="3674189" cy="2874335"/>
            <a:chOff x="8967422" y="7412665"/>
            <a:chExt cx="3674189" cy="2874335"/>
          </a:xfrm>
        </p:grpSpPr>
        <p:sp>
          <p:nvSpPr>
            <p:cNvPr id="8" name="Isosceles Triangle 7"/>
            <p:cNvSpPr/>
            <p:nvPr/>
          </p:nvSpPr>
          <p:spPr>
            <a:xfrm>
              <a:off x="8967422" y="7412665"/>
              <a:ext cx="3353796" cy="2286000"/>
            </a:xfrm>
            <a:prstGeom prst="triangle">
              <a:avLst>
                <a:gd name="adj" fmla="val 78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790496">
              <a:off x="12017589" y="8009696"/>
              <a:ext cx="540157" cy="707886"/>
            </a:xfrm>
            <a:prstGeom prst="rect">
              <a:avLst/>
            </a:prstGeom>
          </p:spPr>
          <p:txBody>
            <a:bodyPr wrap="square">
              <a:spAutoFit/>
            </a:bodyPr>
            <a:lstStyle/>
            <a:p>
              <a:r>
                <a:rPr lang="vi-VN" sz="4000" dirty="0">
                  <a:solidFill>
                    <a:srgbClr val="000000"/>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6" name="Rectangle 35"/>
            <p:cNvSpPr/>
            <p:nvPr/>
          </p:nvSpPr>
          <p:spPr>
            <a:xfrm>
              <a:off x="10506394" y="9579114"/>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7" name="Rectangle 36"/>
            <p:cNvSpPr/>
            <p:nvPr/>
          </p:nvSpPr>
          <p:spPr>
            <a:xfrm rot="19473591">
              <a:off x="9501359" y="8133988"/>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grpSp>
        <p:nvGrpSpPr>
          <p:cNvPr id="12" name="Group 11"/>
          <p:cNvGrpSpPr/>
          <p:nvPr/>
        </p:nvGrpSpPr>
        <p:grpSpPr>
          <a:xfrm>
            <a:off x="13604352" y="6647576"/>
            <a:ext cx="3639238" cy="2099410"/>
            <a:chOff x="13604352" y="6647576"/>
            <a:chExt cx="3639238" cy="2099410"/>
          </a:xfrm>
        </p:grpSpPr>
        <p:sp>
          <p:nvSpPr>
            <p:cNvPr id="38" name="Isosceles Triangle 37"/>
            <p:cNvSpPr/>
            <p:nvPr/>
          </p:nvSpPr>
          <p:spPr>
            <a:xfrm>
              <a:off x="13604352" y="6667500"/>
              <a:ext cx="3353796" cy="1404999"/>
            </a:xfrm>
            <a:prstGeom prst="triangle">
              <a:avLst>
                <a:gd name="adj" fmla="val 74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3790496">
              <a:off x="16619568" y="6822255"/>
              <a:ext cx="54015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0" name="Rectangle 39"/>
            <p:cNvSpPr/>
            <p:nvPr/>
          </p:nvSpPr>
          <p:spPr>
            <a:xfrm rot="19473591">
              <a:off x="14282597" y="6647576"/>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Rectangle 40"/>
            <p:cNvSpPr/>
            <p:nvPr/>
          </p:nvSpPr>
          <p:spPr>
            <a:xfrm>
              <a:off x="15252659" y="8039100"/>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9.11: (SGK – tr.69)</a:t>
            </a:r>
            <a:endParaRPr lang="en-US" sz="4500"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71600" y="6265042"/>
            <a:ext cx="17586158" cy="2862322"/>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latin typeface="Arial" panose="020B0604020202020204" pitchFamily="34" charset="0"/>
                <a:ea typeface="Calibri" panose="020F0502020204030204" pitchFamily="34" charset="0"/>
                <a:cs typeface="Arial" panose="020B0604020202020204" pitchFamily="34" charset="0"/>
              </a:rPr>
              <a:t>Cạnh</a:t>
            </a:r>
            <a:r>
              <a:rPr lang="fr-FR" sz="4000" dirty="0">
                <a:latin typeface="Arial" panose="020B0604020202020204" pitchFamily="34" charset="0"/>
                <a:ea typeface="Calibri" panose="020F0502020204030204" pitchFamily="34" charset="0"/>
                <a:cs typeface="Arial" panose="020B0604020202020204" pitchFamily="34" charset="0"/>
              </a:rPr>
              <a:t> bé </a:t>
            </a:r>
            <a:r>
              <a:rPr lang="fr-FR" sz="4000" dirty="0" err="1">
                <a:latin typeface="Arial" panose="020B0604020202020204" pitchFamily="34" charset="0"/>
                <a:ea typeface="Calibri" panose="020F0502020204030204" pitchFamily="34" charset="0"/>
                <a:cs typeface="Arial" panose="020B0604020202020204" pitchFamily="34" charset="0"/>
              </a:rPr>
              <a:t>nhất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có</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1 (cm). </a:t>
            </a:r>
            <a:r>
              <a:rPr lang="fr-FR" sz="4000" dirty="0" err="1">
                <a:latin typeface="Arial" panose="020B0604020202020204" pitchFamily="34" charset="0"/>
                <a:ea typeface="Calibri" panose="020F0502020204030204" pitchFamily="34" charset="0"/>
                <a:cs typeface="Arial" panose="020B0604020202020204" pitchFamily="34" charset="0"/>
              </a:rPr>
              <a:t>Đặt</a:t>
            </a:r>
            <a:r>
              <a:rPr lang="fr-FR" sz="4000" dirty="0">
                <a:latin typeface="Arial" panose="020B0604020202020204" pitchFamily="34" charset="0"/>
                <a:ea typeface="Calibri" panose="020F0502020204030204" pitchFamily="34" charset="0"/>
                <a:cs typeface="Arial" panose="020B0604020202020204" pitchFamily="34" charset="0"/>
              </a:rPr>
              <a:t> CA = b (cm)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latin typeface="Arial" panose="020B0604020202020204" pitchFamily="34" charset="0"/>
                <a:ea typeface="Calibri" panose="020F0502020204030204" pitchFamily="34" charset="0"/>
                <a:cs typeface="Arial" panose="020B0604020202020204" pitchFamily="34" charset="0"/>
              </a:rPr>
              <a:t>    Theo </a:t>
            </a:r>
            <a:r>
              <a:rPr lang="fr-FR" sz="4000" dirty="0" err="1">
                <a:latin typeface="Arial" panose="020B0604020202020204" pitchFamily="34" charset="0"/>
                <a:ea typeface="Calibri" panose="020F0502020204030204" pitchFamily="34" charset="0"/>
                <a:cs typeface="Arial" panose="020B0604020202020204" pitchFamily="34" charset="0"/>
              </a:rPr>
              <a:t>tính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b là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nguyên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thỏa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mãn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7 – 1 &lt; b &lt; 7 + 1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hay</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6 &lt; b &lt; </a:t>
            </a:r>
            <a:r>
              <a:rPr lang="fr-FR" sz="4000" dirty="0" smtClean="0">
                <a:latin typeface="Arial" panose="020B0604020202020204" pitchFamily="34" charset="0"/>
                <a:ea typeface="Calibri" panose="020F0502020204030204" pitchFamily="34" charset="0"/>
                <a:cs typeface="Arial" panose="020B0604020202020204" pitchFamily="34" charset="0"/>
              </a:rPr>
              <a:t>8</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410200" y="8124472"/>
                <a:ext cx="3409908" cy="1015663"/>
              </a:xfrm>
              <a:prstGeom prst="rect">
                <a:avLst/>
              </a:prstGeom>
            </p:spPr>
            <p:txBody>
              <a:bodyPr wrap="none">
                <a:spAutoFit/>
              </a:bodyPr>
              <a:lstStyle/>
              <a:p>
                <a:pPr lvl="0" algn="just">
                  <a:lnSpc>
                    <a:spcPct val="150000"/>
                  </a:lnSpc>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chỉ</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8124472"/>
                <a:ext cx="3409908" cy="1015663"/>
              </a:xfrm>
              <a:prstGeom prst="rect">
                <a:avLst/>
              </a:prstGeom>
              <a:blipFill>
                <a:blip r:embed="rId12"/>
                <a:stretch>
                  <a:fillRect r="-5188" b="-14458"/>
                </a:stretch>
              </a:blipFill>
            </p:spPr>
            <p:txBody>
              <a:bodyPr/>
              <a:lstStyle/>
              <a:p>
                <a:r>
                  <a:rPr lang="en-US">
                    <a:noFill/>
                  </a:rPr>
                  <a:t> </a:t>
                </a:r>
              </a:p>
            </p:txBody>
          </p:sp>
        </mc:Fallback>
      </mc:AlternateContent>
      <p:sp>
        <p:nvSpPr>
          <p:cNvPr id="12" name="Rectangle 11"/>
          <p:cNvSpPr/>
          <p:nvPr/>
        </p:nvSpPr>
        <p:spPr>
          <a:xfrm>
            <a:off x="6066480" y="9080837"/>
            <a:ext cx="3734292" cy="1015663"/>
          </a:xfrm>
          <a:prstGeom prst="rect">
            <a:avLst/>
          </a:prstGeom>
        </p:spPr>
        <p:txBody>
          <a:bodyPr wrap="none">
            <a:spAutoFit/>
          </a:bodyPr>
          <a:lstStyle/>
          <a:p>
            <a:pPr lvl="0" algn="just">
              <a:lnSpc>
                <a:spcPct val="150000"/>
              </a:lnSpc>
            </a:pP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CA = 7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3721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9.11: (SGK – tr.69)</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08338" y="6433847"/>
            <a:ext cx="17586158" cy="2862322"/>
          </a:xfrm>
          <a:prstGeom prst="rect">
            <a:avLst/>
          </a:prstGeom>
        </p:spPr>
        <p:txBody>
          <a:bodyPr wrap="square">
            <a:spAutoFit/>
          </a:bodyPr>
          <a:lstStyle/>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Đặt</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CA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6 </a:t>
            </a:r>
          </a:p>
          <a:p>
            <a:pPr lvl="0" algn="just">
              <a:lnSpc>
                <a:spcPct val="150000"/>
              </a:lnSpc>
            </a:pP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6 &lt; 2 +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tức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&gt; 4</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 6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5.</a:t>
            </a:r>
          </a:p>
        </p:txBody>
      </p:sp>
      <p:sp>
        <p:nvSpPr>
          <p:cNvPr id="19" name="Rectangle 18"/>
          <p:cNvSpPr/>
          <p:nvPr/>
        </p:nvSpPr>
        <p:spPr>
          <a:xfrm>
            <a:off x="3048000" y="9082881"/>
            <a:ext cx="7370479" cy="1015663"/>
          </a:xfrm>
          <a:prstGeom prst="rect">
            <a:avLst/>
          </a:prstGeom>
        </p:spPr>
        <p:txBody>
          <a:bodyPr wrap="none">
            <a:spAutoFit/>
          </a:bodyPr>
          <a:lstStyle/>
          <a:p>
            <a:pPr lvl="0" algn="just">
              <a:lnSpc>
                <a:spcPct val="150000"/>
              </a:lnSpc>
            </a:pP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CA =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6 cm </a:t>
            </a: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CA = 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6" name="Rectangle 5"/>
          <p:cNvSpPr/>
          <p:nvPr/>
        </p:nvSpPr>
        <p:spPr>
          <a:xfrm>
            <a:off x="1295400" y="2413107"/>
            <a:ext cx="15976040"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Cho ΔABC,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chọn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sai</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algn="ctr">
              <a:lnSpc>
                <a:spcPts val="6875"/>
              </a:lnSpc>
            </a:pPr>
            <a:r>
              <a:rPr lang="en-US" sz="5000" b="1" dirty="0" smtClean="0">
                <a:solidFill>
                  <a:srgbClr val="FFFF00"/>
                </a:solidFill>
                <a:latin typeface="Arial" panose="020B0604020202020204" pitchFamily="34" charset="0"/>
                <a:cs typeface="Arial" panose="020B0604020202020204" pitchFamily="34" charset="0"/>
              </a:rPr>
              <a:t>BÀI TẬP TRẮC NGHIỆM</a:t>
            </a:r>
            <a:endParaRPr lang="en-US" sz="5000" b="1" dirty="0">
              <a:solidFill>
                <a:srgbClr val="FFFF00"/>
              </a:solidFill>
              <a:latin typeface="Arial" panose="020B0604020202020204" pitchFamily="34" charset="0"/>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385131" y="8268583"/>
            <a:ext cx="1796578" cy="1864154"/>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5824888"/>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68880" y="582488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386774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386854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196078" y="6067964"/>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406800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399101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30108" y="5930794"/>
            <a:ext cx="1352839" cy="1205257"/>
          </a:xfrm>
          <a:prstGeom prst="rect">
            <a:avLst/>
          </a:prstGeom>
        </p:spPr>
      </p:pic>
      <p:sp>
        <p:nvSpPr>
          <p:cNvPr id="73" name="Rectangle 72"/>
          <p:cNvSpPr/>
          <p:nvPr/>
        </p:nvSpPr>
        <p:spPr>
          <a:xfrm>
            <a:off x="1981200" y="3402595"/>
            <a:ext cx="13944600"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AB +  BC  &gt; </a:t>
            </a:r>
            <a:r>
              <a:rPr lang="en-US" sz="4000" dirty="0" smtClean="0">
                <a:latin typeface="Arial" panose="020B0604020202020204" pitchFamily="34" charset="0"/>
                <a:ea typeface="Calibri" panose="020F0502020204030204" pitchFamily="34" charset="0"/>
                <a:cs typeface="Arial" panose="020B0604020202020204" pitchFamily="34" charset="0"/>
              </a:rPr>
              <a:t>AC</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BC – AB &lt; AC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BC  - AB &lt; AC &lt; BC + </a:t>
            </a:r>
            <a:r>
              <a:rPr lang="en-US" sz="4000" dirty="0" smtClean="0">
                <a:latin typeface="Arial" panose="020B0604020202020204" pitchFamily="34" charset="0"/>
                <a:ea typeface="Calibri" panose="020F0502020204030204" pitchFamily="34" charset="0"/>
                <a:cs typeface="Arial" panose="020B0604020202020204" pitchFamily="34" charset="0"/>
              </a:rPr>
              <a:t>AB</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D</a:t>
            </a:r>
            <a:r>
              <a:rPr lang="en-US" sz="4000" dirty="0">
                <a:latin typeface="Arial" panose="020B0604020202020204" pitchFamily="34" charset="0"/>
                <a:ea typeface="Calibri" panose="020F0502020204030204" pitchFamily="34" charset="0"/>
                <a:cs typeface="Arial" panose="020B0604020202020204" pitchFamily="34" charset="0"/>
              </a:rPr>
              <a:t>. AB  - AC &gt;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1413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712792" y="8987378"/>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810753" y="7549879"/>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54987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5927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5935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355806" y="7849027"/>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7929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7160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12253" y="7655784"/>
            <a:ext cx="1352839" cy="1205257"/>
          </a:xfrm>
          <a:prstGeom prst="rect">
            <a:avLst/>
          </a:prstGeom>
        </p:spPr>
      </p:pic>
      <p:sp>
        <p:nvSpPr>
          <p:cNvPr id="44" name="Rectangle 43"/>
          <p:cNvSpPr/>
          <p:nvPr/>
        </p:nvSpPr>
        <p:spPr>
          <a:xfrm>
            <a:off x="1417851" y="2476500"/>
            <a:ext cx="15367381" cy="2862322"/>
          </a:xfrm>
          <a:prstGeom prst="rect">
            <a:avLst/>
          </a:prstGeom>
        </p:spPr>
        <p:txBody>
          <a:bodyPr wrap="square">
            <a:spAutoFit/>
          </a:bodyPr>
          <a:lstStyle/>
          <a:p>
            <a:pPr lvl="0" algn="just">
              <a:lnSpc>
                <a:spcPct val="150000"/>
              </a:lnSpc>
              <a:spcAft>
                <a:spcPts val="800"/>
              </a:spcAft>
            </a:pP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2.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Dựa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bất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thứ</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xem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trong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đoạn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dài</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cho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sau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đây</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một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014982" y="5143500"/>
            <a:ext cx="13072618"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3 cm, 5 cm, 7 </a:t>
            </a:r>
            <a:r>
              <a:rPr lang="en-US" sz="4000" dirty="0" smtClean="0">
                <a:latin typeface="Arial" panose="020B0604020202020204" pitchFamily="34" charset="0"/>
                <a:ea typeface="Calibri" panose="020F0502020204030204" pitchFamily="34" charset="0"/>
                <a:cs typeface="Arial" panose="020B0604020202020204" pitchFamily="34" charset="0"/>
              </a:rPr>
              <a:t>cm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4 cm, 5 cm, 6cm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2cm, 5 cm, 7 </a:t>
            </a:r>
            <a:r>
              <a:rPr lang="en-US" sz="4000" dirty="0" smtClean="0">
                <a:latin typeface="Arial" panose="020B0604020202020204" pitchFamily="34" charset="0"/>
                <a:ea typeface="Calibri" panose="020F0502020204030204" pitchFamily="34" charset="0"/>
                <a:cs typeface="Arial" panose="020B0604020202020204" pitchFamily="34" charset="0"/>
              </a:rPr>
              <a:t>cm</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D</a:t>
            </a:r>
            <a:r>
              <a:rPr lang="en-US" sz="4000" dirty="0">
                <a:latin typeface="Arial" panose="020B0604020202020204" pitchFamily="34" charset="0"/>
                <a:ea typeface="Calibri" panose="020F0502020204030204" pitchFamily="34" charset="0"/>
                <a:cs typeface="Arial" panose="020B0604020202020204" pitchFamily="34" charset="0"/>
              </a:rPr>
              <a:t>. 3 cm, 5 cm, 6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20530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13828" y="7184117"/>
            <a:ext cx="1352839" cy="1205257"/>
          </a:xfrm>
          <a:prstGeom prst="rect">
            <a:avLst/>
          </a:prstGeom>
        </p:spPr>
      </p:pic>
      <p:sp>
        <p:nvSpPr>
          <p:cNvPr id="44" name="Rectangle 43"/>
          <p:cNvSpPr/>
          <p:nvPr/>
        </p:nvSpPr>
        <p:spPr>
          <a:xfrm>
            <a:off x="1722651"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3. Cho </a:t>
            </a:r>
            <a:r>
              <a:rPr lang="el-GR" sz="4000" b="1">
                <a:solidFill>
                  <a:prstClr val="white"/>
                </a:solidFill>
                <a:latin typeface="Arial" panose="020B0604020202020204" pitchFamily="34" charset="0"/>
                <a:ea typeface="Times New Roman" panose="02020603050405020304" pitchFamily="18" charset="0"/>
                <a:cs typeface="Arial" panose="020B0604020202020204" pitchFamily="34" charset="0"/>
              </a:rPr>
              <a:t>Δ</a:t>
            </a:r>
            <a:r>
              <a:rPr lang="vi-VN" sz="4000" b="1">
                <a:solidFill>
                  <a:prstClr val="white"/>
                </a:solidFill>
                <a:ea typeface="Times New Roman" panose="02020603050405020304" pitchFamily="18" charset="0"/>
                <a:cs typeface="Arial" panose="020B0604020202020204" pitchFamily="34" charset="0"/>
              </a:rPr>
              <a:t>ABC có cạnh AB = 10cm và cạnh BC = 7cm. Tính độ dài cạnh AC biết AC là một số nguyên tố lớn hơn 11</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10000" y="4648158"/>
            <a:ext cx="13072618" cy="3543342"/>
          </a:xfrm>
          <a:prstGeom prst="rect">
            <a:avLst/>
          </a:prstGeom>
        </p:spPr>
        <p:txBody>
          <a:bodyPr wrap="square">
            <a:spAutoFit/>
          </a:bodyPr>
          <a:lstStyle/>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17 cm						     B</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19 cm						     D</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13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8736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13828" y="7184117"/>
            <a:ext cx="1352839" cy="1205257"/>
          </a:xfrm>
          <a:prstGeom prst="rect">
            <a:avLst/>
          </a:prstGeom>
        </p:spPr>
      </p:pic>
      <p:sp>
        <p:nvSpPr>
          <p:cNvPr id="44" name="Rectangle 43"/>
          <p:cNvSpPr/>
          <p:nvPr/>
        </p:nvSpPr>
        <p:spPr>
          <a:xfrm>
            <a:off x="1371600" y="2518708"/>
            <a:ext cx="15574749" cy="1938992"/>
          </a:xfrm>
          <a:prstGeom prst="rect">
            <a:avLst/>
          </a:prstGeom>
        </p:spPr>
        <p:txBody>
          <a:bodyPr wrap="square">
            <a:spAutoFit/>
          </a:bodyPr>
          <a:lstStyle/>
          <a:p>
            <a:pPr lvl="0" algn="just">
              <a:lnSpc>
                <a:spcPct val="150000"/>
              </a:lnSpc>
              <a:spcAft>
                <a:spcPts val="800"/>
              </a:spcAft>
            </a:pPr>
            <a:r>
              <a:rPr lang="vi-VN" sz="4000" b="1" dirty="0">
                <a:solidFill>
                  <a:prstClr val="white"/>
                </a:solidFill>
                <a:ea typeface="Times New Roman" panose="02020603050405020304" pitchFamily="18" charset="0"/>
                <a:cs typeface="Arial" panose="020B0604020202020204" pitchFamily="34" charset="0"/>
              </a:rPr>
              <a:t>Câu 4. Cho tam giác ABC biết AB = 2cm; BC = 7cm và cạnh AC là một số tự nhiên lẻ. Chu vi ABC là</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43782" y="4610100"/>
            <a:ext cx="13072618"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17 cm						     B</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18</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19 cm						     D</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604183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712792" y="8538141"/>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752600" y="7100642"/>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10064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143500"/>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144294"/>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355806" y="7399790"/>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343755"/>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266772"/>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12253" y="7206547"/>
            <a:ext cx="1352839" cy="1205257"/>
          </a:xfrm>
          <a:prstGeom prst="rect">
            <a:avLst/>
          </a:prstGeom>
        </p:spPr>
      </p:pic>
      <p:sp>
        <p:nvSpPr>
          <p:cNvPr id="44" name="Rectangle 43"/>
          <p:cNvSpPr/>
          <p:nvPr/>
        </p:nvSpPr>
        <p:spPr>
          <a:xfrm>
            <a:off x="1828800"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5. Có bao nhiêu tam giác có độ dài hai cạnh là 9 cm và 3 cm còn độ dài cạnh thứ ba là một số nguyên (đơn vị cm)?</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495800" y="4760456"/>
            <a:ext cx="11963400"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6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5</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7</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7456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10158" y="4015823"/>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25705" y="892972"/>
            <a:ext cx="12642895" cy="4527581"/>
          </a:xfrm>
          <a:prstGeom prst="rect">
            <a:avLst/>
          </a:prstGeom>
        </p:spPr>
      </p:pic>
      <p:grpSp>
        <p:nvGrpSpPr>
          <p:cNvPr id="2" name="Group 2"/>
          <p:cNvGrpSpPr/>
          <p:nvPr/>
        </p:nvGrpSpPr>
        <p:grpSpPr>
          <a:xfrm>
            <a:off x="-457200" y="879946"/>
            <a:ext cx="18897600" cy="2421117"/>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6000" b="1" dirty="0">
              <a:solidFill>
                <a:prstClr val="black"/>
              </a:solidFill>
              <a:ea typeface="Calibri" panose="020F0502020204030204" pitchFamily="34" charset="0"/>
              <a:cs typeface="Arial" panose="020B0604020202020204" pitchFamily="34" charset="0"/>
            </a:endParaRPr>
          </a:p>
        </p:txBody>
      </p:sp>
      <p:pic>
        <p:nvPicPr>
          <p:cNvPr id="48" name="Picture 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280204" y="6466044"/>
            <a:ext cx="3691020" cy="3234256"/>
          </a:xfrm>
          <a:prstGeom prst="rect">
            <a:avLst/>
          </a:prstGeom>
        </p:spPr>
      </p:pic>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srgbClr val="434343"/>
                  </a:solidFill>
                  <a:effectLst/>
                  <a:uLnTx/>
                  <a:uFillTx/>
                  <a:latin typeface="Arial"/>
                </a:rPr>
                <a:t>Hoạt</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động</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nhóm</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đôi</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để</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hoàn</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thành</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bài</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tập</a:t>
              </a:r>
              <a:endParaRPr kumimoji="0" lang="en-US" sz="4000" b="0" i="0" u="none" strike="noStrike" kern="0" cap="none" spc="0" normalizeH="0" baseline="0" noProof="0" dirty="0" smtClean="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38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MA + MB </a:t>
            </a:r>
            <a:r>
              <a:rPr lang="en-US" sz="4000" dirty="0">
                <a:latin typeface="Arial" panose="020B0604020202020204" pitchFamily="34" charset="0"/>
                <a:ea typeface="Times New Roman" panose="02020603050405020304" pitchFamily="18" charset="0"/>
                <a:cs typeface="Arial" panose="020B0604020202020204" pitchFamily="34" charset="0"/>
              </a:rPr>
              <a:t>&lt; </a:t>
            </a:r>
            <a:r>
              <a:rPr lang="en-US" sz="4000" dirty="0" smtClean="0">
                <a:latin typeface="Arial" panose="020B0604020202020204" pitchFamily="34" charset="0"/>
                <a:ea typeface="Times New Roman" panose="02020603050405020304" pitchFamily="18" charset="0"/>
                <a:cs typeface="Arial" panose="020B0604020202020204" pitchFamily="34" charset="0"/>
              </a:rPr>
              <a:t>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NA + </a:t>
            </a:r>
            <a:r>
              <a:rPr lang="en-US" sz="4000" dirty="0">
                <a:latin typeface="Arial" panose="020B0604020202020204" pitchFamily="34" charset="0"/>
                <a:ea typeface="Times New Roman" panose="02020603050405020304" pitchFamily="18" charset="0"/>
                <a:cs typeface="Arial" panose="020B0604020202020204" pitchFamily="34" charset="0"/>
              </a:rPr>
              <a:t>NB &lt; </a:t>
            </a:r>
            <a:r>
              <a:rPr lang="en-US" sz="4000" dirty="0" smtClean="0">
                <a:latin typeface="Arial" panose="020B0604020202020204" pitchFamily="34" charset="0"/>
                <a:ea typeface="Times New Roman" panose="02020603050405020304" pitchFamily="18" charset="0"/>
                <a:cs typeface="Arial" panose="020B0604020202020204" pitchFamily="34" charset="0"/>
              </a:rPr>
              <a:t>CA + </a:t>
            </a:r>
            <a:r>
              <a:rPr lang="en-US" sz="4000" dirty="0">
                <a:latin typeface="Arial" panose="020B0604020202020204" pitchFamily="34" charset="0"/>
                <a:ea typeface="Times New Roman" panose="02020603050405020304" pitchFamily="18" charset="0"/>
                <a:cs typeface="Arial" panose="020B0604020202020204" pitchFamily="34" charset="0"/>
              </a:rPr>
              <a:t>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a:t>
            </a:r>
            <a:r>
              <a:rPr lang="en-US" sz="4000" dirty="0" smtClean="0">
                <a:latin typeface="Arial" panose="020B0604020202020204" pitchFamily="34" charset="0"/>
                <a:ea typeface="Times New Roman" panose="02020603050405020304" pitchFamily="18" charset="0"/>
                <a:cs typeface="Arial" panose="020B0604020202020204" pitchFamily="34" charset="0"/>
              </a:rPr>
              <a:t>MB &lt; </a:t>
            </a:r>
            <a:r>
              <a:rPr lang="en-US" sz="4000" dirty="0">
                <a:latin typeface="Arial" panose="020B0604020202020204" pitchFamily="34" charset="0"/>
                <a:ea typeface="Times New Roman" panose="02020603050405020304" pitchFamily="18" charset="0"/>
                <a:cs typeface="Arial" panose="020B0604020202020204" pitchFamily="34" charset="0"/>
              </a:rPr>
              <a:t>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40"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9.12: (SGK – tr.69)</a:t>
            </a:r>
            <a:endParaRPr lang="en-US" sz="4500" b="1"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648200" y="7557157"/>
            <a:ext cx="2759910" cy="2418371"/>
          </a:xfrm>
          <a:prstGeom prst="rect">
            <a:avLst/>
          </a:prstGeom>
        </p:spPr>
      </p:pic>
    </p:spTree>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4"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0" y="5712417"/>
            <a:ext cx="8948623" cy="4574583"/>
          </a:xfrm>
          <a:prstGeom prst="rect">
            <a:avLst/>
          </a:prstGeom>
        </p:spPr>
      </p:pic>
      <p:grpSp>
        <p:nvGrpSpPr>
          <p:cNvPr id="4" name="Group 4"/>
          <p:cNvGrpSpPr/>
          <p:nvPr/>
        </p:nvGrpSpPr>
        <p:grpSpPr>
          <a:xfrm>
            <a:off x="5867400" y="-266700"/>
            <a:ext cx="11963400" cy="11353800"/>
            <a:chOff x="0" y="0"/>
            <a:chExt cx="1669403" cy="2066396"/>
          </a:xfrm>
        </p:grpSpPr>
        <p:sp>
          <p:nvSpPr>
            <p:cNvPr id="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pic>
        <p:nvPicPr>
          <p:cNvPr id="1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3620461"/>
            <a:ext cx="5283501" cy="7489499"/>
          </a:xfrm>
          <a:prstGeom prst="rect">
            <a:avLst/>
          </a:prstGeom>
        </p:spPr>
      </p:pic>
      <p:pic>
        <p:nvPicPr>
          <p:cNvPr id="15"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6324600" y="5735277"/>
            <a:ext cx="11939087" cy="4574583"/>
          </a:xfrm>
          <a:prstGeom prst="rect">
            <a:avLst/>
          </a:prstGeom>
        </p:spPr>
      </p:pic>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smtClean="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71600" y="9753665"/>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16" name="Oval Callout 15"/>
          <p:cNvSpPr/>
          <p:nvPr/>
        </p:nvSpPr>
        <p:spPr>
          <a:xfrm>
            <a:off x="8382000" y="37541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9"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0109" y="1943100"/>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010400" y="1591211"/>
                <a:ext cx="10767587"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MNB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&lt; MN + NB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MB + MA &lt; MN + NB + MA</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 MA &lt; NB + NA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10400" y="1591211"/>
                <a:ext cx="10767587" cy="3785652"/>
              </a:xfrm>
              <a:prstGeom prst="rect">
                <a:avLst/>
              </a:prstGeom>
              <a:blipFill>
                <a:blip r:embed="rId17"/>
                <a:stretch>
                  <a:fillRect l="-198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06957" y="5691488"/>
                <a:ext cx="10216836" cy="3785652"/>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NA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&lt; CN + CA (BĐT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CN + NB + CA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Hay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CB + CA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106957" y="5691488"/>
                <a:ext cx="10216836" cy="3785652"/>
              </a:xfrm>
              <a:prstGeom prst="rect">
                <a:avLst/>
              </a:prstGeom>
              <a:blipFill>
                <a:blip r:embed="rId18"/>
                <a:stretch>
                  <a:fillRect l="-2148" r="-418" b="-3060"/>
                </a:stretch>
              </a:blipFill>
            </p:spPr>
            <p:txBody>
              <a:bodyPr/>
              <a:lstStyle/>
              <a:p>
                <a:r>
                  <a:rPr lang="en-US">
                    <a:noFill/>
                  </a:rPr>
                  <a:t> </a:t>
                </a:r>
              </a:p>
            </p:txBody>
          </p:sp>
        </mc:Fallback>
      </mc:AlternateContent>
      <p:pic>
        <p:nvPicPr>
          <p:cNvPr id="28" name="Picture 17"/>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2438399" y="7558003"/>
            <a:ext cx="2182918" cy="2057400"/>
          </a:xfrm>
          <a:prstGeom prst="rect">
            <a:avLst/>
          </a:prstGeom>
        </p:spPr>
      </p:pic>
    </p:spTree>
    <p:extLst>
      <p:ext uri="{BB962C8B-B14F-4D97-AF65-F5344CB8AC3E}">
        <p14:creationId xmlns:p14="http://schemas.microsoft.com/office/powerpoint/2010/main" val="27833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barn(inVertical)">
                                      <p:cBhvr>
                                        <p:cTn id="4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47800" y="9410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710989" y="8789838"/>
            <a:ext cx="1454869" cy="1305550"/>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16" name="Oval Callout 15"/>
          <p:cNvSpPr/>
          <p:nvPr/>
        </p:nvSpPr>
        <p:spPr>
          <a:xfrm>
            <a:off x="8331175" y="72751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9"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1688" y="2196062"/>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68013" y="2371780"/>
                <a:ext cx="10767587"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 MA &lt; NB +NA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smtClean="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MB + MA &lt;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smtClean="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MA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68013" y="2371780"/>
                <a:ext cx="10767587" cy="3785652"/>
              </a:xfrm>
              <a:prstGeom prst="rect">
                <a:avLst/>
              </a:prstGeom>
              <a:blipFill>
                <a:blip r:embed="rId17"/>
                <a:stretch>
                  <a:fillRect l="-2039" b="-3060"/>
                </a:stretch>
              </a:blipFill>
            </p:spPr>
            <p:txBody>
              <a:bodyPr/>
              <a:lstStyle/>
              <a:p>
                <a:r>
                  <a:rPr lang="en-US">
                    <a:noFill/>
                  </a:rPr>
                  <a:t> </a:t>
                </a:r>
              </a:p>
            </p:txBody>
          </p:sp>
        </mc:Fallback>
      </mc:AlternateContent>
      <p:pic>
        <p:nvPicPr>
          <p:cNvPr id="28"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6490441" y="7277100"/>
            <a:ext cx="2182918" cy="2057400"/>
          </a:xfrm>
          <a:prstGeom prst="rect">
            <a:avLst/>
          </a:prstGeom>
        </p:spPr>
      </p:pic>
    </p:spTree>
    <p:extLst>
      <p:ext uri="{BB962C8B-B14F-4D97-AF65-F5344CB8AC3E}">
        <p14:creationId xmlns:p14="http://schemas.microsoft.com/office/powerpoint/2010/main" val="34428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9.13: (SGK – tr.69)</a:t>
            </a:r>
            <a:endParaRPr lang="en-US" sz="4500"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123864" y="1638300"/>
            <a:ext cx="15792536"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smtClean="0">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smtClean="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nhỏ</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vi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12550" y="4991100"/>
            <a:ext cx="4877793" cy="296189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074721" y="4860072"/>
                <a:ext cx="11060879" cy="4093428"/>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AB + BD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ACD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AC + CD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74721" y="4860072"/>
                <a:ext cx="11060879" cy="4093428"/>
              </a:xfrm>
              <a:prstGeom prst="rect">
                <a:avLst/>
              </a:prstGeom>
              <a:blipFill>
                <a:blip r:embed="rId15"/>
                <a:stretch>
                  <a:fillRect l="-1985" b="-2679"/>
                </a:stretch>
              </a:blipFill>
            </p:spPr>
            <p:txBody>
              <a:bodyPr/>
              <a:lstStyle/>
              <a:p>
                <a:r>
                  <a:rPr lang="en-US">
                    <a:noFill/>
                  </a:rPr>
                  <a:t> </a:t>
                </a:r>
              </a:p>
            </p:txBody>
          </p:sp>
        </mc:Fallback>
      </mc:AlternateContent>
    </p:spTree>
    <p:extLst>
      <p:ext uri="{BB962C8B-B14F-4D97-AF65-F5344CB8AC3E}">
        <p14:creationId xmlns:p14="http://schemas.microsoft.com/office/powerpoint/2010/main" val="3130287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9.13: (SGK – tr.69)</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123864" y="1638300"/>
            <a:ext cx="15792536"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C. </a:t>
            </a: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minh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nhỏ</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vi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p:cNvSpPr/>
          <p:nvPr/>
        </p:nvSpPr>
        <p:spPr>
          <a:xfrm>
            <a:off x="1123864" y="4767759"/>
            <a:ext cx="16097336"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Cộng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vế</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(1)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AD &lt; AB + AC + BD + CD =  AB + AC +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791200" y="6972300"/>
                <a:ext cx="617752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𝐴𝐷</m:t>
                      </m:r>
                      <m:r>
                        <m:rPr>
                          <m:nor/>
                        </m:rPr>
                        <a:rPr lang="en-US" sz="4000" i="1">
                          <a:latin typeface="Cambria Math" panose="02040503050406030204" pitchFamily="18" charset="0"/>
                        </a:rPr>
                        <m:t> </m:t>
                      </m:r>
                      <m:r>
                        <a:rPr lang="en-US" sz="4000" i="0">
                          <a:latin typeface="Cambria Math" panose="02040503050406030204" pitchFamily="18" charset="0"/>
                        </a:rPr>
                        <m:t>&lt;</m:t>
                      </m:r>
                      <m:f>
                        <m:fPr>
                          <m:ctrlPr>
                            <a:rPr lang="en-US" sz="4000" i="1">
                              <a:latin typeface="Cambria Math" panose="02040503050406030204" pitchFamily="18" charset="0"/>
                            </a:rPr>
                          </m:ctrlPr>
                        </m:fPr>
                        <m:num>
                          <m:r>
                            <a:rPr lang="en-US" sz="4000" i="1">
                              <a:latin typeface="Cambria Math" panose="02040503050406030204" pitchFamily="18" charset="0"/>
                            </a:rPr>
                            <m:t>𝐴𝐵</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𝐴𝐶</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𝐵𝐶</m:t>
                          </m:r>
                        </m:num>
                        <m:den>
                          <m:r>
                            <a:rPr lang="en-US" sz="4000" i="0">
                              <a:latin typeface="Cambria Math" panose="02040503050406030204" pitchFamily="18" charset="0"/>
                            </a:rPr>
                            <m:t>2</m:t>
                          </m:r>
                        </m:den>
                      </m:f>
                      <m:r>
                        <m:rPr>
                          <m:nor/>
                        </m:rPr>
                        <a:rPr lang="en-US" sz="4000" i="1">
                          <a:latin typeface="Cambria Math" panose="02040503050406030204" pitchFamily="18" charset="0"/>
                        </a:rPr>
                        <m:t> </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5791200" y="6972300"/>
                <a:ext cx="6177525" cy="1244828"/>
              </a:xfrm>
              <a:prstGeom prst="rect">
                <a:avLst/>
              </a:prstGeom>
              <a:blipFill>
                <a:blip r:embed="rId14"/>
                <a:stretch>
                  <a:fillRect/>
                </a:stretch>
              </a:blipFill>
            </p:spPr>
            <p:txBody>
              <a:bodyPr/>
              <a:lstStyle/>
              <a:p>
                <a:r>
                  <a:rPr lang="en-US">
                    <a:noFill/>
                  </a:rPr>
                  <a:t> </a:t>
                </a:r>
              </a:p>
            </p:txBody>
          </p:sp>
        </mc:Fallback>
      </mc:AlternateContent>
      <p:sp>
        <p:nvSpPr>
          <p:cNvPr id="8" name="Rectangle 7"/>
          <p:cNvSpPr/>
          <p:nvPr/>
        </p:nvSpPr>
        <p:spPr>
          <a:xfrm>
            <a:off x="1123864" y="8191500"/>
            <a:ext cx="11049000" cy="1015663"/>
          </a:xfrm>
          <a:prstGeom prst="rect">
            <a:avLst/>
          </a:prstGeom>
        </p:spPr>
        <p:txBody>
          <a:bodyPr wrap="square">
            <a:spAutoFit/>
          </a:bodyPr>
          <a:lstStyle/>
          <a:p>
            <a:pPr lvl="0" algn="just">
              <a:lnSpc>
                <a:spcPct val="150000"/>
              </a:lnSpc>
              <a:spcAft>
                <a:spcPts val="800"/>
              </a:spcAft>
              <a:defRPr/>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nhỏ</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nửa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vi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4173200" y="7353300"/>
            <a:ext cx="1967627" cy="2486732"/>
          </a:xfrm>
          <a:prstGeom prst="rect">
            <a:avLst/>
          </a:prstGeom>
        </p:spPr>
      </p:pic>
    </p:spTree>
    <p:extLst>
      <p:ext uri="{BB962C8B-B14F-4D97-AF65-F5344CB8AC3E}">
        <p14:creationId xmlns:p14="http://schemas.microsoft.com/office/powerpoint/2010/main" val="9143715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13335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sp>
        <p:nvSpPr>
          <p:cNvPr id="38" name="Google Shape;7771;p33"/>
          <p:cNvSpPr txBox="1">
            <a:spLocks/>
          </p:cNvSpPr>
          <p:nvPr/>
        </p:nvSpPr>
        <p:spPr>
          <a:xfrm>
            <a:off x="4007997" y="1745781"/>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rgbClr val="04596F"/>
                </a:solidFill>
                <a:latin typeface="Arial" panose="020B0604020202020204" pitchFamily="34" charset="0"/>
              </a:rPr>
              <a:t>HƯỚNG DẪN VỀ NHÀ</a:t>
            </a:r>
            <a:endParaRPr lang="vi-VN" sz="6000" b="1" kern="0">
              <a:solidFill>
                <a:srgbClr val="04596F"/>
              </a:solidFill>
              <a:latin typeface="Arial" panose="020B0604020202020204" pitchFamily="34" charset="0"/>
            </a:endParaRPr>
          </a:p>
        </p:txBody>
      </p:sp>
      <p:pic>
        <p:nvPicPr>
          <p:cNvPr id="39"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9443395" y="5696374"/>
            <a:ext cx="9987606" cy="4574583"/>
          </a:xfrm>
          <a:prstGeom prst="rect">
            <a:avLst/>
          </a:prstGeom>
        </p:spPr>
      </p:pic>
      <p:pic>
        <p:nvPicPr>
          <p:cNvPr id="40"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914399" y="5680332"/>
            <a:ext cx="10357794" cy="4574583"/>
          </a:xfrm>
          <a:prstGeom prst="rect">
            <a:avLst/>
          </a:prstGeom>
        </p:spPr>
      </p:pic>
      <p:grpSp>
        <p:nvGrpSpPr>
          <p:cNvPr id="52" name="Group 51"/>
          <p:cNvGrpSpPr/>
          <p:nvPr/>
        </p:nvGrpSpPr>
        <p:grpSpPr>
          <a:xfrm>
            <a:off x="228600" y="4838700"/>
            <a:ext cx="5562600" cy="3657600"/>
            <a:chOff x="609600" y="3867574"/>
            <a:chExt cx="5562600" cy="3657600"/>
          </a:xfrm>
        </p:grpSpPr>
        <p:grpSp>
          <p:nvGrpSpPr>
            <p:cNvPr id="41" name="Group 4"/>
            <p:cNvGrpSpPr/>
            <p:nvPr/>
          </p:nvGrpSpPr>
          <p:grpSpPr>
            <a:xfrm>
              <a:off x="609600" y="3867574"/>
              <a:ext cx="5562600" cy="3657600"/>
              <a:chOff x="0" y="0"/>
              <a:chExt cx="1669403" cy="2066396"/>
            </a:xfrm>
          </p:grpSpPr>
          <p:sp>
            <p:nvSpPr>
              <p:cNvPr id="42"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3" name="Rectangle 42"/>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51" name="Group 50"/>
          <p:cNvGrpSpPr/>
          <p:nvPr/>
        </p:nvGrpSpPr>
        <p:grpSpPr>
          <a:xfrm>
            <a:off x="6172200" y="4816279"/>
            <a:ext cx="5562600" cy="3657600"/>
            <a:chOff x="6699571" y="3867574"/>
            <a:chExt cx="5562600" cy="3657600"/>
          </a:xfrm>
        </p:grpSpPr>
        <p:grpSp>
          <p:nvGrpSpPr>
            <p:cNvPr id="44" name="Group 4"/>
            <p:cNvGrpSpPr/>
            <p:nvPr/>
          </p:nvGrpSpPr>
          <p:grpSpPr>
            <a:xfrm>
              <a:off x="6699571" y="3867574"/>
              <a:ext cx="5562600" cy="3657600"/>
              <a:chOff x="0" y="0"/>
              <a:chExt cx="1669403" cy="2066396"/>
            </a:xfrm>
          </p:grpSpPr>
          <p:sp>
            <p:nvSpPr>
              <p:cNvPr id="4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8" name="Rectangle 47"/>
            <p:cNvSpPr/>
            <p:nvPr/>
          </p:nvSpPr>
          <p:spPr>
            <a:xfrm>
              <a:off x="7079701" y="4649933"/>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50" name="Group 49"/>
          <p:cNvGrpSpPr/>
          <p:nvPr/>
        </p:nvGrpSpPr>
        <p:grpSpPr>
          <a:xfrm>
            <a:off x="12109841" y="4838700"/>
            <a:ext cx="5949561" cy="3657600"/>
            <a:chOff x="12451103" y="3527258"/>
            <a:chExt cx="5949561" cy="3657600"/>
          </a:xfrm>
        </p:grpSpPr>
        <p:grpSp>
          <p:nvGrpSpPr>
            <p:cNvPr id="46" name="Group 4"/>
            <p:cNvGrpSpPr/>
            <p:nvPr/>
          </p:nvGrpSpPr>
          <p:grpSpPr>
            <a:xfrm>
              <a:off x="12451103" y="3527258"/>
              <a:ext cx="5949561" cy="3657600"/>
              <a:chOff x="768" y="0"/>
              <a:chExt cx="1700843" cy="2066396"/>
            </a:xfrm>
          </p:grpSpPr>
          <p:sp>
            <p:nvSpPr>
              <p:cNvPr id="47" name="Freeform 5"/>
              <p:cNvSpPr/>
              <p:nvPr/>
            </p:nvSpPr>
            <p:spPr>
              <a:xfrm>
                <a:off x="768" y="0"/>
                <a:ext cx="170084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9" name="Rectangle 48"/>
            <p:cNvSpPr/>
            <p:nvPr/>
          </p:nvSpPr>
          <p:spPr>
            <a:xfrm>
              <a:off x="12487001" y="3673750"/>
              <a:ext cx="5837461" cy="3170099"/>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a:t>
              </a: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Bài </a:t>
              </a:r>
              <a:r>
                <a:rPr lang="vi-VN" sz="4000" b="1" kern="0">
                  <a:latin typeface="Arial"/>
                  <a:ea typeface="Calibri" panose="020F0502020204030204" pitchFamily="34" charset="0"/>
                  <a:cs typeface="Times New Roman" panose="02020603050405020304" pitchFamily="18" charset="0"/>
                  <a:sym typeface="Arial"/>
                </a:rPr>
                <a:t>4 </a:t>
              </a:r>
              <a:r>
                <a:rPr lang="vi-VN" sz="4000" b="1" kern="0" smtClean="0">
                  <a:latin typeface="Arial"/>
                  <a:ea typeface="Calibri" panose="020F0502020204030204" pitchFamily="34" charset="0"/>
                  <a:cs typeface="Times New Roman" panose="02020603050405020304" pitchFamily="18" charset="0"/>
                  <a:sym typeface="Arial"/>
                </a:rPr>
                <a:t>– </a:t>
              </a:r>
              <a:r>
                <a:rPr lang="en-US" sz="4000" b="1" kern="0" smtClean="0">
                  <a:latin typeface="Arial"/>
                  <a:ea typeface="Calibri" panose="020F0502020204030204" pitchFamily="34" charset="0"/>
                  <a:cs typeface="Times New Roman" panose="02020603050405020304" pitchFamily="18" charset="0"/>
                  <a:sym typeface="Arial"/>
                </a:rPr>
                <a:t>Định lí và </a:t>
              </a:r>
            </a:p>
            <a:p>
              <a:pPr algn="ctr">
                <a:lnSpc>
                  <a:spcPct val="150000"/>
                </a:lnSpc>
                <a:spcBef>
                  <a:spcPts val="600"/>
                </a:spcBef>
                <a:spcAft>
                  <a:spcPts val="600"/>
                </a:spcAft>
                <a:buClr>
                  <a:srgbClr val="000000"/>
                </a:buClr>
                <a:buFont typeface="Arial"/>
                <a:buNone/>
              </a:pPr>
              <a:r>
                <a:rPr lang="en-US" sz="4000" b="1" kern="0" smtClean="0">
                  <a:latin typeface="Arial"/>
                  <a:ea typeface="Calibri" panose="020F0502020204030204" pitchFamily="34" charset="0"/>
                  <a:cs typeface="Times New Roman" panose="02020603050405020304" pitchFamily="18" charset="0"/>
                  <a:sym typeface="Arial"/>
                </a:rPr>
                <a:t>chứng minh một định lí</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53"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21" y="-54941"/>
            <a:ext cx="1905000" cy="1966451"/>
          </a:xfrm>
          <a:prstGeom prst="rect">
            <a:avLst/>
          </a:prstGeom>
        </p:spPr>
      </p:pic>
      <p:pic>
        <p:nvPicPr>
          <p:cNvPr id="54"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97693" y="7957597"/>
            <a:ext cx="2183606" cy="2254045"/>
          </a:xfrm>
          <a:prstGeom prst="rect">
            <a:avLst/>
          </a:prstGeom>
        </p:spPr>
      </p:pic>
    </p:spTree>
    <p:extLst>
      <p:ext uri="{BB962C8B-B14F-4D97-AF65-F5344CB8AC3E}">
        <p14:creationId xmlns:p14="http://schemas.microsoft.com/office/powerpoint/2010/main" val="3860946794"/>
      </p:ext>
    </p:extLst>
  </p:cSld>
  <p:clrMapOvr>
    <a:masterClrMapping/>
  </p:clrMapOvr>
  <mc:AlternateContent xmlns:mc="http://schemas.openxmlformats.org/markup-compatibility/2006" xmlns:p14="http://schemas.microsoft.com/office/powerpoint/2010/main">
    <mc:Choice Requires="p14">
      <p:transition spd="med" p14:dur="7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86975"/>
          <a:stretch>
            <a:fillRect/>
          </a:stretch>
        </p:blipFill>
        <p:spPr>
          <a:xfrm>
            <a:off x="0" y="7881750"/>
            <a:ext cx="18288000" cy="2381848"/>
          </a:xfrm>
          <a:prstGeom prst="rect">
            <a:avLst/>
          </a:prstGeom>
        </p:spPr>
      </p:pic>
      <p:pic>
        <p:nvPicPr>
          <p:cNvPr id="3" name="Picture 3"/>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6975"/>
          <a:stretch>
            <a:fillRect/>
          </a:stretch>
        </p:blipFill>
        <p:spPr>
          <a:xfrm>
            <a:off x="0" y="0"/>
            <a:ext cx="18288000" cy="23818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47700" y="1706462"/>
            <a:ext cx="12001500" cy="687407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3004"/>
          <a:stretch>
            <a:fillRect/>
          </a:stretch>
        </p:blipFill>
        <p:spPr>
          <a:xfrm flipH="1">
            <a:off x="11803153" y="4363454"/>
            <a:ext cx="6408647" cy="5925552"/>
          </a:xfrm>
          <a:prstGeom prst="rect">
            <a:avLst/>
          </a:prstGeom>
        </p:spPr>
      </p:pic>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grpSp>
        <p:nvGrpSpPr>
          <p:cNvPr id="7" name="Group 6"/>
          <p:cNvGrpSpPr/>
          <p:nvPr/>
        </p:nvGrpSpPr>
        <p:grpSpPr>
          <a:xfrm>
            <a:off x="1447800" y="495300"/>
            <a:ext cx="2667000" cy="2572287"/>
            <a:chOff x="1066800" y="495300"/>
            <a:chExt cx="2667000" cy="2572287"/>
          </a:xfrm>
        </p:grpSpPr>
        <p:grpSp>
          <p:nvGrpSpPr>
            <p:cNvPr id="23" name="Group 4"/>
            <p:cNvGrpSpPr/>
            <p:nvPr/>
          </p:nvGrpSpPr>
          <p:grpSpPr>
            <a:xfrm>
              <a:off x="1066800" y="495300"/>
              <a:ext cx="2667000" cy="2572287"/>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 name="Isosceles Triangle 3"/>
            <p:cNvSpPr/>
            <p:nvPr/>
          </p:nvSpPr>
          <p:spPr>
            <a:xfrm>
              <a:off x="1596222" y="1011643"/>
              <a:ext cx="1554411" cy="1278684"/>
            </a:xfrm>
            <a:prstGeom prst="triangle">
              <a:avLst>
                <a:gd name="adj" fmla="val 20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273150" y="495299"/>
            <a:ext cx="2643250" cy="2572287"/>
            <a:chOff x="14532976" y="495299"/>
            <a:chExt cx="2643250" cy="2572287"/>
          </a:xfrm>
        </p:grpSpPr>
        <p:grpSp>
          <p:nvGrpSpPr>
            <p:cNvPr id="27" name="Group 8"/>
            <p:cNvGrpSpPr/>
            <p:nvPr/>
          </p:nvGrpSpPr>
          <p:grpSpPr>
            <a:xfrm>
              <a:off x="14532976" y="495299"/>
              <a:ext cx="2643250" cy="2572287"/>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1" name="Isosceles Triangle 40"/>
            <p:cNvSpPr/>
            <p:nvPr/>
          </p:nvSpPr>
          <p:spPr>
            <a:xfrm>
              <a:off x="15062154" y="1055329"/>
              <a:ext cx="1554411" cy="1278684"/>
            </a:xfrm>
            <a:prstGeom prst="triangle">
              <a:avLst>
                <a:gd name="adj" fmla="val 83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307301" y="7385636"/>
            <a:ext cx="2655099" cy="2572287"/>
            <a:chOff x="1072750" y="7385636"/>
            <a:chExt cx="2655099" cy="2572287"/>
          </a:xfrm>
        </p:grpSpPr>
        <p:grpSp>
          <p:nvGrpSpPr>
            <p:cNvPr id="31" name="Group 6"/>
            <p:cNvGrpSpPr/>
            <p:nvPr/>
          </p:nvGrpSpPr>
          <p:grpSpPr>
            <a:xfrm>
              <a:off x="1072750" y="7385636"/>
              <a:ext cx="2655099" cy="2572287"/>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3" name="Isosceles Triangle 42"/>
            <p:cNvSpPr/>
            <p:nvPr/>
          </p:nvSpPr>
          <p:spPr>
            <a:xfrm>
              <a:off x="1623093" y="7986527"/>
              <a:ext cx="1554411" cy="1278684"/>
            </a:xfrm>
            <a:prstGeom prst="triangle">
              <a:avLst>
                <a:gd name="adj" fmla="val 48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4249400" y="7385636"/>
            <a:ext cx="2725021" cy="2572287"/>
            <a:chOff x="14630399" y="7385636"/>
            <a:chExt cx="2725021" cy="2572287"/>
          </a:xfrm>
        </p:grpSpPr>
        <p:grpSp>
          <p:nvGrpSpPr>
            <p:cNvPr id="35" name="Group 10"/>
            <p:cNvGrpSpPr/>
            <p:nvPr/>
          </p:nvGrpSpPr>
          <p:grpSpPr>
            <a:xfrm>
              <a:off x="14630399" y="7385636"/>
              <a:ext cx="2725021" cy="2572287"/>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4" name="Isosceles Triangle 43"/>
            <p:cNvSpPr/>
            <p:nvPr/>
          </p:nvSpPr>
          <p:spPr>
            <a:xfrm>
              <a:off x="15133389" y="7918481"/>
              <a:ext cx="1554411" cy="1278684"/>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9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smtClean="0">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smtClean="0">
                <a:solidFill>
                  <a:schemeClr val="bg1"/>
                </a:solidFill>
                <a:cs typeface="Arial" panose="020B0604020202020204" pitchFamily="34" charset="0"/>
              </a:rPr>
              <a:t>Cho </a:t>
            </a:r>
            <a:r>
              <a:rPr lang="vi-VN" sz="4000" dirty="0">
                <a:solidFill>
                  <a:schemeClr val="bg1"/>
                </a:solidFill>
                <a:cs typeface="Arial" panose="020B0604020202020204" pitchFamily="34" charset="0"/>
              </a:rPr>
              <a:t>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10" cstate="print">
            <a:biLevel thresh="75000"/>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smtClean="0">
                <a:solidFill>
                  <a:schemeClr val="bg1"/>
                </a:solidFill>
                <a:latin typeface="Arial" panose="020B0604020202020204" pitchFamily="34" charset="0"/>
                <a:cs typeface="Arial" panose="020B0604020202020204" pitchFamily="34" charset="0"/>
              </a:rPr>
              <a:t>HĐ </a:t>
            </a:r>
            <a:r>
              <a:rPr lang="nl-NL" sz="4500" b="1" dirty="0">
                <a:solidFill>
                  <a:schemeClr val="bg1"/>
                </a:solidFill>
                <a:latin typeface="Arial" panose="020B0604020202020204" pitchFamily="34" charset="0"/>
                <a:cs typeface="Arial" panose="020B0604020202020204" pitchFamily="34" charset="0"/>
              </a:rPr>
              <a:t>1</a:t>
            </a:r>
            <a:r>
              <a:rPr lang="nl-NL" sz="4500" b="1" dirty="0" smtClean="0">
                <a:solidFill>
                  <a:schemeClr val="bg1"/>
                </a:solidFill>
                <a:latin typeface="Arial" panose="020B0604020202020204" pitchFamily="34" charset="0"/>
                <a:cs typeface="Arial" panose="020B0604020202020204" pitchFamily="34" charset="0"/>
              </a:rPr>
              <a:t>:</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08273" y="6426063"/>
            <a:ext cx="1050226" cy="1548405"/>
          </a:xfrm>
          <a:prstGeom prst="rect">
            <a:avLst/>
          </a:prstGeom>
        </p:spPr>
      </p:pic>
      <p:pic>
        <p:nvPicPr>
          <p:cNvPr id="21"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325600" y="6819900"/>
            <a:ext cx="3445136" cy="3130767"/>
          </a:xfrm>
          <a:prstGeom prst="rect">
            <a:avLst/>
          </a:prstGeom>
        </p:spPr>
      </p:pic>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marR="0" lvl="0" indent="-6858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4500" b="1" i="0" u="none" strike="noStrike" kern="1200" cap="none" spc="0" normalizeH="0" baseline="0" noProof="0" dirty="0" err="1"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Bất</a:t>
            </a:r>
            <a:r>
              <a:rPr kumimoji="0" lang="en-US" sz="4500" b="1" i="0" u="none" strike="noStrike" kern="1200" cap="none" spc="0" normalizeH="0" baseline="0" noProof="0" dirty="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đẳng</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3704255" y="1684242"/>
            <a:ext cx="13525307" cy="2862322"/>
          </a:xfrm>
          <a:prstGeom prst="rect">
            <a:avLst/>
          </a:prstGeom>
          <a:noFill/>
        </p:spPr>
        <p:txBody>
          <a:bodyPr wrap="square" rtlCol="0">
            <a:spAutoFit/>
          </a:bodyPr>
          <a:lstStyle/>
          <a:p>
            <a:pPr lvl="0" algn="just">
              <a:lnSpc>
                <a:spcPct val="150000"/>
              </a:lnSpc>
            </a:pPr>
            <a:r>
              <a:rPr lang="vi-VN" sz="4000" dirty="0">
                <a:solidFill>
                  <a:prstClr val="white"/>
                </a:solidFill>
                <a:cs typeface="Arial" panose="020B0604020202020204" pitchFamily="34" charset="0"/>
              </a:rPr>
              <a:t>Với bộ ba thanh tre ghép lại được thành một tam giác trong HĐ1, em hãy so sánh độ dài cả thanh bất kỳ với tổng độ dài của hai thanh còn lại</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10" cstate="print">
            <a:biLevel thresh="75000"/>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824930" y="1634953"/>
            <a:ext cx="1066800" cy="995603"/>
          </a:xfrm>
          <a:prstGeom prst="rect">
            <a:avLst/>
          </a:prstGeom>
        </p:spPr>
      </p:pic>
      <p:sp>
        <p:nvSpPr>
          <p:cNvPr id="18" name="TextBox 17"/>
          <p:cNvSpPr txBox="1"/>
          <p:nvPr/>
        </p:nvSpPr>
        <p:spPr>
          <a:xfrm>
            <a:off x="1944398" y="1791983"/>
            <a:ext cx="178162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HĐ 2:</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1"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325600" y="6819900"/>
            <a:ext cx="3445136" cy="3130767"/>
          </a:xfrm>
          <a:prstGeom prst="rect">
            <a:avLst/>
          </a:prstGeom>
        </p:spPr>
      </p:pic>
      <p:sp>
        <p:nvSpPr>
          <p:cNvPr id="3" name="Rectangle 2"/>
          <p:cNvSpPr/>
          <p:nvPr/>
        </p:nvSpPr>
        <p:spPr>
          <a:xfrm>
            <a:off x="3886200" y="6472274"/>
            <a:ext cx="5715000" cy="3067506"/>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+ 25 = 50 &gt; 10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10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30 &gt; 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10 +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25 = 35 &gt;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20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2883321" y="516612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77470338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5689" y="8712359"/>
            <a:ext cx="1328221" cy="1371067"/>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9708884" y="-1265346"/>
            <a:ext cx="10473715" cy="3750770"/>
          </a:xfrm>
          <a:prstGeom prst="rect">
            <a:avLst/>
          </a:prstGeom>
        </p:spPr>
      </p:pic>
      <p:grpSp>
        <p:nvGrpSpPr>
          <p:cNvPr id="3" name="Group 2"/>
          <p:cNvGrpSpPr/>
          <p:nvPr/>
        </p:nvGrpSpPr>
        <p:grpSpPr>
          <a:xfrm>
            <a:off x="1279531" y="745017"/>
            <a:ext cx="8315925" cy="3560283"/>
            <a:chOff x="3124200" y="5753100"/>
            <a:chExt cx="8315925" cy="3560283"/>
          </a:xfrm>
        </p:grpSpPr>
        <p:grpSp>
          <p:nvGrpSpPr>
            <p:cNvPr id="21" name="Group 20"/>
            <p:cNvGrpSpPr/>
            <p:nvPr/>
          </p:nvGrpSpPr>
          <p:grpSpPr>
            <a:xfrm>
              <a:off x="3124200" y="5753100"/>
              <a:ext cx="6292339" cy="3560283"/>
              <a:chOff x="9974811" y="4525303"/>
              <a:chExt cx="6292339" cy="3560283"/>
            </a:xfrm>
          </p:grpSpPr>
          <p:sp>
            <p:nvSpPr>
              <p:cNvPr id="26" name="Cloud Callout 25"/>
              <p:cNvSpPr/>
              <p:nvPr/>
            </p:nvSpPr>
            <p:spPr>
              <a:xfrm>
                <a:off x="9974811" y="4525303"/>
                <a:ext cx="6292339" cy="3560283"/>
              </a:xfrm>
              <a:prstGeom prst="cloudCallout">
                <a:avLst>
                  <a:gd name="adj1" fmla="val 66007"/>
                  <a:gd name="adj2" fmla="val 28080"/>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endParaRPr lang="en-US">
                  <a:solidFill>
                    <a:prstClr val="black"/>
                  </a:solidFill>
                </a:endParaRPr>
              </a:p>
            </p:txBody>
          </p:sp>
          <p:sp>
            <p:nvSpPr>
              <p:cNvPr id="27" name="Rectangle 26"/>
              <p:cNvSpPr/>
              <p:nvPr/>
            </p:nvSpPr>
            <p:spPr>
              <a:xfrm>
                <a:off x="10508211" y="5363503"/>
                <a:ext cx="5149339" cy="1938992"/>
              </a:xfrm>
              <a:prstGeom prst="rect">
                <a:avLst/>
              </a:prstGeom>
            </p:spPr>
            <p:txBody>
              <a:bodyPr wrap="square">
                <a:spAutoFit/>
              </a:bodyPr>
              <a:lstStyle/>
              <a:p>
                <a:pPr algn="ctr">
                  <a:lnSpc>
                    <a:spcPct val="150000"/>
                  </a:lnSpc>
                  <a:spcBef>
                    <a:spcPts val="600"/>
                  </a:spcBef>
                  <a:spcAft>
                    <a:spcPts val="600"/>
                  </a:spcAft>
                </a:pPr>
                <a:r>
                  <a:rPr lang="vi-VN" sz="4000" dirty="0" smtClean="0">
                    <a:solidFill>
                      <a:prstClr val="black"/>
                    </a:solidFill>
                    <a:ea typeface="Times New Roman" panose="02020603050405020304" pitchFamily="18" charset="0"/>
                    <a:cs typeface="Arial" panose="020B0604020202020204" pitchFamily="34" charset="0"/>
                  </a:rPr>
                  <a:t>Em </a:t>
                </a:r>
                <a:r>
                  <a:rPr lang="vi-VN" sz="4000" dirty="0">
                    <a:solidFill>
                      <a:prstClr val="black"/>
                    </a:solidFill>
                    <a:ea typeface="Times New Roman" panose="02020603050405020304" pitchFamily="18" charset="0"/>
                    <a:cs typeface="Arial" panose="020B0604020202020204" pitchFamily="34" charset="0"/>
                  </a:rPr>
                  <a:t>hiểu thế nào là bất đẳng thức</a:t>
                </a:r>
                <a:r>
                  <a:rPr lang="vi-VN" sz="4000" dirty="0" smtClean="0">
                    <a:solidFill>
                      <a:prstClr val="black"/>
                    </a:solidFill>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233603">
              <a:off x="9977568" y="7503160"/>
              <a:ext cx="1462557" cy="1462557"/>
            </a:xfrm>
            <a:prstGeom prst="rect">
              <a:avLst/>
            </a:prstGeom>
          </p:spPr>
        </p:pic>
      </p:gr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hi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pic>
        <p:nvPicPr>
          <p:cNvPr id="17" name="Picture 8"/>
          <p:cNvPicPr>
            <a:picLocks noChangeAspect="1"/>
          </p:cNvPicPr>
          <p:nvPr/>
        </p:nvPicPr>
        <p:blipFill>
          <a:blip r:embed="rId10"/>
          <a:srcRect/>
          <a:stretch>
            <a:fillRect/>
          </a:stretch>
        </p:blipFill>
        <p:spPr>
          <a:xfrm flipH="1">
            <a:off x="1066800" y="6362700"/>
            <a:ext cx="2393164" cy="3283650"/>
          </a:xfrm>
          <a:prstGeom prst="rect">
            <a:avLst/>
          </a:prstGeom>
        </p:spPr>
      </p:pic>
      <p:pic>
        <p:nvPicPr>
          <p:cNvPr id="18"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912055" y="180003"/>
            <a:ext cx="1075487" cy="1090094"/>
          </a:xfrm>
          <a:prstGeom prst="rect">
            <a:avLst/>
          </a:prstGeom>
        </p:spPr>
      </p:pic>
    </p:spTree>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13">
            <a:alphaModFix amt="40000"/>
            <a:duotone>
              <a:prstClr val="black"/>
              <a:srgbClr val="D9C3A5">
                <a:tint val="50000"/>
                <a:satMod val="180000"/>
              </a:srgbClr>
            </a:duotone>
            <a:extLst>
              <a:ext uri="{BEBA8EAE-BF5A-486C-A8C5-ECC9F3942E4B}">
                <a14:imgProps xmlns:a14="http://schemas.microsoft.com/office/drawing/2010/main">
                  <a14:imgLayer r:embed="rId1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5"/>
              </a:ext>
            </a:extLst>
          </a:blip>
          <a:srcRect t="56419"/>
          <a:stretch>
            <a:fillRect/>
          </a:stretch>
        </p:blipFill>
        <p:spPr>
          <a:xfrm rot="11204328">
            <a:off x="11967663" y="-1278200"/>
            <a:ext cx="8923179" cy="3195503"/>
          </a:xfrm>
          <a:prstGeom prst="rect">
            <a:avLst/>
          </a:prstGeom>
        </p:spPr>
      </p:pic>
      <p:pic>
        <p:nvPicPr>
          <p:cNvPr id="25"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785689" y="8712359"/>
            <a:ext cx="1328221" cy="1371067"/>
          </a:xfrm>
          <a:prstGeom prst="rect">
            <a:avLst/>
          </a:prstGeom>
        </p:spPr>
      </p:pic>
      <p:grpSp>
        <p:nvGrpSpPr>
          <p:cNvPr id="26" name="Group 25"/>
          <p:cNvGrpSpPr/>
          <p:nvPr/>
        </p:nvGrpSpPr>
        <p:grpSpPr>
          <a:xfrm>
            <a:off x="304800" y="301189"/>
            <a:ext cx="1371600" cy="1189610"/>
            <a:chOff x="1028700" y="3663315"/>
            <a:chExt cx="3215601" cy="3215601"/>
          </a:xfrm>
        </p:grpSpPr>
        <p:grpSp>
          <p:nvGrpSpPr>
            <p:cNvPr id="27" name="Group 4"/>
            <p:cNvGrpSpPr/>
            <p:nvPr/>
          </p:nvGrpSpPr>
          <p:grpSpPr>
            <a:xfrm>
              <a:off x="1028700" y="3663315"/>
              <a:ext cx="3215601" cy="3215601"/>
              <a:chOff x="0" y="0"/>
              <a:chExt cx="6350000" cy="6350000"/>
            </a:xfrm>
          </p:grpSpPr>
          <p:sp>
            <p:nvSpPr>
              <p:cNvPr id="29"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03810" y="4412692"/>
              <a:ext cx="2065380" cy="1716847"/>
            </a:xfrm>
            <a:prstGeom prst="rect">
              <a:avLst/>
            </a:prstGeom>
          </p:spPr>
        </p:pic>
      </p:grpSp>
      <p:pic>
        <p:nvPicPr>
          <p:cNvPr id="31" name="Picture 2"/>
          <p:cNvPicPr>
            <a:picLocks noChangeAspect="1"/>
          </p:cNvPicPr>
          <p:nvPr/>
        </p:nvPicPr>
        <p:blipFill>
          <a:blip r:embed="rId13">
            <a:alphaModFix amt="40000"/>
            <a:duotone>
              <a:prstClr val="black"/>
              <a:srgbClr val="D9C3A5">
                <a:tint val="50000"/>
                <a:satMod val="180000"/>
              </a:srgbClr>
            </a:duotone>
            <a:extLst>
              <a:ext uri="{BEBA8EAE-BF5A-486C-A8C5-ECC9F3942E4B}">
                <a14:imgProps xmlns:a14="http://schemas.microsoft.com/office/drawing/2010/main">
                  <a14:imgLayer r:embed="rId1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flipH="1">
            <a:off x="9410700" y="8191500"/>
            <a:ext cx="11133525" cy="4527581"/>
          </a:xfrm>
          <a:prstGeom prst="rect">
            <a:avLst/>
          </a:prstGeom>
        </p:spPr>
      </p:pic>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smtClean="0">
                <a:solidFill>
                  <a:schemeClr val="bg1"/>
                </a:solidFill>
                <a:ea typeface="Calibri" panose="020F0502020204030204" pitchFamily="34" charset="0"/>
                <a:cs typeface="Arial" panose="020B0604020202020204" pitchFamily="34" charset="0"/>
              </a:rPr>
              <a:t>          </a:t>
            </a:r>
            <a:r>
              <a:rPr lang="vi-VN" sz="4000" b="1" dirty="0" smtClean="0">
                <a:solidFill>
                  <a:schemeClr val="bg1"/>
                </a:solidFill>
                <a:ea typeface="Calibri" panose="020F0502020204030204" pitchFamily="34" charset="0"/>
                <a:cs typeface="Arial" panose="020B0604020202020204" pitchFamily="34" charset="0"/>
              </a:rPr>
              <a:t>Trong </a:t>
            </a:r>
            <a:r>
              <a:rPr lang="vi-VN" sz="4000" b="1" dirty="0">
                <a:solidFill>
                  <a:schemeClr val="bg1"/>
                </a:solidFill>
                <a:ea typeface="Calibri" panose="020F0502020204030204" pitchFamily="34" charset="0"/>
                <a:cs typeface="Arial" panose="020B0604020202020204" pitchFamily="34" charset="0"/>
              </a:rPr>
              <a:t>một tam giác, độ dài của một cạnh bất kì </a:t>
            </a:r>
            <a:endParaRPr lang="en-US" sz="4000" b="1" dirty="0" smtClean="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en-US" sz="4000" b="1" dirty="0" smtClean="0">
                <a:solidFill>
                  <a:schemeClr val="bg1"/>
                </a:solidFill>
                <a:ea typeface="Calibri" panose="020F0502020204030204" pitchFamily="34" charset="0"/>
                <a:cs typeface="Arial" panose="020B0604020202020204" pitchFamily="34" charset="0"/>
              </a:rPr>
              <a:t>          </a:t>
            </a:r>
            <a:r>
              <a:rPr lang="vi-VN" sz="4000" b="1" dirty="0" smtClean="0">
                <a:solidFill>
                  <a:schemeClr val="bg1"/>
                </a:solidFill>
                <a:ea typeface="Calibri" panose="020F0502020204030204" pitchFamily="34" charset="0"/>
                <a:cs typeface="Arial" panose="020B0604020202020204" pitchFamily="34" charset="0"/>
              </a:rPr>
              <a:t>luôn nhỏ </a:t>
            </a:r>
            <a:r>
              <a:rPr lang="vi-VN" sz="4000" b="1" dirty="0">
                <a:solidFill>
                  <a:schemeClr val="bg1"/>
                </a:solidFill>
                <a:ea typeface="Calibri" panose="020F0502020204030204" pitchFamily="34" charset="0"/>
                <a:cs typeface="Arial" panose="020B0604020202020204" pitchFamily="34" charset="0"/>
              </a:rPr>
              <a:t>hơn tổng độ dài hai cạnh còn lại</a:t>
            </a:r>
          </a:p>
        </p:txBody>
      </p:sp>
      <p:pic>
        <p:nvPicPr>
          <p:cNvPr id="34" name="Picture 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flipH="1">
            <a:off x="13644143" y="4624999"/>
            <a:ext cx="4343400" cy="5662001"/>
          </a:xfrm>
          <a:prstGeom prst="rect">
            <a:avLst/>
          </a:prstGeom>
        </p:spPr>
      </p:pic>
      <p:pic>
        <p:nvPicPr>
          <p:cNvPr id="6" name="Picture 5"/>
          <p:cNvPicPr>
            <a:picLocks noChangeAspect="1"/>
          </p:cNvPicPr>
          <p:nvPr/>
        </p:nvPicPr>
        <p:blipFill>
          <a:blip r:embed="rId29">
            <a:biLevel thresh="25000"/>
            <a:extLst>
              <a:ext uri="{BEBA8EAE-BF5A-486C-A8C5-ECC9F3942E4B}">
                <a14:imgProps xmlns:a14="http://schemas.microsoft.com/office/drawing/2010/main">
                  <a14:imgLayer r:embed="rId3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475749" y="1001405"/>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smtClean="0">
                <a:solidFill>
                  <a:prstClr val="white"/>
                </a:solidFill>
                <a:latin typeface="Arial" panose="020B0604020202020204" pitchFamily="34" charset="0"/>
                <a:cs typeface="Arial" panose="020B0604020202020204" pitchFamily="34" charset="0"/>
              </a:rPr>
              <a:t>CHÚ Ý</a:t>
            </a:r>
            <a:endParaRPr lang="en-US" sz="5000" b="1">
              <a:solidFill>
                <a:prstClr val="white"/>
              </a:solidFill>
              <a:latin typeface="Arial" panose="020B0604020202020204" pitchFamily="34" charset="0"/>
              <a:cs typeface="Arial" panose="020B0604020202020204" pitchFamily="34" charset="0"/>
            </a:endParaRPr>
          </a:p>
        </p:txBody>
      </p:sp>
      <p:grpSp>
        <p:nvGrpSpPr>
          <p:cNvPr id="11" name="Group 10"/>
          <p:cNvGrpSpPr/>
          <p:nvPr/>
        </p:nvGrpSpPr>
        <p:grpSpPr>
          <a:xfrm>
            <a:off x="6096000" y="2090635"/>
            <a:ext cx="10668000" cy="5944872"/>
            <a:chOff x="5599155" y="1290980"/>
            <a:chExt cx="11658600" cy="5268315"/>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430860" y="2785138"/>
              <a:ext cx="10077414" cy="3354826"/>
            </a:xfrm>
            <a:prstGeom prst="rect">
              <a:avLst/>
            </a:prstGeom>
          </p:spPr>
          <p:txBody>
            <a:bodyPr wrap="square">
              <a:spAutoFit/>
            </a:bodyPr>
            <a:lstStyle/>
            <a:p>
              <a:pPr algn="just">
                <a:lnSpc>
                  <a:spcPct val="150000"/>
                </a:lnSpc>
                <a:spcAft>
                  <a:spcPts val="800"/>
                </a:spcAft>
              </a:pPr>
              <a:r>
                <a:rPr lang="vi-VN" sz="4000" b="1" dirty="0">
                  <a:ea typeface="Times New Roman" panose="02020603050405020304" pitchFamily="18" charset="0"/>
                  <a:cs typeface="Arial" panose="020B0604020202020204" pitchFamily="34" charset="0"/>
                </a:rPr>
                <a:t>Nếu ba độ dài a, b, c không thỏa mãn một bất đẳng thức tam giác thì chúng không phải là độ dài ba cạnh của một tam giác.</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1367064">
              <a:off x="15936560" y="1290980"/>
              <a:ext cx="883624" cy="1630850"/>
            </a:xfrm>
            <a:prstGeom prst="rect">
              <a:avLst/>
            </a:prstGeom>
          </p:spPr>
        </p:pic>
      </p:grpSp>
      <p:pic>
        <p:nvPicPr>
          <p:cNvPr id="26"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947698" y="4076700"/>
            <a:ext cx="4600699" cy="5890601"/>
          </a:xfrm>
          <a:prstGeom prst="rect">
            <a:avLst/>
          </a:prstGeom>
        </p:spPr>
      </p:pic>
      <p:pic>
        <p:nvPicPr>
          <p:cNvPr id="14" name="Picture 2"/>
          <p:cNvPicPr>
            <a:picLocks noChangeAspect="1"/>
          </p:cNvPicPr>
          <p:nvPr/>
        </p:nvPicPr>
        <p:blipFill>
          <a:blip r:embed="rId29">
            <a:alphaModFix amt="40000"/>
            <a:duotone>
              <a:prstClr val="black"/>
              <a:srgbClr val="D9C3A5">
                <a:tint val="50000"/>
                <a:satMod val="180000"/>
              </a:srgbClr>
            </a:duotone>
            <a:extLst>
              <a:ext uri="{BEBA8EAE-BF5A-486C-A8C5-ECC9F3942E4B}">
                <a14:imgProps xmlns:a14="http://schemas.microsoft.com/office/drawing/2010/main">
                  <a14:imgLayer r:embed="rId3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540404" y="-1341546"/>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sp>
      </p:grpSp>
      <p:pic>
        <p:nvPicPr>
          <p:cNvPr id="19"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16635344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2007</Words>
  <PresentationFormat>Custom</PresentationFormat>
  <Paragraphs>185</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Cambria Math</vt:lpstr>
      <vt:lpstr>Calibri</vt:lpstr>
      <vt:lpstr>Times New Roman</vt:lpstr>
      <vt:lpstr>Kavoon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2022-11-17T18:25:30Z</dcterms:modified>
  <dc:identifier>DAFNsfnz78Y</dc:identifier>
</cp:coreProperties>
</file>