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53"/>
  </p:notesMasterIdLst>
  <p:sldIdLst>
    <p:sldId id="313" r:id="rId3"/>
    <p:sldId id="358" r:id="rId4"/>
    <p:sldId id="314" r:id="rId5"/>
    <p:sldId id="315" r:id="rId6"/>
    <p:sldId id="316" r:id="rId7"/>
    <p:sldId id="318" r:id="rId8"/>
    <p:sldId id="320" r:id="rId9"/>
    <p:sldId id="324" r:id="rId10"/>
    <p:sldId id="326" r:id="rId11"/>
    <p:sldId id="328" r:id="rId12"/>
    <p:sldId id="332" r:id="rId13"/>
    <p:sldId id="334" r:id="rId14"/>
    <p:sldId id="335" r:id="rId15"/>
    <p:sldId id="336" r:id="rId16"/>
    <p:sldId id="337" r:id="rId17"/>
    <p:sldId id="648" r:id="rId18"/>
    <p:sldId id="340" r:id="rId19"/>
    <p:sldId id="342" r:id="rId20"/>
    <p:sldId id="343" r:id="rId21"/>
    <p:sldId id="345" r:id="rId22"/>
    <p:sldId id="346" r:id="rId23"/>
    <p:sldId id="347" r:id="rId24"/>
    <p:sldId id="348" r:id="rId25"/>
    <p:sldId id="349" r:id="rId26"/>
    <p:sldId id="350" r:id="rId27"/>
    <p:sldId id="351" r:id="rId28"/>
    <p:sldId id="352" r:id="rId29"/>
    <p:sldId id="353" r:id="rId30"/>
    <p:sldId id="354" r:id="rId31"/>
    <p:sldId id="355" r:id="rId32"/>
    <p:sldId id="356" r:id="rId33"/>
    <p:sldId id="357" r:id="rId34"/>
    <p:sldId id="359" r:id="rId35"/>
    <p:sldId id="632" r:id="rId36"/>
    <p:sldId id="629" r:id="rId37"/>
    <p:sldId id="633" r:id="rId38"/>
    <p:sldId id="634" r:id="rId39"/>
    <p:sldId id="635" r:id="rId40"/>
    <p:sldId id="636" r:id="rId41"/>
    <p:sldId id="637" r:id="rId42"/>
    <p:sldId id="638" r:id="rId43"/>
    <p:sldId id="639" r:id="rId44"/>
    <p:sldId id="640" r:id="rId45"/>
    <p:sldId id="641" r:id="rId46"/>
    <p:sldId id="642" r:id="rId47"/>
    <p:sldId id="643" r:id="rId48"/>
    <p:sldId id="644" r:id="rId49"/>
    <p:sldId id="645" r:id="rId50"/>
    <p:sldId id="647" r:id="rId51"/>
    <p:sldId id="646" r:id="rId52"/>
  </p:sldIdLst>
  <p:sldSz cx="24384000" cy="13716000"/>
  <p:notesSz cx="6858000" cy="9144000"/>
  <p:custDataLst>
    <p:tags r:id="rId54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EEF7E9"/>
    <a:srgbClr val="ECFEF2"/>
    <a:srgbClr val="FFF8E5"/>
    <a:srgbClr val="D6F7FE"/>
    <a:srgbClr val="E7F7FF"/>
    <a:srgbClr val="135F82"/>
    <a:srgbClr val="008000"/>
    <a:srgbClr val="242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139" autoAdjust="0"/>
  </p:normalViewPr>
  <p:slideViewPr>
    <p:cSldViewPr>
      <p:cViewPr varScale="1">
        <p:scale>
          <a:sx n="41" d="100"/>
          <a:sy n="41" d="100"/>
        </p:scale>
        <p:origin x="648" y="7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16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25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93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494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242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89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897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707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51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973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526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15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74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426555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82" r:id="rId11"/>
    <p:sldLayoutId id="2147483783" r:id="rId12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2.wmf"/><Relationship Id="rId9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2.wmf"/><Relationship Id="rId9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0.png"/><Relationship Id="rId7" Type="http://schemas.openxmlformats.org/officeDocument/2006/relationships/image" Target="../media/image106.jpeg"/><Relationship Id="rId2" Type="http://schemas.openxmlformats.org/officeDocument/2006/relationships/image" Target="../media/image100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eg"/><Relationship Id="rId3" Type="http://schemas.openxmlformats.org/officeDocument/2006/relationships/image" Target="../media/image109.png"/><Relationship Id="rId7" Type="http://schemas.openxmlformats.org/officeDocument/2006/relationships/image" Target="../media/image112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5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Relationship Id="rId9" Type="http://schemas.openxmlformats.org/officeDocument/2006/relationships/image" Target="../media/image11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eg"/><Relationship Id="rId3" Type="http://schemas.openxmlformats.org/officeDocument/2006/relationships/image" Target="../media/image115.png"/><Relationship Id="rId7" Type="http://schemas.openxmlformats.org/officeDocument/2006/relationships/image" Target="../media/image118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5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Relationship Id="rId9" Type="http://schemas.openxmlformats.org/officeDocument/2006/relationships/image" Target="../media/image11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eg"/><Relationship Id="rId3" Type="http://schemas.openxmlformats.org/officeDocument/2006/relationships/image" Target="../media/image121.png"/><Relationship Id="rId7" Type="http://schemas.openxmlformats.org/officeDocument/2006/relationships/image" Target="../media/image124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5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Relationship Id="rId9" Type="http://schemas.openxmlformats.org/officeDocument/2006/relationships/image" Target="../media/image12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eg"/><Relationship Id="rId3" Type="http://schemas.openxmlformats.org/officeDocument/2006/relationships/image" Target="../media/image127.png"/><Relationship Id="rId7" Type="http://schemas.openxmlformats.org/officeDocument/2006/relationships/image" Target="../media/image130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5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Relationship Id="rId9" Type="http://schemas.openxmlformats.org/officeDocument/2006/relationships/image" Target="../media/image13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eg"/><Relationship Id="rId3" Type="http://schemas.openxmlformats.org/officeDocument/2006/relationships/image" Target="../media/image133.png"/><Relationship Id="rId7" Type="http://schemas.openxmlformats.org/officeDocument/2006/relationships/image" Target="../media/image136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5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Relationship Id="rId9" Type="http://schemas.openxmlformats.org/officeDocument/2006/relationships/image" Target="../media/image1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eg"/><Relationship Id="rId3" Type="http://schemas.openxmlformats.org/officeDocument/2006/relationships/image" Target="../media/image139.png"/><Relationship Id="rId7" Type="http://schemas.openxmlformats.org/officeDocument/2006/relationships/image" Target="../media/image142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5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Relationship Id="rId9" Type="http://schemas.openxmlformats.org/officeDocument/2006/relationships/image" Target="../media/image14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145.png"/><Relationship Id="rId7" Type="http://schemas.openxmlformats.org/officeDocument/2006/relationships/image" Target="../media/image106.jpe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7.png"/><Relationship Id="rId5" Type="http://schemas.openxmlformats.org/officeDocument/2006/relationships/image" Target="../media/image105.png"/><Relationship Id="rId4" Type="http://schemas.openxmlformats.org/officeDocument/2006/relationships/image" Target="../media/image14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150.png"/><Relationship Id="rId7" Type="http://schemas.openxmlformats.org/officeDocument/2006/relationships/image" Target="../media/image106.jpe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5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eg"/><Relationship Id="rId3" Type="http://schemas.openxmlformats.org/officeDocument/2006/relationships/image" Target="../media/image155.png"/><Relationship Id="rId7" Type="http://schemas.openxmlformats.org/officeDocument/2006/relationships/image" Target="../media/image158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5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Relationship Id="rId9" Type="http://schemas.openxmlformats.org/officeDocument/2006/relationships/image" Target="../media/image15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1.png"/><Relationship Id="rId4" Type="http://schemas.openxmlformats.org/officeDocument/2006/relationships/image" Target="../media/image10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7" Type="http://schemas.openxmlformats.org/officeDocument/2006/relationships/image" Target="../media/image165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0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6.png"/><Relationship Id="rId4" Type="http://schemas.openxmlformats.org/officeDocument/2006/relationships/image" Target="../media/image10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6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9.png"/><Relationship Id="rId5" Type="http://schemas.openxmlformats.org/officeDocument/2006/relationships/image" Target="../media/image168.png"/><Relationship Id="rId4" Type="http://schemas.openxmlformats.org/officeDocument/2006/relationships/image" Target="../media/image10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2.png"/><Relationship Id="rId5" Type="http://schemas.openxmlformats.org/officeDocument/2006/relationships/image" Target="../media/image171.png"/><Relationship Id="rId4" Type="http://schemas.openxmlformats.org/officeDocument/2006/relationships/image" Target="../media/image10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3.png"/><Relationship Id="rId4" Type="http://schemas.openxmlformats.org/officeDocument/2006/relationships/image" Target="../media/image10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1"/>
              <a:ext cx="10807999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041687" y="4107703"/>
              <a:ext cx="13563600" cy="5105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Mệnh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đề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§2. </a:t>
              </a:r>
              <a:r>
                <a:rPr lang="en-US" sz="60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hợp</a:t>
              </a:r>
              <a:r>
                <a: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phép</a:t>
              </a:r>
              <a:r>
                <a: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toán</a:t>
              </a:r>
              <a:r>
                <a: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trên</a:t>
              </a:r>
              <a:r>
                <a: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hợp</a:t>
              </a:r>
              <a:endParaRPr lang="en-US" sz="6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§3.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cuối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chương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12450" y="2428363"/>
              <a:ext cx="10325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CHƯƠNG I. MỆNH </a:t>
              </a:r>
              <a:r>
                <a:rPr lang="vi-VN" sz="4800" b="1">
                  <a:solidFill>
                    <a:schemeClr val="bg1"/>
                  </a:solidFill>
                  <a:latin typeface="+mj-lt"/>
                </a:rPr>
                <a:t>ĐỀ </a:t>
              </a:r>
              <a:r>
                <a:rPr lang="en-US" sz="4800" b="1">
                  <a:solidFill>
                    <a:schemeClr val="bg1"/>
                  </a:solidFill>
                  <a:latin typeface="+mj-lt"/>
                </a:rPr>
                <a:t>VÀ</a:t>
              </a:r>
              <a:r>
                <a:rPr lang="vi-VN" sz="4800" b="1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TẬP HỢP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34" y="1924240"/>
            <a:ext cx="8813299" cy="109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 rot="10800000" flipV="1">
            <a:off x="423816" y="1588386"/>
            <a:ext cx="23536367" cy="899670"/>
          </a:xfrm>
          <a:prstGeom prst="rect">
            <a:avLst/>
          </a:prstGeom>
          <a:solidFill>
            <a:srgbClr val="FFFFEF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Nhận</a:t>
            </a:r>
            <a:r>
              <a:rPr kumimoji="0" lang="vi-VN" altLang="en-US" sz="40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xét 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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Từ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định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nghĩa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trên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, </a:t>
            </a:r>
            <a:r>
              <a:rPr kumimoji="0" lang="en-US" altLang="en-US" sz="4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là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tập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con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của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nếu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mệnh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đề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sau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đúng</a:t>
            </a:r>
            <a:r>
              <a:rPr lang="en-US" alt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:  </a:t>
            </a:r>
            <a:r>
              <a:rPr kumimoji="0" lang="en-US" altLang="en-US" sz="4000" b="1" i="1" u="none" strike="noStrike" cap="none" normalizeH="0" baseline="0" dirty="0">
                <a:ln>
                  <a:noFill/>
                </a:ln>
                <a:solidFill>
                  <a:srgbClr val="38562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∀x, </a:t>
            </a:r>
            <a:r>
              <a:rPr kumimoji="0" lang="en-US" altLang="en-US" sz="4000" b="1" i="1" u="none" strike="noStrike" cap="none" normalizeH="0" baseline="0" dirty="0" err="1">
                <a:ln>
                  <a:noFill/>
                </a:ln>
                <a:solidFill>
                  <a:srgbClr val="38562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x∈T</a:t>
            </a:r>
            <a:r>
              <a:rPr kumimoji="0" lang="en-US" altLang="en-US" sz="4000" b="1" i="1" u="none" strike="noStrike" cap="none" normalizeH="0" baseline="0" dirty="0">
                <a:ln>
                  <a:noFill/>
                </a:ln>
                <a:solidFill>
                  <a:srgbClr val="38562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⇒ </a:t>
            </a:r>
            <a:r>
              <a:rPr kumimoji="0" lang="en-US" altLang="en-US" sz="4000" b="1" i="1" u="none" strike="noStrike" cap="none" normalizeH="0" baseline="0" dirty="0" err="1">
                <a:ln>
                  <a:noFill/>
                </a:ln>
                <a:solidFill>
                  <a:srgbClr val="38562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x∈S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3099" y="2592786"/>
            <a:ext cx="14028395" cy="769441"/>
          </a:xfrm>
          <a:prstGeom prst="rect">
            <a:avLst/>
          </a:prstGeom>
          <a:solidFill>
            <a:srgbClr val="EEF7E9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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ước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rỗng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mọi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9249" y="3429854"/>
            <a:ext cx="18288000" cy="1669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minh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bởi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Ven (H.1.2)</a:t>
            </a:r>
          </a:p>
          <a:p>
            <a:pPr algn="ctr"/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12A0199F-4B6C-4962-8663-C735D4063C6F}"/>
              </a:ext>
            </a:extLst>
          </p:cNvPr>
          <p:cNvSpPr/>
          <p:nvPr/>
        </p:nvSpPr>
        <p:spPr>
          <a:xfrm>
            <a:off x="289249" y="5312184"/>
            <a:ext cx="18288000" cy="9213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Minh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1.3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" b="3120"/>
          <a:stretch>
            <a:fillRect/>
          </a:stretch>
        </p:blipFill>
        <p:spPr bwMode="auto">
          <a:xfrm>
            <a:off x="19027666" y="2521869"/>
            <a:ext cx="5089634" cy="680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C3BD9D0-2473-5E1E-C617-59F178267C76}"/>
              </a:ext>
            </a:extLst>
          </p:cNvPr>
          <p:cNvGrpSpPr>
            <a:grpSpLocks/>
          </p:cNvGrpSpPr>
          <p:nvPr/>
        </p:nvGrpSpPr>
        <p:grpSpPr bwMode="auto">
          <a:xfrm>
            <a:off x="-761892" y="6346675"/>
            <a:ext cx="5149581" cy="1101813"/>
            <a:chOff x="-1091" y="538"/>
            <a:chExt cx="8888" cy="193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6767384-567A-2F29-BD84-57F4A3F0BB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091" y="538"/>
              <a:ext cx="7276" cy="1639"/>
              <a:chOff x="-1535" y="537"/>
              <a:chExt cx="10237" cy="2027"/>
            </a:xfrm>
          </p:grpSpPr>
          <p:sp>
            <p:nvSpPr>
              <p:cNvPr id="11" name="Arrow: Pentagon 25">
                <a:extLst>
                  <a:ext uri="{FF2B5EF4-FFF2-40B4-BE49-F238E27FC236}">
                    <a16:creationId xmlns:a16="http://schemas.microsoft.com/office/drawing/2014/main" id="{A990D11F-F8C2-0CDB-C813-885B035283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535" y="537"/>
                <a:ext cx="10237" cy="196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12700">
                <a:solidFill>
                  <a:srgbClr val="ED7D31">
                    <a:lumMod val="20000"/>
                    <a:lumOff val="80000"/>
                  </a:srgb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Arrow: Chevron 26">
                <a:extLst>
                  <a:ext uri="{FF2B5EF4-FFF2-40B4-BE49-F238E27FC236}">
                    <a16:creationId xmlns:a16="http://schemas.microsoft.com/office/drawing/2014/main" id="{E003F029-4956-154B-A59A-332EEC702E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472C4">
                  <a:lumMod val="100000"/>
                  <a:lumOff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Arrow: Chevron 27">
                <a:extLst>
                  <a:ext uri="{FF2B5EF4-FFF2-40B4-BE49-F238E27FC236}">
                    <a16:creationId xmlns:a16="http://schemas.microsoft.com/office/drawing/2014/main" id="{04A420B3-D16C-B577-DB31-FC3DEB663E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0" name="TextBox 56">
              <a:extLst>
                <a:ext uri="{FF2B5EF4-FFF2-40B4-BE49-F238E27FC236}">
                  <a16:creationId xmlns:a16="http://schemas.microsoft.com/office/drawing/2014/main" id="{F93BF6A6-FA99-99F5-39F6-3FD0453F6B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1" y="591"/>
              <a:ext cx="5916" cy="1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</a:t>
              </a: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0F629B4-3D1C-E267-2B3D-DF7A704327AC}"/>
                  </a:ext>
                </a:extLst>
              </p:cNvPr>
              <p:cNvSpPr txBox="1"/>
              <p:nvPr/>
            </p:nvSpPr>
            <p:spPr>
              <a:xfrm>
                <a:off x="266700" y="6186296"/>
                <a:ext cx="18760966" cy="1993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𝑺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𝑺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  <m:r>
                          <a:rPr lang="en-US" sz="4400" b="1" i="1">
                            <a:latin typeface="Cambria Math"/>
                          </a:rPr>
                          <m:t>,</m:t>
                        </m:r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0F629B4-3D1C-E267-2B3D-DF7A70432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" y="6186296"/>
                <a:ext cx="18760966" cy="1993366"/>
              </a:xfrm>
              <a:prstGeom prst="rect">
                <a:avLst/>
              </a:prstGeom>
              <a:blipFill>
                <a:blip r:embed="rId3"/>
                <a:stretch>
                  <a:fillRect l="-1332" b="-13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5942E8-DE5A-2B9B-0010-30C1A1123139}"/>
                  </a:ext>
                </a:extLst>
              </p:cNvPr>
              <p:cNvSpPr txBox="1"/>
              <p:nvPr/>
            </p:nvSpPr>
            <p:spPr>
              <a:xfrm>
                <a:off x="104765" y="8292755"/>
                <a:ext cx="1865696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  <m:r>
                          <a:rPr lang="en-US" sz="4400" b="1" i="1">
                            <a:latin typeface="Cambria Math"/>
                          </a:rPr>
                          <m:t>,</m:t>
                        </m:r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𝑺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𝐇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ì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𝐧𝐡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5942E8-DE5A-2B9B-0010-30C1A1123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65" y="8292755"/>
                <a:ext cx="18656968" cy="769441"/>
              </a:xfrm>
              <a:prstGeom prst="rect">
                <a:avLst/>
              </a:prstGeom>
              <a:blipFill>
                <a:blip r:embed="rId4"/>
                <a:stretch>
                  <a:fillRect l="-1307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B0C1F3BE-ADF2-B8CB-90A2-9FF2976E7B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44000"/>
            <a:ext cx="19343134" cy="40386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7F05C1C-371F-538A-4403-79AC42C293BE}"/>
              </a:ext>
            </a:extLst>
          </p:cNvPr>
          <p:cNvSpPr txBox="1"/>
          <p:nvPr/>
        </p:nvSpPr>
        <p:spPr>
          <a:xfrm>
            <a:off x="19568734" y="12272479"/>
            <a:ext cx="4007498" cy="910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100" b="1" dirty="0" err="1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10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1.4</a:t>
            </a:r>
            <a:endParaRPr lang="en-US" sz="4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9102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/>
      <p:bldP spid="15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1879600"/>
                <a:ext cx="24003000" cy="359107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Thu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100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𝑺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𝟗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𝟐𝟓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𝟑𝟔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𝟒𝟗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𝟔𝟒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𝟖𝟏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Thu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𝑻</m:t>
                    </m:r>
                    <m:r>
                      <a:rPr lang="en-US" sz="4400" b="1" i="1">
                        <a:latin typeface="Cambria Math"/>
                      </a:rPr>
                      <m:t>=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{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r>
                      <a:rPr lang="en-US" sz="4400" b="1" i="1">
                        <a:latin typeface="Cambria Math"/>
                      </a:rPr>
                      <m:t>ℕ</m:t>
                    </m:r>
                    <m:r>
                      <a:rPr lang="en-US" sz="4400" b="1" i="1">
                        <a:latin typeface="Cambria Math"/>
                      </a:rPr>
                      <m:t>|</m:t>
                    </m:r>
                    <m:r>
                      <a:rPr lang="en-US" sz="4400" b="1" i="1">
                        <a:latin typeface="Cambria Math"/>
                      </a:rPr>
                      <m:t>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𝟏𝟎𝟎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}.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Hỏi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bạn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viết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879600"/>
                <a:ext cx="24003000" cy="3591076"/>
              </a:xfrm>
              <a:prstGeom prst="rect">
                <a:avLst/>
              </a:prstGeom>
              <a:blipFill>
                <a:blip r:embed="rId3"/>
                <a:stretch>
                  <a:fillRect l="-1015" t="-5076" b="-7614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284222" y="5576858"/>
            <a:ext cx="23718778" cy="128114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Cả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bạn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cùng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viết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sz="44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284222" y="2819400"/>
            <a:ext cx="3373379" cy="963070"/>
            <a:chOff x="22440" y="59287"/>
            <a:chExt cx="576306" cy="17294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576306" cy="159854"/>
              <a:chOff x="31572" y="60276"/>
              <a:chExt cx="810873" cy="197828"/>
            </a:xfrm>
          </p:grpSpPr>
          <p:sp>
            <p:nvSpPr>
              <p:cNvPr id="10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637860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3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9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13053" y="73808"/>
              <a:ext cx="385693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dirty="0" err="1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</a:t>
              </a:r>
              <a:r>
                <a:rPr lang="en-US" sz="4800" b="1" dirty="0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</a:t>
              </a:r>
              <a:endParaRPr lang="en-US" sz="4800" dirty="0">
                <a:solidFill>
                  <a:srgbClr val="FF00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DA0B1F3A-97BA-8425-EA52-D298F3B05B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9766969"/>
                  </p:ext>
                </p:extLst>
              </p:nvPr>
            </p:nvGraphicFramePr>
            <p:xfrm>
              <a:off x="360423" y="7448549"/>
              <a:ext cx="13868398" cy="4349751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386839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34975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Hai</a:t>
                          </a: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hợp</a:t>
                          </a: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  <m:t>𝑺</m:t>
                              </m:r>
                            </m:oMath>
                          </a14:m>
                          <a:r>
                            <a:rPr lang="en-US" sz="44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và</a:t>
                          </a: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  <m:t>𝑻</m:t>
                              </m:r>
                            </m:oMath>
                          </a14:m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được</a:t>
                          </a: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gọi</a:t>
                          </a: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hai</a:t>
                          </a:r>
                          <a:r>
                            <a:rPr lang="en-US" sz="44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4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hợp</a:t>
                          </a:r>
                          <a:r>
                            <a:rPr lang="en-US" sz="44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bằng</a:t>
                          </a:r>
                          <a:r>
                            <a:rPr lang="en-US" sz="44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nhau</a:t>
                          </a: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nếu</a:t>
                          </a: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mỗi</a:t>
                          </a: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phần</a:t>
                          </a: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tử</a:t>
                          </a: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>
                                  <a:effectLst/>
                                  <a:latin typeface="Cambria Math"/>
                                </a:rPr>
                                <m:t>𝑻</m:t>
                              </m:r>
                            </m:oMath>
                          </a14:m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cũng</a:t>
                          </a: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phần</a:t>
                          </a: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tử</a:t>
                          </a: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hợp</a:t>
                          </a: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>
                                  <a:effectLst/>
                                  <a:latin typeface="Cambria Math"/>
                                </a:rPr>
                                <m:t>𝑺</m:t>
                              </m:r>
                            </m:oMath>
                          </a14:m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và</a:t>
                          </a:r>
                          <a:r>
                            <a:rPr lang="en-US" sz="4400" b="1" baseline="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ngược </a:t>
                          </a:r>
                          <a:r>
                            <a:rPr lang="en-US" sz="44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lại</a:t>
                          </a: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 </a:t>
                          </a:r>
                        </a:p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Kí</a:t>
                          </a: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hiệu</a:t>
                          </a: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>
                                  <a:effectLst/>
                                  <a:latin typeface="Cambria Math"/>
                                </a:rPr>
                                <m:t>𝑺</m:t>
                              </m:r>
                              <m:r>
                                <a:rPr lang="en-US" sz="4400" b="1">
                                  <a:effectLst/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400" b="1" i="1">
                                  <a:effectLst/>
                                  <a:latin typeface="Cambria Math"/>
                                </a:rPr>
                                <m:t>𝑻</m:t>
                              </m:r>
                            </m:oMath>
                          </a14:m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.</a:t>
                          </a: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DA0B1F3A-97BA-8425-EA52-D298F3B05B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9766969"/>
                  </p:ext>
                </p:extLst>
              </p:nvPr>
            </p:nvGraphicFramePr>
            <p:xfrm>
              <a:off x="360423" y="7448549"/>
              <a:ext cx="13868398" cy="4349751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386839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3497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>
                          <a:blip r:embed="rId4"/>
                          <a:stretch>
                            <a:fillRect l="-44" t="-140" r="-88" b="-2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58BE508-DAF4-A89C-6AFF-AF58226B453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0" y="6937154"/>
            <a:ext cx="6804364" cy="65502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A3659B-5B42-2B60-0B89-CEE95AECADF3}"/>
              </a:ext>
            </a:extLst>
          </p:cNvPr>
          <p:cNvSpPr txBox="1"/>
          <p:nvPr/>
        </p:nvSpPr>
        <p:spPr>
          <a:xfrm>
            <a:off x="0" y="5497704"/>
            <a:ext cx="3390900" cy="969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Lời giải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369744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879599"/>
                <a:ext cx="24003000" cy="428167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𝑪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{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r>
                      <a:rPr lang="en-US" sz="4400" b="1" i="1">
                        <a:latin typeface="Cambria Math"/>
                      </a:rPr>
                      <m:t>ℕ</m:t>
                    </m:r>
                    <m:r>
                      <a:rPr lang="en-US" sz="4400" b="1" i="1">
                        <a:latin typeface="Cambria Math"/>
                      </a:rPr>
                      <m:t>|</m:t>
                    </m:r>
                    <m:r>
                      <a:rPr lang="en-US" sz="4400" b="1" i="1">
                        <a:latin typeface="Cambria Math"/>
                      </a:rPr>
                      <m:t>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3;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𝟑𝟎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};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𝑫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{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r>
                      <a:rPr lang="en-US" sz="4400" b="1" i="1">
                        <a:latin typeface="Cambria Math"/>
                      </a:rPr>
                      <m:t>ℕ</m:t>
                    </m:r>
                    <m:r>
                      <a:rPr lang="en-US" sz="4400" b="1" i="1">
                        <a:latin typeface="Cambria Math"/>
                      </a:rPr>
                      <m:t>|</m:t>
                    </m:r>
                    <m:r>
                      <a:rPr lang="en-US" sz="4400" b="1" i="1">
                        <a:latin typeface="Cambria Math"/>
                      </a:rPr>
                      <m:t>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6;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𝟑𝟎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}.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𝑪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79599"/>
                <a:ext cx="24003000" cy="4281679"/>
              </a:xfrm>
              <a:prstGeom prst="rect">
                <a:avLst/>
              </a:prstGeom>
              <a:blipFill>
                <a:blip r:embed="rId3"/>
                <a:stretch>
                  <a:fillRect l="-99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2630" y="7162800"/>
                <a:ext cx="23820370" cy="63246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𝑪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𝟔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𝟏𝟐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𝟏𝟖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𝟐𝟒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𝑫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𝟔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𝟏𝟐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𝟏𝟖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𝟐𝟒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𝑪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657600" lvl="4" indent="0">
                  <a:buNone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30" y="7162800"/>
                <a:ext cx="23820370" cy="6324600"/>
              </a:xfrm>
              <a:prstGeom prst="rect">
                <a:avLst/>
              </a:prstGeom>
              <a:blipFill>
                <a:blip r:embed="rId4"/>
                <a:stretch>
                  <a:fillRect l="-102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0" y="1874094"/>
            <a:ext cx="5715000" cy="1081690"/>
            <a:chOff x="22440" y="59287"/>
            <a:chExt cx="976347" cy="19425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8DCD702-B89F-4518-9506-6A3AEF7C898C}"/>
              </a:ext>
            </a:extLst>
          </p:cNvPr>
          <p:cNvGrpSpPr/>
          <p:nvPr/>
        </p:nvGrpSpPr>
        <p:grpSpPr>
          <a:xfrm>
            <a:off x="182630" y="6271725"/>
            <a:ext cx="3760381" cy="887477"/>
            <a:chOff x="22440" y="16831"/>
            <a:chExt cx="850471" cy="23000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2DE11C3-B866-4ABB-A8FD-8676EE42917F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5" name="Arrow: Pentagon 14">
                <a:extLst>
                  <a:ext uri="{FF2B5EF4-FFF2-40B4-BE49-F238E27FC236}">
                    <a16:creationId xmlns:a16="http://schemas.microsoft.com/office/drawing/2014/main" id="{544EB138-B1A5-42AE-A0F7-D39FE1544F36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Arrow: Chevron 15">
                <a:extLst>
                  <a:ext uri="{FF2B5EF4-FFF2-40B4-BE49-F238E27FC236}">
                    <a16:creationId xmlns:a16="http://schemas.microsoft.com/office/drawing/2014/main" id="{3950409C-869B-445F-895C-55B896354799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Arrow: Chevron 16">
                <a:extLst>
                  <a:ext uri="{FF2B5EF4-FFF2-40B4-BE49-F238E27FC236}">
                    <a16:creationId xmlns:a16="http://schemas.microsoft.com/office/drawing/2014/main" id="{D2A3D8AB-C17F-46F7-9E5C-80DC076DF550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56">
              <a:extLst>
                <a:ext uri="{FF2B5EF4-FFF2-40B4-BE49-F238E27FC236}">
                  <a16:creationId xmlns:a16="http://schemas.microsoft.com/office/drawing/2014/main" id="{C448691D-D28E-4CC8-A9BD-A01C2F2E5B2B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60419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3196" y="2030474"/>
                <a:ext cx="24046196" cy="33797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𝑪</m:t>
                    </m:r>
                    <m:r>
                      <a:rPr lang="en-US" sz="4400" b="1" i="1">
                        <a:latin typeface="Cambria Math"/>
                      </a:rPr>
                      <m:t>⊂</m:t>
                    </m:r>
                    <m:r>
                      <a:rPr lang="en-US" sz="44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	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𝑪</m:t>
                    </m:r>
                    <m:r>
                      <a:rPr lang="en-US" sz="4400" b="1" i="1">
                        <a:latin typeface="Cambria Math"/>
                      </a:rPr>
                      <m:t>⊃</m:t>
                    </m:r>
                    <m:r>
                      <a:rPr lang="en-US" sz="44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;	c)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𝑪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3196" y="2030474"/>
                <a:ext cx="24046196" cy="3379725"/>
              </a:xfrm>
              <a:prstGeom prst="rect">
                <a:avLst/>
              </a:prstGeom>
              <a:blipFill>
                <a:blip r:embed="rId3"/>
                <a:stretch>
                  <a:fillRect l="-1013" b="-36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922" y="6193269"/>
                <a:ext cx="23939078" cy="731000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𝑪</m:t>
                    </m:r>
                    <m:r>
                      <a:rPr lang="en-US" sz="4400" b="1" i="1">
                        <a:latin typeface="Cambria Math"/>
                      </a:rPr>
                      <m:t>⊃</m:t>
                    </m:r>
                    <m:r>
                      <a:rPr lang="en-US" sz="44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𝑪</m:t>
                    </m:r>
                    <m:r>
                      <a:rPr lang="en-US" sz="4400" b="1" i="1">
                        <a:latin typeface="Cambria Math"/>
                      </a:rPr>
                      <m:t>⊂</m:t>
                    </m:r>
                    <m:r>
                      <a:rPr lang="en-US" sz="44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𝑪</m:t>
                    </m:r>
                    <m:r>
                      <a:rPr lang="en-US" sz="4400" b="1" i="1">
                        <a:latin typeface="Cambria Math"/>
                      </a:rPr>
                      <m:t>⊃</m:t>
                    </m:r>
                    <m:r>
                      <a:rPr lang="en-US" sz="44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𝑪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2" y="6193269"/>
                <a:ext cx="23939078" cy="7310007"/>
              </a:xfrm>
              <a:prstGeom prst="rect">
                <a:avLst/>
              </a:prstGeom>
              <a:blipFill>
                <a:blip r:embed="rId4"/>
                <a:stretch>
                  <a:fillRect l="-992" r="-50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0" y="2030475"/>
            <a:ext cx="5715000" cy="1081690"/>
            <a:chOff x="22440" y="59287"/>
            <a:chExt cx="976347" cy="19425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096E2B9-EC57-487E-8865-F202D2D04968}"/>
              </a:ext>
            </a:extLst>
          </p:cNvPr>
          <p:cNvGrpSpPr/>
          <p:nvPr/>
        </p:nvGrpSpPr>
        <p:grpSpPr>
          <a:xfrm>
            <a:off x="63922" y="5418146"/>
            <a:ext cx="3760381" cy="887477"/>
            <a:chOff x="22440" y="16831"/>
            <a:chExt cx="850471" cy="23000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C5B962F-F5FA-49A3-A3E2-352BBCBC8865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5" name="Arrow: Pentagon 14">
                <a:extLst>
                  <a:ext uri="{FF2B5EF4-FFF2-40B4-BE49-F238E27FC236}">
                    <a16:creationId xmlns:a16="http://schemas.microsoft.com/office/drawing/2014/main" id="{9E5FCAC4-10AF-4402-8630-48F9EF8F824D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Arrow: Chevron 15">
                <a:extLst>
                  <a:ext uri="{FF2B5EF4-FFF2-40B4-BE49-F238E27FC236}">
                    <a16:creationId xmlns:a16="http://schemas.microsoft.com/office/drawing/2014/main" id="{99FDD420-7BC1-409C-89F9-595C12971AB6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Arrow: Chevron 16">
                <a:extLst>
                  <a:ext uri="{FF2B5EF4-FFF2-40B4-BE49-F238E27FC236}">
                    <a16:creationId xmlns:a16="http://schemas.microsoft.com/office/drawing/2014/main" id="{59BB99DD-6901-4ED4-BC5B-ED4E286579BA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56">
              <a:extLst>
                <a:ext uri="{FF2B5EF4-FFF2-40B4-BE49-F238E27FC236}">
                  <a16:creationId xmlns:a16="http://schemas.microsoft.com/office/drawing/2014/main" id="{7387E878-FCE1-4D39-965E-2ACE159144EC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0326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04800" y="1879601"/>
            <a:ext cx="23850600" cy="1549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lang="en-US" sz="4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8044" y="3429001"/>
                <a:ext cx="24007356" cy="100584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ℕ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  <m:r>
                          <a:rPr lang="en-US" sz="4400" b="1" i="1">
                            <a:latin typeface="Cambria Math"/>
                          </a:rPr>
                          <m:t>; 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</a:rPr>
                          <m:t>; 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; 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  <m:r>
                          <a:rPr lang="en-US" sz="4400" b="1" i="1">
                            <a:latin typeface="Cambria Math"/>
                          </a:rPr>
                          <m:t>,</m:t>
                        </m:r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  <m:r>
                          <a:rPr lang="en-US" sz="4400" b="1" i="1">
                            <a:latin typeface="Cambria Math"/>
                          </a:rPr>
                          <m:t>;...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ℤ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</a:rPr>
                      <m:t> </m:t>
                    </m:r>
                  </m:oMath>
                </a14:m>
                <a:endParaRPr lang="en-US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ℤ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...;−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  <m:r>
                          <a:rPr lang="en-US" sz="4400" b="1" i="1">
                            <a:latin typeface="Cambria Math"/>
                          </a:rPr>
                          <m:t>;−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;−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  <m:r>
                          <a:rPr lang="en-US" sz="4400" b="1" i="1">
                            <a:latin typeface="Cambria Math"/>
                          </a:rPr>
                          <m:t>...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hữu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sz="5400" b="1" i="1">
                            <a:latin typeface="Cambria Math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𝒂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𝒃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r>
                      <a:rPr lang="en-US" sz="4400" b="1" i="1">
                        <a:latin typeface="Cambria Math"/>
                      </a:rPr>
                      <m:t>ℤ</m:t>
                    </m:r>
                    <m:r>
                      <a:rPr lang="en-US" sz="4400" b="1" i="1">
                        <a:latin typeface="Cambria Math"/>
                      </a:rPr>
                      <m:t>, </m:t>
                    </m:r>
                    <m:r>
                      <a:rPr lang="en-US" sz="4400" b="1" i="1">
                        <a:latin typeface="Cambria Math"/>
                      </a:rPr>
                      <m:t>𝒃</m:t>
                    </m:r>
                    <m:r>
                      <a:rPr lang="en-US" sz="4400" b="1" i="1">
                        <a:latin typeface="Cambria Math"/>
                      </a:rPr>
                      <m:t>≠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hữu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hữu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hữu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44" y="3429001"/>
                <a:ext cx="24007356" cy="10058400"/>
              </a:xfrm>
              <a:prstGeom prst="rect">
                <a:avLst/>
              </a:prstGeom>
              <a:blipFill>
                <a:blip r:embed="rId3"/>
                <a:stretch>
                  <a:fillRect l="-88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79145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225052" y="1879600"/>
            <a:ext cx="23777948" cy="44060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       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mệnh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hay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914400" indent="-914400">
              <a:lnSpc>
                <a:spcPct val="150000"/>
              </a:lnSpc>
              <a:buAutoNum type="alphaLcParenR"/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Mọi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hữu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tỉ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Tồn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hữu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tỉ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5052" y="7364214"/>
                <a:ext cx="14633948" cy="613906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ℕ</m:t>
                    </m:r>
                    <m:r>
                      <a:rPr lang="en-US" sz="4400" b="1" i="1">
                        <a:latin typeface="Cambria Math"/>
                      </a:rPr>
                      <m:t>⊂</m:t>
                    </m:r>
                    <m:r>
                      <a:rPr lang="en-US" sz="4400" b="1" i="1">
                        <a:latin typeface="Cambria Math"/>
                      </a:rPr>
                      <m:t>ℤ</m:t>
                    </m:r>
                    <m:r>
                      <a:rPr lang="en-US" sz="4400" b="1" i="1">
                        <a:latin typeface="Cambria Math"/>
                      </a:rPr>
                      <m:t>⊂</m:t>
                    </m:r>
                    <m:r>
                      <a:rPr lang="en-US" sz="4400" b="1" i="1">
                        <a:latin typeface="Cambria Math"/>
                      </a:rPr>
                      <m:t>ℚ</m:t>
                    </m:r>
                    <m:r>
                      <a:rPr lang="en-US" sz="4400" b="1" i="1">
                        <a:latin typeface="Cambria Math"/>
                      </a:rPr>
                      <m:t>⊂</m:t>
                    </m:r>
                    <m:r>
                      <a:rPr lang="en-US" sz="4400" b="1" i="1">
                        <a:latin typeface="Cambria Math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2" y="7364214"/>
                <a:ext cx="14633948" cy="6139061"/>
              </a:xfrm>
              <a:prstGeom prst="rect">
                <a:avLst/>
              </a:prstGeom>
              <a:blipFill>
                <a:blip r:embed="rId3"/>
                <a:stretch>
                  <a:fillRect l="-166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0" y="6578080"/>
            <a:ext cx="9116291" cy="684106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214166" y="1895531"/>
            <a:ext cx="5715000" cy="1081690"/>
            <a:chOff x="22440" y="59287"/>
            <a:chExt cx="976347" cy="19425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10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2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9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</a:t>
              </a:r>
              <a:r>
                <a:rPr lang="en-US" sz="4400" b="1" dirty="0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</a:t>
              </a:r>
              <a:endParaRPr lang="en-US" sz="4400" dirty="0">
                <a:solidFill>
                  <a:srgbClr val="FF00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A6C2FB-8D2A-41FB-B84F-A4E6342052BB}"/>
              </a:ext>
            </a:extLst>
          </p:cNvPr>
          <p:cNvGrpSpPr/>
          <p:nvPr/>
        </p:nvGrpSpPr>
        <p:grpSpPr>
          <a:xfrm>
            <a:off x="225052" y="6497859"/>
            <a:ext cx="3760381" cy="887477"/>
            <a:chOff x="22440" y="16831"/>
            <a:chExt cx="850471" cy="23000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1327BFA-D7C6-4603-A23B-26B05F076692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F455D2CF-00F0-4559-B219-4471A1F3F0A4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rrow: Chevron 17">
                <a:extLst>
                  <a:ext uri="{FF2B5EF4-FFF2-40B4-BE49-F238E27FC236}">
                    <a16:creationId xmlns:a16="http://schemas.microsoft.com/office/drawing/2014/main" id="{BA26B0B5-FF12-482F-8002-9DC8B818F1E6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5967A35C-9845-42D2-8C8D-3CAF57BD177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TextBox 56">
              <a:extLst>
                <a:ext uri="{FF2B5EF4-FFF2-40B4-BE49-F238E27FC236}">
                  <a16:creationId xmlns:a16="http://schemas.microsoft.com/office/drawing/2014/main" id="{B97AC9CE-93E1-467C-9C3E-D788CE04F38B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08221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C366207-E00C-C2CA-6388-EC3CD2B6A5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1905000"/>
                <a:ext cx="12297307" cy="512437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    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𝑪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600" b="1" dirty="0"/>
                  <a:t>a)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ℤ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  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ℕ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  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C366207-E00C-C2CA-6388-EC3CD2B6A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905000"/>
                <a:ext cx="12297307" cy="5124379"/>
              </a:xfrm>
              <a:prstGeom prst="rect">
                <a:avLst/>
              </a:prstGeom>
              <a:blipFill>
                <a:blip r:embed="rId3"/>
                <a:stretch>
                  <a:fillRect l="-2080" r="-2526" b="-368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325862-F257-633F-0923-CBB2D163F8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1926" y="7328175"/>
                <a:ext cx="12297307" cy="593062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a),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∉</m:t>
                    </m:r>
                    <m:r>
                      <a:rPr lang="en-US" sz="4400" b="1" i="1">
                        <a:latin typeface="Cambria Math"/>
                      </a:rPr>
                      <m:t>ℕ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buNone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325862-F257-633F-0923-CBB2D163F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26" y="7328175"/>
                <a:ext cx="12297307" cy="5930625"/>
              </a:xfrm>
              <a:prstGeom prst="rect">
                <a:avLst/>
              </a:prstGeom>
              <a:blipFill>
                <a:blip r:embed="rId4"/>
                <a:stretch>
                  <a:fillRect l="-193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B0D9224-F9F4-7767-C44A-BEC6E3C1D623}"/>
              </a:ext>
            </a:extLst>
          </p:cNvPr>
          <p:cNvGrpSpPr/>
          <p:nvPr/>
        </p:nvGrpSpPr>
        <p:grpSpPr>
          <a:xfrm>
            <a:off x="228600" y="1886339"/>
            <a:ext cx="4495800" cy="723658"/>
            <a:chOff x="22440" y="36579"/>
            <a:chExt cx="1016798" cy="18754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9138FA-D188-527C-FEA1-DCDA50CB0158}"/>
                </a:ext>
              </a:extLst>
            </p:cNvPr>
            <p:cNvGrpSpPr/>
            <p:nvPr/>
          </p:nvGrpSpPr>
          <p:grpSpPr>
            <a:xfrm>
              <a:off x="22440" y="59287"/>
              <a:ext cx="974054" cy="159855"/>
              <a:chOff x="31572" y="60276"/>
              <a:chExt cx="1370512" cy="197828"/>
            </a:xfrm>
          </p:grpSpPr>
          <p:sp>
            <p:nvSpPr>
              <p:cNvPr id="7" name="Arrow: Pentagon 6">
                <a:extLst>
                  <a:ext uri="{FF2B5EF4-FFF2-40B4-BE49-F238E27FC236}">
                    <a16:creationId xmlns:a16="http://schemas.microsoft.com/office/drawing/2014/main" id="{B127CDFD-940D-4BEF-0A0A-CCE90589BB93}"/>
                  </a:ext>
                </a:extLst>
              </p:cNvPr>
              <p:cNvSpPr/>
              <p:nvPr/>
            </p:nvSpPr>
            <p:spPr>
              <a:xfrm>
                <a:off x="204585" y="62042"/>
                <a:ext cx="1197499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Arrow: Chevron 7">
                <a:extLst>
                  <a:ext uri="{FF2B5EF4-FFF2-40B4-BE49-F238E27FC236}">
                    <a16:creationId xmlns:a16="http://schemas.microsoft.com/office/drawing/2014/main" id="{2FE9510F-A577-A280-80DD-6542304E720E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5700FDD5-CAF5-0ACE-E211-CE9849A9D328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:a16="http://schemas.microsoft.com/office/drawing/2014/main" id="{6A42854C-354E-D26A-2D8E-40614F8A25A2}"/>
                </a:ext>
              </a:extLst>
            </p:cNvPr>
            <p:cNvSpPr txBox="1"/>
            <p:nvPr/>
          </p:nvSpPr>
          <p:spPr>
            <a:xfrm>
              <a:off x="188148" y="36579"/>
              <a:ext cx="851090" cy="187546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ED14AC39-AF64-52AF-4593-822C254789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910429" y="1886339"/>
                <a:ext cx="11205872" cy="514304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/>
                  <a:t>    a)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𝟐𝟕𝟒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r>
                      <a:rPr lang="en-US" sz="4400" b="1" i="1">
                        <a:latin typeface="Cambria Math"/>
                      </a:rPr>
                      <m:t>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rad>
                    <m:r>
                      <a:rPr lang="en-US" sz="4400" b="1" i="1">
                        <a:latin typeface="Cambria Math"/>
                      </a:rPr>
                      <m:t>∈</m:t>
                    </m:r>
                    <m:r>
                      <a:rPr lang="en-US" sz="4400" b="1" i="1">
                        <a:latin typeface="Cambria Math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∈</m:t>
                    </m:r>
                    <m:r>
                      <a:rPr lang="en-US" sz="4400" b="1" i="1">
                        <a:latin typeface="Cambria Math"/>
                      </a:rPr>
                      <m:t>ℤ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ED14AC39-AF64-52AF-4593-822C25478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0429" y="1886339"/>
                <a:ext cx="11205872" cy="5143040"/>
              </a:xfrm>
              <a:prstGeom prst="rect">
                <a:avLst/>
              </a:prstGeom>
              <a:blipFill>
                <a:blip r:embed="rId5"/>
                <a:stretch>
                  <a:fillRect l="-2174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5A55FBC3-9983-7CA5-D819-C4CF1D267E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958886" y="7328175"/>
                <a:ext cx="11157415" cy="575847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𝟐𝟕𝟒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r>
                      <a:rPr lang="en-US" sz="4400" b="1" i="1">
                        <a:latin typeface="Cambria Math"/>
                      </a:rPr>
                      <m:t>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rad>
                    <m:r>
                      <a:rPr lang="en-US" sz="4400" b="1" i="1">
                        <a:latin typeface="Cambria Math"/>
                      </a:rPr>
                      <m:t>∈</m:t>
                    </m:r>
                    <m:r>
                      <a:rPr lang="en-US" sz="4400" b="1" i="1">
                        <a:latin typeface="Cambria Math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∈</m:t>
                    </m:r>
                    <m:r>
                      <a:rPr lang="en-US" sz="4400" b="1" i="1">
                        <a:latin typeface="Cambria Math"/>
                      </a:rPr>
                      <m:t>ℤ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5A55FBC3-9983-7CA5-D819-C4CF1D267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8886" y="7328175"/>
                <a:ext cx="11157415" cy="5758471"/>
              </a:xfrm>
              <a:prstGeom prst="rect">
                <a:avLst/>
              </a:prstGeom>
              <a:blipFill>
                <a:blip r:embed="rId6"/>
                <a:stretch>
                  <a:fillRect l="-218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5E686235-C38B-5745-950C-C6E6A05B5AB4}"/>
              </a:ext>
            </a:extLst>
          </p:cNvPr>
          <p:cNvGrpSpPr/>
          <p:nvPr/>
        </p:nvGrpSpPr>
        <p:grpSpPr>
          <a:xfrm>
            <a:off x="12877800" y="1979868"/>
            <a:ext cx="3760381" cy="887477"/>
            <a:chOff x="22440" y="40409"/>
            <a:chExt cx="850471" cy="23000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A01141B-F0CA-3FAC-568F-6456D4331998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21" name="Arrow: Pentagon 20">
                <a:extLst>
                  <a:ext uri="{FF2B5EF4-FFF2-40B4-BE49-F238E27FC236}">
                    <a16:creationId xmlns:a16="http://schemas.microsoft.com/office/drawing/2014/main" id="{DF22FA74-67B9-DC5D-5F49-0F981D1064A9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Arrow: Chevron 21">
                <a:extLst>
                  <a:ext uri="{FF2B5EF4-FFF2-40B4-BE49-F238E27FC236}">
                    <a16:creationId xmlns:a16="http://schemas.microsoft.com/office/drawing/2014/main" id="{17256A2E-75BE-9458-13BF-EA9424E87DCC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Arrow: Chevron 22">
                <a:extLst>
                  <a:ext uri="{FF2B5EF4-FFF2-40B4-BE49-F238E27FC236}">
                    <a16:creationId xmlns:a16="http://schemas.microsoft.com/office/drawing/2014/main" id="{6836CE30-0ED4-716F-188C-C9BC27A524B7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0" name="TextBox 56">
              <a:extLst>
                <a:ext uri="{FF2B5EF4-FFF2-40B4-BE49-F238E27FC236}">
                  <a16:creationId xmlns:a16="http://schemas.microsoft.com/office/drawing/2014/main" id="{A64CC7AE-E8CB-5CF0-3BF0-54D9375D0353}"/>
                </a:ext>
              </a:extLst>
            </p:cNvPr>
            <p:cNvSpPr txBox="1"/>
            <p:nvPr/>
          </p:nvSpPr>
          <p:spPr>
            <a:xfrm>
              <a:off x="188148" y="40409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 defTabSz="914400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</a:t>
              </a: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93526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844" y="1827350"/>
                <a:ext cx="24228312" cy="578025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thường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ℝ</m:t>
                    </m:r>
                  </m:oMath>
                </a14:m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𝑪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∈</m:t>
                        </m:r>
                        <m:r>
                          <a:rPr lang="en-US" sz="4400" b="1" i="1">
                            <a:latin typeface="Cambria Math"/>
                          </a:rPr>
                          <m:t>ℝ</m:t>
                        </m:r>
                        <m:r>
                          <a:rPr lang="en-US" sz="4400" b="1" i="1">
                            <a:latin typeface="Cambria Math"/>
                          </a:rPr>
                          <m:t>|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≥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𝑫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∈</m:t>
                        </m:r>
                        <m:r>
                          <a:rPr lang="en-US" sz="4400" b="1" i="1">
                            <a:latin typeface="Cambria Math"/>
                          </a:rPr>
                          <m:t>ℝ</m:t>
                        </m:r>
                        <m:r>
                          <a:rPr lang="en-US" sz="4400" b="1" i="1">
                            <a:latin typeface="Cambria Math"/>
                          </a:rPr>
                          <m:t>|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&gt;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𝑪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	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∀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, 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r>
                      <a:rPr lang="en-US" sz="4400" b="1" i="1">
                        <a:latin typeface="Cambria Math"/>
                      </a:rPr>
                      <m:t>𝑪</m:t>
                    </m:r>
                    <m:r>
                      <a:rPr lang="en-US" sz="4400" b="1" i="1">
                        <a:latin typeface="Cambria Math"/>
                      </a:rPr>
                      <m:t>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r>
                      <a:rPr lang="en-US" sz="44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r>
                      <a:rPr lang="en-US" sz="4400" b="1" i="1">
                        <a:latin typeface="Cambria Math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1">
                        <a:latin typeface="Cambria Math"/>
                      </a:rPr>
                      <m:t>∉</m:t>
                    </m:r>
                    <m:r>
                      <a:rPr lang="en-US" sz="44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		d)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𝑪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4" y="1827350"/>
                <a:ext cx="24228312" cy="5780250"/>
              </a:xfrm>
              <a:prstGeom prst="rect">
                <a:avLst/>
              </a:prstGeom>
              <a:blipFill>
                <a:blip r:embed="rId3"/>
                <a:stretch>
                  <a:fillRect l="-1006" t="-336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9067800"/>
                <a:ext cx="11963400" cy="38100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b) , d)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𝑫</m:t>
                    </m:r>
                    <m:r>
                      <a:rPr lang="en-US" sz="4400" b="1" i="1">
                        <a:latin typeface="Cambria Math"/>
                      </a:rPr>
                      <m:t>⊂</m:t>
                    </m:r>
                    <m:r>
                      <a:rPr lang="en-US" sz="4400" b="1" i="1">
                        <a:latin typeface="Cambria Math"/>
                      </a:rPr>
                      <m:t>𝑪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a), 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9067800"/>
                <a:ext cx="11963400" cy="3810000"/>
              </a:xfrm>
              <a:prstGeom prst="rect">
                <a:avLst/>
              </a:prstGeom>
              <a:blipFill>
                <a:blip r:embed="rId4"/>
                <a:stretch>
                  <a:fillRect l="-203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12420600" y="7696200"/>
            <a:ext cx="11963400" cy="572294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77844" y="2641073"/>
            <a:ext cx="2970153" cy="746821"/>
            <a:chOff x="22440" y="51943"/>
            <a:chExt cx="507419" cy="21153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507419" cy="204191"/>
              <a:chOff x="31572" y="60276"/>
              <a:chExt cx="713948" cy="252696"/>
            </a:xfrm>
          </p:grpSpPr>
          <p:sp>
            <p:nvSpPr>
              <p:cNvPr id="13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540935" cy="250930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6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12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08271" y="51943"/>
              <a:ext cx="282535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</a:t>
              </a:r>
              <a:r>
                <a:rPr lang="en-US" sz="4400" b="1" dirty="0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</a:t>
              </a:r>
              <a:endParaRPr lang="en-US" sz="4400" dirty="0">
                <a:solidFill>
                  <a:srgbClr val="FF00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4AED131-4F09-4BC2-B022-97FAA9EA9CB0}"/>
              </a:ext>
            </a:extLst>
          </p:cNvPr>
          <p:cNvGrpSpPr/>
          <p:nvPr/>
        </p:nvGrpSpPr>
        <p:grpSpPr>
          <a:xfrm>
            <a:off x="77844" y="7865476"/>
            <a:ext cx="3760381" cy="887477"/>
            <a:chOff x="22440" y="16831"/>
            <a:chExt cx="850471" cy="23000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496D35A-7DCB-413A-B0DE-FA2828898012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9" name="Arrow: Pentagon 18">
                <a:extLst>
                  <a:ext uri="{FF2B5EF4-FFF2-40B4-BE49-F238E27FC236}">
                    <a16:creationId xmlns:a16="http://schemas.microsoft.com/office/drawing/2014/main" id="{2B82351B-B416-401C-82EC-DD7F95C9C9EF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Arrow: Chevron 19">
                <a:extLst>
                  <a:ext uri="{FF2B5EF4-FFF2-40B4-BE49-F238E27FC236}">
                    <a16:creationId xmlns:a16="http://schemas.microsoft.com/office/drawing/2014/main" id="{6F64FB6E-47EE-49AF-AE47-3EE73DEF6BF2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Arrow: Chevron 20">
                <a:extLst>
                  <a:ext uri="{FF2B5EF4-FFF2-40B4-BE49-F238E27FC236}">
                    <a16:creationId xmlns:a16="http://schemas.microsoft.com/office/drawing/2014/main" id="{5BF71D2A-4B0E-4EE3-A79D-46741F1158C5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56">
              <a:extLst>
                <a:ext uri="{FF2B5EF4-FFF2-40B4-BE49-F238E27FC236}">
                  <a16:creationId xmlns:a16="http://schemas.microsoft.com/office/drawing/2014/main" id="{08FF08A7-74D5-4A8E-A47C-906BE81D2D61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41025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456422" y="8182705"/>
            <a:ext cx="11278378" cy="25752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ghép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dòng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dòng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228600" y="7010400"/>
            <a:ext cx="4978191" cy="1155189"/>
            <a:chOff x="22440" y="59287"/>
            <a:chExt cx="850471" cy="20745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207450"/>
              <a:chOff x="31572" y="60276"/>
              <a:chExt cx="1196628" cy="256729"/>
            </a:xfrm>
          </p:grpSpPr>
          <p:sp>
            <p:nvSpPr>
              <p:cNvPr id="13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254963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6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12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04691" y="83816"/>
              <a:ext cx="609255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A5534A02-5984-D495-691D-0262EB57B6E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6788006"/>
                  </p:ext>
                </p:extLst>
              </p:nvPr>
            </p:nvGraphicFramePr>
            <p:xfrm>
              <a:off x="12949706" y="6707963"/>
              <a:ext cx="4541723" cy="350850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4541723">
                      <a:extLst>
                        <a:ext uri="{9D8B030D-6E8A-4147-A177-3AD203B41FA5}">
                          <a16:colId xmlns:a16="http://schemas.microsoft.com/office/drawing/2014/main" val="399270950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tabLst>
                              <a:tab pos="270510" algn="l"/>
                            </a:tabLst>
                          </a:pPr>
                          <a:r>
                            <a:rPr lang="en-US" sz="4400" b="1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1)</a:t>
                          </a:r>
                          <a14:m>
                            <m:oMath xmlns:m="http://schemas.openxmlformats.org/officeDocument/2006/math">
                              <m:r>
                                <a:rPr lang="vi-VN" sz="4400" b="1" i="0" kern="120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vi-VN" sz="4400" b="1" i="1" kern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400" b="1" i="1" kern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4400" b="1" i="1" kern="12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1" kern="12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vi-VN" sz="4400" b="1" i="1" kern="12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;</m:t>
                                  </m:r>
                                  <m:r>
                                    <a:rPr lang="vi-VN" sz="4400" b="1" i="1" kern="12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𝟓</m:t>
                                  </m:r>
                                </m:e>
                              </m:d>
                            </m:oMath>
                          </a14:m>
                          <a:endParaRPr lang="en-US" sz="44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5653805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tabLst>
                              <a:tab pos="270510" algn="l"/>
                            </a:tabLst>
                          </a:pPr>
                          <a:r>
                            <a:rPr lang="en-US" sz="4400" b="1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2)</a:t>
                          </a:r>
                          <a14:m>
                            <m:oMath xmlns:m="http://schemas.openxmlformats.org/officeDocument/2006/math">
                              <m:r>
                                <a:rPr lang="vi-VN" sz="4400" b="1" i="0" kern="120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vi-VN" sz="4400" b="1" i="1" kern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400" b="1" i="1" kern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"/>
                                  <m:endChr m:val=""/>
                                  <m:ctrlPr>
                                    <a:rPr lang="en-US" sz="4400" b="1" i="1" kern="12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1" kern="12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vi-VN" sz="4400" b="1" i="1" kern="12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vi-VN" sz="4400" b="1" i="1" kern="12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;</m:t>
                                  </m:r>
                                  <m:r>
                                    <a:rPr lang="vi-VN" sz="4400" b="1" i="1" kern="12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𝟓</m:t>
                                  </m:r>
                                  <m:r>
                                    <a:rPr lang="vi-VN" sz="4400" b="1" i="1" kern="12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]</m:t>
                                  </m:r>
                                </m:e>
                              </m:d>
                            </m:oMath>
                          </a14:m>
                          <a:endParaRPr lang="en-US" sz="44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8765913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tabLst>
                              <a:tab pos="270510" algn="l"/>
                            </a:tabLst>
                          </a:pPr>
                          <a:r>
                            <a:rPr lang="en-US" sz="4400" b="1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3)</a:t>
                          </a:r>
                          <a14:m>
                            <m:oMath xmlns:m="http://schemas.openxmlformats.org/officeDocument/2006/math">
                              <m:r>
                                <a:rPr lang="vi-VN" sz="4400" b="1" i="0" kern="120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vi-VN" sz="4400" b="1" i="1" kern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400" b="1" i="1" kern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"/>
                                  <m:ctrlPr>
                                    <a:rPr lang="en-US" sz="4400" b="1" i="1" kern="12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1" kern="12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[</m:t>
                                  </m:r>
                                  <m:r>
                                    <a:rPr lang="vi-VN" sz="4400" b="1" i="1" kern="12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𝟕</m:t>
                                  </m:r>
                                  <m:r>
                                    <a:rPr lang="vi-VN" sz="4400" b="1" i="1" kern="12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;+∞</m:t>
                                  </m:r>
                                </m:e>
                              </m:d>
                            </m:oMath>
                          </a14:m>
                          <a:endParaRPr lang="en-US" sz="44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954905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tabLst>
                              <a:tab pos="270510" algn="l"/>
                            </a:tabLst>
                          </a:pPr>
                          <a:r>
                            <a:rPr lang="en-US" sz="4400" b="1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4)</a:t>
                          </a:r>
                          <a14:m>
                            <m:oMath xmlns:m="http://schemas.openxmlformats.org/officeDocument/2006/math">
                              <m:r>
                                <a:rPr lang="vi-VN" sz="4400" b="1" i="0" kern="120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vi-VN" sz="4400" b="1" i="1" kern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400" b="1" i="1" kern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ctrlPr>
                                    <a:rPr lang="en-US" sz="4400" b="1" i="1" kern="12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1" kern="12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𝟕</m:t>
                                  </m:r>
                                  <m:r>
                                    <a:rPr lang="vi-VN" sz="4400" b="1" i="1" kern="12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;</m:t>
                                  </m:r>
                                  <m:r>
                                    <a:rPr lang="vi-VN" sz="4400" b="1" i="1" kern="12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𝟏𝟎</m:t>
                                  </m:r>
                                </m:e>
                              </m:d>
                            </m:oMath>
                          </a14:m>
                          <a:endParaRPr lang="en-US" sz="44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416709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A5534A02-5984-D495-691D-0262EB57B6E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6788006"/>
                  </p:ext>
                </p:extLst>
              </p:nvPr>
            </p:nvGraphicFramePr>
            <p:xfrm>
              <a:off x="12949706" y="6707963"/>
              <a:ext cx="4541723" cy="350850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4541723">
                      <a:extLst>
                        <a:ext uri="{9D8B030D-6E8A-4147-A177-3AD203B41FA5}">
                          <a16:colId xmlns:a16="http://schemas.microsoft.com/office/drawing/2014/main" val="3992709507"/>
                        </a:ext>
                      </a:extLst>
                    </a:gridCol>
                  </a:tblGrid>
                  <a:tr h="8768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4" t="-694" r="-268" b="-3381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6538050"/>
                      </a:ext>
                    </a:extLst>
                  </a:tr>
                  <a:tr h="8774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4" t="-100694" r="-268" b="-2381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7659132"/>
                      </a:ext>
                    </a:extLst>
                  </a:tr>
                  <a:tr h="8774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4" t="-200694" r="-268" b="-1381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9549055"/>
                      </a:ext>
                    </a:extLst>
                  </a:tr>
                  <a:tr h="8768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4" t="-300694" r="-268" b="-381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167094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06FC7C5E-DC59-B397-83F8-E0FB171785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3203155"/>
                  </p:ext>
                </p:extLst>
              </p:nvPr>
            </p:nvGraphicFramePr>
            <p:xfrm>
              <a:off x="19278600" y="6705600"/>
              <a:ext cx="3962401" cy="432594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962401">
                      <a:extLst>
                        <a:ext uri="{9D8B030D-6E8A-4147-A177-3AD203B41FA5}">
                          <a16:colId xmlns:a16="http://schemas.microsoft.com/office/drawing/2014/main" val="2982323202"/>
                        </a:ext>
                      </a:extLst>
                    </a:gridCol>
                  </a:tblGrid>
                  <a:tr h="50994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tabLst>
                              <a:tab pos="270510" algn="l"/>
                            </a:tabLst>
                          </a:pPr>
                          <a:r>
                            <a:rPr lang="en-US" sz="4300" b="1" kern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a)</a:t>
                          </a:r>
                          <a14:m>
                            <m:oMath xmlns:m="http://schemas.openxmlformats.org/officeDocument/2006/math">
                              <m:r>
                                <a:rPr lang="vi-VN" sz="4300" b="1" i="0" kern="120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vi-VN" sz="4300" b="1" i="1" kern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vi-VN" sz="4300" b="1" i="1" kern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vi-VN" sz="4300" b="1" i="1" kern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300" b="1" i="1" kern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vi-VN" sz="4300" b="1" i="1" kern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𝟓</m:t>
                              </m:r>
                            </m:oMath>
                          </a14:m>
                          <a:endParaRPr lang="en-US" sz="43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01958256"/>
                      </a:ext>
                    </a:extLst>
                  </a:tr>
                  <a:tr h="50994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tabLst>
                              <a:tab pos="270510" algn="l"/>
                            </a:tabLst>
                          </a:pPr>
                          <a:r>
                            <a:rPr lang="en-US" sz="4300" b="1" kern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b)</a:t>
                          </a:r>
                          <a14:m>
                            <m:oMath xmlns:m="http://schemas.openxmlformats.org/officeDocument/2006/math">
                              <m:r>
                                <a:rPr lang="vi-VN" sz="4300" b="1" i="0" kern="120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vi-VN" sz="4300" b="1" i="1" kern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300" b="1" i="1" kern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vi-VN" sz="4300" b="1" i="1" kern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𝟕</m:t>
                              </m:r>
                            </m:oMath>
                          </a14:m>
                          <a:endParaRPr lang="en-US" sz="43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11168276"/>
                      </a:ext>
                    </a:extLst>
                  </a:tr>
                  <a:tr h="50994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tabLst>
                              <a:tab pos="270510" algn="l"/>
                            </a:tabLst>
                          </a:pPr>
                          <a:r>
                            <a:rPr lang="en-US" sz="4300" b="1" kern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c)</a:t>
                          </a:r>
                          <a14:m>
                            <m:oMath xmlns:m="http://schemas.openxmlformats.org/officeDocument/2006/math">
                              <m:r>
                                <a:rPr lang="vi-VN" sz="4300" b="1" i="0" kern="120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vi-VN" sz="4300" b="1" i="1" kern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𝟕</m:t>
                              </m:r>
                              <m:r>
                                <a:rPr lang="vi-VN" sz="4300" b="1" i="1" kern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vi-VN" sz="4300" b="1" i="1" kern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300" b="1" i="1" kern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vi-VN" sz="4300" b="1" i="1" kern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𝟏𝟎</m:t>
                              </m:r>
                            </m:oMath>
                          </a14:m>
                          <a:endParaRPr lang="en-US" sz="43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72873402"/>
                      </a:ext>
                    </a:extLst>
                  </a:tr>
                  <a:tr h="50994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tabLst>
                              <a:tab pos="270510" algn="l"/>
                            </a:tabLst>
                          </a:pPr>
                          <a:r>
                            <a:rPr lang="en-US" sz="4300" b="1" kern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d)</a:t>
                          </a:r>
                          <a:r>
                            <a:rPr lang="vi-VN" sz="4300" b="1" kern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4300" b="1" i="1" kern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vi-VN" sz="4300" b="1" i="1" kern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vi-VN" sz="4300" b="1" i="1" kern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300" b="1" i="1" kern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vi-VN" sz="4300" b="1" i="1" kern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𝟓</m:t>
                              </m:r>
                            </m:oMath>
                          </a14:m>
                          <a:endParaRPr lang="en-US" sz="43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99194052"/>
                      </a:ext>
                    </a:extLst>
                  </a:tr>
                  <a:tr h="50994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tabLst>
                              <a:tab pos="270510" algn="l"/>
                            </a:tabLst>
                          </a:pPr>
                          <a:r>
                            <a:rPr lang="en-US" sz="4300" b="1" kern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e)</a:t>
                          </a:r>
                          <a14:m>
                            <m:oMath xmlns:m="http://schemas.openxmlformats.org/officeDocument/2006/math">
                              <m:r>
                                <a:rPr lang="vi-VN" sz="4300" b="1" i="0" kern="120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vi-VN" sz="4300" b="1" i="1" kern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vi-VN" sz="4300" b="1" i="1" kern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vi-VN" sz="4300" b="1" i="1" kern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300" b="1" i="1" kern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vi-VN" sz="4300" b="1" i="1" kern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𝟓</m:t>
                              </m:r>
                            </m:oMath>
                          </a14:m>
                          <a:endParaRPr lang="en-US" sz="43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633288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06FC7C5E-DC59-B397-83F8-E0FB171785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3203155"/>
                  </p:ext>
                </p:extLst>
              </p:nvPr>
            </p:nvGraphicFramePr>
            <p:xfrm>
              <a:off x="19278600" y="6705600"/>
              <a:ext cx="3962401" cy="432594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962401">
                      <a:extLst>
                        <a:ext uri="{9D8B030D-6E8A-4147-A177-3AD203B41FA5}">
                          <a16:colId xmlns:a16="http://schemas.microsoft.com/office/drawing/2014/main" val="2982323202"/>
                        </a:ext>
                      </a:extLst>
                    </a:gridCol>
                  </a:tblGrid>
                  <a:tr h="8651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4" t="-1408" r="-307" b="-4380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1958256"/>
                      </a:ext>
                    </a:extLst>
                  </a:tr>
                  <a:tr h="8651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4" t="-101408" r="-307" b="-3380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1168276"/>
                      </a:ext>
                    </a:extLst>
                  </a:tr>
                  <a:tr h="8651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4" t="-201408" r="-307" b="-2380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72873402"/>
                      </a:ext>
                    </a:extLst>
                  </a:tr>
                  <a:tr h="8651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4" t="-301408" r="-307" b="-1380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9194052"/>
                      </a:ext>
                    </a:extLst>
                  </a:tr>
                  <a:tr h="8651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4" t="-401408" r="-307" b="-380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332888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BB1A915-F069-BAAA-5167-7FD7FC2393A0}"/>
              </a:ext>
            </a:extLst>
          </p:cNvPr>
          <p:cNvCxnSpPr/>
          <p:nvPr/>
        </p:nvCxnSpPr>
        <p:spPr>
          <a:xfrm>
            <a:off x="16950183" y="7129870"/>
            <a:ext cx="2328417" cy="2633535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CD4B51C-B6B6-8312-E246-701A1498A047}"/>
              </a:ext>
            </a:extLst>
          </p:cNvPr>
          <p:cNvCxnSpPr/>
          <p:nvPr/>
        </p:nvCxnSpPr>
        <p:spPr>
          <a:xfrm flipV="1">
            <a:off x="16950183" y="7442330"/>
            <a:ext cx="2328417" cy="72325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404B94B-1391-3D7A-CC5C-19A1A7C13643}"/>
              </a:ext>
            </a:extLst>
          </p:cNvPr>
          <p:cNvCxnSpPr/>
          <p:nvPr/>
        </p:nvCxnSpPr>
        <p:spPr>
          <a:xfrm flipV="1">
            <a:off x="17254983" y="8165585"/>
            <a:ext cx="2023617" cy="702985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757A4BF-560F-CD41-BB7D-26E358AD1820}"/>
              </a:ext>
            </a:extLst>
          </p:cNvPr>
          <p:cNvCxnSpPr/>
          <p:nvPr/>
        </p:nvCxnSpPr>
        <p:spPr>
          <a:xfrm flipV="1">
            <a:off x="16950183" y="8868570"/>
            <a:ext cx="2514600" cy="89483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itle 1">
                <a:extLst>
                  <a:ext uri="{FF2B5EF4-FFF2-40B4-BE49-F238E27FC236}">
                    <a16:creationId xmlns:a16="http://schemas.microsoft.com/office/drawing/2014/main" id="{FAF70614-5FC0-7D5F-26DC-58B9CCC4CD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102" y="1833977"/>
                <a:ext cx="23828526" cy="2186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rồi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𝑪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∈</m:t>
                        </m:r>
                        <m:r>
                          <a:rPr lang="en-US" sz="4400" b="1" i="1">
                            <a:latin typeface="Cambria Math"/>
                          </a:rPr>
                          <m:t>ℝ</m:t>
                        </m:r>
                        <m:r>
                          <a:rPr lang="en-US" sz="4400" b="1" i="1">
                            <a:latin typeface="Cambria Math"/>
                          </a:rPr>
                          <m:t>|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≤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≤</m:t>
                        </m:r>
                        <m:r>
                          <a:rPr lang="en-US" sz="4400" b="1" i="1">
                            <a:latin typeface="Cambria Math"/>
                          </a:rPr>
                          <m:t>𝟕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𝑫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∈</m:t>
                        </m:r>
                        <m:r>
                          <a:rPr lang="en-US" sz="4400" b="1" i="1">
                            <a:latin typeface="Cambria Math"/>
                          </a:rPr>
                          <m:t>ℝ</m:t>
                        </m:r>
                        <m:r>
                          <a:rPr lang="en-US" sz="4400" b="1" i="1">
                            <a:latin typeface="Cambria Math"/>
                          </a:rPr>
                          <m:t>|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&lt;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Title 1">
                <a:extLst>
                  <a:ext uri="{FF2B5EF4-FFF2-40B4-BE49-F238E27FC236}">
                    <a16:creationId xmlns:a16="http://schemas.microsoft.com/office/drawing/2014/main" id="{FAF70614-5FC0-7D5F-26DC-58B9CCC4C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02" y="1833977"/>
                <a:ext cx="23828526" cy="2186880"/>
              </a:xfrm>
              <a:prstGeom prst="rect">
                <a:avLst/>
              </a:prstGeom>
              <a:blipFill>
                <a:blip r:embed="rId5"/>
                <a:stretch>
                  <a:fillRect l="-997" b="-3047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7636D7C0-946C-394B-84E6-98F4C23D79E3}"/>
              </a:ext>
            </a:extLst>
          </p:cNvPr>
          <p:cNvGrpSpPr/>
          <p:nvPr/>
        </p:nvGrpSpPr>
        <p:grpSpPr>
          <a:xfrm>
            <a:off x="0" y="1676400"/>
            <a:ext cx="4191001" cy="1018799"/>
            <a:chOff x="22440" y="59287"/>
            <a:chExt cx="715988" cy="182957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A96EB0E-DE78-EB74-F441-A15933A19047}"/>
                </a:ext>
              </a:extLst>
            </p:cNvPr>
            <p:cNvGrpSpPr/>
            <p:nvPr/>
          </p:nvGrpSpPr>
          <p:grpSpPr>
            <a:xfrm>
              <a:off x="22440" y="59287"/>
              <a:ext cx="676934" cy="159855"/>
              <a:chOff x="31572" y="60276"/>
              <a:chExt cx="952458" cy="197828"/>
            </a:xfrm>
          </p:grpSpPr>
          <p:sp>
            <p:nvSpPr>
              <p:cNvPr id="30" name="Arrow: Pentagon 8">
                <a:extLst>
                  <a:ext uri="{FF2B5EF4-FFF2-40B4-BE49-F238E27FC236}">
                    <a16:creationId xmlns:a16="http://schemas.microsoft.com/office/drawing/2014/main" id="{3126D566-30EA-3F12-999E-633255E1EFA2}"/>
                  </a:ext>
                </a:extLst>
              </p:cNvPr>
              <p:cNvSpPr/>
              <p:nvPr/>
            </p:nvSpPr>
            <p:spPr>
              <a:xfrm>
                <a:off x="204585" y="62042"/>
                <a:ext cx="77944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Arrow: Chevron 9">
                <a:extLst>
                  <a:ext uri="{FF2B5EF4-FFF2-40B4-BE49-F238E27FC236}">
                    <a16:creationId xmlns:a16="http://schemas.microsoft.com/office/drawing/2014/main" id="{A3CB3DF3-731A-B472-79F5-303216C291A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5997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32" name="Arrow: Chevron 10">
                <a:extLst>
                  <a:ext uri="{FF2B5EF4-FFF2-40B4-BE49-F238E27FC236}">
                    <a16:creationId xmlns:a16="http://schemas.microsoft.com/office/drawing/2014/main" id="{4CA6BBF2-2F1C-B049-5AF2-C2421B136C72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29" name="TextBox 56">
              <a:extLst>
                <a:ext uri="{FF2B5EF4-FFF2-40B4-BE49-F238E27FC236}">
                  <a16:creationId xmlns:a16="http://schemas.microsoft.com/office/drawing/2014/main" id="{B2828060-267E-0361-303A-067A3F4888E5}"/>
                </a:ext>
              </a:extLst>
            </p:cNvPr>
            <p:cNvSpPr txBox="1"/>
            <p:nvPr/>
          </p:nvSpPr>
          <p:spPr>
            <a:xfrm>
              <a:off x="271036" y="83816"/>
              <a:ext cx="467392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55">
                <a:extLst>
                  <a:ext uri="{FF2B5EF4-FFF2-40B4-BE49-F238E27FC236}">
                    <a16:creationId xmlns:a16="http://schemas.microsoft.com/office/drawing/2014/main" id="{F692A145-B7D6-4467-F545-33839656017E}"/>
                  </a:ext>
                </a:extLst>
              </p:cNvPr>
              <p:cNvSpPr txBox="1"/>
              <p:nvPr/>
            </p:nvSpPr>
            <p:spPr>
              <a:xfrm>
                <a:off x="4283316" y="5056526"/>
                <a:ext cx="3945965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−∞;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Hộp Văn bản 55">
                <a:extLst>
                  <a:ext uri="{FF2B5EF4-FFF2-40B4-BE49-F238E27FC236}">
                    <a16:creationId xmlns:a16="http://schemas.microsoft.com/office/drawing/2014/main" id="{F692A145-B7D6-4467-F545-338396560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316" y="5056526"/>
                <a:ext cx="3945965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58">
                <a:extLst>
                  <a:ext uri="{FF2B5EF4-FFF2-40B4-BE49-F238E27FC236}">
                    <a16:creationId xmlns:a16="http://schemas.microsoft.com/office/drawing/2014/main" id="{659BF019-7E1A-549C-646A-1A8C16925C3C}"/>
                  </a:ext>
                </a:extLst>
              </p:cNvPr>
              <p:cNvSpPr txBox="1"/>
              <p:nvPr/>
            </p:nvSpPr>
            <p:spPr>
              <a:xfrm>
                <a:off x="4191001" y="4203265"/>
                <a:ext cx="375989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Hộp Văn bản 58">
                <a:extLst>
                  <a:ext uri="{FF2B5EF4-FFF2-40B4-BE49-F238E27FC236}">
                    <a16:creationId xmlns:a16="http://schemas.microsoft.com/office/drawing/2014/main" id="{659BF019-7E1A-549C-646A-1A8C16925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1" y="4203265"/>
                <a:ext cx="3759892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996ED84B-1CB4-17F2-9F2E-3612FE7ADB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748" y="4141847"/>
            <a:ext cx="8305852" cy="223238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6C11040-784E-95D3-F3EA-B68EC00F5635}"/>
              </a:ext>
            </a:extLst>
          </p:cNvPr>
          <p:cNvSpPr txBox="1"/>
          <p:nvPr/>
        </p:nvSpPr>
        <p:spPr>
          <a:xfrm>
            <a:off x="347092" y="4419600"/>
            <a:ext cx="300570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u="sng" dirty="0">
                <a:solidFill>
                  <a:srgbClr val="FF0000"/>
                </a:solidFill>
              </a:rPr>
              <a:t>Lời giải: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1813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26" grpId="0" animBg="1"/>
      <p:bldP spid="33" grpId="0"/>
      <p:bldP spid="34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844" y="1828799"/>
                <a:ext cx="23925156" cy="81150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 </a:t>
                </a:r>
                <a:r>
                  <a:rPr lang="en-US" sz="44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sz="4400" b="1" dirty="0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endParaRPr lang="en-US" sz="4400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  <a:p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</a:p>
              <a:p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𝑿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chuyên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tình</a:t>
                </a:r>
                <a:r>
                  <a:rPr lang="en-US" sz="44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huống</a:t>
                </a:r>
                <a:r>
                  <a:rPr lang="en-US" sz="44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mở</a:t>
                </a:r>
                <a:r>
                  <a:rPr lang="en-US" sz="44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4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𝑿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𝑩</m:t>
                    </m:r>
                    <m:r>
                      <a:rPr lang="en-US" sz="4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(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𝑩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HĐ1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  <a:p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4" y="1828799"/>
                <a:ext cx="23925156" cy="8115039"/>
              </a:xfrm>
              <a:prstGeom prst="rect">
                <a:avLst/>
              </a:prstGeom>
              <a:blipFill>
                <a:blip r:embed="rId3"/>
                <a:stretch>
                  <a:fillRect l="-1019" r="-1324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844" y="10972800"/>
                <a:ext cx="23925156" cy="25304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𝑿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{ Nam,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Tú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Chi,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Hiền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Lam,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}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𝑿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𝑩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4" y="10972800"/>
                <a:ext cx="23925156" cy="2530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140277" y="4432966"/>
            <a:ext cx="5715000" cy="824834"/>
            <a:chOff x="22440" y="59287"/>
            <a:chExt cx="976347" cy="21872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11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3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10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9419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</a:t>
              </a:r>
              <a:r>
                <a:rPr lang="en-US" sz="4400" b="1" dirty="0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7</a:t>
              </a:r>
              <a:endParaRPr lang="en-US" sz="4400" dirty="0">
                <a:solidFill>
                  <a:srgbClr val="FF00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605EEAB-754C-4990-A5AC-3F2DE5CBE7BF}"/>
              </a:ext>
            </a:extLst>
          </p:cNvPr>
          <p:cNvGrpSpPr/>
          <p:nvPr/>
        </p:nvGrpSpPr>
        <p:grpSpPr>
          <a:xfrm>
            <a:off x="140277" y="10050687"/>
            <a:ext cx="3760381" cy="887477"/>
            <a:chOff x="22440" y="16831"/>
            <a:chExt cx="850471" cy="23000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107912B-65E9-43B9-A008-7CF5C1FD0CFF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941B664E-F99C-4BC6-A9F7-A8F112C97635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rrow: Chevron 17">
                <a:extLst>
                  <a:ext uri="{FF2B5EF4-FFF2-40B4-BE49-F238E27FC236}">
                    <a16:creationId xmlns:a16="http://schemas.microsoft.com/office/drawing/2014/main" id="{ECDC80BE-F490-46A9-9CF3-5031366AFC8B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AA8147C3-4D12-49BC-886C-431A08F9A769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TextBox 56">
              <a:extLst>
                <a:ext uri="{FF2B5EF4-FFF2-40B4-BE49-F238E27FC236}">
                  <a16:creationId xmlns:a16="http://schemas.microsoft.com/office/drawing/2014/main" id="{E0EC8CCB-3A6E-4ED8-B3CC-84E29C8204D5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3488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63266" y="1676398"/>
            <a:ext cx="14476442" cy="11181523"/>
            <a:chOff x="9851187" y="2126503"/>
            <a:chExt cx="14476442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9972554" y="2256432"/>
              <a:ext cx="13701866" cy="2123657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551121" y="5288484"/>
              <a:ext cx="12725400" cy="5105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 err="1">
                  <a:solidFill>
                    <a:srgbClr val="0000FF"/>
                  </a:solidFill>
                  <a:latin typeface="Tomaho"/>
                  <a:ea typeface="Tahoma" pitchFamily="34" charset="0"/>
                  <a:cs typeface="Tahoma" pitchFamily="34" charset="0"/>
                </a:rPr>
                <a:t>Tiết</a:t>
              </a:r>
              <a:r>
                <a:rPr lang="en-US" sz="5800" b="1" dirty="0">
                  <a:solidFill>
                    <a:srgbClr val="0000FF"/>
                  </a:solidFill>
                  <a:latin typeface="Tomaho"/>
                  <a:ea typeface="Tahoma" pitchFamily="34" charset="0"/>
                  <a:cs typeface="Tahoma" pitchFamily="34" charset="0"/>
                </a:rPr>
                <a:t> 1: </a:t>
              </a:r>
              <a:r>
                <a:rPr lang="en-US" sz="5800" b="1" dirty="0" err="1">
                  <a:solidFill>
                    <a:srgbClr val="0000CC"/>
                  </a:solidFill>
                  <a:effectLst/>
                  <a:latin typeface="Tomaho"/>
                  <a:ea typeface="Times New Roman" panose="02020603050405020304" pitchFamily="18" charset="0"/>
                </a:rPr>
                <a:t>Các</a:t>
              </a:r>
              <a:r>
                <a:rPr lang="en-US" sz="5800" b="1" dirty="0">
                  <a:solidFill>
                    <a:srgbClr val="0000CC"/>
                  </a:solidFill>
                  <a:effectLst/>
                  <a:latin typeface="Tomaho"/>
                  <a:ea typeface="Times New Roman" panose="02020603050405020304" pitchFamily="18" charset="0"/>
                </a:rPr>
                <a:t> </a:t>
              </a:r>
              <a:r>
                <a:rPr lang="en-US" sz="5800" b="1" dirty="0" err="1">
                  <a:solidFill>
                    <a:srgbClr val="0000CC"/>
                  </a:solidFill>
                  <a:effectLst/>
                  <a:latin typeface="Tomaho"/>
                  <a:ea typeface="Times New Roman" panose="02020603050405020304" pitchFamily="18" charset="0"/>
                </a:rPr>
                <a:t>khái</a:t>
              </a:r>
              <a:r>
                <a:rPr lang="en-US" sz="5800" b="1" dirty="0">
                  <a:solidFill>
                    <a:srgbClr val="0000CC"/>
                  </a:solidFill>
                  <a:effectLst/>
                  <a:latin typeface="Tomaho"/>
                  <a:ea typeface="Times New Roman" panose="02020603050405020304" pitchFamily="18" charset="0"/>
                </a:rPr>
                <a:t> </a:t>
              </a:r>
              <a:r>
                <a:rPr lang="en-US" sz="5800" b="1" dirty="0" err="1">
                  <a:solidFill>
                    <a:srgbClr val="0000CC"/>
                  </a:solidFill>
                  <a:effectLst/>
                  <a:latin typeface="Tomaho"/>
                  <a:ea typeface="Times New Roman" panose="02020603050405020304" pitchFamily="18" charset="0"/>
                </a:rPr>
                <a:t>niệm</a:t>
              </a:r>
              <a:r>
                <a:rPr lang="en-US" sz="5800" b="1" dirty="0">
                  <a:solidFill>
                    <a:srgbClr val="0000CC"/>
                  </a:solidFill>
                  <a:effectLst/>
                  <a:latin typeface="Tomaho"/>
                  <a:ea typeface="Times New Roman" panose="02020603050405020304" pitchFamily="18" charset="0"/>
                </a:rPr>
                <a:t> </a:t>
              </a:r>
              <a:r>
                <a:rPr lang="en-US" sz="5800" b="1" dirty="0" err="1">
                  <a:solidFill>
                    <a:srgbClr val="0000CC"/>
                  </a:solidFill>
                  <a:effectLst/>
                  <a:latin typeface="Tomaho"/>
                  <a:ea typeface="Times New Roman" panose="02020603050405020304" pitchFamily="18" charset="0"/>
                </a:rPr>
                <a:t>cơ</a:t>
              </a:r>
              <a:r>
                <a:rPr lang="en-US" sz="5800" b="1" dirty="0">
                  <a:solidFill>
                    <a:srgbClr val="0000CC"/>
                  </a:solidFill>
                  <a:effectLst/>
                  <a:latin typeface="Tomaho"/>
                  <a:ea typeface="Times New Roman" panose="02020603050405020304" pitchFamily="18" charset="0"/>
                </a:rPr>
                <a:t> </a:t>
              </a:r>
              <a:r>
                <a:rPr lang="en-US" sz="5800" b="1" dirty="0" err="1">
                  <a:solidFill>
                    <a:srgbClr val="0000CC"/>
                  </a:solidFill>
                  <a:effectLst/>
                  <a:latin typeface="Tomaho"/>
                  <a:ea typeface="Times New Roman" panose="02020603050405020304" pitchFamily="18" charset="0"/>
                </a:rPr>
                <a:t>bản</a:t>
              </a:r>
              <a:r>
                <a:rPr lang="en-US" sz="5800" b="1" dirty="0">
                  <a:solidFill>
                    <a:srgbClr val="0000CC"/>
                  </a:solidFill>
                  <a:effectLst/>
                  <a:latin typeface="Tomaho"/>
                  <a:ea typeface="Times New Roman" panose="02020603050405020304" pitchFamily="18" charset="0"/>
                </a:rPr>
                <a:t> </a:t>
              </a:r>
              <a:r>
                <a:rPr lang="en-US" sz="5800" b="1" dirty="0" err="1">
                  <a:solidFill>
                    <a:srgbClr val="0000CC"/>
                  </a:solidFill>
                  <a:effectLst/>
                  <a:latin typeface="Tomaho"/>
                  <a:ea typeface="Times New Roman" panose="02020603050405020304" pitchFamily="18" charset="0"/>
                </a:rPr>
                <a:t>về</a:t>
              </a:r>
              <a:r>
                <a:rPr lang="en-US" sz="5800" b="1" dirty="0">
                  <a:solidFill>
                    <a:srgbClr val="0000CC"/>
                  </a:solidFill>
                  <a:effectLst/>
                  <a:latin typeface="Tomaho"/>
                  <a:ea typeface="Times New Roman" panose="02020603050405020304" pitchFamily="18" charset="0"/>
                </a:rPr>
                <a:t> </a:t>
              </a:r>
              <a:r>
                <a:rPr lang="en-US" sz="5800" b="1" dirty="0" err="1">
                  <a:solidFill>
                    <a:srgbClr val="0000CC"/>
                  </a:solidFill>
                  <a:effectLst/>
                  <a:latin typeface="Tomaho"/>
                  <a:ea typeface="Times New Roman" panose="02020603050405020304" pitchFamily="18" charset="0"/>
                </a:rPr>
                <a:t>tập</a:t>
              </a:r>
              <a:r>
                <a:rPr lang="en-US" sz="5800" b="1" dirty="0">
                  <a:solidFill>
                    <a:srgbClr val="0000CC"/>
                  </a:solidFill>
                  <a:effectLst/>
                  <a:latin typeface="Tomaho"/>
                  <a:ea typeface="Times New Roman" panose="02020603050405020304" pitchFamily="18" charset="0"/>
                </a:rPr>
                <a:t> </a:t>
              </a:r>
              <a:r>
                <a:rPr lang="en-US" sz="5800" b="1" dirty="0" err="1">
                  <a:solidFill>
                    <a:srgbClr val="0000CC"/>
                  </a:solidFill>
                  <a:effectLst/>
                  <a:latin typeface="Tomaho"/>
                  <a:ea typeface="Times New Roman" panose="02020603050405020304" pitchFamily="18" charset="0"/>
                </a:rPr>
                <a:t>hợp</a:t>
              </a:r>
              <a:endParaRPr lang="en-US" sz="5800" b="1" dirty="0">
                <a:solidFill>
                  <a:srgbClr val="0000CC"/>
                </a:solidFill>
                <a:latin typeface="Tomaho"/>
                <a:ea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 err="1">
                  <a:solidFill>
                    <a:srgbClr val="0000CC"/>
                  </a:solidFill>
                  <a:latin typeface="Tomaho"/>
                  <a:ea typeface="Tahoma" pitchFamily="34" charset="0"/>
                  <a:cs typeface="Tahoma" pitchFamily="34" charset="0"/>
                </a:rPr>
                <a:t>Tiết</a:t>
              </a:r>
              <a:r>
                <a:rPr lang="en-US" sz="5800" b="1" dirty="0">
                  <a:solidFill>
                    <a:srgbClr val="0000CC"/>
                  </a:solidFill>
                  <a:latin typeface="Tomaho"/>
                  <a:ea typeface="Tahoma" pitchFamily="34" charset="0"/>
                  <a:cs typeface="Tahoma" pitchFamily="34" charset="0"/>
                </a:rPr>
                <a:t> 2: </a:t>
              </a:r>
              <a:r>
                <a:rPr lang="en-US" sz="5800" b="1" dirty="0" err="1">
                  <a:solidFill>
                    <a:srgbClr val="0000CC"/>
                  </a:solidFill>
                  <a:effectLst/>
                  <a:latin typeface="Tomaho"/>
                  <a:ea typeface="Times New Roman" panose="02020603050405020304" pitchFamily="18" charset="0"/>
                </a:rPr>
                <a:t>Các</a:t>
              </a:r>
              <a:r>
                <a:rPr lang="en-US" sz="5800" b="1" dirty="0">
                  <a:solidFill>
                    <a:srgbClr val="0000CC"/>
                  </a:solidFill>
                  <a:effectLst/>
                  <a:latin typeface="Tomaho"/>
                  <a:ea typeface="Times New Roman" panose="02020603050405020304" pitchFamily="18" charset="0"/>
                </a:rPr>
                <a:t> </a:t>
              </a:r>
              <a:r>
                <a:rPr lang="en-US" sz="5800" b="1" dirty="0" err="1">
                  <a:solidFill>
                    <a:srgbClr val="0000CC"/>
                  </a:solidFill>
                  <a:effectLst/>
                  <a:latin typeface="Tomaho"/>
                  <a:ea typeface="Times New Roman" panose="02020603050405020304" pitchFamily="18" charset="0"/>
                </a:rPr>
                <a:t>tập</a:t>
              </a:r>
              <a:r>
                <a:rPr lang="en-US" sz="5800" b="1" dirty="0">
                  <a:solidFill>
                    <a:srgbClr val="0000CC"/>
                  </a:solidFill>
                  <a:effectLst/>
                  <a:latin typeface="Tomaho"/>
                  <a:ea typeface="Times New Roman" panose="02020603050405020304" pitchFamily="18" charset="0"/>
                </a:rPr>
                <a:t> </a:t>
              </a:r>
              <a:r>
                <a:rPr lang="en-US" sz="5800" b="1" dirty="0" err="1">
                  <a:solidFill>
                    <a:srgbClr val="0000CC"/>
                  </a:solidFill>
                  <a:effectLst/>
                  <a:latin typeface="Tomaho"/>
                  <a:ea typeface="Times New Roman" panose="02020603050405020304" pitchFamily="18" charset="0"/>
                </a:rPr>
                <a:t>hợp</a:t>
              </a:r>
              <a:r>
                <a:rPr lang="en-US" sz="5800" b="1" dirty="0">
                  <a:solidFill>
                    <a:srgbClr val="0000CC"/>
                  </a:solidFill>
                  <a:effectLst/>
                  <a:latin typeface="Tomaho"/>
                  <a:ea typeface="Times New Roman" panose="02020603050405020304" pitchFamily="18" charset="0"/>
                </a:rPr>
                <a:t> </a:t>
              </a:r>
              <a:r>
                <a:rPr lang="en-US" sz="5800" b="1" dirty="0" err="1">
                  <a:solidFill>
                    <a:srgbClr val="0000CC"/>
                  </a:solidFill>
                  <a:effectLst/>
                  <a:latin typeface="Tomaho"/>
                  <a:ea typeface="Times New Roman" panose="02020603050405020304" pitchFamily="18" charset="0"/>
                </a:rPr>
                <a:t>số</a:t>
              </a:r>
              <a:endParaRPr lang="en-US" sz="5800" b="1" dirty="0">
                <a:solidFill>
                  <a:srgbClr val="0000CC"/>
                </a:solidFill>
                <a:effectLst/>
                <a:latin typeface="Tomaho"/>
                <a:ea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 err="1">
                  <a:solidFill>
                    <a:srgbClr val="0000CC"/>
                  </a:solidFill>
                  <a:latin typeface="Tomaho"/>
                  <a:ea typeface="Tahoma" pitchFamily="34" charset="0"/>
                  <a:cs typeface="Tahoma" pitchFamily="34" charset="0"/>
                </a:rPr>
                <a:t>Tiết</a:t>
              </a:r>
              <a:r>
                <a:rPr lang="en-US" sz="5800" b="1" dirty="0">
                  <a:solidFill>
                    <a:srgbClr val="0000CC"/>
                  </a:solidFill>
                  <a:latin typeface="Tomaho"/>
                  <a:ea typeface="Tahoma" pitchFamily="34" charset="0"/>
                  <a:cs typeface="Tahoma" pitchFamily="34" charset="0"/>
                </a:rPr>
                <a:t> 3: </a:t>
              </a:r>
              <a:r>
                <a:rPr lang="en-US" sz="5800" b="1" dirty="0" err="1">
                  <a:solidFill>
                    <a:srgbClr val="0000CC"/>
                  </a:solidFill>
                  <a:effectLst/>
                  <a:latin typeface="Tomaho"/>
                  <a:ea typeface="Times New Roman" panose="02020603050405020304" pitchFamily="18" charset="0"/>
                </a:rPr>
                <a:t>Các</a:t>
              </a:r>
              <a:r>
                <a:rPr lang="en-US" sz="5800" b="1" dirty="0">
                  <a:solidFill>
                    <a:srgbClr val="0000CC"/>
                  </a:solidFill>
                  <a:effectLst/>
                  <a:latin typeface="Tomaho"/>
                  <a:ea typeface="Times New Roman" panose="02020603050405020304" pitchFamily="18" charset="0"/>
                </a:rPr>
                <a:t> </a:t>
              </a:r>
              <a:r>
                <a:rPr lang="en-US" sz="5800" b="1" dirty="0" err="1">
                  <a:solidFill>
                    <a:srgbClr val="0000CC"/>
                  </a:solidFill>
                  <a:effectLst/>
                  <a:latin typeface="Tomaho"/>
                  <a:ea typeface="Times New Roman" panose="02020603050405020304" pitchFamily="18" charset="0"/>
                </a:rPr>
                <a:t>phép</a:t>
              </a:r>
              <a:r>
                <a:rPr lang="en-US" sz="5800" b="1" dirty="0">
                  <a:solidFill>
                    <a:srgbClr val="0000CC"/>
                  </a:solidFill>
                  <a:effectLst/>
                  <a:latin typeface="Tomaho"/>
                  <a:ea typeface="Times New Roman" panose="02020603050405020304" pitchFamily="18" charset="0"/>
                </a:rPr>
                <a:t> </a:t>
              </a:r>
              <a:r>
                <a:rPr lang="en-US" sz="5800" b="1" dirty="0" err="1">
                  <a:solidFill>
                    <a:srgbClr val="0000CC"/>
                  </a:solidFill>
                  <a:effectLst/>
                  <a:latin typeface="Tomaho"/>
                  <a:ea typeface="Times New Roman" panose="02020603050405020304" pitchFamily="18" charset="0"/>
                </a:rPr>
                <a:t>toán</a:t>
              </a:r>
              <a:r>
                <a:rPr lang="en-US" sz="5800" b="1" dirty="0">
                  <a:solidFill>
                    <a:srgbClr val="0000CC"/>
                  </a:solidFill>
                  <a:effectLst/>
                  <a:latin typeface="Tomaho"/>
                  <a:ea typeface="Times New Roman" panose="02020603050405020304" pitchFamily="18" charset="0"/>
                </a:rPr>
                <a:t> </a:t>
              </a:r>
              <a:r>
                <a:rPr lang="en-US" sz="5800" b="1" dirty="0" err="1">
                  <a:solidFill>
                    <a:srgbClr val="0000CC"/>
                  </a:solidFill>
                  <a:effectLst/>
                  <a:latin typeface="Tomaho"/>
                  <a:ea typeface="Times New Roman" panose="02020603050405020304" pitchFamily="18" charset="0"/>
                </a:rPr>
                <a:t>trên</a:t>
              </a:r>
              <a:r>
                <a:rPr lang="en-US" sz="5800" b="1" dirty="0">
                  <a:solidFill>
                    <a:srgbClr val="0000CC"/>
                  </a:solidFill>
                  <a:effectLst/>
                  <a:latin typeface="Tomaho"/>
                  <a:ea typeface="Times New Roman" panose="02020603050405020304" pitchFamily="18" charset="0"/>
                </a:rPr>
                <a:t> </a:t>
              </a:r>
              <a:r>
                <a:rPr lang="en-US" sz="5800" b="1" dirty="0" err="1">
                  <a:solidFill>
                    <a:srgbClr val="0000CC"/>
                  </a:solidFill>
                  <a:effectLst/>
                  <a:latin typeface="Tomaho"/>
                  <a:ea typeface="Times New Roman" panose="02020603050405020304" pitchFamily="18" charset="0"/>
                </a:rPr>
                <a:t>tập</a:t>
              </a:r>
              <a:r>
                <a:rPr lang="en-US" sz="5800" b="1" dirty="0">
                  <a:solidFill>
                    <a:srgbClr val="0000CC"/>
                  </a:solidFill>
                  <a:effectLst/>
                  <a:latin typeface="Tomaho"/>
                  <a:ea typeface="Times New Roman" panose="02020603050405020304" pitchFamily="18" charset="0"/>
                </a:rPr>
                <a:t> </a:t>
              </a:r>
              <a:r>
                <a:rPr lang="en-US" sz="5800" b="1" dirty="0" err="1">
                  <a:solidFill>
                    <a:srgbClr val="0000CC"/>
                  </a:solidFill>
                  <a:effectLst/>
                  <a:latin typeface="Tomaho"/>
                  <a:ea typeface="Times New Roman" panose="02020603050405020304" pitchFamily="18" charset="0"/>
                </a:rPr>
                <a:t>hợp</a:t>
              </a:r>
              <a:endParaRPr lang="en-US" sz="5800" b="1" dirty="0">
                <a:solidFill>
                  <a:srgbClr val="0000CC"/>
                </a:solidFill>
                <a:latin typeface="Tomaho"/>
                <a:ea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 err="1">
                  <a:solidFill>
                    <a:srgbClr val="0000CC"/>
                  </a:solidFill>
                  <a:latin typeface="Tomaho"/>
                  <a:ea typeface="Tahoma" pitchFamily="34" charset="0"/>
                  <a:cs typeface="Tahoma" pitchFamily="34" charset="0"/>
                </a:rPr>
                <a:t>Tiết</a:t>
              </a:r>
              <a:r>
                <a:rPr lang="en-US" sz="5800" b="1" dirty="0">
                  <a:solidFill>
                    <a:srgbClr val="0000CC"/>
                  </a:solidFill>
                  <a:latin typeface="Tomaho"/>
                  <a:ea typeface="Tahoma" pitchFamily="34" charset="0"/>
                  <a:cs typeface="Tahoma" pitchFamily="34" charset="0"/>
                </a:rPr>
                <a:t> 4: </a:t>
              </a:r>
              <a:r>
                <a:rPr lang="en-US" sz="5800" b="1" dirty="0" err="1">
                  <a:solidFill>
                    <a:srgbClr val="0000CC"/>
                  </a:solidFill>
                  <a:effectLst/>
                  <a:latin typeface="Tomaho"/>
                  <a:ea typeface="Times New Roman" panose="02020603050405020304" pitchFamily="18" charset="0"/>
                </a:rPr>
                <a:t>Luyện</a:t>
              </a:r>
              <a:r>
                <a:rPr lang="en-US" sz="5800" b="1" dirty="0">
                  <a:solidFill>
                    <a:srgbClr val="0000CC"/>
                  </a:solidFill>
                  <a:effectLst/>
                  <a:latin typeface="Tomaho"/>
                  <a:ea typeface="Times New Roman" panose="02020603050405020304" pitchFamily="18" charset="0"/>
                </a:rPr>
                <a:t> </a:t>
              </a:r>
              <a:r>
                <a:rPr lang="en-US" sz="5800" b="1" dirty="0" err="1">
                  <a:solidFill>
                    <a:srgbClr val="0000CC"/>
                  </a:solidFill>
                  <a:effectLst/>
                  <a:latin typeface="Tomaho"/>
                  <a:ea typeface="Times New Roman" panose="02020603050405020304" pitchFamily="18" charset="0"/>
                </a:rPr>
                <a:t>tập</a:t>
              </a:r>
              <a:endParaRPr lang="en-US" sz="5800" b="1" dirty="0">
                <a:solidFill>
                  <a:srgbClr val="0000FF"/>
                </a:solidFill>
                <a:latin typeface="Tomaho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0806364" y="2627971"/>
              <a:ext cx="13521265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2</a:t>
              </a:r>
              <a:r>
                <a:rPr lang="vi-VN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 HỢP VÀ CÁC PHÉP TOÁN TRÊN </a:t>
              </a:r>
            </a:p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 HỢP</a:t>
              </a:r>
            </a:p>
            <a:p>
              <a:endParaRPr lang="vi-VN" sz="4400" dirty="0">
                <a:solidFill>
                  <a:schemeClr val="bg1"/>
                </a:solidFill>
                <a:latin typeface="Tomaho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34" y="1924240"/>
            <a:ext cx="8813299" cy="109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70346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027" y="1695738"/>
                <a:ext cx="18412452" cy="3450688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𝑻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𝑻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𝑻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algn="ctr">
                  <a:lnSpc>
                    <a:spcPct val="100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𝑻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à 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27" y="1695738"/>
                <a:ext cx="18412452" cy="3450688"/>
              </a:xfrm>
              <a:prstGeom prst="rect">
                <a:avLst/>
              </a:prstGeom>
              <a:blipFill>
                <a:blip r:embed="rId3"/>
                <a:stretch>
                  <a:fillRect l="-1324" r="-1291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026" y="6126687"/>
                <a:ext cx="23948681" cy="244288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indent="-914400" algn="just">
                  <a:lnSpc>
                    <a:spcPct val="150000"/>
                  </a:lnSpc>
                  <a:buAutoNum type="alphaLcParenR"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𝟐𝟕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𝟐𝟕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𝟑𝟔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.Hãy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=[</m:t>
                    </m:r>
                    <m:d>
                      <m:dPr>
                        <m:beg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−∞;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Hãy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26" y="6126687"/>
                <a:ext cx="23948681" cy="2442888"/>
              </a:xfrm>
              <a:prstGeom prst="rect">
                <a:avLst/>
              </a:prstGeom>
              <a:blipFill>
                <a:blip r:embed="rId4"/>
                <a:stretch>
                  <a:fillRect l="-1018" b="-248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0E98F2FC-DEAE-422E-BEA6-6BF0271CBB25}"/>
              </a:ext>
            </a:extLst>
          </p:cNvPr>
          <p:cNvGrpSpPr/>
          <p:nvPr/>
        </p:nvGrpSpPr>
        <p:grpSpPr>
          <a:xfrm>
            <a:off x="26126" y="5120640"/>
            <a:ext cx="3837281" cy="1160381"/>
            <a:chOff x="22440" y="16831"/>
            <a:chExt cx="850471" cy="23000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F60CF18-9611-40C5-89A4-438FBFB39780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8" name="Arrow: Pentagon 17">
                <a:extLst>
                  <a:ext uri="{FF2B5EF4-FFF2-40B4-BE49-F238E27FC236}">
                    <a16:creationId xmlns:a16="http://schemas.microsoft.com/office/drawing/2014/main" id="{D6F1A983-B514-4B18-81EE-C6B47CD672DA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6451536B-A641-4F05-86DE-641ADB6C0C2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Arrow: Chevron 19">
                <a:extLst>
                  <a:ext uri="{FF2B5EF4-FFF2-40B4-BE49-F238E27FC236}">
                    <a16:creationId xmlns:a16="http://schemas.microsoft.com/office/drawing/2014/main" id="{0A007631-E717-40DA-98B6-07F3DE15B72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56">
              <a:extLst>
                <a:ext uri="{FF2B5EF4-FFF2-40B4-BE49-F238E27FC236}">
                  <a16:creationId xmlns:a16="http://schemas.microsoft.com/office/drawing/2014/main" id="{E9B719A9-E1FA-409E-8B3D-62C9E84714D4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</a:t>
              </a: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FEA08CE-B77C-46E4-93CC-3D11BE5DF2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6720" y="1695736"/>
            <a:ext cx="5764880" cy="2950263"/>
          </a:xfrm>
          <a:prstGeom prst="rect">
            <a:avLst/>
          </a:prstGeom>
          <a:noFill/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6AD4EF3-D865-4A84-9EAB-1C5A234CC519}"/>
              </a:ext>
            </a:extLst>
          </p:cNvPr>
          <p:cNvGrpSpPr/>
          <p:nvPr/>
        </p:nvGrpSpPr>
        <p:grpSpPr>
          <a:xfrm>
            <a:off x="152400" y="8553557"/>
            <a:ext cx="3760381" cy="887477"/>
            <a:chOff x="22440" y="16831"/>
            <a:chExt cx="850471" cy="23000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81FFB60-0F95-4982-9D5A-E1AB765E6EC0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ED59255B-533E-4C04-812E-5265BB64B3DC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Arrow: Chevron 26">
                <a:extLst>
                  <a:ext uri="{FF2B5EF4-FFF2-40B4-BE49-F238E27FC236}">
                    <a16:creationId xmlns:a16="http://schemas.microsoft.com/office/drawing/2014/main" id="{70C45B3F-A7FA-414A-9D19-8422F8D4BF06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Arrow: Chevron 27">
                <a:extLst>
                  <a:ext uri="{FF2B5EF4-FFF2-40B4-BE49-F238E27FC236}">
                    <a16:creationId xmlns:a16="http://schemas.microsoft.com/office/drawing/2014/main" id="{67F86402-9287-4EF1-B368-5AD1715C2AF0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56">
              <a:extLst>
                <a:ext uri="{FF2B5EF4-FFF2-40B4-BE49-F238E27FC236}">
                  <a16:creationId xmlns:a16="http://schemas.microsoft.com/office/drawing/2014/main" id="{EC17564D-9E64-4DD1-BFB2-B326A6C9C4D9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A0FFD6F1-1E11-4685-A37D-32BB2953D2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026" y="9305136"/>
                <a:ext cx="12750755" cy="206061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914400" indent="-914400">
                  <a:lnSpc>
                    <a:spcPct val="150000"/>
                  </a:lnSpc>
                  <a:buAutoNum type="alphaLcParenR"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𝟐𝟕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A0FFD6F1-1E11-4685-A37D-32BB2953D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26" y="9305136"/>
                <a:ext cx="12750755" cy="2060619"/>
              </a:xfrm>
              <a:prstGeom prst="rect">
                <a:avLst/>
              </a:prstGeom>
              <a:blipFill>
                <a:blip r:embed="rId6"/>
                <a:stretch>
                  <a:fillRect l="-1910" b="-941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itle 1">
                <a:extLst>
                  <a:ext uri="{FF2B5EF4-FFF2-40B4-BE49-F238E27FC236}">
                    <a16:creationId xmlns:a16="http://schemas.microsoft.com/office/drawing/2014/main" id="{2E8CD60F-EC99-412D-BB24-D47FF176B4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557" y="11395999"/>
                <a:ext cx="12750755" cy="206062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 Giao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1" name="Title 1">
                <a:extLst>
                  <a:ext uri="{FF2B5EF4-FFF2-40B4-BE49-F238E27FC236}">
                    <a16:creationId xmlns:a16="http://schemas.microsoft.com/office/drawing/2014/main" id="{2E8CD60F-EC99-412D-BB24-D47FF176B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57" y="11395999"/>
                <a:ext cx="12750755" cy="2060620"/>
              </a:xfrm>
              <a:prstGeom prst="rect">
                <a:avLst/>
              </a:prstGeom>
              <a:blipFill>
                <a:blip r:embed="rId7"/>
                <a:stretch>
                  <a:fillRect l="-1910" b="-941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155AB38B-5488-4E88-B985-CA1AF7B6CE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14575" y="9488018"/>
            <a:ext cx="11117025" cy="2567281"/>
          </a:xfrm>
          <a:prstGeom prst="rect">
            <a:avLst/>
          </a:prstGeom>
          <a:solidFill>
            <a:srgbClr val="EEF7E9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E42410-A5B0-40ED-B03D-9092D9931C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20409" y="11378121"/>
            <a:ext cx="10885425" cy="23041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1D8AF4-98B9-4681-B254-EC6EBA55E818}"/>
              </a:ext>
            </a:extLst>
          </p:cNvPr>
          <p:cNvSpPr txBox="1"/>
          <p:nvPr/>
        </p:nvSpPr>
        <p:spPr>
          <a:xfrm>
            <a:off x="13411200" y="8608680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sơ</a:t>
            </a: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</a:t>
            </a:r>
            <a:endParaRPr lang="vi-VN" sz="44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866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29" grpId="0" animBg="1"/>
      <p:bldP spid="31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809" y="2006782"/>
                <a:ext cx="23975292" cy="124021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Luyện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5: 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9" y="2006782"/>
                <a:ext cx="23975292" cy="1240219"/>
              </a:xfrm>
              <a:prstGeom prst="rect">
                <a:avLst/>
              </a:prstGeom>
              <a:blipFill>
                <a:blip r:embed="rId3"/>
                <a:stretch>
                  <a:fillRect b="-485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0E98F2FC-DEAE-422E-BEA6-6BF0271CBB25}"/>
              </a:ext>
            </a:extLst>
          </p:cNvPr>
          <p:cNvGrpSpPr/>
          <p:nvPr/>
        </p:nvGrpSpPr>
        <p:grpSpPr>
          <a:xfrm>
            <a:off x="2590800" y="990600"/>
            <a:ext cx="5486400" cy="811277"/>
            <a:chOff x="22440" y="16831"/>
            <a:chExt cx="850471" cy="23000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F60CF18-9611-40C5-89A4-438FBFB39780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8" name="Arrow: Pentagon 17">
                <a:extLst>
                  <a:ext uri="{FF2B5EF4-FFF2-40B4-BE49-F238E27FC236}">
                    <a16:creationId xmlns:a16="http://schemas.microsoft.com/office/drawing/2014/main" id="{D6F1A983-B514-4B18-81EE-C6B47CD672DA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6451536B-A641-4F05-86DE-641ADB6C0C2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Arrow: Chevron 19">
                <a:extLst>
                  <a:ext uri="{FF2B5EF4-FFF2-40B4-BE49-F238E27FC236}">
                    <a16:creationId xmlns:a16="http://schemas.microsoft.com/office/drawing/2014/main" id="{0A007631-E717-40DA-98B6-07F3DE15B72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56">
              <a:extLst>
                <a:ext uri="{FF2B5EF4-FFF2-40B4-BE49-F238E27FC236}">
                  <a16:creationId xmlns:a16="http://schemas.microsoft.com/office/drawing/2014/main" id="{E9B719A9-E1FA-409E-8B3D-62C9E84714D4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36811BDB-4069-4EB9-8BB3-2632EE494311}"/>
              </a:ext>
            </a:extLst>
          </p:cNvPr>
          <p:cNvSpPr txBox="1">
            <a:spLocks/>
          </p:cNvSpPr>
          <p:nvPr/>
        </p:nvSpPr>
        <p:spPr>
          <a:xfrm>
            <a:off x="-7315" y="4114800"/>
            <a:ext cx="24253092" cy="20697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HĐ 8.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Trở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huống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EE88C6C-796C-4F11-BCD9-A944395F38EE}"/>
              </a:ext>
            </a:extLst>
          </p:cNvPr>
          <p:cNvSpPr txBox="1">
            <a:spLocks/>
          </p:cNvSpPr>
          <p:nvPr/>
        </p:nvSpPr>
        <p:spPr>
          <a:xfrm>
            <a:off x="-7315" y="3032405"/>
            <a:ext cx="8084515" cy="1025201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endParaRPr lang="en-US" sz="44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D447EC7-C73B-4E0B-AFB8-93DBF4B33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3232" y="6637473"/>
            <a:ext cx="5836779" cy="2915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id="{39947D31-3FBD-4367-857E-5BF159C85A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615" y="6387709"/>
                <a:ext cx="18335617" cy="322934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ký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4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𝐡𝐨</m:t>
                        </m:r>
                        <m:r>
                          <a:rPr lang="en-US" sz="44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ặ</m:t>
                        </m:r>
                        <m:r>
                          <a:rPr lang="en-US" sz="44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  <m:r>
                          <a:rPr lang="en-US" sz="44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id="{39947D31-3FBD-4367-857E-5BF159C85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5" y="6387709"/>
                <a:ext cx="18335617" cy="3229347"/>
              </a:xfrm>
              <a:prstGeom prst="rect">
                <a:avLst/>
              </a:prstGeom>
              <a:blipFill>
                <a:blip r:embed="rId5"/>
                <a:stretch>
                  <a:fillRect l="-1296" r="-2193" b="-94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BCB83D6D-51C0-40D2-8891-6C9D86170C5C}"/>
              </a:ext>
            </a:extLst>
          </p:cNvPr>
          <p:cNvGrpSpPr/>
          <p:nvPr/>
        </p:nvGrpSpPr>
        <p:grpSpPr>
          <a:xfrm>
            <a:off x="107328" y="9519464"/>
            <a:ext cx="5486400" cy="811277"/>
            <a:chOff x="22440" y="16831"/>
            <a:chExt cx="850471" cy="23000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F62F473-44EA-4543-B98A-FD12E7BC4D40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C933F19F-DDEF-45DE-948D-24F0DE939042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Arrow: Chevron 26">
                <a:extLst>
                  <a:ext uri="{FF2B5EF4-FFF2-40B4-BE49-F238E27FC236}">
                    <a16:creationId xmlns:a16="http://schemas.microsoft.com/office/drawing/2014/main" id="{0F1768B7-0AB8-493B-8178-91A0A890A5D0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Arrow: Chevron 27">
                <a:extLst>
                  <a:ext uri="{FF2B5EF4-FFF2-40B4-BE49-F238E27FC236}">
                    <a16:creationId xmlns:a16="http://schemas.microsoft.com/office/drawing/2014/main" id="{AF82784E-017D-43FF-9762-3CB7F2FBEA76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56">
              <a:extLst>
                <a:ext uri="{FF2B5EF4-FFF2-40B4-BE49-F238E27FC236}">
                  <a16:creationId xmlns:a16="http://schemas.microsoft.com/office/drawing/2014/main" id="{9D324883-80DF-4DE7-A3F4-C85EAC249E57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7</a:t>
              </a: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22D86986-C98D-4A15-9193-4E169B03213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585" y="10352696"/>
                <a:ext cx="24365415" cy="135652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22D86986-C98D-4A15-9193-4E169B0321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5" y="10352696"/>
                <a:ext cx="24365415" cy="1356522"/>
              </a:xfrm>
              <a:prstGeom prst="rect">
                <a:avLst/>
              </a:prstGeom>
              <a:blipFill>
                <a:blip r:embed="rId6"/>
                <a:stretch>
                  <a:fillRect l="-975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itle 1">
                <a:extLst>
                  <a:ext uri="{FF2B5EF4-FFF2-40B4-BE49-F238E27FC236}">
                    <a16:creationId xmlns:a16="http://schemas.microsoft.com/office/drawing/2014/main" id="{E19E099E-DEA0-4483-A399-758109B94E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3739" y="12234041"/>
                <a:ext cx="18147287" cy="124702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itle 1">
                <a:extLst>
                  <a:ext uri="{FF2B5EF4-FFF2-40B4-BE49-F238E27FC236}">
                    <a16:creationId xmlns:a16="http://schemas.microsoft.com/office/drawing/2014/main" id="{E19E099E-DEA0-4483-A399-758109B94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39" y="12234041"/>
                <a:ext cx="18147287" cy="1247022"/>
              </a:xfrm>
              <a:prstGeom prst="rect">
                <a:avLst/>
              </a:prstGeom>
              <a:blipFill>
                <a:blip r:embed="rId7"/>
                <a:stretch>
                  <a:fillRect b="-485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9B0E9633-BF1B-4A43-9B36-E6AC3A364E85}"/>
              </a:ext>
            </a:extLst>
          </p:cNvPr>
          <p:cNvGrpSpPr/>
          <p:nvPr/>
        </p:nvGrpSpPr>
        <p:grpSpPr>
          <a:xfrm>
            <a:off x="8385" y="11424656"/>
            <a:ext cx="5486400" cy="811277"/>
            <a:chOff x="22440" y="16831"/>
            <a:chExt cx="850471" cy="23000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C37CE31-2C5B-49EE-AD6A-74E7D924D42A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35" name="Arrow: Pentagon 34">
                <a:extLst>
                  <a:ext uri="{FF2B5EF4-FFF2-40B4-BE49-F238E27FC236}">
                    <a16:creationId xmlns:a16="http://schemas.microsoft.com/office/drawing/2014/main" id="{A144BD86-5983-4EE2-9978-B2EC7E27D4B6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Arrow: Chevron 35">
                <a:extLst>
                  <a:ext uri="{FF2B5EF4-FFF2-40B4-BE49-F238E27FC236}">
                    <a16:creationId xmlns:a16="http://schemas.microsoft.com/office/drawing/2014/main" id="{824220AE-DCBC-4D04-A08D-202E975586F9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Arrow: Chevron 36">
                <a:extLst>
                  <a:ext uri="{FF2B5EF4-FFF2-40B4-BE49-F238E27FC236}">
                    <a16:creationId xmlns:a16="http://schemas.microsoft.com/office/drawing/2014/main" id="{71234FE8-EF17-463E-A732-A1403D04627E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4" name="TextBox 56">
              <a:extLst>
                <a:ext uri="{FF2B5EF4-FFF2-40B4-BE49-F238E27FC236}">
                  <a16:creationId xmlns:a16="http://schemas.microsoft.com/office/drawing/2014/main" id="{139C9F31-3587-43BC-9217-93FEBA8DE796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772C9EDE-CE7C-4F93-9219-B68461BE2F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54371" y="11669080"/>
            <a:ext cx="5684645" cy="181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14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21" grpId="0" animBg="1"/>
      <p:bldP spid="22" grpId="0" animBg="1"/>
      <p:bldP spid="14" grpId="0" animBg="1"/>
      <p:bldP spid="29" grpId="0" animBg="1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9F4D16C-3347-4966-AFF3-C9914530F1CA}"/>
              </a:ext>
            </a:extLst>
          </p:cNvPr>
          <p:cNvGrpSpPr/>
          <p:nvPr/>
        </p:nvGrpSpPr>
        <p:grpSpPr>
          <a:xfrm>
            <a:off x="64021" y="1793633"/>
            <a:ext cx="4425559" cy="811277"/>
            <a:chOff x="22440" y="16831"/>
            <a:chExt cx="850471" cy="23000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B946DCC-7DA7-4958-8493-F1951E8F50DB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1F738B7B-D940-45B4-A6CA-10335E11982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B322093B-541B-4915-9806-73F64C11C2DA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id="{E53FBFBD-2F5C-4886-8956-19E85CCDA0BB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:a16="http://schemas.microsoft.com/office/drawing/2014/main" id="{4A0823DC-8E1B-43F3-A190-6301666D4CF8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8</a:t>
              </a: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25C9BD7-CED4-4BCF-9F0F-1336097762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5875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268" imgH="164957" progId="Equation.DSMT4">
                  <p:embed/>
                </p:oleObj>
              </mc:Choice>
              <mc:Fallback>
                <p:oleObj name="Equation" r:id="rId3" imgW="152268" imgH="164957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D25C9BD7-CED4-4BCF-9F0F-1336097762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5875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3A7BD65B-61B2-443D-8FA2-D0DD077D7E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22300"/>
          <a:ext cx="15875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268" imgH="164957" progId="Equation.DSMT4">
                  <p:embed/>
                </p:oleObj>
              </mc:Choice>
              <mc:Fallback>
                <p:oleObj name="Equation" r:id="rId5" imgW="152268" imgH="164957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3A7BD65B-61B2-443D-8FA2-D0DD077D7E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2300"/>
                        <a:ext cx="15875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itle 1">
            <a:extLst>
              <a:ext uri="{FF2B5EF4-FFF2-40B4-BE49-F238E27FC236}">
                <a16:creationId xmlns:a16="http://schemas.microsoft.com/office/drawing/2014/main" id="{A524E200-3AB8-483B-9045-AD5CFB697F8C}"/>
              </a:ext>
            </a:extLst>
          </p:cNvPr>
          <p:cNvSpPr txBox="1">
            <a:spLocks/>
          </p:cNvSpPr>
          <p:nvPr/>
        </p:nvSpPr>
        <p:spPr>
          <a:xfrm>
            <a:off x="141135" y="2555718"/>
            <a:ext cx="24123501" cy="22053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Trở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huống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ban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chuyên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1, B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chuyên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endParaRPr lang="en-US" sz="4400" b="1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DF99E993-1677-4467-B2E8-875216CF1D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3987" y="4796797"/>
                <a:ext cx="24076024" cy="47840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𝐍𝐚𝐦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𝐇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ươ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𝐧𝐠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𝐂𝐡𝐢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𝐓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ú, 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𝐁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ì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𝐧𝐡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𝐍𝐠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â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𝐧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𝐊𝐡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𝐧𝐡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𝐇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â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𝐧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𝐇𝐢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ề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𝐧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𝐋𝐚𝐦</m:t>
                        </m:r>
                      </m:e>
                    </m:d>
                  </m:oMath>
                </a14:m>
                <a:endParaRPr lang="en-US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scadia Mono" panose="020B0609020000020004" pitchFamily="49" charset="0"/>
                        <a:cs typeface="Cambria Math" panose="02040503050406030204" pitchFamily="18" charset="0"/>
                      </a:rPr>
                      <m:t>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Số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vắng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rPr>
                      <m:t>𝟏𝟐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DF99E993-1677-4467-B2E8-875216CF1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87" y="4796797"/>
                <a:ext cx="24076024" cy="4784050"/>
              </a:xfrm>
              <a:prstGeom prst="rect">
                <a:avLst/>
              </a:prstGeom>
              <a:blipFill>
                <a:blip r:embed="rId7"/>
                <a:stretch>
                  <a:fillRect l="-304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itle 1">
                <a:extLst>
                  <a:ext uri="{FF2B5EF4-FFF2-40B4-BE49-F238E27FC236}">
                    <a16:creationId xmlns:a16="http://schemas.microsoft.com/office/drawing/2014/main" id="{DD86F37B-FE48-45A8-80BA-8A65608FA1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3625" y="10539189"/>
                <a:ext cx="11541175" cy="181161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Ven,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HĐ1.</a:t>
                </a:r>
                <a:endParaRPr lang="en-US" sz="4400" b="1" i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Title 1">
                <a:extLst>
                  <a:ext uri="{FF2B5EF4-FFF2-40B4-BE49-F238E27FC236}">
                    <a16:creationId xmlns:a16="http://schemas.microsoft.com/office/drawing/2014/main" id="{DD86F37B-FE48-45A8-80BA-8A65608FA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25" y="10539189"/>
                <a:ext cx="11541175" cy="1811612"/>
              </a:xfrm>
              <a:prstGeom prst="rect">
                <a:avLst/>
              </a:prstGeom>
              <a:blipFill>
                <a:blip r:embed="rId8"/>
                <a:stretch>
                  <a:fillRect b="-24415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49DC20AA-1B19-4F6B-81F5-593CCF7BEC77}"/>
              </a:ext>
            </a:extLst>
          </p:cNvPr>
          <p:cNvGrpSpPr/>
          <p:nvPr/>
        </p:nvGrpSpPr>
        <p:grpSpPr>
          <a:xfrm>
            <a:off x="56245" y="9616614"/>
            <a:ext cx="6101959" cy="838200"/>
            <a:chOff x="22440" y="16831"/>
            <a:chExt cx="850471" cy="23000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B954905-80D0-4FD9-AEB9-716571B5F431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38" name="Arrow: Pentagon 37">
                <a:extLst>
                  <a:ext uri="{FF2B5EF4-FFF2-40B4-BE49-F238E27FC236}">
                    <a16:creationId xmlns:a16="http://schemas.microsoft.com/office/drawing/2014/main" id="{1C23FFA7-9932-4958-B369-AAF653CD217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Arrow: Chevron 38">
                <a:extLst>
                  <a:ext uri="{FF2B5EF4-FFF2-40B4-BE49-F238E27FC236}">
                    <a16:creationId xmlns:a16="http://schemas.microsoft.com/office/drawing/2014/main" id="{3CF7B87F-4828-4085-8D84-2C2B9E7469C8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Arrow: Chevron 39">
                <a:extLst>
                  <a:ext uri="{FF2B5EF4-FFF2-40B4-BE49-F238E27FC236}">
                    <a16:creationId xmlns:a16="http://schemas.microsoft.com/office/drawing/2014/main" id="{1A998972-785D-4661-AACE-126A9B7ABC14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7" name="TextBox 56">
              <a:extLst>
                <a:ext uri="{FF2B5EF4-FFF2-40B4-BE49-F238E27FC236}">
                  <a16:creationId xmlns:a16="http://schemas.microsoft.com/office/drawing/2014/main" id="{BB393165-F60E-44A8-9C60-B4B7DF1BEF7B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</a:t>
              </a: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CD3C4BD-A143-7A95-3D53-C74A03FDA0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697200" y="8229600"/>
            <a:ext cx="6871998" cy="525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6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9" grpId="0" animBg="1"/>
      <p:bldP spid="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72656" y="2609100"/>
            <a:ext cx="23998299" cy="20686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HĐ 9: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Trở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huống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4797" y="4753461"/>
                <a:ext cx="16230600" cy="370200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𝑺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𝑻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𝑺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𝑻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4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sz="4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à 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97" y="4753461"/>
                <a:ext cx="16230600" cy="3702002"/>
              </a:xfrm>
              <a:prstGeom prst="rect">
                <a:avLst/>
              </a:prstGeom>
              <a:blipFill>
                <a:blip r:embed="rId3"/>
                <a:stretch>
                  <a:fillRect l="-146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A0FFD6F1-1E11-4685-A37D-32BB2953D2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7654" y="8501393"/>
                <a:ext cx="16225345" cy="206868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bù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Ký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A0FFD6F1-1E11-4685-A37D-32BB2953D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54" y="8501393"/>
                <a:ext cx="16225345" cy="2068685"/>
              </a:xfrm>
              <a:prstGeom prst="rect">
                <a:avLst/>
              </a:prstGeom>
              <a:blipFill>
                <a:blip r:embed="rId4"/>
                <a:stretch>
                  <a:fillRect l="-1502" b="-5747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le 1">
            <a:extLst>
              <a:ext uri="{FF2B5EF4-FFF2-40B4-BE49-F238E27FC236}">
                <a16:creationId xmlns:a16="http://schemas.microsoft.com/office/drawing/2014/main" id="{B82E6C73-04DF-4001-BE8C-B0C296D3BBEE}"/>
              </a:ext>
            </a:extLst>
          </p:cNvPr>
          <p:cNvSpPr txBox="1">
            <a:spLocks/>
          </p:cNvSpPr>
          <p:nvPr/>
        </p:nvSpPr>
        <p:spPr>
          <a:xfrm>
            <a:off x="72656" y="1723433"/>
            <a:ext cx="8134815" cy="8592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endParaRPr lang="en-US" sz="44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D3E56F-9D84-48EA-862D-779CEE7760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22955" y="4947835"/>
            <a:ext cx="6605174" cy="35535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1217D6-A5E6-4A1E-864C-8D60D9D1AA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58442" y="8771443"/>
            <a:ext cx="6934200" cy="34763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id="{8B06A32A-08C6-4ED7-AABE-FA8D90E372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0283" y="11982433"/>
                <a:ext cx="5173718" cy="134243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 anchor="ctr"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400" b="1" dirty="0">
                    <a:solidFill>
                      <a:srgbClr val="FF0000"/>
                    </a:solidFill>
                  </a:rPr>
                  <a:t>Chú ý: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</a:rPr>
                  <a:t>.</a:t>
                </a:r>
                <a:endParaRPr lang="en-US" sz="4400" b="1" dirty="0"/>
              </a:p>
            </p:txBody>
          </p:sp>
        </mc:Choice>
        <mc:Fallback xmlns=""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id="{8B06A32A-08C6-4ED7-AABE-FA8D90E37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83" y="11982433"/>
                <a:ext cx="5173718" cy="1342434"/>
              </a:xfrm>
              <a:prstGeom prst="rect">
                <a:avLst/>
              </a:prstGeom>
              <a:blipFill>
                <a:blip r:embed="rId7"/>
                <a:stretch>
                  <a:fillRect l="-4583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7179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29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9F4D16C-3347-4966-AFF3-C9914530F1CA}"/>
              </a:ext>
            </a:extLst>
          </p:cNvPr>
          <p:cNvGrpSpPr/>
          <p:nvPr/>
        </p:nvGrpSpPr>
        <p:grpSpPr>
          <a:xfrm>
            <a:off x="-28903" y="1696740"/>
            <a:ext cx="4425559" cy="811277"/>
            <a:chOff x="22440" y="16831"/>
            <a:chExt cx="850471" cy="23000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B946DCC-7DA7-4958-8493-F1951E8F50DB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1F738B7B-D940-45B4-A6CA-10335E11982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B322093B-541B-4915-9806-73F64C11C2DA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id="{E53FBFBD-2F5C-4886-8956-19E85CCDA0BB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:a16="http://schemas.microsoft.com/office/drawing/2014/main" id="{4A0823DC-8E1B-43F3-A190-6301666D4CF8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9</a:t>
              </a: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25C9BD7-CED4-4BCF-9F0F-1336097762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5875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268" imgH="164957" progId="Equation.DSMT4">
                  <p:embed/>
                </p:oleObj>
              </mc:Choice>
              <mc:Fallback>
                <p:oleObj name="Equation" r:id="rId3" imgW="152268" imgH="164957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D25C9BD7-CED4-4BCF-9F0F-1336097762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5875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3A7BD65B-61B2-443D-8FA2-D0DD077D7E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22300"/>
          <a:ext cx="15875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268" imgH="164957" progId="Equation.DSMT4">
                  <p:embed/>
                </p:oleObj>
              </mc:Choice>
              <mc:Fallback>
                <p:oleObj name="Equation" r:id="rId5" imgW="152268" imgH="164957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3A7BD65B-61B2-443D-8FA2-D0DD077D7E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2300"/>
                        <a:ext cx="15875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itle 1">
                <a:extLst>
                  <a:ext uri="{FF2B5EF4-FFF2-40B4-BE49-F238E27FC236}">
                    <a16:creationId xmlns:a16="http://schemas.microsoft.com/office/drawing/2014/main" id="{A524E200-3AB8-483B-9045-AD5CFB697F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654" y="2451033"/>
                <a:ext cx="24123501" cy="45955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={−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},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4400" b="1" i="1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4400" b="1" i="1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0" dirty="0" err="1">
                        <a:latin typeface="Cambria Math" panose="02040503050406030204" pitchFamily="18" charset="0"/>
                      </a:rPr>
                      <m:t>𝐥</m:t>
                    </m:r>
                    <m:r>
                      <a:rPr lang="en-US" sz="4400" b="1" i="0" dirty="0" err="1">
                        <a:latin typeface="Cambria Math" panose="02040503050406030204" pitchFamily="18" charset="0"/>
                      </a:rPr>
                      <m:t>à </m:t>
                    </m:r>
                    <m:r>
                      <a:rPr lang="en-US" sz="4400" b="1" i="0" dirty="0" err="1">
                        <a:latin typeface="Cambria Math" panose="02040503050406030204" pitchFamily="18" charset="0"/>
                      </a:rPr>
                      <m:t>𝐬</m:t>
                    </m:r>
                    <m:r>
                      <a:rPr lang="en-US" sz="4400" b="1" i="0" dirty="0" err="1">
                        <a:latin typeface="Cambria Math" panose="02040503050406030204" pitchFamily="18" charset="0"/>
                      </a:rPr>
                      <m:t>ố </m:t>
                    </m:r>
                    <m:r>
                      <a:rPr lang="en-US" sz="4400" b="1" i="0" dirty="0" err="1">
                        <a:latin typeface="Cambria Math" panose="02040503050406030204" pitchFamily="18" charset="0"/>
                      </a:rPr>
                      <m:t>𝐧𝐠𝐮𝐲</m:t>
                    </m:r>
                    <m:r>
                      <a:rPr lang="en-US" sz="4400" b="1" i="0" dirty="0" err="1">
                        <a:latin typeface="Cambria Math" panose="02040503050406030204" pitchFamily="18" charset="0"/>
                      </a:rPr>
                      <m:t>ê</m:t>
                    </m:r>
                    <m:r>
                      <a:rPr lang="en-US" sz="4400" b="1" i="0" dirty="0" err="1">
                        <a:latin typeface="Cambria Math" panose="02040503050406030204" pitchFamily="18" charset="0"/>
                      </a:rPr>
                      <m:t>𝐧</m:t>
                    </m:r>
                    <m:r>
                      <a:rPr lang="en-US" sz="4400" b="1" i="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0" dirty="0" err="1">
                        <a:latin typeface="Cambria Math" panose="02040503050406030204" pitchFamily="18" charset="0"/>
                      </a:rPr>
                      <m:t>𝐭</m:t>
                    </m:r>
                    <m:r>
                      <a:rPr lang="en-US" sz="4400" b="1" i="0" dirty="0" err="1">
                        <a:latin typeface="Cambria Math" panose="02040503050406030204" pitchFamily="18" charset="0"/>
                      </a:rPr>
                      <m:t>ố </m:t>
                    </m:r>
                    <m:r>
                      <a:rPr lang="en-US" sz="4400" b="1" i="0" dirty="0" err="1">
                        <a:latin typeface="Cambria Math" panose="02040503050406030204" pitchFamily="18" charset="0"/>
                      </a:rPr>
                      <m:t>𝐧𝐡</m:t>
                    </m:r>
                    <m:r>
                      <a:rPr lang="en-US" sz="4400" b="1" i="0" dirty="0" err="1">
                        <a:latin typeface="Cambria Math" panose="02040503050406030204" pitchFamily="18" charset="0"/>
                      </a:rPr>
                      <m:t>ỏ </m:t>
                    </m:r>
                    <m:r>
                      <a:rPr lang="en-US" sz="4400" b="1" i="0" dirty="0" err="1">
                        <a:latin typeface="Cambria Math" panose="02040503050406030204" pitchFamily="18" charset="0"/>
                      </a:rPr>
                      <m:t>𝐡</m:t>
                    </m:r>
                    <m:r>
                      <a:rPr lang="en-US" sz="4400" b="1" i="0" dirty="0" err="1">
                        <a:latin typeface="Cambria Math" panose="02040503050406030204" pitchFamily="18" charset="0"/>
                      </a:rPr>
                      <m:t>ơ</m:t>
                    </m:r>
                    <m:r>
                      <a:rPr lang="en-US" sz="4400" b="1" i="0" dirty="0" err="1">
                        <a:latin typeface="Cambria Math" panose="02040503050406030204" pitchFamily="18" charset="0"/>
                      </a:rPr>
                      <m:t>𝐧</m:t>
                    </m:r>
                    <m:r>
                      <a:rPr lang="en-US" sz="4400" b="1" i="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4400" b="1" i="1" dirty="0">
                        <a:latin typeface="Cambria Math" panose="02040503050406030204" pitchFamily="18" charset="0"/>
                      </a:rPr>
                      <m:t>}, 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4400" b="1" i="1" dirty="0" err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dirty="0" err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4400" b="1" i="1" dirty="0" err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0" dirty="0" err="1">
                          <a:latin typeface="Cambria Math" panose="02040503050406030204" pitchFamily="18" charset="0"/>
                        </a:rPr>
                        <m:t>𝐥</m:t>
                      </m:r>
                      <m:r>
                        <a:rPr lang="en-US" sz="4400" b="1" i="0" dirty="0" err="1">
                          <a:latin typeface="Cambria Math" panose="02040503050406030204" pitchFamily="18" charset="0"/>
                        </a:rPr>
                        <m:t>à </m:t>
                      </m:r>
                      <m:r>
                        <a:rPr lang="en-US" sz="4400" b="1" i="0" dirty="0" err="1">
                          <a:latin typeface="Cambria Math" panose="02040503050406030204" pitchFamily="18" charset="0"/>
                        </a:rPr>
                        <m:t>𝐬</m:t>
                      </m:r>
                      <m:r>
                        <a:rPr lang="en-US" sz="4400" b="1" i="0" dirty="0" err="1">
                          <a:latin typeface="Cambria Math" panose="02040503050406030204" pitchFamily="18" charset="0"/>
                        </a:rPr>
                        <m:t>ố </m:t>
                      </m:r>
                      <m:r>
                        <a:rPr lang="en-US" sz="4400" b="1" i="0" dirty="0" err="1">
                          <a:latin typeface="Cambria Math" panose="02040503050406030204" pitchFamily="18" charset="0"/>
                        </a:rPr>
                        <m:t>𝐧𝐠𝐮𝐲</m:t>
                      </m:r>
                      <m:r>
                        <a:rPr lang="en-US" sz="4400" b="1" i="0" dirty="0" err="1">
                          <a:latin typeface="Cambria Math" panose="02040503050406030204" pitchFamily="18" charset="0"/>
                        </a:rPr>
                        <m:t>ê</m:t>
                      </m:r>
                      <m:r>
                        <a:rPr lang="en-US" sz="4400" b="1" i="0" dirty="0" err="1"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en-US" sz="4400" b="1" i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0" dirty="0" err="1">
                          <a:latin typeface="Cambria Math" panose="02040503050406030204" pitchFamily="18" charset="0"/>
                        </a:rPr>
                        <m:t>𝐝</m:t>
                      </m:r>
                      <m:r>
                        <a:rPr lang="en-US" sz="4400" b="1" i="0" dirty="0" err="1">
                          <a:latin typeface="Cambria Math" panose="02040503050406030204" pitchFamily="18" charset="0"/>
                        </a:rPr>
                        <m:t>ươ</m:t>
                      </m:r>
                      <m:r>
                        <a:rPr lang="en-US" sz="4400" b="1" i="0" dirty="0" err="1">
                          <a:latin typeface="Cambria Math" panose="02040503050406030204" pitchFamily="18" charset="0"/>
                        </a:rPr>
                        <m:t>𝐧𝐠</m:t>
                      </m:r>
                      <m:r>
                        <a:rPr lang="en-US" sz="4400" b="1" i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0" dirty="0" err="1">
                          <a:latin typeface="Cambria Math" panose="02040503050406030204" pitchFamily="18" charset="0"/>
                        </a:rPr>
                        <m:t>𝐧𝐡</m:t>
                      </m:r>
                      <m:r>
                        <a:rPr lang="en-US" sz="4400" b="1" i="0" dirty="0" err="1">
                          <a:latin typeface="Cambria Math" panose="02040503050406030204" pitchFamily="18" charset="0"/>
                        </a:rPr>
                        <m:t>ỏ </m:t>
                      </m:r>
                      <m:r>
                        <a:rPr lang="en-US" sz="4400" b="1" i="0" dirty="0" err="1">
                          <a:latin typeface="Cambria Math" panose="02040503050406030204" pitchFamily="18" charset="0"/>
                        </a:rPr>
                        <m:t>𝐡</m:t>
                      </m:r>
                      <m:r>
                        <a:rPr lang="en-US" sz="4400" b="1" i="0" dirty="0" err="1">
                          <a:latin typeface="Cambria Math" panose="02040503050406030204" pitchFamily="18" charset="0"/>
                        </a:rPr>
                        <m:t>ơ</m:t>
                      </m:r>
                      <m:r>
                        <a:rPr lang="en-US" sz="4400" b="1" i="0" dirty="0" err="1"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en-US" sz="4400" b="1" i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lnSpc>
                    <a:spcPct val="150000"/>
                  </a:lnSpc>
                  <a:spcAft>
                    <a:spcPts val="800"/>
                  </a:spcAft>
                  <a:buAutoNum type="alphaLcPeriod"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indent="-914400">
                  <a:lnSpc>
                    <a:spcPct val="150000"/>
                  </a:lnSpc>
                  <a:spcAft>
                    <a:spcPts val="800"/>
                  </a:spcAft>
                  <a:buAutoNum type="alphaLcPeriod"/>
                </a:pP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bù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22" name="Title 1">
                <a:extLst>
                  <a:ext uri="{FF2B5EF4-FFF2-40B4-BE49-F238E27FC236}">
                    <a16:creationId xmlns:a16="http://schemas.microsoft.com/office/drawing/2014/main" id="{A524E200-3AB8-483B-9045-AD5CFB697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4" y="2451033"/>
                <a:ext cx="24123501" cy="4595589"/>
              </a:xfrm>
              <a:prstGeom prst="rect">
                <a:avLst/>
              </a:prstGeom>
              <a:blipFill>
                <a:blip r:embed="rId7"/>
                <a:stretch>
                  <a:fillRect l="-101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49DC20AA-1B19-4F6B-81F5-593CCF7BEC77}"/>
              </a:ext>
            </a:extLst>
          </p:cNvPr>
          <p:cNvGrpSpPr/>
          <p:nvPr/>
        </p:nvGrpSpPr>
        <p:grpSpPr>
          <a:xfrm>
            <a:off x="222285" y="7137115"/>
            <a:ext cx="4892881" cy="1082336"/>
            <a:chOff x="22440" y="16831"/>
            <a:chExt cx="850471" cy="23000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B954905-80D0-4FD9-AEB9-716571B5F431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38" name="Arrow: Pentagon 37">
                <a:extLst>
                  <a:ext uri="{FF2B5EF4-FFF2-40B4-BE49-F238E27FC236}">
                    <a16:creationId xmlns:a16="http://schemas.microsoft.com/office/drawing/2014/main" id="{1C23FFA7-9932-4958-B369-AAF653CD217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Arrow: Chevron 38">
                <a:extLst>
                  <a:ext uri="{FF2B5EF4-FFF2-40B4-BE49-F238E27FC236}">
                    <a16:creationId xmlns:a16="http://schemas.microsoft.com/office/drawing/2014/main" id="{3CF7B87F-4828-4085-8D84-2C2B9E7469C8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Arrow: Chevron 39">
                <a:extLst>
                  <a:ext uri="{FF2B5EF4-FFF2-40B4-BE49-F238E27FC236}">
                    <a16:creationId xmlns:a16="http://schemas.microsoft.com/office/drawing/2014/main" id="{1A998972-785D-4661-AACE-126A9B7ABC14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7" name="TextBox 56">
              <a:extLst>
                <a:ext uri="{FF2B5EF4-FFF2-40B4-BE49-F238E27FC236}">
                  <a16:creationId xmlns:a16="http://schemas.microsoft.com/office/drawing/2014/main" id="{BB393165-F60E-44A8-9C60-B4B7DF1BEF7B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itle 1">
                <a:extLst>
                  <a:ext uri="{FF2B5EF4-FFF2-40B4-BE49-F238E27FC236}">
                    <a16:creationId xmlns:a16="http://schemas.microsoft.com/office/drawing/2014/main" id="{9F758B5B-1AD7-4E93-9960-41BA01E04A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9315" y="8309943"/>
                <a:ext cx="23975840" cy="261101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= {−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},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= {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𝑫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\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𝑬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 {−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},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𝑬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\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𝑫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= {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𝟕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} 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itle 1">
                <a:extLst>
                  <a:ext uri="{FF2B5EF4-FFF2-40B4-BE49-F238E27FC236}">
                    <a16:creationId xmlns:a16="http://schemas.microsoft.com/office/drawing/2014/main" id="{9F758B5B-1AD7-4E93-9960-41BA01E04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15" y="8309943"/>
                <a:ext cx="23975840" cy="2611014"/>
              </a:xfrm>
              <a:prstGeom prst="rect">
                <a:avLst/>
              </a:prstGeom>
              <a:blipFill>
                <a:blip r:embed="rId8"/>
                <a:stretch>
                  <a:fillRect l="-991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itle 1">
                <a:extLst>
                  <a:ext uri="{FF2B5EF4-FFF2-40B4-BE49-F238E27FC236}">
                    <a16:creationId xmlns:a16="http://schemas.microsoft.com/office/drawing/2014/main" id="{6862A933-236E-479D-A1A6-0E0897FA0D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9315" y="10926744"/>
                <a:ext cx="23975840" cy="247963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𝑿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 {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𝟕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𝟖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𝟗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}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𝑬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𝑿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bù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𝑬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𝑿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sub>
                    </m:sSub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𝑿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\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𝑬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= {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𝟖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𝟗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}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Title 1">
                <a:extLst>
                  <a:ext uri="{FF2B5EF4-FFF2-40B4-BE49-F238E27FC236}">
                    <a16:creationId xmlns:a16="http://schemas.microsoft.com/office/drawing/2014/main" id="{6862A933-236E-479D-A1A6-0E0897FA0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15" y="10926744"/>
                <a:ext cx="23975840" cy="2479637"/>
              </a:xfrm>
              <a:prstGeom prst="rect">
                <a:avLst/>
              </a:prstGeom>
              <a:blipFill>
                <a:blip r:embed="rId9"/>
                <a:stretch>
                  <a:fillRect l="-991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926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C1C7D032-4956-474E-B8E6-34A5FCC154A4}"/>
              </a:ext>
            </a:extLst>
          </p:cNvPr>
          <p:cNvGrpSpPr/>
          <p:nvPr/>
        </p:nvGrpSpPr>
        <p:grpSpPr>
          <a:xfrm>
            <a:off x="704850" y="1828800"/>
            <a:ext cx="4705350" cy="1429205"/>
            <a:chOff x="22440" y="59288"/>
            <a:chExt cx="1028769" cy="15966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91B7FEE-EE85-4C97-A7EA-BBE5C68D16E1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24" name="Arrow: Pentagon 23">
                <a:extLst>
                  <a:ext uri="{FF2B5EF4-FFF2-40B4-BE49-F238E27FC236}">
                    <a16:creationId xmlns:a16="http://schemas.microsoft.com/office/drawing/2014/main" id="{9A13AE1C-5F91-48FA-AFA8-3E80B9798BDF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5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Arrow: Chevron 24">
                <a:extLst>
                  <a:ext uri="{FF2B5EF4-FFF2-40B4-BE49-F238E27FC236}">
                    <a16:creationId xmlns:a16="http://schemas.microsoft.com/office/drawing/2014/main" id="{5BA5F1BD-CE26-49B5-8B31-546339E9E35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sz="5000"/>
              </a:p>
            </p:txBody>
          </p:sp>
          <p:sp>
            <p:nvSpPr>
              <p:cNvPr id="26" name="Arrow: Chevron 25">
                <a:extLst>
                  <a:ext uri="{FF2B5EF4-FFF2-40B4-BE49-F238E27FC236}">
                    <a16:creationId xmlns:a16="http://schemas.microsoft.com/office/drawing/2014/main" id="{6E99A209-2CD8-4A45-A1B8-120AE289016D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sz="5000"/>
              </a:p>
            </p:txBody>
          </p:sp>
        </p:grpSp>
        <p:sp>
          <p:nvSpPr>
            <p:cNvPr id="23" name="TextBox 56">
              <a:extLst>
                <a:ext uri="{FF2B5EF4-FFF2-40B4-BE49-F238E27FC236}">
                  <a16:creationId xmlns:a16="http://schemas.microsoft.com/office/drawing/2014/main" id="{B73C034F-9274-4B00-BCC4-098901CD8041}"/>
                </a:ext>
              </a:extLst>
            </p:cNvPr>
            <p:cNvSpPr txBox="1"/>
            <p:nvPr/>
          </p:nvSpPr>
          <p:spPr>
            <a:xfrm>
              <a:off x="145348" y="77280"/>
              <a:ext cx="905861" cy="9364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Luyện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7.</a:t>
              </a:r>
              <a:endPara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F577B00-2968-4BF5-AE20-3D246BE5386E}"/>
                  </a:ext>
                </a:extLst>
              </p:cNvPr>
              <p:cNvSpPr/>
              <p:nvPr/>
            </p:nvSpPr>
            <p:spPr>
              <a:xfrm>
                <a:off x="5066646" y="1447800"/>
                <a:ext cx="19086126" cy="186217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/>
              <a:p>
                <a:pPr algn="ctr" defTabSz="1828800">
                  <a:lnSpc>
                    <a:spcPct val="90000"/>
                  </a:lnSpc>
                  <a:spcBef>
                    <a:spcPts val="2000"/>
                  </a:spcBef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bù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của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 defTabSz="1828800">
                  <a:lnSpc>
                    <a:spcPct val="90000"/>
                  </a:lnSpc>
                  <a:spcBef>
                    <a:spcPts val="2000"/>
                  </a:spcBef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−∞;−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en-US" sz="4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;+∞)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F577B00-2968-4BF5-AE20-3D246BE53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646" y="1447800"/>
                <a:ext cx="19086126" cy="1862179"/>
              </a:xfrm>
              <a:prstGeom prst="rect">
                <a:avLst/>
              </a:prstGeom>
              <a:blipFill>
                <a:blip r:embed="rId2"/>
                <a:stretch>
                  <a:fillRect t="-2280" b="-651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16E622C-7C65-4163-9EAD-26F05C764168}"/>
              </a:ext>
            </a:extLst>
          </p:cNvPr>
          <p:cNvGrpSpPr/>
          <p:nvPr/>
        </p:nvGrpSpPr>
        <p:grpSpPr>
          <a:xfrm>
            <a:off x="711836" y="3371395"/>
            <a:ext cx="4909976" cy="1429205"/>
            <a:chOff x="22440" y="59288"/>
            <a:chExt cx="1073508" cy="15966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99BB74C-5EC2-4821-B22A-8364A3E3862A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14" name="Arrow: Pentagon 13">
                <a:extLst>
                  <a:ext uri="{FF2B5EF4-FFF2-40B4-BE49-F238E27FC236}">
                    <a16:creationId xmlns:a16="http://schemas.microsoft.com/office/drawing/2014/main" id="{A0451260-DEC0-40FA-9D6A-AF8166CD30B6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5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Arrow: Chevron 14">
                <a:extLst>
                  <a:ext uri="{FF2B5EF4-FFF2-40B4-BE49-F238E27FC236}">
                    <a16:creationId xmlns:a16="http://schemas.microsoft.com/office/drawing/2014/main" id="{15C1668A-3B16-42E3-8F43-4A7A89890179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sz="5000"/>
              </a:p>
            </p:txBody>
          </p:sp>
          <p:sp>
            <p:nvSpPr>
              <p:cNvPr id="16" name="Arrow: Chevron 15">
                <a:extLst>
                  <a:ext uri="{FF2B5EF4-FFF2-40B4-BE49-F238E27FC236}">
                    <a16:creationId xmlns:a16="http://schemas.microsoft.com/office/drawing/2014/main" id="{2C725E22-63BA-48D6-875D-A145694FD8CD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sz="5000"/>
              </a:p>
            </p:txBody>
          </p:sp>
        </p:grpSp>
        <p:sp>
          <p:nvSpPr>
            <p:cNvPr id="13" name="TextBox 56">
              <a:extLst>
                <a:ext uri="{FF2B5EF4-FFF2-40B4-BE49-F238E27FC236}">
                  <a16:creationId xmlns:a16="http://schemas.microsoft.com/office/drawing/2014/main" id="{205D3E32-9AA5-4648-948E-B6D7308396F3}"/>
                </a:ext>
              </a:extLst>
            </p:cNvPr>
            <p:cNvSpPr txBox="1"/>
            <p:nvPr/>
          </p:nvSpPr>
          <p:spPr>
            <a:xfrm>
              <a:off x="190087" y="77280"/>
              <a:ext cx="905861" cy="9364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400" b="1" dirty="0" err="1">
                  <a:solidFill>
                    <a:srgbClr val="92D050"/>
                  </a:solidFill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Vận</a:t>
              </a:r>
              <a:r>
                <a:rPr lang="en-US" sz="4400" b="1" dirty="0">
                  <a:solidFill>
                    <a:srgbClr val="92D050"/>
                  </a:solidFill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92D050"/>
                  </a:solidFill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4400" b="1" kern="1200" dirty="0">
                  <a:solidFill>
                    <a:srgbClr val="92D050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solidFill>
                  <a:srgbClr val="92D050"/>
                </a:solidFill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726851F-C15A-4254-B5B1-4998C667BFC8}"/>
                  </a:ext>
                </a:extLst>
              </p:cNvPr>
              <p:cNvSpPr/>
              <p:nvPr/>
            </p:nvSpPr>
            <p:spPr>
              <a:xfrm>
                <a:off x="233964" y="4757412"/>
                <a:ext cx="23918807" cy="476996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pPr algn="just" defTabSz="1828800">
                  <a:lnSpc>
                    <a:spcPct val="150000"/>
                  </a:lnSpc>
                  <a:spcBef>
                    <a:spcPts val="2000"/>
                  </a:spcBef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 10A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𝟐𝟒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𝟏𝟏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726851F-C15A-4254-B5B1-4998C667BF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64" y="4757412"/>
                <a:ext cx="23918807" cy="4769968"/>
              </a:xfrm>
              <a:prstGeom prst="rect">
                <a:avLst/>
              </a:prstGeom>
              <a:blipFill>
                <a:blip r:embed="rId3"/>
                <a:stretch>
                  <a:fillRect l="-993" r="-99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A4145FC-F603-419D-A730-DBA648B213DA}"/>
                  </a:ext>
                </a:extLst>
              </p:cNvPr>
              <p:cNvSpPr/>
              <p:nvPr/>
            </p:nvSpPr>
            <p:spPr>
              <a:xfrm>
                <a:off x="233966" y="9624258"/>
                <a:ext cx="23918805" cy="3472214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pPr defTabSz="1828800">
                  <a:lnSpc>
                    <a:spcPct val="90000"/>
                  </a:lnSpc>
                  <a:spcBef>
                    <a:spcPts val="2000"/>
                  </a:spcBef>
                </a:pP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Gợi ý: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lông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defTabSz="1828800">
                  <a:lnSpc>
                    <a:spcPct val="90000"/>
                  </a:lnSpc>
                  <a:spcBef>
                    <a:spcPts val="2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defTabSz="1828800">
                  <a:lnSpc>
                    <a:spcPct val="90000"/>
                  </a:lnSpc>
                  <a:spcBef>
                    <a:spcPts val="2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defTabSz="1828800">
                  <a:lnSpc>
                    <a:spcPct val="150000"/>
                  </a:lnSpc>
                  <a:spcBef>
                    <a:spcPts val="2000"/>
                  </a:spcBef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A4145FC-F603-419D-A730-DBA648B21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66" y="9624258"/>
                <a:ext cx="23918805" cy="3472214"/>
              </a:xfrm>
              <a:prstGeom prst="rect">
                <a:avLst/>
              </a:prstGeom>
              <a:blipFill>
                <a:blip r:embed="rId4"/>
                <a:stretch>
                  <a:fillRect l="-993" t="-560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3E15E0AA-5E47-4DC0-808F-7A26866AAF5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8592800" y="9658074"/>
            <a:ext cx="5557234" cy="347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36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7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499" y="1973855"/>
                <a:ext cx="23975292" cy="395657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1.8 .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𝑿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quốc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Việt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Nam.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kê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𝑿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Ven?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99" y="1973855"/>
                <a:ext cx="23975292" cy="3956571"/>
              </a:xfrm>
              <a:prstGeom prst="rect">
                <a:avLst/>
              </a:prstGeom>
              <a:blipFill>
                <a:blip r:embed="rId3"/>
                <a:stretch>
                  <a:fillRect l="-991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0E98F2FC-DEAE-422E-BEA6-6BF0271CBB25}"/>
              </a:ext>
            </a:extLst>
          </p:cNvPr>
          <p:cNvGrpSpPr/>
          <p:nvPr/>
        </p:nvGrpSpPr>
        <p:grpSpPr>
          <a:xfrm>
            <a:off x="2414499" y="987166"/>
            <a:ext cx="5486400" cy="811277"/>
            <a:chOff x="22440" y="16831"/>
            <a:chExt cx="850471" cy="23000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F60CF18-9611-40C5-89A4-438FBFB39780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8" name="Arrow: Pentagon 17">
                <a:extLst>
                  <a:ext uri="{FF2B5EF4-FFF2-40B4-BE49-F238E27FC236}">
                    <a16:creationId xmlns:a16="http://schemas.microsoft.com/office/drawing/2014/main" id="{D6F1A983-B514-4B18-81EE-C6B47CD672DA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6451536B-A641-4F05-86DE-641ADB6C0C2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Arrow: Chevron 19">
                <a:extLst>
                  <a:ext uri="{FF2B5EF4-FFF2-40B4-BE49-F238E27FC236}">
                    <a16:creationId xmlns:a16="http://schemas.microsoft.com/office/drawing/2014/main" id="{0A007631-E717-40DA-98B6-07F3DE15B72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56">
              <a:extLst>
                <a:ext uri="{FF2B5EF4-FFF2-40B4-BE49-F238E27FC236}">
                  <a16:creationId xmlns:a16="http://schemas.microsoft.com/office/drawing/2014/main" id="{E9B719A9-E1FA-409E-8B3D-62C9E84714D4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6DE61D1-32C0-4367-9CC6-40756277942A}"/>
              </a:ext>
            </a:extLst>
          </p:cNvPr>
          <p:cNvGrpSpPr/>
          <p:nvPr/>
        </p:nvGrpSpPr>
        <p:grpSpPr>
          <a:xfrm>
            <a:off x="128499" y="5944150"/>
            <a:ext cx="4572000" cy="1078546"/>
            <a:chOff x="22440" y="-7319"/>
            <a:chExt cx="850471" cy="27830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90C63B3-6337-43EC-A494-759FB61D2338}"/>
                </a:ext>
              </a:extLst>
            </p:cNvPr>
            <p:cNvGrpSpPr/>
            <p:nvPr/>
          </p:nvGrpSpPr>
          <p:grpSpPr>
            <a:xfrm>
              <a:off x="22440" y="23952"/>
              <a:ext cx="850471" cy="231955"/>
              <a:chOff x="31572" y="16546"/>
              <a:chExt cx="1196628" cy="287055"/>
            </a:xfrm>
          </p:grpSpPr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1A60D8B9-EB2E-4D57-B8D2-77542F48EC5F}"/>
                  </a:ext>
                </a:extLst>
              </p:cNvPr>
              <p:cNvSpPr/>
              <p:nvPr/>
            </p:nvSpPr>
            <p:spPr>
              <a:xfrm>
                <a:off x="204585" y="16546"/>
                <a:ext cx="1023615" cy="287055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Arrow: Chevron 26">
                <a:extLst>
                  <a:ext uri="{FF2B5EF4-FFF2-40B4-BE49-F238E27FC236}">
                    <a16:creationId xmlns:a16="http://schemas.microsoft.com/office/drawing/2014/main" id="{4C54C50D-3512-443F-B6A3-CC5F95078B7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Arrow: Chevron 27">
                <a:extLst>
                  <a:ext uri="{FF2B5EF4-FFF2-40B4-BE49-F238E27FC236}">
                    <a16:creationId xmlns:a16="http://schemas.microsoft.com/office/drawing/2014/main" id="{6ABE9192-E30B-4A60-AAC1-FB5096304DF9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56">
              <a:extLst>
                <a:ext uri="{FF2B5EF4-FFF2-40B4-BE49-F238E27FC236}">
                  <a16:creationId xmlns:a16="http://schemas.microsoft.com/office/drawing/2014/main" id="{1AAD937D-AA35-4022-9CF0-4EEF9D1206B0}"/>
                </a:ext>
              </a:extLst>
            </p:cNvPr>
            <p:cNvSpPr txBox="1"/>
            <p:nvPr/>
          </p:nvSpPr>
          <p:spPr>
            <a:xfrm>
              <a:off x="188148" y="-7319"/>
              <a:ext cx="591618" cy="2783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BE99D47C-6466-4C0B-94B1-3FB6C419D1C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163799" y="5264408"/>
            <a:ext cx="8836301" cy="71561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EEC3BC1-47B2-42CE-9EFA-3BDD250C7F1C}"/>
                  </a:ext>
                </a:extLst>
              </p:cNvPr>
              <p:cNvSpPr txBox="1"/>
              <p:nvPr/>
            </p:nvSpPr>
            <p:spPr>
              <a:xfrm>
                <a:off x="191506" y="7740894"/>
                <a:ext cx="14428133" cy="954107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1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𝑿</m:t>
                      </m:r>
                      <m:r>
                        <a:rPr lang="en-US" sz="5600" b="1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={</m:t>
                      </m:r>
                      <m:r>
                        <a:rPr lang="en-US" sz="5600" b="1" i="0" dirty="0" err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𝐓𝐫𝐮𝐧𝐠</m:t>
                      </m:r>
                      <m:r>
                        <a:rPr lang="en-US" sz="5600" b="1" i="0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5600" b="1" i="0" dirty="0" err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𝐐𝐮</m:t>
                      </m:r>
                      <m:r>
                        <a:rPr lang="en-US" sz="5600" b="1" i="0" dirty="0" err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</m:t>
                      </m:r>
                      <m:r>
                        <a:rPr lang="en-US" sz="5600" b="1" i="0" dirty="0" err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𝐜</m:t>
                      </m:r>
                      <m:r>
                        <a:rPr lang="en-US" sz="5600" b="1" i="0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a:rPr lang="en-US" sz="5600" b="1" i="0" dirty="0" err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𝐋</m:t>
                      </m:r>
                      <m:r>
                        <a:rPr lang="en-US" sz="5600" b="1" i="0" dirty="0" err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a:rPr lang="en-US" sz="5600" b="1" i="0" dirty="0" err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𝐨</m:t>
                      </m:r>
                      <m:r>
                        <a:rPr lang="en-US" sz="5600" b="1" i="0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a:rPr lang="en-US" sz="5600" b="1" i="0" dirty="0" err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𝐂𝐚𝐦𝐩𝐮𝐜𝐡𝐢𝐚</m:t>
                      </m:r>
                      <m:r>
                        <a:rPr lang="en-US" sz="5600" b="1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}</m:t>
                      </m:r>
                    </m:oMath>
                  </m:oMathPara>
                </a14:m>
                <a:endParaRPr lang="en-US" sz="5600" b="1" dirty="0">
                  <a:latin typeface="Tomaho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EEC3BC1-47B2-42CE-9EFA-3BDD250C7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06" y="7740894"/>
                <a:ext cx="14428133" cy="9541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2448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157655" y="1753476"/>
            <a:ext cx="23975292" cy="1719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1.9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Ký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quốc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vực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 Á</a:t>
            </a:r>
            <a:endParaRPr lang="en-US" sz="4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1" y="3599234"/>
                <a:ext cx="11734800" cy="990404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indent="-914400">
                  <a:lnSpc>
                    <a:spcPct val="150000"/>
                  </a:lnSpc>
                  <a:buAutoNum type="alphaLcParenR"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Nêu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indent="-914400">
                  <a:lnSpc>
                    <a:spcPct val="150000"/>
                  </a:lnSpc>
                  <a:buAutoNum type="alphaLcParenR"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indent="-914400">
                  <a:lnSpc>
                    <a:spcPct val="150000"/>
                  </a:lnSpc>
                  <a:buAutoNum type="alphaLcParenR"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kê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0" indent="0">
                  <a:buNone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1" y="3599234"/>
                <a:ext cx="11734800" cy="9904042"/>
              </a:xfrm>
              <a:prstGeom prst="rect">
                <a:avLst/>
              </a:prstGeom>
              <a:blipFill>
                <a:blip r:embed="rId3"/>
                <a:stretch>
                  <a:fillRect l="-2076" r="-145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3599234"/>
                <a:ext cx="12039600" cy="981990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indent="-914400">
                  <a:lnSpc>
                    <a:spcPct val="150000"/>
                  </a:lnSpc>
                  <a:buAutoNum type="alphaLcParenR"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quốc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Nam Á 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Lan.</a:t>
                </a:r>
              </a:p>
              <a:p>
                <a:pPr marL="914400" indent="-914400">
                  <a:lnSpc>
                    <a:spcPct val="150000"/>
                  </a:lnSpc>
                  <a:buAutoNum type="alphaLcParenR"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quốc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vưc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Nam Á 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Quốc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Ấn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indent="-914400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{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Việt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Nam,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Campuchia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Indonesia, Singapore,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Timor,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Philipin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Myanma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Brunei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Myanma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}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3599234"/>
                <a:ext cx="12039600" cy="9819905"/>
              </a:xfrm>
              <a:prstGeom prst="rect">
                <a:avLst/>
              </a:prstGeom>
              <a:blipFill>
                <a:blip r:embed="rId4"/>
                <a:stretch>
                  <a:fillRect l="-2023" r="-1467" b="-241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81C47D21-FD33-461E-97F4-8A7F0877F5B4}"/>
              </a:ext>
            </a:extLst>
          </p:cNvPr>
          <p:cNvGrpSpPr/>
          <p:nvPr/>
        </p:nvGrpSpPr>
        <p:grpSpPr>
          <a:xfrm>
            <a:off x="12266890" y="2686870"/>
            <a:ext cx="4572000" cy="891362"/>
            <a:chOff x="22440" y="23500"/>
            <a:chExt cx="850471" cy="23000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4B7CA73-18BF-43D4-B47B-B50DE5AD195D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2CBB70FA-16A5-41CA-8EB5-57158213582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Arrow: Chevron 26">
                <a:extLst>
                  <a:ext uri="{FF2B5EF4-FFF2-40B4-BE49-F238E27FC236}">
                    <a16:creationId xmlns:a16="http://schemas.microsoft.com/office/drawing/2014/main" id="{12D2ACE3-01D9-4C90-A398-950E9B283B1E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Arrow: Chevron 27">
                <a:extLst>
                  <a:ext uri="{FF2B5EF4-FFF2-40B4-BE49-F238E27FC236}">
                    <a16:creationId xmlns:a16="http://schemas.microsoft.com/office/drawing/2014/main" id="{4A54174F-FAC5-4A5C-88BC-41BF73BE419C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56">
              <a:extLst>
                <a:ext uri="{FF2B5EF4-FFF2-40B4-BE49-F238E27FC236}">
                  <a16:creationId xmlns:a16="http://schemas.microsoft.com/office/drawing/2014/main" id="{07CF8629-4935-4F54-B50B-EE7DEE68F5E5}"/>
                </a:ext>
              </a:extLst>
            </p:cNvPr>
            <p:cNvSpPr txBox="1"/>
            <p:nvPr/>
          </p:nvSpPr>
          <p:spPr>
            <a:xfrm>
              <a:off x="66632" y="23500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8165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809" y="2854255"/>
                <a:ext cx="23975292" cy="209980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1.10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𝟏𝟔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9" y="2854255"/>
                <a:ext cx="23975292" cy="2099807"/>
              </a:xfrm>
              <a:prstGeom prst="rect">
                <a:avLst/>
              </a:prstGeom>
              <a:blipFill>
                <a:blip r:embed="rId3"/>
                <a:stretch>
                  <a:fillRect l="-991" r="-915" b="-7205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0E98F2FC-DEAE-422E-BEA6-6BF0271CBB25}"/>
              </a:ext>
            </a:extLst>
          </p:cNvPr>
          <p:cNvGrpSpPr/>
          <p:nvPr/>
        </p:nvGrpSpPr>
        <p:grpSpPr>
          <a:xfrm>
            <a:off x="204354" y="1838478"/>
            <a:ext cx="5486400" cy="811277"/>
            <a:chOff x="22440" y="16831"/>
            <a:chExt cx="850471" cy="23000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F60CF18-9611-40C5-89A4-438FBFB39780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8" name="Arrow: Pentagon 17">
                <a:extLst>
                  <a:ext uri="{FF2B5EF4-FFF2-40B4-BE49-F238E27FC236}">
                    <a16:creationId xmlns:a16="http://schemas.microsoft.com/office/drawing/2014/main" id="{D6F1A983-B514-4B18-81EE-C6B47CD672DA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6451536B-A641-4F05-86DE-641ADB6C0C2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Arrow: Chevron 19">
                <a:extLst>
                  <a:ext uri="{FF2B5EF4-FFF2-40B4-BE49-F238E27FC236}">
                    <a16:creationId xmlns:a16="http://schemas.microsoft.com/office/drawing/2014/main" id="{0A007631-E717-40DA-98B6-07F3DE15B72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56">
              <a:extLst>
                <a:ext uri="{FF2B5EF4-FFF2-40B4-BE49-F238E27FC236}">
                  <a16:creationId xmlns:a16="http://schemas.microsoft.com/office/drawing/2014/main" id="{E9B719A9-E1FA-409E-8B3D-62C9E84714D4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BA44868-0998-4DA4-8352-AE343768F989}"/>
              </a:ext>
            </a:extLst>
          </p:cNvPr>
          <p:cNvGrpSpPr/>
          <p:nvPr/>
        </p:nvGrpSpPr>
        <p:grpSpPr>
          <a:xfrm>
            <a:off x="115208" y="4850708"/>
            <a:ext cx="15604899" cy="1459489"/>
            <a:chOff x="115208" y="4850708"/>
            <a:chExt cx="15604899" cy="145948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6DE61D1-32C0-4367-9CC6-40756277942A}"/>
                </a:ext>
              </a:extLst>
            </p:cNvPr>
            <p:cNvGrpSpPr/>
            <p:nvPr/>
          </p:nvGrpSpPr>
          <p:grpSpPr>
            <a:xfrm>
              <a:off x="115208" y="4850708"/>
              <a:ext cx="4572000" cy="1043762"/>
              <a:chOff x="22440" y="16831"/>
              <a:chExt cx="850471" cy="230002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90C63B3-6337-43EC-A494-759FB61D2338}"/>
                  </a:ext>
                </a:extLst>
              </p:cNvPr>
              <p:cNvGrpSpPr/>
              <p:nvPr/>
            </p:nvGrpSpPr>
            <p:grpSpPr>
              <a:xfrm>
                <a:off x="22440" y="59287"/>
                <a:ext cx="850471" cy="159855"/>
                <a:chOff x="31572" y="60276"/>
                <a:chExt cx="1196628" cy="197828"/>
              </a:xfrm>
            </p:grpSpPr>
            <p:sp>
              <p:nvSpPr>
                <p:cNvPr id="26" name="Arrow: Pentagon 25">
                  <a:extLst>
                    <a:ext uri="{FF2B5EF4-FFF2-40B4-BE49-F238E27FC236}">
                      <a16:creationId xmlns:a16="http://schemas.microsoft.com/office/drawing/2014/main" id="{1A60D8B9-EB2E-4D57-B8D2-77542F48EC5F}"/>
                    </a:ext>
                  </a:extLst>
                </p:cNvPr>
                <p:cNvSpPr/>
                <p:nvPr/>
              </p:nvSpPr>
              <p:spPr>
                <a:xfrm>
                  <a:off x="204585" y="62042"/>
                  <a:ext cx="1023615" cy="196062"/>
                </a:xfrm>
                <a:prstGeom prst="homePlate">
                  <a:avLst/>
                </a:prstGeom>
                <a:solidFill>
                  <a:srgbClr val="FCFFEF"/>
                </a:solidFill>
                <a:ln w="12700" cap="flat" cmpd="sng" algn="ctr">
                  <a:solidFill>
                    <a:srgbClr val="ED7D31">
                      <a:lumMod val="20000"/>
                      <a:lumOff val="8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Calibri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Arrow: Chevron 26">
                  <a:extLst>
                    <a:ext uri="{FF2B5EF4-FFF2-40B4-BE49-F238E27FC236}">
                      <a16:creationId xmlns:a16="http://schemas.microsoft.com/office/drawing/2014/main" id="{4C54C50D-3512-443F-B6A3-CC5F95078B73}"/>
                    </a:ext>
                  </a:extLst>
                </p:cNvPr>
                <p:cNvSpPr/>
                <p:nvPr/>
              </p:nvSpPr>
              <p:spPr>
                <a:xfrm>
                  <a:off x="31572" y="60341"/>
                  <a:ext cx="162630" cy="196062"/>
                </a:xfrm>
                <a:prstGeom prst="chevron">
                  <a:avLst/>
                </a:prstGeom>
                <a:solidFill>
                  <a:srgbClr val="4472C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Arrow: Chevron 27">
                  <a:extLst>
                    <a:ext uri="{FF2B5EF4-FFF2-40B4-BE49-F238E27FC236}">
                      <a16:creationId xmlns:a16="http://schemas.microsoft.com/office/drawing/2014/main" id="{6ABE9192-E30B-4A60-AAC1-FB5096304DF9}"/>
                    </a:ext>
                  </a:extLst>
                </p:cNvPr>
                <p:cNvSpPr/>
                <p:nvPr/>
              </p:nvSpPr>
              <p:spPr>
                <a:xfrm>
                  <a:off x="116273" y="60276"/>
                  <a:ext cx="176766" cy="196062"/>
                </a:xfrm>
                <a:prstGeom prst="chevron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" name="TextBox 56">
                <a:extLst>
                  <a:ext uri="{FF2B5EF4-FFF2-40B4-BE49-F238E27FC236}">
                    <a16:creationId xmlns:a16="http://schemas.microsoft.com/office/drawing/2014/main" id="{1AAD937D-AA35-4022-9CF0-4EEF9D1206B0}"/>
                  </a:ext>
                </a:extLst>
              </p:cNvPr>
              <p:cNvSpPr txBox="1"/>
              <p:nvPr/>
            </p:nvSpPr>
            <p:spPr>
              <a:xfrm>
                <a:off x="188148" y="16831"/>
                <a:ext cx="591618" cy="230002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B8E305D-F4F5-498F-8298-8B8FD387C1B6}"/>
                    </a:ext>
                  </a:extLst>
                </p:cNvPr>
                <p:cNvSpPr txBox="1"/>
                <p:nvPr/>
              </p:nvSpPr>
              <p:spPr>
                <a:xfrm>
                  <a:off x="3375707" y="5332493"/>
                  <a:ext cx="12344400" cy="9777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629920" indent="-629920" algn="ctr">
                    <a:lnSpc>
                      <a:spcPct val="150000"/>
                    </a:lnSpc>
                    <a:spcAft>
                      <a:spcPts val="600"/>
                    </a:spcAft>
                  </a:pP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Tập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hợp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𝑨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𝒏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𝒏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ℕ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≤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𝒏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≤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d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B8E305D-F4F5-498F-8298-8B8FD387C1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5707" y="5332493"/>
                  <a:ext cx="12344400" cy="977704"/>
                </a:xfrm>
                <a:prstGeom prst="rect">
                  <a:avLst/>
                </a:prstGeom>
                <a:blipFill>
                  <a:blip r:embed="rId4"/>
                  <a:stretch>
                    <a:fillRect b="-28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itle 1">
                <a:extLst>
                  <a:ext uri="{FF2B5EF4-FFF2-40B4-BE49-F238E27FC236}">
                    <a16:creationId xmlns:a16="http://schemas.microsoft.com/office/drawing/2014/main" id="{103C1595-DB51-4C16-B3D8-B80F8E7419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208" y="6509448"/>
                <a:ext cx="23975292" cy="217087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1.11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rỗng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ℤ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itle 1">
                <a:extLst>
                  <a:ext uri="{FF2B5EF4-FFF2-40B4-BE49-F238E27FC236}">
                    <a16:creationId xmlns:a16="http://schemas.microsoft.com/office/drawing/2014/main" id="{103C1595-DB51-4C16-B3D8-B80F8E741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08" y="6509448"/>
                <a:ext cx="23975292" cy="2170876"/>
              </a:xfrm>
              <a:prstGeom prst="rect">
                <a:avLst/>
              </a:prstGeom>
              <a:blipFill>
                <a:blip r:embed="rId5"/>
                <a:stretch>
                  <a:fillRect l="-1017" b="-8101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4638CF86-98B1-4B2E-9D10-4E2BC759C9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4354" y="8686800"/>
                <a:ext cx="23975292" cy="4648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29920" indent="-629920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e>
                            </m:rad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e>
                            </m:rad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629920" indent="-629920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=∅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4638CF86-98B1-4B2E-9D10-4E2BC759C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54" y="8686800"/>
                <a:ext cx="23975292" cy="4648200"/>
              </a:xfrm>
              <a:prstGeom prst="rect">
                <a:avLst/>
              </a:prstGeom>
              <a:blipFill>
                <a:blip r:embed="rId6"/>
                <a:stretch>
                  <a:fillRect l="-91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894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22" grpId="0" animBg="1"/>
      <p:bldP spid="3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879600"/>
                <a:ext cx="23975292" cy="171963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1.12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ra.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79600"/>
                <a:ext cx="23975292" cy="1719634"/>
              </a:xfrm>
              <a:prstGeom prst="rect">
                <a:avLst/>
              </a:prstGeom>
              <a:blipFill>
                <a:blip r:embed="rId3"/>
                <a:stretch>
                  <a:fillRect l="-991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0" y="3599234"/>
                <a:ext cx="11874059" cy="990404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endParaRPr lang="en-US" sz="4400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:endParaRPr lang="en-US" sz="44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:endParaRPr lang="en-US" sz="44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endParaRPr lang="en-US" sz="4400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:endParaRPr lang="en-US" sz="44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:endParaRPr lang="en-US" sz="44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∅∈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endParaRPr lang="en-US" sz="4400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599234"/>
                <a:ext cx="11874059" cy="99040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57542" y="3599234"/>
                <a:ext cx="11874058" cy="981990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buFont typeface="+mj-lt"/>
                  <a:buAutoNum type="alphaLcParenR"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indent="-914400">
                  <a:buFont typeface="+mj-lt"/>
                  <a:buAutoNum type="alphaLcParenR"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buFont typeface="+mj-lt"/>
                  <a:buAutoNum type="alphaLcParenR"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Viết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∅⊂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7542" y="3599234"/>
                <a:ext cx="11874058" cy="9819905"/>
              </a:xfrm>
              <a:prstGeom prst="rect">
                <a:avLst/>
              </a:prstGeom>
              <a:blipFill>
                <a:blip r:embed="rId5"/>
                <a:stretch>
                  <a:fillRect l="-2051" r="-76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81C47D21-FD33-461E-97F4-8A7F0877F5B4}"/>
              </a:ext>
            </a:extLst>
          </p:cNvPr>
          <p:cNvGrpSpPr/>
          <p:nvPr/>
        </p:nvGrpSpPr>
        <p:grpSpPr>
          <a:xfrm>
            <a:off x="12361483" y="2787149"/>
            <a:ext cx="4572000" cy="891362"/>
            <a:chOff x="22440" y="16831"/>
            <a:chExt cx="850471" cy="23000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4B7CA73-18BF-43D4-B47B-B50DE5AD195D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2CBB70FA-16A5-41CA-8EB5-57158213582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Arrow: Chevron 26">
                <a:extLst>
                  <a:ext uri="{FF2B5EF4-FFF2-40B4-BE49-F238E27FC236}">
                    <a16:creationId xmlns:a16="http://schemas.microsoft.com/office/drawing/2014/main" id="{12D2ACE3-01D9-4C90-A398-950E9B283B1E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Arrow: Chevron 27">
                <a:extLst>
                  <a:ext uri="{FF2B5EF4-FFF2-40B4-BE49-F238E27FC236}">
                    <a16:creationId xmlns:a16="http://schemas.microsoft.com/office/drawing/2014/main" id="{4A54174F-FAC5-4A5C-88BC-41BF73BE419C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56">
              <a:extLst>
                <a:ext uri="{FF2B5EF4-FFF2-40B4-BE49-F238E27FC236}">
                  <a16:creationId xmlns:a16="http://schemas.microsoft.com/office/drawing/2014/main" id="{07CF8629-4935-4F54-B50B-EE7DEE68F5E5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1933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0" y="1560887"/>
            <a:ext cx="21793200" cy="2020447"/>
            <a:chOff x="685800" y="233049"/>
            <a:chExt cx="10861797" cy="1367378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685800" y="233049"/>
              <a:ext cx="10861797" cy="1367378"/>
              <a:chOff x="718" y="31"/>
              <a:chExt cx="86002" cy="12653"/>
            </a:xfrm>
          </p:grpSpPr>
          <p:pic>
            <p:nvPicPr>
              <p:cNvPr id="5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8" y="31"/>
                <a:ext cx="86002" cy="126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321"/>
              <p:cNvSpPr txBox="1">
                <a:spLocks noChangeArrowheads="1"/>
              </p:cNvSpPr>
              <p:nvPr/>
            </p:nvSpPr>
            <p:spPr bwMode="auto">
              <a:xfrm>
                <a:off x="12386" y="1884"/>
                <a:ext cx="42394" cy="7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800" b="1" kern="1200">
                    <a:solidFill>
                      <a:srgbClr val="FCFFEF"/>
                    </a:solidFill>
                    <a:effectLst/>
                    <a:latin typeface="Calibri" panose="020F0502020204030204" pitchFamily="34" charset="0"/>
                    <a:ea typeface="Cascadia Mono"/>
                    <a:cs typeface="Times New Roman" panose="02020603050405020304" pitchFamily="18" charset="0"/>
                  </a:rPr>
                  <a:t> 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TextBox 321"/>
              <p:cNvSpPr txBox="1">
                <a:spLocks noChangeArrowheads="1"/>
              </p:cNvSpPr>
              <p:nvPr/>
            </p:nvSpPr>
            <p:spPr bwMode="auto">
              <a:xfrm>
                <a:off x="2517" y="754"/>
                <a:ext cx="7534" cy="8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000" b="1" kern="120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scadia Mono"/>
                    <a:cs typeface="Times New Roman" panose="02020603050405020304" pitchFamily="18" charset="0"/>
                  </a:rPr>
                  <a:t>2</a:t>
                </a:r>
                <a:endParaRPr lang="en-US" sz="4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2489564" y="449899"/>
              <a:ext cx="7331049" cy="8305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TẬP HỢP VÀ CÁC PHÉP TOÁN TRÊN TẬP HỢP</a:t>
              </a:r>
            </a:p>
            <a:p>
              <a:pPr algn="ctr">
                <a:lnSpc>
                  <a:spcPct val="150000"/>
                </a:lnSpc>
              </a:pPr>
              <a:r>
                <a: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(4 </a:t>
              </a:r>
              <a:r>
                <a:rPr lang="en-US" sz="48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Tiết</a:t>
              </a:r>
              <a:r>
                <a: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)</a:t>
              </a:r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517988"/>
              </p:ext>
            </p:extLst>
          </p:nvPr>
        </p:nvGraphicFramePr>
        <p:xfrm>
          <a:off x="304800" y="3696784"/>
          <a:ext cx="23774400" cy="9428095"/>
        </p:xfrm>
        <a:graphic>
          <a:graphicData uri="http://schemas.openxmlformats.org/drawingml/2006/table">
            <a:tbl>
              <a:tblPr firstRow="1" firstCol="1" bandRow="1"/>
              <a:tblGrid>
                <a:gridCol w="10033233">
                  <a:extLst>
                    <a:ext uri="{9D8B030D-6E8A-4147-A177-3AD203B41FA5}">
                      <a16:colId xmlns:a16="http://schemas.microsoft.com/office/drawing/2014/main" val="4206580748"/>
                    </a:ext>
                  </a:extLst>
                </a:gridCol>
                <a:gridCol w="13741167">
                  <a:extLst>
                    <a:ext uri="{9D8B030D-6E8A-4147-A177-3AD203B41FA5}">
                      <a16:colId xmlns:a16="http://schemas.microsoft.com/office/drawing/2014/main" val="199111513"/>
                    </a:ext>
                  </a:extLst>
                </a:gridCol>
              </a:tblGrid>
              <a:tr h="94280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THUẬT NGỮ</a:t>
                      </a:r>
                      <a:endParaRPr lang="en-US" sz="4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457200" indent="-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con,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hai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bằng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nhau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và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rỗng</a:t>
                      </a:r>
                      <a:endParaRPr lang="en-US" sz="48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457200" indent="-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giao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hiệu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của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hai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phần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bù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của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một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con     </a:t>
                      </a:r>
                    </a:p>
                    <a:p>
                      <a:pPr marL="457200" indent="-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Biểu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đồ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Ven</a:t>
                      </a:r>
                      <a:endParaRPr lang="en-US" sz="48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9094" marR="5909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KIẾN THỨC. KĨ NĂNG</a:t>
                      </a:r>
                      <a:endParaRPr lang="en-US" sz="4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457200" indent="-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Nhận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biết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các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khái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niệm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cơ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bản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về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endParaRPr lang="en-US" sz="48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22860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Thực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hiện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các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phép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toán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trên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và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vận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dụng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giải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một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số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bài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toán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có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nội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dung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thực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tiễn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endParaRPr lang="en-US" sz="48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22860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Sử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dụng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biểu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đồ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Ven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để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biểu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diễn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và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các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phép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toán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trên</a:t>
                      </a:r>
                      <a:endParaRPr lang="en-US" sz="48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9094" marR="59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437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6766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0" y="1816539"/>
                <a:ext cx="23975292" cy="118267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1.13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Tìm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để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816539"/>
                <a:ext cx="23975292" cy="1182676"/>
              </a:xfrm>
              <a:prstGeom prst="rect">
                <a:avLst/>
              </a:prstGeom>
              <a:blipFill>
                <a:blip r:embed="rId3"/>
                <a:stretch>
                  <a:fillRect l="-991" b="-561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0894" y="3698760"/>
                <a:ext cx="23926798" cy="215627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kia.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94" y="3698760"/>
                <a:ext cx="23926798" cy="2156275"/>
              </a:xfrm>
              <a:prstGeom prst="rect">
                <a:avLst/>
              </a:prstGeom>
              <a:blipFill>
                <a:blip r:embed="rId4"/>
                <a:stretch>
                  <a:fillRect l="-1019" b="-1014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81C47D21-FD33-461E-97F4-8A7F0877F5B4}"/>
              </a:ext>
            </a:extLst>
          </p:cNvPr>
          <p:cNvGrpSpPr/>
          <p:nvPr/>
        </p:nvGrpSpPr>
        <p:grpSpPr>
          <a:xfrm>
            <a:off x="186220" y="2888712"/>
            <a:ext cx="4572000" cy="891362"/>
            <a:chOff x="22440" y="16831"/>
            <a:chExt cx="850471" cy="23000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4B7CA73-18BF-43D4-B47B-B50DE5AD195D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2CBB70FA-16A5-41CA-8EB5-57158213582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Arrow: Chevron 26">
                <a:extLst>
                  <a:ext uri="{FF2B5EF4-FFF2-40B4-BE49-F238E27FC236}">
                    <a16:creationId xmlns:a16="http://schemas.microsoft.com/office/drawing/2014/main" id="{12D2ACE3-01D9-4C90-A398-950E9B283B1E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Arrow: Chevron 27">
                <a:extLst>
                  <a:ext uri="{FF2B5EF4-FFF2-40B4-BE49-F238E27FC236}">
                    <a16:creationId xmlns:a16="http://schemas.microsoft.com/office/drawing/2014/main" id="{4A54174F-FAC5-4A5C-88BC-41BF73BE419C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56">
              <a:extLst>
                <a:ext uri="{FF2B5EF4-FFF2-40B4-BE49-F238E27FC236}">
                  <a16:creationId xmlns:a16="http://schemas.microsoft.com/office/drawing/2014/main" id="{07CF8629-4935-4F54-B50B-EE7DEE68F5E5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1BC9E88D-B24C-4432-9791-53E8C0177F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7800" y="5810782"/>
                <a:ext cx="23975292" cy="116401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1.14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ℤ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ℤ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1BC9E88D-B24C-4432-9791-53E8C0177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00" y="5810782"/>
                <a:ext cx="23975292" cy="1164019"/>
              </a:xfrm>
              <a:prstGeom prst="rect">
                <a:avLst/>
              </a:prstGeom>
              <a:blipFill>
                <a:blip r:embed="rId5"/>
                <a:stretch>
                  <a:fillRect l="-991" b="-15544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2C3D7926-EF9B-414B-8E48-DCA23525FC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0894" y="7082115"/>
                <a:ext cx="9525000" cy="622749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kê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2C3D7926-EF9B-414B-8E48-DCA23525FC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94" y="7082115"/>
                <a:ext cx="9525000" cy="6227495"/>
              </a:xfrm>
              <a:prstGeom prst="rect">
                <a:avLst/>
              </a:prstGeom>
              <a:blipFill>
                <a:blip r:embed="rId6"/>
                <a:stretch>
                  <a:fillRect l="-2558" r="-415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0A50ED7-66C1-4AB0-99BA-5C99F0ED89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51294" y="7082116"/>
                <a:ext cx="14401798" cy="622749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...;−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∉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   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</a:t>
                </a:r>
              </a:p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.....;−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0A50ED7-66C1-4AB0-99BA-5C99F0ED8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1294" y="7082116"/>
                <a:ext cx="14401798" cy="6227495"/>
              </a:xfrm>
              <a:prstGeom prst="rect">
                <a:avLst/>
              </a:prstGeom>
              <a:blipFill>
                <a:blip r:embed="rId7"/>
                <a:stretch>
                  <a:fillRect l="-1692" t="-312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4098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10" grpId="0" animBg="1"/>
      <p:bldP spid="18" grpId="0" animBg="1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0" y="1805634"/>
            <a:ext cx="23975292" cy="1560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1.15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830" y="3642815"/>
                <a:ext cx="9288874" cy="9776324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∩[</m:t>
                    </m:r>
                    <m:d>
                      <m:dPr>
                        <m:beg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]∪(</m:t>
                    </m:r>
                    <m:d>
                      <m:dPr>
                        <m:begChr m:val="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begChr m:val="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(−∞;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lit/>
                      </m:rP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−∞;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0" y="3642815"/>
                <a:ext cx="9288874" cy="9776324"/>
              </a:xfrm>
              <a:prstGeom prst="rect">
                <a:avLst/>
              </a:prstGeom>
              <a:blipFill>
                <a:blip r:embed="rId3"/>
                <a:stretch>
                  <a:fillRect l="-255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48094" y="3694506"/>
                <a:ext cx="14401798" cy="969923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∩[</m:t>
                    </m:r>
                    <m:d>
                      <m:dPr>
                        <m:beg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]∪(</m:t>
                    </m:r>
                    <m:d>
                      <m:dPr>
                        <m:begChr m:val="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begChr m:val="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(−∞;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lit/>
                      </m:rP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−∞;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8094" y="3694506"/>
                <a:ext cx="14401798" cy="9699231"/>
              </a:xfrm>
              <a:prstGeom prst="rect">
                <a:avLst/>
              </a:prstGeom>
              <a:blipFill>
                <a:blip r:embed="rId4"/>
                <a:stretch>
                  <a:fillRect l="-1649" t="-194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81C47D21-FD33-461E-97F4-8A7F0877F5B4}"/>
              </a:ext>
            </a:extLst>
          </p:cNvPr>
          <p:cNvGrpSpPr/>
          <p:nvPr/>
        </p:nvGrpSpPr>
        <p:grpSpPr>
          <a:xfrm>
            <a:off x="9521818" y="2877577"/>
            <a:ext cx="4572000" cy="891362"/>
            <a:chOff x="22440" y="16831"/>
            <a:chExt cx="850471" cy="23000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4B7CA73-18BF-43D4-B47B-B50DE5AD195D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2CBB70FA-16A5-41CA-8EB5-57158213582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Arrow: Chevron 26">
                <a:extLst>
                  <a:ext uri="{FF2B5EF4-FFF2-40B4-BE49-F238E27FC236}">
                    <a16:creationId xmlns:a16="http://schemas.microsoft.com/office/drawing/2014/main" id="{12D2ACE3-01D9-4C90-A398-950E9B283B1E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Arrow: Chevron 27">
                <a:extLst>
                  <a:ext uri="{FF2B5EF4-FFF2-40B4-BE49-F238E27FC236}">
                    <a16:creationId xmlns:a16="http://schemas.microsoft.com/office/drawing/2014/main" id="{4A54174F-FAC5-4A5C-88BC-41BF73BE419C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56">
              <a:extLst>
                <a:ext uri="{FF2B5EF4-FFF2-40B4-BE49-F238E27FC236}">
                  <a16:creationId xmlns:a16="http://schemas.microsoft.com/office/drawing/2014/main" id="{07CF8629-4935-4F54-B50B-EE7DEE68F5E5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C1E671E-3202-4A6B-A0F7-8E5EEC78C78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636996" y="4486438"/>
            <a:ext cx="14312896" cy="12671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B6235D-A2DC-41DA-8E55-9EE1EABA768C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9636996" y="7276619"/>
            <a:ext cx="14312895" cy="12671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F01144-BEB1-4701-934B-87917D3F0D28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9662396" y="9773199"/>
            <a:ext cx="14335990" cy="12671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0BE39C-CF19-4248-AF1E-F1DAF524CDC7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9710891" y="12443001"/>
            <a:ext cx="14287495" cy="95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26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0" y="1879600"/>
            <a:ext cx="24384000" cy="3530599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1.16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phục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vụ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quốc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ban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35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Anh, 30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16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Anh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4083" y="5161324"/>
            <a:ext cx="24231599" cy="3886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Ban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Anh?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083" y="9673126"/>
                <a:ext cx="19575517" cy="3886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phiên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dịch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ban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chức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huy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1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𝟑𝟓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𝟑𝟎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𝟒𝟗</m:t>
                    </m:r>
                  </m:oMath>
                </a14:m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phiên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dịch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tiếng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anh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</a:rPr>
                      <m:t>𝟑𝟓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𝟏𝟗</m:t>
                    </m:r>
                  </m:oMath>
                </a14:m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phiên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dịch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tiếng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</a:rPr>
                      <m:t>𝟑𝟎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𝟏𝟒</m:t>
                    </m:r>
                  </m:oMath>
                </a14:m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83" y="9673126"/>
                <a:ext cx="19575517" cy="3886200"/>
              </a:xfrm>
              <a:prstGeom prst="rect">
                <a:avLst/>
              </a:prstGeom>
              <a:blipFill>
                <a:blip r:embed="rId3"/>
                <a:stretch>
                  <a:fillRect l="-112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81C47D21-FD33-461E-97F4-8A7F0877F5B4}"/>
              </a:ext>
            </a:extLst>
          </p:cNvPr>
          <p:cNvGrpSpPr/>
          <p:nvPr/>
        </p:nvGrpSpPr>
        <p:grpSpPr>
          <a:xfrm>
            <a:off x="131377" y="8865476"/>
            <a:ext cx="4572000" cy="891362"/>
            <a:chOff x="22440" y="16831"/>
            <a:chExt cx="850471" cy="23000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4B7CA73-18BF-43D4-B47B-B50DE5AD195D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2CBB70FA-16A5-41CA-8EB5-57158213582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Arrow: Chevron 26">
                <a:extLst>
                  <a:ext uri="{FF2B5EF4-FFF2-40B4-BE49-F238E27FC236}">
                    <a16:creationId xmlns:a16="http://schemas.microsoft.com/office/drawing/2014/main" id="{12D2ACE3-01D9-4C90-A398-950E9B283B1E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Arrow: Chevron 27">
                <a:extLst>
                  <a:ext uri="{FF2B5EF4-FFF2-40B4-BE49-F238E27FC236}">
                    <a16:creationId xmlns:a16="http://schemas.microsoft.com/office/drawing/2014/main" id="{4A54174F-FAC5-4A5C-88BC-41BF73BE419C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56">
              <a:extLst>
                <a:ext uri="{FF2B5EF4-FFF2-40B4-BE49-F238E27FC236}">
                  <a16:creationId xmlns:a16="http://schemas.microsoft.com/office/drawing/2014/main" id="{07CF8629-4935-4F54-B50B-EE7DEE68F5E5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4A57714-18DB-47A0-9344-EAE2E9B84A2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9659600" y="9047524"/>
            <a:ext cx="4543095" cy="451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90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0" y="1879601"/>
            <a:ext cx="24384000" cy="5207000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1.15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cuộc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phỏng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vấn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56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nghỉ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cuối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tuần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24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15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US" sz="4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083" y="9047524"/>
                <a:ext cx="24152771" cy="451180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/>
                  <a:t>a) </a:t>
                </a:r>
                <a:r>
                  <a:rPr lang="en-US" sz="4400" b="1" dirty="0" err="1"/>
                  <a:t>Số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người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thích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chơi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thể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thao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hoặc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thích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câu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cá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𝟓𝟔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𝟑𝟔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người</a:t>
                </a:r>
                <a:r>
                  <a:rPr lang="en-US" sz="4400" b="1" dirty="0"/>
                  <a:t>.</a:t>
                </a:r>
              </a:p>
              <a:p>
                <a:r>
                  <a:rPr lang="en-US" sz="4400" b="1" dirty="0"/>
                  <a:t>b) </a:t>
                </a:r>
                <a:r>
                  <a:rPr lang="en-US" sz="4400" b="1" dirty="0" err="1"/>
                  <a:t>Số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người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thích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cả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câu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cá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chơi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thể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thao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𝟑𝟗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người</a:t>
                </a:r>
                <a:r>
                  <a:rPr lang="en-US" sz="4400" b="1" dirty="0"/>
                  <a:t>.</a:t>
                </a:r>
              </a:p>
              <a:p>
                <a:r>
                  <a:rPr lang="en-US" sz="4400" b="1" dirty="0"/>
                  <a:t>c) </a:t>
                </a:r>
                <a:r>
                  <a:rPr lang="en-US" sz="4400" b="1" dirty="0" err="1"/>
                  <a:t>Số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người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chỉ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thích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câu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cá</a:t>
                </a:r>
                <a:r>
                  <a:rPr lang="en-US" sz="4400" b="1" dirty="0"/>
                  <a:t>, </a:t>
                </a:r>
                <a:r>
                  <a:rPr lang="en-US" sz="4400" b="1" dirty="0" err="1"/>
                  <a:t>không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thích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chơi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thể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thao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người</a:t>
                </a:r>
                <a:r>
                  <a:rPr lang="en-US" sz="4400" b="1" dirty="0"/>
                  <a:t>.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83" y="9047524"/>
                <a:ext cx="24152771" cy="4511802"/>
              </a:xfrm>
              <a:prstGeom prst="rect">
                <a:avLst/>
              </a:prstGeom>
              <a:blipFill>
                <a:blip r:embed="rId3"/>
                <a:stretch>
                  <a:fillRect l="-908" t="-404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81C47D21-FD33-461E-97F4-8A7F0877F5B4}"/>
              </a:ext>
            </a:extLst>
          </p:cNvPr>
          <p:cNvGrpSpPr/>
          <p:nvPr/>
        </p:nvGrpSpPr>
        <p:grpSpPr>
          <a:xfrm>
            <a:off x="84083" y="7712203"/>
            <a:ext cx="4572000" cy="891362"/>
            <a:chOff x="22440" y="16831"/>
            <a:chExt cx="850471" cy="23000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4B7CA73-18BF-43D4-B47B-B50DE5AD195D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2CBB70FA-16A5-41CA-8EB5-57158213582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Arrow: Chevron 26">
                <a:extLst>
                  <a:ext uri="{FF2B5EF4-FFF2-40B4-BE49-F238E27FC236}">
                    <a16:creationId xmlns:a16="http://schemas.microsoft.com/office/drawing/2014/main" id="{12D2ACE3-01D9-4C90-A398-950E9B283B1E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Arrow: Chevron 27">
                <a:extLst>
                  <a:ext uri="{FF2B5EF4-FFF2-40B4-BE49-F238E27FC236}">
                    <a16:creationId xmlns:a16="http://schemas.microsoft.com/office/drawing/2014/main" id="{4A54174F-FAC5-4A5C-88BC-41BF73BE419C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56">
              <a:extLst>
                <a:ext uri="{FF2B5EF4-FFF2-40B4-BE49-F238E27FC236}">
                  <a16:creationId xmlns:a16="http://schemas.microsoft.com/office/drawing/2014/main" id="{07CF8629-4935-4F54-B50B-EE7DEE68F5E5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175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AE1B80-235C-FCB0-7C49-00665B98DC46}"/>
              </a:ext>
            </a:extLst>
          </p:cNvPr>
          <p:cNvGrpSpPr/>
          <p:nvPr/>
        </p:nvGrpSpPr>
        <p:grpSpPr>
          <a:xfrm>
            <a:off x="2402218" y="5278935"/>
            <a:ext cx="19579564" cy="2875326"/>
            <a:chOff x="188657" y="2243915"/>
            <a:chExt cx="9789782" cy="1437663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/>
                <p:nvPr/>
              </p:nvSpPr>
              <p:spPr>
                <a:xfrm>
                  <a:off x="5658439" y="2270036"/>
                  <a:ext cx="432000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 xmlns:m="http://schemas.openxmlformats.org/officeDocument/2006/math">
                      <m:r>
                        <a:rPr lang="nl-NL" sz="4400" b="1" i="1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nl-NL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4400" b="1" i="1">
                                  <a:latin typeface="Cambria Math" panose="02040503050406030204" pitchFamily="18" charset="0"/>
                                </a:rPr>
                                <m:t>ℚ</m:t>
                              </m:r>
                            </m:e>
                          </m:d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a14:m>
                  <a:r>
                    <a:rPr lang="nl-NL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8439" y="2270036"/>
                  <a:ext cx="4320000" cy="617268"/>
                </a:xfrm>
                <a:prstGeom prst="rect">
                  <a:avLst/>
                </a:prstGeom>
                <a:blipFill>
                  <a:blip r:embed="rId2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4C83E8D-93AF-AB77-60F0-B14EB14475A7}"/>
                </a:ext>
              </a:extLst>
            </p:cNvPr>
            <p:cNvSpPr/>
            <p:nvPr/>
          </p:nvSpPr>
          <p:spPr>
            <a:xfrm>
              <a:off x="5322593" y="2329168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/>
                <p:nvPr/>
              </p:nvSpPr>
              <p:spPr>
                <a:xfrm>
                  <a:off x="590595" y="2243915"/>
                  <a:ext cx="432000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nl-NL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𝑴</m:t>
                      </m:r>
                      <m:r>
                        <a:rPr lang="nl-NL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nl-NL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d>
                            <m:dPr>
                              <m:begChr m:val=""/>
                              <m:endChr m:val="|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ℤ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nl-NL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nl-NL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nl-NL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</m:oMath>
                  </a14:m>
                  <a:r>
                    <a:rPr lang="nl-NL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595" y="2243915"/>
                  <a:ext cx="4320000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94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97137C-6FE4-7037-9E6D-24323F88C867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/>
                <p:nvPr/>
              </p:nvSpPr>
              <p:spPr>
                <a:xfrm>
                  <a:off x="537946" y="3064310"/>
                  <a:ext cx="432000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nl-NL" sz="4400" b="1" i="1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nl-NL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4400" b="1" i="1"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nl-NL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a14:m>
                  <a:r>
                    <a:rPr lang="nl-NL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946" y="3064310"/>
                  <a:ext cx="4320000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94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6C1D00A-EFB8-1843-305C-B459E52641DB}"/>
                </a:ext>
              </a:extLst>
            </p:cNvPr>
            <p:cNvSpPr/>
            <p:nvPr/>
          </p:nvSpPr>
          <p:spPr>
            <a:xfrm>
              <a:off x="188657" y="3123442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/>
                <p:nvPr/>
              </p:nvSpPr>
              <p:spPr>
                <a:xfrm>
                  <a:off x="5658439" y="3064310"/>
                  <a:ext cx="432000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nl-NL" sz="4400" b="1" i="1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nl-NL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4400" b="1" i="1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e>
                          </m:d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a14:m>
                  <a:r>
                    <a:rPr lang="nl-NL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8439" y="3064310"/>
                  <a:ext cx="4320000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511A7FA-8488-F918-906D-7310A1E0F367}"/>
                </a:ext>
              </a:extLst>
            </p:cNvPr>
            <p:cNvSpPr/>
            <p:nvPr/>
          </p:nvSpPr>
          <p:spPr>
            <a:xfrm>
              <a:off x="5309150" y="3123442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D913EC-0752-FE03-22AC-1A64D3990366}"/>
              </a:ext>
            </a:extLst>
          </p:cNvPr>
          <p:cNvSpPr/>
          <p:nvPr/>
        </p:nvSpPr>
        <p:spPr>
          <a:xfrm>
            <a:off x="12643204" y="7037989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noProof="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20060" y="2819400"/>
            <a:ext cx="23862374" cy="2286001"/>
            <a:chOff x="923003" y="3917552"/>
            <a:chExt cx="23862374" cy="2286000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159023"/>
              <a:ext cx="23513166" cy="204452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589940" cy="1040476"/>
              <a:chOff x="923003" y="3917552"/>
              <a:chExt cx="3589940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150898" cy="865576"/>
                <a:chOff x="2028795" y="4384805"/>
                <a:chExt cx="3150898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188192" y="3258880"/>
                  <a:ext cx="832104" cy="315089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637440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6076" y="1800653"/>
            <a:ext cx="19656044" cy="830997"/>
            <a:chOff x="-288924" y="1892299"/>
            <a:chExt cx="19659599" cy="830996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74FE6275-B7E9-DAD2-3AE0-482A0C6BEA1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BỔ SUNG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4E53EB0-6D81-C9D0-3480-AE8B3EDD8E39}"/>
              </a:ext>
            </a:extLst>
          </p:cNvPr>
          <p:cNvSpPr txBox="1"/>
          <p:nvPr/>
        </p:nvSpPr>
        <p:spPr>
          <a:xfrm>
            <a:off x="4249042" y="3624756"/>
            <a:ext cx="21186707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 các tập hợp sau, tập hợp nào là tập rỗng?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387727" y="8221870"/>
            <a:ext cx="23658961" cy="5189330"/>
            <a:chOff x="48567" y="4381499"/>
            <a:chExt cx="22822550" cy="5189328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189090" y="4941557"/>
              <a:ext cx="22682027" cy="4629270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67763E-6CAA-4BD1-433D-E7474479ED46}"/>
                  </a:ext>
                </a:extLst>
              </p:cNvPr>
              <p:cNvSpPr txBox="1"/>
              <p:nvPr/>
            </p:nvSpPr>
            <p:spPr>
              <a:xfrm>
                <a:off x="672256" y="8834170"/>
                <a:ext cx="23191497" cy="34011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	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Sai vì 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B. Sai vì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nl-NL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C. Sai vì 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D. Đúng vì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nl-NL" sz="4400" b="1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67763E-6CAA-4BD1-433D-E7474479E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56" y="8834170"/>
                <a:ext cx="23191497" cy="3401124"/>
              </a:xfrm>
              <a:prstGeom prst="rect">
                <a:avLst/>
              </a:prstGeom>
              <a:blipFill>
                <a:blip r:embed="rId8"/>
                <a:stretch>
                  <a:fillRect t="-3763" b="-2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36835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AE1B80-235C-FCB0-7C49-00665B98DC46}"/>
              </a:ext>
            </a:extLst>
          </p:cNvPr>
          <p:cNvGrpSpPr/>
          <p:nvPr/>
        </p:nvGrpSpPr>
        <p:grpSpPr>
          <a:xfrm>
            <a:off x="699203" y="5333997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a14:m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2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4C83E8D-93AF-AB77-60F0-B14EB14475A7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97137C-6FE4-7037-9E6D-24323F88C867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/>
                <p:nvPr/>
              </p:nvSpPr>
              <p:spPr>
                <a:xfrm>
                  <a:off x="6647108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r>
                        <a:rPr lang="nl-NL" sz="4400" b="1" i="1">
                          <a:latin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nl-NL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7108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6C1D00A-EFB8-1843-305C-B459E52641DB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511A7FA-8488-F918-906D-7310A1E0F367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D913EC-0752-FE03-22AC-1A64D3990366}"/>
              </a:ext>
            </a:extLst>
          </p:cNvPr>
          <p:cNvSpPr/>
          <p:nvPr/>
        </p:nvSpPr>
        <p:spPr>
          <a:xfrm>
            <a:off x="6692400" y="5440279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20060" y="2819400"/>
            <a:ext cx="23943880" cy="2401467"/>
            <a:chOff x="923003" y="3917552"/>
            <a:chExt cx="23943880" cy="2401466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6076" y="1800653"/>
            <a:ext cx="19656044" cy="830997"/>
            <a:chOff x="-288924" y="1892299"/>
            <a:chExt cx="19659599" cy="830996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74FE6275-B7E9-DAD2-3AE0-482A0C6BEA1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BỔ SUNG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/>
              <p:nvPr/>
            </p:nvSpPr>
            <p:spPr>
              <a:xfrm>
                <a:off x="220060" y="3484349"/>
                <a:ext cx="24035321" cy="21698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</a:p>
              <a:p>
                <a:pPr algn="ctr"/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tập hợp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Tập hợp nào sau đây không phải là tập con của tập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60" y="3484349"/>
                <a:ext cx="24035321" cy="21698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141341" y="7267711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1AE5ED3E-486B-85CD-38B9-E00FB47142E0}"/>
                  </a:ext>
                </a:extLst>
              </p:cNvPr>
              <p:cNvSpPr txBox="1"/>
              <p:nvPr/>
            </p:nvSpPr>
            <p:spPr>
              <a:xfrm>
                <a:off x="2671949" y="8969255"/>
                <a:ext cx="17145871" cy="808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5000" algn="just">
                  <a:lnSpc>
                    <a:spcPct val="115000"/>
                  </a:lnSpc>
                </a:pPr>
                <a:r>
                  <a:rPr lang="nl-NL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nl-NL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∉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l-NL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  <m:r>
                          <a:rPr lang="nl-NL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nl-NL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nl-NL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phải tập con của tập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1AE5ED3E-486B-85CD-38B9-E00FB4714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949" y="8969255"/>
                <a:ext cx="17145871" cy="808619"/>
              </a:xfrm>
              <a:prstGeom prst="rect">
                <a:avLst/>
              </a:prstGeom>
              <a:blipFill>
                <a:blip r:embed="rId9"/>
                <a:stretch>
                  <a:fillRect t="-12030" b="-33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9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AE1B80-235C-FCB0-7C49-00665B98DC46}"/>
              </a:ext>
            </a:extLst>
          </p:cNvPr>
          <p:cNvGrpSpPr/>
          <p:nvPr/>
        </p:nvGrpSpPr>
        <p:grpSpPr>
          <a:xfrm>
            <a:off x="2402218" y="5278935"/>
            <a:ext cx="19579564" cy="2875326"/>
            <a:chOff x="188657" y="2243915"/>
            <a:chExt cx="9789782" cy="1437663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/>
                <p:nvPr/>
              </p:nvSpPr>
              <p:spPr>
                <a:xfrm>
                  <a:off x="5658439" y="2270036"/>
                  <a:ext cx="432000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4400" b="1" dirty="0"/>
                    <a:t>         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8439" y="2270036"/>
                  <a:ext cx="4320000" cy="617268"/>
                </a:xfrm>
                <a:prstGeom prst="rect">
                  <a:avLst/>
                </a:prstGeom>
                <a:blipFill>
                  <a:blip r:embed="rId2"/>
                  <a:stretch>
                    <a:fillRect b="-47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4C83E8D-93AF-AB77-60F0-B14EB14475A7}"/>
                </a:ext>
              </a:extLst>
            </p:cNvPr>
            <p:cNvSpPr/>
            <p:nvPr/>
          </p:nvSpPr>
          <p:spPr>
            <a:xfrm>
              <a:off x="5322593" y="2329168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/>
                <p:nvPr/>
              </p:nvSpPr>
              <p:spPr>
                <a:xfrm>
                  <a:off x="590595" y="2243915"/>
                  <a:ext cx="432000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r>
                    <a:rPr lang="en-US" sz="4400" b="1" i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595" y="2243915"/>
                  <a:ext cx="4320000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97137C-6FE4-7037-9E6D-24323F88C867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/>
                <p:nvPr/>
              </p:nvSpPr>
              <p:spPr>
                <a:xfrm>
                  <a:off x="537946" y="3064310"/>
                  <a:ext cx="432000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={–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;–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;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946" y="3064310"/>
                  <a:ext cx="4320000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3791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6C1D00A-EFB8-1843-305C-B459E52641DB}"/>
                </a:ext>
              </a:extLst>
            </p:cNvPr>
            <p:cNvSpPr/>
            <p:nvPr/>
          </p:nvSpPr>
          <p:spPr>
            <a:xfrm>
              <a:off x="188657" y="3123442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/>
                <p:nvPr/>
              </p:nvSpPr>
              <p:spPr>
                <a:xfrm>
                  <a:off x="5658439" y="3064310"/>
                  <a:ext cx="432000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={–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8439" y="3064310"/>
                  <a:ext cx="4320000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511A7FA-8488-F918-906D-7310A1E0F367}"/>
                </a:ext>
              </a:extLst>
            </p:cNvPr>
            <p:cNvSpPr/>
            <p:nvPr/>
          </p:nvSpPr>
          <p:spPr>
            <a:xfrm>
              <a:off x="5309150" y="3123442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D913EC-0752-FE03-22AC-1A64D3990366}"/>
              </a:ext>
            </a:extLst>
          </p:cNvPr>
          <p:cNvSpPr/>
          <p:nvPr/>
        </p:nvSpPr>
        <p:spPr>
          <a:xfrm>
            <a:off x="12670090" y="544196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noProof="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20060" y="2819400"/>
            <a:ext cx="23862374" cy="2286001"/>
            <a:chOff x="923003" y="3917552"/>
            <a:chExt cx="23862374" cy="2286000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159023"/>
              <a:ext cx="23513166" cy="204452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589940" cy="1040476"/>
              <a:chOff x="923003" y="3917552"/>
              <a:chExt cx="3589940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150898" cy="865576"/>
                <a:chOff x="2028795" y="4384805"/>
                <a:chExt cx="3150898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188192" y="3258880"/>
                  <a:ext cx="832104" cy="315089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637440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6076" y="1800653"/>
            <a:ext cx="19656044" cy="830997"/>
            <a:chOff x="-288924" y="1892299"/>
            <a:chExt cx="19659599" cy="830996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74FE6275-B7E9-DAD2-3AE0-482A0C6BEA1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BỔ SUNG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/>
              <p:nvPr/>
            </p:nvSpPr>
            <p:spPr>
              <a:xfrm>
                <a:off x="3482218" y="3940308"/>
                <a:ext cx="21186707" cy="8565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ℝ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–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218" y="3940308"/>
                <a:ext cx="21186707" cy="856581"/>
              </a:xfrm>
              <a:prstGeom prst="rect">
                <a:avLst/>
              </a:prstGeom>
              <a:blipFill>
                <a:blip r:embed="rId7"/>
                <a:stretch>
                  <a:fillRect l="-1151" t="-11348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387727" y="8221870"/>
            <a:ext cx="23658961" cy="5189330"/>
            <a:chOff x="48567" y="4381499"/>
            <a:chExt cx="22822550" cy="5189328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189090" y="4941557"/>
              <a:ext cx="22682027" cy="4629270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67763E-6CAA-4BD1-433D-E7474479ED46}"/>
                  </a:ext>
                </a:extLst>
              </p:cNvPr>
              <p:cNvSpPr txBox="1"/>
              <p:nvPr/>
            </p:nvSpPr>
            <p:spPr>
              <a:xfrm>
                <a:off x="672256" y="8834170"/>
                <a:ext cx="23191497" cy="15991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=±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∈∅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67763E-6CAA-4BD1-433D-E7474479E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56" y="8834170"/>
                <a:ext cx="23191497" cy="159915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83355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AE1B80-235C-FCB0-7C49-00665B98DC46}"/>
              </a:ext>
            </a:extLst>
          </p:cNvPr>
          <p:cNvGrpSpPr/>
          <p:nvPr/>
        </p:nvGrpSpPr>
        <p:grpSpPr>
          <a:xfrm>
            <a:off x="110067" y="5464983"/>
            <a:ext cx="23454209" cy="1277268"/>
            <a:chOff x="241306" y="2240609"/>
            <a:chExt cx="11276769" cy="638634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/>
                <p:nvPr/>
              </p:nvSpPr>
              <p:spPr>
                <a:xfrm>
                  <a:off x="3271756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1756" y="2243792"/>
                  <a:ext cx="2468235" cy="617268"/>
                </a:xfrm>
                <a:prstGeom prst="rect">
                  <a:avLst/>
                </a:prstGeom>
                <a:blipFill>
                  <a:blip r:embed="rId2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4C83E8D-93AF-AB77-60F0-B14EB14475A7}"/>
                </a:ext>
              </a:extLst>
            </p:cNvPr>
            <p:cNvSpPr/>
            <p:nvPr/>
          </p:nvSpPr>
          <p:spPr>
            <a:xfrm>
              <a:off x="2981210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2381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97137C-6FE4-7037-9E6D-24323F88C867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/>
                <p:nvPr/>
              </p:nvSpPr>
              <p:spPr>
                <a:xfrm>
                  <a:off x="6084894" y="2261975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4894" y="2261975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6C1D00A-EFB8-1843-305C-B459E52641DB}"/>
                </a:ext>
              </a:extLst>
            </p:cNvPr>
            <p:cNvSpPr/>
            <p:nvPr/>
          </p:nvSpPr>
          <p:spPr>
            <a:xfrm>
              <a:off x="5691964" y="2321230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/>
                <p:nvPr/>
              </p:nvSpPr>
              <p:spPr>
                <a:xfrm>
                  <a:off x="8892959" y="2240609"/>
                  <a:ext cx="2625116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:endParaRPr lang="en-US" sz="4400" b="1" i="1" dirty="0">
                    <a:latin typeface="Cambria Math" panose="02040503050406030204" pitchFamily="18" charset="0"/>
                  </a:endParaRPr>
                </a:p>
                <a:p>
                  <a:pPr lvl="0" algn="ctr">
                    <a:defRPr/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 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</m:d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2959" y="2240609"/>
                  <a:ext cx="2625116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5450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511A7FA-8488-F918-906D-7310A1E0F367}"/>
                </a:ext>
              </a:extLst>
            </p:cNvPr>
            <p:cNvSpPr/>
            <p:nvPr/>
          </p:nvSpPr>
          <p:spPr>
            <a:xfrm>
              <a:off x="8548057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D913EC-0752-FE03-22AC-1A64D3990366}"/>
              </a:ext>
            </a:extLst>
          </p:cNvPr>
          <p:cNvSpPr/>
          <p:nvPr/>
        </p:nvSpPr>
        <p:spPr>
          <a:xfrm>
            <a:off x="11450595" y="558498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noProof="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20060" y="2819400"/>
            <a:ext cx="23943880" cy="2401467"/>
            <a:chOff x="923003" y="3917552"/>
            <a:chExt cx="23943880" cy="2401466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6076" y="1800654"/>
            <a:ext cx="12011322" cy="830997"/>
            <a:chOff x="-288924" y="1892300"/>
            <a:chExt cx="12013494" cy="830996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74FE6275-B7E9-DAD2-3AE0-482A0C6BEA1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087562" y="1892300"/>
              <a:ext cx="9637008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BỔ SUNG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/>
              <p:nvPr/>
            </p:nvSpPr>
            <p:spPr>
              <a:xfrm>
                <a:off x="-471046" y="3481683"/>
                <a:ext cx="24035321" cy="2123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</a:p>
              <a:p>
                <a:pPr algn="ctr"/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71046" y="3481683"/>
                <a:ext cx="24035321" cy="21236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0" y="7451100"/>
            <a:ext cx="23862374" cy="587239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1AE5ED3E-486B-85CD-38B9-E00FB47142E0}"/>
                  </a:ext>
                </a:extLst>
              </p:cNvPr>
              <p:cNvSpPr txBox="1"/>
              <p:nvPr/>
            </p:nvSpPr>
            <p:spPr>
              <a:xfrm>
                <a:off x="2510299" y="9062380"/>
                <a:ext cx="17145871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4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nl-NL" sz="4400" b="1" i="1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nl-NL" sz="44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nl-NL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1AE5ED3E-486B-85CD-38B9-E00FB4714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299" y="9062380"/>
                <a:ext cx="17145871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7738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AE1B80-235C-FCB0-7C49-00665B98DC46}"/>
              </a:ext>
            </a:extLst>
          </p:cNvPr>
          <p:cNvGrpSpPr/>
          <p:nvPr/>
        </p:nvGrpSpPr>
        <p:grpSpPr>
          <a:xfrm>
            <a:off x="699203" y="5333997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2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4C83E8D-93AF-AB77-60F0-B14EB14475A7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97137C-6FE4-7037-9E6D-24323F88C867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/>
                <p:nvPr/>
              </p:nvSpPr>
              <p:spPr>
                <a:xfrm>
                  <a:off x="6647108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7108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6C1D00A-EFB8-1843-305C-B459E52641DB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511A7FA-8488-F918-906D-7310A1E0F367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D913EC-0752-FE03-22AC-1A64D3990366}"/>
              </a:ext>
            </a:extLst>
          </p:cNvPr>
          <p:cNvSpPr/>
          <p:nvPr/>
        </p:nvSpPr>
        <p:spPr>
          <a:xfrm>
            <a:off x="18778911" y="5470520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noProof="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20060" y="2819400"/>
            <a:ext cx="23943880" cy="2401467"/>
            <a:chOff x="923003" y="3917552"/>
            <a:chExt cx="23943880" cy="2401466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5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6076" y="1800653"/>
            <a:ext cx="19656044" cy="830997"/>
            <a:chOff x="-288924" y="1892299"/>
            <a:chExt cx="19659599" cy="830996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74FE6275-B7E9-DAD2-3AE0-482A0C6BEA1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BỔ SUNG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/>
              <p:nvPr/>
            </p:nvSpPr>
            <p:spPr>
              <a:xfrm>
                <a:off x="1779203" y="3970330"/>
                <a:ext cx="24035321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5000" indent="-635000" algn="just"/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ℝ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𝟎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203" y="3970330"/>
                <a:ext cx="24035321" cy="769441"/>
              </a:xfrm>
              <a:prstGeom prst="rect">
                <a:avLst/>
              </a:prstGeom>
              <a:blipFill>
                <a:blip r:embed="rId7"/>
                <a:stretch>
                  <a:fillRect l="-1040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141341" y="7267711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1AE5ED3E-486B-85CD-38B9-E00FB47142E0}"/>
                  </a:ext>
                </a:extLst>
              </p:cNvPr>
              <p:cNvSpPr txBox="1"/>
              <p:nvPr/>
            </p:nvSpPr>
            <p:spPr>
              <a:xfrm>
                <a:off x="2671949" y="8969255"/>
                <a:ext cx="17145871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1AE5ED3E-486B-85CD-38B9-E00FB4714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949" y="8969255"/>
                <a:ext cx="17145871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9111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AE1B80-235C-FCB0-7C49-00665B98DC46}"/>
              </a:ext>
            </a:extLst>
          </p:cNvPr>
          <p:cNvGrpSpPr/>
          <p:nvPr/>
        </p:nvGrpSpPr>
        <p:grpSpPr>
          <a:xfrm>
            <a:off x="699203" y="5333997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2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4C83E8D-93AF-AB77-60F0-B14EB14475A7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97137C-6FE4-7037-9E6D-24323F88C867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/>
                <p:nvPr/>
              </p:nvSpPr>
              <p:spPr>
                <a:xfrm>
                  <a:off x="6647108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7108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6C1D00A-EFB8-1843-305C-B459E52641DB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511A7FA-8488-F918-906D-7310A1E0F367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D913EC-0752-FE03-22AC-1A64D3990366}"/>
              </a:ext>
            </a:extLst>
          </p:cNvPr>
          <p:cNvSpPr/>
          <p:nvPr/>
        </p:nvSpPr>
        <p:spPr>
          <a:xfrm>
            <a:off x="659102" y="544006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20060" y="2819400"/>
            <a:ext cx="23943880" cy="2401467"/>
            <a:chOff x="923003" y="3917552"/>
            <a:chExt cx="23943880" cy="2401466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6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6076" y="1800653"/>
            <a:ext cx="19656044" cy="830997"/>
            <a:chOff x="-288924" y="1892299"/>
            <a:chExt cx="19659599" cy="830996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74FE6275-B7E9-DAD2-3AE0-482A0C6BEA1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BỔ SUNG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/>
              <p:nvPr/>
            </p:nvSpPr>
            <p:spPr>
              <a:xfrm>
                <a:off x="220060" y="3795876"/>
                <a:ext cx="24035321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\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60" y="3795876"/>
                <a:ext cx="24035321" cy="769441"/>
              </a:xfrm>
              <a:prstGeom prst="rect">
                <a:avLst/>
              </a:prstGeom>
              <a:blipFill>
                <a:blip r:embed="rId7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141341" y="7267711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1AE5ED3E-486B-85CD-38B9-E00FB47142E0}"/>
                  </a:ext>
                </a:extLst>
              </p:cNvPr>
              <p:cNvSpPr txBox="1"/>
              <p:nvPr/>
            </p:nvSpPr>
            <p:spPr>
              <a:xfrm>
                <a:off x="2671949" y="8969255"/>
                <a:ext cx="17145871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1AE5ED3E-486B-85CD-38B9-E00FB4714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949" y="8969255"/>
                <a:ext cx="17145871" cy="769441"/>
              </a:xfrm>
              <a:prstGeom prst="rect">
                <a:avLst/>
              </a:prstGeom>
              <a:blipFill>
                <a:blip r:embed="rId9"/>
                <a:stretch>
                  <a:fillRect l="-1422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58488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914400" y="1828800"/>
            <a:ext cx="22860000" cy="1059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480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AE1B80-235C-FCB0-7C49-00665B98DC46}"/>
              </a:ext>
            </a:extLst>
          </p:cNvPr>
          <p:cNvGrpSpPr/>
          <p:nvPr/>
        </p:nvGrpSpPr>
        <p:grpSpPr>
          <a:xfrm>
            <a:off x="699203" y="5333997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r>
                        <a:rPr lang="nl-NL" sz="4400" b="1" i="1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nl-NL" sz="4400" b="1" i="1">
                          <a:latin typeface="Cambria Math" panose="02040503050406030204" pitchFamily="18" charset="0"/>
                        </a:rPr>
                        <m:t>⊂</m:t>
                      </m:r>
                      <m:r>
                        <a:rPr lang="nl-NL" sz="44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nl-NL" sz="4400" b="1" i="1">
                          <a:latin typeface="Cambria Math" panose="02040503050406030204" pitchFamily="18" charset="0"/>
                        </a:rPr>
                        <m:t>⊂</m:t>
                      </m:r>
                      <m:r>
                        <a:rPr lang="nl-NL" sz="4400" b="1" i="1">
                          <a:latin typeface="Cambria Math" panose="02040503050406030204" pitchFamily="18" charset="0"/>
                        </a:rPr>
                        <m:t>𝑸</m:t>
                      </m:r>
                    </m:oMath>
                  </a14:m>
                  <a:r>
                    <a:rPr lang="nl-NL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2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4C83E8D-93AF-AB77-60F0-B14EB14475A7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⊂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𝑸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⊂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m:rPr>
                            <m:nor/>
                          </m:rPr>
                          <a:rPr lang="nl-NL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97137C-6FE4-7037-9E6D-24323F88C867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/>
                <p:nvPr/>
              </p:nvSpPr>
              <p:spPr>
                <a:xfrm>
                  <a:off x="6647108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r>
                        <a:rPr lang="nl-NL" sz="4400" b="1" i="1"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nl-NL" sz="4400" b="1" i="1">
                          <a:latin typeface="Cambria Math" panose="02040503050406030204" pitchFamily="18" charset="0"/>
                        </a:rPr>
                        <m:t>⊂</m:t>
                      </m:r>
                      <m:r>
                        <a:rPr lang="nl-NL" sz="44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nl-NL" sz="4400" b="1" i="1">
                          <a:latin typeface="Cambria Math" panose="02040503050406030204" pitchFamily="18" charset="0"/>
                        </a:rPr>
                        <m:t>⊂</m:t>
                      </m:r>
                      <m:r>
                        <a:rPr lang="nl-NL" sz="4400" b="1" i="1">
                          <a:latin typeface="Cambria Math" panose="02040503050406030204" pitchFamily="18" charset="0"/>
                        </a:rPr>
                        <m:t>𝑴</m:t>
                      </m:r>
                    </m:oMath>
                  </a14:m>
                  <a:r>
                    <a:rPr lang="nl-NL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7108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6C1D00A-EFB8-1843-305C-B459E52641DB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4400" b="1" dirty="0"/>
                    <a:t>      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nl-NL" sz="4400" b="1" i="1">
                          <a:latin typeface="Cambria Math" panose="02040503050406030204" pitchFamily="18" charset="0"/>
                        </a:rPr>
                        <m:t>⊂</m:t>
                      </m:r>
                      <m:r>
                        <a:rPr lang="nl-NL" sz="4400" b="1" i="1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nl-NL" sz="4400" b="1" i="1">
                          <a:latin typeface="Cambria Math" panose="02040503050406030204" pitchFamily="18" charset="0"/>
                        </a:rPr>
                        <m:t>⊂</m:t>
                      </m:r>
                      <m:r>
                        <a:rPr lang="nl-NL" sz="4400" b="1" i="1">
                          <a:latin typeface="Cambria Math" panose="02040503050406030204" pitchFamily="18" charset="0"/>
                        </a:rPr>
                        <m:t>𝑷</m:t>
                      </m:r>
                    </m:oMath>
                  </a14:m>
                  <a:r>
                    <a:rPr lang="nl-NL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47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511A7FA-8488-F918-906D-7310A1E0F367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D913EC-0752-FE03-22AC-1A64D3990366}"/>
              </a:ext>
            </a:extLst>
          </p:cNvPr>
          <p:cNvSpPr/>
          <p:nvPr/>
        </p:nvSpPr>
        <p:spPr>
          <a:xfrm>
            <a:off x="12724947" y="548853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noProof="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20060" y="2819400"/>
            <a:ext cx="23943880" cy="2401467"/>
            <a:chOff x="923003" y="3917552"/>
            <a:chExt cx="23943880" cy="2401466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7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6076" y="1800653"/>
            <a:ext cx="19656044" cy="830997"/>
            <a:chOff x="-288924" y="1892299"/>
            <a:chExt cx="19659599" cy="830996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74FE6275-B7E9-DAD2-3AE0-482A0C6BEA1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BỔ SUNG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/>
              <p:nvPr/>
            </p:nvSpPr>
            <p:spPr>
              <a:xfrm>
                <a:off x="748713" y="3395600"/>
                <a:ext cx="24035321" cy="1530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Cho ba tập hợp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d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⋮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d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⋮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𝑸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</m:d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Hãy chọn khẳng định đúng?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13" y="3395600"/>
                <a:ext cx="24035321" cy="1530419"/>
              </a:xfrm>
              <a:prstGeom prst="rect">
                <a:avLst/>
              </a:prstGeom>
              <a:blipFill>
                <a:blip r:embed="rId7"/>
                <a:stretch>
                  <a:fillRect t="-8367" b="-14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141341" y="7267711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1AE5ED3E-486B-85CD-38B9-E00FB47142E0}"/>
                  </a:ext>
                </a:extLst>
              </p:cNvPr>
              <p:cNvSpPr txBox="1"/>
              <p:nvPr/>
            </p:nvSpPr>
            <p:spPr>
              <a:xfrm>
                <a:off x="2516249" y="9062334"/>
                <a:ext cx="21487466" cy="14618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=∅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1AE5ED3E-486B-85CD-38B9-E00FB4714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249" y="9062334"/>
                <a:ext cx="21487466" cy="1461875"/>
              </a:xfrm>
              <a:prstGeom prst="rect">
                <a:avLst/>
              </a:prstGeom>
              <a:blipFill>
                <a:blip r:embed="rId9"/>
                <a:stretch>
                  <a:fillRect l="-1163" t="-8368" b="-18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43083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AE1B80-235C-FCB0-7C49-00665B98DC46}"/>
              </a:ext>
            </a:extLst>
          </p:cNvPr>
          <p:cNvGrpSpPr/>
          <p:nvPr/>
        </p:nvGrpSpPr>
        <p:grpSpPr>
          <a:xfrm>
            <a:off x="699203" y="5333997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𝟏𝟓</m:t>
                      </m:r>
                    </m:oMath>
                  </a14:m>
                  <a:r>
                    <a:rPr lang="nl-NL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2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4C83E8D-93AF-AB77-60F0-B14EB14475A7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𝟐𝟐</m:t>
                        </m:r>
                        <m:r>
                          <m:rPr>
                            <m:nor/>
                          </m:rPr>
                          <a:rPr lang="nl-NL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97137C-6FE4-7037-9E6D-24323F88C867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0C72F87-07A2-0B3A-953A-978CE05518ED}"/>
                </a:ext>
              </a:extLst>
            </p:cNvPr>
            <p:cNvSpPr/>
            <p:nvPr/>
          </p:nvSpPr>
          <p:spPr>
            <a:xfrm>
              <a:off x="6647108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nl-NL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16.</a:t>
              </a:r>
              <a:endPara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6C1D00A-EFB8-1843-305C-B459E52641DB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4400" b="1" dirty="0"/>
                    <a:t>             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𝟏𝟖</m:t>
                      </m:r>
                    </m:oMath>
                  </a14:m>
                  <a:r>
                    <a:rPr lang="nl-NL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47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511A7FA-8488-F918-906D-7310A1E0F367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D913EC-0752-FE03-22AC-1A64D3990366}"/>
              </a:ext>
            </a:extLst>
          </p:cNvPr>
          <p:cNvSpPr/>
          <p:nvPr/>
        </p:nvSpPr>
        <p:spPr>
          <a:xfrm>
            <a:off x="6712075" y="5465999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20060" y="2819400"/>
            <a:ext cx="23943880" cy="2401467"/>
            <a:chOff x="923003" y="3917552"/>
            <a:chExt cx="23943880" cy="2401466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8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6076" y="1800653"/>
            <a:ext cx="19656044" cy="830997"/>
            <a:chOff x="-288924" y="1892299"/>
            <a:chExt cx="19659599" cy="830996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74FE6275-B7E9-DAD2-3AE0-482A0C6BEA1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BỔ SUNG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/>
              <p:nvPr/>
            </p:nvSpPr>
            <p:spPr>
              <a:xfrm>
                <a:off x="3048000" y="3966770"/>
                <a:ext cx="24035321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số các tập con có 2 phần tử của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966770"/>
                <a:ext cx="24035321" cy="769441"/>
              </a:xfrm>
              <a:prstGeom prst="rect">
                <a:avLst/>
              </a:prstGeom>
              <a:blipFill>
                <a:blip r:embed="rId6"/>
                <a:stretch>
                  <a:fillRect l="-1014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141341" y="7267711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1AE5ED3E-486B-85CD-38B9-E00FB47142E0}"/>
                  </a:ext>
                </a:extLst>
              </p:cNvPr>
              <p:cNvSpPr txBox="1"/>
              <p:nvPr/>
            </p:nvSpPr>
            <p:spPr>
              <a:xfrm>
                <a:off x="786813" y="9348560"/>
                <a:ext cx="21487466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 tập con có 2 phần tử là: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1AE5ED3E-486B-85CD-38B9-E00FB4714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813" y="9348560"/>
                <a:ext cx="21487466" cy="1446550"/>
              </a:xfrm>
              <a:prstGeom prst="rect">
                <a:avLst/>
              </a:prstGeom>
              <a:blipFill>
                <a:blip r:embed="rId8"/>
                <a:stretch>
                  <a:fillRect l="-1135" t="-8861" r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0504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AE1B80-235C-FCB0-7C49-00665B98DC46}"/>
              </a:ext>
            </a:extLst>
          </p:cNvPr>
          <p:cNvGrpSpPr/>
          <p:nvPr/>
        </p:nvGrpSpPr>
        <p:grpSpPr>
          <a:xfrm>
            <a:off x="2402218" y="5278935"/>
            <a:ext cx="19579564" cy="2875326"/>
            <a:chOff x="188657" y="2243915"/>
            <a:chExt cx="9789782" cy="1437663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/>
                <p:nvPr/>
              </p:nvSpPr>
              <p:spPr>
                <a:xfrm>
                  <a:off x="5658439" y="2270036"/>
                  <a:ext cx="432000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 </a:t>
                  </a:r>
                  <a14:m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nl-NL" sz="4400" b="1" i="1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nl-NL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[</m:t>
                      </m:r>
                      <m:d>
                        <m:dPr>
                          <m:beg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a14:m>
                  <a:r>
                    <a:rPr lang="nl-NL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8439" y="2270036"/>
                  <a:ext cx="4320000" cy="617268"/>
                </a:xfrm>
                <a:prstGeom prst="rect">
                  <a:avLst/>
                </a:prstGeom>
                <a:blipFill>
                  <a:blip r:embed="rId2"/>
                  <a:stretch>
                    <a:fillRect l="-2596"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4C83E8D-93AF-AB77-60F0-B14EB14475A7}"/>
                </a:ext>
              </a:extLst>
            </p:cNvPr>
            <p:cNvSpPr/>
            <p:nvPr/>
          </p:nvSpPr>
          <p:spPr>
            <a:xfrm>
              <a:off x="5322593" y="2329168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/>
                <p:nvPr/>
              </p:nvSpPr>
              <p:spPr>
                <a:xfrm>
                  <a:off x="590595" y="2243915"/>
                  <a:ext cx="432000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nl-NL" sz="4400" b="1" i="1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nl-NL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a14:m>
                  <a:r>
                    <a:rPr lang="nl-NL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i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595" y="2243915"/>
                  <a:ext cx="4320000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97137C-6FE4-7037-9E6D-24323F88C867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/>
                <p:nvPr/>
              </p:nvSpPr>
              <p:spPr>
                <a:xfrm>
                  <a:off x="537946" y="3064310"/>
                  <a:ext cx="432000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nl-NL" sz="4400" b="1" i="1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nl-NL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a14:m>
                  <a:r>
                    <a:rPr lang="nl-NL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946" y="3064310"/>
                  <a:ext cx="4320000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6C1D00A-EFB8-1843-305C-B459E52641DB}"/>
                </a:ext>
              </a:extLst>
            </p:cNvPr>
            <p:cNvSpPr/>
            <p:nvPr/>
          </p:nvSpPr>
          <p:spPr>
            <a:xfrm>
              <a:off x="188657" y="3123442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/>
                <p:nvPr/>
              </p:nvSpPr>
              <p:spPr>
                <a:xfrm>
                  <a:off x="5658439" y="3064310"/>
                  <a:ext cx="432000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nl-NL" sz="4400" b="1" i="1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nl-NL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a14:m>
                  <a:r>
                    <a:rPr lang="nl-NL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8439" y="3064310"/>
                  <a:ext cx="4320000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511A7FA-8488-F918-906D-7310A1E0F367}"/>
                </a:ext>
              </a:extLst>
            </p:cNvPr>
            <p:cNvSpPr/>
            <p:nvPr/>
          </p:nvSpPr>
          <p:spPr>
            <a:xfrm>
              <a:off x="5309150" y="3123442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D913EC-0752-FE03-22AC-1A64D3990366}"/>
              </a:ext>
            </a:extLst>
          </p:cNvPr>
          <p:cNvSpPr/>
          <p:nvPr/>
        </p:nvSpPr>
        <p:spPr>
          <a:xfrm>
            <a:off x="12670090" y="544196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noProof="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20060" y="2819400"/>
            <a:ext cx="23862374" cy="2286001"/>
            <a:chOff x="923003" y="3917552"/>
            <a:chExt cx="23862374" cy="2286000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159023"/>
              <a:ext cx="23513166" cy="204452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589940" cy="1040476"/>
              <a:chOff x="923003" y="3917552"/>
              <a:chExt cx="3589940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150898" cy="865576"/>
                <a:chOff x="2028795" y="4384805"/>
                <a:chExt cx="3150898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188192" y="3258880"/>
                  <a:ext cx="832104" cy="315089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637440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9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6076" y="1800653"/>
            <a:ext cx="19656044" cy="830997"/>
            <a:chOff x="-288924" y="1892299"/>
            <a:chExt cx="19659599" cy="830996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74FE6275-B7E9-DAD2-3AE0-482A0C6BEA1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BỔ SUNG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4E53EB0-6D81-C9D0-3480-AE8B3EDD8E39}"/>
              </a:ext>
            </a:extLst>
          </p:cNvPr>
          <p:cNvSpPr txBox="1"/>
          <p:nvPr/>
        </p:nvSpPr>
        <p:spPr>
          <a:xfrm>
            <a:off x="3482218" y="3940308"/>
            <a:ext cx="211867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Khẳng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?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387727" y="8221870"/>
            <a:ext cx="23658961" cy="5189330"/>
            <a:chOff x="48567" y="4381499"/>
            <a:chExt cx="22822550" cy="5189328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189090" y="4941557"/>
              <a:ext cx="22682027" cy="4629270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67763E-6CAA-4BD1-433D-E7474479ED46}"/>
                  </a:ext>
                </a:extLst>
              </p:cNvPr>
              <p:cNvSpPr txBox="1"/>
              <p:nvPr/>
            </p:nvSpPr>
            <p:spPr>
              <a:xfrm>
                <a:off x="250345" y="9974109"/>
                <a:ext cx="2319149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sai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67763E-6CAA-4BD1-433D-E7474479E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45" y="9974109"/>
                <a:ext cx="23191497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93777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AE1B80-235C-FCB0-7C49-00665B98DC46}"/>
              </a:ext>
            </a:extLst>
          </p:cNvPr>
          <p:cNvGrpSpPr/>
          <p:nvPr/>
        </p:nvGrpSpPr>
        <p:grpSpPr>
          <a:xfrm>
            <a:off x="699203" y="5333997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2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4C83E8D-93AF-AB77-60F0-B14EB14475A7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;+∞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97137C-6FE4-7037-9E6D-24323F88C867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/>
                <p:nvPr/>
              </p:nvSpPr>
              <p:spPr>
                <a:xfrm>
                  <a:off x="6647108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7108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6C1D00A-EFB8-1843-305C-B459E52641DB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4400" b="1" dirty="0"/>
                    <a:t>            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47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511A7FA-8488-F918-906D-7310A1E0F367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D913EC-0752-FE03-22AC-1A64D3990366}"/>
              </a:ext>
            </a:extLst>
          </p:cNvPr>
          <p:cNvSpPr/>
          <p:nvPr/>
        </p:nvSpPr>
        <p:spPr>
          <a:xfrm>
            <a:off x="6712075" y="5465999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20060" y="2819400"/>
            <a:ext cx="23943880" cy="2401467"/>
            <a:chOff x="923003" y="3917552"/>
            <a:chExt cx="23943880" cy="2401466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10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6076" y="1800653"/>
            <a:ext cx="19656044" cy="830997"/>
            <a:chOff x="-288924" y="1892299"/>
            <a:chExt cx="19659599" cy="830996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74FE6275-B7E9-DAD2-3AE0-482A0C6BEA1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BỔ SUNG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/>
              <p:nvPr/>
            </p:nvSpPr>
            <p:spPr>
              <a:xfrm>
                <a:off x="3048001" y="3966770"/>
                <a:ext cx="2076673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đó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1" y="3966770"/>
                <a:ext cx="20766732" cy="769441"/>
              </a:xfrm>
              <a:prstGeom prst="rect">
                <a:avLst/>
              </a:prstGeom>
              <a:blipFill>
                <a:blip r:embed="rId7"/>
                <a:stretch>
                  <a:fillRect l="-1174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141341" y="7267711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1AE5ED3E-486B-85CD-38B9-E00FB47142E0}"/>
                  </a:ext>
                </a:extLst>
              </p:cNvPr>
              <p:cNvSpPr txBox="1"/>
              <p:nvPr/>
            </p:nvSpPr>
            <p:spPr>
              <a:xfrm>
                <a:off x="786813" y="9348560"/>
                <a:ext cx="21487466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4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BR" sz="4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pt-BR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−∞;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;+∞</m:t>
                          </m: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−∞;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1AE5ED3E-486B-85CD-38B9-E00FB4714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813" y="9348560"/>
                <a:ext cx="21487466" cy="1446550"/>
              </a:xfrm>
              <a:prstGeom prst="rect">
                <a:avLst/>
              </a:prstGeom>
              <a:blipFill>
                <a:blip r:embed="rId9"/>
                <a:stretch>
                  <a:fillRect t="-9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17662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20060" y="2819400"/>
            <a:ext cx="23862374" cy="2286001"/>
            <a:chOff x="923003" y="3917552"/>
            <a:chExt cx="23862374" cy="2286000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159023"/>
              <a:ext cx="23513166" cy="204452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589940" cy="1040476"/>
              <a:chOff x="923003" y="3917552"/>
              <a:chExt cx="3589940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150898" cy="865576"/>
                <a:chOff x="2028795" y="4384805"/>
                <a:chExt cx="3150898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188192" y="3258880"/>
                  <a:ext cx="832104" cy="315089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637440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6076" y="1800653"/>
            <a:ext cx="19656044" cy="830997"/>
            <a:chOff x="-288924" y="1892299"/>
            <a:chExt cx="19659599" cy="830996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74FE6275-B7E9-DAD2-3AE0-482A0C6BEA1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VẬN DỤNG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/>
              <p:nvPr/>
            </p:nvSpPr>
            <p:spPr>
              <a:xfrm>
                <a:off x="569268" y="2977868"/>
                <a:ext cx="23204650" cy="21544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	Cho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; 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; 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d)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e)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f)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ℝ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68" y="2977868"/>
                <a:ext cx="23204650" cy="2154436"/>
              </a:xfrm>
              <a:prstGeom prst="rect">
                <a:avLst/>
              </a:prstGeom>
              <a:blipFill>
                <a:blip r:embed="rId3"/>
                <a:stretch>
                  <a:fillRect t="-5932" b="-10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342DAC96-77FF-3CB7-B748-F80AACCE2F2E}"/>
              </a:ext>
            </a:extLst>
          </p:cNvPr>
          <p:cNvGrpSpPr/>
          <p:nvPr/>
        </p:nvGrpSpPr>
        <p:grpSpPr>
          <a:xfrm>
            <a:off x="211682" y="5570063"/>
            <a:ext cx="23862374" cy="7612537"/>
            <a:chOff x="48567" y="4381499"/>
            <a:chExt cx="23018772" cy="6923328"/>
          </a:xfrm>
          <a:solidFill>
            <a:srgbClr val="DAE3F3"/>
          </a:solidFill>
        </p:grpSpPr>
        <p:sp>
          <p:nvSpPr>
            <p:cNvPr id="36" name="Rounded Rectangle 52">
              <a:extLst>
                <a:ext uri="{FF2B5EF4-FFF2-40B4-BE49-F238E27FC236}">
                  <a16:creationId xmlns:a16="http://schemas.microsoft.com/office/drawing/2014/main" id="{26860F69-A4B2-D3FC-717D-83E593D978FF}"/>
                </a:ext>
              </a:extLst>
            </p:cNvPr>
            <p:cNvSpPr/>
            <p:nvPr/>
          </p:nvSpPr>
          <p:spPr>
            <a:xfrm>
              <a:off x="385312" y="4941556"/>
              <a:ext cx="22682027" cy="6363271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A18B222-EFD2-FEFA-89FB-98CCE8970927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C29D64CA-9476-66D9-0960-A147E6887BA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E2AFD57-B3F8-A5A0-1150-7CD04632CD12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64B4E7CF-AC59-4452-5961-184CF52EAD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4B225D7-0F10-ED2F-778B-826CE8F8C23B}"/>
                  </a:ext>
                </a:extLst>
              </p:cNvPr>
              <p:cNvSpPr txBox="1"/>
              <p:nvPr/>
            </p:nvSpPr>
            <p:spPr>
              <a:xfrm>
                <a:off x="808821" y="6676959"/>
                <a:ext cx="23575179" cy="55399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Ta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400" b="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4400" b="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4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−1;3</m:t>
                        </m:r>
                      </m:e>
                    </m:d>
                    <m:r>
                      <a:rPr lang="en-US" sz="4400" b="0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4400" b="0" i="1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sz="4400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4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−1;3</m:t>
                        </m:r>
                      </m:e>
                    </m:d>
                    <m:r>
                      <a:rPr lang="en-US" sz="4400" b="0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1;5</m:t>
                        </m:r>
                      </m:e>
                    </m:d>
                    <m:r>
                      <a:rPr lang="en-US" sz="44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−1;1</m:t>
                        </m:r>
                      </m:e>
                    </m:d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e)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f)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ℝ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−∞;+∞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−∞;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defRPr/>
                </a:pP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4B225D7-0F10-ED2F-778B-826CE8F8C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821" y="6676959"/>
                <a:ext cx="23575179" cy="5539978"/>
              </a:xfrm>
              <a:prstGeom prst="rect">
                <a:avLst/>
              </a:prstGeom>
              <a:blipFill>
                <a:blip r:embed="rId5"/>
                <a:stretch>
                  <a:fillRect l="-1060" t="-2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76848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20060" y="2819400"/>
            <a:ext cx="23862374" cy="2286001"/>
            <a:chOff x="923003" y="3917552"/>
            <a:chExt cx="23862374" cy="2286000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159023"/>
              <a:ext cx="23513166" cy="204452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589940" cy="1040476"/>
              <a:chOff x="923003" y="3917552"/>
              <a:chExt cx="3589940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150898" cy="865576"/>
                <a:chOff x="2028795" y="4384805"/>
                <a:chExt cx="3150898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188192" y="3258880"/>
                  <a:ext cx="832104" cy="315089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637440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6076" y="1800653"/>
            <a:ext cx="19656044" cy="830997"/>
            <a:chOff x="-288924" y="1892299"/>
            <a:chExt cx="19659599" cy="830996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74FE6275-B7E9-DAD2-3AE0-482A0C6BEA1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VẬN DỤNG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/>
              <p:nvPr/>
            </p:nvSpPr>
            <p:spPr>
              <a:xfrm>
                <a:off x="877784" y="3339788"/>
                <a:ext cx="23204650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84" y="3339788"/>
                <a:ext cx="23204650" cy="1446550"/>
              </a:xfrm>
              <a:prstGeom prst="rect">
                <a:avLst/>
              </a:prstGeom>
              <a:blipFill>
                <a:blip r:embed="rId3"/>
                <a:stretch>
                  <a:fillRect l="-1077" t="-9283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342DAC96-77FF-3CB7-B748-F80AACCE2F2E}"/>
              </a:ext>
            </a:extLst>
          </p:cNvPr>
          <p:cNvGrpSpPr/>
          <p:nvPr/>
        </p:nvGrpSpPr>
        <p:grpSpPr>
          <a:xfrm>
            <a:off x="211682" y="5334000"/>
            <a:ext cx="23862374" cy="7841137"/>
            <a:chOff x="48567" y="4381499"/>
            <a:chExt cx="23018772" cy="7841136"/>
          </a:xfrm>
          <a:solidFill>
            <a:srgbClr val="DAE3F3"/>
          </a:solidFill>
        </p:grpSpPr>
        <p:sp>
          <p:nvSpPr>
            <p:cNvPr id="36" name="Rounded Rectangle 52">
              <a:extLst>
                <a:ext uri="{FF2B5EF4-FFF2-40B4-BE49-F238E27FC236}">
                  <a16:creationId xmlns:a16="http://schemas.microsoft.com/office/drawing/2014/main" id="{26860F69-A4B2-D3FC-717D-83E593D978FF}"/>
                </a:ext>
              </a:extLst>
            </p:cNvPr>
            <p:cNvSpPr/>
            <p:nvPr/>
          </p:nvSpPr>
          <p:spPr>
            <a:xfrm>
              <a:off x="385312" y="4395124"/>
              <a:ext cx="22682027" cy="7827511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A18B222-EFD2-FEFA-89FB-98CCE8970927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C29D64CA-9476-66D9-0960-A147E6887BA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E2AFD57-B3F8-A5A0-1150-7CD04632CD12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64B4E7CF-AC59-4452-5961-184CF52EAD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4B225D7-0F10-ED2F-778B-826CE8F8C23B}"/>
                  </a:ext>
                </a:extLst>
              </p:cNvPr>
              <p:cNvSpPr txBox="1"/>
              <p:nvPr/>
            </p:nvSpPr>
            <p:spPr>
              <a:xfrm>
                <a:off x="877784" y="6506254"/>
                <a:ext cx="11021849" cy="5977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42950" indent="-742950">
                  <a:buAutoNum type="alphaLcParenR"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                     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                     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eqAr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∈∅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                     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4B225D7-0F10-ED2F-778B-826CE8F8C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84" y="6506254"/>
                <a:ext cx="11021849" cy="5977598"/>
              </a:xfrm>
              <a:prstGeom prst="rect">
                <a:avLst/>
              </a:prstGeom>
              <a:blipFill>
                <a:blip r:embed="rId5"/>
                <a:stretch>
                  <a:fillRect l="-2268" t="-2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8C7F9B-F233-5267-B710-27A82C69C4BF}"/>
                  </a:ext>
                </a:extLst>
              </p:cNvPr>
              <p:cNvSpPr txBox="1"/>
              <p:nvPr/>
            </p:nvSpPr>
            <p:spPr>
              <a:xfrm>
                <a:off x="12863275" y="8356107"/>
                <a:ext cx="11021848" cy="31059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∩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=∅⇔</m:t>
                    </m:r>
                    <m:d>
                      <m:dPr>
                        <m:begChr m:val="["/>
                        <m:endChr m:val="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&amp;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𝒎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≤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𝟓</m:t>
                            </m:r>
                          </m:e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&amp;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𝒎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≥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𝟔</m:t>
                            </m:r>
                          </m:e>
                        </m:eqArr>
                      </m:e>
                    </m:d>
                  </m:oMath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&amp;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𝒎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≤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e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&amp;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𝒎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𝟔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8C7F9B-F233-5267-B710-27A82C69C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3275" y="8356107"/>
                <a:ext cx="11021848" cy="3105978"/>
              </a:xfrm>
              <a:prstGeom prst="rect">
                <a:avLst/>
              </a:prstGeom>
              <a:blipFill>
                <a:blip r:embed="rId6"/>
                <a:stretch>
                  <a:fillRect l="-2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F0177B-076D-ADC0-9A2E-F19D2C4C51D4}"/>
                  </a:ext>
                </a:extLst>
              </p:cNvPr>
              <p:cNvSpPr txBox="1"/>
              <p:nvPr/>
            </p:nvSpPr>
            <p:spPr>
              <a:xfrm>
                <a:off x="14342169" y="5417864"/>
                <a:ext cx="6553200" cy="22797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&amp;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𝒎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≤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𝟓</m:t>
                              </m:r>
                            </m:e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&amp;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𝒎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⇔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≤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𝒎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≤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F0177B-076D-ADC0-9A2E-F19D2C4C5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2169" y="5417864"/>
                <a:ext cx="6553200" cy="22797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3D3DF1-803F-120D-8CAD-084F7BB79321}"/>
              </a:ext>
            </a:extLst>
          </p:cNvPr>
          <p:cNvCxnSpPr>
            <a:stCxn id="36" idx="0"/>
            <a:endCxn id="36" idx="2"/>
          </p:cNvCxnSpPr>
          <p:nvPr/>
        </p:nvCxnSpPr>
        <p:spPr>
          <a:xfrm>
            <a:off x="12317412" y="5347625"/>
            <a:ext cx="0" cy="782751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9999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20060" y="2819400"/>
            <a:ext cx="23862374" cy="2286001"/>
            <a:chOff x="923003" y="3917552"/>
            <a:chExt cx="23862374" cy="2286000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159023"/>
              <a:ext cx="23513166" cy="204452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589940" cy="1040476"/>
              <a:chOff x="923003" y="3917552"/>
              <a:chExt cx="3589940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150898" cy="865576"/>
                <a:chOff x="2028795" y="4384805"/>
                <a:chExt cx="3150898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188192" y="3258880"/>
                  <a:ext cx="832104" cy="315089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637440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6076" y="1800653"/>
            <a:ext cx="19656044" cy="830997"/>
            <a:chOff x="-288924" y="1892299"/>
            <a:chExt cx="19659599" cy="830996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74FE6275-B7E9-DAD2-3AE0-482A0C6BEA1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VẬN DỤNG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/>
              <p:nvPr/>
            </p:nvSpPr>
            <p:spPr>
              <a:xfrm>
                <a:off x="877784" y="3339788"/>
                <a:ext cx="23204650" cy="24599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−∞;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84" y="3339788"/>
                <a:ext cx="23204650" cy="2459904"/>
              </a:xfrm>
              <a:prstGeom prst="rect">
                <a:avLst/>
              </a:prstGeom>
              <a:blipFill>
                <a:blip r:embed="rId3"/>
                <a:stretch>
                  <a:fillRect l="-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342DAC96-77FF-3CB7-B748-F80AACCE2F2E}"/>
              </a:ext>
            </a:extLst>
          </p:cNvPr>
          <p:cNvGrpSpPr/>
          <p:nvPr/>
        </p:nvGrpSpPr>
        <p:grpSpPr>
          <a:xfrm>
            <a:off x="211682" y="5570064"/>
            <a:ext cx="23736961" cy="7841136"/>
            <a:chOff x="48567" y="4381499"/>
            <a:chExt cx="22897793" cy="7841135"/>
          </a:xfrm>
          <a:solidFill>
            <a:srgbClr val="DAE3F3"/>
          </a:solidFill>
        </p:grpSpPr>
        <p:sp>
          <p:nvSpPr>
            <p:cNvPr id="36" name="Rounded Rectangle 52">
              <a:extLst>
                <a:ext uri="{FF2B5EF4-FFF2-40B4-BE49-F238E27FC236}">
                  <a16:creationId xmlns:a16="http://schemas.microsoft.com/office/drawing/2014/main" id="{26860F69-A4B2-D3FC-717D-83E593D978FF}"/>
                </a:ext>
              </a:extLst>
            </p:cNvPr>
            <p:cNvSpPr/>
            <p:nvPr/>
          </p:nvSpPr>
          <p:spPr>
            <a:xfrm>
              <a:off x="264333" y="4479932"/>
              <a:ext cx="22682027" cy="774270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A18B222-EFD2-FEFA-89FB-98CCE8970927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C29D64CA-9476-66D9-0960-A147E6887BA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E2AFD57-B3F8-A5A0-1150-7CD04632CD12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64B4E7CF-AC59-4452-5961-184CF52EAD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4B225D7-0F10-ED2F-778B-826CE8F8C23B}"/>
                  </a:ext>
                </a:extLst>
              </p:cNvPr>
              <p:cNvSpPr txBox="1"/>
              <p:nvPr/>
            </p:nvSpPr>
            <p:spPr>
              <a:xfrm>
                <a:off x="659102" y="6235019"/>
                <a:ext cx="23575179" cy="7576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−∞;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≠∅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𝟗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²&gt;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i="1" dirty="0"/>
              </a:p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                              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4B225D7-0F10-ED2F-778B-826CE8F8C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02" y="6235019"/>
                <a:ext cx="23575179" cy="7576561"/>
              </a:xfrm>
              <a:prstGeom prst="rect">
                <a:avLst/>
              </a:prstGeom>
              <a:blipFill>
                <a:blip r:embed="rId5"/>
                <a:stretch>
                  <a:fillRect l="-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58054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20060" y="2819400"/>
            <a:ext cx="23862374" cy="3228463"/>
            <a:chOff x="923003" y="3917552"/>
            <a:chExt cx="23862374" cy="2286000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159023"/>
              <a:ext cx="23513166" cy="204452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589940" cy="905522"/>
              <a:chOff x="923003" y="3917552"/>
              <a:chExt cx="3589940" cy="905522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4" y="3952637"/>
                <a:ext cx="3150899" cy="870437"/>
                <a:chOff x="2028794" y="4314587"/>
                <a:chExt cx="3150899" cy="870437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239610" y="3103771"/>
                  <a:ext cx="729266" cy="315089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637440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764350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6076" y="1800653"/>
            <a:ext cx="19656044" cy="830997"/>
            <a:chOff x="-288924" y="1892299"/>
            <a:chExt cx="19659599" cy="830996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74FE6275-B7E9-DAD2-3AE0-482A0C6BEA1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VẬN DỤNG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4E53EB0-6D81-C9D0-3480-AE8B3EDD8E39}"/>
              </a:ext>
            </a:extLst>
          </p:cNvPr>
          <p:cNvSpPr txBox="1"/>
          <p:nvPr/>
        </p:nvSpPr>
        <p:spPr>
          <a:xfrm>
            <a:off x="877784" y="3339788"/>
            <a:ext cx="2320465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Trong số 45 học sinh của lớp 10A có 15 bạn xếp học lực giỏi, 20 bạn xếp hạnh kiểm tốt, trong đó 10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nl-N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 vừa học lực giỏi vừa hạnh kiểm tốt. Hỏi lớp 10A có bao nhiêu bạn chưa được xếp học lực giỏi hoặc hạnh kiểm tốt	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42DAC96-77FF-3CB7-B748-F80AACCE2F2E}"/>
              </a:ext>
            </a:extLst>
          </p:cNvPr>
          <p:cNvGrpSpPr/>
          <p:nvPr/>
        </p:nvGrpSpPr>
        <p:grpSpPr>
          <a:xfrm>
            <a:off x="220060" y="6365810"/>
            <a:ext cx="23862374" cy="6914546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6" name="Rounded Rectangle 52">
              <a:extLst>
                <a:ext uri="{FF2B5EF4-FFF2-40B4-BE49-F238E27FC236}">
                  <a16:creationId xmlns:a16="http://schemas.microsoft.com/office/drawing/2014/main" id="{26860F69-A4B2-D3FC-717D-83E593D978FF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A18B222-EFD2-FEFA-89FB-98CCE8970927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C29D64CA-9476-66D9-0960-A147E6887BA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E2AFD57-B3F8-A5A0-1150-7CD04632CD12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64B4E7CF-AC59-4452-5961-184CF52EAD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4B225D7-0F10-ED2F-778B-826CE8F8C23B}"/>
                  </a:ext>
                </a:extLst>
              </p:cNvPr>
              <p:cNvSpPr txBox="1"/>
              <p:nvPr/>
            </p:nvSpPr>
            <p:spPr>
              <a:xfrm>
                <a:off x="659101" y="7808345"/>
                <a:ext cx="23575179" cy="54720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 sử A= “Học sinh xếp học lực giỏi’’          B= “Học sinh hạnh kiểm tốt ”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5000"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nl-NL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  <m:r>
                      <a:rPr lang="nl-NL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∪</m:t>
                    </m:r>
                    <m:r>
                      <a:rPr lang="nl-NL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“Học sinh xếp học lực giỏi hoặc hạnh kiểm tốt”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5000"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nl-NL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  <m:r>
                      <a:rPr lang="nl-NL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∩</m:t>
                    </m:r>
                    <m:r>
                      <a:rPr lang="nl-NL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“Học sinh vừa học lực giỏi vừa hạnh kiểm tốt”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5000" algn="just">
                  <a:lnSpc>
                    <a:spcPct val="115000"/>
                  </a:lnSpc>
                </a:pP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phần tử của </a:t>
                </a:r>
                <a14:m>
                  <m:oMath xmlns:m="http://schemas.openxmlformats.org/officeDocument/2006/math">
                    <m:r>
                      <a:rPr lang="nl-NL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  <m:r>
                      <a:rPr lang="nl-NL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∩</m:t>
                    </m:r>
                    <m:r>
                      <a:rPr lang="nl-NL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nl-NL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5000" algn="just">
                  <a:lnSpc>
                    <a:spcPct val="115000"/>
                  </a:lnSpc>
                </a:pP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phần tử của </a:t>
                </a:r>
                <a14:m>
                  <m:oMath xmlns:m="http://schemas.openxmlformats.org/officeDocument/2006/math">
                    <m:r>
                      <a:rPr lang="nl-NL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  <m:r>
                      <a:rPr lang="nl-NL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∪</m:t>
                    </m:r>
                    <m:r>
                      <a:rPr lang="nl-NL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nl-NL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𝟏𝟓</m:t>
                    </m:r>
                    <m:r>
                      <a:rPr lang="nl-NL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nl-NL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𝟐𝟎</m:t>
                    </m:r>
                    <m:r>
                      <a:rPr lang="nl-NL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nl-NL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𝟏𝟎</m:t>
                    </m:r>
                    <m:r>
                      <a:rPr lang="nl-NL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𝟐𝟓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5000" algn="just">
                  <a:lnSpc>
                    <a:spcPct val="115000"/>
                  </a:lnSpc>
                </a:pP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học sinh có học lực giỏi hoặc hạnh kiểm tốt: </a:t>
                </a:r>
                <a14:m>
                  <m:oMath xmlns:m="http://schemas.openxmlformats.org/officeDocument/2006/math">
                    <m:r>
                      <a:rPr lang="nl-NL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𝟐𝟓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5000" algn="just">
                  <a:lnSpc>
                    <a:spcPct val="115000"/>
                  </a:lnSpc>
                </a:pP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học sinh chưa có học lực giỏi hoặc hạnh kiểm tốt: </a:t>
                </a:r>
                <a14:m>
                  <m:oMath xmlns:m="http://schemas.openxmlformats.org/officeDocument/2006/math">
                    <m:r>
                      <a:rPr lang="nl-NL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𝟒𝟓</m:t>
                    </m:r>
                    <m:r>
                      <a:rPr lang="nl-NL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–</m:t>
                    </m:r>
                    <m:r>
                      <a:rPr lang="nl-NL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𝟐𝟓</m:t>
                    </m:r>
                    <m:r>
                      <a:rPr lang="nl-NL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𝟐𝟎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4B225D7-0F10-ED2F-778B-826CE8F8C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01" y="7808345"/>
                <a:ext cx="23575179" cy="5472011"/>
              </a:xfrm>
              <a:prstGeom prst="rect">
                <a:avLst/>
              </a:prstGeom>
              <a:blipFill>
                <a:blip r:embed="rId4"/>
                <a:stretch>
                  <a:fillRect l="-1034" t="-1893" b="-4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40954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20060" y="2819400"/>
            <a:ext cx="23862374" cy="3228463"/>
            <a:chOff x="923003" y="3917552"/>
            <a:chExt cx="23862374" cy="2286000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159023"/>
              <a:ext cx="23513166" cy="204452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589940" cy="764351"/>
              <a:chOff x="923003" y="3917552"/>
              <a:chExt cx="3589940" cy="764351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4" y="3952637"/>
                <a:ext cx="3150899" cy="729266"/>
                <a:chOff x="2028794" y="4314587"/>
                <a:chExt cx="3150899" cy="72926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239610" y="3103771"/>
                  <a:ext cx="729266" cy="315089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637440" cy="5666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764350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6076" y="1800653"/>
            <a:ext cx="19656044" cy="830997"/>
            <a:chOff x="-288924" y="1892299"/>
            <a:chExt cx="19659599" cy="830996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74FE6275-B7E9-DAD2-3AE0-482A0C6BEA1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VẬN DỤNG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/>
              <p:nvPr/>
            </p:nvSpPr>
            <p:spPr>
              <a:xfrm>
                <a:off x="877784" y="3339788"/>
                <a:ext cx="23204650" cy="2800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sinh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chơi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cờ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tướng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cờ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vua,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em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chơi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cờ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tướng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𝟑𝟎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em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chơi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cờ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vua,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𝟏𝟓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em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chơi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hai.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nhiêu em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chơi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cờ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tướng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bao nhiêu em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chơi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cờ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vua?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Sĩ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nhiêu?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84" y="3339788"/>
                <a:ext cx="23204650" cy="2800767"/>
              </a:xfrm>
              <a:prstGeom prst="rect">
                <a:avLst/>
              </a:prstGeom>
              <a:blipFill>
                <a:blip r:embed="rId3"/>
                <a:stretch>
                  <a:fillRect l="-1077" t="-4793" r="-1287" b="-9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342DAC96-77FF-3CB7-B748-F80AACCE2F2E}"/>
              </a:ext>
            </a:extLst>
          </p:cNvPr>
          <p:cNvGrpSpPr/>
          <p:nvPr/>
        </p:nvGrpSpPr>
        <p:grpSpPr>
          <a:xfrm>
            <a:off x="220060" y="6365810"/>
            <a:ext cx="23862374" cy="6914546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6" name="Rounded Rectangle 52">
              <a:extLst>
                <a:ext uri="{FF2B5EF4-FFF2-40B4-BE49-F238E27FC236}">
                  <a16:creationId xmlns:a16="http://schemas.microsoft.com/office/drawing/2014/main" id="{26860F69-A4B2-D3FC-717D-83E593D978FF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A18B222-EFD2-FEFA-89FB-98CCE8970927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C29D64CA-9476-66D9-0960-A147E6887BA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E2AFD57-B3F8-A5A0-1150-7CD04632CD12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64B4E7CF-AC59-4452-5961-184CF52EAD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4B225D7-0F10-ED2F-778B-826CE8F8C23B}"/>
                  </a:ext>
                </a:extLst>
              </p:cNvPr>
              <p:cNvSpPr txBox="1"/>
              <p:nvPr/>
            </p:nvSpPr>
            <p:spPr>
              <a:xfrm>
                <a:off x="659101" y="7808345"/>
                <a:ext cx="23575179" cy="39590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VEN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VEN ta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+)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chơi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cờ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tướng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𝟐𝟓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𝟏𝟓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+)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chơi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cờ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vua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𝟑𝟎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𝟏𝟓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𝟏𝟓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+)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Sĩ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𝟏𝟎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𝟏𝟎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𝟏𝟓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𝟏𝟓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𝟒𝟎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4B225D7-0F10-ED2F-778B-826CE8F8C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01" y="7808345"/>
                <a:ext cx="23575179" cy="3959033"/>
              </a:xfrm>
              <a:prstGeom prst="rect">
                <a:avLst/>
              </a:prstGeom>
              <a:blipFill>
                <a:blip r:embed="rId5"/>
                <a:stretch>
                  <a:fillRect l="-1034" t="-3236" b="-6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">
            <a:extLst>
              <a:ext uri="{FF2B5EF4-FFF2-40B4-BE49-F238E27FC236}">
                <a16:creationId xmlns:a16="http://schemas.microsoft.com/office/drawing/2014/main" id="{D98AD0A1-B453-FA0D-58C6-EC25D401DB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0" y="7435223"/>
            <a:ext cx="7803329" cy="51300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27264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20060" y="2819400"/>
            <a:ext cx="23862374" cy="3228463"/>
            <a:chOff x="923003" y="3917552"/>
            <a:chExt cx="23862374" cy="2286000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159023"/>
              <a:ext cx="23513166" cy="204452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589940" cy="764351"/>
              <a:chOff x="923003" y="3917552"/>
              <a:chExt cx="3589940" cy="764351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4" y="3952637"/>
                <a:ext cx="3150899" cy="729266"/>
                <a:chOff x="2028794" y="4314587"/>
                <a:chExt cx="3150899" cy="72926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239610" y="3103771"/>
                  <a:ext cx="729266" cy="315089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637440" cy="5666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6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764350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6076" y="1800653"/>
            <a:ext cx="19656044" cy="830997"/>
            <a:chOff x="-288924" y="1892299"/>
            <a:chExt cx="19659599" cy="830996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74FE6275-B7E9-DAD2-3AE0-482A0C6BEA1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VẬN DỤNG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/>
              <p:nvPr/>
            </p:nvSpPr>
            <p:spPr>
              <a:xfrm>
                <a:off x="877784" y="3339788"/>
                <a:ext cx="23204650" cy="34778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10B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𝟒𝟓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sinh, trong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sinh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môn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Ngữ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văn,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sinh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môn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𝟏𝟖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sinh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môn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Lịch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sinh không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môn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sinh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 môn.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sinh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môn trong ba môn trên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nhiêu?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84" y="3339788"/>
                <a:ext cx="23204650" cy="3477875"/>
              </a:xfrm>
              <a:prstGeom prst="rect">
                <a:avLst/>
              </a:prstGeom>
              <a:blipFill>
                <a:blip r:embed="rId3"/>
                <a:stretch>
                  <a:fillRect l="-1077" t="-3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342DAC96-77FF-3CB7-B748-F80AACCE2F2E}"/>
              </a:ext>
            </a:extLst>
          </p:cNvPr>
          <p:cNvGrpSpPr/>
          <p:nvPr/>
        </p:nvGrpSpPr>
        <p:grpSpPr>
          <a:xfrm>
            <a:off x="220060" y="6365810"/>
            <a:ext cx="23862374" cy="6914546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6" name="Rounded Rectangle 52">
              <a:extLst>
                <a:ext uri="{FF2B5EF4-FFF2-40B4-BE49-F238E27FC236}">
                  <a16:creationId xmlns:a16="http://schemas.microsoft.com/office/drawing/2014/main" id="{26860F69-A4B2-D3FC-717D-83E593D978FF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A18B222-EFD2-FEFA-89FB-98CCE8970927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C29D64CA-9476-66D9-0960-A147E6887BA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E2AFD57-B3F8-A5A0-1150-7CD04632CD12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64B4E7CF-AC59-4452-5961-184CF52EAD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4B225D7-0F10-ED2F-778B-826CE8F8C23B}"/>
                  </a:ext>
                </a:extLst>
              </p:cNvPr>
              <p:cNvSpPr txBox="1"/>
              <p:nvPr/>
            </p:nvSpPr>
            <p:spPr>
              <a:xfrm>
                <a:off x="507255" y="7158730"/>
                <a:ext cx="23575179" cy="47551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Ta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VEN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Ngữ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văn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Lịch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Ngữ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văn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Lịch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𝒛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Ngữ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văn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Lịch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𝟒𝟓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𝟔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𝟑𝟗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4B225D7-0F10-ED2F-778B-826CE8F8C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55" y="7158730"/>
                <a:ext cx="23575179" cy="4755148"/>
              </a:xfrm>
              <a:prstGeom prst="rect">
                <a:avLst/>
              </a:prstGeom>
              <a:blipFill>
                <a:blip r:embed="rId5"/>
                <a:stretch>
                  <a:fillRect l="-1034" t="-2564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1">
            <a:extLst>
              <a:ext uri="{FF2B5EF4-FFF2-40B4-BE49-F238E27FC236}">
                <a16:creationId xmlns:a16="http://schemas.microsoft.com/office/drawing/2014/main" id="{F966766B-01F9-2CE0-2EFC-99EA8B4603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637" y="8826498"/>
            <a:ext cx="7038798" cy="4453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60419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667000" y="1219200"/>
            <a:ext cx="9220200" cy="857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Khái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niệm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cơ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bản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57200" y="1660951"/>
            <a:ext cx="46661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a.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66700" y="2574852"/>
            <a:ext cx="24003000" cy="45834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			       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tình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huống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gọi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kumimoji="0" lang="en-US" altLang="en-US" sz="4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những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thành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viên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tham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gia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Chuyên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kumimoji="0" lang="vi-VN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1, </a:t>
            </a:r>
            <a:r>
              <a:rPr kumimoji="0" lang="en-US" altLang="en-US" sz="4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kumimoji="0" lang="en-US" altLang="en-US" sz="4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những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thành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viên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tham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gia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Chuyên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2.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a) Nam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tử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?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Ngân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tử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alt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kumimoji="0" lang="en-US" altLang="en-US" sz="4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b)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mô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tả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cách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liệt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kê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tử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grpSp>
        <p:nvGrpSpPr>
          <p:cNvPr id="5" name="Group 57">
            <a:extLst>
              <a:ext uri="{FF2B5EF4-FFF2-40B4-BE49-F238E27FC236}">
                <a16:creationId xmlns:a16="http://schemas.microsoft.com/office/drawing/2014/main" id="{5142D78F-94CB-8E9F-E57C-E0B456D48C0D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491948"/>
            <a:ext cx="5410066" cy="879944"/>
            <a:chOff x="224" y="591"/>
            <a:chExt cx="12580" cy="1328"/>
          </a:xfrm>
        </p:grpSpPr>
        <p:grpSp>
          <p:nvGrpSpPr>
            <p:cNvPr id="9" name="Group 24">
              <a:extLst>
                <a:ext uri="{FF2B5EF4-FFF2-40B4-BE49-F238E27FC236}">
                  <a16:creationId xmlns:a16="http://schemas.microsoft.com/office/drawing/2014/main" id="{E70F8367-28B5-41AC-8726-96ACC66E68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" y="592"/>
              <a:ext cx="11374" cy="1327"/>
              <a:chOff x="315" y="602"/>
              <a:chExt cx="16002" cy="1640"/>
            </a:xfrm>
          </p:grpSpPr>
          <p:sp>
            <p:nvSpPr>
              <p:cNvPr id="11" name="Arrow: Pentagon 25">
                <a:extLst>
                  <a:ext uri="{FF2B5EF4-FFF2-40B4-BE49-F238E27FC236}">
                    <a16:creationId xmlns:a16="http://schemas.microsoft.com/office/drawing/2014/main" id="{43769DC2-2A48-7D0C-8569-4F6C566B81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4272" cy="162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7432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Arrow: Chevron 26">
                <a:extLst>
                  <a:ext uri="{FF2B5EF4-FFF2-40B4-BE49-F238E27FC236}">
                    <a16:creationId xmlns:a16="http://schemas.microsoft.com/office/drawing/2014/main" id="{E30E953C-952C-63A2-62E5-0878AE8E45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898" cy="163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74320">
                  <a:lnSpc>
                    <a:spcPct val="130000"/>
                  </a:lnSpc>
                </a:pPr>
                <a:endParaRPr lang="en-US"/>
              </a:p>
            </p:txBody>
          </p:sp>
          <p:sp>
            <p:nvSpPr>
              <p:cNvPr id="13" name="Arrow: Chevron 27">
                <a:extLst>
                  <a:ext uri="{FF2B5EF4-FFF2-40B4-BE49-F238E27FC236}">
                    <a16:creationId xmlns:a16="http://schemas.microsoft.com/office/drawing/2014/main" id="{0A67BB28-55A7-1717-D328-B9902E0F3E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2062" cy="163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74320">
                  <a:lnSpc>
                    <a:spcPct val="130000"/>
                  </a:lnSpc>
                </a:pPr>
                <a:endParaRPr lang="en-US"/>
              </a:p>
            </p:txBody>
          </p:sp>
        </p:grpSp>
        <p:sp>
          <p:nvSpPr>
            <p:cNvPr id="10" name="TextBox 56">
              <a:extLst>
                <a:ext uri="{FF2B5EF4-FFF2-40B4-BE49-F238E27FC236}">
                  <a16:creationId xmlns:a16="http://schemas.microsoft.com/office/drawing/2014/main" id="{1539F766-C6C3-CC9B-A90C-867521EC7D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9" y="591"/>
              <a:ext cx="11245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4320" marR="0" lvl="0" indent="0" algn="l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</a:t>
              </a:r>
              <a:r>
                <a:rPr lang="en-US" altLang="en-US"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động</a:t>
              </a:r>
              <a:r>
                <a:rPr lang="en-US" altLang="en-US"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C2DCD6E-42FA-326E-2DD4-E7ED1FF01F5A}"/>
                  </a:ext>
                </a:extLst>
              </p:cNvPr>
              <p:cNvSpPr txBox="1"/>
              <p:nvPr/>
            </p:nvSpPr>
            <p:spPr>
              <a:xfrm>
                <a:off x="285750" y="7365539"/>
                <a:ext cx="23964900" cy="378565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vi-VN" sz="4400" b="1" u="sng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</a:p>
              <a:p>
                <a:pPr>
                  <a:spcAft>
                    <a:spcPts val="800"/>
                  </a:spcAft>
                </a:pP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thấy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tử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Ngân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tử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endParaRPr lang="vi-VN" sz="4400" b="1" dirty="0">
                  <a:latin typeface="Tahoma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	</a:t>
                </a:r>
                <a:r>
                  <a:rPr lang="vi-VN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A={Nam, Khánh, Tú, Hương, Bình, Chi, Ngân}</a:t>
                </a:r>
              </a:p>
              <a:p>
                <a:pPr>
                  <a:spcAft>
                    <a:spcPts val="800"/>
                  </a:spcAft>
                </a:pPr>
                <a:r>
                  <a:rPr lang="vi-VN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B={Hương, Khánh, Hiền, Chi, Bình, Lam, Tú, Hân}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C2DCD6E-42FA-326E-2DD4-E7ED1FF01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" y="7365539"/>
                <a:ext cx="23964900" cy="3785652"/>
              </a:xfrm>
              <a:prstGeom prst="rect">
                <a:avLst/>
              </a:prstGeom>
              <a:blipFill>
                <a:blip r:embed="rId2"/>
                <a:stretch>
                  <a:fillRect l="-1043" t="-3221" r="-483" b="-6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212C3B-8EF2-53E3-E5D4-D85CDF9203AB}"/>
                  </a:ext>
                </a:extLst>
              </p:cNvPr>
              <p:cNvSpPr txBox="1"/>
              <p:nvPr/>
            </p:nvSpPr>
            <p:spPr>
              <a:xfrm>
                <a:off x="323851" y="11213738"/>
                <a:ext cx="23926799" cy="19933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ý.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𝑺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hiệu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𝒏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𝑺</m:t>
                        </m:r>
                      </m:e>
                    </m: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Chẳng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hạn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𝑨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HĐ1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tử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𝟕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viết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𝒏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𝑨</m:t>
                        </m:r>
                      </m:e>
                    </m:d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𝟕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212C3B-8EF2-53E3-E5D4-D85CDF920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1" y="11213738"/>
                <a:ext cx="23926799" cy="1993366"/>
              </a:xfrm>
              <a:prstGeom prst="rect">
                <a:avLst/>
              </a:prstGeom>
              <a:blipFill>
                <a:blip r:embed="rId3"/>
                <a:stretch>
                  <a:fillRect l="-1019" b="-13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02395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20060" y="2819400"/>
            <a:ext cx="23862374" cy="3228463"/>
            <a:chOff x="923003" y="3917552"/>
            <a:chExt cx="23862374" cy="2286000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159023"/>
              <a:ext cx="23513166" cy="204452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589940" cy="764351"/>
              <a:chOff x="923003" y="3917552"/>
              <a:chExt cx="3589940" cy="764351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4" y="3952637"/>
                <a:ext cx="3150899" cy="729266"/>
                <a:chOff x="2028794" y="4314587"/>
                <a:chExt cx="3150899" cy="72926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239610" y="3103771"/>
                  <a:ext cx="729266" cy="315089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637440" cy="5666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6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764350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6076" y="1800653"/>
            <a:ext cx="19656044" cy="830997"/>
            <a:chOff x="-288924" y="1892299"/>
            <a:chExt cx="19659599" cy="830996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74FE6275-B7E9-DAD2-3AE0-482A0C6BEA1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VẬN DỤNG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/>
              <p:nvPr/>
            </p:nvSpPr>
            <p:spPr>
              <a:xfrm>
                <a:off x="877784" y="3339788"/>
                <a:ext cx="23204650" cy="34778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10B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𝟒𝟓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sinh, trong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sinh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môn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Ngữ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văn,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sinh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môn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𝟏𝟖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sinh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môn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Lịch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sinh không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môn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sinh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 môn.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sinh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môn trong ba môn trên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nhiêu?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84" y="3339788"/>
                <a:ext cx="23204650" cy="3477875"/>
              </a:xfrm>
              <a:prstGeom prst="rect">
                <a:avLst/>
              </a:prstGeom>
              <a:blipFill>
                <a:blip r:embed="rId3"/>
                <a:stretch>
                  <a:fillRect l="-1077" t="-3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342DAC96-77FF-3CB7-B748-F80AACCE2F2E}"/>
              </a:ext>
            </a:extLst>
          </p:cNvPr>
          <p:cNvGrpSpPr/>
          <p:nvPr/>
        </p:nvGrpSpPr>
        <p:grpSpPr>
          <a:xfrm>
            <a:off x="220060" y="6365810"/>
            <a:ext cx="23862374" cy="6914546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6" name="Rounded Rectangle 52">
              <a:extLst>
                <a:ext uri="{FF2B5EF4-FFF2-40B4-BE49-F238E27FC236}">
                  <a16:creationId xmlns:a16="http://schemas.microsoft.com/office/drawing/2014/main" id="{26860F69-A4B2-D3FC-717D-83E593D978FF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A18B222-EFD2-FEFA-89FB-98CCE8970927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C29D64CA-9476-66D9-0960-A147E6887BA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E2AFD57-B3F8-A5A0-1150-7CD04632CD12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64B4E7CF-AC59-4452-5961-184CF52EAD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4B225D7-0F10-ED2F-778B-826CE8F8C23B}"/>
                  </a:ext>
                </a:extLst>
              </p:cNvPr>
              <p:cNvSpPr txBox="1"/>
              <p:nvPr/>
            </p:nvSpPr>
            <p:spPr>
              <a:xfrm>
                <a:off x="692519" y="6624846"/>
                <a:ext cx="23575179" cy="6571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VEN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𝒛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𝟐𝟓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𝒛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𝟏𝟖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𝒄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𝟐𝟎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𝒛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𝒄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𝟑𝟗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𝟒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Cộng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vế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vế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just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𝒚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𝒛</m:t>
                        </m:r>
                      </m:e>
                    </m:d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𝟒𝟖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4B225D7-0F10-ED2F-778B-826CE8F8C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519" y="6624846"/>
                <a:ext cx="23575179" cy="6571607"/>
              </a:xfrm>
              <a:prstGeom prst="rect">
                <a:avLst/>
              </a:prstGeom>
              <a:blipFill>
                <a:blip r:embed="rId5"/>
                <a:stretch>
                  <a:fillRect l="-1060" b="-3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6695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304800" y="2080837"/>
            <a:ext cx="23774400" cy="28029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Cho </a:t>
            </a:r>
            <a:r>
              <a:rPr lang="en-US" sz="41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1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lang="en-US" sz="4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kumimoji="0" lang="en-US" altLang="en-US" sz="4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 = {</a:t>
            </a:r>
            <a:r>
              <a:rPr kumimoji="0" lang="en-US" altLang="en-US" sz="4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châu</a:t>
            </a:r>
            <a:r>
              <a:rPr kumimoji="0" lang="en-US" altLang="en-US" sz="4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Á, </a:t>
            </a:r>
            <a:r>
              <a:rPr kumimoji="0" lang="en-US" altLang="en-US" sz="4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châu</a:t>
            </a:r>
            <a:r>
              <a:rPr kumimoji="0" lang="en-US" altLang="en-US" sz="4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Âu</a:t>
            </a:r>
            <a:r>
              <a:rPr kumimoji="0" lang="en-US" altLang="en-US" sz="4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  <a:r>
              <a:rPr kumimoji="0" lang="en-US" altLang="en-US" sz="4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châu</a:t>
            </a:r>
            <a:r>
              <a:rPr kumimoji="0" lang="en-US" altLang="en-US" sz="4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Đại</a:t>
            </a:r>
            <a:r>
              <a:rPr kumimoji="0" lang="en-US" altLang="en-US" sz="4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Dương</a:t>
            </a:r>
            <a:r>
              <a:rPr kumimoji="0" lang="en-US" altLang="en-US" sz="4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  <a:r>
              <a:rPr kumimoji="0" lang="en-US" altLang="en-US" sz="4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châu</a:t>
            </a:r>
            <a:r>
              <a:rPr kumimoji="0" lang="en-US" altLang="en-US" sz="4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Mỹ</a:t>
            </a:r>
            <a:r>
              <a:rPr kumimoji="0" lang="en-US" altLang="en-US" sz="4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  <a:r>
              <a:rPr kumimoji="0" lang="en-US" altLang="en-US" sz="4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châu</a:t>
            </a:r>
            <a:r>
              <a:rPr kumimoji="0" lang="en-US" altLang="en-US" sz="4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Nam </a:t>
            </a:r>
            <a:r>
              <a:rPr kumimoji="0" lang="en-US" altLang="en-US" sz="4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Cực</a:t>
            </a:r>
            <a:r>
              <a:rPr kumimoji="0" lang="en-US" altLang="en-US" sz="4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  <a:r>
              <a:rPr kumimoji="0" lang="en-US" altLang="en-US" sz="4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châu</a:t>
            </a:r>
            <a:r>
              <a:rPr kumimoji="0" lang="en-US" altLang="en-US" sz="4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Phi</a:t>
            </a:r>
            <a:r>
              <a:rPr kumimoji="0" lang="en-US" altLang="en-US" sz="4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}</a:t>
            </a:r>
            <a:endParaRPr kumimoji="0" lang="en-US" altLang="en-US" sz="4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en-US" altLang="en-US" sz="4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kumimoji="0" lang="en-US" altLang="en-US" sz="4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chỉ</a:t>
            </a:r>
            <a:r>
              <a:rPr kumimoji="0" lang="en-US" altLang="en-US" sz="4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ra</a:t>
            </a:r>
            <a:r>
              <a:rPr kumimoji="0" lang="en-US" altLang="en-US" sz="4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kumimoji="0" lang="en-US" altLang="en-US" sz="4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chất</a:t>
            </a:r>
            <a:r>
              <a:rPr kumimoji="0" lang="en-US" altLang="en-US" sz="4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đặc</a:t>
            </a:r>
            <a:r>
              <a:rPr kumimoji="0" lang="en-US" altLang="en-US" sz="4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trưng</a:t>
            </a:r>
            <a:r>
              <a:rPr kumimoji="0" lang="en-US" altLang="en-US" sz="4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cho</a:t>
            </a:r>
            <a:r>
              <a:rPr kumimoji="0" lang="en-US" altLang="en-US" sz="4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kumimoji="0" lang="en-US" altLang="en-US" sz="4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kumimoji="0" lang="en-US" altLang="en-US" sz="4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tử</a:t>
            </a:r>
            <a:r>
              <a:rPr kumimoji="0" lang="en-US" altLang="en-US" sz="4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kumimoji="0" lang="en-US" altLang="en-US" sz="4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altLang="en-US" sz="4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kumimoji="0" lang="en-US" altLang="en-US" sz="4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C.</a:t>
            </a:r>
            <a:endParaRPr kumimoji="0" lang="en-US" altLang="en-US" sz="4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b) </a:t>
            </a:r>
            <a:r>
              <a:rPr kumimoji="0" lang="en-US" altLang="en-US" sz="4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altLang="en-US" sz="4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kumimoji="0" lang="en-US" altLang="en-US" sz="4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kumimoji="0" lang="en-US" altLang="en-US" sz="4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kumimoji="0" lang="en-US" altLang="en-US" sz="4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kumimoji="0" lang="en-US" altLang="en-US" sz="4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bao </a:t>
            </a:r>
            <a:r>
              <a:rPr kumimoji="0" lang="en-US" altLang="en-US" sz="4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nhiêu</a:t>
            </a:r>
            <a:r>
              <a:rPr kumimoji="0" lang="en-US" altLang="en-US" sz="4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kumimoji="0" lang="en-US" altLang="en-US" sz="4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tử</a:t>
            </a:r>
            <a:r>
              <a:rPr kumimoji="0" lang="en-US" altLang="en-US" sz="4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04800" y="5028529"/>
                <a:ext cx="23774400" cy="196637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4100" b="1" u="sng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AutoNum type="alphaLcParenR"/>
                </a:pPr>
                <a:r>
                  <a:rPr lang="en-US" sz="41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1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1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𝐂</m:t>
                    </m:r>
                  </m:oMath>
                </a14:m>
                <a:r>
                  <a:rPr lang="en-US" sz="41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1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1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1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1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1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1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1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1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1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châu</a:t>
                </a:r>
                <a:r>
                  <a:rPr lang="en-US" sz="41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1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lục</a:t>
                </a:r>
                <a:r>
                  <a:rPr lang="en-US" sz="41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1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1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1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thế</a:t>
                </a:r>
                <a:r>
                  <a:rPr lang="en-US" sz="41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1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giới</a:t>
                </a:r>
                <a:r>
                  <a:rPr lang="en-US" sz="41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028529"/>
                <a:ext cx="23774400" cy="1966372"/>
              </a:xfrm>
              <a:prstGeom prst="rect">
                <a:avLst/>
              </a:prstGeom>
              <a:blipFill>
                <a:blip r:embed="rId2"/>
                <a:stretch>
                  <a:fillRect l="-949" b="-12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57">
            <a:extLst>
              <a:ext uri="{FF2B5EF4-FFF2-40B4-BE49-F238E27FC236}">
                <a16:creationId xmlns:a16="http://schemas.microsoft.com/office/drawing/2014/main" id="{63C5945B-7287-754E-071C-1C9562FCB3C3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1192314"/>
            <a:ext cx="5410066" cy="879944"/>
            <a:chOff x="224" y="591"/>
            <a:chExt cx="12580" cy="1328"/>
          </a:xfrm>
        </p:grpSpPr>
        <p:grpSp>
          <p:nvGrpSpPr>
            <p:cNvPr id="14" name="Group 24">
              <a:extLst>
                <a:ext uri="{FF2B5EF4-FFF2-40B4-BE49-F238E27FC236}">
                  <a16:creationId xmlns:a16="http://schemas.microsoft.com/office/drawing/2014/main" id="{3E5838E7-1A59-7E00-E72D-AAE340DD47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" y="592"/>
              <a:ext cx="11374" cy="1327"/>
              <a:chOff x="315" y="602"/>
              <a:chExt cx="16002" cy="1640"/>
            </a:xfrm>
          </p:grpSpPr>
          <p:sp>
            <p:nvSpPr>
              <p:cNvPr id="16" name="Arrow: Pentagon 25">
                <a:extLst>
                  <a:ext uri="{FF2B5EF4-FFF2-40B4-BE49-F238E27FC236}">
                    <a16:creationId xmlns:a16="http://schemas.microsoft.com/office/drawing/2014/main" id="{0CAC7C0E-1721-6B8A-625A-98C3FF6BD4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4272" cy="162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7432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Arrow: Chevron 26">
                <a:extLst>
                  <a:ext uri="{FF2B5EF4-FFF2-40B4-BE49-F238E27FC236}">
                    <a16:creationId xmlns:a16="http://schemas.microsoft.com/office/drawing/2014/main" id="{B7D2E6AA-CC29-9E93-461C-5E7C7C3ECA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898" cy="163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74320">
                  <a:lnSpc>
                    <a:spcPct val="130000"/>
                  </a:lnSpc>
                </a:pPr>
                <a:endParaRPr lang="en-US"/>
              </a:p>
            </p:txBody>
          </p:sp>
          <p:sp>
            <p:nvSpPr>
              <p:cNvPr id="18" name="Arrow: Chevron 27">
                <a:extLst>
                  <a:ext uri="{FF2B5EF4-FFF2-40B4-BE49-F238E27FC236}">
                    <a16:creationId xmlns:a16="http://schemas.microsoft.com/office/drawing/2014/main" id="{C225C626-88A8-B05C-DDED-897C509FE6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2062" cy="163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74320">
                  <a:lnSpc>
                    <a:spcPct val="130000"/>
                  </a:lnSpc>
                </a:pPr>
                <a:endParaRPr lang="en-US"/>
              </a:p>
            </p:txBody>
          </p:sp>
        </p:grpSp>
        <p:sp>
          <p:nvSpPr>
            <p:cNvPr id="15" name="TextBox 56">
              <a:extLst>
                <a:ext uri="{FF2B5EF4-FFF2-40B4-BE49-F238E27FC236}">
                  <a16:creationId xmlns:a16="http://schemas.microsoft.com/office/drawing/2014/main" id="{0F7BFA68-EA20-0C83-ACCD-5BD7AC0B38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9" y="591"/>
              <a:ext cx="11245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4320" marR="0" lvl="0" indent="0" algn="l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</a:t>
              </a:r>
              <a:r>
                <a:rPr lang="en-US" altLang="en-US"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động</a:t>
              </a:r>
              <a:r>
                <a:rPr lang="en-US" altLang="en-US"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64AAB06-58E8-AC33-7610-5D2881E56B2D}"/>
              </a:ext>
            </a:extLst>
          </p:cNvPr>
          <p:cNvCxnSpPr>
            <a:cxnSpLocks/>
          </p:cNvCxnSpPr>
          <p:nvPr/>
        </p:nvCxnSpPr>
        <p:spPr>
          <a:xfrm>
            <a:off x="12344400" y="5105400"/>
            <a:ext cx="0" cy="188950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F58A6A-440B-C6C9-B146-44457DA316D5}"/>
                  </a:ext>
                </a:extLst>
              </p:cNvPr>
              <p:cNvSpPr txBox="1"/>
              <p:nvPr/>
            </p:nvSpPr>
            <p:spPr>
              <a:xfrm>
                <a:off x="14839951" y="5591466"/>
                <a:ext cx="6743699" cy="9173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kumimoji="0" lang="en-US" sz="4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kumimoji="0" lang="en-US" sz="4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𝐂</m:t>
                    </m:r>
                  </m:oMath>
                </a14:m>
                <a:r>
                  <a:rPr kumimoji="0" lang="en-US" sz="4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kumimoji="0" lang="en-US" sz="4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 </a:t>
                </a:r>
                <a:r>
                  <a:rPr kumimoji="0" lang="en-US" sz="4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kumimoji="0" lang="en-US" sz="4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tử</a:t>
                </a:r>
                <a:r>
                  <a:rPr kumimoji="0" lang="en-US" sz="4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F58A6A-440B-C6C9-B146-44457DA31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9951" y="5591466"/>
                <a:ext cx="6743699" cy="917367"/>
              </a:xfrm>
              <a:prstGeom prst="rect">
                <a:avLst/>
              </a:prstGeom>
              <a:blipFill>
                <a:blip r:embed="rId3"/>
                <a:stretch>
                  <a:fillRect l="-3252" b="-27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1DD9B77-2170-835F-B13C-B377099B23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847951"/>
              </p:ext>
            </p:extLst>
          </p:nvPr>
        </p:nvGraphicFramePr>
        <p:xfrm>
          <a:off x="342122" y="7557838"/>
          <a:ext cx="11582400" cy="54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82400">
                  <a:extLst>
                    <a:ext uri="{9D8B030D-6E8A-4147-A177-3AD203B41FA5}">
                      <a16:colId xmlns:a16="http://schemas.microsoft.com/office/drawing/2014/main" val="3914530328"/>
                    </a:ext>
                  </a:extLst>
                </a:gridCol>
              </a:tblGrid>
              <a:tr h="54864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400" b="1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Có</a:t>
                      </a:r>
                      <a:r>
                        <a:rPr lang="en-US" sz="4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thể</a:t>
                      </a:r>
                      <a:r>
                        <a:rPr lang="en-US" sz="4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mô</a:t>
                      </a:r>
                      <a:r>
                        <a:rPr lang="en-US" sz="4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tả</a:t>
                      </a:r>
                      <a:r>
                        <a:rPr lang="en-US" sz="4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một</a:t>
                      </a:r>
                      <a:r>
                        <a:rPr lang="en-US" sz="4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r>
                        <a:rPr lang="en-US" sz="4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bằng</a:t>
                      </a:r>
                      <a:r>
                        <a:rPr lang="en-US" sz="4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một</a:t>
                      </a:r>
                      <a:r>
                        <a:rPr lang="en-US" sz="4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trong</a:t>
                      </a:r>
                      <a:r>
                        <a:rPr lang="en-US" sz="4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hai</a:t>
                      </a:r>
                      <a:r>
                        <a:rPr lang="en-US" sz="4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cách</a:t>
                      </a:r>
                      <a:r>
                        <a:rPr lang="en-US" sz="4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sau</a:t>
                      </a:r>
                      <a:endParaRPr lang="en-US" sz="44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400" b="1" dirty="0" err="1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Cách</a:t>
                      </a:r>
                      <a:r>
                        <a:rPr lang="en-US" sz="4400" b="1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</a:t>
                      </a:r>
                      <a:r>
                        <a:rPr lang="en-US" sz="4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 </a:t>
                      </a:r>
                      <a:r>
                        <a:rPr lang="en-US" sz="4400" b="1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Liệt</a:t>
                      </a:r>
                      <a:r>
                        <a:rPr lang="en-US" sz="4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kê</a:t>
                      </a:r>
                      <a:r>
                        <a:rPr lang="en-US" sz="4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các</a:t>
                      </a:r>
                      <a:r>
                        <a:rPr lang="en-US" sz="4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phần</a:t>
                      </a:r>
                      <a:r>
                        <a:rPr lang="en-US" sz="4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tử</a:t>
                      </a:r>
                      <a:r>
                        <a:rPr lang="en-US" sz="4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của</a:t>
                      </a:r>
                      <a:r>
                        <a:rPr lang="en-US" sz="4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r>
                        <a:rPr lang="en-US" sz="4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;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400" b="1" dirty="0" err="1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Cách</a:t>
                      </a:r>
                      <a:r>
                        <a:rPr lang="en-US" sz="4400" b="1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</a:t>
                      </a:r>
                      <a:r>
                        <a:rPr lang="en-US" sz="4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 </a:t>
                      </a:r>
                      <a:r>
                        <a:rPr lang="en-US" sz="4400" b="1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Chỉ</a:t>
                      </a:r>
                      <a:r>
                        <a:rPr lang="en-US" sz="4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ra</a:t>
                      </a:r>
                      <a:r>
                        <a:rPr lang="en-US" sz="4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tính</a:t>
                      </a:r>
                      <a:r>
                        <a:rPr lang="en-US" sz="4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chất</a:t>
                      </a:r>
                      <a:r>
                        <a:rPr lang="en-US" sz="4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đặc</a:t>
                      </a:r>
                      <a:r>
                        <a:rPr lang="en-US" sz="4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trưng</a:t>
                      </a:r>
                      <a:r>
                        <a:rPr lang="en-US" sz="4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cho</a:t>
                      </a:r>
                      <a:r>
                        <a:rPr lang="en-US" sz="4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các</a:t>
                      </a:r>
                      <a:r>
                        <a:rPr lang="en-US" sz="4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phần</a:t>
                      </a:r>
                      <a:r>
                        <a:rPr lang="en-US" sz="4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tử</a:t>
                      </a:r>
                      <a:r>
                        <a:rPr lang="en-US" sz="4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của</a:t>
                      </a:r>
                      <a:r>
                        <a:rPr lang="en-US" sz="4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endParaRPr lang="en-US" sz="44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14300" marR="114300" marT="0" marB="0">
                    <a:solidFill>
                      <a:srgbClr val="DBFD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10935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136">
                <a:extLst>
                  <a:ext uri="{FF2B5EF4-FFF2-40B4-BE49-F238E27FC236}">
                    <a16:creationId xmlns:a16="http://schemas.microsoft.com/office/drawing/2014/main" id="{3D835730-02DE-3313-82C5-5ADBC73D8472}"/>
                  </a:ext>
                </a:extLst>
              </p:cNvPr>
              <p:cNvSpPr/>
              <p:nvPr/>
            </p:nvSpPr>
            <p:spPr>
              <a:xfrm>
                <a:off x="12209106" y="8548438"/>
                <a:ext cx="11887200" cy="3048000"/>
              </a:xfrm>
              <a:prstGeom prst="roundRect">
                <a:avLst/>
              </a:prstGeom>
              <a:solidFill>
                <a:srgbClr val="FFFFEF"/>
              </a:solidFill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tử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∉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tử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" name="Rectangle: Rounded Corners 136">
                <a:extLst>
                  <a:ext uri="{FF2B5EF4-FFF2-40B4-BE49-F238E27FC236}">
                    <a16:creationId xmlns:a16="http://schemas.microsoft.com/office/drawing/2014/main" id="{3D835730-02DE-3313-82C5-5ADBC73D84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9106" y="8548438"/>
                <a:ext cx="11887200" cy="30480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9944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7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2259428"/>
                <a:ext cx="23698199" cy="402469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Cho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𝑫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{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r>
                      <a:rPr lang="en-US" sz="4400" b="1" i="1">
                        <a:latin typeface="Cambria Math"/>
                      </a:rPr>
                      <m:t>ℕ</m:t>
                    </m:r>
                    <m:r>
                      <a:rPr lang="en-US" sz="4400" b="1" i="1">
                        <a:latin typeface="Cambria Math"/>
                      </a:rPr>
                      <m:t>|</m:t>
                    </m:r>
                    <m:r>
                      <a:rPr lang="en-US" sz="4400" b="1" i="1">
                        <a:latin typeface="Cambria Math"/>
                      </a:rPr>
                      <m:t>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nguyên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𝟓</m:t>
                    </m:r>
                    <m:r>
                      <a:rPr lang="en-US" sz="4400" b="1" i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𝟐𝟎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}.</a:t>
                </a:r>
              </a:p>
              <a:p>
                <a:pPr marL="742950" indent="-742950">
                  <a:lnSpc>
                    <a:spcPct val="150000"/>
                  </a:lnSpc>
                  <a:buAutoNum type="alphaLcParenR"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trả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𝟓</m:t>
                    </m:r>
                    <m:r>
                      <a:rPr lang="en-US" sz="4400" b="1" i="1">
                        <a:latin typeface="Cambria Math"/>
                      </a:rPr>
                      <m:t>;</m:t>
                    </m:r>
                    <m:r>
                      <a:rPr lang="en-US" sz="4400" b="1" i="1">
                        <a:latin typeface="Cambria Math"/>
                      </a:rPr>
                      <m:t>𝟏𝟐</m:t>
                    </m:r>
                    <m:r>
                      <a:rPr lang="en-US" sz="4400" b="1" i="1">
                        <a:latin typeface="Cambria Math"/>
                      </a:rPr>
                      <m:t>;</m:t>
                    </m:r>
                    <m:r>
                      <a:rPr lang="en-US" sz="4400" b="1" i="1">
                        <a:latin typeface="Cambria Math"/>
                      </a:rPr>
                      <m:t>𝟏𝟕</m:t>
                    </m:r>
                    <m:r>
                      <a:rPr lang="en-US" sz="4400" b="1" i="1">
                        <a:latin typeface="Cambria Math"/>
                      </a:rPr>
                      <m:t>;</m:t>
                    </m:r>
                    <m:r>
                      <a:rPr lang="en-US" sz="4400" b="1" i="1">
                        <a:latin typeface="Cambria Math"/>
                      </a:rPr>
                      <m:t>𝟏𝟖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∈, ∉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thuộc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𝑫</m:t>
                    </m:r>
                    <m:r>
                      <a:rPr lang="en-US" sz="4400" b="1" i="1">
                        <a:latin typeface="Cambria Math"/>
                      </a:rPr>
                      <m:t>?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𝑫</m:t>
                    </m:r>
                    <m:r>
                      <a:rPr lang="en-US" sz="44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kê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259428"/>
                <a:ext cx="23698199" cy="4024692"/>
              </a:xfrm>
              <a:prstGeom prst="rect">
                <a:avLst/>
              </a:prstGeom>
              <a:blipFill>
                <a:blip r:embed="rId2"/>
                <a:stretch>
                  <a:fillRect l="-1029" b="-604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126124" y="1981200"/>
            <a:ext cx="3505200" cy="1446550"/>
          </a:xfrm>
          <a:prstGeom prst="ellipse">
            <a:avLst/>
          </a:prstGeom>
          <a:solidFill>
            <a:srgbClr val="FFF8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14400" y="22860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Ví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dụ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71FDA8F-F6D7-0FB8-283E-55E46E6B66ED}"/>
                  </a:ext>
                </a:extLst>
              </p:cNvPr>
              <p:cNvSpPr/>
              <p:nvPr/>
            </p:nvSpPr>
            <p:spPr>
              <a:xfrm>
                <a:off x="278363" y="6552355"/>
                <a:ext cx="23850600" cy="211955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4400" b="1" u="sng" dirty="0">
                    <a:solidFill>
                      <a:srgbClr val="FF0000"/>
                    </a:solidFill>
                    <a:latin typeface="Tomaho"/>
                    <a:ea typeface="Tahoma" pitchFamily="34" charset="0"/>
                    <a:cs typeface="Tahoma" pitchFamily="34" charset="0"/>
                  </a:rPr>
                  <a:t>Lời giải: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omaho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𝟏𝟕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𝟏𝟗</m:t>
                        </m:r>
                      </m:e>
                    </m:d>
                  </m:oMath>
                </a14:m>
                <a:r>
                  <a:rPr lang="en-US" sz="4400" b="1" dirty="0">
                    <a:latin typeface="Tomaho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b="1" dirty="0" err="1">
                    <a:latin typeface="Tomaho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4400" b="1" dirty="0">
                    <a:latin typeface="Tomaho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Tomaho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400" b="1" dirty="0">
                    <a:latin typeface="Tomaho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omaho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Tomaho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b="1" dirty="0">
                    <a:latin typeface="Tomaho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omaho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Tomaho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400" b="1" dirty="0">
                    <a:latin typeface="Tomaho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Tomaho"/>
                    <a:ea typeface="Calibri" panose="020F050202020403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4400" b="1" dirty="0">
                    <a:latin typeface="Tomaho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400" b="1" dirty="0">
                  <a:latin typeface="Tomaho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71FDA8F-F6D7-0FB8-283E-55E46E6B66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63" y="6552355"/>
                <a:ext cx="23850600" cy="2119555"/>
              </a:xfrm>
              <a:prstGeom prst="rect">
                <a:avLst/>
              </a:prstGeom>
              <a:blipFill>
                <a:blip r:embed="rId3"/>
                <a:stretch>
                  <a:fillRect l="-1048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523AC0-38A4-89CF-4A01-CACB164083CE}"/>
                  </a:ext>
                </a:extLst>
              </p:cNvPr>
              <p:cNvSpPr txBox="1"/>
              <p:nvPr/>
            </p:nvSpPr>
            <p:spPr>
              <a:xfrm>
                <a:off x="2971800" y="6552355"/>
                <a:ext cx="12391052" cy="10013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𝟓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∉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𝑫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; 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𝟏𝟐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∉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𝑫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; 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𝟏𝟕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𝑫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; 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𝟏𝟖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∉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𝑫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523AC0-38A4-89CF-4A01-CACB16408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6552355"/>
                <a:ext cx="12391052" cy="1001300"/>
              </a:xfrm>
              <a:prstGeom prst="rect">
                <a:avLst/>
              </a:prstGeom>
              <a:blipFill>
                <a:blip r:embed="rId4"/>
                <a:stretch>
                  <a:fillRect l="-2018" b="-28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DD2E256-E40F-7A0D-FD1C-077F4FE9808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2545008" y="6425545"/>
            <a:ext cx="11560629" cy="365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2">
                <a:extLst>
                  <a:ext uri="{FF2B5EF4-FFF2-40B4-BE49-F238E27FC236}">
                    <a16:creationId xmlns:a16="http://schemas.microsoft.com/office/drawing/2014/main" id="{3046911D-1A5D-99BA-B312-36E481229423}"/>
                  </a:ext>
                </a:extLst>
              </p:cNvPr>
              <p:cNvSpPr/>
              <p:nvPr/>
            </p:nvSpPr>
            <p:spPr>
              <a:xfrm>
                <a:off x="304800" y="8779670"/>
                <a:ext cx="13093959" cy="23622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rỗng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∅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7" name="Rounded Rectangle 2">
                <a:extLst>
                  <a:ext uri="{FF2B5EF4-FFF2-40B4-BE49-F238E27FC236}">
                    <a16:creationId xmlns:a16="http://schemas.microsoft.com/office/drawing/2014/main" id="{3046911D-1A5D-99BA-B312-36E4812294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8779670"/>
                <a:ext cx="13093959" cy="2362200"/>
              </a:xfrm>
              <a:prstGeom prst="roundRect">
                <a:avLst/>
              </a:prstGeom>
              <a:blipFill>
                <a:blip r:embed="rId6"/>
                <a:stretch>
                  <a:fillRect l="-1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2F94E85-FCC0-D608-6C8A-199671A24DD0}"/>
              </a:ext>
            </a:extLst>
          </p:cNvPr>
          <p:cNvSpPr txBox="1"/>
          <p:nvPr/>
        </p:nvSpPr>
        <p:spPr>
          <a:xfrm>
            <a:off x="190500" y="1114187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Chẳng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hạn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487D12-E511-3881-6C53-1DB09F17D1AF}"/>
                  </a:ext>
                </a:extLst>
              </p:cNvPr>
              <p:cNvSpPr txBox="1"/>
              <p:nvPr/>
            </p:nvSpPr>
            <p:spPr>
              <a:xfrm>
                <a:off x="4832102" y="10972032"/>
                <a:ext cx="18041186" cy="1078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 </a:t>
                </a:r>
                <a:r>
                  <a:rPr lang="en-US" sz="4800" b="1" dirty="0" err="1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CC00CC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CC00CC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rgbClr val="CC00CC"/>
                        </a:solidFill>
                        <a:latin typeface="Cambria Math"/>
                      </a:rPr>
                      <m:t>+</m:t>
                    </m:r>
                    <m:r>
                      <a:rPr lang="en-US" sz="4800" b="1" i="1">
                        <a:solidFill>
                          <a:srgbClr val="CC00CC"/>
                        </a:solidFill>
                        <a:latin typeface="Cambria Math"/>
                      </a:rPr>
                      <m:t>𝟏</m:t>
                    </m:r>
                    <m:r>
                      <a:rPr lang="en-US" sz="4800" b="1" i="1">
                        <a:solidFill>
                          <a:srgbClr val="CC00CC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rgbClr val="CC00CC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rỗng</a:t>
                </a:r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487D12-E511-3881-6C53-1DB09F17D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102" y="10972032"/>
                <a:ext cx="18041186" cy="1078950"/>
              </a:xfrm>
              <a:prstGeom prst="rect">
                <a:avLst/>
              </a:prstGeom>
              <a:blipFill>
                <a:blip r:embed="rId7"/>
                <a:stretch>
                  <a:fillRect l="-1555" b="-28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A66DAD42-6C38-423F-1649-E59C0556D066}"/>
              </a:ext>
            </a:extLst>
          </p:cNvPr>
          <p:cNvSpPr txBox="1"/>
          <p:nvPr/>
        </p:nvSpPr>
        <p:spPr>
          <a:xfrm>
            <a:off x="4832102" y="12133903"/>
            <a:ext cx="18452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những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người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sống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Mặt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Trời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rỗng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870598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2" grpId="0" animBg="1"/>
      <p:bldP spid="5" grpId="0"/>
      <p:bldP spid="7" grpId="0" animBg="1"/>
      <p:bldP spid="8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5221" y="1826752"/>
                <a:ext cx="23971398" cy="300902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US" sz="4400" b="1" i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/>
                      </a:rPr>
                      <m:t>−</m:t>
                    </m:r>
                    <m:r>
                      <a:rPr lang="en-US" sz="4400" b="1" i="0">
                        <a:latin typeface="Cambria Math"/>
                      </a:rPr>
                      <m:t>𝟐𝟒𝐱</m:t>
                    </m:r>
                    <m:r>
                      <a:rPr lang="en-US" sz="4400" b="1" i="0">
                        <a:latin typeface="Cambria Math"/>
                      </a:rPr>
                      <m:t>+</m:t>
                    </m:r>
                    <m:r>
                      <a:rPr lang="en-US" sz="4400" b="1" i="0">
                        <a:latin typeface="Cambria Math"/>
                      </a:rPr>
                      <m:t>𝟏𝟒𝟑</m:t>
                    </m:r>
                    <m:r>
                      <a:rPr lang="en-US" sz="4400" b="1" i="0">
                        <a:latin typeface="Cambria Math"/>
                      </a:rPr>
                      <m:t>=</m:t>
                    </m:r>
                    <m:r>
                      <a:rPr lang="en-US" sz="4400" b="1" i="0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/>
                      </a:rPr>
                      <m:t>𝟏𝟑</m:t>
                    </m:r>
                    <m:r>
                      <a:rPr lang="en-US" sz="4400" b="1" i="0">
                        <a:latin typeface="Cambria Math"/>
                      </a:rPr>
                      <m:t>∈</m:t>
                    </m:r>
                    <m:r>
                      <a:rPr lang="en-US" sz="4400" b="1" i="0">
                        <a:latin typeface="Cambria Math"/>
                      </a:rPr>
                      <m:t>𝐗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b) 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/>
                      </a:rPr>
                      <m:t>𝟏𝟏</m:t>
                    </m:r>
                    <m:r>
                      <a:rPr lang="en-US" sz="4400" b="1" i="0">
                        <a:latin typeface="Cambria Math"/>
                      </a:rPr>
                      <m:t>∉</m:t>
                    </m:r>
                    <m:r>
                      <a:rPr lang="en-US" sz="4400" b="1" i="0">
                        <a:latin typeface="Cambria Math"/>
                      </a:rPr>
                      <m:t>𝐗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c)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/>
                      </a:rPr>
                      <m:t>𝐧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latin typeface="Cambria Math"/>
                          </a:rPr>
                          <m:t>𝐗</m:t>
                        </m:r>
                      </m:e>
                    </m:d>
                    <m:r>
                      <a:rPr lang="en-US" sz="4400" b="1" i="0">
                        <a:latin typeface="Cambria Math"/>
                      </a:rPr>
                      <m:t>=</m:t>
                    </m:r>
                    <m:r>
                      <a:rPr lang="en-US" sz="4400" b="1" i="0">
                        <a:latin typeface="Cambria Math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21" y="1826752"/>
                <a:ext cx="23971398" cy="3009029"/>
              </a:xfrm>
              <a:prstGeom prst="rect">
                <a:avLst/>
              </a:prstGeom>
              <a:blipFill>
                <a:blip r:embed="rId2"/>
                <a:stretch>
                  <a:fillRect l="-1017" b="-9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110" y="1752600"/>
            <a:ext cx="5798322" cy="950418"/>
            <a:chOff x="174" y="34"/>
            <a:chExt cx="10919" cy="1824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74" y="34"/>
              <a:ext cx="9739" cy="1824"/>
              <a:chOff x="244" y="-88"/>
              <a:chExt cx="13703" cy="2255"/>
            </a:xfrm>
          </p:grpSpPr>
          <p:sp>
            <p:nvSpPr>
              <p:cNvPr id="5" name="Arrow: Pentagon 33"/>
              <p:cNvSpPr>
                <a:spLocks noChangeArrowheads="1"/>
              </p:cNvSpPr>
              <p:nvPr/>
            </p:nvSpPr>
            <p:spPr bwMode="auto">
              <a:xfrm>
                <a:off x="2259" y="-88"/>
                <a:ext cx="11688" cy="2255"/>
              </a:xfrm>
              <a:prstGeom prst="homePlate">
                <a:avLst>
                  <a:gd name="adj" fmla="val 50025"/>
                </a:avLst>
              </a:prstGeom>
              <a:solidFill>
                <a:srgbClr val="FCFFEF"/>
              </a:solidFill>
              <a:ln w="12700">
                <a:solidFill>
                  <a:srgbClr val="FBE5D6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kern="1200">
                    <a:solidFill>
                      <a:srgbClr val="0000CC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44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Arrow: Chevron 34"/>
              <p:cNvSpPr>
                <a:spLocks noChangeArrowheads="1"/>
              </p:cNvSpPr>
              <p:nvPr/>
            </p:nvSpPr>
            <p:spPr bwMode="auto">
              <a:xfrm>
                <a:off x="244" y="59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472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Arrow: Chevron 35"/>
              <p:cNvSpPr>
                <a:spLocks noChangeArrowheads="1"/>
              </p:cNvSpPr>
              <p:nvPr/>
            </p:nvSpPr>
            <p:spPr bwMode="auto">
              <a:xfrm>
                <a:off x="933" y="101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56"/>
            <p:cNvSpPr txBox="1">
              <a:spLocks noChangeArrowheads="1"/>
            </p:cNvSpPr>
            <p:nvPr/>
          </p:nvSpPr>
          <p:spPr bwMode="auto">
            <a:xfrm>
              <a:off x="2034" y="76"/>
              <a:ext cx="9059" cy="1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</a:t>
              </a:r>
              <a:endParaRPr lang="en-US" sz="4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5221" y="5052258"/>
                <a:ext cx="23935696" cy="303204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𝟐𝟒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𝟏𝟒𝟑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𝟏𝟏</m:t>
                    </m:r>
                    <m:r>
                      <a:rPr lang="en-US" sz="4400" b="1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𝑿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𝟏𝟏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𝟏𝟑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   b)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    c)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21" y="5052258"/>
                <a:ext cx="23935696" cy="3032048"/>
              </a:xfrm>
              <a:prstGeom prst="rect">
                <a:avLst/>
              </a:prstGeom>
              <a:blipFill>
                <a:blip r:embed="rId3"/>
                <a:stretch>
                  <a:fillRect l="-1019" b="-8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361BE85-E76C-F13C-51FE-2642C316E55F}"/>
              </a:ext>
            </a:extLst>
          </p:cNvPr>
          <p:cNvSpPr txBox="1"/>
          <p:nvPr/>
        </p:nvSpPr>
        <p:spPr>
          <a:xfrm>
            <a:off x="263148" y="8110779"/>
            <a:ext cx="862471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endParaRPr lang="en-US" sz="4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1D4A8FC3-A148-B44A-82AF-FBC4EB6C54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7837646"/>
                  </p:ext>
                </p:extLst>
              </p:nvPr>
            </p:nvGraphicFramePr>
            <p:xfrm>
              <a:off x="263148" y="8880220"/>
              <a:ext cx="23926800" cy="460146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3926800">
                      <a:extLst>
                        <a:ext uri="{9D8B030D-6E8A-4147-A177-3AD203B41FA5}">
                          <a16:colId xmlns:a16="http://schemas.microsoft.com/office/drawing/2014/main" val="206183416"/>
                        </a:ext>
                      </a:extLst>
                    </a:gridCol>
                  </a:tblGrid>
                  <a:tr h="2543905">
                    <a:tc>
                      <a:txBody>
                        <a:bodyPr/>
                        <a:lstStyle/>
                        <a:p>
                          <a:pPr marL="180340" algn="l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Nếu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mọi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phần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tử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hợp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𝐓</m:t>
                              </m:r>
                            </m:oMath>
                          </a14:m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đều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phần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tử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hợp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𝐒</m:t>
                              </m:r>
                            </m:oMath>
                          </a14:m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thì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ta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nói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𝐓</m:t>
                              </m:r>
                            </m:oMath>
                          </a14:m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một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hợp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con (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con)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𝐒</m:t>
                              </m:r>
                            </m:oMath>
                          </a14:m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và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ta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viết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𝐓</m:t>
                              </m:r>
                              <m:r>
                                <a:rPr lang="en-US" sz="4400" b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⊂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𝐒</m:t>
                              </m:r>
                            </m:oMath>
                          </a14:m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(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đọc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𝐓</m:t>
                              </m:r>
                            </m:oMath>
                          </a14:m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chứa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trong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𝐒</m:t>
                              </m:r>
                            </m:oMath>
                          </a14:m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hoặc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𝐓</m:t>
                              </m:r>
                            </m:oMath>
                          </a14:m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con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𝐒</m:t>
                              </m:r>
                            </m:oMath>
                          </a14:m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Wingdings" panose="05000000000000000000" pitchFamily="2" charset="2"/>
                            </a:rPr>
                            <a:t>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Thay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cho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𝑻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⊂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𝑺</m:t>
                              </m:r>
                            </m:oMath>
                          </a14:m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ta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còn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viết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𝑺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⊃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𝑻</m:t>
                              </m:r>
                              <m:r>
                                <a:rPr lang="en-US" sz="4400" b="1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(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đọc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𝑺</m:t>
                              </m:r>
                            </m:oMath>
                          </a14:m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chứa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𝑻</m:t>
                              </m:r>
                            </m:oMath>
                          </a14:m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).</a:t>
                          </a:r>
                          <a:endParaRPr lang="en-US" sz="44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Wingdings" panose="05000000000000000000" pitchFamily="2" charset="2"/>
                            </a:rPr>
                            <a:t>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Kí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hiệu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𝑻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⊄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𝑺</m:t>
                              </m:r>
                            </m:oMath>
                          </a14:m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để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chỉ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𝑻</m:t>
                              </m:r>
                            </m:oMath>
                          </a14:m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không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con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𝑺</m:t>
                              </m:r>
                            </m:oMath>
                          </a14:m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 </a:t>
                          </a:r>
                          <a:endParaRPr lang="en-US" sz="44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114300" marR="114300" marT="0" marB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92816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1D4A8FC3-A148-B44A-82AF-FBC4EB6C54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7837646"/>
                  </p:ext>
                </p:extLst>
              </p:nvPr>
            </p:nvGraphicFramePr>
            <p:xfrm>
              <a:off x="263148" y="8880220"/>
              <a:ext cx="23926800" cy="460146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3926800">
                      <a:extLst>
                        <a:ext uri="{9D8B030D-6E8A-4147-A177-3AD203B41FA5}">
                          <a16:colId xmlns:a16="http://schemas.microsoft.com/office/drawing/2014/main" val="206183416"/>
                        </a:ext>
                      </a:extLst>
                    </a:gridCol>
                  </a:tblGrid>
                  <a:tr h="46014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>
                          <a:blip r:embed="rId4"/>
                          <a:stretch>
                            <a:fillRect l="-25" t="-132" r="-51" b="-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928166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43582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9600" y="1687298"/>
                <a:ext cx="23164800" cy="3001271"/>
              </a:xfrm>
              <a:prstGeom prst="rect">
                <a:avLst/>
              </a:prstGeom>
              <a:solidFill>
                <a:srgbClr val="FFF8E5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/>
                      </a:rPr>
                      <m:t>𝐇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huống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mở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bắt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/>
                      </a:rPr>
                      <m:t>𝐇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HĐ1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87298"/>
                <a:ext cx="23164800" cy="3001271"/>
              </a:xfrm>
              <a:prstGeom prst="rect">
                <a:avLst/>
              </a:prstGeom>
              <a:blipFill>
                <a:blip r:embed="rId2"/>
                <a:stretch>
                  <a:fillRect l="-1053" b="-8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8991600" y="3810000"/>
            <a:ext cx="15163800" cy="7772400"/>
          </a:xfrm>
          <a:prstGeom prst="rect">
            <a:avLst/>
          </a:prstGeom>
        </p:spPr>
      </p:pic>
      <p:grpSp>
        <p:nvGrpSpPr>
          <p:cNvPr id="4" name="Group 6">
            <a:extLst>
              <a:ext uri="{FF2B5EF4-FFF2-40B4-BE49-F238E27FC236}">
                <a16:creationId xmlns:a16="http://schemas.microsoft.com/office/drawing/2014/main" id="{390EF31F-4236-407A-BBD7-5CD807AB040A}"/>
              </a:ext>
            </a:extLst>
          </p:cNvPr>
          <p:cNvGrpSpPr/>
          <p:nvPr/>
        </p:nvGrpSpPr>
        <p:grpSpPr>
          <a:xfrm>
            <a:off x="228600" y="1828800"/>
            <a:ext cx="3581400" cy="1081690"/>
            <a:chOff x="22440" y="59287"/>
            <a:chExt cx="976347" cy="194251"/>
          </a:xfrm>
        </p:grpSpPr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id="{E542E503-7BC4-4F68-9E39-8A8F7C8882EA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7" name="Arrow: Pentagon 8">
                <a:extLst>
                  <a:ext uri="{FF2B5EF4-FFF2-40B4-BE49-F238E27FC236}">
                    <a16:creationId xmlns:a16="http://schemas.microsoft.com/office/drawing/2014/main" id="{F6215073-ECA0-4FC3-875D-8DB77AF9C92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Arrow: Chevron 9">
                <a:extLst>
                  <a:ext uri="{FF2B5EF4-FFF2-40B4-BE49-F238E27FC236}">
                    <a16:creationId xmlns:a16="http://schemas.microsoft.com/office/drawing/2014/main" id="{D4413214-BF6F-40DC-86DE-DFD660745BE0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9" name="Arrow: Chevron 10">
                <a:extLst>
                  <a:ext uri="{FF2B5EF4-FFF2-40B4-BE49-F238E27FC236}">
                    <a16:creationId xmlns:a16="http://schemas.microsoft.com/office/drawing/2014/main" id="{4A15A179-C3D1-4059-97BE-6447DDC1FF6B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:a16="http://schemas.microsoft.com/office/drawing/2014/main" id="{D2EEA2C1-853E-4B1F-AF48-32B72155F30B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 3</a:t>
              </a:r>
              <a:endParaRPr lang="en-US" sz="4400" dirty="0">
                <a:solidFill>
                  <a:srgbClr val="FF00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B21F90B-98FB-7D9E-EA7E-36932A736DA1}"/>
                  </a:ext>
                </a:extLst>
              </p:cNvPr>
              <p:cNvSpPr txBox="1"/>
              <p:nvPr/>
            </p:nvSpPr>
            <p:spPr>
              <a:xfrm>
                <a:off x="652584" y="10966873"/>
                <a:ext cx="21733608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u="sng" dirty="0">
                    <a:solidFill>
                      <a:srgbClr val="FF0000"/>
                    </a:solidFill>
                    <a:latin typeface="Tahoma" panose="020B0604030504040204" pitchFamily="34" charset="0"/>
                  </a:rPr>
                  <a:t>Lời giải: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𝑯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</a:rPr>
                          <m:t> </m:t>
                        </m:r>
                        <m:r>
                          <a:rPr lang="en-US" sz="4400" b="1" i="1">
                            <a:latin typeface="Cambria Math"/>
                          </a:rPr>
                          <m:t>𝑯</m:t>
                        </m:r>
                        <m:r>
                          <a:rPr lang="en-US" sz="4400" b="1">
                            <a:latin typeface="Cambria Math"/>
                          </a:rPr>
                          <m:t>ươ</m:t>
                        </m:r>
                        <m:r>
                          <a:rPr lang="en-US" sz="4400" b="1" i="1">
                            <a:latin typeface="Cambria Math"/>
                          </a:rPr>
                          <m:t>𝒏𝒈</m:t>
                        </m:r>
                        <m:r>
                          <a:rPr lang="en-US" sz="4400" b="1">
                            <a:latin typeface="Cambria Math"/>
                          </a:rPr>
                          <m:t>, </m:t>
                        </m:r>
                        <m:r>
                          <a:rPr lang="en-US" sz="4400" b="1" i="1">
                            <a:latin typeface="Cambria Math"/>
                          </a:rPr>
                          <m:t>𝑯𝒊</m:t>
                        </m:r>
                        <m:r>
                          <a:rPr lang="en-US" sz="4400" b="1">
                            <a:latin typeface="Cambria Math"/>
                          </a:rPr>
                          <m:t>ề</m:t>
                        </m:r>
                        <m:r>
                          <a:rPr lang="en-US" sz="4400" b="1" i="1">
                            <a:latin typeface="Cambria Math"/>
                          </a:rPr>
                          <m:t>𝒏</m:t>
                        </m:r>
                        <m:r>
                          <a:rPr lang="en-US" sz="4400" b="1">
                            <a:latin typeface="Cambria Math"/>
                          </a:rPr>
                          <m:t>, </m:t>
                        </m:r>
                        <m:r>
                          <a:rPr lang="en-US" sz="4400" b="1" i="1">
                            <a:latin typeface="Cambria Math"/>
                          </a:rPr>
                          <m:t>𝑯</m:t>
                        </m:r>
                        <m:r>
                          <a:rPr lang="en-US" sz="4400" b="1">
                            <a:latin typeface="Cambria Math"/>
                          </a:rPr>
                          <m:t>â</m:t>
                        </m:r>
                        <m:r>
                          <a:rPr lang="en-US" sz="4400" b="1" i="1">
                            <a:latin typeface="Cambria Math"/>
                          </a:rPr>
                          <m:t>𝒏</m:t>
                        </m:r>
                        <m:r>
                          <a:rPr lang="en-US" sz="4400" b="1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/>
                      </a:rPr>
                      <m:t>𝐇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HĐ1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B21F90B-98FB-7D9E-EA7E-36932A736D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84" y="10966873"/>
                <a:ext cx="21733608" cy="2123658"/>
              </a:xfrm>
              <a:prstGeom prst="rect">
                <a:avLst/>
              </a:prstGeom>
              <a:blipFill>
                <a:blip r:embed="rId4"/>
                <a:stretch>
                  <a:fillRect l="-1122" t="-5747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13170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5100</TotalTime>
  <Words>5730</Words>
  <PresentationFormat>Custom</PresentationFormat>
  <Paragraphs>667</Paragraphs>
  <Slides>50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Arial</vt:lpstr>
      <vt:lpstr>Calibri</vt:lpstr>
      <vt:lpstr>Calibri Light</vt:lpstr>
      <vt:lpstr>Cambria Math</vt:lpstr>
      <vt:lpstr>Tahoma</vt:lpstr>
      <vt:lpstr>Times New Roman</vt:lpstr>
      <vt:lpstr>Tomaho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VnTeach.Com;</dc:title>
  <dc:creator>VnTeach.Com</dc:creator>
  <cp:keywords>VnTeach.Com</cp:keywords>
  <dcterms:created xsi:type="dcterms:W3CDTF">2013-08-31T11:42:51Z</dcterms:created>
  <dcterms:modified xsi:type="dcterms:W3CDTF">2022-08-24T09:13:06Z</dcterms:modified>
</cp:coreProperties>
</file>