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65" r:id="rId2"/>
    <p:sldId id="266" r:id="rId3"/>
    <p:sldId id="267" r:id="rId4"/>
    <p:sldId id="287" r:id="rId5"/>
    <p:sldId id="269" r:id="rId6"/>
    <p:sldId id="288" r:id="rId7"/>
    <p:sldId id="275" r:id="rId8"/>
    <p:sldId id="278" r:id="rId9"/>
    <p:sldId id="280" r:id="rId10"/>
    <p:sldId id="289" r:id="rId11"/>
    <p:sldId id="290" r:id="rId12"/>
    <p:sldId id="283" r:id="rId13"/>
    <p:sldId id="291" r:id="rId14"/>
  </p:sldIdLst>
  <p:sldSz cx="12192000" cy="6858000"/>
  <p:notesSz cx="6858000" cy="9144000"/>
  <p:embeddedFontLst>
    <p:embeddedFont>
      <p:font typeface="UTM Avo" pitchFamily="18" charset="0"/>
      <p:regular r:id="rId16"/>
      <p:bold r:id="rId17"/>
      <p:italic r:id="rId18"/>
      <p:boldItalic r:id="rId19"/>
    </p:embeddedFont>
    <p:embeddedFont>
      <p:font typeface="Microsoft YaHei UI" charset="-122"/>
      <p:regular r:id="rId20"/>
      <p:bold r:id="rId21"/>
    </p:embeddedFont>
    <p:embeddedFont>
      <p:font typeface="Calibri Light" charset="0"/>
      <p:regular r:id="rId22"/>
      <p: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宋体" pitchFamily="2" charset="-122"/>
      <p:regular r:id="rId28"/>
    </p:embeddedFont>
    <p:embeddedFont>
      <p:font typeface="等线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7D4C18"/>
    <a:srgbClr val="6E3D0C"/>
    <a:srgbClr val="FF00FF"/>
    <a:srgbClr val="FF99FF"/>
    <a:srgbClr val="FF66FF"/>
    <a:srgbClr val="FFFF66"/>
    <a:srgbClr val="00FFFF"/>
    <a:srgbClr val="FF6699"/>
    <a:srgbClr val="8D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109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4ADB0-0FB2-4A73-9EE5-BB630A219B71}" type="datetimeFigureOut">
              <a:rPr lang="en-US" smtClean="0"/>
              <a:pPr/>
              <a:t>14/08/2020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CEC1-7226-4CF5-91A4-CF330FB79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9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4352" y="1143177"/>
            <a:ext cx="5927764" cy="308629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887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60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14/08/2020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14/08/2020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14/08/2020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14/08/2020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14/08/2020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14/08/2020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14/08/2020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14/08/2020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14/08/2020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14/08/2020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14/08/2020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pPr/>
              <a:t>14/08/2020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6A33623-67DC-4C4C-8992-44E81253F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D9F6043E-054B-4D42-97D3-3BD1A76CB540}"/>
              </a:ext>
            </a:extLst>
          </p:cNvPr>
          <p:cNvSpPr/>
          <p:nvPr/>
        </p:nvSpPr>
        <p:spPr>
          <a:xfrm>
            <a:off x="2761207" y="2156043"/>
            <a:ext cx="6629400" cy="27965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2">
                <a:lumMod val="1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440A822A-D0F4-4093-8C63-471E63177747}"/>
              </a:ext>
            </a:extLst>
          </p:cNvPr>
          <p:cNvSpPr txBox="1"/>
          <p:nvPr/>
        </p:nvSpPr>
        <p:spPr>
          <a:xfrm>
            <a:off x="3510306" y="2386865"/>
            <a:ext cx="6388388" cy="28007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altLang="zh-CN" sz="8800" b="1" dirty="0" smtClean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 UI" panose="020B0503020204020204" pitchFamily="34" charset="-122"/>
              </a:rPr>
              <a:t>HỌC VẦN</a:t>
            </a:r>
          </a:p>
          <a:p>
            <a:r>
              <a:rPr lang="en-US" altLang="zh-CN" sz="8800" b="1" dirty="0" smtClean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 UI" panose="020B0503020204020204" pitchFamily="34" charset="-122"/>
              </a:rPr>
              <a:t>      </a:t>
            </a:r>
            <a:r>
              <a:rPr lang="en-US" altLang="zh-CN" sz="4800" b="1" dirty="0" err="1" smtClean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 UI" panose="020B0503020204020204" pitchFamily="34" charset="-122"/>
              </a:rPr>
              <a:t>Tiết</a:t>
            </a:r>
            <a:r>
              <a:rPr lang="en-US" altLang="zh-CN" sz="4800" b="1" dirty="0" smtClean="0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 UI" panose="020B0503020204020204" pitchFamily="34" charset="-122"/>
              </a:rPr>
              <a:t> 1</a:t>
            </a:r>
            <a:endParaRPr lang="zh-CN" altLang="en-US" sz="4800" b="1" dirty="0">
              <a:blipFill>
                <a:blip r:embed="rId4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 UI" panose="020B0503020204020204" pitchFamily="34" charset="-122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="" xmlns:a16="http://schemas.microsoft.com/office/drawing/2014/main" id="{B21B7B01-2100-4B56-983C-1280582DC796}"/>
              </a:ext>
            </a:extLst>
          </p:cNvPr>
          <p:cNvCxnSpPr/>
          <p:nvPr/>
        </p:nvCxnSpPr>
        <p:spPr>
          <a:xfrm>
            <a:off x="3585432" y="2391165"/>
            <a:ext cx="4586151" cy="23169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="" xmlns:a16="http://schemas.microsoft.com/office/drawing/2014/main" id="{B4755448-0171-4FFA-9C07-239A14E73CB8}"/>
              </a:ext>
            </a:extLst>
          </p:cNvPr>
          <p:cNvCxnSpPr/>
          <p:nvPr/>
        </p:nvCxnSpPr>
        <p:spPr>
          <a:xfrm>
            <a:off x="3624197" y="3726842"/>
            <a:ext cx="4586151" cy="23169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7253739-DE0B-4AAD-A589-F23B637BF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58" y="2361936"/>
            <a:ext cx="1867143" cy="19354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5001B71-C80C-496C-9849-006A29C2DB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396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FAF693CA-B846-45FE-80E5-127C72CC1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118360"/>
            <a:ext cx="12192000" cy="4739640"/>
          </a:xfrm>
          <a:prstGeom prst="rect">
            <a:avLst/>
          </a:prstGeom>
        </p:spPr>
      </p:pic>
      <p:pic>
        <p:nvPicPr>
          <p:cNvPr id="10" name="Picture 9" descr="unnam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554" y="750265"/>
            <a:ext cx="1625600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186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" y="-779326"/>
            <a:ext cx="13179972" cy="75832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503126" y="1688629"/>
            <a:ext cx="9030327" cy="2653050"/>
            <a:chOff x="5617562" y="1814754"/>
            <a:chExt cx="4486495" cy="1981656"/>
          </a:xfrm>
        </p:grpSpPr>
        <p:sp>
          <p:nvSpPr>
            <p:cNvPr id="9" name="TextBox 8"/>
            <p:cNvSpPr txBox="1"/>
            <p:nvPr/>
          </p:nvSpPr>
          <p:spPr>
            <a:xfrm>
              <a:off x="5617562" y="1814754"/>
              <a:ext cx="1470337" cy="68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itchFamily="18" charset="0"/>
                </a:rPr>
                <a:t>l</a:t>
              </a:r>
              <a:r>
                <a:rPr lang="en-US" sz="5400" smtClean="0">
                  <a:solidFill>
                    <a:srgbClr val="FF0000"/>
                  </a:solidFill>
                  <a:latin typeface="UTM Avo" pitchFamily="18" charset="0"/>
                </a:rPr>
                <a:t>ẩn thẩn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33736" y="1907694"/>
              <a:ext cx="1585020" cy="68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itchFamily="18" charset="0"/>
                </a:rPr>
                <a:t>n</a:t>
              </a:r>
              <a:r>
                <a:rPr lang="en-US" sz="5400" smtClean="0">
                  <a:solidFill>
                    <a:srgbClr val="FF0000"/>
                  </a:solidFill>
                  <a:latin typeface="UTM Avo" pitchFamily="18" charset="0"/>
                </a:rPr>
                <a:t>gụp lặn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72967" y="3106109"/>
              <a:ext cx="1596170" cy="68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itchFamily="18" charset="0"/>
                </a:rPr>
                <a:t>t</a:t>
              </a:r>
              <a:r>
                <a:rPr lang="en-US" sz="5400" smtClean="0">
                  <a:solidFill>
                    <a:srgbClr val="FF0000"/>
                  </a:solidFill>
                  <a:latin typeface="UTM Avo" pitchFamily="18" charset="0"/>
                </a:rPr>
                <a:t>rần gian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400371" y="3106743"/>
              <a:ext cx="1703686" cy="68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smtClean="0">
                  <a:solidFill>
                    <a:srgbClr val="FF0000"/>
                  </a:solidFill>
                  <a:latin typeface="UTM Avo" pitchFamily="18" charset="0"/>
                </a:rPr>
                <a:t>ướt nhèm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84802" y="5033181"/>
            <a:ext cx="3212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UTM Avo" pitchFamily="18" charset="0"/>
              </a:rPr>
              <a:t>s</a:t>
            </a:r>
            <a:r>
              <a:rPr lang="en-US" sz="5400" smtClean="0">
                <a:solidFill>
                  <a:srgbClr val="FF0000"/>
                </a:solidFill>
                <a:latin typeface="UTM Avo" pitchFamily="18" charset="0"/>
              </a:rPr>
              <a:t>à xuống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9996" y="4833005"/>
            <a:ext cx="33377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UTM Avo" pitchFamily="18" charset="0"/>
              </a:rPr>
              <a:t>c</a:t>
            </a:r>
            <a:r>
              <a:rPr lang="en-US" sz="5400" smtClean="0">
                <a:solidFill>
                  <a:srgbClr val="FF0000"/>
                </a:solidFill>
                <a:latin typeface="UTM Avo" pitchFamily="18" charset="0"/>
              </a:rPr>
              <a:t>ầm cập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1548" y="99988"/>
            <a:ext cx="448610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UTM Avo" pitchFamily="18" charset="0"/>
              </a:rPr>
              <a:t>Luyện đọc t</a:t>
            </a:r>
            <a:r>
              <a:rPr lang="en-US" sz="4000" smtClean="0">
                <a:solidFill>
                  <a:srgbClr val="FF0000"/>
                </a:solidFill>
                <a:latin typeface="UTM Avo" pitchFamily="18" charset="0"/>
              </a:rPr>
              <a:t>ừ khó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95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7" y="59368"/>
            <a:ext cx="12192000" cy="6808787"/>
          </a:xfrm>
          <a:prstGeom prst="rect">
            <a:avLst/>
          </a:prstGeom>
          <a:noFill/>
        </p:spPr>
      </p:pic>
      <p:grpSp>
        <p:nvGrpSpPr>
          <p:cNvPr id="3" name="组合 91"/>
          <p:cNvGrpSpPr/>
          <p:nvPr/>
        </p:nvGrpSpPr>
        <p:grpSpPr>
          <a:xfrm>
            <a:off x="0" y="141894"/>
            <a:ext cx="3092908" cy="662619"/>
            <a:chOff x="-625723" y="348590"/>
            <a:chExt cx="3092908" cy="662620"/>
          </a:xfrm>
        </p:grpSpPr>
        <p:grpSp>
          <p:nvGrpSpPr>
            <p:cNvPr id="4" name="组合 92"/>
            <p:cNvGrpSpPr/>
            <p:nvPr/>
          </p:nvGrpSpPr>
          <p:grpSpPr>
            <a:xfrm>
              <a:off x="-625723" y="531615"/>
              <a:ext cx="3092908" cy="479595"/>
              <a:chOff x="1911737" y="5286495"/>
              <a:chExt cx="3092908" cy="479595"/>
            </a:xfrm>
          </p:grpSpPr>
          <p:sp>
            <p:nvSpPr>
              <p:cNvPr id="6" name="Freeform 5"/>
              <p:cNvSpPr>
                <a:spLocks noEditPoints="1"/>
              </p:cNvSpPr>
              <p:nvPr/>
            </p:nvSpPr>
            <p:spPr bwMode="auto">
              <a:xfrm>
                <a:off x="4211251" y="5286495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任意多边形 95"/>
              <p:cNvSpPr/>
              <p:nvPr/>
            </p:nvSpPr>
            <p:spPr>
              <a:xfrm>
                <a:off x="1911737" y="5364974"/>
                <a:ext cx="2443655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" name="文本框 93"/>
            <p:cNvSpPr txBox="1"/>
            <p:nvPr/>
          </p:nvSpPr>
          <p:spPr>
            <a:xfrm>
              <a:off x="-562659" y="348590"/>
              <a:ext cx="219162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3</a:t>
              </a:r>
              <a:r>
                <a:rPr lang="en-US" altLang="zh-CN" sz="320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:Tập </a:t>
              </a:r>
              <a:r>
                <a:rPr lang="en-US" altLang="zh-CN" sz="32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đọc</a:t>
              </a:r>
              <a:endPara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25985" y="47298"/>
            <a:ext cx="12369146" cy="6745974"/>
            <a:chOff x="-25985" y="47298"/>
            <a:chExt cx="12369146" cy="6745974"/>
          </a:xfrm>
        </p:grpSpPr>
        <p:sp>
          <p:nvSpPr>
            <p:cNvPr id="13" name="TextBox 12"/>
            <p:cNvSpPr txBox="1"/>
            <p:nvPr/>
          </p:nvSpPr>
          <p:spPr>
            <a:xfrm>
              <a:off x="3279220" y="47298"/>
              <a:ext cx="65710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smtClean="0">
                  <a:solidFill>
                    <a:srgbClr val="FF0000"/>
                  </a:solidFill>
                  <a:latin typeface="UTM Avo" pitchFamily="18" charset="0"/>
                </a:rPr>
                <a:t>Con công lẩn thẩn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82890" y="1420036"/>
              <a:ext cx="98732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UTM Avo" pitchFamily="18" charset="0"/>
                </a:rPr>
                <a:t>Con công cho rằng nó đẹp nhất trần gian.</a:t>
              </a:r>
              <a:endParaRPr lang="en-US" sz="3600" dirty="0">
                <a:latin typeface="UTM Avo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830" y="2119993"/>
              <a:ext cx="119747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UTM Avo" pitchFamily="18" charset="0"/>
                </a:rPr>
                <a:t>Một hôm, công ưỡn ngực đến bờ hồ. Nó bồng nhận</a:t>
              </a:r>
              <a:endParaRPr lang="en-US" sz="3600" dirty="0">
                <a:latin typeface="UTM Avo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064" y="2873490"/>
              <a:ext cx="82846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UTM Avo" pitchFamily="18" charset="0"/>
                </a:rPr>
                <a:t>r</a:t>
              </a:r>
              <a:r>
                <a:rPr lang="en-US" sz="3600" smtClean="0">
                  <a:latin typeface="UTM Avo" pitchFamily="18" charset="0"/>
                </a:rPr>
                <a:t>a trong hồ có một con công khác. </a:t>
              </a:r>
              <a:endParaRPr lang="en-US" sz="3600" dirty="0">
                <a:latin typeface="UTM Avo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46103" y="3530521"/>
              <a:ext cx="114970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UTM Avo" pitchFamily="18" charset="0"/>
                </a:rPr>
                <a:t>Nó bèn sà xuống hồ để so sắc đẹp. Nhưng nó vừa</a:t>
              </a:r>
              <a:endParaRPr lang="en-US" sz="3600" dirty="0">
                <a:latin typeface="UTM Avo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297" y="4164249"/>
              <a:ext cx="115675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UTM Avo" pitchFamily="18" charset="0"/>
                </a:rPr>
                <a:t>x</a:t>
              </a:r>
              <a:r>
                <a:rPr lang="en-US" sz="3600" smtClean="0">
                  <a:latin typeface="UTM Avo" pitchFamily="18" charset="0"/>
                </a:rPr>
                <a:t>uống, con công kia biến mất. Công ngụp lặn tìm.</a:t>
              </a:r>
              <a:endParaRPr lang="en-US" sz="3600" dirty="0">
                <a:latin typeface="UTM Avo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25985" y="4807492"/>
              <a:ext cx="67094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UTM Avo" pitchFamily="18" charset="0"/>
                </a:rPr>
                <a:t> Nó ướt nhẹp, run cầm cập.</a:t>
              </a:r>
              <a:endParaRPr lang="en-US" sz="3600" dirty="0">
                <a:latin typeface="UTM Avo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63017" y="6393162"/>
              <a:ext cx="62295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smtClean="0">
                  <a:latin typeface="UTM Avo" pitchFamily="18" charset="0"/>
                </a:rPr>
                <a:t>Phỏng theo truyện nước ngoài ( Hoàng Nam kể)</a:t>
              </a:r>
              <a:endParaRPr lang="en-US" sz="2000" dirty="0">
                <a:latin typeface="UTM Avo" pitchFamily="18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-220724" y="5520090"/>
            <a:ext cx="12551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UTM Avo" pitchFamily="18" charset="0"/>
              </a:rPr>
              <a:t> Chim cuốc nhìn công, gật gù: “ Đẹp </a:t>
            </a:r>
            <a:r>
              <a:rPr lang="en-US" sz="3600" smtClean="0">
                <a:latin typeface="UTM Avo" pitchFamily="18" charset="0"/>
              </a:rPr>
              <a:t>mà </a:t>
            </a:r>
            <a:r>
              <a:rPr lang="en-US" sz="3600" smtClean="0">
                <a:latin typeface="UTM Avo" pitchFamily="18" charset="0"/>
              </a:rPr>
              <a:t>chẳng khôn”.</a:t>
            </a:r>
            <a:endParaRPr lang="en-US" sz="3600" dirty="0">
              <a:latin typeface="UTM Avo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59594" y="1513488"/>
            <a:ext cx="10528308" cy="4576778"/>
            <a:chOff x="1559594" y="1513488"/>
            <a:chExt cx="10528308" cy="4576778"/>
          </a:xfrm>
        </p:grpSpPr>
        <p:grpSp>
          <p:nvGrpSpPr>
            <p:cNvPr id="12" name="Group 11"/>
            <p:cNvGrpSpPr/>
            <p:nvPr/>
          </p:nvGrpSpPr>
          <p:grpSpPr>
            <a:xfrm>
              <a:off x="10436770" y="1513488"/>
              <a:ext cx="333865" cy="490899"/>
              <a:chOff x="10436770" y="1513488"/>
              <a:chExt cx="333865" cy="490899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flipH="1">
                <a:off x="10436770" y="1513488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514363" y="1514572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Straight Connector 36"/>
            <p:cNvCxnSpPr/>
            <p:nvPr/>
          </p:nvCxnSpPr>
          <p:spPr>
            <a:xfrm flipH="1">
              <a:off x="2964772" y="4931509"/>
              <a:ext cx="256272" cy="48981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8316172" y="2171469"/>
              <a:ext cx="333865" cy="490899"/>
              <a:chOff x="10436770" y="1513488"/>
              <a:chExt cx="333865" cy="490899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flipH="1">
                <a:off x="10436770" y="1513488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10514363" y="1514572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7950775" y="2951205"/>
              <a:ext cx="333865" cy="490899"/>
              <a:chOff x="10436770" y="1513488"/>
              <a:chExt cx="333865" cy="490899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H="1">
                <a:off x="10436770" y="1513488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10514363" y="1514572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>
              <a:off x="8663549" y="3607200"/>
              <a:ext cx="333865" cy="490899"/>
              <a:chOff x="10436770" y="1513488"/>
              <a:chExt cx="333865" cy="490899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 flipH="1">
                <a:off x="10436770" y="1513488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10514363" y="1514572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6805446" y="4176852"/>
              <a:ext cx="333865" cy="490899"/>
              <a:chOff x="10436770" y="1513488"/>
              <a:chExt cx="333865" cy="490899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flipH="1">
                <a:off x="10436770" y="1513488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10514363" y="1514572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11281022" y="4241964"/>
              <a:ext cx="333865" cy="490899"/>
              <a:chOff x="10436770" y="1513488"/>
              <a:chExt cx="333865" cy="490899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flipH="1">
                <a:off x="10436770" y="1513488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10514363" y="1514572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>
              <a:off x="6164321" y="4931510"/>
              <a:ext cx="333865" cy="490899"/>
              <a:chOff x="10436770" y="1513488"/>
              <a:chExt cx="333865" cy="490899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flipH="1">
                <a:off x="10436770" y="1513488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10514363" y="1514572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6656287" y="5597805"/>
              <a:ext cx="333865" cy="490899"/>
              <a:chOff x="10436770" y="1513488"/>
              <a:chExt cx="333865" cy="490899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 flipH="1">
                <a:off x="10436770" y="1513488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>
                <a:off x="10514363" y="1514572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11722505" y="5598889"/>
              <a:ext cx="365397" cy="490899"/>
              <a:chOff x="10436770" y="1513488"/>
              <a:chExt cx="365397" cy="490899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 flipH="1">
                <a:off x="10436770" y="1513488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10545895" y="1514572"/>
                <a:ext cx="256272" cy="48981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/>
            <p:cNvCxnSpPr/>
            <p:nvPr/>
          </p:nvCxnSpPr>
          <p:spPr>
            <a:xfrm flipH="1">
              <a:off x="1559594" y="4259953"/>
              <a:ext cx="256272" cy="48981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171378" y="2198250"/>
              <a:ext cx="256272" cy="48981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4933415" y="5600451"/>
              <a:ext cx="256272" cy="48981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140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08787"/>
          </a:xfrm>
          <a:prstGeom prst="rect">
            <a:avLst/>
          </a:prstGeom>
          <a:noFill/>
        </p:spPr>
      </p:pic>
      <p:grpSp>
        <p:nvGrpSpPr>
          <p:cNvPr id="4" name="组合 91"/>
          <p:cNvGrpSpPr/>
          <p:nvPr/>
        </p:nvGrpSpPr>
        <p:grpSpPr>
          <a:xfrm>
            <a:off x="197942" y="126364"/>
            <a:ext cx="4840019" cy="668428"/>
            <a:chOff x="-625723" y="342781"/>
            <a:chExt cx="4840019" cy="668429"/>
          </a:xfrm>
        </p:grpSpPr>
        <p:grpSp>
          <p:nvGrpSpPr>
            <p:cNvPr id="5" name="组合 92"/>
            <p:cNvGrpSpPr/>
            <p:nvPr/>
          </p:nvGrpSpPr>
          <p:grpSpPr>
            <a:xfrm>
              <a:off x="-625723" y="515850"/>
              <a:ext cx="4714196" cy="495360"/>
              <a:chOff x="1911737" y="5270730"/>
              <a:chExt cx="4714196" cy="495360"/>
            </a:xfrm>
          </p:grpSpPr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5832539" y="527073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任意多边形 95"/>
              <p:cNvSpPr/>
              <p:nvPr/>
            </p:nvSpPr>
            <p:spPr>
              <a:xfrm>
                <a:off x="1911737" y="5364974"/>
                <a:ext cx="3920802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" name="文本框 93"/>
            <p:cNvSpPr txBox="1"/>
            <p:nvPr/>
          </p:nvSpPr>
          <p:spPr>
            <a:xfrm>
              <a:off x="-389233" y="342781"/>
              <a:ext cx="460352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320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? </a:t>
              </a:r>
              <a:r>
                <a:rPr lang="en-US" altLang="zh-CN" sz="320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: Ý nào đúng ?</a:t>
              </a:r>
              <a:endPara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9" t="27909" r="16757" b="52048"/>
          <a:stretch/>
        </p:blipFill>
        <p:spPr bwMode="auto">
          <a:xfrm>
            <a:off x="485231" y="4162097"/>
            <a:ext cx="11035854" cy="216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61006" y="993228"/>
            <a:ext cx="11484304" cy="19391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tx1"/>
                </a:solidFill>
                <a:latin typeface="UTM Avo" pitchFamily="18" charset="0"/>
              </a:rPr>
              <a:t>a) Con công trong hồ là một con công khác.</a:t>
            </a:r>
          </a:p>
          <a:p>
            <a:endParaRPr lang="en-US" sz="3200" smtClean="0">
              <a:solidFill>
                <a:schemeClr val="tx1"/>
              </a:solidFill>
              <a:latin typeface="UTM Avo" pitchFamily="18" charset="0"/>
            </a:endParaRPr>
          </a:p>
          <a:p>
            <a:r>
              <a:rPr lang="en-US" sz="3200" smtClean="0">
                <a:solidFill>
                  <a:schemeClr val="tx1"/>
                </a:solidFill>
                <a:latin typeface="UTM Avo" pitchFamily="18" charset="0"/>
              </a:rPr>
              <a:t>b)Con công trong hồ là bóng của con công trên bờ.</a:t>
            </a:r>
            <a:endParaRPr lang="en-US" sz="320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5320" y="2207171"/>
            <a:ext cx="520254" cy="5675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5" name="文本框 93"/>
          <p:cNvSpPr txBox="1"/>
          <p:nvPr/>
        </p:nvSpPr>
        <p:spPr>
          <a:xfrm>
            <a:off x="261006" y="3112005"/>
            <a:ext cx="460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n-US" altLang="zh-CN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4</a:t>
            </a:r>
            <a:r>
              <a:rPr lang="en-US" altLang="zh-CN" sz="3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 </a:t>
            </a:r>
            <a:r>
              <a:rPr lang="en-US" altLang="zh-CN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rPr>
              <a:t>: Luyện viết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汉仪喵魂体W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smtClean="0">
                <a:solidFill>
                  <a:srgbClr val="FF0000"/>
                </a:solidFill>
                <a:latin typeface="UTM Avo" pitchFamily="18" charset="0"/>
              </a:rPr>
              <a:t>TẠM BIỆT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0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567558" y="1363481"/>
            <a:ext cx="10941269" cy="45909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12" y="1285227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35518" y="-441266"/>
            <a:ext cx="4098866" cy="4098866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290929" y="4367655"/>
            <a:ext cx="2901071" cy="2763477"/>
          </a:xfrm>
          <a:prstGeom prst="rect">
            <a:avLst/>
          </a:prstGeom>
        </p:spPr>
      </p:pic>
      <p:sp>
        <p:nvSpPr>
          <p:cNvPr id="10" name="矩形: 圆角 13"/>
          <p:cNvSpPr/>
          <p:nvPr/>
        </p:nvSpPr>
        <p:spPr>
          <a:xfrm>
            <a:off x="1247595" y="2684479"/>
            <a:ext cx="9534215" cy="2179528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0" err="1" smtClean="0">
                <a:solidFill>
                  <a:srgbClr val="FF0000"/>
                </a:solidFill>
                <a:latin typeface="UTM Avo" pitchFamily="18" charset="0"/>
              </a:rPr>
              <a:t>Bài</a:t>
            </a:r>
            <a:r>
              <a:rPr lang="en-US" altLang="zh-CN" sz="8000" smtClean="0">
                <a:solidFill>
                  <a:srgbClr val="FF0000"/>
                </a:solidFill>
                <a:latin typeface="UTM Avo" pitchFamily="18" charset="0"/>
              </a:rPr>
              <a:t> 90: </a:t>
            </a:r>
            <a:r>
              <a:rPr lang="en-US" altLang="zh-CN" sz="8000" b="1" smtClean="0">
                <a:solidFill>
                  <a:srgbClr val="FF0000"/>
                </a:solidFill>
                <a:latin typeface="UTM Avo" pitchFamily="18" charset="0"/>
              </a:rPr>
              <a:t>uông - uôc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1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" y="-725214"/>
            <a:ext cx="13179972" cy="75832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749995" y="1688630"/>
            <a:ext cx="8975931" cy="4068265"/>
            <a:chOff x="5740213" y="1814754"/>
            <a:chExt cx="4459469" cy="3038729"/>
          </a:xfrm>
        </p:grpSpPr>
        <p:sp>
          <p:nvSpPr>
            <p:cNvPr id="9" name="TextBox 8"/>
            <p:cNvSpPr txBox="1"/>
            <p:nvPr/>
          </p:nvSpPr>
          <p:spPr>
            <a:xfrm>
              <a:off x="5750723" y="1814754"/>
              <a:ext cx="1856596" cy="68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itchFamily="18" charset="0"/>
                </a:rPr>
                <a:t>h</a:t>
              </a:r>
              <a:r>
                <a:rPr lang="en-US" sz="5400" smtClean="0">
                  <a:solidFill>
                    <a:srgbClr val="FF0000"/>
                  </a:solidFill>
                  <a:latin typeface="UTM Avo" pitchFamily="18" charset="0"/>
                </a:rPr>
                <a:t>ửng sáng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72901" y="1825262"/>
              <a:ext cx="1726781" cy="68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itchFamily="18" charset="0"/>
                </a:rPr>
                <a:t>t</a:t>
              </a:r>
              <a:r>
                <a:rPr lang="en-US" sz="5400" smtClean="0">
                  <a:solidFill>
                    <a:srgbClr val="FF0000"/>
                  </a:solidFill>
                  <a:latin typeface="UTM Avo" pitchFamily="18" charset="0"/>
                </a:rPr>
                <a:t>hức đêm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40213" y="2923595"/>
              <a:ext cx="1792087" cy="68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itchFamily="18" charset="0"/>
                </a:rPr>
                <a:t>l</a:t>
              </a:r>
              <a:r>
                <a:rPr lang="en-US" sz="5400" smtClean="0">
                  <a:solidFill>
                    <a:srgbClr val="FF0000"/>
                  </a:solidFill>
                  <a:latin typeface="UTM Avo" pitchFamily="18" charset="0"/>
                </a:rPr>
                <a:t>ưng ngựa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45583" y="4163816"/>
              <a:ext cx="1660679" cy="68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itchFamily="18" charset="0"/>
                </a:rPr>
                <a:t>c</a:t>
              </a:r>
              <a:r>
                <a:rPr lang="en-US" sz="5400" smtClean="0">
                  <a:solidFill>
                    <a:srgbClr val="FF0000"/>
                  </a:solidFill>
                  <a:latin typeface="UTM Avo" pitchFamily="18" charset="0"/>
                </a:rPr>
                <a:t>him ưng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62239" y="2907830"/>
              <a:ext cx="888955" cy="68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itchFamily="18" charset="0"/>
                </a:rPr>
                <a:t>l</a:t>
              </a:r>
              <a:r>
                <a:rPr lang="en-US" sz="5400" smtClean="0">
                  <a:solidFill>
                    <a:srgbClr val="FF0000"/>
                  </a:solidFill>
                  <a:latin typeface="UTM Avo" pitchFamily="18" charset="0"/>
                </a:rPr>
                <a:t>ực sĩ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64916" y="4148049"/>
              <a:ext cx="1501396" cy="68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itchFamily="18" charset="0"/>
                </a:rPr>
                <a:t>c</a:t>
              </a:r>
              <a:r>
                <a:rPr lang="en-US" sz="5400" smtClean="0">
                  <a:solidFill>
                    <a:srgbClr val="FF0000"/>
                  </a:solidFill>
                  <a:latin typeface="UTM Avo" pitchFamily="18" charset="0"/>
                </a:rPr>
                <a:t>ủ gừng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92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0878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612995" y="882690"/>
            <a:ext cx="2897704" cy="96959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uông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5591" y="1899579"/>
            <a:ext cx="1542053" cy="92922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2994" y="1891868"/>
            <a:ext cx="1366949" cy="9313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uô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658" y="2618535"/>
            <a:ext cx="4673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u</a:t>
            </a:r>
            <a:r>
              <a:rPr lang="en-US" sz="4000" smtClean="0">
                <a:latin typeface="UTM Avo" pitchFamily="18" charset="0"/>
              </a:rPr>
              <a:t> – ô – ngờ - uông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4529" y="6370838"/>
            <a:ext cx="4304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UTM Avo" pitchFamily="18" charset="0"/>
              </a:rPr>
              <a:t>c</a:t>
            </a:r>
            <a:r>
              <a:rPr lang="en-US" sz="3200" smtClean="0">
                <a:latin typeface="UTM Avo" pitchFamily="18" charset="0"/>
              </a:rPr>
              <a:t>hờ - uông - chuông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72990" y="5407578"/>
            <a:ext cx="2328238" cy="95267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uông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7239" y="5391812"/>
            <a:ext cx="1366949" cy="95055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UTM Avo" pitchFamily="18" charset="0"/>
              </a:rPr>
              <a:t>ch</a:t>
            </a:r>
            <a:endParaRPr lang="en-US" sz="60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39942" y="4430112"/>
            <a:ext cx="3745520" cy="9276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UTM Avo" pitchFamily="18" charset="0"/>
              </a:rPr>
              <a:t>ch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uông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67400" y="1130592"/>
            <a:ext cx="3162852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uôc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65591" y="1960773"/>
            <a:ext cx="1683156" cy="62564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itchFamily="18" charset="0"/>
              </a:rPr>
              <a:t>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567398" y="1956762"/>
            <a:ext cx="1492029" cy="6256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uô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73085" y="2546215"/>
            <a:ext cx="4022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u</a:t>
            </a:r>
            <a:r>
              <a:rPr lang="en-US" sz="4000" smtClean="0">
                <a:latin typeface="UTM Avo" pitchFamily="18" charset="0"/>
              </a:rPr>
              <a:t> – ô – cờ - uôc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06551" y="4577690"/>
            <a:ext cx="3129766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UTM Avo" pitchFamily="18" charset="0"/>
              </a:rPr>
              <a:t>đ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uốc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05972" y="4430004"/>
            <a:ext cx="3111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UTM Avo" pitchFamily="18" charset="0"/>
              </a:rPr>
              <a:t>ch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uông</a:t>
            </a:r>
            <a:endParaRPr lang="en-US" sz="6000" dirty="0">
              <a:latin typeface="UTM Avo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76180" y="4478931"/>
            <a:ext cx="2395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UTM Avo" pitchFamily="18" charset="0"/>
              </a:rPr>
              <a:t>đ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uốc</a:t>
            </a:r>
            <a:r>
              <a:rPr lang="en-US" sz="6000" smtClean="0">
                <a:latin typeface="UTM Avo" pitchFamily="18" charset="0"/>
              </a:rPr>
              <a:t> 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059427" y="5394221"/>
            <a:ext cx="1676144" cy="7854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uốc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98975" y="5388093"/>
            <a:ext cx="1497727" cy="789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UTM Avo" pitchFamily="18" charset="0"/>
              </a:rPr>
              <a:t>đ</a:t>
            </a:r>
            <a:endParaRPr lang="en-US" sz="60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82456" y="6244710"/>
            <a:ext cx="3382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UTM Avo" pitchFamily="18" charset="0"/>
              </a:rPr>
              <a:t>đờ - uôc – đuốc</a:t>
            </a:r>
            <a:endParaRPr lang="en-US" sz="3200" dirty="0">
              <a:latin typeface="UTM Avo" pitchFamily="18" charset="0"/>
            </a:endParaRPr>
          </a:p>
        </p:txBody>
      </p:sp>
      <p:grpSp>
        <p:nvGrpSpPr>
          <p:cNvPr id="35" name="组合 91"/>
          <p:cNvGrpSpPr/>
          <p:nvPr/>
        </p:nvGrpSpPr>
        <p:grpSpPr>
          <a:xfrm>
            <a:off x="0" y="0"/>
            <a:ext cx="5886671" cy="866924"/>
            <a:chOff x="994820" y="254650"/>
            <a:chExt cx="5886671" cy="866925"/>
          </a:xfrm>
        </p:grpSpPr>
        <p:grpSp>
          <p:nvGrpSpPr>
            <p:cNvPr id="36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7" name="文本框 93"/>
            <p:cNvSpPr txBox="1"/>
            <p:nvPr/>
          </p:nvSpPr>
          <p:spPr>
            <a:xfrm>
              <a:off x="1611913" y="254650"/>
              <a:ext cx="3584636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1: </a:t>
              </a:r>
              <a:r>
                <a:rPr lang="en-US" altLang="zh-CN" sz="4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Làm</a:t>
              </a:r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quen</a:t>
              </a:r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7" t="39440" r="56994" b="28205"/>
          <a:stretch/>
        </p:blipFill>
        <p:spPr bwMode="auto">
          <a:xfrm>
            <a:off x="1158463" y="2821329"/>
            <a:ext cx="3648671" cy="174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4" t="18427" r="20999" b="27263"/>
          <a:stretch/>
        </p:blipFill>
        <p:spPr bwMode="auto">
          <a:xfrm>
            <a:off x="7137698" y="2624763"/>
            <a:ext cx="4022255" cy="195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1" grpId="1"/>
      <p:bldP spid="15" grpId="0"/>
      <p:bldP spid="15" grpId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/>
      <p:bldP spid="25" grpId="1"/>
      <p:bldP spid="27" grpId="0" animBg="1"/>
      <p:bldP spid="28" grpId="0"/>
      <p:bldP spid="28" grpId="1"/>
      <p:bldP spid="29" grpId="0"/>
      <p:bldP spid="29" grpId="1"/>
      <p:bldP spid="30" grpId="0" animBg="1"/>
      <p:bldP spid="31" grpId="0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1"/>
          <p:cNvGrpSpPr/>
          <p:nvPr/>
        </p:nvGrpSpPr>
        <p:grpSpPr>
          <a:xfrm>
            <a:off x="47297" y="15766"/>
            <a:ext cx="8242647" cy="819626"/>
            <a:chOff x="1033017" y="254650"/>
            <a:chExt cx="9984941" cy="819627"/>
          </a:xfrm>
        </p:grpSpPr>
        <p:grpSp>
          <p:nvGrpSpPr>
            <p:cNvPr id="5" name="组合 92"/>
            <p:cNvGrpSpPr/>
            <p:nvPr/>
          </p:nvGrpSpPr>
          <p:grpSpPr>
            <a:xfrm>
              <a:off x="1033017" y="608593"/>
              <a:ext cx="9984941" cy="465684"/>
              <a:chOff x="3570477" y="5363473"/>
              <a:chExt cx="9984941" cy="465684"/>
            </a:xfrm>
          </p:grpSpPr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12762024" y="5363473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任意多边形 95"/>
              <p:cNvSpPr/>
              <p:nvPr/>
            </p:nvSpPr>
            <p:spPr>
              <a:xfrm>
                <a:off x="3570477" y="5428041"/>
                <a:ext cx="9184835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" name="文本框 93"/>
            <p:cNvSpPr txBox="1"/>
            <p:nvPr/>
          </p:nvSpPr>
          <p:spPr>
            <a:xfrm>
              <a:off x="1611913" y="254650"/>
              <a:ext cx="8257088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2</a:t>
              </a:r>
              <a:r>
                <a:rPr lang="en-US" altLang="zh-CN" sz="40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: xếp hoa vào hai nhóm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18533" y="1353427"/>
            <a:ext cx="1991963" cy="2069552"/>
            <a:chOff x="3707782" y="1856062"/>
            <a:chExt cx="2178889" cy="229027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782" y="1856062"/>
              <a:ext cx="2178889" cy="2290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981005" y="2594153"/>
              <a:ext cx="1673122" cy="715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UTM Avo" pitchFamily="18" charset="0"/>
                </a:rPr>
                <a:t>luồng</a:t>
              </a:r>
              <a:endParaRPr lang="en-US" sz="3600" b="1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677645" y="1419680"/>
            <a:ext cx="1991963" cy="2069552"/>
            <a:chOff x="3707782" y="1856062"/>
            <a:chExt cx="2178889" cy="229027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782" y="1856062"/>
              <a:ext cx="2178889" cy="2290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981005" y="2594153"/>
              <a:ext cx="17187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UTM Avo" pitchFamily="18" charset="0"/>
                </a:rPr>
                <a:t>b</a:t>
              </a:r>
              <a:r>
                <a:rPr lang="en-US" sz="3600" b="1" smtClean="0">
                  <a:solidFill>
                    <a:srgbClr val="FF0000"/>
                  </a:solidFill>
                  <a:latin typeface="UTM Avo" pitchFamily="18" charset="0"/>
                </a:rPr>
                <a:t>uồng</a:t>
              </a:r>
              <a:endParaRPr lang="en-US" sz="3600" b="1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37" y="1337816"/>
            <a:ext cx="1991963" cy="2069552"/>
            <a:chOff x="3707782" y="1856062"/>
            <a:chExt cx="2178889" cy="229027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782" y="1856062"/>
              <a:ext cx="2178889" cy="2290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3981005" y="2594153"/>
              <a:ext cx="1539862" cy="715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UTM Avo" pitchFamily="18" charset="0"/>
                </a:rPr>
                <a:t>g</a:t>
              </a:r>
              <a:r>
                <a:rPr lang="en-US" sz="3600" b="1" smtClean="0">
                  <a:solidFill>
                    <a:srgbClr val="FF0000"/>
                  </a:solidFill>
                  <a:latin typeface="UTM Avo" pitchFamily="18" charset="0"/>
                </a:rPr>
                <a:t>uốc</a:t>
              </a:r>
              <a:endParaRPr lang="en-US" sz="3600" b="1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714879" y="1419680"/>
            <a:ext cx="1991963" cy="2069552"/>
            <a:chOff x="3707782" y="1838615"/>
            <a:chExt cx="2178889" cy="229027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782" y="1838615"/>
              <a:ext cx="2178889" cy="2290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981005" y="2594153"/>
              <a:ext cx="1685395" cy="715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UTM Avo" pitchFamily="18" charset="0"/>
                </a:rPr>
                <a:t>t</a:t>
              </a:r>
              <a:r>
                <a:rPr lang="en-US" sz="3600" b="1" smtClean="0">
                  <a:solidFill>
                    <a:srgbClr val="FF0000"/>
                  </a:solidFill>
                  <a:latin typeface="UTM Avo" pitchFamily="18" charset="0"/>
                </a:rPr>
                <a:t>huốc</a:t>
              </a:r>
              <a:endParaRPr lang="en-US" sz="3600" b="1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87838" y="1374846"/>
            <a:ext cx="1991963" cy="2069552"/>
            <a:chOff x="3707782" y="1856062"/>
            <a:chExt cx="2178889" cy="229027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782" y="1856062"/>
              <a:ext cx="2178889" cy="2290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981005" y="2594153"/>
              <a:ext cx="1539862" cy="715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UTM Avo" pitchFamily="18" charset="0"/>
                </a:rPr>
                <a:t>b</a:t>
              </a:r>
              <a:r>
                <a:rPr lang="en-US" sz="3600" b="1" smtClean="0">
                  <a:solidFill>
                    <a:srgbClr val="FF0000"/>
                  </a:solidFill>
                  <a:latin typeface="UTM Avo" pitchFamily="18" charset="0"/>
                </a:rPr>
                <a:t>uộc</a:t>
              </a:r>
              <a:endParaRPr lang="en-US" sz="3600" b="1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07150" y="1388149"/>
            <a:ext cx="1991963" cy="2069552"/>
            <a:chOff x="3707782" y="1856062"/>
            <a:chExt cx="2178889" cy="2290270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782" y="1856062"/>
              <a:ext cx="2178889" cy="2290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3981005" y="2594153"/>
              <a:ext cx="1846712" cy="715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UTM Avo" pitchFamily="18" charset="0"/>
                </a:rPr>
                <a:t>xuồng</a:t>
              </a:r>
              <a:endParaRPr lang="en-US" sz="3600" b="1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" t="63039" r="87473" b="25970"/>
          <a:stretch/>
        </p:blipFill>
        <p:spPr bwMode="auto">
          <a:xfrm>
            <a:off x="26586" y="3489232"/>
            <a:ext cx="1662573" cy="142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72198" r="82918" b="15841"/>
          <a:stretch/>
        </p:blipFill>
        <p:spPr bwMode="auto">
          <a:xfrm>
            <a:off x="1589186" y="4916693"/>
            <a:ext cx="1879374" cy="168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72198" r="75647" b="16487"/>
          <a:stretch/>
        </p:blipFill>
        <p:spPr bwMode="auto">
          <a:xfrm>
            <a:off x="3719823" y="5223642"/>
            <a:ext cx="1772198" cy="160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4" t="72198" r="67408" b="16703"/>
          <a:stretch/>
        </p:blipFill>
        <p:spPr bwMode="auto">
          <a:xfrm>
            <a:off x="6175079" y="5223642"/>
            <a:ext cx="1789583" cy="158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8" t="72495" r="59653" b="16918"/>
          <a:stretch/>
        </p:blipFill>
        <p:spPr bwMode="auto">
          <a:xfrm>
            <a:off x="8433250" y="4916692"/>
            <a:ext cx="1783613" cy="148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63039" r="55049" b="26413"/>
          <a:stretch/>
        </p:blipFill>
        <p:spPr bwMode="auto">
          <a:xfrm>
            <a:off x="10216863" y="3489232"/>
            <a:ext cx="1720759" cy="142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2591937" y="3896617"/>
            <a:ext cx="2463134" cy="1148733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66"/>
                </a:solidFill>
                <a:latin typeface="UTM Avo" pitchFamily="18" charset="0"/>
              </a:rPr>
              <a:t>uôc</a:t>
            </a:r>
            <a:endParaRPr lang="en-US" sz="4800" b="1">
              <a:solidFill>
                <a:srgbClr val="FF0066"/>
              </a:solidFill>
              <a:latin typeface="UTM Avo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365990" y="3833553"/>
            <a:ext cx="2526920" cy="1148733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66"/>
                </a:solidFill>
                <a:latin typeface="UTM Avo" pitchFamily="18" charset="0"/>
              </a:rPr>
              <a:t>uông</a:t>
            </a:r>
            <a:endParaRPr lang="en-US" sz="4800" b="1">
              <a:solidFill>
                <a:srgbClr val="FF0066"/>
              </a:solidFill>
              <a:latin typeface="UTM Avo" pitchFamily="18" charset="0"/>
            </a:endParaRPr>
          </a:p>
        </p:txBody>
      </p:sp>
      <p:cxnSp>
        <p:nvCxnSpPr>
          <p:cNvPr id="36" name="Straight Connector 35"/>
          <p:cNvCxnSpPr>
            <a:endCxn id="12" idx="1"/>
          </p:cNvCxnSpPr>
          <p:nvPr/>
        </p:nvCxnSpPr>
        <p:spPr>
          <a:xfrm>
            <a:off x="1340069" y="3105807"/>
            <a:ext cx="1612586" cy="9590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468560" y="2916621"/>
            <a:ext cx="599756" cy="9799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281448" y="3011214"/>
            <a:ext cx="1788422" cy="8854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069870" y="2916621"/>
            <a:ext cx="894792" cy="9169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12" idx="7"/>
          </p:cNvCxnSpPr>
          <p:nvPr/>
        </p:nvCxnSpPr>
        <p:spPr>
          <a:xfrm flipH="1">
            <a:off x="4694353" y="3011214"/>
            <a:ext cx="3595591" cy="10536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35" idx="7"/>
          </p:cNvCxnSpPr>
          <p:nvPr/>
        </p:nvCxnSpPr>
        <p:spPr>
          <a:xfrm flipH="1">
            <a:off x="8522851" y="3105807"/>
            <a:ext cx="1913921" cy="8959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11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NỀN PP\70880506_605997206600775_12331553333968896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3" name="矩形: 圆角 13"/>
          <p:cNvSpPr/>
          <p:nvPr/>
        </p:nvSpPr>
        <p:spPr>
          <a:xfrm>
            <a:off x="2254470" y="1997470"/>
            <a:ext cx="7882758" cy="21795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 b="1" smtClean="0">
                <a:solidFill>
                  <a:srgbClr val="FF0000"/>
                </a:solidFill>
                <a:latin typeface="UTM Avo" pitchFamily="18" charset="0"/>
              </a:rPr>
              <a:t>THƯ GIÃN</a:t>
            </a:r>
            <a:endParaRPr lang="zh-CN" alt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5" t="29634" r="11791" b="15409"/>
          <a:stretch/>
        </p:blipFill>
        <p:spPr bwMode="auto">
          <a:xfrm>
            <a:off x="63064" y="0"/>
            <a:ext cx="12029648" cy="668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7" y="59368"/>
            <a:ext cx="12192000" cy="6808787"/>
          </a:xfrm>
          <a:prstGeom prst="rect">
            <a:avLst/>
          </a:prstGeom>
          <a:noFill/>
        </p:spPr>
      </p:pic>
      <p:grpSp>
        <p:nvGrpSpPr>
          <p:cNvPr id="3" name="组合 91"/>
          <p:cNvGrpSpPr/>
          <p:nvPr/>
        </p:nvGrpSpPr>
        <p:grpSpPr>
          <a:xfrm>
            <a:off x="0" y="141894"/>
            <a:ext cx="3092908" cy="662619"/>
            <a:chOff x="-625723" y="348590"/>
            <a:chExt cx="3092908" cy="662620"/>
          </a:xfrm>
        </p:grpSpPr>
        <p:grpSp>
          <p:nvGrpSpPr>
            <p:cNvPr id="4" name="组合 92"/>
            <p:cNvGrpSpPr/>
            <p:nvPr/>
          </p:nvGrpSpPr>
          <p:grpSpPr>
            <a:xfrm>
              <a:off x="-625723" y="531615"/>
              <a:ext cx="3092908" cy="479595"/>
              <a:chOff x="1911737" y="5286495"/>
              <a:chExt cx="3092908" cy="479595"/>
            </a:xfrm>
          </p:grpSpPr>
          <p:sp>
            <p:nvSpPr>
              <p:cNvPr id="6" name="Freeform 5"/>
              <p:cNvSpPr>
                <a:spLocks noEditPoints="1"/>
              </p:cNvSpPr>
              <p:nvPr/>
            </p:nvSpPr>
            <p:spPr bwMode="auto">
              <a:xfrm>
                <a:off x="4211251" y="5286495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任意多边形 95"/>
              <p:cNvSpPr/>
              <p:nvPr/>
            </p:nvSpPr>
            <p:spPr>
              <a:xfrm>
                <a:off x="1911737" y="5364974"/>
                <a:ext cx="2443655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" name="文本框 93"/>
            <p:cNvSpPr txBox="1"/>
            <p:nvPr/>
          </p:nvSpPr>
          <p:spPr>
            <a:xfrm>
              <a:off x="-562659" y="348590"/>
              <a:ext cx="219162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3</a:t>
              </a:r>
              <a:r>
                <a:rPr lang="en-US" altLang="zh-CN" sz="320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:Tập </a:t>
              </a:r>
              <a:r>
                <a:rPr lang="en-US" altLang="zh-CN" sz="32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đọc</a:t>
              </a:r>
              <a:endPara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10219" y="47298"/>
            <a:ext cx="12353380" cy="6745974"/>
            <a:chOff x="-10219" y="47298"/>
            <a:chExt cx="12353380" cy="6745974"/>
          </a:xfrm>
        </p:grpSpPr>
        <p:sp>
          <p:nvSpPr>
            <p:cNvPr id="13" name="TextBox 12"/>
            <p:cNvSpPr txBox="1"/>
            <p:nvPr/>
          </p:nvSpPr>
          <p:spPr>
            <a:xfrm>
              <a:off x="3279220" y="47298"/>
              <a:ext cx="65710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smtClean="0">
                  <a:solidFill>
                    <a:srgbClr val="FF0000"/>
                  </a:solidFill>
                  <a:latin typeface="UTM Avo" pitchFamily="18" charset="0"/>
                </a:rPr>
                <a:t>Con công lẩn thẩn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82890" y="1420036"/>
              <a:ext cx="98732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UTM Avo" pitchFamily="18" charset="0"/>
                </a:rPr>
                <a:t>Con công cho rằng nó đẹp nhất trần gian.</a:t>
              </a:r>
              <a:endParaRPr lang="en-US" sz="3600" dirty="0">
                <a:latin typeface="UTM Avo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830" y="2119993"/>
              <a:ext cx="119747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UTM Avo" pitchFamily="18" charset="0"/>
                </a:rPr>
                <a:t>Một hôm, công ưỡn ngực đến bờ hồ. Nó bồng nhận</a:t>
              </a:r>
              <a:endParaRPr lang="en-US" sz="3600" dirty="0">
                <a:latin typeface="UTM Avo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064" y="2873490"/>
              <a:ext cx="82846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UTM Avo" pitchFamily="18" charset="0"/>
                </a:rPr>
                <a:t>r</a:t>
              </a:r>
              <a:r>
                <a:rPr lang="en-US" sz="3600" smtClean="0">
                  <a:latin typeface="UTM Avo" pitchFamily="18" charset="0"/>
                </a:rPr>
                <a:t>a trong hồ có một con công khác. </a:t>
              </a:r>
              <a:endParaRPr lang="en-US" sz="3600" dirty="0">
                <a:latin typeface="UTM Avo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46103" y="3530521"/>
              <a:ext cx="114970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UTM Avo" pitchFamily="18" charset="0"/>
                </a:rPr>
                <a:t>Nó bèn sà xuống hồ để so sắc đẹp. Nhưng nó vừa</a:t>
              </a:r>
              <a:endParaRPr lang="en-US" sz="3600" dirty="0">
                <a:latin typeface="UTM Avo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297" y="4164249"/>
              <a:ext cx="115675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UTM Avo" pitchFamily="18" charset="0"/>
                </a:rPr>
                <a:t>x</a:t>
              </a:r>
              <a:r>
                <a:rPr lang="en-US" sz="3600" smtClean="0">
                  <a:latin typeface="UTM Avo" pitchFamily="18" charset="0"/>
                </a:rPr>
                <a:t>uống, con công kia biến mất. Công ngụp lặn tìm.</a:t>
              </a:r>
              <a:endParaRPr lang="en-US" sz="3600" dirty="0">
                <a:latin typeface="UTM Avo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10219" y="4859976"/>
              <a:ext cx="67094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latin typeface="UTM Avo" pitchFamily="18" charset="0"/>
                </a:rPr>
                <a:t> Nó ướt nhẹp, run cầm cập.</a:t>
              </a:r>
              <a:endParaRPr lang="en-US" sz="3600" dirty="0">
                <a:latin typeface="UTM Avo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63017" y="6393162"/>
              <a:ext cx="62295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smtClean="0">
                  <a:latin typeface="UTM Avo" pitchFamily="18" charset="0"/>
                </a:rPr>
                <a:t>Phỏng theo truyện nước ngoài ( Hoàng Nam kể)</a:t>
              </a:r>
              <a:endParaRPr lang="en-US" sz="2000" dirty="0">
                <a:latin typeface="UTM Avo" pitchFamily="18" charset="0"/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7031421" y="939096"/>
            <a:ext cx="25855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324193" y="2066367"/>
            <a:ext cx="2230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17381" y="4131722"/>
            <a:ext cx="2230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367342" y="4810580"/>
            <a:ext cx="2230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64493" y="5506307"/>
            <a:ext cx="2230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54227" y="5490541"/>
            <a:ext cx="2230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-220724" y="5520090"/>
            <a:ext cx="12551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UTM Avo" pitchFamily="18" charset="0"/>
              </a:rPr>
              <a:t> Chim cuốc nhìn công, gật gù: “ Đẹp </a:t>
            </a:r>
            <a:r>
              <a:rPr lang="en-US" sz="3600" smtClean="0">
                <a:latin typeface="UTM Avo" pitchFamily="18" charset="0"/>
              </a:rPr>
              <a:t>mà </a:t>
            </a:r>
            <a:r>
              <a:rPr lang="en-US" sz="3600" smtClean="0">
                <a:latin typeface="UTM Avo" pitchFamily="18" charset="0"/>
              </a:rPr>
              <a:t>chẳng khôn”.</a:t>
            </a:r>
            <a:endParaRPr lang="en-US" sz="3600" dirty="0"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2360</TotalTime>
  <Words>334</Words>
  <Application>Microsoft Office PowerPoint</Application>
  <PresentationFormat>Custom</PresentationFormat>
  <Paragraphs>74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UTM Avo</vt:lpstr>
      <vt:lpstr>Microsoft YaHei UI</vt:lpstr>
      <vt:lpstr>Calibri Light</vt:lpstr>
      <vt:lpstr>汉仪喵魂体W</vt:lpstr>
      <vt:lpstr>Calibri</vt:lpstr>
      <vt:lpstr>宋体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TRAN MINH TUAN</cp:lastModifiedBy>
  <cp:revision>75</cp:revision>
  <dcterms:created xsi:type="dcterms:W3CDTF">2018-11-27T03:58:53Z</dcterms:created>
  <dcterms:modified xsi:type="dcterms:W3CDTF">2020-08-14T07:22:04Z</dcterms:modified>
</cp:coreProperties>
</file>