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4" r:id="rId3"/>
    <p:sldId id="289" r:id="rId4"/>
    <p:sldId id="291" r:id="rId5"/>
    <p:sldId id="265" r:id="rId6"/>
    <p:sldId id="266" r:id="rId7"/>
    <p:sldId id="268" r:id="rId8"/>
    <p:sldId id="270" r:id="rId9"/>
    <p:sldId id="269" r:id="rId10"/>
    <p:sldId id="281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C3D"/>
    <a:srgbClr val="7CAE6E"/>
    <a:srgbClr val="3089B3"/>
    <a:srgbClr val="308BB6"/>
    <a:srgbClr val="308AB5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2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60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93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4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61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33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728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3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4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86528" y="1246503"/>
            <a:ext cx="6218944" cy="1354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lớp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A02791-5DEF-4C69-9D89-344D800B6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C19C4F8-A901-4D4D-AA85-D226D8BDBEA9}"/>
              </a:ext>
            </a:extLst>
          </p:cNvPr>
          <p:cNvSpPr/>
          <p:nvPr/>
        </p:nvSpPr>
        <p:spPr>
          <a:xfrm>
            <a:off x="3897759" y="2532818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0AA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76062EAF-7E69-4163-83B2-E347E6C9FB0F}"/>
              </a:ext>
            </a:extLst>
          </p:cNvPr>
          <p:cNvSpPr txBox="1"/>
          <p:nvPr/>
        </p:nvSpPr>
        <p:spPr>
          <a:xfrm>
            <a:off x="4406896" y="1495462"/>
            <a:ext cx="3074881" cy="892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5199" b="1" dirty="0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Xin chào</a:t>
            </a:r>
            <a:endParaRPr lang="en-US" altLang="zh-CN" sz="5199" b="1" dirty="0">
              <a:solidFill>
                <a:srgbClr val="7CAE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D2F45445-33EA-4089-8861-E376E9F36993}"/>
              </a:ext>
            </a:extLst>
          </p:cNvPr>
          <p:cNvSpPr txBox="1"/>
          <p:nvPr/>
        </p:nvSpPr>
        <p:spPr>
          <a:xfrm>
            <a:off x="4406528" y="2648204"/>
            <a:ext cx="328808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vi-VN" altLang="zh-CN" sz="3600" b="1" spc="6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Hẹn gặp lại</a:t>
            </a:r>
            <a:endParaRPr lang="en-US" altLang="zh-CN" sz="3600" b="1" spc="600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36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50D65C-40DF-4C47-BCE9-5C867D46B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0" name="矩形: 圆角 16">
            <a:extLst>
              <a:ext uri="{FF2B5EF4-FFF2-40B4-BE49-F238E27FC236}">
                <a16:creationId xmlns:a16="http://schemas.microsoft.com/office/drawing/2014/main" id="{AF64B5E8-B72D-46B7-AF0C-E2A3165622C5}"/>
              </a:ext>
            </a:extLst>
          </p:cNvPr>
          <p:cNvSpPr/>
          <p:nvPr/>
        </p:nvSpPr>
        <p:spPr>
          <a:xfrm>
            <a:off x="3897759" y="2121411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Khởi động</a:t>
            </a:r>
            <a:endParaRPr lang="zh-CN" altLang="en-US" sz="4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Cây Xanh - Bài hát thiếu nhi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0DEA9738-69DA-4AB7-A7B7-AC2596E35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758" y="-185529"/>
            <a:ext cx="9303026" cy="7043530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2628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13D12EF-07ED-4CBF-9D36-6817D36D9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矩形: 圆角 16">
            <a:extLst>
              <a:ext uri="{FF2B5EF4-FFF2-40B4-BE49-F238E27FC236}">
                <a16:creationId xmlns:a16="http://schemas.microsoft.com/office/drawing/2014/main" id="{581C746E-ECF2-4893-86C3-DBE14814AA23}"/>
              </a:ext>
            </a:extLst>
          </p:cNvPr>
          <p:cNvSpPr/>
          <p:nvPr/>
        </p:nvSpPr>
        <p:spPr>
          <a:xfrm>
            <a:off x="3897759" y="1313030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23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CF666-3E91-4E11-BCBC-DACAA2081F3B}"/>
              </a:ext>
            </a:extLst>
          </p:cNvPr>
          <p:cNvSpPr txBox="1"/>
          <p:nvPr/>
        </p:nvSpPr>
        <p:spPr>
          <a:xfrm>
            <a:off x="2610679" y="2703443"/>
            <a:ext cx="6970642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indent="0" algn="ctr">
              <a:lnSpc>
                <a:spcPts val="1775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 dựng Trường xanh-lớp sạch</a:t>
            </a:r>
            <a:endParaRPr lang="en-US" sz="3600" i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A02791-5DEF-4C69-9D89-344D800B6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C19C4F8-A901-4D4D-AA85-D226D8BDBEA9}"/>
              </a:ext>
            </a:extLst>
          </p:cNvPr>
          <p:cNvSpPr/>
          <p:nvPr/>
        </p:nvSpPr>
        <p:spPr>
          <a:xfrm>
            <a:off x="3897759" y="2969550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0AA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76062EAF-7E69-4163-83B2-E347E6C9FB0F}"/>
              </a:ext>
            </a:extLst>
          </p:cNvPr>
          <p:cNvSpPr txBox="1"/>
          <p:nvPr/>
        </p:nvSpPr>
        <p:spPr>
          <a:xfrm>
            <a:off x="2033513" y="1380963"/>
            <a:ext cx="84343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dựng kế hoạch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xanh-lớp</a:t>
            </a:r>
            <a:r>
              <a:rPr lang="en-US" altLang="zh-CN" sz="4400" b="1" dirty="0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7CA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sạch</a:t>
            </a:r>
            <a:endParaRPr lang="en-US" altLang="zh-CN" sz="4400" b="1" dirty="0">
              <a:solidFill>
                <a:srgbClr val="7CAE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D2F45445-33EA-4089-8861-E376E9F36993}"/>
              </a:ext>
            </a:extLst>
          </p:cNvPr>
          <p:cNvSpPr txBox="1"/>
          <p:nvPr/>
        </p:nvSpPr>
        <p:spPr>
          <a:xfrm>
            <a:off x="4558353" y="3057842"/>
            <a:ext cx="2793832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vi-VN" altLang="zh-CN" sz="3999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iết</a:t>
            </a:r>
            <a:r>
              <a:rPr lang="en-US" altLang="zh-CN" sz="3999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240778"/>
            <a:ext cx="12187592" cy="765737"/>
            <a:chOff x="0" y="610397"/>
            <a:chExt cx="12190413" cy="76591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1585" y="610397"/>
              <a:ext cx="10198219" cy="492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3199" b="1" dirty="0">
                  <a:solidFill>
                    <a:srgbClr val="7CAE6E"/>
                  </a:solidFill>
                  <a:latin typeface="+mj-lt"/>
                  <a:ea typeface="微软雅黑" panose="020B0503020204020204" pitchFamily="34" charset="-122"/>
                  <a:sym typeface="Arial" panose="020B0604020202020204" pitchFamily="34" charset="0"/>
                </a:rPr>
                <a:t>Xây dựng kế hoạch Trường xanh-lớp sạch </a:t>
              </a:r>
              <a:endParaRPr lang="zh-CN" altLang="en-US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B3786F-20ED-4FCE-8521-ADF6D9159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9" b="97537" l="743" r="92327">
                        <a14:foregroundMark x1="21913" y1="32296" x2="9653" y2="44089"/>
                        <a14:foregroundMark x1="5695" y1="64845" x2="3218" y2="77833"/>
                        <a14:foregroundMark x1="7232" y1="86184" x2="7362" y2="86455"/>
                        <a14:foregroundMark x1="3218" y1="77833" x2="5656" y2="82905"/>
                        <a14:foregroundMark x1="8663" y1="89163" x2="24010" y2="97537"/>
                        <a14:foregroundMark x1="37205" y1="70125" x2="38119" y2="68227"/>
                        <a14:foregroundMark x1="24010" y1="97537" x2="29832" y2="85442"/>
                        <a14:foregroundMark x1="31920" y1="45251" x2="28985" y2="34370"/>
                        <a14:foregroundMark x1="36468" y1="62104" x2="36073" y2="60641"/>
                        <a14:foregroundMark x1="38119" y1="68227" x2="37140" y2="64596"/>
                        <a14:foregroundMark x1="24505" y1="48768" x2="11386" y2="66502"/>
                        <a14:foregroundMark x1="11386" y1="66502" x2="9653" y2="81034"/>
                        <a14:foregroundMark x1="9653" y1="81034" x2="28465" y2="87685"/>
                        <a14:foregroundMark x1="28465" y1="87685" x2="29784" y2="84841"/>
                        <a14:foregroundMark x1="33240" y1="71397" x2="29950" y2="61576"/>
                        <a14:foregroundMark x1="29950" y1="61576" x2="22030" y2="51232"/>
                        <a14:foregroundMark x1="22030" y1="51232" x2="19307" y2="50000"/>
                        <a14:foregroundMark x1="22525" y1="50985" x2="25000" y2="72660"/>
                        <a14:foregroundMark x1="25000" y1="72660" x2="31436" y2="60099"/>
                        <a14:foregroundMark x1="31436" y1="60099" x2="18564" y2="60099"/>
                        <a14:foregroundMark x1="7921" y1="61576" x2="5507" y2="82978"/>
                        <a14:foregroundMark x1="8793" y1="89157" x2="18317" y2="98276"/>
                        <a14:foregroundMark x1="6212" y1="86685" x2="6727" y2="87178"/>
                        <a14:foregroundMark x1="18317" y1="98276" x2="32921" y2="92611"/>
                        <a14:foregroundMark x1="31133" y1="72328" x2="30446" y2="64532"/>
                        <a14:foregroundMark x1="30446" y1="64532" x2="19307" y2="55911"/>
                        <a14:foregroundMark x1="19307" y1="55911" x2="8911" y2="63300"/>
                        <a14:foregroundMark x1="8911" y1="63300" x2="6931" y2="63547"/>
                        <a14:foregroundMark x1="29703" y1="66749" x2="24752" y2="80049"/>
                        <a14:foregroundMark x1="24752" y1="80049" x2="25495" y2="68966"/>
                        <a14:foregroundMark x1="2723" y1="74877" x2="990" y2="74877"/>
                        <a14:foregroundMark x1="19307" y1="72414" x2="25495" y2="84729"/>
                        <a14:foregroundMark x1="25495" y1="84729" x2="24505" y2="71921"/>
                        <a14:foregroundMark x1="24505" y1="71921" x2="12129" y2="74384"/>
                        <a14:foregroundMark x1="12129" y1="74384" x2="19802" y2="76355"/>
                        <a14:foregroundMark x1="78465" y1="35468" x2="70297" y2="52217"/>
                        <a14:foregroundMark x1="70297" y1="52217" x2="71782" y2="80296"/>
                        <a14:foregroundMark x1="71782" y1="80296" x2="67327" y2="95320"/>
                        <a14:foregroundMark x1="67327" y1="95320" x2="83911" y2="97783"/>
                        <a14:foregroundMark x1="83911" y1="97783" x2="90193" y2="80248"/>
                        <a14:foregroundMark x1="88791" y1="61346" x2="84104" y2="54128"/>
                        <a14:foregroundMark x1="87701" y1="48203" x2="91935" y2="42702"/>
                        <a14:foregroundMark x1="90302" y1="40149" x2="76980" y2="30049"/>
                        <a14:foregroundMark x1="76980" y1="30049" x2="66795" y2="36864"/>
                        <a14:foregroundMark x1="63818" y1="42365" x2="68812" y2="53695"/>
                        <a14:foregroundMark x1="63384" y1="41379" x2="63818" y2="42365"/>
                        <a14:foregroundMark x1="63187" y1="40933" x2="63384" y2="41379"/>
                        <a14:foregroundMark x1="68812" y1="53695" x2="63119" y2="66995"/>
                        <a14:foregroundMark x1="63119" y1="66995" x2="63119" y2="66995"/>
                        <a14:foregroundMark x1="83224" y1="55056" x2="69307" y2="71675"/>
                        <a14:foregroundMark x1="69307" y1="71675" x2="81931" y2="81034"/>
                        <a14:foregroundMark x1="81931" y1="81034" x2="87055" y2="68390"/>
                        <a14:foregroundMark x1="87760" y1="65530" x2="75248" y2="57389"/>
                        <a14:foregroundMark x1="75248" y1="57389" x2="73515" y2="60591"/>
                        <a14:foregroundMark x1="74010" y1="63300" x2="77228" y2="70197"/>
                        <a14:foregroundMark x1="83663" y1="34729" x2="83416" y2="33744"/>
                        <a14:foregroundMark x1="82426" y1="33498" x2="69554" y2="36700"/>
                        <a14:foregroundMark x1="69554" y1="36700" x2="76980" y2="40394"/>
                        <a14:foregroundMark x1="69285" y1="27738" x2="69307" y2="28079"/>
                        <a14:foregroundMark x1="12871" y1="68966" x2="7673" y2="83498"/>
                        <a14:foregroundMark x1="7673" y1="83498" x2="28960" y2="74631"/>
                        <a14:foregroundMark x1="28960" y1="74631" x2="14851" y2="66256"/>
                        <a14:foregroundMark x1="14851" y1="66256" x2="12129" y2="69458"/>
                        <a14:foregroundMark x1="25248" y1="34236" x2="19307" y2="47044"/>
                        <a14:foregroundMark x1="19307" y1="47044" x2="27723" y2="33251"/>
                        <a14:foregroundMark x1="27723" y1="33251" x2="20297" y2="37438"/>
                        <a14:foregroundMark x1="30693" y1="35222" x2="26733" y2="30542"/>
                        <a14:foregroundMark x1="26733" y1="30542" x2="24010" y2="30049"/>
                        <a14:foregroundMark x1="24010" y1="30049" x2="19059" y2="55172"/>
                        <a14:foregroundMark x1="19059" y1="55172" x2="23762" y2="68473"/>
                        <a14:foregroundMark x1="23762" y1="68473" x2="32673" y2="57882"/>
                        <a14:foregroundMark x1="32673" y1="57882" x2="26238" y2="49261"/>
                        <a14:foregroundMark x1="24010" y1="31773" x2="25990" y2="29310"/>
                        <a14:foregroundMark x1="25990" y1="29310" x2="18564" y2="29310"/>
                        <a14:backgroundMark x1="9406" y1="47783" x2="9406" y2="54680"/>
                        <a14:backgroundMark x1="9406" y1="54926" x2="5693" y2="59852"/>
                        <a14:backgroundMark x1="33168" y1="48768" x2="31683" y2="53202"/>
                        <a14:backgroundMark x1="93069" y1="61576" x2="89851" y2="74631"/>
                        <a14:backgroundMark x1="89851" y1="74631" x2="91584" y2="79803"/>
                        <a14:backgroundMark x1="83663" y1="51232" x2="85891" y2="51724"/>
                        <a14:backgroundMark x1="62376" y1="42365" x2="62376" y2="42365"/>
                        <a14:backgroundMark x1="63119" y1="41379" x2="63119" y2="41379"/>
                        <a14:backgroundMark x1="33168" y1="71429" x2="35644" y2="76601"/>
                        <a14:backgroundMark x1="6931" y1="86946" x2="9653" y2="88177"/>
                        <a14:backgroundMark x1="3960" y1="63300" x2="6683" y2="63300"/>
                        <a14:backgroundMark x1="11139" y1="47044" x2="7673" y2="46059"/>
                        <a14:backgroundMark x1="33524" y1="55813" x2="34158" y2="58128"/>
                        <a14:backgroundMark x1="94059" y1="41379" x2="91089" y2="41379"/>
                        <a14:backgroundMark x1="32178" y1="82020" x2="32426" y2="80296"/>
                        <a14:backgroundMark x1="33416" y1="77340" x2="34406" y2="89901"/>
                        <a14:backgroundMark x1="34406" y1="89901" x2="33168" y2="89901"/>
                        <a14:backgroundMark x1="33168" y1="88916" x2="33911" y2="93103"/>
                        <a14:backgroundMark x1="4950" y1="83251" x2="6416" y2="85960"/>
                        <a14:backgroundMark x1="32426" y1="45074" x2="36881" y2="57143"/>
                        <a14:backgroundMark x1="36881" y1="57143" x2="35891" y2="60591"/>
                        <a14:backgroundMark x1="37624" y1="63547" x2="35644" y2="58374"/>
                        <a14:backgroundMark x1="62624" y1="38177" x2="64109" y2="40394"/>
                        <a14:backgroundMark x1="65347" y1="3941" x2="30941" y2="5172"/>
                        <a14:backgroundMark x1="30941" y1="5172" x2="20297" y2="10345"/>
                        <a14:backgroundMark x1="20297" y1="10345" x2="25990" y2="23153"/>
                        <a14:backgroundMark x1="25990" y1="23153" x2="57673" y2="22414"/>
                        <a14:backgroundMark x1="57673" y1="22414" x2="77475" y2="8374"/>
                        <a14:backgroundMark x1="77475" y1="8374" x2="24257" y2="4926"/>
                        <a14:backgroundMark x1="73020" y1="15025" x2="68812" y2="27586"/>
                        <a14:backgroundMark x1="68812" y1="27586" x2="59901" y2="33005"/>
                        <a14:backgroundMark x1="59901" y1="33005" x2="39109" y2="34236"/>
                        <a14:backgroundMark x1="17699" y1="27957" x2="15594" y2="27340"/>
                        <a14:backgroundMark x1="39109" y1="34236" x2="28541" y2="31137"/>
                        <a14:backgroundMark x1="15594" y1="27340" x2="10396" y2="9113"/>
                        <a14:backgroundMark x1="10396" y1="9113" x2="16832" y2="493"/>
                        <a14:backgroundMark x1="16832" y1="493" x2="74257" y2="3695"/>
                        <a14:backgroundMark x1="74257" y1="3695" x2="73020" y2="18473"/>
                        <a14:backgroundMark x1="73020" y1="18473" x2="69307" y2="23645"/>
                        <a14:backgroundMark x1="26963" y1="26185" x2="9901" y2="23399"/>
                        <a14:backgroundMark x1="58168" y1="31281" x2="27245" y2="26231"/>
                        <a14:backgroundMark x1="9901" y1="23399" x2="12624" y2="7389"/>
                        <a14:backgroundMark x1="12624" y1="7389" x2="27723" y2="739"/>
                        <a14:backgroundMark x1="27723" y1="739" x2="46782" y2="1970"/>
                        <a14:backgroundMark x1="46782" y1="1970" x2="63366" y2="8374"/>
                        <a14:backgroundMark x1="63366" y1="8374" x2="71535" y2="15517"/>
                        <a14:backgroundMark x1="71535" y1="15517" x2="63366" y2="27094"/>
                        <a14:backgroundMark x1="63366" y1="27094" x2="54950" y2="29557"/>
                        <a14:backgroundMark x1="42327" y1="25369" x2="26733" y2="25123"/>
                        <a14:backgroundMark x1="26733" y1="25123" x2="11386" y2="14039"/>
                        <a14:backgroundMark x1="11386" y1="14039" x2="22772" y2="2956"/>
                        <a14:backgroundMark x1="22772" y1="2956" x2="72772" y2="7143"/>
                        <a14:backgroundMark x1="72772" y1="7143" x2="67822" y2="17734"/>
                        <a14:backgroundMark x1="67822" y1="17734" x2="45792" y2="26355"/>
                        <a14:backgroundMark x1="45792" y1="26355" x2="38861" y2="25369"/>
                        <a14:backgroundMark x1="63366" y1="21429" x2="38119" y2="15517"/>
                        <a14:backgroundMark x1="38119" y1="15517" x2="56931" y2="2463"/>
                        <a14:backgroundMark x1="56931" y1="2463" x2="62871" y2="12069"/>
                        <a14:backgroundMark x1="62871" y1="12069" x2="59158" y2="21182"/>
                        <a14:backgroundMark x1="20297" y1="18719" x2="26485" y2="4680"/>
                        <a14:backgroundMark x1="26485" y1="4680" x2="50000" y2="3695"/>
                        <a14:backgroundMark x1="50000" y1="3695" x2="66337" y2="14039"/>
                        <a14:backgroundMark x1="66337" y1="14039" x2="47030" y2="27586"/>
                        <a14:backgroundMark x1="47030" y1="27586" x2="22772" y2="23153"/>
                        <a14:backgroundMark x1="22772" y1="23153" x2="15347" y2="14778"/>
                        <a14:backgroundMark x1="15347" y1="14778" x2="21287" y2="5911"/>
                        <a14:backgroundMark x1="21287" y1="5911" x2="37871" y2="10099"/>
                        <a14:backgroundMark x1="37871" y1="10099" x2="50248" y2="22167"/>
                        <a14:backgroundMark x1="50248" y1="22167" x2="50743" y2="26108"/>
                        <a14:backgroundMark x1="26733" y1="9606" x2="33168" y2="24877"/>
                        <a14:backgroundMark x1="33168" y1="24877" x2="38861" y2="10591"/>
                        <a14:backgroundMark x1="38861" y1="10591" x2="27475" y2="13793"/>
                        <a14:backgroundMark x1="27475" y1="13793" x2="27475" y2="14039"/>
                        <a14:backgroundMark x1="10396" y1="14778" x2="20545" y2="18719"/>
                        <a14:backgroundMark x1="20545" y1="18719" x2="8168" y2="19458"/>
                        <a14:backgroundMark x1="8168" y1="19458" x2="8911" y2="22167"/>
                        <a14:backgroundMark x1="36139" y1="62315" x2="37624" y2="64286"/>
                        <a14:backgroundMark x1="69554" y1="24138" x2="58663" y2="19458"/>
                        <a14:backgroundMark x1="28713" y1="18227" x2="42079" y2="16995"/>
                        <a14:backgroundMark x1="42079" y1="16995" x2="33663" y2="16256"/>
                        <a14:backgroundMark x1="68069" y1="30049" x2="66337" y2="28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5" y="1709528"/>
            <a:ext cx="4707275" cy="4376204"/>
          </a:xfrm>
          <a:prstGeom prst="rect">
            <a:avLst/>
          </a:prstGeom>
        </p:spPr>
      </p:pic>
      <p:grpSp>
        <p:nvGrpSpPr>
          <p:cNvPr id="8" name="组合 14">
            <a:extLst>
              <a:ext uri="{FF2B5EF4-FFF2-40B4-BE49-F238E27FC236}">
                <a16:creationId xmlns:a16="http://schemas.microsoft.com/office/drawing/2014/main" id="{A7CB69FA-CAE0-4BEA-A51A-17F7E2D8C857}"/>
              </a:ext>
            </a:extLst>
          </p:cNvPr>
          <p:cNvGrpSpPr>
            <a:grpSpLocks/>
          </p:cNvGrpSpPr>
          <p:nvPr/>
        </p:nvGrpSpPr>
        <p:grpSpPr bwMode="auto">
          <a:xfrm>
            <a:off x="702352" y="1108727"/>
            <a:ext cx="5434390" cy="707886"/>
            <a:chOff x="328975" y="75860"/>
            <a:chExt cx="3130723" cy="393454"/>
          </a:xfrm>
        </p:grpSpPr>
        <p:sp>
          <p:nvSpPr>
            <p:cNvPr id="11" name="矩形 15">
              <a:extLst>
                <a:ext uri="{FF2B5EF4-FFF2-40B4-BE49-F238E27FC236}">
                  <a16:creationId xmlns:a16="http://schemas.microsoft.com/office/drawing/2014/main" id="{790A6D66-3F1A-4824-8D3B-4D238882D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75" y="167926"/>
              <a:ext cx="358757" cy="212406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2CBD338F-5E56-4F58-9711-D7EA47DF5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76" y="75860"/>
              <a:ext cx="2991822" cy="393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Xây dựng kế hoạch giữ gìn vệ sinh môi trường ở nhà trường theo những gợi ý: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B52290A-D704-47A0-86F1-5E991FE8FA5F}"/>
              </a:ext>
            </a:extLst>
          </p:cNvPr>
          <p:cNvSpPr/>
          <p:nvPr/>
        </p:nvSpPr>
        <p:spPr>
          <a:xfrm>
            <a:off x="8666923" y="1816612"/>
            <a:ext cx="3448409" cy="1053157"/>
          </a:xfrm>
          <a:prstGeom prst="wedgeRoundRectCallout">
            <a:avLst>
              <a:gd name="adj1" fmla="val -36082"/>
              <a:gd name="adj2" fmla="val 92649"/>
              <a:gd name="adj3" fmla="val 16667"/>
            </a:avLst>
          </a:prstGeom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Bạn sẽ làm gì để giữ gìn vệ sinh nhà trường?</a:t>
            </a:r>
            <a:endParaRPr lang="en-US" dirty="0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4999D49D-53C6-4A2A-AACB-AB65FD913F7A}"/>
              </a:ext>
            </a:extLst>
          </p:cNvPr>
          <p:cNvSpPr/>
          <p:nvPr/>
        </p:nvSpPr>
        <p:spPr>
          <a:xfrm>
            <a:off x="265043" y="2005260"/>
            <a:ext cx="6851374" cy="662178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Thảo luận nhóm 6. </a:t>
            </a:r>
            <a:r>
              <a:rPr lang="vi-VN" sz="2000" b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nhóm sẽ thảo luận để xây dựng kế hoạch giữ gìn vệ sinh môi trường ở nhà trường.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C2627-0063-4F0D-BE20-311FC3644D6E}"/>
              </a:ext>
            </a:extLst>
          </p:cNvPr>
          <p:cNvSpPr txBox="1"/>
          <p:nvPr/>
        </p:nvSpPr>
        <p:spPr>
          <a:xfrm>
            <a:off x="1709532" y="2968488"/>
            <a:ext cx="51550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Gợi ý:</a:t>
            </a:r>
          </a:p>
          <a:p>
            <a:pPr marL="30480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4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Khu vực nhóm chọn để làm vệ sinh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4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Những công việc cụ thể sẽ làm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4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Phân công công việc cho từng thành viên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4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Dụng cụ cần chuẩn bị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4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Thời gian thực hiện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4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Mong muốn kết quả đạt được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b="1" dirty="0"/>
          </a:p>
        </p:txBody>
      </p:sp>
      <p:pic>
        <p:nvPicPr>
          <p:cNvPr id="18" name="Graphic 17" descr="Right pointing backhand index">
            <a:extLst>
              <a:ext uri="{FF2B5EF4-FFF2-40B4-BE49-F238E27FC236}">
                <a16:creationId xmlns:a16="http://schemas.microsoft.com/office/drawing/2014/main" id="{86CD1444-F459-4531-B60D-07340DA29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437" y="28130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291806"/>
            <a:ext cx="12187592" cy="729544"/>
            <a:chOff x="0" y="646599"/>
            <a:chExt cx="12190413" cy="72971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6756" y="646599"/>
              <a:ext cx="8059187" cy="49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1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Xây</a:t>
              </a:r>
              <a:r>
                <a:rPr lang="en-US" altLang="zh-CN" sz="31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1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dựng</a:t>
              </a:r>
              <a:r>
                <a:rPr lang="vi-VN" altLang="zh-CN" sz="31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Trường xanh-lớp sạch</a:t>
              </a:r>
              <a:endParaRPr lang="zh-CN" altLang="en-US" sz="31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349025" y="651494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5" name="Scroll: Vertical 44">
            <a:extLst>
              <a:ext uri="{FF2B5EF4-FFF2-40B4-BE49-F238E27FC236}">
                <a16:creationId xmlns:a16="http://schemas.microsoft.com/office/drawing/2014/main" id="{816B096C-9D40-45E6-9066-F5FE92049C37}"/>
              </a:ext>
            </a:extLst>
          </p:cNvPr>
          <p:cNvSpPr/>
          <p:nvPr/>
        </p:nvSpPr>
        <p:spPr>
          <a:xfrm>
            <a:off x="1951603" y="2458224"/>
            <a:ext cx="9030909" cy="2629612"/>
          </a:xfrm>
          <a:prstGeom prst="verticalScroll">
            <a:avLst/>
          </a:prstGeom>
          <a:solidFill>
            <a:srgbClr val="3089B3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 b="1" spc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khu vực trong trường là những nơi rất gần gũi với chúng ta hằng ngày. Chúng ta cần có ý thức giữ gìn vệ sinh trường, lớp xanh, sạch, đẹp. Những việc làm chúng ta nên thường xuyên thực hiện để giữ vệ sinh trường lóp là: vứt rác đúng nơi quy định, phân loại rác, quét dọn lớp học, quét dọn các khu vực ngoài hành lang,...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6CCFB4-2935-4BCB-AE8E-40052AC5A7D4}"/>
              </a:ext>
            </a:extLst>
          </p:cNvPr>
          <p:cNvSpPr txBox="1"/>
          <p:nvPr/>
        </p:nvSpPr>
        <p:spPr>
          <a:xfrm>
            <a:off x="5486401" y="2848367"/>
            <a:ext cx="1510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 luận</a:t>
            </a:r>
            <a:endParaRPr lang="en-US" sz="22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ACE9C25-0C71-423D-835C-970D49E2E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802" y="1227995"/>
            <a:ext cx="64910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altLang="zh-C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itchFamily="34" charset="-122"/>
              </a:rPr>
              <a:t>Xây dựng kế hoạch giữ gìn vệ sinh môi trường ở nhà trường theo những gợi ý:</a:t>
            </a:r>
            <a:endParaRPr lang="zh-CN" altLang="en-US" sz="2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172532"/>
            <a:ext cx="12187592" cy="888575"/>
            <a:chOff x="0" y="487532"/>
            <a:chExt cx="12190413" cy="88878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4549" y="487532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1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Kết</a:t>
              </a:r>
              <a:r>
                <a:rPr lang="en-US" altLang="zh-CN" sz="31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1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luận</a:t>
              </a:r>
              <a:endParaRPr lang="zh-CN" altLang="en-US" sz="31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3" name="Graphic 2" descr="Lightbulb and gear">
            <a:extLst>
              <a:ext uri="{FF2B5EF4-FFF2-40B4-BE49-F238E27FC236}">
                <a16:creationId xmlns:a16="http://schemas.microsoft.com/office/drawing/2014/main" id="{C30435B4-50A7-4460-9F8A-5D95629F9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330" y="1411645"/>
            <a:ext cx="4502559" cy="4598128"/>
          </a:xfrm>
          <a:prstGeom prst="rect">
            <a:avLst/>
          </a:prstGeom>
        </p:spPr>
      </p:pic>
      <p:sp>
        <p:nvSpPr>
          <p:cNvPr id="18" name="矩形 47">
            <a:extLst>
              <a:ext uri="{FF2B5EF4-FFF2-40B4-BE49-F238E27FC236}">
                <a16:creationId xmlns:a16="http://schemas.microsoft.com/office/drawing/2014/main" id="{AE379A52-912F-475C-84EF-5BE0CB111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6174" y="1929019"/>
            <a:ext cx="5435495" cy="375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 ta cần có ý thức giữ gìn vệ sinh trường, lớp xanh, sạch, đẹp. Những việc làm chúng ta nên thường xuyên thực hiện để giữ vệ sinh trường lóp là: vứt rác đúng nơi quy định, phân loại rác, quét dọn lớp học, quét dọn các khu vực ngoài hành lang,...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微软雅黑" pitchFamily="34" charset="-122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C4E381-F17F-4146-A025-2560166F6FDB}"/>
              </a:ext>
            </a:extLst>
          </p:cNvPr>
          <p:cNvSpPr/>
          <p:nvPr/>
        </p:nvSpPr>
        <p:spPr>
          <a:xfrm>
            <a:off x="5782468" y="1625387"/>
            <a:ext cx="6166468" cy="4217213"/>
          </a:xfrm>
          <a:prstGeom prst="rect">
            <a:avLst/>
          </a:prstGeom>
          <a:noFill/>
          <a:ln w="38100">
            <a:solidFill>
              <a:srgbClr val="7CA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Arrow Rotate right">
            <a:extLst>
              <a:ext uri="{FF2B5EF4-FFF2-40B4-BE49-F238E27FC236}">
                <a16:creationId xmlns:a16="http://schemas.microsoft.com/office/drawing/2014/main" id="{307B5ABA-7953-454C-AB86-930CF3168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1530" y="11681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225913"/>
            <a:ext cx="12187592" cy="835193"/>
            <a:chOff x="0" y="540925"/>
            <a:chExt cx="12190413" cy="83538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1764" y="540925"/>
              <a:ext cx="3255323" cy="67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4400" b="1" dirty="0">
                  <a:solidFill>
                    <a:srgbClr val="7CAE6E"/>
                  </a:solidFill>
                  <a:latin typeface="+mj-lt"/>
                  <a:ea typeface="微软雅黑" panose="020B0503020204020204" pitchFamily="34" charset="-122"/>
                  <a:sym typeface="Arial" panose="020B0604020202020204" pitchFamily="34" charset="0"/>
                </a:rPr>
                <a:t>Củng cố</a:t>
              </a:r>
              <a:endParaRPr lang="zh-CN" altLang="en-US" sz="4400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圆角矩形 20">
            <a:extLst>
              <a:ext uri="{FF2B5EF4-FFF2-40B4-BE49-F238E27FC236}">
                <a16:creationId xmlns:a16="http://schemas.microsoft.com/office/drawing/2014/main" id="{5DCB26CE-912C-4B18-945F-0A296D74B171}"/>
              </a:ext>
            </a:extLst>
          </p:cNvPr>
          <p:cNvSpPr/>
          <p:nvPr/>
        </p:nvSpPr>
        <p:spPr>
          <a:xfrm>
            <a:off x="502130" y="1983744"/>
            <a:ext cx="11239146" cy="1861226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7CA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411" tIns="66706" rIns="133411" bIns="66706"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A790001D-5CC6-4C47-82ED-B1FE77F50382}"/>
              </a:ext>
            </a:extLst>
          </p:cNvPr>
          <p:cNvSpPr txBox="1"/>
          <p:nvPr/>
        </p:nvSpPr>
        <p:spPr>
          <a:xfrm>
            <a:off x="957262" y="2424559"/>
            <a:ext cx="10328882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600" dirty="0">
                <a:latin typeface="+mj-lt"/>
              </a:rPr>
              <a:t>-Hôm nay, chúng ta học bài gì?</a:t>
            </a:r>
          </a:p>
          <a:p>
            <a:pPr algn="ctr"/>
            <a:r>
              <a:rPr lang="en-US" sz="2600" dirty="0">
                <a:latin typeface="+mj-lt"/>
              </a:rPr>
              <a:t>-</a:t>
            </a:r>
            <a:r>
              <a:rPr lang="vi-VN" sz="2600" dirty="0">
                <a:latin typeface="+mj-lt"/>
              </a:rPr>
              <a:t>Trường lớp xanh, sạch, đẹp có lợi ích gì?</a:t>
            </a:r>
            <a:endParaRPr lang="en-US" sz="2600" dirty="0">
              <a:latin typeface="+mj-lt"/>
            </a:endParaRPr>
          </a:p>
          <a:p>
            <a:pPr algn="ctr"/>
            <a:endParaRPr lang="en-US" altLang="zh-CN" sz="260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AD6ED52-81D6-46D5-B59F-1AF9AF9C0497}"/>
              </a:ext>
            </a:extLst>
          </p:cNvPr>
          <p:cNvSpPr>
            <a:spLocks/>
          </p:cNvSpPr>
          <p:nvPr/>
        </p:nvSpPr>
        <p:spPr bwMode="auto">
          <a:xfrm>
            <a:off x="3682749" y="409976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F4164C49-4F17-48C6-9629-4564CBC25C31}"/>
              </a:ext>
            </a:extLst>
          </p:cNvPr>
          <p:cNvSpPr txBox="1"/>
          <p:nvPr/>
        </p:nvSpPr>
        <p:spPr>
          <a:xfrm>
            <a:off x="4039186" y="4609358"/>
            <a:ext cx="148265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vi-VN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A572607-6F15-43CB-8A84-EAA36C626ADB}"/>
              </a:ext>
            </a:extLst>
          </p:cNvPr>
          <p:cNvSpPr>
            <a:spLocks/>
          </p:cNvSpPr>
          <p:nvPr/>
        </p:nvSpPr>
        <p:spPr bwMode="auto">
          <a:xfrm>
            <a:off x="1243793" y="409976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CBB5CCC-D20F-4054-8A92-8D493E6835A8}"/>
              </a:ext>
            </a:extLst>
          </p:cNvPr>
          <p:cNvSpPr>
            <a:spLocks/>
          </p:cNvSpPr>
          <p:nvPr/>
        </p:nvSpPr>
        <p:spPr bwMode="auto">
          <a:xfrm>
            <a:off x="6121703" y="409976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EC71741-F50C-4577-8086-D2F4958BCBED}"/>
              </a:ext>
            </a:extLst>
          </p:cNvPr>
          <p:cNvSpPr>
            <a:spLocks/>
          </p:cNvSpPr>
          <p:nvPr/>
        </p:nvSpPr>
        <p:spPr bwMode="auto">
          <a:xfrm>
            <a:off x="8560658" y="409976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2B6A9DF8-D73B-46EA-96A1-A46DE252EB3E}"/>
              </a:ext>
            </a:extLst>
          </p:cNvPr>
          <p:cNvSpPr txBox="1"/>
          <p:nvPr/>
        </p:nvSpPr>
        <p:spPr>
          <a:xfrm>
            <a:off x="1625501" y="4609358"/>
            <a:ext cx="14826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vi-VN" altLang="zh-CN" sz="4000" b="1" dirty="0">
                <a:latin typeface="+mj-lt"/>
              </a:rPr>
              <a:t>Củng </a:t>
            </a:r>
            <a:endParaRPr lang="en-US" altLang="zh-CN" sz="4000" b="1" dirty="0">
              <a:latin typeface="+mj-lt"/>
            </a:endParaRP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887B9C31-93DF-4032-B18F-69BDDC9C613C}"/>
              </a:ext>
            </a:extLst>
          </p:cNvPr>
          <p:cNvSpPr txBox="1"/>
          <p:nvPr/>
        </p:nvSpPr>
        <p:spPr>
          <a:xfrm>
            <a:off x="6503411" y="4609358"/>
            <a:ext cx="148265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vi-VN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C53207BA-E53D-4C32-AB03-F804081E3B54}"/>
              </a:ext>
            </a:extLst>
          </p:cNvPr>
          <p:cNvSpPr txBox="1"/>
          <p:nvPr/>
        </p:nvSpPr>
        <p:spPr>
          <a:xfrm>
            <a:off x="8942366" y="4609358"/>
            <a:ext cx="148265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vi-VN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1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394</Words>
  <Application>Microsoft Office PowerPoint</Application>
  <PresentationFormat>Widescreen</PresentationFormat>
  <Paragraphs>41</Paragraphs>
  <Slides>10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等线</vt:lpstr>
      <vt:lpstr>等线 Light</vt:lpstr>
      <vt:lpstr>微软雅黑</vt:lpstr>
      <vt:lpstr>Arial</vt:lpstr>
      <vt:lpstr>Times New Roman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Myhien 3813</cp:lastModifiedBy>
  <cp:revision>225</cp:revision>
  <dcterms:created xsi:type="dcterms:W3CDTF">2018-02-23T07:21:57Z</dcterms:created>
  <dcterms:modified xsi:type="dcterms:W3CDTF">2021-08-13T12:08:47Z</dcterms:modified>
</cp:coreProperties>
</file>