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00" r:id="rId2"/>
    <p:sldId id="304" r:id="rId3"/>
    <p:sldId id="302" r:id="rId4"/>
    <p:sldId id="303" r:id="rId5"/>
    <p:sldId id="292" r:id="rId6"/>
    <p:sldId id="301" r:id="rId7"/>
    <p:sldId id="306" r:id="rId8"/>
    <p:sldId id="305" r:id="rId9"/>
    <p:sldId id="334" r:id="rId10"/>
    <p:sldId id="307" r:id="rId11"/>
    <p:sldId id="309" r:id="rId12"/>
    <p:sldId id="347" r:id="rId13"/>
    <p:sldId id="351" r:id="rId14"/>
    <p:sldId id="312" r:id="rId15"/>
    <p:sldId id="314" r:id="rId16"/>
    <p:sldId id="336" r:id="rId17"/>
    <p:sldId id="337" r:id="rId18"/>
    <p:sldId id="338" r:id="rId19"/>
    <p:sldId id="339" r:id="rId20"/>
    <p:sldId id="340" r:id="rId21"/>
    <p:sldId id="341" r:id="rId22"/>
    <p:sldId id="342" r:id="rId23"/>
    <p:sldId id="345" r:id="rId24"/>
    <p:sldId id="327" r:id="rId25"/>
    <p:sldId id="348" r:id="rId26"/>
    <p:sldId id="350" r:id="rId27"/>
    <p:sldId id="315" r:id="rId28"/>
    <p:sldId id="352" r:id="rId29"/>
    <p:sldId id="332" r:id="rId30"/>
    <p:sldId id="331" r:id="rId31"/>
    <p:sldId id="295" r:id="rId32"/>
    <p:sldId id="328" r:id="rId33"/>
    <p:sldId id="329" r:id="rId34"/>
    <p:sldId id="33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89" autoAdjust="0"/>
    <p:restoredTop sz="93883" autoAdjust="0"/>
  </p:normalViewPr>
  <p:slideViewPr>
    <p:cSldViewPr snapToGrid="0">
      <p:cViewPr varScale="1">
        <p:scale>
          <a:sx n="82" d="100"/>
          <a:sy n="82" d="100"/>
        </p:scale>
        <p:origin x="221"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10</a:t>
            </a:fld>
            <a:endParaRPr lang="en-US"/>
          </a:p>
        </p:txBody>
      </p:sp>
    </p:spTree>
    <p:extLst>
      <p:ext uri="{BB962C8B-B14F-4D97-AF65-F5344CB8AC3E}">
        <p14:creationId xmlns:p14="http://schemas.microsoft.com/office/powerpoint/2010/main" val="335184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3098605"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4: COMMUNITY SERVICES</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1041220" y="-20582"/>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a:t>
            </a:r>
            <a:r>
              <a:rPr lang="en-US" sz="1800" b="1" baseline="0" dirty="0">
                <a:solidFill>
                  <a:schemeClr val="bg1"/>
                </a:solidFill>
              </a:rPr>
              <a:t> 2.1</a:t>
            </a:r>
            <a:endParaRPr lang="en-US" sz="1800" b="1"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notesSlide" Target="../notesSlides/notesSlide1.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slideLayout" Target="../slideLayouts/slideLayout2.xml"/><Relationship Id="rId2" Type="http://schemas.openxmlformats.org/officeDocument/2006/relationships/audio" Target="../media/media1.mp3"/><Relationship Id="rId16" Type="http://schemas.openxmlformats.org/officeDocument/2006/relationships/audio" Target="../media/media8.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microsoft.com/office/2007/relationships/media" Target="../media/media8.mp3"/><Relationship Id="rId10" Type="http://schemas.openxmlformats.org/officeDocument/2006/relationships/audio" Target="../media/media5.mp3"/><Relationship Id="rId19" Type="http://schemas.openxmlformats.org/officeDocument/2006/relationships/image" Target="../media/image22.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p3"/><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p3"/><Relationship Id="rId1" Type="http://schemas.openxmlformats.org/officeDocument/2006/relationships/audio" Target="NULL" TargetMode="Externa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p3"/><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p3"/><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p3"/><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p3"/><Relationship Id="rId1" Type="http://schemas.openxmlformats.org/officeDocument/2006/relationships/audio" Target="NULL" TargetMode="Externa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p3"/><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eduhome.com.vn/DHALesson?idGrade=10&amp;idSubject=1&amp;idSeries=118&amp;idTheme=1067&amp;IdLevel=3&amp;idThemeServer=78"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78495" y="2645692"/>
            <a:ext cx="6596743" cy="1754326"/>
          </a:xfrm>
          <a:prstGeom prst="rect">
            <a:avLst/>
          </a:prstGeom>
          <a:noFill/>
        </p:spPr>
        <p:txBody>
          <a:bodyPr wrap="square" rtlCol="0">
            <a:spAutoFit/>
          </a:bodyPr>
          <a:lstStyle/>
          <a:p>
            <a:pPr algn="ctr"/>
            <a:r>
              <a:rPr lang="en-US" sz="4400" b="1" dirty="0">
                <a:solidFill>
                  <a:srgbClr val="0070C0"/>
                </a:solidFill>
              </a:rPr>
              <a:t>Unit 4: Community Services</a:t>
            </a:r>
            <a:endParaRPr lang="en-US" sz="3200" b="1" dirty="0">
              <a:solidFill>
                <a:srgbClr val="0070C0"/>
              </a:solidFill>
            </a:endParaRPr>
          </a:p>
          <a:p>
            <a:pPr algn="ctr"/>
            <a:r>
              <a:rPr lang="en-US" sz="3200" b="1" dirty="0">
                <a:solidFill>
                  <a:srgbClr val="00B050"/>
                </a:solidFill>
              </a:rPr>
              <a:t>Lesson 2.1: Vocabulary &amp; Listening</a:t>
            </a:r>
            <a:r>
              <a:rPr lang="en-US" sz="3200" dirty="0"/>
              <a:t> </a:t>
            </a:r>
          </a:p>
          <a:p>
            <a:pPr algn="ctr"/>
            <a:r>
              <a:rPr lang="en-US" sz="3200" dirty="0">
                <a:solidFill>
                  <a:srgbClr val="FF0000"/>
                </a:solidFill>
              </a:rPr>
              <a:t>Page</a:t>
            </a:r>
            <a:r>
              <a:rPr lang="en-US" sz="3200" dirty="0"/>
              <a:t> </a:t>
            </a:r>
            <a:r>
              <a:rPr lang="en-US" sz="3200" dirty="0">
                <a:solidFill>
                  <a:srgbClr val="FF0000"/>
                </a:solidFill>
              </a:rPr>
              <a:t>31</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559" y="328534"/>
            <a:ext cx="11362534"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a:t>
            </a:r>
            <a:r>
              <a:rPr lang="en-US" sz="2400" b="1" i="1" dirty="0">
                <a:solidFill>
                  <a:srgbClr val="0070C0"/>
                </a:solidFill>
              </a:rPr>
              <a:t>Click each phrase to hear the sound.</a:t>
            </a:r>
            <a:r>
              <a:rPr lang="en-US" sz="3600" b="1" i="1" dirty="0">
                <a:solidFill>
                  <a:srgbClr val="0070C0"/>
                </a:solidFill>
              </a:rPr>
              <a:t> </a:t>
            </a:r>
          </a:p>
        </p:txBody>
      </p:sp>
      <p:sp>
        <p:nvSpPr>
          <p:cNvPr id="9" name="TextBox 8"/>
          <p:cNvSpPr txBox="1"/>
          <p:nvPr/>
        </p:nvSpPr>
        <p:spPr>
          <a:xfrm>
            <a:off x="440799" y="4549690"/>
            <a:ext cx="11348293"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latin typeface="Calibri (body)"/>
              </a:rPr>
              <a:t>plant trees </a:t>
            </a:r>
            <a:r>
              <a:rPr lang="en-US" sz="3200" dirty="0">
                <a:latin typeface="Calibri (body)"/>
              </a:rPr>
              <a:t>(v. </a:t>
            </a:r>
            <a:r>
              <a:rPr lang="en-US" sz="3200" dirty="0" err="1">
                <a:latin typeface="Calibri (body)"/>
              </a:rPr>
              <a:t>phr</a:t>
            </a:r>
            <a:r>
              <a:rPr lang="en-US" sz="3200" dirty="0">
                <a:latin typeface="Calibri (body)"/>
              </a:rPr>
              <a:t>) </a:t>
            </a:r>
            <a:r>
              <a:rPr lang="en-US" sz="3200" i="1" dirty="0">
                <a:solidFill>
                  <a:srgbClr val="FF0000"/>
                </a:solidFill>
                <a:latin typeface="Calibri (body)"/>
              </a:rPr>
              <a:t>/plænt </a:t>
            </a:r>
            <a:r>
              <a:rPr lang="en-US" sz="3200" i="1" dirty="0" err="1">
                <a:solidFill>
                  <a:srgbClr val="FF0000"/>
                </a:solidFill>
                <a:latin typeface="Calibri (body)"/>
              </a:rPr>
              <a:t>triːz</a:t>
            </a:r>
            <a:r>
              <a:rPr lang="en-US" sz="3200" i="1" dirty="0">
                <a:solidFill>
                  <a:srgbClr val="FF0000"/>
                </a:solidFill>
                <a:latin typeface="Calibri (body)"/>
              </a:rPr>
              <a:t>/ </a:t>
            </a:r>
            <a:r>
              <a:rPr lang="en-US" sz="3200" i="1" dirty="0" err="1">
                <a:latin typeface="Calibri (body)"/>
              </a:rPr>
              <a:t>trồng</a:t>
            </a:r>
            <a:r>
              <a:rPr lang="en-US" sz="3200" i="1" dirty="0">
                <a:latin typeface="Calibri (body)"/>
              </a:rPr>
              <a:t> </a:t>
            </a:r>
            <a:r>
              <a:rPr lang="en-US" sz="3200" i="1" dirty="0" err="1">
                <a:latin typeface="Calibri (body)"/>
              </a:rPr>
              <a:t>cây</a:t>
            </a:r>
            <a:r>
              <a:rPr lang="en-US" sz="3200" i="1" dirty="0">
                <a:latin typeface="Calibri (body)"/>
              </a:rPr>
              <a:t> </a:t>
            </a:r>
            <a:endParaRPr lang="en-US" sz="2000" dirty="0">
              <a:latin typeface="Arial" panose="020B0604020202020204" pitchFamily="34" charset="0"/>
              <a:cs typeface="Arial" panose="020B0604020202020204" pitchFamily="34" charset="0"/>
            </a:endParaRPr>
          </a:p>
        </p:txBody>
      </p:sp>
      <p:sp>
        <p:nvSpPr>
          <p:cNvPr id="10" name="TextBox 9"/>
          <p:cNvSpPr txBox="1"/>
          <p:nvPr/>
        </p:nvSpPr>
        <p:spPr>
          <a:xfrm>
            <a:off x="457027" y="3956727"/>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lvl="0"/>
            <a:r>
              <a:rPr lang="en-US" sz="3200" i="1" dirty="0">
                <a:solidFill>
                  <a:srgbClr val="0070C0"/>
                </a:solidFill>
                <a:latin typeface="Calibri (body)"/>
              </a:rPr>
              <a:t>plant flowers </a:t>
            </a:r>
            <a:r>
              <a:rPr lang="en-US" sz="3200" dirty="0"/>
              <a:t>(v. </a:t>
            </a:r>
            <a:r>
              <a:rPr lang="en-US" sz="3200" dirty="0" err="1"/>
              <a:t>phr</a:t>
            </a:r>
            <a:r>
              <a:rPr lang="en-US" sz="3200" dirty="0"/>
              <a:t>) </a:t>
            </a:r>
            <a:r>
              <a:rPr lang="en-US" sz="3200" i="1" dirty="0">
                <a:solidFill>
                  <a:srgbClr val="FF0000"/>
                </a:solidFill>
              </a:rPr>
              <a:t>/</a:t>
            </a:r>
            <a:r>
              <a:rPr lang="en-US" sz="3200" i="1" dirty="0" err="1">
                <a:solidFill>
                  <a:srgbClr val="FF0000"/>
                </a:solidFill>
              </a:rPr>
              <a:t>plænt</a:t>
            </a:r>
            <a:r>
              <a:rPr lang="en-US" sz="3200" i="1" dirty="0">
                <a:solidFill>
                  <a:srgbClr val="FF0000"/>
                </a:solidFill>
              </a:rPr>
              <a:t> ˈ</a:t>
            </a:r>
            <a:r>
              <a:rPr lang="en-US" sz="3200" i="1" dirty="0" err="1">
                <a:solidFill>
                  <a:srgbClr val="FF0000"/>
                </a:solidFill>
              </a:rPr>
              <a:t>flaʊərz</a:t>
            </a:r>
            <a:r>
              <a:rPr lang="en-US" sz="3200" i="1" dirty="0">
                <a:solidFill>
                  <a:srgbClr val="FF0000"/>
                </a:solidFill>
              </a:rPr>
              <a:t>/ </a:t>
            </a:r>
            <a:r>
              <a:rPr lang="en-US" sz="3200" i="1" dirty="0" err="1"/>
              <a:t>trồng</a:t>
            </a:r>
            <a:r>
              <a:rPr lang="en-US" sz="3200" i="1" dirty="0"/>
              <a:t> </a:t>
            </a:r>
            <a:r>
              <a:rPr lang="en-US" sz="3200" i="1" dirty="0" err="1"/>
              <a:t>hoa</a:t>
            </a:r>
            <a:r>
              <a:rPr lang="en-US" sz="3200" i="1" dirty="0"/>
              <a:t> </a:t>
            </a:r>
            <a:r>
              <a:rPr lang="en-US" sz="3200" i="1" dirty="0">
                <a:latin typeface="Calibri (body)"/>
              </a:rPr>
              <a:t> </a:t>
            </a:r>
            <a:endParaRPr lang="en-US" sz="2000" dirty="0">
              <a:latin typeface="Arial" panose="020B0604020202020204" pitchFamily="34" charset="0"/>
              <a:cs typeface="Arial" panose="020B0604020202020204" pitchFamily="34" charset="0"/>
            </a:endParaRPr>
          </a:p>
        </p:txBody>
      </p:sp>
      <p:sp>
        <p:nvSpPr>
          <p:cNvPr id="11" name="TextBox 10"/>
          <p:cNvSpPr txBox="1"/>
          <p:nvPr/>
        </p:nvSpPr>
        <p:spPr>
          <a:xfrm>
            <a:off x="426559" y="2907538"/>
            <a:ext cx="11371226" cy="107721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lvl="0"/>
            <a:r>
              <a:rPr lang="en-US" sz="3200" i="1" dirty="0">
                <a:solidFill>
                  <a:schemeClr val="accent1"/>
                </a:solidFill>
                <a:cs typeface="Arial" panose="020B0604020202020204" pitchFamily="34" charset="0"/>
              </a:rPr>
              <a:t>donate old clothes </a:t>
            </a:r>
            <a:r>
              <a:rPr lang="en-US" sz="3200" dirty="0"/>
              <a:t>(v. </a:t>
            </a:r>
            <a:r>
              <a:rPr lang="en-US" sz="3200" dirty="0" err="1"/>
              <a:t>phr</a:t>
            </a:r>
            <a:r>
              <a:rPr lang="en-US" sz="3200" dirty="0"/>
              <a:t>) </a:t>
            </a:r>
            <a:r>
              <a:rPr lang="en-US" sz="3200" i="1" dirty="0">
                <a:solidFill>
                  <a:srgbClr val="FF0000"/>
                </a:solidFill>
              </a:rPr>
              <a:t>/</a:t>
            </a:r>
            <a:r>
              <a:rPr lang="en-US" sz="3200" i="1" dirty="0">
                <a:solidFill>
                  <a:srgbClr val="FF0000"/>
                </a:solidFill>
                <a:latin typeface="+mj-lt"/>
              </a:rPr>
              <a:t>ˈ</a:t>
            </a:r>
            <a:r>
              <a:rPr lang="en-US" sz="3200" i="1" dirty="0" err="1">
                <a:solidFill>
                  <a:srgbClr val="FF0000"/>
                </a:solidFill>
                <a:latin typeface="+mj-lt"/>
              </a:rPr>
              <a:t>doʊneɪt</a:t>
            </a:r>
            <a:r>
              <a:rPr lang="en-US" sz="3200" i="1" dirty="0">
                <a:solidFill>
                  <a:srgbClr val="FF0000"/>
                </a:solidFill>
                <a:latin typeface="+mj-lt"/>
              </a:rPr>
              <a:t> </a:t>
            </a:r>
            <a:r>
              <a:rPr lang="en-US" sz="3200" i="1" dirty="0" err="1">
                <a:solidFill>
                  <a:srgbClr val="FF0000"/>
                </a:solidFill>
                <a:latin typeface="+mj-lt"/>
              </a:rPr>
              <a:t>oʊld</a:t>
            </a:r>
            <a:r>
              <a:rPr lang="en-US" sz="3200" i="1" dirty="0">
                <a:solidFill>
                  <a:srgbClr val="FF0000"/>
                </a:solidFill>
                <a:latin typeface="+mj-lt"/>
              </a:rPr>
              <a:t> </a:t>
            </a:r>
            <a:r>
              <a:rPr lang="en-US" sz="3200" i="1" dirty="0" err="1">
                <a:solidFill>
                  <a:srgbClr val="FF0000"/>
                </a:solidFill>
                <a:latin typeface="+mj-lt"/>
              </a:rPr>
              <a:t>kloʊðz</a:t>
            </a:r>
            <a:r>
              <a:rPr lang="en-US" sz="3200" i="1" dirty="0">
                <a:solidFill>
                  <a:srgbClr val="FF0000"/>
                </a:solidFill>
              </a:rPr>
              <a:t>/ </a:t>
            </a:r>
            <a:r>
              <a:rPr lang="en-US" sz="3200" i="1" dirty="0" err="1"/>
              <a:t>quyên</a:t>
            </a:r>
            <a:r>
              <a:rPr lang="en-US" sz="3200" i="1" dirty="0"/>
              <a:t> </a:t>
            </a:r>
            <a:r>
              <a:rPr lang="en-US" sz="3200" i="1" dirty="0" err="1"/>
              <a:t>góp</a:t>
            </a:r>
            <a:r>
              <a:rPr lang="en-US" sz="3200" i="1" dirty="0"/>
              <a:t>/ </a:t>
            </a:r>
            <a:r>
              <a:rPr lang="en-US" sz="3200" i="1" dirty="0" err="1"/>
              <a:t>tặng</a:t>
            </a:r>
            <a:r>
              <a:rPr lang="en-US" sz="3200" i="1" dirty="0"/>
              <a:t> </a:t>
            </a:r>
            <a:r>
              <a:rPr lang="en-US" sz="3200" i="1" dirty="0" err="1"/>
              <a:t>quần</a:t>
            </a:r>
            <a:r>
              <a:rPr lang="en-US" sz="3200" i="1" dirty="0"/>
              <a:t> </a:t>
            </a:r>
            <a:r>
              <a:rPr lang="en-US" sz="3200" i="1" dirty="0" err="1"/>
              <a:t>áo</a:t>
            </a:r>
            <a:r>
              <a:rPr lang="en-US" sz="3200" i="1" dirty="0"/>
              <a:t> </a:t>
            </a:r>
            <a:r>
              <a:rPr lang="en-US" sz="3200" i="1" dirty="0" err="1"/>
              <a:t>cũ</a:t>
            </a:r>
            <a:endParaRPr lang="en-US" sz="3200" i="1" dirty="0"/>
          </a:p>
        </p:txBody>
      </p:sp>
      <p:sp>
        <p:nvSpPr>
          <p:cNvPr id="12" name="TextBox 11"/>
          <p:cNvSpPr txBox="1"/>
          <p:nvPr/>
        </p:nvSpPr>
        <p:spPr>
          <a:xfrm>
            <a:off x="417865" y="2228534"/>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lvl="0"/>
            <a:r>
              <a:rPr lang="en-US" sz="3200" i="1" dirty="0">
                <a:solidFill>
                  <a:schemeClr val="accent1"/>
                </a:solidFill>
                <a:cs typeface="Arial" panose="020B0604020202020204" pitchFamily="34" charset="0"/>
              </a:rPr>
              <a:t>donate books </a:t>
            </a:r>
            <a:r>
              <a:rPr lang="en-US" sz="3200" dirty="0"/>
              <a:t>(v. </a:t>
            </a:r>
            <a:r>
              <a:rPr lang="en-US" sz="3200" dirty="0" err="1"/>
              <a:t>phr</a:t>
            </a:r>
            <a:r>
              <a:rPr lang="en-US" sz="3200" dirty="0"/>
              <a:t>) </a:t>
            </a:r>
            <a:r>
              <a:rPr lang="en-US" sz="3200" i="1" dirty="0">
                <a:solidFill>
                  <a:srgbClr val="FF0000"/>
                </a:solidFill>
              </a:rPr>
              <a:t>/ˈ</a:t>
            </a:r>
            <a:r>
              <a:rPr lang="en-US" sz="3200" i="1" dirty="0" err="1">
                <a:solidFill>
                  <a:srgbClr val="FF0000"/>
                </a:solidFill>
              </a:rPr>
              <a:t>doʊneɪt</a:t>
            </a:r>
            <a:r>
              <a:rPr lang="en-US" sz="3200" i="1" dirty="0">
                <a:solidFill>
                  <a:srgbClr val="FF0000"/>
                </a:solidFill>
              </a:rPr>
              <a:t> </a:t>
            </a:r>
            <a:r>
              <a:rPr lang="en-US" sz="3200" i="1" dirty="0" err="1">
                <a:solidFill>
                  <a:srgbClr val="FF0000"/>
                </a:solidFill>
              </a:rPr>
              <a:t>bʊks</a:t>
            </a:r>
            <a:r>
              <a:rPr lang="en-US" sz="3200" i="1" dirty="0">
                <a:solidFill>
                  <a:srgbClr val="FF0000"/>
                </a:solidFill>
              </a:rPr>
              <a:t>/ </a:t>
            </a:r>
            <a:r>
              <a:rPr lang="en-US" sz="3200" i="1" dirty="0" err="1"/>
              <a:t>quyên</a:t>
            </a:r>
            <a:r>
              <a:rPr lang="en-US" sz="3200" i="1" dirty="0"/>
              <a:t> </a:t>
            </a:r>
            <a:r>
              <a:rPr lang="en-US" sz="3200" i="1" dirty="0" err="1"/>
              <a:t>góp</a:t>
            </a:r>
            <a:r>
              <a:rPr lang="en-US" sz="3200" i="1" dirty="0"/>
              <a:t>/ </a:t>
            </a:r>
            <a:r>
              <a:rPr lang="en-US" sz="3200" i="1" dirty="0" err="1"/>
              <a:t>tặng</a:t>
            </a:r>
            <a:r>
              <a:rPr lang="en-US" sz="3200" i="1" dirty="0"/>
              <a:t> </a:t>
            </a:r>
            <a:r>
              <a:rPr lang="en-US" sz="3200" i="1" dirty="0" err="1"/>
              <a:t>sách</a:t>
            </a:r>
            <a:r>
              <a:rPr lang="en-US" sz="3200" i="1" dirty="0"/>
              <a:t> </a:t>
            </a:r>
            <a:r>
              <a:rPr lang="en-US" sz="3200" i="1" dirty="0">
                <a:cs typeface="Arial" panose="020B0604020202020204" pitchFamily="34" charset="0"/>
              </a:rPr>
              <a:t>  </a:t>
            </a:r>
          </a:p>
        </p:txBody>
      </p:sp>
      <p:sp>
        <p:nvSpPr>
          <p:cNvPr id="13" name="TextBox 12"/>
          <p:cNvSpPr txBox="1"/>
          <p:nvPr/>
        </p:nvSpPr>
        <p:spPr>
          <a:xfrm>
            <a:off x="413519" y="1600345"/>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lvl="0"/>
            <a:r>
              <a:rPr lang="en-US" sz="3200" i="1" dirty="0">
                <a:solidFill>
                  <a:schemeClr val="accent1"/>
                </a:solidFill>
              </a:rPr>
              <a:t>clean up streets </a:t>
            </a:r>
            <a:r>
              <a:rPr lang="en-US" sz="3200" dirty="0"/>
              <a:t>(v. </a:t>
            </a:r>
            <a:r>
              <a:rPr lang="en-US" sz="3200" dirty="0" err="1"/>
              <a:t>phr</a:t>
            </a:r>
            <a:r>
              <a:rPr lang="en-US" sz="3200" dirty="0"/>
              <a:t>) </a:t>
            </a:r>
            <a:r>
              <a:rPr lang="en-US" sz="3200" i="1" dirty="0">
                <a:solidFill>
                  <a:srgbClr val="FF0000"/>
                </a:solidFill>
              </a:rPr>
              <a:t>/</a:t>
            </a:r>
            <a:r>
              <a:rPr lang="en-US" sz="3200" i="1" dirty="0" err="1">
                <a:solidFill>
                  <a:srgbClr val="FF0000"/>
                </a:solidFill>
              </a:rPr>
              <a:t>kliːn</a:t>
            </a:r>
            <a:r>
              <a:rPr lang="en-US" sz="3200" i="1" dirty="0">
                <a:solidFill>
                  <a:srgbClr val="FF0000"/>
                </a:solidFill>
              </a:rPr>
              <a:t> ʌp </a:t>
            </a:r>
            <a:r>
              <a:rPr lang="en-US" sz="3200" i="1" dirty="0" err="1">
                <a:solidFill>
                  <a:srgbClr val="FF0000"/>
                </a:solidFill>
              </a:rPr>
              <a:t>striːts</a:t>
            </a:r>
            <a:r>
              <a:rPr lang="en-US" sz="3200" i="1" dirty="0">
                <a:solidFill>
                  <a:srgbClr val="FF0000"/>
                </a:solidFill>
              </a:rPr>
              <a:t>/ </a:t>
            </a:r>
            <a:r>
              <a:rPr lang="en-US" sz="3200" i="1" dirty="0" err="1"/>
              <a:t>làm</a:t>
            </a:r>
            <a:r>
              <a:rPr lang="en-US" sz="3200" i="1" dirty="0"/>
              <a:t> </a:t>
            </a:r>
            <a:r>
              <a:rPr lang="en-US" sz="3200" i="1" dirty="0" err="1"/>
              <a:t>sạch</a:t>
            </a:r>
            <a:r>
              <a:rPr lang="en-US" sz="3200" i="1" dirty="0"/>
              <a:t> </a:t>
            </a:r>
            <a:r>
              <a:rPr lang="en-US" sz="3200" i="1" dirty="0" err="1"/>
              <a:t>đường</a:t>
            </a:r>
            <a:r>
              <a:rPr lang="en-US" sz="3200" i="1" dirty="0"/>
              <a:t> </a:t>
            </a:r>
            <a:r>
              <a:rPr lang="en-US" sz="3200" i="1" dirty="0" err="1"/>
              <a:t>phố</a:t>
            </a:r>
            <a:r>
              <a:rPr lang="en-US" sz="3200" i="1" dirty="0"/>
              <a:t> </a:t>
            </a:r>
          </a:p>
        </p:txBody>
      </p:sp>
      <p:sp>
        <p:nvSpPr>
          <p:cNvPr id="14" name="TextBox 13"/>
          <p:cNvSpPr txBox="1"/>
          <p:nvPr/>
        </p:nvSpPr>
        <p:spPr>
          <a:xfrm>
            <a:off x="417866" y="991931"/>
            <a:ext cx="1136253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chemeClr val="accent1"/>
                </a:solidFill>
              </a:rPr>
              <a:t>clean up parks </a:t>
            </a:r>
            <a:r>
              <a:rPr lang="en-US" sz="3200" dirty="0"/>
              <a:t>(v. </a:t>
            </a:r>
            <a:r>
              <a:rPr lang="en-US" sz="3200" dirty="0" err="1"/>
              <a:t>phr</a:t>
            </a:r>
            <a:r>
              <a:rPr lang="en-US" sz="3200" dirty="0"/>
              <a:t>) </a:t>
            </a:r>
            <a:r>
              <a:rPr lang="en-US" sz="3200" i="1" dirty="0">
                <a:solidFill>
                  <a:srgbClr val="FF0000"/>
                </a:solidFill>
              </a:rPr>
              <a:t>/</a:t>
            </a:r>
            <a:r>
              <a:rPr lang="en-US" sz="3200" i="1" dirty="0" err="1">
                <a:solidFill>
                  <a:srgbClr val="FF0000"/>
                </a:solidFill>
              </a:rPr>
              <a:t>kliːn</a:t>
            </a:r>
            <a:r>
              <a:rPr lang="en-US" sz="3200" i="1" dirty="0">
                <a:solidFill>
                  <a:srgbClr val="FF0000"/>
                </a:solidFill>
              </a:rPr>
              <a:t> ʌp </a:t>
            </a:r>
            <a:r>
              <a:rPr lang="en-US" sz="3200" i="1" dirty="0" err="1">
                <a:solidFill>
                  <a:srgbClr val="FF0000"/>
                </a:solidFill>
              </a:rPr>
              <a:t>pɑːrks</a:t>
            </a:r>
            <a:r>
              <a:rPr lang="en-US" sz="3200" i="1" dirty="0">
                <a:solidFill>
                  <a:srgbClr val="FF0000"/>
                </a:solidFill>
              </a:rPr>
              <a:t>/</a:t>
            </a:r>
            <a:r>
              <a:rPr lang="en-US" sz="3200" dirty="0">
                <a:solidFill>
                  <a:srgbClr val="FF0000"/>
                </a:solidFill>
                <a:latin typeface="Arial" panose="020B0604020202020204" pitchFamily="34" charset="0"/>
              </a:rPr>
              <a:t> </a:t>
            </a:r>
            <a:r>
              <a:rPr lang="en-US" sz="3200" i="1" dirty="0" err="1">
                <a:solidFill>
                  <a:srgbClr val="1D2A57"/>
                </a:solidFill>
                <a:latin typeface="+mj-lt"/>
              </a:rPr>
              <a:t>làm</a:t>
            </a:r>
            <a:r>
              <a:rPr lang="en-US" sz="3200" i="1" dirty="0">
                <a:solidFill>
                  <a:srgbClr val="1D2A57"/>
                </a:solidFill>
                <a:latin typeface="+mj-lt"/>
              </a:rPr>
              <a:t> </a:t>
            </a:r>
            <a:r>
              <a:rPr lang="en-US" sz="3200" i="1" dirty="0" err="1">
                <a:solidFill>
                  <a:srgbClr val="1D2A57"/>
                </a:solidFill>
                <a:latin typeface="+mj-lt"/>
              </a:rPr>
              <a:t>sạch</a:t>
            </a:r>
            <a:r>
              <a:rPr lang="en-US" sz="3200" i="1" dirty="0">
                <a:solidFill>
                  <a:srgbClr val="1D2A57"/>
                </a:solidFill>
                <a:latin typeface="+mj-lt"/>
              </a:rPr>
              <a:t> </a:t>
            </a:r>
            <a:r>
              <a:rPr lang="en-US" sz="3200" i="1" dirty="0" err="1">
                <a:solidFill>
                  <a:srgbClr val="1D2A57"/>
                </a:solidFill>
                <a:latin typeface="+mj-lt"/>
              </a:rPr>
              <a:t>công</a:t>
            </a:r>
            <a:r>
              <a:rPr lang="en-US" sz="3200" i="1" dirty="0">
                <a:solidFill>
                  <a:srgbClr val="1D2A57"/>
                </a:solidFill>
                <a:latin typeface="+mj-lt"/>
              </a:rPr>
              <a:t> </a:t>
            </a:r>
            <a:r>
              <a:rPr lang="en-US" sz="3200" i="1" dirty="0" err="1">
                <a:solidFill>
                  <a:srgbClr val="1D2A57"/>
                </a:solidFill>
                <a:latin typeface="+mj-lt"/>
              </a:rPr>
              <a:t>viên</a:t>
            </a:r>
            <a:endParaRPr lang="en-US" sz="3200" i="1" dirty="0">
              <a:solidFill>
                <a:schemeClr val="accent1"/>
              </a:solidFill>
              <a:latin typeface="+mj-lt"/>
            </a:endParaRPr>
          </a:p>
        </p:txBody>
      </p:sp>
      <p:sp>
        <p:nvSpPr>
          <p:cNvPr id="18" name="TextBox 17">
            <a:extLst>
              <a:ext uri="{FF2B5EF4-FFF2-40B4-BE49-F238E27FC236}">
                <a16:creationId xmlns:a16="http://schemas.microsoft.com/office/drawing/2014/main" id="{178D93A3-D56C-4ADC-8326-9C4B2CB10A86}"/>
              </a:ext>
            </a:extLst>
          </p:cNvPr>
          <p:cNvSpPr txBox="1"/>
          <p:nvPr/>
        </p:nvSpPr>
        <p:spPr>
          <a:xfrm>
            <a:off x="457027" y="5188309"/>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latin typeface="Calibri (body)"/>
              </a:rPr>
              <a:t>raise money </a:t>
            </a:r>
            <a:r>
              <a:rPr lang="en-US" sz="3200" dirty="0">
                <a:latin typeface="Calibri (body)"/>
              </a:rPr>
              <a:t>(v. </a:t>
            </a:r>
            <a:r>
              <a:rPr lang="en-US" sz="3200" dirty="0" err="1">
                <a:latin typeface="Calibri (body)"/>
              </a:rPr>
              <a:t>phr</a:t>
            </a:r>
            <a:r>
              <a:rPr lang="en-US" sz="3200" dirty="0">
                <a:latin typeface="Calibri (body)"/>
              </a:rPr>
              <a:t>) </a:t>
            </a:r>
            <a:r>
              <a:rPr lang="en-US" sz="3200" i="1" dirty="0">
                <a:solidFill>
                  <a:srgbClr val="FF0000"/>
                </a:solidFill>
                <a:latin typeface="Calibri (body)"/>
              </a:rPr>
              <a:t>/</a:t>
            </a:r>
            <a:r>
              <a:rPr lang="en-US" sz="3200" i="1" dirty="0" err="1">
                <a:solidFill>
                  <a:srgbClr val="FF0000"/>
                </a:solidFill>
                <a:latin typeface="Calibri (body)"/>
              </a:rPr>
              <a:t>reɪz</a:t>
            </a:r>
            <a:r>
              <a:rPr lang="en-US" sz="3200" i="1" dirty="0">
                <a:solidFill>
                  <a:srgbClr val="FF0000"/>
                </a:solidFill>
                <a:latin typeface="Calibri (body)"/>
              </a:rPr>
              <a:t> ˈ</a:t>
            </a:r>
            <a:r>
              <a:rPr lang="en-US" sz="3200" i="1" dirty="0" err="1">
                <a:solidFill>
                  <a:srgbClr val="FF0000"/>
                </a:solidFill>
                <a:latin typeface="Calibri (body)"/>
              </a:rPr>
              <a:t>mʌni</a:t>
            </a:r>
            <a:r>
              <a:rPr lang="en-US" sz="3200" i="1" dirty="0">
                <a:solidFill>
                  <a:srgbClr val="FF0000"/>
                </a:solidFill>
                <a:latin typeface="Calibri (body)"/>
              </a:rPr>
              <a:t>/ </a:t>
            </a:r>
            <a:r>
              <a:rPr lang="en-US" sz="3200" i="1" dirty="0" err="1">
                <a:latin typeface="Calibri (body)"/>
              </a:rPr>
              <a:t>quyên</a:t>
            </a:r>
            <a:r>
              <a:rPr lang="en-US" sz="3200" i="1" dirty="0">
                <a:latin typeface="Calibri (body)"/>
              </a:rPr>
              <a:t> </a:t>
            </a:r>
            <a:r>
              <a:rPr lang="en-US" sz="3200" i="1" dirty="0" err="1">
                <a:latin typeface="Calibri (body)"/>
              </a:rPr>
              <a:t>góp</a:t>
            </a:r>
            <a:r>
              <a:rPr lang="en-US" sz="3200" i="1" dirty="0">
                <a:latin typeface="Calibri (body)"/>
              </a:rPr>
              <a:t> </a:t>
            </a:r>
            <a:r>
              <a:rPr lang="en-US" sz="3200" i="1" dirty="0" err="1">
                <a:latin typeface="Calibri (body)"/>
              </a:rPr>
              <a:t>tiền</a:t>
            </a:r>
            <a:r>
              <a:rPr lang="en-US" sz="3200" i="1" dirty="0">
                <a:latin typeface="Calibri (body)"/>
              </a:rPr>
              <a:t> </a:t>
            </a:r>
            <a:endParaRPr lang="en-US"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4C2BBD9-26CE-4FA3-BBFB-BE4ECA8A4596}"/>
              </a:ext>
            </a:extLst>
          </p:cNvPr>
          <p:cNvSpPr txBox="1"/>
          <p:nvPr/>
        </p:nvSpPr>
        <p:spPr>
          <a:xfrm>
            <a:off x="457027" y="5816606"/>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latin typeface="Calibri (body)"/>
              </a:rPr>
              <a:t>recycle bottles </a:t>
            </a:r>
            <a:r>
              <a:rPr lang="en-US" sz="3200" dirty="0">
                <a:latin typeface="Calibri (body)"/>
              </a:rPr>
              <a:t>(v. </a:t>
            </a:r>
            <a:r>
              <a:rPr lang="en-US" sz="3200" dirty="0" err="1">
                <a:latin typeface="Calibri (body)"/>
              </a:rPr>
              <a:t>phr</a:t>
            </a:r>
            <a:r>
              <a:rPr lang="en-US" sz="3200" dirty="0">
                <a:latin typeface="Calibri (body)"/>
              </a:rPr>
              <a:t>) </a:t>
            </a:r>
            <a:r>
              <a:rPr lang="en-US" sz="3200" i="1" dirty="0">
                <a:solidFill>
                  <a:srgbClr val="FF0000"/>
                </a:solidFill>
                <a:latin typeface="Calibri (body)"/>
              </a:rPr>
              <a:t>/ˌ</a:t>
            </a:r>
            <a:r>
              <a:rPr lang="en-US" sz="3200" i="1" dirty="0" err="1">
                <a:solidFill>
                  <a:srgbClr val="FF0000"/>
                </a:solidFill>
                <a:latin typeface="Calibri (body)"/>
              </a:rPr>
              <a:t>ri</a:t>
            </a:r>
            <a:r>
              <a:rPr lang="en-US" sz="3200" i="1" dirty="0">
                <a:solidFill>
                  <a:srgbClr val="FF0000"/>
                </a:solidFill>
                <a:latin typeface="Calibri (body)"/>
              </a:rPr>
              <a:t>ːˈ</a:t>
            </a:r>
            <a:r>
              <a:rPr lang="en-US" sz="3200" i="1" dirty="0" err="1">
                <a:solidFill>
                  <a:srgbClr val="FF0000"/>
                </a:solidFill>
                <a:latin typeface="Calibri (body)"/>
              </a:rPr>
              <a:t>saɪkl</a:t>
            </a:r>
            <a:r>
              <a:rPr lang="en-US" sz="3200" i="1" dirty="0">
                <a:solidFill>
                  <a:srgbClr val="FF0000"/>
                </a:solidFill>
                <a:latin typeface="Calibri (body)"/>
              </a:rPr>
              <a:t> ˈ</a:t>
            </a:r>
            <a:r>
              <a:rPr lang="en-US" sz="3200" i="1" dirty="0" err="1">
                <a:solidFill>
                  <a:srgbClr val="FF0000"/>
                </a:solidFill>
                <a:latin typeface="Calibri (body)"/>
              </a:rPr>
              <a:t>bɑːtl</a:t>
            </a:r>
            <a:r>
              <a:rPr lang="en-US" sz="3200" i="1" dirty="0">
                <a:solidFill>
                  <a:srgbClr val="FF0000"/>
                </a:solidFill>
                <a:latin typeface="Calibri (body)"/>
              </a:rPr>
              <a:t>/ </a:t>
            </a:r>
            <a:r>
              <a:rPr lang="en-US" sz="3200" i="1" dirty="0" err="1">
                <a:latin typeface="Calibri (body)"/>
              </a:rPr>
              <a:t>tái</a:t>
            </a:r>
            <a:r>
              <a:rPr lang="en-US" sz="3200" i="1" dirty="0">
                <a:latin typeface="Calibri (body)"/>
              </a:rPr>
              <a:t> </a:t>
            </a:r>
            <a:r>
              <a:rPr lang="en-US" sz="3200" i="1" dirty="0" err="1">
                <a:latin typeface="Calibri (body)"/>
              </a:rPr>
              <a:t>chế</a:t>
            </a:r>
            <a:r>
              <a:rPr lang="en-US" sz="3200" i="1" dirty="0">
                <a:latin typeface="Calibri (body)"/>
              </a:rPr>
              <a:t> chai </a:t>
            </a:r>
            <a:endParaRPr lang="en-US" sz="2000" dirty="0">
              <a:latin typeface="Arial" panose="020B0604020202020204" pitchFamily="34" charset="0"/>
              <a:cs typeface="Arial" panose="020B0604020202020204" pitchFamily="34" charset="0"/>
            </a:endParaRPr>
          </a:p>
        </p:txBody>
      </p:sp>
      <p:sp>
        <p:nvSpPr>
          <p:cNvPr id="26" name="Rectangle 25"/>
          <p:cNvSpPr/>
          <p:nvPr/>
        </p:nvSpPr>
        <p:spPr>
          <a:xfrm>
            <a:off x="11231706" y="434319"/>
            <a:ext cx="655468" cy="966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1491340" y="353070"/>
            <a:ext cx="655468" cy="89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lean up park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431547" y="392461"/>
            <a:ext cx="487363" cy="487363"/>
          </a:xfrm>
          <a:prstGeom prst="rect">
            <a:avLst/>
          </a:prstGeom>
        </p:spPr>
      </p:pic>
      <p:pic>
        <p:nvPicPr>
          <p:cNvPr id="17" name="clean up street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421812" y="392461"/>
            <a:ext cx="487363" cy="487363"/>
          </a:xfrm>
          <a:prstGeom prst="rect">
            <a:avLst/>
          </a:prstGeom>
        </p:spPr>
      </p:pic>
      <p:pic>
        <p:nvPicPr>
          <p:cNvPr id="20" name="donate book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1473203" y="465077"/>
            <a:ext cx="487363" cy="487363"/>
          </a:xfrm>
          <a:prstGeom prst="rect">
            <a:avLst/>
          </a:prstGeom>
        </p:spPr>
      </p:pic>
      <p:pic>
        <p:nvPicPr>
          <p:cNvPr id="21" name="donate old clothe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431192" y="392460"/>
            <a:ext cx="487363" cy="487363"/>
          </a:xfrm>
          <a:prstGeom prst="rect">
            <a:avLst/>
          </a:prstGeom>
        </p:spPr>
      </p:pic>
      <p:pic>
        <p:nvPicPr>
          <p:cNvPr id="22" name="plant flower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1431192" y="427836"/>
            <a:ext cx="487363" cy="487363"/>
          </a:xfrm>
          <a:prstGeom prst="rect">
            <a:avLst/>
          </a:prstGeom>
        </p:spPr>
      </p:pic>
      <p:pic>
        <p:nvPicPr>
          <p:cNvPr id="23" name="plant tree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11480587" y="412800"/>
            <a:ext cx="487363" cy="487363"/>
          </a:xfrm>
          <a:prstGeom prst="rect">
            <a:avLst/>
          </a:prstGeom>
        </p:spPr>
      </p:pic>
      <p:pic>
        <p:nvPicPr>
          <p:cNvPr id="24" name="raise money">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11465819" y="423219"/>
            <a:ext cx="487363" cy="487363"/>
          </a:xfrm>
          <a:prstGeom prst="rect">
            <a:avLst/>
          </a:prstGeom>
        </p:spPr>
      </p:pic>
      <p:pic>
        <p:nvPicPr>
          <p:cNvPr id="25" name="recycle bottles">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11444831" y="427837"/>
            <a:ext cx="487363" cy="487363"/>
          </a:xfrm>
          <a:prstGeom prst="rect">
            <a:avLst/>
          </a:prstGeom>
        </p:spPr>
      </p:pic>
      <p:sp>
        <p:nvSpPr>
          <p:cNvPr id="29" name="Rectangle 28"/>
          <p:cNvSpPr/>
          <p:nvPr/>
        </p:nvSpPr>
        <p:spPr>
          <a:xfrm>
            <a:off x="11319901" y="385199"/>
            <a:ext cx="612293" cy="54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97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heel(1)">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heel(1)">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3" fill="hold" display="0">
                  <p:stCondLst>
                    <p:cond delay="indefinite"/>
                  </p:stCondLst>
                  <p:endCondLst>
                    <p:cond evt="onStopAudio" delay="0">
                      <p:tgtEl>
                        <p:sldTgt/>
                      </p:tgtEl>
                    </p:cond>
                  </p:endCondLst>
                </p:cTn>
                <p:tgtEl>
                  <p:spTgt spid="16"/>
                </p:tgtEl>
              </p:cMediaNode>
            </p:audio>
            <p:audio>
              <p:cMediaNode vol="100000">
                <p:cTn id="44" fill="hold" display="0">
                  <p:stCondLst>
                    <p:cond delay="indefinite"/>
                  </p:stCondLst>
                  <p:endCondLst>
                    <p:cond evt="onStopAudio" delay="0">
                      <p:tgtEl>
                        <p:sldTgt/>
                      </p:tgtEl>
                    </p:cond>
                  </p:endCondLst>
                </p:cTn>
                <p:tgtEl>
                  <p:spTgt spid="17"/>
                </p:tgtEl>
              </p:cMediaNode>
            </p:audio>
            <p:audio>
              <p:cMediaNode vol="100000">
                <p:cTn id="45" fill="hold" display="0">
                  <p:stCondLst>
                    <p:cond delay="indefinite"/>
                  </p:stCondLst>
                  <p:endCondLst>
                    <p:cond evt="onStopAudio" delay="0">
                      <p:tgtEl>
                        <p:sldTgt/>
                      </p:tgtEl>
                    </p:cond>
                  </p:endCondLst>
                </p:cTn>
                <p:tgtEl>
                  <p:spTgt spid="20"/>
                </p:tgtEl>
              </p:cMediaNode>
            </p:audio>
            <p:audio>
              <p:cMediaNode vol="100000">
                <p:cTn id="46" fill="hold" display="0">
                  <p:stCondLst>
                    <p:cond delay="indefinite"/>
                  </p:stCondLst>
                  <p:endCondLst>
                    <p:cond evt="onStopAudio" delay="0">
                      <p:tgtEl>
                        <p:sldTgt/>
                      </p:tgtEl>
                    </p:cond>
                  </p:endCondLst>
                </p:cTn>
                <p:tgtEl>
                  <p:spTgt spid="21"/>
                </p:tgtEl>
              </p:cMediaNode>
            </p:audio>
            <p:audio>
              <p:cMediaNode vol="95918">
                <p:cTn id="47" fill="hold" display="0">
                  <p:stCondLst>
                    <p:cond delay="indefinite"/>
                  </p:stCondLst>
                  <p:endCondLst>
                    <p:cond evt="onStopAudio" delay="0">
                      <p:tgtEl>
                        <p:sldTgt/>
                      </p:tgtEl>
                    </p:cond>
                  </p:endCondLst>
                </p:cTn>
                <p:tgtEl>
                  <p:spTgt spid="22"/>
                </p:tgtEl>
              </p:cMediaNode>
            </p:audio>
            <p:audio>
              <p:cMediaNode vol="100000">
                <p:cTn id="48" fill="hold" display="0">
                  <p:stCondLst>
                    <p:cond delay="indefinite"/>
                  </p:stCondLst>
                  <p:endCondLst>
                    <p:cond evt="onStopAudio" delay="0">
                      <p:tgtEl>
                        <p:sldTgt/>
                      </p:tgtEl>
                    </p:cond>
                  </p:endCondLst>
                </p:cTn>
                <p:tgtEl>
                  <p:spTgt spid="23"/>
                </p:tgtEl>
              </p:cMediaNode>
            </p:audio>
            <p:audio>
              <p:cMediaNode vol="100000">
                <p:cTn id="49" fill="hold" display="0">
                  <p:stCondLst>
                    <p:cond delay="indefinite"/>
                  </p:stCondLst>
                  <p:endCondLst>
                    <p:cond evt="onStopAudio" delay="0">
                      <p:tgtEl>
                        <p:sldTgt/>
                      </p:tgtEl>
                    </p:cond>
                  </p:endCondLst>
                </p:cTn>
                <p:tgtEl>
                  <p:spTgt spid="24"/>
                </p:tgtEl>
              </p:cMediaNode>
            </p:audio>
            <p:audio>
              <p:cMediaNode vol="100000">
                <p:cTn id="50" fill="hold" display="0">
                  <p:stCondLst>
                    <p:cond delay="indefinite"/>
                  </p:stCondLst>
                  <p:endCondLst>
                    <p:cond evt="onStopAudio" delay="0">
                      <p:tgtEl>
                        <p:sldTgt/>
                      </p:tgtEl>
                    </p:cond>
                  </p:endCondLst>
                </p:cTn>
                <p:tgtEl>
                  <p:spTgt spid="25"/>
                </p:tgtEl>
              </p:cMediaNode>
            </p:audio>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2952" fill="hold"/>
                                        <p:tgtEl>
                                          <p:spTgt spid="16"/>
                                        </p:tgtEl>
                                      </p:cBhvr>
                                    </p:cmd>
                                  </p:child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2592" fill="hold"/>
                                        <p:tgtEl>
                                          <p:spTgt spid="17"/>
                                        </p:tgtEl>
                                      </p:cBhvr>
                                    </p:cmd>
                                  </p:childTnLst>
                                </p:cTn>
                              </p:par>
                            </p:childTnLst>
                          </p:cTn>
                        </p:par>
                      </p:childTnLst>
                    </p:cTn>
                  </p:par>
                </p:childTnLst>
              </p:cTn>
              <p:nextCondLst>
                <p:cond evt="onClick" delay="0">
                  <p:tgtEl>
                    <p:spTgt spid="13"/>
                  </p:tgtEl>
                </p:cond>
              </p:nextCondLst>
            </p:seq>
            <p:seq concurrent="1" nextAc="seek">
              <p:cTn id="61" restart="whenNotActive" fill="hold" evtFilter="cancelBubble" nodeType="interactiveSeq">
                <p:stCondLst>
                  <p:cond evt="onClick" delay="0">
                    <p:tgtEl>
                      <p:spTgt spid="1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2352" fill="hold"/>
                                        <p:tgtEl>
                                          <p:spTgt spid="20"/>
                                        </p:tgtEl>
                                      </p:cBhvr>
                                    </p:cmd>
                                  </p:childTnLst>
                                </p:cTn>
                              </p:par>
                            </p:childTnLst>
                          </p:cTn>
                        </p:par>
                      </p:childTnLst>
                    </p:cTn>
                  </p:par>
                </p:childTnLst>
              </p:cTn>
              <p:nextCondLst>
                <p:cond evt="onClick" delay="0">
                  <p:tgtEl>
                    <p:spTgt spid="12"/>
                  </p:tgtEl>
                </p:cond>
              </p:nextCondLst>
            </p:seq>
            <p:seq concurrent="1" nextAc="seek">
              <p:cTn id="66" restart="whenNotActive" fill="hold" evtFilter="cancelBubble" nodeType="interactiveSeq">
                <p:stCondLst>
                  <p:cond evt="onClick" delay="0">
                    <p:tgtEl>
                      <p:spTgt spid="11"/>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2640" fill="hold"/>
                                        <p:tgtEl>
                                          <p:spTgt spid="21"/>
                                        </p:tgtEl>
                                      </p:cBhvr>
                                    </p:cmd>
                                  </p:childTnLst>
                                </p:cTn>
                              </p:par>
                            </p:childTnLst>
                          </p:cTn>
                        </p:par>
                      </p:childTnLst>
                    </p:cTn>
                  </p:par>
                </p:childTnLst>
              </p:cTn>
              <p:nextCondLst>
                <p:cond evt="onClick" delay="0">
                  <p:tgtEl>
                    <p:spTgt spid="11"/>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2400" fill="hold"/>
                                        <p:tgtEl>
                                          <p:spTgt spid="22"/>
                                        </p:tgtEl>
                                      </p:cBhvr>
                                    </p:cmd>
                                  </p:childTnLst>
                                </p:cTn>
                              </p:par>
                            </p:childTnLst>
                          </p:cTn>
                        </p:par>
                      </p:childTnLst>
                    </p:cTn>
                  </p:par>
                </p:childTnLst>
              </p:cTn>
              <p:nextCondLst>
                <p:cond evt="onClick" delay="0">
                  <p:tgtEl>
                    <p:spTgt spid="10"/>
                  </p:tgtEl>
                </p:cond>
              </p:nextCondLst>
            </p:seq>
            <p:seq concurrent="1" nextAc="seek">
              <p:cTn id="76" restart="whenNotActive" fill="hold" evtFilter="cancelBubble" nodeType="interactiveSeq">
                <p:stCondLst>
                  <p:cond evt="onClick" delay="0">
                    <p:tgtEl>
                      <p:spTgt spid="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2760" fill="hold"/>
                                        <p:tgtEl>
                                          <p:spTgt spid="23"/>
                                        </p:tgtEl>
                                      </p:cBhvr>
                                    </p:cmd>
                                  </p:childTnLst>
                                </p:cTn>
                              </p:par>
                            </p:childTnLst>
                          </p:cTn>
                        </p:par>
                      </p:childTnLst>
                    </p:cTn>
                  </p:par>
                </p:childTnLst>
              </p:cTn>
              <p:nextCondLst>
                <p:cond evt="onClick" delay="0">
                  <p:tgtEl>
                    <p:spTgt spid="9"/>
                  </p:tgtEl>
                </p:cond>
              </p:nextCondLst>
            </p:seq>
            <p:seq concurrent="1" nextAc="seek">
              <p:cTn id="81" restart="whenNotActive" fill="hold" evtFilter="cancelBubble" nodeType="interactiveSeq">
                <p:stCondLst>
                  <p:cond evt="onClick" delay="0">
                    <p:tgtEl>
                      <p:spTgt spid="18"/>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2544" fill="hold"/>
                                        <p:tgtEl>
                                          <p:spTgt spid="24"/>
                                        </p:tgtEl>
                                      </p:cBhvr>
                                    </p:cmd>
                                  </p:childTnLst>
                                </p:cTn>
                              </p:par>
                            </p:childTnLst>
                          </p:cTn>
                        </p:par>
                      </p:childTnLst>
                    </p:cTn>
                  </p:par>
                </p:childTnLst>
              </p:cTn>
              <p:nextCondLst>
                <p:cond evt="onClick" delay="0">
                  <p:tgtEl>
                    <p:spTgt spid="18"/>
                  </p:tgtEl>
                </p:cond>
              </p:nextCondLst>
            </p:seq>
            <p:seq concurrent="1" nextAc="seek">
              <p:cTn id="86" restart="whenNotActive" fill="hold" evtFilter="cancelBubble" nodeType="interactiveSeq">
                <p:stCondLst>
                  <p:cond evt="onClick" delay="0">
                    <p:tgtEl>
                      <p:spTgt spid="19"/>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2808" fill="hold"/>
                                        <p:tgtEl>
                                          <p:spTgt spid="25"/>
                                        </p:tgtEl>
                                      </p:cBhvr>
                                    </p:cmd>
                                  </p:childTnLst>
                                </p:cTn>
                              </p:par>
                            </p:childTnLst>
                          </p:cTn>
                        </p:par>
                      </p:childTnLst>
                    </p:cTn>
                  </p:par>
                </p:childTnLst>
              </p:cTn>
              <p:nextCondLst>
                <p:cond evt="onClick" delay="0">
                  <p:tgtEl>
                    <p:spTgt spid="19"/>
                  </p:tgtEl>
                </p:cond>
              </p:nextCondLst>
            </p:seq>
          </p:childTnLst>
        </p:cTn>
      </p:par>
    </p:tnLst>
    <p:bldLst>
      <p:bldP spid="9" grpId="0" animBg="1"/>
      <p:bldP spid="10" grpId="0" animBg="1"/>
      <p:bldP spid="11" grpId="0" animBg="1"/>
      <p:bldP spid="12" grpId="0" animBg="1"/>
      <p:bldP spid="13" grpId="0" animBg="1"/>
      <p:bldP spid="14"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604" y="457200"/>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22</a:t>
            </a:r>
          </a:p>
        </p:txBody>
      </p:sp>
      <p:pic>
        <p:nvPicPr>
          <p:cNvPr id="13" name="Picture 12"/>
          <p:cNvPicPr>
            <a:picLocks noChangeAspect="1"/>
          </p:cNvPicPr>
          <p:nvPr/>
        </p:nvPicPr>
        <p:blipFill>
          <a:blip r:embed="rId2"/>
          <a:stretch>
            <a:fillRect/>
          </a:stretch>
        </p:blipFill>
        <p:spPr>
          <a:xfrm>
            <a:off x="1" y="3124415"/>
            <a:ext cx="12192000" cy="1586944"/>
          </a:xfrm>
          <a:prstGeom prst="rect">
            <a:avLst/>
          </a:prstGeom>
        </p:spPr>
      </p:pic>
      <p:sp>
        <p:nvSpPr>
          <p:cNvPr id="16" name="TextBox 15"/>
          <p:cNvSpPr txBox="1"/>
          <p:nvPr/>
        </p:nvSpPr>
        <p:spPr>
          <a:xfrm>
            <a:off x="4667061" y="3105440"/>
            <a:ext cx="407406" cy="646331"/>
          </a:xfrm>
          <a:prstGeom prst="rect">
            <a:avLst/>
          </a:prstGeom>
          <a:noFill/>
        </p:spPr>
        <p:txBody>
          <a:bodyPr wrap="square" rtlCol="0">
            <a:spAutoFit/>
          </a:bodyPr>
          <a:lstStyle/>
          <a:p>
            <a:r>
              <a:rPr lang="en-US" sz="3600" dirty="0">
                <a:solidFill>
                  <a:srgbClr val="FF0000"/>
                </a:solidFill>
              </a:rPr>
              <a:t>e</a:t>
            </a:r>
          </a:p>
        </p:txBody>
      </p:sp>
      <p:sp>
        <p:nvSpPr>
          <p:cNvPr id="17" name="TextBox 16"/>
          <p:cNvSpPr txBox="1"/>
          <p:nvPr/>
        </p:nvSpPr>
        <p:spPr>
          <a:xfrm>
            <a:off x="5513560" y="3080624"/>
            <a:ext cx="353086" cy="646331"/>
          </a:xfrm>
          <a:prstGeom prst="rect">
            <a:avLst/>
          </a:prstGeom>
          <a:noFill/>
        </p:spPr>
        <p:txBody>
          <a:bodyPr wrap="square" rtlCol="0">
            <a:spAutoFit/>
          </a:bodyPr>
          <a:lstStyle/>
          <a:p>
            <a:r>
              <a:rPr lang="en-US" sz="3600" dirty="0">
                <a:solidFill>
                  <a:srgbClr val="FF0000"/>
                </a:solidFill>
              </a:rPr>
              <a:t>y</a:t>
            </a:r>
          </a:p>
        </p:txBody>
      </p:sp>
      <p:sp>
        <p:nvSpPr>
          <p:cNvPr id="18" name="TextBox 17"/>
          <p:cNvSpPr txBox="1"/>
          <p:nvPr/>
        </p:nvSpPr>
        <p:spPr>
          <a:xfrm>
            <a:off x="6491335" y="3124415"/>
            <a:ext cx="380245" cy="646331"/>
          </a:xfrm>
          <a:prstGeom prst="rect">
            <a:avLst/>
          </a:prstGeom>
          <a:noFill/>
        </p:spPr>
        <p:txBody>
          <a:bodyPr wrap="square" rtlCol="0">
            <a:spAutoFit/>
          </a:bodyPr>
          <a:lstStyle/>
          <a:p>
            <a:r>
              <a:rPr lang="en-US" sz="3600" dirty="0">
                <a:solidFill>
                  <a:srgbClr val="FF0000"/>
                </a:solidFill>
              </a:rPr>
              <a:t>e</a:t>
            </a:r>
          </a:p>
        </p:txBody>
      </p:sp>
      <p:sp>
        <p:nvSpPr>
          <p:cNvPr id="19" name="TextBox 18"/>
          <p:cNvSpPr txBox="1"/>
          <p:nvPr/>
        </p:nvSpPr>
        <p:spPr>
          <a:xfrm>
            <a:off x="1167897" y="3917887"/>
            <a:ext cx="280657" cy="646331"/>
          </a:xfrm>
          <a:prstGeom prst="rect">
            <a:avLst/>
          </a:prstGeom>
          <a:noFill/>
        </p:spPr>
        <p:txBody>
          <a:bodyPr wrap="square" rtlCol="0">
            <a:spAutoFit/>
          </a:bodyPr>
          <a:lstStyle/>
          <a:p>
            <a:r>
              <a:rPr lang="en-US" sz="3600" dirty="0">
                <a:solidFill>
                  <a:srgbClr val="FF0000"/>
                </a:solidFill>
              </a:rPr>
              <a:t>a</a:t>
            </a:r>
          </a:p>
        </p:txBody>
      </p:sp>
      <p:sp>
        <p:nvSpPr>
          <p:cNvPr id="21" name="TextBox 20"/>
          <p:cNvSpPr txBox="1"/>
          <p:nvPr/>
        </p:nvSpPr>
        <p:spPr>
          <a:xfrm>
            <a:off x="4920558" y="3893889"/>
            <a:ext cx="411933" cy="646331"/>
          </a:xfrm>
          <a:prstGeom prst="rect">
            <a:avLst/>
          </a:prstGeom>
          <a:noFill/>
        </p:spPr>
        <p:txBody>
          <a:bodyPr wrap="square" rtlCol="0">
            <a:spAutoFit/>
          </a:bodyPr>
          <a:lstStyle/>
          <a:p>
            <a:r>
              <a:rPr lang="en-US" sz="3600" dirty="0">
                <a:solidFill>
                  <a:srgbClr val="FF0000"/>
                </a:solidFill>
              </a:rPr>
              <a:t>e</a:t>
            </a:r>
          </a:p>
        </p:txBody>
      </p:sp>
      <p:sp>
        <p:nvSpPr>
          <p:cNvPr id="22" name="TextBox 21"/>
          <p:cNvSpPr txBox="1"/>
          <p:nvPr/>
        </p:nvSpPr>
        <p:spPr>
          <a:xfrm>
            <a:off x="5430570" y="3893888"/>
            <a:ext cx="434567" cy="646331"/>
          </a:xfrm>
          <a:prstGeom prst="rect">
            <a:avLst/>
          </a:prstGeom>
          <a:noFill/>
        </p:spPr>
        <p:txBody>
          <a:bodyPr wrap="square" rtlCol="0">
            <a:spAutoFit/>
          </a:bodyPr>
          <a:lstStyle/>
          <a:p>
            <a:r>
              <a:rPr lang="en-US" sz="3600" dirty="0">
                <a:solidFill>
                  <a:srgbClr val="FF0000"/>
                </a:solidFill>
              </a:rPr>
              <a:t>a</a:t>
            </a:r>
          </a:p>
        </p:txBody>
      </p:sp>
      <p:sp>
        <p:nvSpPr>
          <p:cNvPr id="23" name="TextBox 22"/>
          <p:cNvSpPr txBox="1"/>
          <p:nvPr/>
        </p:nvSpPr>
        <p:spPr>
          <a:xfrm>
            <a:off x="6627136" y="3893887"/>
            <a:ext cx="386282" cy="646331"/>
          </a:xfrm>
          <a:prstGeom prst="rect">
            <a:avLst/>
          </a:prstGeom>
          <a:noFill/>
        </p:spPr>
        <p:txBody>
          <a:bodyPr wrap="square" rtlCol="0">
            <a:spAutoFit/>
          </a:bodyPr>
          <a:lstStyle/>
          <a:p>
            <a:r>
              <a:rPr lang="en-US" sz="3600" dirty="0">
                <a:solidFill>
                  <a:srgbClr val="FF0000"/>
                </a:solidFill>
              </a:rPr>
              <a:t>u</a:t>
            </a:r>
          </a:p>
        </p:txBody>
      </p:sp>
      <p:sp>
        <p:nvSpPr>
          <p:cNvPr id="24" name="TextBox 23"/>
          <p:cNvSpPr txBox="1"/>
          <p:nvPr/>
        </p:nvSpPr>
        <p:spPr>
          <a:xfrm>
            <a:off x="9850171" y="3917887"/>
            <a:ext cx="348558" cy="646331"/>
          </a:xfrm>
          <a:prstGeom prst="rect">
            <a:avLst/>
          </a:prstGeom>
          <a:noFill/>
        </p:spPr>
        <p:txBody>
          <a:bodyPr wrap="square" rtlCol="0">
            <a:spAutoFit/>
          </a:bodyPr>
          <a:lstStyle/>
          <a:p>
            <a:r>
              <a:rPr lang="en-US" sz="3600" dirty="0">
                <a:solidFill>
                  <a:srgbClr val="FF0000"/>
                </a:solidFill>
              </a:rPr>
              <a:t>o</a:t>
            </a:r>
          </a:p>
        </p:txBody>
      </p:sp>
      <p:sp>
        <p:nvSpPr>
          <p:cNvPr id="25" name="TextBox 24"/>
          <p:cNvSpPr txBox="1"/>
          <p:nvPr/>
        </p:nvSpPr>
        <p:spPr>
          <a:xfrm>
            <a:off x="10695158" y="3893886"/>
            <a:ext cx="434567" cy="646331"/>
          </a:xfrm>
          <a:prstGeom prst="rect">
            <a:avLst/>
          </a:prstGeom>
          <a:noFill/>
        </p:spPr>
        <p:txBody>
          <a:bodyPr wrap="square" rtlCol="0">
            <a:spAutoFit/>
          </a:bodyPr>
          <a:lstStyle/>
          <a:p>
            <a:r>
              <a:rPr lang="en-US" sz="3600" dirty="0">
                <a:solidFill>
                  <a:srgbClr val="FF0000"/>
                </a:solidFill>
              </a:rPr>
              <a:t>a</a:t>
            </a:r>
          </a:p>
        </p:txBody>
      </p:sp>
      <p:sp>
        <p:nvSpPr>
          <p:cNvPr id="27" name="TextBox 26"/>
          <p:cNvSpPr txBox="1"/>
          <p:nvPr/>
        </p:nvSpPr>
        <p:spPr>
          <a:xfrm>
            <a:off x="11331921" y="3917887"/>
            <a:ext cx="398353" cy="646331"/>
          </a:xfrm>
          <a:prstGeom prst="rect">
            <a:avLst/>
          </a:prstGeom>
          <a:noFill/>
        </p:spPr>
        <p:txBody>
          <a:bodyPr wrap="square" rtlCol="0">
            <a:spAutoFit/>
          </a:bodyPr>
          <a:lstStyle/>
          <a:p>
            <a:r>
              <a:rPr lang="en-US" sz="3600" dirty="0">
                <a:solidFill>
                  <a:srgbClr val="FF0000"/>
                </a:solidFill>
              </a:rPr>
              <a:t>e</a:t>
            </a:r>
          </a:p>
        </p:txBody>
      </p:sp>
      <p:pic>
        <p:nvPicPr>
          <p:cNvPr id="28" name="Picture 27"/>
          <p:cNvPicPr>
            <a:picLocks noChangeAspect="1"/>
          </p:cNvPicPr>
          <p:nvPr/>
        </p:nvPicPr>
        <p:blipFill>
          <a:blip r:embed="rId3"/>
          <a:stretch>
            <a:fillRect/>
          </a:stretch>
        </p:blipFill>
        <p:spPr>
          <a:xfrm>
            <a:off x="1" y="1570392"/>
            <a:ext cx="12083358" cy="771525"/>
          </a:xfrm>
          <a:prstGeom prst="rect">
            <a:avLst/>
          </a:prstGeom>
        </p:spPr>
      </p:pic>
    </p:spTree>
    <p:extLst>
      <p:ext uri="{BB962C8B-B14F-4D97-AF65-F5344CB8AC3E}">
        <p14:creationId xmlns:p14="http://schemas.microsoft.com/office/powerpoint/2010/main" val="76596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wipe(down)">
                                      <p:cBhvr>
                                        <p:cTn id="42" dur="500"/>
                                        <p:tgtEl>
                                          <p:spTgt spid="2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xEl>
                                              <p:pRg st="0" end="0"/>
                                            </p:txEl>
                                          </p:spTgt>
                                        </p:tgtEl>
                                        <p:attrNameLst>
                                          <p:attrName>style.visibility</p:attrName>
                                        </p:attrNameLst>
                                      </p:cBhvr>
                                      <p:to>
                                        <p:strVal val="visible"/>
                                      </p:to>
                                    </p:set>
                                    <p:animEffect transition="in" filter="wipe(down)">
                                      <p:cBhvr>
                                        <p:cTn id="47" dur="500"/>
                                        <p:tgtEl>
                                          <p:spTgt spid="2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p:bldP spid="22" grpId="0"/>
      <p:bldP spid="23"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5734" y="388678"/>
            <a:ext cx="11115675" cy="838200"/>
          </a:xfrm>
          <a:prstGeom prst="rect">
            <a:avLst/>
          </a:prstGeom>
        </p:spPr>
      </p:pic>
      <p:pic>
        <p:nvPicPr>
          <p:cNvPr id="5" name="Picture 4"/>
          <p:cNvPicPr>
            <a:picLocks noChangeAspect="1"/>
          </p:cNvPicPr>
          <p:nvPr/>
        </p:nvPicPr>
        <p:blipFill>
          <a:blip r:embed="rId3"/>
          <a:stretch>
            <a:fillRect/>
          </a:stretch>
        </p:blipFill>
        <p:spPr>
          <a:xfrm>
            <a:off x="153909" y="1138982"/>
            <a:ext cx="11923414" cy="5261818"/>
          </a:xfrm>
          <a:prstGeom prst="rect">
            <a:avLst/>
          </a:prstGeom>
        </p:spPr>
      </p:pic>
      <p:sp>
        <p:nvSpPr>
          <p:cNvPr id="6" name="TextBox 5"/>
          <p:cNvSpPr txBox="1"/>
          <p:nvPr/>
        </p:nvSpPr>
        <p:spPr>
          <a:xfrm>
            <a:off x="1448554" y="2426329"/>
            <a:ext cx="1946496" cy="646331"/>
          </a:xfrm>
          <a:prstGeom prst="rect">
            <a:avLst/>
          </a:prstGeom>
          <a:noFill/>
        </p:spPr>
        <p:txBody>
          <a:bodyPr wrap="square" rtlCol="0">
            <a:spAutoFit/>
          </a:bodyPr>
          <a:lstStyle/>
          <a:p>
            <a:r>
              <a:rPr lang="en-US" sz="3600" dirty="0">
                <a:solidFill>
                  <a:srgbClr val="FF0000"/>
                </a:solidFill>
              </a:rPr>
              <a:t>donate </a:t>
            </a:r>
          </a:p>
        </p:txBody>
      </p:sp>
      <p:sp>
        <p:nvSpPr>
          <p:cNvPr id="7" name="TextBox 6"/>
          <p:cNvSpPr txBox="1"/>
          <p:nvPr/>
        </p:nvSpPr>
        <p:spPr>
          <a:xfrm>
            <a:off x="1548143" y="3358836"/>
            <a:ext cx="1828800" cy="646331"/>
          </a:xfrm>
          <a:prstGeom prst="rect">
            <a:avLst/>
          </a:prstGeom>
          <a:noFill/>
        </p:spPr>
        <p:txBody>
          <a:bodyPr wrap="square" rtlCol="0">
            <a:spAutoFit/>
          </a:bodyPr>
          <a:lstStyle/>
          <a:p>
            <a:r>
              <a:rPr lang="en-US" sz="3600" dirty="0">
                <a:solidFill>
                  <a:srgbClr val="FF0000"/>
                </a:solidFill>
              </a:rPr>
              <a:t>clean up</a:t>
            </a:r>
          </a:p>
        </p:txBody>
      </p:sp>
      <p:sp>
        <p:nvSpPr>
          <p:cNvPr id="8" name="TextBox 7"/>
          <p:cNvSpPr txBox="1"/>
          <p:nvPr/>
        </p:nvSpPr>
        <p:spPr>
          <a:xfrm>
            <a:off x="1548143" y="4262322"/>
            <a:ext cx="1620570" cy="646331"/>
          </a:xfrm>
          <a:prstGeom prst="rect">
            <a:avLst/>
          </a:prstGeom>
          <a:noFill/>
        </p:spPr>
        <p:txBody>
          <a:bodyPr wrap="square" rtlCol="0">
            <a:spAutoFit/>
          </a:bodyPr>
          <a:lstStyle/>
          <a:p>
            <a:r>
              <a:rPr lang="en-US" sz="3600" dirty="0">
                <a:solidFill>
                  <a:srgbClr val="FF0000"/>
                </a:solidFill>
              </a:rPr>
              <a:t>plant</a:t>
            </a:r>
          </a:p>
        </p:txBody>
      </p:sp>
      <p:sp>
        <p:nvSpPr>
          <p:cNvPr id="9" name="TextBox 8"/>
          <p:cNvSpPr txBox="1"/>
          <p:nvPr/>
        </p:nvSpPr>
        <p:spPr>
          <a:xfrm>
            <a:off x="1548143" y="5165808"/>
            <a:ext cx="1747318" cy="646331"/>
          </a:xfrm>
          <a:prstGeom prst="rect">
            <a:avLst/>
          </a:prstGeom>
          <a:noFill/>
        </p:spPr>
        <p:txBody>
          <a:bodyPr wrap="square" rtlCol="0">
            <a:spAutoFit/>
          </a:bodyPr>
          <a:lstStyle/>
          <a:p>
            <a:r>
              <a:rPr lang="en-US" sz="3600" dirty="0">
                <a:solidFill>
                  <a:srgbClr val="FF0000"/>
                </a:solidFill>
              </a:rPr>
              <a:t>recycle</a:t>
            </a:r>
          </a:p>
        </p:txBody>
      </p:sp>
      <p:sp>
        <p:nvSpPr>
          <p:cNvPr id="10" name="TextBox 9"/>
          <p:cNvSpPr txBox="1"/>
          <p:nvPr/>
        </p:nvSpPr>
        <p:spPr>
          <a:xfrm>
            <a:off x="7460055" y="1503438"/>
            <a:ext cx="1394233" cy="646331"/>
          </a:xfrm>
          <a:prstGeom prst="rect">
            <a:avLst/>
          </a:prstGeom>
          <a:noFill/>
        </p:spPr>
        <p:txBody>
          <a:bodyPr wrap="square" rtlCol="0">
            <a:spAutoFit/>
          </a:bodyPr>
          <a:lstStyle/>
          <a:p>
            <a:r>
              <a:rPr lang="en-US" sz="3600" dirty="0">
                <a:solidFill>
                  <a:srgbClr val="FF0000"/>
                </a:solidFill>
              </a:rPr>
              <a:t>plant</a:t>
            </a:r>
          </a:p>
        </p:txBody>
      </p:sp>
      <p:sp>
        <p:nvSpPr>
          <p:cNvPr id="11" name="TextBox 10"/>
          <p:cNvSpPr txBox="1"/>
          <p:nvPr/>
        </p:nvSpPr>
        <p:spPr>
          <a:xfrm>
            <a:off x="7460054" y="2426329"/>
            <a:ext cx="1892175" cy="646331"/>
          </a:xfrm>
          <a:prstGeom prst="rect">
            <a:avLst/>
          </a:prstGeom>
          <a:noFill/>
        </p:spPr>
        <p:txBody>
          <a:bodyPr wrap="square" rtlCol="0">
            <a:spAutoFit/>
          </a:bodyPr>
          <a:lstStyle/>
          <a:p>
            <a:r>
              <a:rPr lang="en-US" sz="3600" dirty="0">
                <a:solidFill>
                  <a:srgbClr val="FF0000"/>
                </a:solidFill>
              </a:rPr>
              <a:t>clean up </a:t>
            </a:r>
          </a:p>
        </p:txBody>
      </p:sp>
      <p:sp>
        <p:nvSpPr>
          <p:cNvPr id="12" name="TextBox 11"/>
          <p:cNvSpPr txBox="1"/>
          <p:nvPr/>
        </p:nvSpPr>
        <p:spPr>
          <a:xfrm>
            <a:off x="7469109" y="3358836"/>
            <a:ext cx="1720158" cy="646331"/>
          </a:xfrm>
          <a:prstGeom prst="rect">
            <a:avLst/>
          </a:prstGeom>
          <a:noFill/>
        </p:spPr>
        <p:txBody>
          <a:bodyPr wrap="square" rtlCol="0">
            <a:spAutoFit/>
          </a:bodyPr>
          <a:lstStyle/>
          <a:p>
            <a:r>
              <a:rPr lang="en-US" sz="3600" dirty="0">
                <a:solidFill>
                  <a:srgbClr val="FF0000"/>
                </a:solidFill>
              </a:rPr>
              <a:t>donate</a:t>
            </a:r>
          </a:p>
        </p:txBody>
      </p:sp>
      <p:sp>
        <p:nvSpPr>
          <p:cNvPr id="13" name="TextBox 12"/>
          <p:cNvSpPr txBox="1"/>
          <p:nvPr/>
        </p:nvSpPr>
        <p:spPr>
          <a:xfrm>
            <a:off x="7478161" y="4250602"/>
            <a:ext cx="1729212" cy="646331"/>
          </a:xfrm>
          <a:prstGeom prst="rect">
            <a:avLst/>
          </a:prstGeom>
          <a:noFill/>
        </p:spPr>
        <p:txBody>
          <a:bodyPr wrap="square" rtlCol="0">
            <a:spAutoFit/>
          </a:bodyPr>
          <a:lstStyle/>
          <a:p>
            <a:r>
              <a:rPr lang="en-US" sz="3600" dirty="0">
                <a:solidFill>
                  <a:srgbClr val="FF0000"/>
                </a:solidFill>
              </a:rPr>
              <a:t>recycle</a:t>
            </a:r>
          </a:p>
        </p:txBody>
      </p:sp>
    </p:spTree>
    <p:extLst>
      <p:ext uri="{BB962C8B-B14F-4D97-AF65-F5344CB8AC3E}">
        <p14:creationId xmlns:p14="http://schemas.microsoft.com/office/powerpoint/2010/main" val="2086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circle(i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circle(in)">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circle(in)">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10" y="547885"/>
            <a:ext cx="11337523"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Work in pairs. </a:t>
            </a:r>
          </a:p>
          <a:p>
            <a:r>
              <a:rPr lang="en-US" sz="3600" i="1" dirty="0">
                <a:solidFill>
                  <a:srgbClr val="0070C0"/>
                </a:solidFill>
              </a:rPr>
              <a:t>b. Add more words to the table and share your ideas with the class. </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1561" y="4604194"/>
            <a:ext cx="2677708" cy="1707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619250" y="2400300"/>
            <a:ext cx="8953500" cy="2057400"/>
          </a:xfrm>
          <a:prstGeom prst="rect">
            <a:avLst/>
          </a:prstGeom>
        </p:spPr>
      </p:pic>
    </p:spTree>
    <p:extLst>
      <p:ext uri="{BB962C8B-B14F-4D97-AF65-F5344CB8AC3E}">
        <p14:creationId xmlns:p14="http://schemas.microsoft.com/office/powerpoint/2010/main" val="1666237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F71796-AF44-47EC-95C6-EDC2EFF828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71"/>
          <a:stretch/>
        </p:blipFill>
        <p:spPr>
          <a:xfrm>
            <a:off x="3314700" y="323850"/>
            <a:ext cx="8836856" cy="6059167"/>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listening time….</a:t>
            </a:r>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851" y="1461413"/>
            <a:ext cx="4086709" cy="83359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40602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1040175"/>
            <a:ext cx="11457993"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instruction quickly. Underline the key words. What are we going to do? </a:t>
            </a:r>
          </a:p>
          <a:p>
            <a:r>
              <a:rPr lang="en-US" sz="3600" i="1" dirty="0">
                <a:solidFill>
                  <a:srgbClr val="FF0000"/>
                </a:solidFill>
              </a:rPr>
              <a:t>Listen and choose the correct purpose of the interview.</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a:t>
            </a:r>
          </a:p>
        </p:txBody>
      </p:sp>
      <p:sp>
        <p:nvSpPr>
          <p:cNvPr id="3" name="Rectangle 2"/>
          <p:cNvSpPr/>
          <p:nvPr/>
        </p:nvSpPr>
        <p:spPr>
          <a:xfrm>
            <a:off x="565081" y="4645834"/>
            <a:ext cx="6096000" cy="461665"/>
          </a:xfrm>
          <a:prstGeom prst="rect">
            <a:avLst/>
          </a:prstGeom>
        </p:spPr>
        <p:txBody>
          <a:bodyPr>
            <a:spAutoFit/>
          </a:bodyPr>
          <a:lstStyle/>
          <a:p>
            <a:endParaRPr lang="en-US" sz="2400" i="1" dirty="0">
              <a:solidFill>
                <a:srgbClr val="00B0F0"/>
              </a:solidFill>
              <a:latin typeface="+mj-lt"/>
            </a:endParaRPr>
          </a:p>
        </p:txBody>
      </p:sp>
      <p:pic>
        <p:nvPicPr>
          <p:cNvPr id="6" name="Picture 5"/>
          <p:cNvPicPr>
            <a:picLocks noChangeAspect="1"/>
          </p:cNvPicPr>
          <p:nvPr/>
        </p:nvPicPr>
        <p:blipFill>
          <a:blip r:embed="rId2"/>
          <a:stretch>
            <a:fillRect/>
          </a:stretch>
        </p:blipFill>
        <p:spPr>
          <a:xfrm>
            <a:off x="-45053" y="3354078"/>
            <a:ext cx="12237053" cy="1797343"/>
          </a:xfrm>
          <a:prstGeom prst="rect">
            <a:avLst/>
          </a:prstGeom>
        </p:spPr>
      </p:pic>
      <p:cxnSp>
        <p:nvCxnSpPr>
          <p:cNvPr id="8" name="Straight Connector 7"/>
          <p:cNvCxnSpPr/>
          <p:nvPr/>
        </p:nvCxnSpPr>
        <p:spPr>
          <a:xfrm>
            <a:off x="565081" y="3874883"/>
            <a:ext cx="87442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7034543" y="3874883"/>
            <a:ext cx="1937441" cy="9054"/>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a:cxnSpLocks/>
          </p:cNvCxnSpPr>
          <p:nvPr/>
        </p:nvCxnSpPr>
        <p:spPr>
          <a:xfrm>
            <a:off x="10357164" y="3874883"/>
            <a:ext cx="1593831" cy="9054"/>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1439501" y="4436198"/>
            <a:ext cx="119505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a:off x="2824681" y="4436198"/>
            <a:ext cx="55226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3702867" y="4436198"/>
            <a:ext cx="102304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Straight Connector 26"/>
          <p:cNvCxnSpPr/>
          <p:nvPr/>
        </p:nvCxnSpPr>
        <p:spPr>
          <a:xfrm>
            <a:off x="5069941" y="4436198"/>
            <a:ext cx="86913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a:cxnSpLocks/>
          </p:cNvCxnSpPr>
          <p:nvPr/>
        </p:nvCxnSpPr>
        <p:spPr>
          <a:xfrm>
            <a:off x="7034543" y="4436198"/>
            <a:ext cx="166289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p:cNvCxnSpPr/>
          <p:nvPr/>
        </p:nvCxnSpPr>
        <p:spPr>
          <a:xfrm>
            <a:off x="1439501" y="5107499"/>
            <a:ext cx="119505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4" name="Straight Connector 33"/>
          <p:cNvCxnSpPr/>
          <p:nvPr/>
        </p:nvCxnSpPr>
        <p:spPr>
          <a:xfrm>
            <a:off x="2824681" y="5107499"/>
            <a:ext cx="55226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Straight Connector 35"/>
          <p:cNvCxnSpPr/>
          <p:nvPr/>
        </p:nvCxnSpPr>
        <p:spPr>
          <a:xfrm flipV="1">
            <a:off x="3613081" y="5107499"/>
            <a:ext cx="1112828" cy="10980"/>
          </a:xfrm>
          <a:prstGeom prst="line">
            <a:avLst/>
          </a:prstGeom>
        </p:spPr>
        <p:style>
          <a:lnRef idx="2">
            <a:schemeClr val="accent2"/>
          </a:lnRef>
          <a:fillRef idx="0">
            <a:schemeClr val="accent2"/>
          </a:fillRef>
          <a:effectRef idx="1">
            <a:schemeClr val="accent2"/>
          </a:effectRef>
          <a:fontRef idx="minor">
            <a:schemeClr val="tx1"/>
          </a:fontRef>
        </p:style>
      </p:cxnSp>
      <p:cxnSp>
        <p:nvCxnSpPr>
          <p:cNvPr id="41" name="Straight Connector 40"/>
          <p:cNvCxnSpPr/>
          <p:nvPr/>
        </p:nvCxnSpPr>
        <p:spPr>
          <a:xfrm>
            <a:off x="6073473" y="5096519"/>
            <a:ext cx="58760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3" name="Straight Connector 42"/>
          <p:cNvCxnSpPr>
            <a:cxnSpLocks/>
          </p:cNvCxnSpPr>
          <p:nvPr/>
        </p:nvCxnSpPr>
        <p:spPr>
          <a:xfrm>
            <a:off x="7763346" y="5096519"/>
            <a:ext cx="157204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725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ppt_x"/>
                                          </p:val>
                                        </p:tav>
                                        <p:tav tm="100000">
                                          <p:val>
                                            <p:strVal val="#ppt_x"/>
                                          </p:val>
                                        </p:tav>
                                      </p:tavLst>
                                    </p:anim>
                                    <p:anim calcmode="lin" valueType="num">
                                      <p:cBhvr additive="base">
                                        <p:cTn id="6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additive="base">
                                        <p:cTn id="67" dur="500" fill="hold"/>
                                        <p:tgtEl>
                                          <p:spTgt spid="36"/>
                                        </p:tgtEl>
                                        <p:attrNameLst>
                                          <p:attrName>ppt_x</p:attrName>
                                        </p:attrNameLst>
                                      </p:cBhvr>
                                      <p:tavLst>
                                        <p:tav tm="0">
                                          <p:val>
                                            <p:strVal val="#ppt_x"/>
                                          </p:val>
                                        </p:tav>
                                        <p:tav tm="100000">
                                          <p:val>
                                            <p:strVal val="#ppt_x"/>
                                          </p:val>
                                        </p:tav>
                                      </p:tavLst>
                                    </p:anim>
                                    <p:anim calcmode="lin" valueType="num">
                                      <p:cBhvr additive="base">
                                        <p:cTn id="6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1"/>
                                        </p:tgtEl>
                                        <p:attrNameLst>
                                          <p:attrName>style.visibility</p:attrName>
                                        </p:attrNameLst>
                                      </p:cBhvr>
                                      <p:to>
                                        <p:strVal val="visible"/>
                                      </p:to>
                                    </p:set>
                                    <p:anim calcmode="lin" valueType="num">
                                      <p:cBhvr additive="base">
                                        <p:cTn id="73" dur="500" fill="hold"/>
                                        <p:tgtEl>
                                          <p:spTgt spid="41"/>
                                        </p:tgtEl>
                                        <p:attrNameLst>
                                          <p:attrName>ppt_x</p:attrName>
                                        </p:attrNameLst>
                                      </p:cBhvr>
                                      <p:tavLst>
                                        <p:tav tm="0">
                                          <p:val>
                                            <p:strVal val="#ppt_x"/>
                                          </p:val>
                                        </p:tav>
                                        <p:tav tm="100000">
                                          <p:val>
                                            <p:strVal val="#ppt_x"/>
                                          </p:val>
                                        </p:tav>
                                      </p:tavLst>
                                    </p:anim>
                                    <p:anim calcmode="lin" valueType="num">
                                      <p:cBhvr additive="base">
                                        <p:cTn id="7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nodeType="clickEffect">
                                  <p:stCondLst>
                                    <p:cond delay="0"/>
                                  </p:stCondLst>
                                  <p:childTnLst>
                                    <p:set>
                                      <p:cBhvr>
                                        <p:cTn id="84" dur="1" fill="hold">
                                          <p:stCondLst>
                                            <p:cond delay="0"/>
                                          </p:stCondLst>
                                        </p:cTn>
                                        <p:tgtEl>
                                          <p:spTgt spid="2">
                                            <p:txEl>
                                              <p:pRg st="1" end="1"/>
                                            </p:txEl>
                                          </p:spTgt>
                                        </p:tgtEl>
                                        <p:attrNameLst>
                                          <p:attrName>style.visibility</p:attrName>
                                        </p:attrNameLst>
                                      </p:cBhvr>
                                      <p:to>
                                        <p:strVal val="visible"/>
                                      </p:to>
                                    </p:set>
                                    <p:animEffect transition="in" filter="wheel(1)">
                                      <p:cBhvr>
                                        <p:cTn id="85"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2211" y="104017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and choose the correct answer.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FIRST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24" name="TextBox 23">
            <a:extLst>
              <a:ext uri="{FF2B5EF4-FFF2-40B4-BE49-F238E27FC236}">
                <a16:creationId xmlns:a16="http://schemas.microsoft.com/office/drawing/2014/main" id="{90D53D65-ADAD-45B0-94EC-CCB947AE3B26}"/>
              </a:ext>
            </a:extLst>
          </p:cNvPr>
          <p:cNvSpPr txBox="1"/>
          <p:nvPr/>
        </p:nvSpPr>
        <p:spPr>
          <a:xfrm>
            <a:off x="3595250" y="3269912"/>
            <a:ext cx="3492760"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YOUR ANSWER?</a:t>
            </a:r>
            <a:endParaRPr lang="en-US" sz="2800" dirty="0"/>
          </a:p>
        </p:txBody>
      </p:sp>
      <p:sp>
        <p:nvSpPr>
          <p:cNvPr id="25" name="TextBox 24">
            <a:extLst>
              <a:ext uri="{FF2B5EF4-FFF2-40B4-BE49-F238E27FC236}">
                <a16:creationId xmlns:a16="http://schemas.microsoft.com/office/drawing/2014/main" id="{8EA25A21-A778-453D-8312-68AC7634EF82}"/>
              </a:ext>
            </a:extLst>
          </p:cNvPr>
          <p:cNvSpPr txBox="1"/>
          <p:nvPr/>
        </p:nvSpPr>
        <p:spPr>
          <a:xfrm>
            <a:off x="1274212" y="4134437"/>
            <a:ext cx="10725992" cy="677108"/>
          </a:xfrm>
          <a:prstGeom prst="rect">
            <a:avLst/>
          </a:prstGeom>
          <a:noFill/>
        </p:spPr>
        <p:txBody>
          <a:bodyPr wrap="square">
            <a:spAutoFit/>
          </a:bodyPr>
          <a:lstStyle/>
          <a:p>
            <a:r>
              <a:rPr lang="en-US" sz="3800" i="1" dirty="0">
                <a:solidFill>
                  <a:srgbClr val="FF0000"/>
                </a:solidFill>
                <a:sym typeface="Wingdings" panose="05000000000000000000" pitchFamily="2" charset="2"/>
              </a:rPr>
              <a:t>1. To find out how students helped their community.</a:t>
            </a:r>
            <a:endParaRPr lang="en-US" sz="3800" i="1" dirty="0">
              <a:solidFill>
                <a:srgbClr val="FF0000"/>
              </a:solidFill>
            </a:endParaRPr>
          </a:p>
        </p:txBody>
      </p:sp>
      <p:sp>
        <p:nvSpPr>
          <p:cNvPr id="27" name="TextBox 26">
            <a:extLst>
              <a:ext uri="{FF2B5EF4-FFF2-40B4-BE49-F238E27FC236}">
                <a16:creationId xmlns:a16="http://schemas.microsoft.com/office/drawing/2014/main" id="{FAEE1202-4641-4F08-9073-CE5C87CE3D98}"/>
              </a:ext>
            </a:extLst>
          </p:cNvPr>
          <p:cNvSpPr txBox="1"/>
          <p:nvPr/>
        </p:nvSpPr>
        <p:spPr>
          <a:xfrm>
            <a:off x="3614381" y="5157502"/>
            <a:ext cx="1722018"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WHY?</a:t>
            </a:r>
            <a:endParaRPr lang="en-US" sz="2800" dirty="0"/>
          </a:p>
        </p:txBody>
      </p:sp>
      <p:pic>
        <p:nvPicPr>
          <p:cNvPr id="4" name="Picture 3"/>
          <p:cNvPicPr>
            <a:picLocks noChangeAspect="1"/>
          </p:cNvPicPr>
          <p:nvPr/>
        </p:nvPicPr>
        <p:blipFill>
          <a:blip r:embed="rId4"/>
          <a:stretch>
            <a:fillRect/>
          </a:stretch>
        </p:blipFill>
        <p:spPr>
          <a:xfrm>
            <a:off x="205274" y="2233413"/>
            <a:ext cx="11794930" cy="599056"/>
          </a:xfrm>
          <a:prstGeom prst="rect">
            <a:avLst/>
          </a:prstGeom>
        </p:spPr>
      </p:pic>
      <p:pic>
        <p:nvPicPr>
          <p:cNvPr id="5" name="CD1-TRACK 41">
            <a:hlinkClick r:id="" action="ppaction://media"/>
          </p:cNvPr>
          <p:cNvPicPr>
            <a:picLocks noChangeAspect="1"/>
          </p:cNvPicPr>
          <p:nvPr>
            <a:audioFile r:link="rId1"/>
            <p:extLst>
              <p:ext uri="{DAA4B4D4-6D71-4841-9C94-3DE7FCFB9230}">
                <p14:media xmlns:p14="http://schemas.microsoft.com/office/powerpoint/2010/main" r:embed="rId2">
                  <p14:trim st="24418" end="8038"/>
                </p14:media>
              </p:ext>
            </p:extLst>
          </p:nvPr>
        </p:nvPicPr>
        <p:blipFill>
          <a:blip r:embed="rId5"/>
          <a:stretch>
            <a:fillRect/>
          </a:stretch>
        </p:blipFill>
        <p:spPr>
          <a:xfrm>
            <a:off x="347019" y="4053499"/>
            <a:ext cx="838985" cy="838985"/>
          </a:xfrm>
          <a:prstGeom prst="rect">
            <a:avLst/>
          </a:prstGeom>
        </p:spPr>
      </p:pic>
    </p:spTree>
    <p:extLst>
      <p:ext uri="{BB962C8B-B14F-4D97-AF65-F5344CB8AC3E}">
        <p14:creationId xmlns:p14="http://schemas.microsoft.com/office/powerpoint/2010/main" val="107635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250" fill="hold"/>
                                        <p:tgtEl>
                                          <p:spTgt spid="24"/>
                                        </p:tgtEl>
                                        <p:attrNameLst>
                                          <p:attrName>ppt_w</p:attrName>
                                        </p:attrNameLst>
                                      </p:cBhvr>
                                      <p:tavLst>
                                        <p:tav tm="0">
                                          <p:val>
                                            <p:fltVal val="0"/>
                                          </p:val>
                                        </p:tav>
                                        <p:tav tm="100000">
                                          <p:val>
                                            <p:strVal val="#ppt_w"/>
                                          </p:val>
                                        </p:tav>
                                      </p:tavLst>
                                    </p:anim>
                                    <p:anim calcmode="lin" valueType="num">
                                      <p:cBhvr>
                                        <p:cTn id="8" dur="250" fill="hold"/>
                                        <p:tgtEl>
                                          <p:spTgt spid="24"/>
                                        </p:tgtEl>
                                        <p:attrNameLst>
                                          <p:attrName>ppt_h</p:attrName>
                                        </p:attrNameLst>
                                      </p:cBhvr>
                                      <p:tavLst>
                                        <p:tav tm="0">
                                          <p:val>
                                            <p:fltVal val="0"/>
                                          </p:val>
                                        </p:tav>
                                        <p:tav tm="100000">
                                          <p:val>
                                            <p:strVal val="#ppt_h"/>
                                          </p:val>
                                        </p:tav>
                                      </p:tavLst>
                                    </p:anim>
                                    <p:anim calcmode="lin" valueType="num">
                                      <p:cBhvr>
                                        <p:cTn id="9" dur="250" fill="hold"/>
                                        <p:tgtEl>
                                          <p:spTgt spid="24"/>
                                        </p:tgtEl>
                                        <p:attrNameLst>
                                          <p:attrName>style.rotation</p:attrName>
                                        </p:attrNameLst>
                                      </p:cBhvr>
                                      <p:tavLst>
                                        <p:tav tm="0">
                                          <p:val>
                                            <p:fltVal val="90"/>
                                          </p:val>
                                        </p:tav>
                                        <p:tav tm="100000">
                                          <p:val>
                                            <p:fltVal val="0"/>
                                          </p:val>
                                        </p:tav>
                                      </p:tavLst>
                                    </p:anim>
                                    <p:animEffect transition="in" filter="fade">
                                      <p:cBhvr>
                                        <p:cTn id="10" dur="25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250" fill="hold"/>
                                        <p:tgtEl>
                                          <p:spTgt spid="25"/>
                                        </p:tgtEl>
                                        <p:attrNameLst>
                                          <p:attrName>ppt_w</p:attrName>
                                        </p:attrNameLst>
                                      </p:cBhvr>
                                      <p:tavLst>
                                        <p:tav tm="0">
                                          <p:val>
                                            <p:fltVal val="0"/>
                                          </p:val>
                                        </p:tav>
                                        <p:tav tm="100000">
                                          <p:val>
                                            <p:strVal val="#ppt_w"/>
                                          </p:val>
                                        </p:tav>
                                      </p:tavLst>
                                    </p:anim>
                                    <p:anim calcmode="lin" valueType="num">
                                      <p:cBhvr>
                                        <p:cTn id="16" dur="250" fill="hold"/>
                                        <p:tgtEl>
                                          <p:spTgt spid="25"/>
                                        </p:tgtEl>
                                        <p:attrNameLst>
                                          <p:attrName>ppt_h</p:attrName>
                                        </p:attrNameLst>
                                      </p:cBhvr>
                                      <p:tavLst>
                                        <p:tav tm="0">
                                          <p:val>
                                            <p:fltVal val="0"/>
                                          </p:val>
                                        </p:tav>
                                        <p:tav tm="100000">
                                          <p:val>
                                            <p:strVal val="#ppt_h"/>
                                          </p:val>
                                        </p:tav>
                                      </p:tavLst>
                                    </p:anim>
                                    <p:anim calcmode="lin" valueType="num">
                                      <p:cBhvr>
                                        <p:cTn id="17" dur="250" fill="hold"/>
                                        <p:tgtEl>
                                          <p:spTgt spid="25"/>
                                        </p:tgtEl>
                                        <p:attrNameLst>
                                          <p:attrName>style.rotation</p:attrName>
                                        </p:attrNameLst>
                                      </p:cBhvr>
                                      <p:tavLst>
                                        <p:tav tm="0">
                                          <p:val>
                                            <p:fltVal val="90"/>
                                          </p:val>
                                        </p:tav>
                                        <p:tav tm="100000">
                                          <p:val>
                                            <p:fltVal val="0"/>
                                          </p:val>
                                        </p:tav>
                                      </p:tavLst>
                                    </p:anim>
                                    <p:animEffect transition="in" filter="fade">
                                      <p:cBhvr>
                                        <p:cTn id="18" dur="25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250" fill="hold"/>
                                        <p:tgtEl>
                                          <p:spTgt spid="27"/>
                                        </p:tgtEl>
                                        <p:attrNameLst>
                                          <p:attrName>ppt_w</p:attrName>
                                        </p:attrNameLst>
                                      </p:cBhvr>
                                      <p:tavLst>
                                        <p:tav tm="0">
                                          <p:val>
                                            <p:fltVal val="0"/>
                                          </p:val>
                                        </p:tav>
                                        <p:tav tm="100000">
                                          <p:val>
                                            <p:strVal val="#ppt_w"/>
                                          </p:val>
                                        </p:tav>
                                      </p:tavLst>
                                    </p:anim>
                                    <p:anim calcmode="lin" valueType="num">
                                      <p:cBhvr>
                                        <p:cTn id="24" dur="250" fill="hold"/>
                                        <p:tgtEl>
                                          <p:spTgt spid="27"/>
                                        </p:tgtEl>
                                        <p:attrNameLst>
                                          <p:attrName>ppt_h</p:attrName>
                                        </p:attrNameLst>
                                      </p:cBhvr>
                                      <p:tavLst>
                                        <p:tav tm="0">
                                          <p:val>
                                            <p:fltVal val="0"/>
                                          </p:val>
                                        </p:tav>
                                        <p:tav tm="100000">
                                          <p:val>
                                            <p:strVal val="#ppt_h"/>
                                          </p:val>
                                        </p:tav>
                                      </p:tavLst>
                                    </p:anim>
                                    <p:anim calcmode="lin" valueType="num">
                                      <p:cBhvr>
                                        <p:cTn id="25" dur="250" fill="hold"/>
                                        <p:tgtEl>
                                          <p:spTgt spid="27"/>
                                        </p:tgtEl>
                                        <p:attrNameLst>
                                          <p:attrName>style.rotation</p:attrName>
                                        </p:attrNameLst>
                                      </p:cBhvr>
                                      <p:tavLst>
                                        <p:tav tm="0">
                                          <p:val>
                                            <p:fltVal val="90"/>
                                          </p:val>
                                        </p:tav>
                                        <p:tav tm="100000">
                                          <p:val>
                                            <p:fltVal val="0"/>
                                          </p:val>
                                        </p:tav>
                                      </p:tavLst>
                                    </p:anim>
                                    <p:animEffect transition="in" filter="fade">
                                      <p:cBhvr>
                                        <p:cTn id="26"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7" fill="hold" display="0">
                  <p:stCondLst>
                    <p:cond delay="indefinite"/>
                  </p:stCondLst>
                  <p:endCondLst>
                    <p:cond evt="onStopAudio" delay="0">
                      <p:tgtEl>
                        <p:sldTgt/>
                      </p:tgtEl>
                    </p:cond>
                  </p:endCondLst>
                </p:cTn>
                <p:tgtEl>
                  <p:spTgt spid="5"/>
                </p:tgtEl>
              </p:cMediaNode>
            </p:audio>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53748" fill="hold"/>
                                        <p:tgtEl>
                                          <p:spTgt spid="5"/>
                                        </p:tgtEl>
                                      </p:cBhvr>
                                    </p:cmd>
                                  </p:childTnLst>
                                </p:cTn>
                              </p:par>
                            </p:childTnLst>
                          </p:cTn>
                        </p:par>
                      </p:childTnLst>
                    </p:cTn>
                  </p:par>
                </p:childTnLst>
              </p:cTn>
              <p:nextCondLst>
                <p:cond evt="onClick" delay="0">
                  <p:tgtEl>
                    <p:spTgt spid="5"/>
                  </p:tgtEl>
                </p:cond>
              </p:nextCondLst>
            </p:seq>
          </p:childTnLst>
        </p:cTn>
      </p:par>
    </p:tnLst>
    <p:bldLst>
      <p:bldP spid="24" grpId="0"/>
      <p:bldP spid="2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7853" y="334089"/>
            <a:ext cx="955177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24" name="TextBox 23">
            <a:extLst>
              <a:ext uri="{FF2B5EF4-FFF2-40B4-BE49-F238E27FC236}">
                <a16:creationId xmlns:a16="http://schemas.microsoft.com/office/drawing/2014/main" id="{90D53D65-ADAD-45B0-94EC-CCB947AE3B26}"/>
              </a:ext>
            </a:extLst>
          </p:cNvPr>
          <p:cNvSpPr txBox="1"/>
          <p:nvPr/>
        </p:nvSpPr>
        <p:spPr>
          <a:xfrm>
            <a:off x="1426439" y="4739550"/>
            <a:ext cx="3154493"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YOUR ANSWER?</a:t>
            </a:r>
            <a:endParaRPr lang="en-US" sz="2800" dirty="0"/>
          </a:p>
        </p:txBody>
      </p:sp>
      <p:sp>
        <p:nvSpPr>
          <p:cNvPr id="25" name="TextBox 24">
            <a:extLst>
              <a:ext uri="{FF2B5EF4-FFF2-40B4-BE49-F238E27FC236}">
                <a16:creationId xmlns:a16="http://schemas.microsoft.com/office/drawing/2014/main" id="{8EA25A21-A778-453D-8312-68AC7634EF82}"/>
              </a:ext>
            </a:extLst>
          </p:cNvPr>
          <p:cNvSpPr txBox="1"/>
          <p:nvPr/>
        </p:nvSpPr>
        <p:spPr>
          <a:xfrm>
            <a:off x="4689696" y="4629700"/>
            <a:ext cx="7269933" cy="2308324"/>
          </a:xfrm>
          <a:prstGeom prst="rect">
            <a:avLst/>
          </a:prstGeom>
          <a:solidFill>
            <a:schemeClr val="bg1"/>
          </a:solidFill>
        </p:spPr>
        <p:txBody>
          <a:bodyPr wrap="square">
            <a:spAutoFit/>
          </a:bodyPr>
          <a:lstStyle/>
          <a:p>
            <a:r>
              <a:rPr lang="en-US" sz="3600" i="1" dirty="0">
                <a:solidFill>
                  <a:srgbClr val="FF0000"/>
                </a:solidFill>
                <a:sym typeface="Wingdings" panose="05000000000000000000" pitchFamily="2" charset="2"/>
              </a:rPr>
              <a:t>1. To find out how students helped their community.</a:t>
            </a:r>
          </a:p>
          <a:p>
            <a:r>
              <a:rPr lang="en-US" sz="3600" i="1" strike="sngStrike" dirty="0">
                <a:solidFill>
                  <a:schemeClr val="accent1"/>
                </a:solidFill>
                <a:sym typeface="Wingdings" panose="05000000000000000000" pitchFamily="2" charset="2"/>
              </a:rPr>
              <a:t>2. To explain why students should help their community. </a:t>
            </a:r>
            <a:endParaRPr lang="en-US" sz="3600" i="1" strike="sngStrike" dirty="0">
              <a:solidFill>
                <a:schemeClr val="accent1"/>
              </a:solidFill>
            </a:endParaRPr>
          </a:p>
        </p:txBody>
      </p:sp>
      <p:sp>
        <p:nvSpPr>
          <p:cNvPr id="27" name="TextBox 26">
            <a:extLst>
              <a:ext uri="{FF2B5EF4-FFF2-40B4-BE49-F238E27FC236}">
                <a16:creationId xmlns:a16="http://schemas.microsoft.com/office/drawing/2014/main" id="{FAEE1202-4641-4F08-9073-CE5C87CE3D98}"/>
              </a:ext>
            </a:extLst>
          </p:cNvPr>
          <p:cNvSpPr txBox="1"/>
          <p:nvPr/>
        </p:nvSpPr>
        <p:spPr>
          <a:xfrm>
            <a:off x="1429070" y="5372620"/>
            <a:ext cx="3260626"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THE ANSWER IS …</a:t>
            </a:r>
            <a:endParaRPr lang="en-US" sz="2800" dirty="0"/>
          </a:p>
        </p:txBody>
      </p:sp>
      <p:sp>
        <p:nvSpPr>
          <p:cNvPr id="9" name="Rectangle 8">
            <a:extLst>
              <a:ext uri="{FF2B5EF4-FFF2-40B4-BE49-F238E27FC236}">
                <a16:creationId xmlns:a16="http://schemas.microsoft.com/office/drawing/2014/main" id="{A8776FBD-6E63-4F35-A2CC-F3D992937195}"/>
              </a:ext>
            </a:extLst>
          </p:cNvPr>
          <p:cNvSpPr/>
          <p:nvPr/>
        </p:nvSpPr>
        <p:spPr>
          <a:xfrm>
            <a:off x="166314" y="1090270"/>
            <a:ext cx="11884182" cy="353943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200" i="1" dirty="0">
                <a:solidFill>
                  <a:srgbClr val="0070C0"/>
                </a:solidFill>
              </a:rPr>
              <a:t>While you are listening, focus on what Annie, her sister, and her friends did to help the community.</a:t>
            </a:r>
          </a:p>
          <a:p>
            <a:r>
              <a:rPr lang="en-US" sz="3200" i="1" dirty="0">
                <a:solidFill>
                  <a:srgbClr val="FF0000"/>
                </a:solidFill>
              </a:rPr>
              <a:t>	Annie: I donated warm clothes and my old toys. </a:t>
            </a:r>
          </a:p>
          <a:p>
            <a:r>
              <a:rPr lang="en-US" sz="3200" i="1" dirty="0">
                <a:solidFill>
                  <a:srgbClr val="FF0000"/>
                </a:solidFill>
              </a:rPr>
              <a:t>                       My sister donated some comics.</a:t>
            </a:r>
          </a:p>
          <a:p>
            <a:r>
              <a:rPr lang="en-US" sz="3200" i="1" dirty="0">
                <a:solidFill>
                  <a:srgbClr val="FF0000"/>
                </a:solidFill>
              </a:rPr>
              <a:t>	Annie: I cleaned up the park near my house. </a:t>
            </a:r>
          </a:p>
          <a:p>
            <a:r>
              <a:rPr lang="en-US" sz="3200" i="1" dirty="0">
                <a:solidFill>
                  <a:srgbClr val="FF0000"/>
                </a:solidFill>
              </a:rPr>
              <a:t>                      We also planted flowers and trees there. </a:t>
            </a:r>
          </a:p>
          <a:p>
            <a:r>
              <a:rPr lang="en-US" sz="3200" i="1" dirty="0">
                <a:solidFill>
                  <a:srgbClr val="FF0000"/>
                </a:solidFill>
              </a:rPr>
              <a:t>	Annie: My friends and I volunteered at Fair View's soup kitchen.</a:t>
            </a:r>
          </a:p>
        </p:txBody>
      </p:sp>
      <p:pic>
        <p:nvPicPr>
          <p:cNvPr id="10" name="CD1-TRACK 41">
            <a:hlinkClick r:id="" action="ppaction://media"/>
            <a:extLst>
              <a:ext uri="{FF2B5EF4-FFF2-40B4-BE49-F238E27FC236}">
                <a16:creationId xmlns:a16="http://schemas.microsoft.com/office/drawing/2014/main" id="{BFB8856C-DCAC-4580-87B5-B2F3825F3C19}"/>
              </a:ext>
            </a:extLst>
          </p:cNvPr>
          <p:cNvPicPr>
            <a:picLocks noChangeAspect="1"/>
          </p:cNvPicPr>
          <p:nvPr>
            <a:audioFile r:link="rId1"/>
            <p:extLst>
              <p:ext uri="{DAA4B4D4-6D71-4841-9C94-3DE7FCFB9230}">
                <p14:media xmlns:p14="http://schemas.microsoft.com/office/powerpoint/2010/main" r:embed="rId2">
                  <p14:trim st="24418" end="8038"/>
                </p14:media>
              </p:ext>
            </p:extLst>
          </p:nvPr>
        </p:nvPicPr>
        <p:blipFill>
          <a:blip r:embed="rId4"/>
          <a:stretch>
            <a:fillRect/>
          </a:stretch>
        </p:blipFill>
        <p:spPr>
          <a:xfrm>
            <a:off x="232371" y="4928745"/>
            <a:ext cx="838985" cy="838985"/>
          </a:xfrm>
          <a:prstGeom prst="rect">
            <a:avLst/>
          </a:prstGeom>
        </p:spPr>
      </p:pic>
    </p:spTree>
    <p:extLst>
      <p:ext uri="{BB962C8B-B14F-4D97-AF65-F5344CB8AC3E}">
        <p14:creationId xmlns:p14="http://schemas.microsoft.com/office/powerpoint/2010/main" val="359253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500"/>
                                        <p:tgtEl>
                                          <p:spTgt spid="9">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 calcmode="lin" valueType="num">
                                      <p:cBhvr additive="base">
                                        <p:cTn id="2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anim calcmode="lin" valueType="num">
                                      <p:cBhvr additive="base">
                                        <p:cTn id="2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 calcmode="lin" valueType="num">
                                      <p:cBhvr additive="base">
                                        <p:cTn id="3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 calcmode="lin" valueType="num">
                                      <p:cBhvr>
                                        <p:cTn id="43" dur="500" fill="hold"/>
                                        <p:tgtEl>
                                          <p:spTgt spid="27"/>
                                        </p:tgtEl>
                                        <p:attrNameLst>
                                          <p:attrName>style.rotation</p:attrName>
                                        </p:attrNameLst>
                                      </p:cBhvr>
                                      <p:tavLst>
                                        <p:tav tm="0">
                                          <p:val>
                                            <p:fltVal val="90"/>
                                          </p:val>
                                        </p:tav>
                                        <p:tav tm="100000">
                                          <p:val>
                                            <p:fltVal val="0"/>
                                          </p:val>
                                        </p:tav>
                                      </p:tavLst>
                                    </p:anim>
                                    <p:animEffect transition="in" filter="fade">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500" fill="hold"/>
                                        <p:tgtEl>
                                          <p:spTgt spid="25"/>
                                        </p:tgtEl>
                                        <p:attrNameLst>
                                          <p:attrName>ppt_w</p:attrName>
                                        </p:attrNameLst>
                                      </p:cBhvr>
                                      <p:tavLst>
                                        <p:tav tm="0">
                                          <p:val>
                                            <p:fltVal val="0"/>
                                          </p:val>
                                        </p:tav>
                                        <p:tav tm="100000">
                                          <p:val>
                                            <p:strVal val="#ppt_w"/>
                                          </p:val>
                                        </p:tav>
                                      </p:tavLst>
                                    </p:anim>
                                    <p:anim calcmode="lin" valueType="num">
                                      <p:cBhvr>
                                        <p:cTn id="50" dur="500" fill="hold"/>
                                        <p:tgtEl>
                                          <p:spTgt spid="25"/>
                                        </p:tgtEl>
                                        <p:attrNameLst>
                                          <p:attrName>ppt_h</p:attrName>
                                        </p:attrNameLst>
                                      </p:cBhvr>
                                      <p:tavLst>
                                        <p:tav tm="0">
                                          <p:val>
                                            <p:fltVal val="0"/>
                                          </p:val>
                                        </p:tav>
                                        <p:tav tm="100000">
                                          <p:val>
                                            <p:strVal val="#ppt_h"/>
                                          </p:val>
                                        </p:tav>
                                      </p:tavLst>
                                    </p:anim>
                                    <p:anim calcmode="lin" valueType="num">
                                      <p:cBhvr>
                                        <p:cTn id="51" dur="500" fill="hold"/>
                                        <p:tgtEl>
                                          <p:spTgt spid="25"/>
                                        </p:tgtEl>
                                        <p:attrNameLst>
                                          <p:attrName>style.rotation</p:attrName>
                                        </p:attrNameLst>
                                      </p:cBhvr>
                                      <p:tavLst>
                                        <p:tav tm="0">
                                          <p:val>
                                            <p:fltVal val="90"/>
                                          </p:val>
                                        </p:tav>
                                        <p:tav tm="100000">
                                          <p:val>
                                            <p:fltVal val="0"/>
                                          </p:val>
                                        </p:tav>
                                      </p:tavLst>
                                    </p:anim>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3" fill="hold" display="0">
                  <p:stCondLst>
                    <p:cond delay="indefinite"/>
                  </p:stCondLst>
                  <p:endCondLst>
                    <p:cond evt="onStopAudio" delay="0">
                      <p:tgtEl>
                        <p:sldTgt/>
                      </p:tgtEl>
                    </p:cond>
                  </p:endCondLst>
                </p:cTn>
                <p:tgtEl>
                  <p:spTgt spid="10"/>
                </p:tgtEl>
              </p:cMediaNode>
            </p:audio>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53748" fill="hold"/>
                                        <p:tgtEl>
                                          <p:spTgt spid="10"/>
                                        </p:tgtEl>
                                      </p:cBhvr>
                                    </p:cmd>
                                  </p:childTnLst>
                                </p:cTn>
                              </p:par>
                            </p:childTnLst>
                          </p:cTn>
                        </p:par>
                      </p:childTnLst>
                    </p:cTn>
                  </p:par>
                </p:childTnLst>
              </p:cTn>
              <p:nextCondLst>
                <p:cond evt="onClick" delay="0">
                  <p:tgtEl>
                    <p:spTgt spid="10"/>
                  </p:tgtEl>
                </p:cond>
              </p:nextCondLst>
            </p:seq>
          </p:childTnLst>
        </p:cTn>
      </p:par>
    </p:tnLst>
    <p:bldLst>
      <p:bldP spid="25"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7235" y="386343"/>
            <a:ext cx="9703834"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Read the instruction and questions quickly. Underline the key words. What are we going to do? </a:t>
            </a:r>
          </a:p>
          <a:p>
            <a:r>
              <a:rPr lang="en-US" sz="3200" i="1" dirty="0">
                <a:solidFill>
                  <a:srgbClr val="FF0000"/>
                </a:solidFill>
              </a:rPr>
              <a:t>Listen and circle a, b, or c.</a:t>
            </a:r>
          </a:p>
        </p:txBody>
      </p:sp>
      <p:sp>
        <p:nvSpPr>
          <p:cNvPr id="19" name="TextBox 18"/>
          <p:cNvSpPr txBox="1"/>
          <p:nvPr/>
        </p:nvSpPr>
        <p:spPr>
          <a:xfrm>
            <a:off x="91766" y="365729"/>
            <a:ext cx="161933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a:t>
            </a:r>
          </a:p>
        </p:txBody>
      </p:sp>
      <p:pic>
        <p:nvPicPr>
          <p:cNvPr id="3" name="Picture 2"/>
          <p:cNvPicPr>
            <a:picLocks noChangeAspect="1"/>
          </p:cNvPicPr>
          <p:nvPr/>
        </p:nvPicPr>
        <p:blipFill>
          <a:blip r:embed="rId2"/>
          <a:stretch>
            <a:fillRect/>
          </a:stretch>
        </p:blipFill>
        <p:spPr>
          <a:xfrm>
            <a:off x="2277234" y="1956003"/>
            <a:ext cx="8052769" cy="4917178"/>
          </a:xfrm>
          <a:prstGeom prst="rect">
            <a:avLst/>
          </a:prstGeom>
        </p:spPr>
      </p:pic>
      <p:cxnSp>
        <p:nvCxnSpPr>
          <p:cNvPr id="6" name="Straight Connector 5"/>
          <p:cNvCxnSpPr/>
          <p:nvPr/>
        </p:nvCxnSpPr>
        <p:spPr>
          <a:xfrm>
            <a:off x="3060071" y="2888055"/>
            <a:ext cx="2018923" cy="9054"/>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p:cNvCxnSpPr/>
          <p:nvPr/>
        </p:nvCxnSpPr>
        <p:spPr>
          <a:xfrm flipV="1">
            <a:off x="5875699" y="2860895"/>
            <a:ext cx="570368" cy="9054"/>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6654297" y="2869949"/>
            <a:ext cx="20823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flipV="1">
            <a:off x="3431263" y="2416371"/>
            <a:ext cx="561315" cy="7694"/>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a:off x="4553893" y="2417274"/>
            <a:ext cx="72427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flipV="1">
            <a:off x="3060071" y="3748135"/>
            <a:ext cx="534155" cy="9053"/>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a:off x="4164594" y="3748135"/>
            <a:ext cx="1258432" cy="9053"/>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a:cxnSpLocks/>
          </p:cNvCxnSpPr>
          <p:nvPr/>
        </p:nvCxnSpPr>
        <p:spPr>
          <a:xfrm>
            <a:off x="5676523" y="3757188"/>
            <a:ext cx="76954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3060070" y="4635374"/>
            <a:ext cx="53415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a:off x="4164594" y="4608214"/>
            <a:ext cx="52510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a:cxnSpLocks/>
          </p:cNvCxnSpPr>
          <p:nvPr/>
        </p:nvCxnSpPr>
        <p:spPr>
          <a:xfrm>
            <a:off x="4811916" y="4629058"/>
            <a:ext cx="86460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5" name="Straight Connector 34"/>
          <p:cNvCxnSpPr/>
          <p:nvPr/>
        </p:nvCxnSpPr>
        <p:spPr>
          <a:xfrm flipV="1">
            <a:off x="3060071" y="5513560"/>
            <a:ext cx="452674" cy="9054"/>
          </a:xfrm>
          <a:prstGeom prst="line">
            <a:avLst/>
          </a:prstGeom>
        </p:spPr>
        <p:style>
          <a:lnRef idx="2">
            <a:schemeClr val="accent2"/>
          </a:lnRef>
          <a:fillRef idx="0">
            <a:schemeClr val="accent2"/>
          </a:fillRef>
          <a:effectRef idx="1">
            <a:schemeClr val="accent2"/>
          </a:effectRef>
          <a:fontRef idx="minor">
            <a:schemeClr val="tx1"/>
          </a:fontRef>
        </p:style>
      </p:cxnSp>
      <p:cxnSp>
        <p:nvCxnSpPr>
          <p:cNvPr id="39" name="Straight Connector 38"/>
          <p:cNvCxnSpPr>
            <a:cxnSpLocks/>
          </p:cNvCxnSpPr>
          <p:nvPr/>
        </p:nvCxnSpPr>
        <p:spPr>
          <a:xfrm>
            <a:off x="4069532" y="5513561"/>
            <a:ext cx="1470031" cy="9053"/>
          </a:xfrm>
          <a:prstGeom prst="line">
            <a:avLst/>
          </a:prstGeom>
        </p:spPr>
        <p:style>
          <a:lnRef idx="2">
            <a:schemeClr val="accent2"/>
          </a:lnRef>
          <a:fillRef idx="0">
            <a:schemeClr val="accent2"/>
          </a:fillRef>
          <a:effectRef idx="1">
            <a:schemeClr val="accent2"/>
          </a:effectRef>
          <a:fontRef idx="minor">
            <a:schemeClr val="tx1"/>
          </a:fontRef>
        </p:style>
      </p:cxnSp>
      <p:cxnSp>
        <p:nvCxnSpPr>
          <p:cNvPr id="43" name="Straight Connector 42"/>
          <p:cNvCxnSpPr/>
          <p:nvPr/>
        </p:nvCxnSpPr>
        <p:spPr>
          <a:xfrm>
            <a:off x="5961707" y="5513560"/>
            <a:ext cx="84649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6" name="Straight Connector 45"/>
          <p:cNvCxnSpPr/>
          <p:nvPr/>
        </p:nvCxnSpPr>
        <p:spPr>
          <a:xfrm>
            <a:off x="3060070" y="6373640"/>
            <a:ext cx="45267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54" name="Straight Connector 53"/>
          <p:cNvCxnSpPr/>
          <p:nvPr/>
        </p:nvCxnSpPr>
        <p:spPr>
          <a:xfrm>
            <a:off x="4069532" y="6355534"/>
            <a:ext cx="547735" cy="9054"/>
          </a:xfrm>
          <a:prstGeom prst="line">
            <a:avLst/>
          </a:prstGeom>
        </p:spPr>
        <p:style>
          <a:lnRef idx="2">
            <a:schemeClr val="accent2"/>
          </a:lnRef>
          <a:fillRef idx="0">
            <a:schemeClr val="accent2"/>
          </a:fillRef>
          <a:effectRef idx="1">
            <a:schemeClr val="accent2"/>
          </a:effectRef>
          <a:fontRef idx="minor">
            <a:schemeClr val="tx1"/>
          </a:fontRef>
        </p:style>
      </p:cxnSp>
      <p:cxnSp>
        <p:nvCxnSpPr>
          <p:cNvPr id="62" name="Straight Connector 61"/>
          <p:cNvCxnSpPr>
            <a:cxnSpLocks/>
          </p:cNvCxnSpPr>
          <p:nvPr/>
        </p:nvCxnSpPr>
        <p:spPr>
          <a:xfrm flipV="1">
            <a:off x="4804547" y="6355534"/>
            <a:ext cx="1437817" cy="9054"/>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0254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fill="hold"/>
                                        <p:tgtEl>
                                          <p:spTgt spid="35"/>
                                        </p:tgtEl>
                                        <p:attrNameLst>
                                          <p:attrName>ppt_x</p:attrName>
                                        </p:attrNameLst>
                                      </p:cBhvr>
                                      <p:tavLst>
                                        <p:tav tm="0">
                                          <p:val>
                                            <p:strVal val="#ppt_x"/>
                                          </p:val>
                                        </p:tav>
                                        <p:tav tm="100000">
                                          <p:val>
                                            <p:strVal val="#ppt_x"/>
                                          </p:val>
                                        </p:tav>
                                      </p:tavLst>
                                    </p:anim>
                                    <p:anim calcmode="lin" valueType="num">
                                      <p:cBhvr additive="base">
                                        <p:cTn id="7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cBhvr additive="base">
                                        <p:cTn id="79" dur="500" fill="hold"/>
                                        <p:tgtEl>
                                          <p:spTgt spid="39"/>
                                        </p:tgtEl>
                                        <p:attrNameLst>
                                          <p:attrName>ppt_x</p:attrName>
                                        </p:attrNameLst>
                                      </p:cBhvr>
                                      <p:tavLst>
                                        <p:tav tm="0">
                                          <p:val>
                                            <p:strVal val="#ppt_x"/>
                                          </p:val>
                                        </p:tav>
                                        <p:tav tm="100000">
                                          <p:val>
                                            <p:strVal val="#ppt_x"/>
                                          </p:val>
                                        </p:tav>
                                      </p:tavLst>
                                    </p:anim>
                                    <p:anim calcmode="lin" valueType="num">
                                      <p:cBhvr additive="base">
                                        <p:cTn id="8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3"/>
                                        </p:tgtEl>
                                        <p:attrNameLst>
                                          <p:attrName>style.visibility</p:attrName>
                                        </p:attrNameLst>
                                      </p:cBhvr>
                                      <p:to>
                                        <p:strVal val="visible"/>
                                      </p:to>
                                    </p:set>
                                    <p:anim calcmode="lin" valueType="num">
                                      <p:cBhvr additive="base">
                                        <p:cTn id="85" dur="500" fill="hold"/>
                                        <p:tgtEl>
                                          <p:spTgt spid="43"/>
                                        </p:tgtEl>
                                        <p:attrNameLst>
                                          <p:attrName>ppt_x</p:attrName>
                                        </p:attrNameLst>
                                      </p:cBhvr>
                                      <p:tavLst>
                                        <p:tav tm="0">
                                          <p:val>
                                            <p:strVal val="#ppt_x"/>
                                          </p:val>
                                        </p:tav>
                                        <p:tav tm="100000">
                                          <p:val>
                                            <p:strVal val="#ppt_x"/>
                                          </p:val>
                                        </p:tav>
                                      </p:tavLst>
                                    </p:anim>
                                    <p:anim calcmode="lin" valueType="num">
                                      <p:cBhvr additive="base">
                                        <p:cTn id="8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6"/>
                                        </p:tgtEl>
                                        <p:attrNameLst>
                                          <p:attrName>style.visibility</p:attrName>
                                        </p:attrNameLst>
                                      </p:cBhvr>
                                      <p:to>
                                        <p:strVal val="visible"/>
                                      </p:to>
                                    </p:set>
                                    <p:anim calcmode="lin" valueType="num">
                                      <p:cBhvr additive="base">
                                        <p:cTn id="91" dur="500" fill="hold"/>
                                        <p:tgtEl>
                                          <p:spTgt spid="46"/>
                                        </p:tgtEl>
                                        <p:attrNameLst>
                                          <p:attrName>ppt_x</p:attrName>
                                        </p:attrNameLst>
                                      </p:cBhvr>
                                      <p:tavLst>
                                        <p:tav tm="0">
                                          <p:val>
                                            <p:strVal val="#ppt_x"/>
                                          </p:val>
                                        </p:tav>
                                        <p:tav tm="100000">
                                          <p:val>
                                            <p:strVal val="#ppt_x"/>
                                          </p:val>
                                        </p:tav>
                                      </p:tavLst>
                                    </p:anim>
                                    <p:anim calcmode="lin" valueType="num">
                                      <p:cBhvr additive="base">
                                        <p:cTn id="9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54"/>
                                        </p:tgtEl>
                                        <p:attrNameLst>
                                          <p:attrName>style.visibility</p:attrName>
                                        </p:attrNameLst>
                                      </p:cBhvr>
                                      <p:to>
                                        <p:strVal val="visible"/>
                                      </p:to>
                                    </p:set>
                                    <p:anim calcmode="lin" valueType="num">
                                      <p:cBhvr additive="base">
                                        <p:cTn id="97" dur="500" fill="hold"/>
                                        <p:tgtEl>
                                          <p:spTgt spid="54"/>
                                        </p:tgtEl>
                                        <p:attrNameLst>
                                          <p:attrName>ppt_x</p:attrName>
                                        </p:attrNameLst>
                                      </p:cBhvr>
                                      <p:tavLst>
                                        <p:tav tm="0">
                                          <p:val>
                                            <p:strVal val="#ppt_x"/>
                                          </p:val>
                                        </p:tav>
                                        <p:tav tm="100000">
                                          <p:val>
                                            <p:strVal val="#ppt_x"/>
                                          </p:val>
                                        </p:tav>
                                      </p:tavLst>
                                    </p:anim>
                                    <p:anim calcmode="lin" valueType="num">
                                      <p:cBhvr additive="base">
                                        <p:cTn id="9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62"/>
                                        </p:tgtEl>
                                        <p:attrNameLst>
                                          <p:attrName>style.visibility</p:attrName>
                                        </p:attrNameLst>
                                      </p:cBhvr>
                                      <p:to>
                                        <p:strVal val="visible"/>
                                      </p:to>
                                    </p:set>
                                    <p:anim calcmode="lin" valueType="num">
                                      <p:cBhvr additive="base">
                                        <p:cTn id="103" dur="500" fill="hold"/>
                                        <p:tgtEl>
                                          <p:spTgt spid="62"/>
                                        </p:tgtEl>
                                        <p:attrNameLst>
                                          <p:attrName>ppt_x</p:attrName>
                                        </p:attrNameLst>
                                      </p:cBhvr>
                                      <p:tavLst>
                                        <p:tav tm="0">
                                          <p:val>
                                            <p:strVal val="#ppt_x"/>
                                          </p:val>
                                        </p:tav>
                                        <p:tav tm="100000">
                                          <p:val>
                                            <p:strVal val="#ppt_x"/>
                                          </p:val>
                                        </p:tav>
                                      </p:tavLst>
                                    </p:anim>
                                    <p:anim calcmode="lin" valueType="num">
                                      <p:cBhvr additive="base">
                                        <p:cTn id="10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3150" y="393844"/>
            <a:ext cx="931771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and circle a, b, or c.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FIRST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7" name="TextBox 16">
            <a:extLst>
              <a:ext uri="{FF2B5EF4-FFF2-40B4-BE49-F238E27FC236}">
                <a16:creationId xmlns:a16="http://schemas.microsoft.com/office/drawing/2014/main" id="{D09D0BB7-4A2A-465C-AEF8-C02EF79803A7}"/>
              </a:ext>
            </a:extLst>
          </p:cNvPr>
          <p:cNvSpPr txBox="1"/>
          <p:nvPr/>
        </p:nvSpPr>
        <p:spPr>
          <a:xfrm>
            <a:off x="269643" y="4979591"/>
            <a:ext cx="1878134" cy="1384995"/>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WHAT ARE YOUR ANSWERS?</a:t>
            </a:r>
            <a:endParaRPr lang="en-US" sz="2800" dirty="0"/>
          </a:p>
        </p:txBody>
      </p:sp>
      <p:pic>
        <p:nvPicPr>
          <p:cNvPr id="3" name="Picture 2"/>
          <p:cNvPicPr>
            <a:picLocks noChangeAspect="1"/>
          </p:cNvPicPr>
          <p:nvPr/>
        </p:nvPicPr>
        <p:blipFill>
          <a:blip r:embed="rId4"/>
          <a:stretch>
            <a:fillRect/>
          </a:stretch>
        </p:blipFill>
        <p:spPr>
          <a:xfrm>
            <a:off x="2304326" y="1103531"/>
            <a:ext cx="9395359" cy="5261055"/>
          </a:xfrm>
          <a:prstGeom prst="rect">
            <a:avLst/>
          </a:prstGeom>
        </p:spPr>
      </p:pic>
      <p:pic>
        <p:nvPicPr>
          <p:cNvPr id="6" name="CD1-TRACK 41">
            <a:hlinkClick r:id="" action="ppaction://media"/>
          </p:cNvPr>
          <p:cNvPicPr>
            <a:picLocks noChangeAspect="1"/>
          </p:cNvPicPr>
          <p:nvPr>
            <a:audioFile r:link="rId1"/>
            <p:extLst>
              <p:ext uri="{DAA4B4D4-6D71-4841-9C94-3DE7FCFB9230}">
                <p14:media xmlns:p14="http://schemas.microsoft.com/office/powerpoint/2010/main" r:embed="rId2">
                  <p14:trim st="24504" end="7632"/>
                </p14:media>
              </p:ext>
            </p:extLst>
          </p:nvPr>
        </p:nvPicPr>
        <p:blipFill>
          <a:blip r:embed="rId5"/>
          <a:stretch>
            <a:fillRect/>
          </a:stretch>
        </p:blipFill>
        <p:spPr>
          <a:xfrm>
            <a:off x="551459" y="3739081"/>
            <a:ext cx="973955" cy="973955"/>
          </a:xfrm>
          <a:prstGeom prst="rect">
            <a:avLst/>
          </a:prstGeom>
        </p:spPr>
      </p:pic>
    </p:spTree>
    <p:extLst>
      <p:ext uri="{BB962C8B-B14F-4D97-AF65-F5344CB8AC3E}">
        <p14:creationId xmlns:p14="http://schemas.microsoft.com/office/powerpoint/2010/main" val="149600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50" fill="hold"/>
                                        <p:tgtEl>
                                          <p:spTgt spid="17"/>
                                        </p:tgtEl>
                                        <p:attrNameLst>
                                          <p:attrName>ppt_w</p:attrName>
                                        </p:attrNameLst>
                                      </p:cBhvr>
                                      <p:tavLst>
                                        <p:tav tm="0">
                                          <p:val>
                                            <p:fltVal val="0"/>
                                          </p:val>
                                        </p:tav>
                                        <p:tav tm="100000">
                                          <p:val>
                                            <p:strVal val="#ppt_w"/>
                                          </p:val>
                                        </p:tav>
                                      </p:tavLst>
                                    </p:anim>
                                    <p:anim calcmode="lin" valueType="num">
                                      <p:cBhvr>
                                        <p:cTn id="8" dur="250" fill="hold"/>
                                        <p:tgtEl>
                                          <p:spTgt spid="17"/>
                                        </p:tgtEl>
                                        <p:attrNameLst>
                                          <p:attrName>ppt_h</p:attrName>
                                        </p:attrNameLst>
                                      </p:cBhvr>
                                      <p:tavLst>
                                        <p:tav tm="0">
                                          <p:val>
                                            <p:fltVal val="0"/>
                                          </p:val>
                                        </p:tav>
                                        <p:tav tm="100000">
                                          <p:val>
                                            <p:strVal val="#ppt_h"/>
                                          </p:val>
                                        </p:tav>
                                      </p:tavLst>
                                    </p:anim>
                                    <p:anim calcmode="lin" valueType="num">
                                      <p:cBhvr>
                                        <p:cTn id="9" dur="250" fill="hold"/>
                                        <p:tgtEl>
                                          <p:spTgt spid="17"/>
                                        </p:tgtEl>
                                        <p:attrNameLst>
                                          <p:attrName>style.rotation</p:attrName>
                                        </p:attrNameLst>
                                      </p:cBhvr>
                                      <p:tavLst>
                                        <p:tav tm="0">
                                          <p:val>
                                            <p:fltVal val="90"/>
                                          </p:val>
                                        </p:tav>
                                        <p:tav tm="100000">
                                          <p:val>
                                            <p:fltVal val="0"/>
                                          </p:val>
                                        </p:tav>
                                      </p:tavLst>
                                    </p:anim>
                                    <p:animEffect transition="in" filter="fade">
                                      <p:cBhvr>
                                        <p:cTn id="10"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6"/>
                </p:tgtEl>
              </p:cMediaNode>
            </p:audi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54068" fill="hold"/>
                                        <p:tgtEl>
                                          <p:spTgt spid="6"/>
                                        </p:tgtEl>
                                      </p:cBhvr>
                                    </p:cmd>
                                  </p:childTnLst>
                                </p:cTn>
                              </p:par>
                            </p:childTnLst>
                          </p:cTn>
                        </p:par>
                      </p:childTnLst>
                    </p:cTn>
                  </p:par>
                </p:childTnLst>
              </p:cTn>
              <p:nextCondLst>
                <p:cond evt="onClick" delay="0">
                  <p:tgtEl>
                    <p:spTgt spid="6"/>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39552" y="433838"/>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2612016" y="1387150"/>
            <a:ext cx="1920785" cy="57003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6444" y="2325114"/>
            <a:ext cx="3491928" cy="661624"/>
          </a:xfrm>
          <a:prstGeom prst="rect">
            <a:avLst/>
          </a:prstGeom>
        </p:spPr>
      </p:pic>
      <p:sp>
        <p:nvSpPr>
          <p:cNvPr id="11" name="Round Diagonal Corner Rectangle 10"/>
          <p:cNvSpPr/>
          <p:nvPr/>
        </p:nvSpPr>
        <p:spPr>
          <a:xfrm>
            <a:off x="2383091" y="4486314"/>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15815" y="3205419"/>
            <a:ext cx="3913186" cy="798204"/>
          </a:xfrm>
          <a:prstGeom prst="rect">
            <a:avLst/>
          </a:prstGeom>
          <a:effectLst>
            <a:outerShdw blurRad="50800" dist="38100" dir="5400000" algn="t" rotWithShape="0">
              <a:prstClr val="black">
                <a:alpha val="40000"/>
              </a:prstClr>
            </a:outerShdw>
          </a:effectLst>
        </p:spPr>
      </p:pic>
      <p:pic>
        <p:nvPicPr>
          <p:cNvPr id="2" name="Picture 1"/>
          <p:cNvPicPr>
            <a:picLocks noChangeAspect="1"/>
          </p:cNvPicPr>
          <p:nvPr/>
        </p:nvPicPr>
        <p:blipFill>
          <a:blip r:embed="rId5"/>
          <a:stretch>
            <a:fillRect/>
          </a:stretch>
        </p:blipFill>
        <p:spPr>
          <a:xfrm>
            <a:off x="6850577" y="481487"/>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3151" y="427891"/>
            <a:ext cx="9515020"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1" name="TextBox 10">
            <a:extLst>
              <a:ext uri="{FF2B5EF4-FFF2-40B4-BE49-F238E27FC236}">
                <a16:creationId xmlns:a16="http://schemas.microsoft.com/office/drawing/2014/main" id="{7B192EF9-D9EB-4945-AB6D-8ABB44C7359D}"/>
              </a:ext>
            </a:extLst>
          </p:cNvPr>
          <p:cNvSpPr txBox="1"/>
          <p:nvPr/>
        </p:nvSpPr>
        <p:spPr>
          <a:xfrm>
            <a:off x="0" y="2806574"/>
            <a:ext cx="2303644" cy="1384995"/>
          </a:xfrm>
          <a:prstGeom prst="rect">
            <a:avLst/>
          </a:prstGeom>
          <a:noFill/>
        </p:spPr>
        <p:txBody>
          <a:bodyPr wrap="square">
            <a:spAutoFit/>
          </a:bodyPr>
          <a:lstStyle/>
          <a:p>
            <a:pPr algn="ctr"/>
            <a:r>
              <a:rPr lang="en-US" sz="2800" b="1" i="1" dirty="0">
                <a:solidFill>
                  <a:srgbClr val="0070C0"/>
                </a:solidFill>
                <a:highlight>
                  <a:srgbClr val="FFFF00"/>
                </a:highlight>
                <a:sym typeface="Wingdings" panose="05000000000000000000" pitchFamily="2" charset="2"/>
              </a:rPr>
              <a:t> WHY ARE THESE ANSWERS?</a:t>
            </a:r>
            <a:endParaRPr lang="en-US" sz="2800" dirty="0"/>
          </a:p>
        </p:txBody>
      </p:sp>
      <p:pic>
        <p:nvPicPr>
          <p:cNvPr id="3" name="Picture 2"/>
          <p:cNvPicPr>
            <a:picLocks noChangeAspect="1"/>
          </p:cNvPicPr>
          <p:nvPr/>
        </p:nvPicPr>
        <p:blipFill>
          <a:blip r:embed="rId4"/>
          <a:stretch>
            <a:fillRect/>
          </a:stretch>
        </p:blipFill>
        <p:spPr>
          <a:xfrm>
            <a:off x="2636403" y="1203119"/>
            <a:ext cx="9338669" cy="5179574"/>
          </a:xfrm>
          <a:prstGeom prst="rect">
            <a:avLst/>
          </a:prstGeom>
        </p:spPr>
      </p:pic>
      <p:sp>
        <p:nvSpPr>
          <p:cNvPr id="4" name="Oval 3"/>
          <p:cNvSpPr/>
          <p:nvPr/>
        </p:nvSpPr>
        <p:spPr>
          <a:xfrm>
            <a:off x="6771992" y="1702051"/>
            <a:ext cx="479834" cy="506995"/>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p:cNvSpPr/>
          <p:nvPr/>
        </p:nvSpPr>
        <p:spPr>
          <a:xfrm>
            <a:off x="3069125" y="2806574"/>
            <a:ext cx="425513" cy="425513"/>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7"/>
          <p:cNvSpPr/>
          <p:nvPr/>
        </p:nvSpPr>
        <p:spPr>
          <a:xfrm>
            <a:off x="6771992" y="3811509"/>
            <a:ext cx="479834" cy="488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931651" y="4897925"/>
            <a:ext cx="371193" cy="434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904491" y="5984341"/>
            <a:ext cx="398353" cy="3983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1-TRACK 41">
            <a:hlinkClick r:id="" action="ppaction://media"/>
            <a:extLst>
              <a:ext uri="{FF2B5EF4-FFF2-40B4-BE49-F238E27FC236}">
                <a16:creationId xmlns:a16="http://schemas.microsoft.com/office/drawing/2014/main" id="{F3C0391E-E130-4260-84BA-F04284B0920F}"/>
              </a:ext>
            </a:extLst>
          </p:cNvPr>
          <p:cNvPicPr>
            <a:picLocks noChangeAspect="1"/>
          </p:cNvPicPr>
          <p:nvPr>
            <a:audioFile r:link="rId1"/>
            <p:extLst>
              <p:ext uri="{DAA4B4D4-6D71-4841-9C94-3DE7FCFB9230}">
                <p14:media xmlns:p14="http://schemas.microsoft.com/office/powerpoint/2010/main" r:embed="rId2">
                  <p14:trim st="24504" end="7632"/>
                </p14:media>
              </p:ext>
            </p:extLst>
          </p:nvPr>
        </p:nvPicPr>
        <p:blipFill>
          <a:blip r:embed="rId5"/>
          <a:stretch>
            <a:fillRect/>
          </a:stretch>
        </p:blipFill>
        <p:spPr>
          <a:xfrm>
            <a:off x="664844" y="1332178"/>
            <a:ext cx="973955" cy="973955"/>
          </a:xfrm>
          <a:prstGeom prst="rect">
            <a:avLst/>
          </a:prstGeom>
        </p:spPr>
      </p:pic>
    </p:spTree>
    <p:extLst>
      <p:ext uri="{BB962C8B-B14F-4D97-AF65-F5344CB8AC3E}">
        <p14:creationId xmlns:p14="http://schemas.microsoft.com/office/powerpoint/2010/main" val="195352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 calcmode="lin" valueType="num">
                                      <p:cBhvr>
                                        <p:cTn id="34" dur="500" fill="hold"/>
                                        <p:tgtEl>
                                          <p:spTgt spid="11"/>
                                        </p:tgtEl>
                                        <p:attrNameLst>
                                          <p:attrName>style.rotation</p:attrName>
                                        </p:attrNameLst>
                                      </p:cBhvr>
                                      <p:tavLst>
                                        <p:tav tm="0">
                                          <p:val>
                                            <p:fltVal val="90"/>
                                          </p:val>
                                        </p:tav>
                                        <p:tav tm="100000">
                                          <p:val>
                                            <p:fltVal val="0"/>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6" fill="hold" display="0">
                  <p:stCondLst>
                    <p:cond delay="indefinite"/>
                  </p:stCondLst>
                  <p:endCondLst>
                    <p:cond evt="onStopAudio" delay="0">
                      <p:tgtEl>
                        <p:sldTgt/>
                      </p:tgtEl>
                    </p:cond>
                  </p:endCondLst>
                </p:cTn>
                <p:tgtEl>
                  <p:spTgt spid="12"/>
                </p:tgtEl>
              </p:cMediaNode>
            </p:audio>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54068" fill="hold"/>
                                        <p:tgtEl>
                                          <p:spTgt spid="12"/>
                                        </p:tgtEl>
                                      </p:cBhvr>
                                    </p:cmd>
                                  </p:childTnLst>
                                </p:cTn>
                              </p:par>
                            </p:childTnLst>
                          </p:cTn>
                        </p:par>
                      </p:childTnLst>
                    </p:cTn>
                  </p:par>
                </p:childTnLst>
              </p:cTn>
              <p:nextCondLst>
                <p:cond evt="onClick" delay="0">
                  <p:tgtEl>
                    <p:spTgt spid="12"/>
                  </p:tgtEl>
                </p:cond>
              </p:nextCondLst>
            </p:seq>
          </p:childTnLst>
        </p:cTn>
      </p:par>
    </p:tnLst>
    <p:bldLst>
      <p:bldP spid="11" grpId="0"/>
      <p:bldP spid="4"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15697" y="-17780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2" name="Rectangle 11">
            <a:extLst>
              <a:ext uri="{FF2B5EF4-FFF2-40B4-BE49-F238E27FC236}">
                <a16:creationId xmlns:a16="http://schemas.microsoft.com/office/drawing/2014/main" id="{E3677387-BF44-459C-8250-118F77207A42}"/>
              </a:ext>
            </a:extLst>
          </p:cNvPr>
          <p:cNvSpPr/>
          <p:nvPr/>
        </p:nvSpPr>
        <p:spPr>
          <a:xfrm>
            <a:off x="205273" y="1138791"/>
            <a:ext cx="6104991"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t>Ms. White: I'm talking to Annie Williams. She's a middle school student…</a:t>
            </a:r>
          </a:p>
        </p:txBody>
      </p:sp>
      <p:pic>
        <p:nvPicPr>
          <p:cNvPr id="20" name="Picture 19">
            <a:extLst>
              <a:ext uri="{FF2B5EF4-FFF2-40B4-BE49-F238E27FC236}">
                <a16:creationId xmlns:a16="http://schemas.microsoft.com/office/drawing/2014/main" id="{327328F2-7C86-4694-A6EE-06E6DAD9C706}"/>
              </a:ext>
            </a:extLst>
          </p:cNvPr>
          <p:cNvPicPr>
            <a:picLocks noChangeAspect="1"/>
          </p:cNvPicPr>
          <p:nvPr/>
        </p:nvPicPr>
        <p:blipFill>
          <a:blip r:embed="rId4"/>
          <a:stretch>
            <a:fillRect/>
          </a:stretch>
        </p:blipFill>
        <p:spPr>
          <a:xfrm>
            <a:off x="12431486" y="-1640143"/>
            <a:ext cx="5760097" cy="1520610"/>
          </a:xfrm>
          <a:prstGeom prst="rect">
            <a:avLst/>
          </a:prstGeom>
        </p:spPr>
      </p:pic>
      <p:sp>
        <p:nvSpPr>
          <p:cNvPr id="22" name="TextBox 21">
            <a:extLst>
              <a:ext uri="{FF2B5EF4-FFF2-40B4-BE49-F238E27FC236}">
                <a16:creationId xmlns:a16="http://schemas.microsoft.com/office/drawing/2014/main" id="{A01FF787-8E94-437C-8407-7383CD02DBE3}"/>
              </a:ext>
            </a:extLst>
          </p:cNvPr>
          <p:cNvSpPr txBox="1"/>
          <p:nvPr/>
        </p:nvSpPr>
        <p:spPr>
          <a:xfrm>
            <a:off x="-5793792" y="-2082248"/>
            <a:ext cx="13646020" cy="1569660"/>
          </a:xfrm>
          <a:prstGeom prst="rect">
            <a:avLst/>
          </a:prstGeom>
          <a:noFill/>
        </p:spPr>
        <p:txBody>
          <a:bodyPr wrap="square">
            <a:spAutoFit/>
          </a:bodyPr>
          <a:lstStyle/>
          <a:p>
            <a:br>
              <a:rPr lang="en-US" sz="2400" b="0" i="0" dirty="0">
                <a:effectLst/>
                <a:latin typeface="FuturaStd-Book"/>
              </a:rPr>
            </a:br>
            <a:br>
              <a:rPr lang="en-US" sz="2400" b="0" i="0" dirty="0">
                <a:effectLst/>
                <a:latin typeface="FuturaStd-Book"/>
              </a:rPr>
            </a:br>
            <a:br>
              <a:rPr lang="en-US" sz="2400" b="0" i="0" dirty="0">
                <a:effectLst/>
                <a:latin typeface="FuturaStd-Book"/>
              </a:rPr>
            </a:br>
            <a:endParaRPr lang="en-US" sz="2400" dirty="0"/>
          </a:p>
        </p:txBody>
      </p:sp>
      <p:sp>
        <p:nvSpPr>
          <p:cNvPr id="23" name="TextBox 22">
            <a:extLst>
              <a:ext uri="{FF2B5EF4-FFF2-40B4-BE49-F238E27FC236}">
                <a16:creationId xmlns:a16="http://schemas.microsoft.com/office/drawing/2014/main" id="{E4FB928F-AA2F-4840-A94C-9838AC0B0F54}"/>
              </a:ext>
            </a:extLst>
          </p:cNvPr>
          <p:cNvSpPr txBox="1"/>
          <p:nvPr/>
        </p:nvSpPr>
        <p:spPr>
          <a:xfrm>
            <a:off x="6479326" y="1138791"/>
            <a:ext cx="5537641" cy="1077218"/>
          </a:xfrm>
          <a:prstGeom prst="rect">
            <a:avLst/>
          </a:prstGeom>
          <a:solidFill>
            <a:srgbClr val="FFFF00"/>
          </a:solidFill>
        </p:spPr>
        <p:txBody>
          <a:bodyPr wrap="square">
            <a:spAutoFit/>
          </a:bodyPr>
          <a:lstStyle/>
          <a:p>
            <a:r>
              <a:rPr lang="en-US" sz="3200" b="1" dirty="0"/>
              <a:t>1. What kind of school does Annie go to? </a:t>
            </a:r>
            <a:r>
              <a:rPr lang="en-US" sz="3200" b="1" dirty="0">
                <a:solidFill>
                  <a:srgbClr val="FF0000"/>
                </a:solidFill>
              </a:rPr>
              <a:t>b. middle school</a:t>
            </a:r>
          </a:p>
        </p:txBody>
      </p:sp>
      <p:sp>
        <p:nvSpPr>
          <p:cNvPr id="24" name="TextBox 23">
            <a:extLst>
              <a:ext uri="{FF2B5EF4-FFF2-40B4-BE49-F238E27FC236}">
                <a16:creationId xmlns:a16="http://schemas.microsoft.com/office/drawing/2014/main" id="{FEE6C80E-C89B-428B-BA08-818C038533BA}"/>
              </a:ext>
            </a:extLst>
          </p:cNvPr>
          <p:cNvSpPr txBox="1"/>
          <p:nvPr/>
        </p:nvSpPr>
        <p:spPr>
          <a:xfrm>
            <a:off x="6467317" y="2974835"/>
            <a:ext cx="5537641" cy="1077218"/>
          </a:xfrm>
          <a:prstGeom prst="rect">
            <a:avLst/>
          </a:prstGeom>
          <a:solidFill>
            <a:srgbClr val="FFFF00"/>
          </a:solidFill>
        </p:spPr>
        <p:txBody>
          <a:bodyPr wrap="square">
            <a:spAutoFit/>
          </a:bodyPr>
          <a:lstStyle/>
          <a:p>
            <a:r>
              <a:rPr lang="en-US" sz="3200" b="1" dirty="0"/>
              <a:t>2. What did Annie's sister donate? </a:t>
            </a:r>
            <a:r>
              <a:rPr lang="en-US" sz="3200" b="1" dirty="0">
                <a:solidFill>
                  <a:srgbClr val="FF0000"/>
                </a:solidFill>
              </a:rPr>
              <a:t>a. comics </a:t>
            </a:r>
          </a:p>
        </p:txBody>
      </p:sp>
      <p:sp>
        <p:nvSpPr>
          <p:cNvPr id="25" name="TextBox 24">
            <a:extLst>
              <a:ext uri="{FF2B5EF4-FFF2-40B4-BE49-F238E27FC236}">
                <a16:creationId xmlns:a16="http://schemas.microsoft.com/office/drawing/2014/main" id="{6548F4D5-C918-4C2B-BEE5-AE77A39AFFD1}"/>
              </a:ext>
            </a:extLst>
          </p:cNvPr>
          <p:cNvSpPr txBox="1"/>
          <p:nvPr/>
        </p:nvSpPr>
        <p:spPr>
          <a:xfrm>
            <a:off x="6479326" y="4821283"/>
            <a:ext cx="5525632" cy="1077218"/>
          </a:xfrm>
          <a:prstGeom prst="rect">
            <a:avLst/>
          </a:prstGeom>
          <a:solidFill>
            <a:srgbClr val="FFFF00"/>
          </a:solidFill>
        </p:spPr>
        <p:txBody>
          <a:bodyPr wrap="square">
            <a:spAutoFit/>
          </a:bodyPr>
          <a:lstStyle/>
          <a:p>
            <a:r>
              <a:rPr lang="en-US" sz="3200" b="1" dirty="0">
                <a:latin typeface="+mj-lt"/>
              </a:rPr>
              <a:t>3. What did Annie pick up?</a:t>
            </a:r>
          </a:p>
          <a:p>
            <a:r>
              <a:rPr lang="en-US" sz="3200" b="1" dirty="0">
                <a:solidFill>
                  <a:srgbClr val="FF0000"/>
                </a:solidFill>
                <a:latin typeface="+mj-lt"/>
              </a:rPr>
              <a:t>b. garbage</a:t>
            </a:r>
            <a:endParaRPr lang="en-US" sz="3200" b="1" i="0" dirty="0">
              <a:solidFill>
                <a:srgbClr val="FF0000"/>
              </a:solidFill>
              <a:effectLst/>
              <a:latin typeface="+mj-lt"/>
            </a:endParaRPr>
          </a:p>
        </p:txBody>
      </p:sp>
      <p:sp>
        <p:nvSpPr>
          <p:cNvPr id="28" name="Rectangle 27">
            <a:extLst>
              <a:ext uri="{FF2B5EF4-FFF2-40B4-BE49-F238E27FC236}">
                <a16:creationId xmlns:a16="http://schemas.microsoft.com/office/drawing/2014/main" id="{0843576E-D0DB-428D-8A52-451B30422B6C}"/>
              </a:ext>
            </a:extLst>
          </p:cNvPr>
          <p:cNvSpPr/>
          <p:nvPr/>
        </p:nvSpPr>
        <p:spPr>
          <a:xfrm>
            <a:off x="217345" y="4821283"/>
            <a:ext cx="6135106"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t>Annie: Last week, I cleaned up the park near my house. It was dirty so we picked up the garbage.</a:t>
            </a:r>
            <a:endParaRPr lang="en-US" sz="3200" b="1" i="1" dirty="0">
              <a:solidFill>
                <a:srgbClr val="0070C0"/>
              </a:solidFill>
              <a:highlight>
                <a:srgbClr val="FFFF00"/>
              </a:highlight>
            </a:endParaRPr>
          </a:p>
        </p:txBody>
      </p:sp>
      <p:sp>
        <p:nvSpPr>
          <p:cNvPr id="29" name="Rectangle 28">
            <a:extLst>
              <a:ext uri="{FF2B5EF4-FFF2-40B4-BE49-F238E27FC236}">
                <a16:creationId xmlns:a16="http://schemas.microsoft.com/office/drawing/2014/main" id="{E0ADE47F-F8B4-4310-8957-7CDDC5B97F44}"/>
              </a:ext>
            </a:extLst>
          </p:cNvPr>
          <p:cNvSpPr/>
          <p:nvPr/>
        </p:nvSpPr>
        <p:spPr>
          <a:xfrm>
            <a:off x="217345" y="2974835"/>
            <a:ext cx="6092919"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t>Annie: Last month, I donated warm clothes and my old toys. My sister donated some comics.</a:t>
            </a:r>
          </a:p>
        </p:txBody>
      </p:sp>
      <p:sp>
        <p:nvSpPr>
          <p:cNvPr id="30" name="Rectangle 29">
            <a:extLst>
              <a:ext uri="{FF2B5EF4-FFF2-40B4-BE49-F238E27FC236}">
                <a16:creationId xmlns:a16="http://schemas.microsoft.com/office/drawing/2014/main" id="{F635DAC2-E5A9-4B47-8F0D-691C56320F4B}"/>
              </a:ext>
            </a:extLst>
          </p:cNvPr>
          <p:cNvSpPr/>
          <p:nvPr/>
        </p:nvSpPr>
        <p:spPr>
          <a:xfrm>
            <a:off x="205274" y="31520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pic>
        <p:nvPicPr>
          <p:cNvPr id="13" name="CD1-TRACK 41">
            <a:hlinkClick r:id="" action="ppaction://media"/>
            <a:extLst>
              <a:ext uri="{FF2B5EF4-FFF2-40B4-BE49-F238E27FC236}">
                <a16:creationId xmlns:a16="http://schemas.microsoft.com/office/drawing/2014/main" id="{71FCDFFB-243E-47BF-ACBE-62ADD7B704DD}"/>
              </a:ext>
            </a:extLst>
          </p:cNvPr>
          <p:cNvPicPr>
            <a:picLocks noChangeAspect="1"/>
          </p:cNvPicPr>
          <p:nvPr>
            <a:audioFile r:link="rId1"/>
            <p:extLst>
              <p:ext uri="{DAA4B4D4-6D71-4841-9C94-3DE7FCFB9230}">
                <p14:media xmlns:p14="http://schemas.microsoft.com/office/powerpoint/2010/main" r:embed="rId2">
                  <p14:trim st="24504" end="7632"/>
                </p14:media>
              </p:ext>
            </p:extLst>
          </p:nvPr>
        </p:nvPicPr>
        <p:blipFill>
          <a:blip r:embed="rId5"/>
          <a:stretch>
            <a:fillRect/>
          </a:stretch>
        </p:blipFill>
        <p:spPr>
          <a:xfrm>
            <a:off x="8599476" y="369561"/>
            <a:ext cx="646331" cy="646331"/>
          </a:xfrm>
          <a:prstGeom prst="rect">
            <a:avLst/>
          </a:prstGeom>
        </p:spPr>
      </p:pic>
    </p:spTree>
    <p:extLst>
      <p:ext uri="{BB962C8B-B14F-4D97-AF65-F5344CB8AC3E}">
        <p14:creationId xmlns:p14="http://schemas.microsoft.com/office/powerpoint/2010/main" val="6926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 calcmode="lin" valueType="num">
                                      <p:cBhvr>
                                        <p:cTn id="9" dur="500" fill="hold"/>
                                        <p:tgtEl>
                                          <p:spTgt spid="23"/>
                                        </p:tgtEl>
                                        <p:attrNameLst>
                                          <p:attrName>style.rotation</p:attrName>
                                        </p:attrNameLst>
                                      </p:cBhvr>
                                      <p:tavLst>
                                        <p:tav tm="0">
                                          <p:val>
                                            <p:fltVal val="90"/>
                                          </p:val>
                                        </p:tav>
                                        <p:tav tm="100000">
                                          <p:val>
                                            <p:fltVal val="0"/>
                                          </p:val>
                                        </p:tav>
                                      </p:tavLst>
                                    </p:anim>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 calcmode="lin" valueType="num">
                                      <p:cBhvr>
                                        <p:cTn id="22" dur="500" fill="hold"/>
                                        <p:tgtEl>
                                          <p:spTgt spid="24"/>
                                        </p:tgtEl>
                                        <p:attrNameLst>
                                          <p:attrName>style.rotation</p:attrName>
                                        </p:attrNameLst>
                                      </p:cBhvr>
                                      <p:tavLst>
                                        <p:tav tm="0">
                                          <p:val>
                                            <p:fltVal val="90"/>
                                          </p:val>
                                        </p:tav>
                                        <p:tav tm="100000">
                                          <p:val>
                                            <p:fltVal val="0"/>
                                          </p:val>
                                        </p:tav>
                                      </p:tavLst>
                                    </p:anim>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 calcmode="lin" valueType="num">
                                      <p:cBhvr>
                                        <p:cTn id="35" dur="500" fill="hold"/>
                                        <p:tgtEl>
                                          <p:spTgt spid="25"/>
                                        </p:tgtEl>
                                        <p:attrNameLst>
                                          <p:attrName>style.rotation</p:attrName>
                                        </p:attrNameLst>
                                      </p:cBhvr>
                                      <p:tavLst>
                                        <p:tav tm="0">
                                          <p:val>
                                            <p:fltVal val="90"/>
                                          </p:val>
                                        </p:tav>
                                        <p:tav tm="100000">
                                          <p:val>
                                            <p:fltVal val="0"/>
                                          </p:val>
                                        </p:tav>
                                      </p:tavLst>
                                    </p:anim>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randombar(horizontal)">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2" fill="hold" display="0">
                  <p:stCondLst>
                    <p:cond delay="indefinite"/>
                  </p:stCondLst>
                  <p:endCondLst>
                    <p:cond evt="onStopAudio" delay="0">
                      <p:tgtEl>
                        <p:sldTgt/>
                      </p:tgtEl>
                    </p:cond>
                  </p:endCondLst>
                </p:cTn>
                <p:tgtEl>
                  <p:spTgt spid="13"/>
                </p:tgtEl>
              </p:cMediaNode>
            </p:audio>
            <p:seq concurrent="1" nextAc="seek">
              <p:cTn id="43" restart="whenNotActive" fill="hold" evtFilter="cancelBubble" nodeType="interactiveSeq">
                <p:stCondLst>
                  <p:cond evt="onClick" delay="0">
                    <p:tgtEl>
                      <p:spTgt spid="13"/>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54068" fill="hold"/>
                                        <p:tgtEl>
                                          <p:spTgt spid="13"/>
                                        </p:tgtEl>
                                      </p:cBhvr>
                                    </p:cmd>
                                  </p:childTnLst>
                                </p:cTn>
                              </p:par>
                            </p:childTnLst>
                          </p:cTn>
                        </p:par>
                      </p:childTnLst>
                    </p:cTn>
                  </p:par>
                </p:childTnLst>
              </p:cTn>
              <p:nextCondLst>
                <p:cond evt="onClick" delay="0">
                  <p:tgtEl>
                    <p:spTgt spid="13"/>
                  </p:tgtEl>
                </p:cond>
              </p:nextCondLst>
            </p:seq>
          </p:childTnLst>
        </p:cTn>
      </p:par>
    </p:tnLst>
    <p:bldLst>
      <p:bldP spid="12" grpId="0" animBg="1"/>
      <p:bldP spid="23" grpId="0" animBg="1"/>
      <p:bldP spid="24" grpId="0" animBg="1"/>
      <p:bldP spid="25" grpId="0" animBg="1"/>
      <p:bldP spid="28"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8CCF82C-68EA-49C4-9FD8-EDFBADBBE25A}"/>
              </a:ext>
            </a:extLst>
          </p:cNvPr>
          <p:cNvSpPr/>
          <p:nvPr/>
        </p:nvSpPr>
        <p:spPr>
          <a:xfrm>
            <a:off x="351325" y="3648734"/>
            <a:ext cx="5775580"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dirty="0"/>
              <a:t>Annie: Well, yesterday, my friends and I volunteered at Fair View's soup kitchen.</a:t>
            </a:r>
            <a:endParaRPr lang="en-US" sz="3200" b="1" i="1" dirty="0">
              <a:solidFill>
                <a:srgbClr val="0070C0"/>
              </a:solidFill>
              <a:highlight>
                <a:srgbClr val="FFFF00"/>
              </a:highlight>
              <a:latin typeface="+mj-lt"/>
            </a:endParaRPr>
          </a:p>
        </p:txBody>
      </p:sp>
      <p:sp>
        <p:nvSpPr>
          <p:cNvPr id="26" name="TextBox 25">
            <a:extLst>
              <a:ext uri="{FF2B5EF4-FFF2-40B4-BE49-F238E27FC236}">
                <a16:creationId xmlns:a16="http://schemas.microsoft.com/office/drawing/2014/main" id="{7EE342E8-67E3-490B-8906-B1563203C941}"/>
              </a:ext>
            </a:extLst>
          </p:cNvPr>
          <p:cNvSpPr txBox="1"/>
          <p:nvPr/>
        </p:nvSpPr>
        <p:spPr>
          <a:xfrm>
            <a:off x="6263571" y="1289069"/>
            <a:ext cx="5657355" cy="1077218"/>
          </a:xfrm>
          <a:prstGeom prst="rect">
            <a:avLst/>
          </a:prstGeom>
          <a:solidFill>
            <a:srgbClr val="FFFF00"/>
          </a:solidFill>
        </p:spPr>
        <p:txBody>
          <a:bodyPr wrap="square">
            <a:spAutoFit/>
          </a:bodyPr>
          <a:lstStyle/>
          <a:p>
            <a:r>
              <a:rPr lang="en-US" sz="3200" b="1" dirty="0"/>
              <a:t>4. Who can enjoy playing in the park? </a:t>
            </a:r>
            <a:r>
              <a:rPr lang="en-US" sz="3200" b="1" dirty="0">
                <a:solidFill>
                  <a:srgbClr val="FF0000"/>
                </a:solidFill>
              </a:rPr>
              <a:t>c. kids</a:t>
            </a:r>
          </a:p>
        </p:txBody>
      </p:sp>
      <p:sp>
        <p:nvSpPr>
          <p:cNvPr id="27" name="TextBox 26">
            <a:extLst>
              <a:ext uri="{FF2B5EF4-FFF2-40B4-BE49-F238E27FC236}">
                <a16:creationId xmlns:a16="http://schemas.microsoft.com/office/drawing/2014/main" id="{79F196F2-6E6F-4EEE-A897-78B871A8967A}"/>
              </a:ext>
            </a:extLst>
          </p:cNvPr>
          <p:cNvSpPr txBox="1"/>
          <p:nvPr/>
        </p:nvSpPr>
        <p:spPr>
          <a:xfrm>
            <a:off x="6391747" y="3648734"/>
            <a:ext cx="5529179" cy="1077218"/>
          </a:xfrm>
          <a:prstGeom prst="rect">
            <a:avLst/>
          </a:prstGeom>
          <a:solidFill>
            <a:srgbClr val="FFFF00"/>
          </a:solidFill>
        </p:spPr>
        <p:txBody>
          <a:bodyPr wrap="square">
            <a:spAutoFit/>
          </a:bodyPr>
          <a:lstStyle/>
          <a:p>
            <a:r>
              <a:rPr lang="en-US" sz="3200" b="1" dirty="0">
                <a:latin typeface="+mj-lt"/>
              </a:rPr>
              <a:t>5. Who did Annie volunteer with? </a:t>
            </a:r>
            <a:r>
              <a:rPr lang="en-US" sz="3200" b="1" dirty="0">
                <a:solidFill>
                  <a:srgbClr val="FF0000"/>
                </a:solidFill>
                <a:latin typeface="+mj-lt"/>
              </a:rPr>
              <a:t>c. her friends</a:t>
            </a:r>
            <a:endParaRPr lang="en-US" sz="3200" b="1" i="0" dirty="0">
              <a:solidFill>
                <a:srgbClr val="FF0000"/>
              </a:solidFill>
              <a:effectLst/>
              <a:latin typeface="+mj-lt"/>
            </a:endParaRPr>
          </a:p>
        </p:txBody>
      </p:sp>
      <p:sp>
        <p:nvSpPr>
          <p:cNvPr id="15" name="Rectangle 14">
            <a:extLst>
              <a:ext uri="{FF2B5EF4-FFF2-40B4-BE49-F238E27FC236}">
                <a16:creationId xmlns:a16="http://schemas.microsoft.com/office/drawing/2014/main" id="{51ACBD78-3208-4E46-8D70-3A6E9E4AC0AC}"/>
              </a:ext>
            </a:extLst>
          </p:cNvPr>
          <p:cNvSpPr/>
          <p:nvPr/>
        </p:nvSpPr>
        <p:spPr>
          <a:xfrm>
            <a:off x="351325" y="1289069"/>
            <a:ext cx="5648832"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latin typeface="+mj-lt"/>
              </a:rPr>
              <a:t>Annie: We also planted flowers and trees there. Now, kids can enjoy playing in the park.</a:t>
            </a:r>
          </a:p>
        </p:txBody>
      </p:sp>
      <p:pic>
        <p:nvPicPr>
          <p:cNvPr id="7" name="CD1-TRACK 41">
            <a:hlinkClick r:id="" action="ppaction://media"/>
            <a:extLst>
              <a:ext uri="{FF2B5EF4-FFF2-40B4-BE49-F238E27FC236}">
                <a16:creationId xmlns:a16="http://schemas.microsoft.com/office/drawing/2014/main" id="{C481C4E6-4856-40F9-9F39-8951058737BC}"/>
              </a:ext>
            </a:extLst>
          </p:cNvPr>
          <p:cNvPicPr>
            <a:picLocks noChangeAspect="1"/>
          </p:cNvPicPr>
          <p:nvPr>
            <a:audioFile r:link="rId1"/>
            <p:extLst>
              <p:ext uri="{DAA4B4D4-6D71-4841-9C94-3DE7FCFB9230}">
                <p14:media xmlns:p14="http://schemas.microsoft.com/office/powerpoint/2010/main" r:embed="rId2">
                  <p14:trim st="24504" end="7632"/>
                </p14:media>
              </p:ext>
            </p:extLst>
          </p:nvPr>
        </p:nvPicPr>
        <p:blipFill>
          <a:blip r:embed="rId4"/>
          <a:stretch>
            <a:fillRect/>
          </a:stretch>
        </p:blipFill>
        <p:spPr>
          <a:xfrm>
            <a:off x="10367447" y="350361"/>
            <a:ext cx="671341" cy="671341"/>
          </a:xfrm>
          <a:prstGeom prst="rect">
            <a:avLst/>
          </a:prstGeom>
        </p:spPr>
      </p:pic>
    </p:spTree>
    <p:extLst>
      <p:ext uri="{BB962C8B-B14F-4D97-AF65-F5344CB8AC3E}">
        <p14:creationId xmlns:p14="http://schemas.microsoft.com/office/powerpoint/2010/main" val="222787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90"/>
                                          </p:val>
                                        </p:tav>
                                        <p:tav tm="100000">
                                          <p:val>
                                            <p:fltVal val="0"/>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9" fill="hold" display="0">
                  <p:stCondLst>
                    <p:cond delay="indefinite"/>
                  </p:stCondLst>
                  <p:endCondLst>
                    <p:cond evt="onStopAudio" delay="0">
                      <p:tgtEl>
                        <p:sldTgt/>
                      </p:tgtEl>
                    </p:cond>
                  </p:endCondLst>
                </p:cTn>
                <p:tgtEl>
                  <p:spTgt spid="7"/>
                </p:tgtEl>
              </p:cMediaNode>
            </p:audio>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4068" fill="hold"/>
                                        <p:tgtEl>
                                          <p:spTgt spid="7"/>
                                        </p:tgtEl>
                                      </p:cBhvr>
                                    </p:cmd>
                                  </p:childTnLst>
                                </p:cTn>
                              </p:par>
                            </p:childTnLst>
                          </p:cTn>
                        </p:par>
                      </p:childTnLst>
                    </p:cTn>
                  </p:par>
                </p:childTnLst>
              </p:cTn>
              <p:nextCondLst>
                <p:cond evt="onClick" delay="0">
                  <p:tgtEl>
                    <p:spTgt spid="7"/>
                  </p:tgtEl>
                </p:cond>
              </p:nextCondLst>
            </p:seq>
          </p:childTnLst>
        </p:cTn>
      </p:par>
    </p:tnLst>
    <p:bldLst>
      <p:bldP spid="18" grpId="0" animBg="1"/>
      <p:bldP spid="26" grpId="0" animBg="1"/>
      <p:bldP spid="27"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Audio - Scripts</a:t>
            </a:r>
          </a:p>
        </p:txBody>
      </p:sp>
      <p:sp>
        <p:nvSpPr>
          <p:cNvPr id="4" name="Rectangle 3"/>
          <p:cNvSpPr/>
          <p:nvPr/>
        </p:nvSpPr>
        <p:spPr>
          <a:xfrm>
            <a:off x="2425960" y="457200"/>
            <a:ext cx="9588760"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Practice the conversation with a partner.</a:t>
            </a:r>
          </a:p>
        </p:txBody>
      </p:sp>
      <p:sp>
        <p:nvSpPr>
          <p:cNvPr id="5" name="Rectangle 4"/>
          <p:cNvSpPr/>
          <p:nvPr/>
        </p:nvSpPr>
        <p:spPr>
          <a:xfrm>
            <a:off x="205274" y="1249378"/>
            <a:ext cx="11809445" cy="5109091"/>
          </a:xfrm>
          <a:prstGeom prst="rect">
            <a:avLst/>
          </a:prstGeom>
        </p:spPr>
        <p:txBody>
          <a:bodyPr wrap="square">
            <a:spAutoFit/>
          </a:bodyPr>
          <a:lstStyle/>
          <a:p>
            <a:r>
              <a:rPr lang="en-US" sz="2800" dirty="0">
                <a:solidFill>
                  <a:srgbClr val="FF0000"/>
                </a:solidFill>
              </a:rPr>
              <a:t>Ms. White</a:t>
            </a:r>
            <a:r>
              <a:rPr lang="en-US" sz="2800" dirty="0"/>
              <a:t>: So, Annie, let's talk about what you did to help our community.</a:t>
            </a:r>
          </a:p>
          <a:p>
            <a:r>
              <a:rPr lang="en-US" sz="2800" dirty="0">
                <a:solidFill>
                  <a:srgbClr val="0070C0"/>
                </a:solidFill>
              </a:rPr>
              <a:t>Annie</a:t>
            </a:r>
            <a:r>
              <a:rPr lang="en-US" sz="2800" dirty="0"/>
              <a:t>: Last month, I donated warm clothes and my old toys. My sister donated some comics. They went to the poor children.</a:t>
            </a:r>
          </a:p>
          <a:p>
            <a:r>
              <a:rPr lang="en-US" sz="2800" dirty="0">
                <a:solidFill>
                  <a:srgbClr val="FF0000"/>
                </a:solidFill>
              </a:rPr>
              <a:t>Ms. White</a:t>
            </a:r>
            <a:r>
              <a:rPr lang="en-US" sz="2800" dirty="0"/>
              <a:t>: Great. What else did you do?</a:t>
            </a:r>
          </a:p>
          <a:p>
            <a:r>
              <a:rPr lang="en-US" sz="2800" dirty="0">
                <a:solidFill>
                  <a:srgbClr val="0070C0"/>
                </a:solidFill>
              </a:rPr>
              <a:t>Annie</a:t>
            </a:r>
            <a:r>
              <a:rPr lang="en-US" sz="2800" dirty="0"/>
              <a:t>: Last week, I cleaned up the park near my house. It was dirty so we picked up the garbage. We also planted flowers and trees there. Now, kids can enjoy playing in the park.</a:t>
            </a:r>
          </a:p>
          <a:p>
            <a:r>
              <a:rPr lang="en-US" sz="2800" dirty="0">
                <a:solidFill>
                  <a:srgbClr val="FF0000"/>
                </a:solidFill>
              </a:rPr>
              <a:t>Ms. White</a:t>
            </a:r>
            <a:r>
              <a:rPr lang="en-US" sz="2800" dirty="0"/>
              <a:t>: Fantastic. Can you tell us about your volunteer work? </a:t>
            </a:r>
          </a:p>
          <a:p>
            <a:r>
              <a:rPr lang="en-US" sz="2800" dirty="0">
                <a:solidFill>
                  <a:srgbClr val="0070C0"/>
                </a:solidFill>
              </a:rPr>
              <a:t>Annie</a:t>
            </a:r>
            <a:r>
              <a:rPr lang="en-US" sz="2800" dirty="0"/>
              <a:t>: Well, yesterday, my friends and I volunteered at Fair View's soup kitchen.</a:t>
            </a:r>
          </a:p>
          <a:p>
            <a:r>
              <a:rPr lang="en-US" sz="2800" dirty="0">
                <a:solidFill>
                  <a:srgbClr val="FF0000"/>
                </a:solidFill>
              </a:rPr>
              <a:t>Ms. White</a:t>
            </a:r>
            <a:r>
              <a:rPr lang="en-US" sz="2800" dirty="0"/>
              <a:t>: Wow! You guys did a great job to help our community. </a:t>
            </a:r>
          </a:p>
          <a:p>
            <a:r>
              <a:rPr lang="en-US" sz="2800" dirty="0">
                <a:solidFill>
                  <a:srgbClr val="0070C0"/>
                </a:solidFill>
              </a:rPr>
              <a:t>Annie</a:t>
            </a:r>
            <a:r>
              <a:rPr lang="en-US" sz="2800" dirty="0"/>
              <a:t>: Thank you, Ms. White.</a:t>
            </a:r>
          </a:p>
          <a:p>
            <a:endParaRPr lang="en-US" dirty="0"/>
          </a:p>
        </p:txBody>
      </p:sp>
    </p:spTree>
    <p:extLst>
      <p:ext uri="{BB962C8B-B14F-4D97-AF65-F5344CB8AC3E}">
        <p14:creationId xmlns:p14="http://schemas.microsoft.com/office/powerpoint/2010/main" val="3212745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5945" y="195590"/>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9182" y="401737"/>
            <a:ext cx="2622635" cy="167274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529772" y="1238111"/>
            <a:ext cx="4793666" cy="2211259"/>
          </a:xfrm>
          <a:prstGeom prst="wedgeRoundRectCallout">
            <a:avLst>
              <a:gd name="adj1" fmla="val 44748"/>
              <a:gd name="adj2" fmla="val 61828"/>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i="1" dirty="0">
                <a:solidFill>
                  <a:srgbClr val="0070C0"/>
                </a:solidFill>
              </a:rPr>
              <a:t>What kinds of things could you do to help your local community?</a:t>
            </a:r>
          </a:p>
        </p:txBody>
      </p:sp>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listening</a:t>
            </a:r>
          </a:p>
        </p:txBody>
      </p:sp>
      <p:sp>
        <p:nvSpPr>
          <p:cNvPr id="10" name="Rounded Rectangular Callout 9"/>
          <p:cNvSpPr/>
          <p:nvPr/>
        </p:nvSpPr>
        <p:spPr>
          <a:xfrm>
            <a:off x="6305883" y="2661719"/>
            <a:ext cx="5276118" cy="3078178"/>
          </a:xfrm>
          <a:prstGeom prst="wedgeRoundRectCallout">
            <a:avLst>
              <a:gd name="adj1" fmla="val -50678"/>
              <a:gd name="adj2" fmla="val 69724"/>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3600" dirty="0">
                <a:solidFill>
                  <a:srgbClr val="C00000"/>
                </a:solidFill>
              </a:rPr>
              <a:t>I could clean up the streets near my house or donate my old books to the poor children in my neighborhood.</a:t>
            </a:r>
          </a:p>
        </p:txBody>
      </p:sp>
    </p:spTree>
    <p:extLst>
      <p:ext uri="{BB962C8B-B14F-4D97-AF65-F5344CB8AC3E}">
        <p14:creationId xmlns:p14="http://schemas.microsoft.com/office/powerpoint/2010/main" val="3287130769"/>
      </p:ext>
    </p:extLst>
  </p:cSld>
  <p:clrMapOvr>
    <a:masterClrMapping/>
  </p:clrMapOvr>
  <p:transition spd="med">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92533" y="1602507"/>
            <a:ext cx="11119182" cy="3286364"/>
          </a:xfrm>
          <a:prstGeom prst="rect">
            <a:avLst/>
          </a:prstGeom>
        </p:spPr>
      </p:pic>
      <p:pic>
        <p:nvPicPr>
          <p:cNvPr id="3" name="CD1-TRACK 42">
            <a:hlinkClick r:id="" action="ppaction://media"/>
          </p:cNvPr>
          <p:cNvPicPr>
            <a:picLocks noChangeAspect="1"/>
          </p:cNvPicPr>
          <p:nvPr>
            <a:audioFile r:link="rId1"/>
            <p:extLst>
              <p:ext uri="{DAA4B4D4-6D71-4841-9C94-3DE7FCFB9230}">
                <p14:media xmlns:p14="http://schemas.microsoft.com/office/powerpoint/2010/main" r:embed="rId2">
                  <p14:trim st="24108" end="3569.625"/>
                </p14:media>
              </p:ext>
            </p:extLst>
          </p:nvPr>
        </p:nvPicPr>
        <p:blipFill>
          <a:blip r:embed="rId5"/>
          <a:stretch>
            <a:fillRect/>
          </a:stretch>
        </p:blipFill>
        <p:spPr>
          <a:xfrm>
            <a:off x="5229679" y="3976575"/>
            <a:ext cx="672799" cy="672799"/>
          </a:xfrm>
          <a:prstGeom prst="rect">
            <a:avLst/>
          </a:prstGeom>
        </p:spPr>
      </p:pic>
    </p:spTree>
    <p:extLst>
      <p:ext uri="{BB962C8B-B14F-4D97-AF65-F5344CB8AC3E}">
        <p14:creationId xmlns:p14="http://schemas.microsoft.com/office/powerpoint/2010/main" val="3459713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9"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5129" y="314781"/>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9182" y="401737"/>
            <a:ext cx="2622635" cy="167274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475451" y="1491608"/>
            <a:ext cx="5499836" cy="2211259"/>
          </a:xfrm>
          <a:prstGeom prst="wedgeRoundRectCallout">
            <a:avLst>
              <a:gd name="adj1" fmla="val 44748"/>
              <a:gd name="adj2" fmla="val 61828"/>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i="1" dirty="0">
                <a:solidFill>
                  <a:srgbClr val="0070C0"/>
                </a:solidFill>
              </a:rPr>
              <a:t>Let’s talk about what you did to help our community.</a:t>
            </a:r>
          </a:p>
        </p:txBody>
      </p:sp>
      <p:sp>
        <p:nvSpPr>
          <p:cNvPr id="10" name="Rounded Rectangular Callout 9"/>
          <p:cNvSpPr/>
          <p:nvPr/>
        </p:nvSpPr>
        <p:spPr>
          <a:xfrm>
            <a:off x="6305883" y="3603279"/>
            <a:ext cx="5276118" cy="2136618"/>
          </a:xfrm>
          <a:prstGeom prst="wedgeRoundRectCallout">
            <a:avLst>
              <a:gd name="adj1" fmla="val -50678"/>
              <a:gd name="adj2" fmla="val 69724"/>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3600" dirty="0">
                <a:solidFill>
                  <a:srgbClr val="92D050"/>
                </a:solidFill>
              </a:rPr>
              <a:t>I cleaned up the park near my school and planted some new trees.</a:t>
            </a:r>
          </a:p>
        </p:txBody>
      </p:sp>
    </p:spTree>
    <p:extLst>
      <p:ext uri="{BB962C8B-B14F-4D97-AF65-F5344CB8AC3E}">
        <p14:creationId xmlns:p14="http://schemas.microsoft.com/office/powerpoint/2010/main" val="4280726434"/>
      </p:ext>
    </p:extLst>
  </p:cSld>
  <p:clrMapOvr>
    <a:masterClrMapping/>
  </p:clrMapOvr>
  <p:transition spd="med">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649C3A-3028-1045-9050-8B4D037870AD}"/>
              </a:ext>
            </a:extLst>
          </p:cNvPr>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5" name="TextBox 4">
            <a:hlinkClick r:id="rId2"/>
          </p:cNvPr>
          <p:cNvSpPr txBox="1"/>
          <p:nvPr/>
        </p:nvSpPr>
        <p:spPr>
          <a:xfrm>
            <a:off x="248480" y="3717235"/>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4" name="Picture 3"/>
          <p:cNvPicPr>
            <a:picLocks noChangeAspect="1"/>
          </p:cNvPicPr>
          <p:nvPr/>
        </p:nvPicPr>
        <p:blipFill>
          <a:blip r:embed="rId3"/>
          <a:stretch>
            <a:fillRect/>
          </a:stretch>
        </p:blipFill>
        <p:spPr>
          <a:xfrm>
            <a:off x="2794188" y="2006081"/>
            <a:ext cx="9004635" cy="3970507"/>
          </a:xfrm>
          <a:prstGeom prst="rect">
            <a:avLst/>
          </a:prstGeom>
        </p:spPr>
      </p:pic>
    </p:spTree>
    <p:extLst>
      <p:ext uri="{BB962C8B-B14F-4D97-AF65-F5344CB8AC3E}">
        <p14:creationId xmlns:p14="http://schemas.microsoft.com/office/powerpoint/2010/main" val="3511491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8759" y="1356547"/>
            <a:ext cx="10547738"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Write 5 sentences about what you did to help our community. Use the information from the Listening Section.</a:t>
            </a:r>
          </a:p>
          <a:p>
            <a:r>
              <a:rPr lang="en-US" sz="3600" i="1" dirty="0">
                <a:solidFill>
                  <a:srgbClr val="0070C0"/>
                </a:solidFill>
              </a:rPr>
              <a:t>Use the Past Simple tense:</a:t>
            </a:r>
          </a:p>
          <a:p>
            <a:r>
              <a:rPr lang="en-US" sz="3600" i="1" dirty="0">
                <a:solidFill>
                  <a:srgbClr val="0070C0"/>
                </a:solidFill>
              </a:rPr>
              <a:t>        I </a:t>
            </a:r>
            <a:r>
              <a:rPr lang="en-US" sz="3600" i="1" dirty="0">
                <a:solidFill>
                  <a:srgbClr val="FF0000"/>
                </a:solidFill>
              </a:rPr>
              <a:t>cleaned up </a:t>
            </a:r>
            <a:r>
              <a:rPr lang="en-US" sz="3600" i="1" dirty="0">
                <a:solidFill>
                  <a:srgbClr val="0070C0"/>
                </a:solidFill>
              </a:rPr>
              <a:t>the streets.</a:t>
            </a:r>
          </a:p>
          <a:p>
            <a:r>
              <a:rPr lang="en-US" sz="3600" i="1" dirty="0">
                <a:solidFill>
                  <a:srgbClr val="0070C0"/>
                </a:solidFill>
              </a:rPr>
              <a:t>        My friends </a:t>
            </a:r>
            <a:r>
              <a:rPr lang="en-US" sz="3600" i="1" dirty="0">
                <a:solidFill>
                  <a:srgbClr val="FF0000"/>
                </a:solidFill>
              </a:rPr>
              <a:t>donated</a:t>
            </a:r>
            <a:r>
              <a:rPr lang="en-US" sz="3600" i="1" dirty="0">
                <a:solidFill>
                  <a:srgbClr val="0070C0"/>
                </a:solidFill>
              </a:rPr>
              <a:t> their old books and old clothes.</a:t>
            </a:r>
          </a:p>
        </p:txBody>
      </p:sp>
    </p:spTree>
    <p:extLst>
      <p:ext uri="{BB962C8B-B14F-4D97-AF65-F5344CB8AC3E}">
        <p14:creationId xmlns:p14="http://schemas.microsoft.com/office/powerpoint/2010/main" val="3266177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4801314"/>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marL="571500" indent="-571500">
              <a:buFontTx/>
              <a:buChar char="-"/>
            </a:pPr>
            <a:r>
              <a:rPr lang="en-US" sz="3600" i="1" dirty="0">
                <a:solidFill>
                  <a:srgbClr val="0070C0"/>
                </a:solidFill>
              </a:rPr>
              <a:t>talk about what they can do to help the community.</a:t>
            </a:r>
          </a:p>
          <a:p>
            <a:pPr marL="571500" indent="-571500">
              <a:buFontTx/>
              <a:buChar char="-"/>
            </a:pPr>
            <a:r>
              <a:rPr lang="en-US" sz="3600" i="1" dirty="0">
                <a:solidFill>
                  <a:srgbClr val="0070C0"/>
                </a:solidFill>
              </a:rPr>
              <a:t>practice listening for main ideas and specific information.</a:t>
            </a: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268322"/>
            <a:ext cx="9109275" cy="6210869"/>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6179" y="693071"/>
            <a:ext cx="4276107" cy="923330"/>
          </a:xfrm>
          <a:prstGeom prst="rect">
            <a:avLst/>
          </a:prstGeom>
        </p:spPr>
        <p:txBody>
          <a:bodyPr wrap="none">
            <a:spAutoFit/>
          </a:bodyPr>
          <a:lstStyle/>
          <a:p>
            <a:r>
              <a:rPr lang="en-US" sz="5400" b="1" dirty="0">
                <a:solidFill>
                  <a:srgbClr val="FF0000"/>
                </a:solidFill>
              </a:rPr>
              <a:t>Today’s lesson</a:t>
            </a:r>
          </a:p>
        </p:txBody>
      </p:sp>
      <p:pic>
        <p:nvPicPr>
          <p:cNvPr id="2" name="Picture 1"/>
          <p:cNvPicPr>
            <a:picLocks noChangeAspect="1"/>
          </p:cNvPicPr>
          <p:nvPr/>
        </p:nvPicPr>
        <p:blipFill>
          <a:blip r:embed="rId2"/>
          <a:stretch>
            <a:fillRect/>
          </a:stretch>
        </p:blipFill>
        <p:spPr>
          <a:xfrm>
            <a:off x="7149887" y="591066"/>
            <a:ext cx="4005419" cy="5675868"/>
          </a:xfrm>
          <a:prstGeom prst="rect">
            <a:avLst/>
          </a:prstGeom>
        </p:spPr>
      </p:pic>
    </p:spTree>
    <p:extLst>
      <p:ext uri="{BB962C8B-B14F-4D97-AF65-F5344CB8AC3E}">
        <p14:creationId xmlns:p14="http://schemas.microsoft.com/office/powerpoint/2010/main" val="1657387981"/>
      </p:ext>
    </p:extLst>
  </p:cSld>
  <p:clrMapOvr>
    <a:masterClrMapping/>
  </p:clrMapOvr>
  <p:transition spd="med">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329016" y="1867400"/>
            <a:ext cx="10267239"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Listening: </a:t>
            </a:r>
          </a:p>
          <a:p>
            <a:pPr marL="571500" indent="-571500">
              <a:buFontTx/>
              <a:buChar char="-"/>
            </a:pPr>
            <a:r>
              <a:rPr lang="en-US" sz="3600" i="1" dirty="0">
                <a:solidFill>
                  <a:srgbClr val="0070C0"/>
                </a:solidFill>
              </a:rPr>
              <a:t>Listening for main ideas and specific information.</a:t>
            </a:r>
          </a:p>
          <a:p>
            <a:r>
              <a:rPr lang="en-US" sz="3600" i="1" dirty="0">
                <a:solidFill>
                  <a:srgbClr val="FF0000"/>
                </a:solidFill>
              </a:rPr>
              <a:t>Speaking: </a:t>
            </a:r>
          </a:p>
          <a:p>
            <a:pPr marL="571500" indent="-571500">
              <a:buFontTx/>
              <a:buChar char="-"/>
            </a:pPr>
            <a:r>
              <a:rPr lang="en-US" sz="3600" i="1" dirty="0">
                <a:solidFill>
                  <a:srgbClr val="0070C0"/>
                </a:solidFill>
              </a:rPr>
              <a:t>Talking about what you did to help our community.</a:t>
            </a:r>
          </a:p>
          <a:p>
            <a:pPr marL="571500" indent="-571500">
              <a:buFontTx/>
              <a:buChar char="-"/>
            </a:pPr>
            <a:r>
              <a:rPr lang="en-US" sz="3600" i="1" dirty="0">
                <a:solidFill>
                  <a:srgbClr val="0070C0"/>
                </a:solidFill>
              </a:rPr>
              <a:t>Introducing a topic.</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51927" y="1743740"/>
            <a:ext cx="11728406"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the vocabularies and make sentences using them. </a:t>
            </a:r>
          </a:p>
          <a:p>
            <a:pPr marL="571500" indent="-571500">
              <a:buFontTx/>
              <a:buChar char="-"/>
            </a:pPr>
            <a:r>
              <a:rPr lang="en-US" sz="3600" i="1" dirty="0">
                <a:solidFill>
                  <a:srgbClr val="0070C0"/>
                </a:solidFill>
              </a:rPr>
              <a:t>Do the Listening exercise on page 22 WB.</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24.</a:t>
            </a:r>
          </a:p>
          <a:p>
            <a:pPr marL="571500" indent="-571500">
              <a:buFontTx/>
              <a:buChar char="-"/>
            </a:pPr>
            <a:r>
              <a:rPr lang="en-US" sz="3600" i="1" dirty="0">
                <a:solidFill>
                  <a:srgbClr val="0070C0"/>
                </a:solidFill>
              </a:rPr>
              <a:t>Prepare the next lesson (page 32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2"/>
              </a:rPr>
              <a:t>www.eduhome.com.vn</a:t>
            </a:r>
            <a:r>
              <a:rPr lang="en-US" sz="3600" b="1" i="1" dirty="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07" y="355460"/>
            <a:ext cx="8958016" cy="5933368"/>
          </a:xfrm>
          <a:prstGeom prst="rect">
            <a:avLst/>
          </a:prstGeom>
        </p:spPr>
      </p:pic>
      <p:sp>
        <p:nvSpPr>
          <p:cNvPr id="4" name="TextBox 3"/>
          <p:cNvSpPr txBox="1"/>
          <p:nvPr/>
        </p:nvSpPr>
        <p:spPr>
          <a:xfrm>
            <a:off x="9074552" y="1689904"/>
            <a:ext cx="45719" cy="369332"/>
          </a:xfrm>
          <a:prstGeom prst="rect">
            <a:avLst/>
          </a:prstGeom>
          <a:noFill/>
        </p:spPr>
        <p:txBody>
          <a:bodyPr wrap="square" rtlCol="0">
            <a:spAutoFit/>
          </a:bodyPr>
          <a:lstStyle/>
          <a:p>
            <a:endParaRPr lang="en-US" dirty="0"/>
          </a:p>
        </p:txBody>
      </p:sp>
      <p:sp>
        <p:nvSpPr>
          <p:cNvPr id="5" name="Rectangle 4">
            <a:extLst>
              <a:ext uri="{FF2B5EF4-FFF2-40B4-BE49-F238E27FC236}">
                <a16:creationId xmlns:a16="http://schemas.microsoft.com/office/drawing/2014/main" id="{55597FC4-A1EB-4B8C-B8F7-6A93B08EA6D2}"/>
              </a:ext>
            </a:extLst>
          </p:cNvPr>
          <p:cNvSpPr/>
          <p:nvPr/>
        </p:nvSpPr>
        <p:spPr>
          <a:xfrm>
            <a:off x="8480612" y="659876"/>
            <a:ext cx="3711388" cy="532453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i="1" dirty="0">
                <a:solidFill>
                  <a:srgbClr val="FF0000"/>
                </a:solidFill>
              </a:rPr>
              <a:t>New words</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Clean up parks</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Clean up streets</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Donate books</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Donate old clothes</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Plant flowers</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Plant trees</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Raise money</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Recycle bottles</a:t>
            </a:r>
            <a:endParaRPr lang="en-US" sz="3400" i="1" dirty="0">
              <a:solidFill>
                <a:srgbClr val="0070C0"/>
              </a:solidFill>
            </a:endParaRPr>
          </a:p>
        </p:txBody>
      </p:sp>
    </p:spTree>
    <p:extLst>
      <p:ext uri="{BB962C8B-B14F-4D97-AF65-F5344CB8AC3E}">
        <p14:creationId xmlns:p14="http://schemas.microsoft.com/office/powerpoint/2010/main" val="2835131636"/>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90" y="327923"/>
            <a:ext cx="9243006" cy="6161375"/>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049491" y="538285"/>
            <a:ext cx="414250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415" y="872314"/>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3" name="Rectangle 2"/>
          <p:cNvSpPr/>
          <p:nvPr/>
        </p:nvSpPr>
        <p:spPr>
          <a:xfrm>
            <a:off x="840920" y="2730406"/>
            <a:ext cx="11018571" cy="2800767"/>
          </a:xfrm>
          <a:prstGeom prst="rect">
            <a:avLst/>
          </a:prstGeom>
        </p:spPr>
        <p:txBody>
          <a:bodyPr wrap="square">
            <a:spAutoFit/>
          </a:bodyPr>
          <a:lstStyle/>
          <a:p>
            <a:pPr marL="742950" indent="-742950">
              <a:buAutoNum type="arabicPeriod"/>
            </a:pPr>
            <a:r>
              <a:rPr lang="en-US" sz="4400" b="1" i="1" dirty="0">
                <a:solidFill>
                  <a:srgbClr val="0070C0"/>
                </a:solidFill>
              </a:rPr>
              <a:t>What do you usually do to help poor people?</a:t>
            </a:r>
          </a:p>
          <a:p>
            <a:pPr marL="742950" indent="-742950">
              <a:buAutoNum type="arabicPeriod"/>
            </a:pPr>
            <a:r>
              <a:rPr lang="en-US" sz="4400" b="1" i="1" dirty="0">
                <a:solidFill>
                  <a:srgbClr val="0070C0"/>
                </a:solidFill>
              </a:rPr>
              <a:t>How do you keep the environment around you clean? </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2766" y="597583"/>
            <a:ext cx="3106216" cy="198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478190"/>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2972" y="328247"/>
            <a:ext cx="9749028" cy="608207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83" y="686812"/>
            <a:ext cx="5706488" cy="1081222"/>
          </a:xfrm>
          <a:prstGeom prst="rect">
            <a:avLst/>
          </a:prstGeom>
        </p:spPr>
      </p:pic>
    </p:spTree>
    <p:extLst>
      <p:ext uri="{BB962C8B-B14F-4D97-AF65-F5344CB8AC3E}">
        <p14:creationId xmlns:p14="http://schemas.microsoft.com/office/powerpoint/2010/main" val="1587296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17978" y="415259"/>
            <a:ext cx="9356042"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dirty="0">
                <a:solidFill>
                  <a:srgbClr val="0070C0"/>
                </a:solidFill>
              </a:rPr>
              <a:t>Work in pairs.          Fill in the table.</a:t>
            </a:r>
            <a:endParaRPr lang="en-US" sz="3600" i="1" dirty="0">
              <a:solidFill>
                <a:srgbClr val="0070C0"/>
              </a:solidFill>
            </a:endParaRPr>
          </a:p>
        </p:txBody>
      </p:sp>
      <p:pic>
        <p:nvPicPr>
          <p:cNvPr id="10" name="Picture 2" descr="Free Speech bubble 1195466 PNG with Transparent Background">
            <a:extLst>
              <a:ext uri="{FF2B5EF4-FFF2-40B4-BE49-F238E27FC236}">
                <a16:creationId xmlns:a16="http://schemas.microsoft.com/office/drawing/2014/main" id="{98D5D5D5-E744-4401-B1B4-E37E76B032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9202" y="415259"/>
            <a:ext cx="966980" cy="616751"/>
          </a:xfrm>
          <a:prstGeom prst="rect">
            <a:avLst/>
          </a:prstGeom>
          <a:noFill/>
          <a:extLst>
            <a:ext uri="{909E8E84-426E-40DD-AFC4-6F175D3DCCD1}">
              <a14:hiddenFill xmlns:a14="http://schemas.microsoft.com/office/drawing/2010/main">
                <a:solidFill>
                  <a:srgbClr val="FFFFFF"/>
                </a:solidFill>
              </a14:hiddenFill>
            </a:ext>
          </a:extLst>
        </p:spPr>
      </p:pic>
      <p:sp>
        <p:nvSpPr>
          <p:cNvPr id="6" name="Horizontal Scroll 5"/>
          <p:cNvSpPr/>
          <p:nvPr/>
        </p:nvSpPr>
        <p:spPr>
          <a:xfrm>
            <a:off x="1417978" y="1321806"/>
            <a:ext cx="9356042" cy="832919"/>
          </a:xfrm>
          <a:prstGeom prst="horizontalScrol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recycle    raise    plant    donate    clean up</a:t>
            </a:r>
          </a:p>
        </p:txBody>
      </p:sp>
      <p:graphicFrame>
        <p:nvGraphicFramePr>
          <p:cNvPr id="7" name="Table 6"/>
          <p:cNvGraphicFramePr>
            <a:graphicFrameLocks noGrp="1"/>
          </p:cNvGraphicFramePr>
          <p:nvPr>
            <p:extLst>
              <p:ext uri="{D42A27DB-BD31-4B8C-83A1-F6EECF244321}">
                <p14:modId xmlns:p14="http://schemas.microsoft.com/office/powerpoint/2010/main" val="796930233"/>
              </p:ext>
            </p:extLst>
          </p:nvPr>
        </p:nvGraphicFramePr>
        <p:xfrm>
          <a:off x="497943" y="2553074"/>
          <a:ext cx="10389797" cy="2335798"/>
        </p:xfrm>
        <a:graphic>
          <a:graphicData uri="http://schemas.openxmlformats.org/drawingml/2006/table">
            <a:tbl>
              <a:tblPr firstRow="1" bandRow="1">
                <a:tableStyleId>{5C22544A-7EE6-4342-B048-85BDC9FD1C3A}</a:tableStyleId>
              </a:tblPr>
              <a:tblGrid>
                <a:gridCol w="1683942">
                  <a:extLst>
                    <a:ext uri="{9D8B030D-6E8A-4147-A177-3AD203B41FA5}">
                      <a16:colId xmlns:a16="http://schemas.microsoft.com/office/drawing/2014/main" val="20000"/>
                    </a:ext>
                  </a:extLst>
                </a:gridCol>
                <a:gridCol w="1720159">
                  <a:extLst>
                    <a:ext uri="{9D8B030D-6E8A-4147-A177-3AD203B41FA5}">
                      <a16:colId xmlns:a16="http://schemas.microsoft.com/office/drawing/2014/main" val="20001"/>
                    </a:ext>
                  </a:extLst>
                </a:gridCol>
                <a:gridCol w="2399168">
                  <a:extLst>
                    <a:ext uri="{9D8B030D-6E8A-4147-A177-3AD203B41FA5}">
                      <a16:colId xmlns:a16="http://schemas.microsoft.com/office/drawing/2014/main" val="20002"/>
                    </a:ext>
                  </a:extLst>
                </a:gridCol>
                <a:gridCol w="1946495">
                  <a:extLst>
                    <a:ext uri="{9D8B030D-6E8A-4147-A177-3AD203B41FA5}">
                      <a16:colId xmlns:a16="http://schemas.microsoft.com/office/drawing/2014/main" val="20003"/>
                    </a:ext>
                  </a:extLst>
                </a:gridCol>
                <a:gridCol w="2640033">
                  <a:extLst>
                    <a:ext uri="{9D8B030D-6E8A-4147-A177-3AD203B41FA5}">
                      <a16:colId xmlns:a16="http://schemas.microsoft.com/office/drawing/2014/main" val="20004"/>
                    </a:ext>
                  </a:extLst>
                </a:gridCol>
              </a:tblGrid>
              <a:tr h="624692">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0000"/>
                  </a:ext>
                </a:extLst>
              </a:tr>
              <a:tr h="1711106">
                <a:tc>
                  <a:txBody>
                    <a:bodyPr/>
                    <a:lstStyle/>
                    <a:p>
                      <a:pPr algn="ctr"/>
                      <a:r>
                        <a:rPr lang="en-US" sz="3600" dirty="0"/>
                        <a:t>t</a:t>
                      </a:r>
                      <a:r>
                        <a:rPr lang="en-US" sz="3600"/>
                        <a:t>rees</a:t>
                      </a:r>
                      <a:endParaRPr lang="en-US" sz="3600" dirty="0"/>
                    </a:p>
                    <a:p>
                      <a:pPr algn="ctr"/>
                      <a:r>
                        <a:rPr lang="en-US" sz="3600" dirty="0"/>
                        <a:t>f</a:t>
                      </a:r>
                      <a:r>
                        <a:rPr lang="en-US" sz="3600"/>
                        <a:t>lowers</a:t>
                      </a:r>
                      <a:endParaRPr lang="en-US" sz="3600" dirty="0"/>
                    </a:p>
                  </a:txBody>
                  <a:tcPr/>
                </a:tc>
                <a:tc>
                  <a:txBody>
                    <a:bodyPr/>
                    <a:lstStyle/>
                    <a:p>
                      <a:pPr algn="ctr"/>
                      <a:r>
                        <a:rPr lang="en-US" sz="3600" dirty="0"/>
                        <a:t>money </a:t>
                      </a:r>
                    </a:p>
                  </a:txBody>
                  <a:tcPr/>
                </a:tc>
                <a:tc>
                  <a:txBody>
                    <a:bodyPr/>
                    <a:lstStyle/>
                    <a:p>
                      <a:pPr algn="ctr"/>
                      <a:r>
                        <a:rPr lang="en-US" sz="3600" dirty="0"/>
                        <a:t>parks</a:t>
                      </a:r>
                    </a:p>
                    <a:p>
                      <a:pPr algn="ctr"/>
                      <a:r>
                        <a:rPr lang="en-US" sz="3600" dirty="0"/>
                        <a:t>streets </a:t>
                      </a:r>
                    </a:p>
                  </a:txBody>
                  <a:tcPr/>
                </a:tc>
                <a:tc>
                  <a:txBody>
                    <a:bodyPr/>
                    <a:lstStyle/>
                    <a:p>
                      <a:pPr algn="ctr"/>
                      <a:r>
                        <a:rPr lang="en-US" sz="3600" dirty="0"/>
                        <a:t>cans </a:t>
                      </a:r>
                    </a:p>
                    <a:p>
                      <a:pPr algn="ctr"/>
                      <a:r>
                        <a:rPr lang="en-US" sz="3600" dirty="0"/>
                        <a:t>bottles </a:t>
                      </a:r>
                    </a:p>
                  </a:txBody>
                  <a:tcPr/>
                </a:tc>
                <a:tc>
                  <a:txBody>
                    <a:bodyPr/>
                    <a:lstStyle/>
                    <a:p>
                      <a:pPr algn="ctr"/>
                      <a:r>
                        <a:rPr lang="en-US" sz="3600" dirty="0"/>
                        <a:t>books </a:t>
                      </a:r>
                    </a:p>
                    <a:p>
                      <a:pPr algn="ctr"/>
                      <a:r>
                        <a:rPr lang="en-US" sz="3600" dirty="0"/>
                        <a:t>old clothes</a:t>
                      </a:r>
                    </a:p>
                  </a:txBody>
                  <a:tcPr/>
                </a:tc>
                <a:extLst>
                  <a:ext uri="{0D108BD9-81ED-4DB2-BD59-A6C34878D82A}">
                    <a16:rowId xmlns:a16="http://schemas.microsoft.com/office/drawing/2014/main" val="10001"/>
                  </a:ext>
                </a:extLst>
              </a:tr>
            </a:tbl>
          </a:graphicData>
        </a:graphic>
      </p:graphicFrame>
      <p:sp>
        <p:nvSpPr>
          <p:cNvPr id="13" name="TextBox 12"/>
          <p:cNvSpPr txBox="1"/>
          <p:nvPr/>
        </p:nvSpPr>
        <p:spPr>
          <a:xfrm>
            <a:off x="777088" y="2552175"/>
            <a:ext cx="1267485" cy="646331"/>
          </a:xfrm>
          <a:prstGeom prst="rect">
            <a:avLst/>
          </a:prstGeom>
          <a:noFill/>
        </p:spPr>
        <p:txBody>
          <a:bodyPr wrap="square" rtlCol="0">
            <a:spAutoFit/>
          </a:bodyPr>
          <a:lstStyle/>
          <a:p>
            <a:r>
              <a:rPr lang="en-US" sz="3600" dirty="0">
                <a:solidFill>
                  <a:schemeClr val="bg1"/>
                </a:solidFill>
              </a:rPr>
              <a:t>plant</a:t>
            </a:r>
          </a:p>
        </p:txBody>
      </p:sp>
      <p:sp>
        <p:nvSpPr>
          <p:cNvPr id="14" name="TextBox 13"/>
          <p:cNvSpPr txBox="1"/>
          <p:nvPr/>
        </p:nvSpPr>
        <p:spPr>
          <a:xfrm>
            <a:off x="2435382" y="2552176"/>
            <a:ext cx="1439501" cy="646331"/>
          </a:xfrm>
          <a:prstGeom prst="rect">
            <a:avLst/>
          </a:prstGeom>
          <a:noFill/>
        </p:spPr>
        <p:txBody>
          <a:bodyPr wrap="square" rtlCol="0">
            <a:spAutoFit/>
          </a:bodyPr>
          <a:lstStyle/>
          <a:p>
            <a:r>
              <a:rPr lang="en-US" sz="3600" dirty="0">
                <a:solidFill>
                  <a:schemeClr val="bg1"/>
                </a:solidFill>
              </a:rPr>
              <a:t>raise</a:t>
            </a:r>
          </a:p>
        </p:txBody>
      </p:sp>
      <p:sp>
        <p:nvSpPr>
          <p:cNvPr id="15" name="TextBox 14"/>
          <p:cNvSpPr txBox="1"/>
          <p:nvPr/>
        </p:nvSpPr>
        <p:spPr>
          <a:xfrm>
            <a:off x="4194771" y="2552176"/>
            <a:ext cx="1901228" cy="646331"/>
          </a:xfrm>
          <a:prstGeom prst="rect">
            <a:avLst/>
          </a:prstGeom>
          <a:noFill/>
        </p:spPr>
        <p:txBody>
          <a:bodyPr wrap="square" rtlCol="0">
            <a:spAutoFit/>
          </a:bodyPr>
          <a:lstStyle/>
          <a:p>
            <a:r>
              <a:rPr lang="en-US" sz="3600" dirty="0">
                <a:solidFill>
                  <a:schemeClr val="bg1"/>
                </a:solidFill>
              </a:rPr>
              <a:t>clean up</a:t>
            </a:r>
          </a:p>
        </p:txBody>
      </p:sp>
      <p:sp>
        <p:nvSpPr>
          <p:cNvPr id="16" name="TextBox 15"/>
          <p:cNvSpPr txBox="1"/>
          <p:nvPr/>
        </p:nvSpPr>
        <p:spPr>
          <a:xfrm>
            <a:off x="6486808" y="2552177"/>
            <a:ext cx="1548143" cy="646331"/>
          </a:xfrm>
          <a:prstGeom prst="rect">
            <a:avLst/>
          </a:prstGeom>
          <a:noFill/>
        </p:spPr>
        <p:txBody>
          <a:bodyPr wrap="square" rtlCol="0">
            <a:spAutoFit/>
          </a:bodyPr>
          <a:lstStyle/>
          <a:p>
            <a:r>
              <a:rPr lang="en-US" sz="3600" dirty="0">
                <a:solidFill>
                  <a:schemeClr val="bg1"/>
                </a:solidFill>
              </a:rPr>
              <a:t>recycle</a:t>
            </a:r>
          </a:p>
        </p:txBody>
      </p:sp>
      <p:sp>
        <p:nvSpPr>
          <p:cNvPr id="17" name="TextBox 16"/>
          <p:cNvSpPr txBox="1"/>
          <p:nvPr/>
        </p:nvSpPr>
        <p:spPr>
          <a:xfrm>
            <a:off x="8627953" y="2552178"/>
            <a:ext cx="1955549" cy="646331"/>
          </a:xfrm>
          <a:prstGeom prst="rect">
            <a:avLst/>
          </a:prstGeom>
          <a:noFill/>
        </p:spPr>
        <p:txBody>
          <a:bodyPr wrap="square" rtlCol="0">
            <a:spAutoFit/>
          </a:bodyPr>
          <a:lstStyle/>
          <a:p>
            <a:r>
              <a:rPr lang="en-US" sz="3600" dirty="0">
                <a:solidFill>
                  <a:schemeClr val="bg1"/>
                </a:solidFill>
              </a:rPr>
              <a:t>donate</a:t>
            </a:r>
          </a:p>
        </p:txBody>
      </p:sp>
    </p:spTree>
    <p:extLst>
      <p:ext uri="{BB962C8B-B14F-4D97-AF65-F5344CB8AC3E}">
        <p14:creationId xmlns:p14="http://schemas.microsoft.com/office/powerpoint/2010/main" val="28668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barn(inVertical)">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5520" y="323765"/>
            <a:ext cx="11574108"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dirty="0">
                <a:solidFill>
                  <a:srgbClr val="0070C0"/>
                </a:solidFill>
              </a:rPr>
              <a:t>Work in pairs, matching the pictures with the phrase in the previous slide. </a:t>
            </a:r>
          </a:p>
        </p:txBody>
      </p:sp>
      <p:pic>
        <p:nvPicPr>
          <p:cNvPr id="2" name="Picture 1"/>
          <p:cNvPicPr>
            <a:picLocks noChangeAspect="1"/>
          </p:cNvPicPr>
          <p:nvPr/>
        </p:nvPicPr>
        <p:blipFill>
          <a:blip r:embed="rId2"/>
          <a:stretch>
            <a:fillRect/>
          </a:stretch>
        </p:blipFill>
        <p:spPr>
          <a:xfrm>
            <a:off x="6434661" y="4197011"/>
            <a:ext cx="3830153" cy="2711232"/>
          </a:xfrm>
          <a:prstGeom prst="rect">
            <a:avLst/>
          </a:prstGeom>
        </p:spPr>
      </p:pic>
      <p:pic>
        <p:nvPicPr>
          <p:cNvPr id="4" name="Picture 3"/>
          <p:cNvPicPr>
            <a:picLocks noChangeAspect="1"/>
          </p:cNvPicPr>
          <p:nvPr/>
        </p:nvPicPr>
        <p:blipFill>
          <a:blip r:embed="rId3"/>
          <a:stretch>
            <a:fillRect/>
          </a:stretch>
        </p:blipFill>
        <p:spPr>
          <a:xfrm>
            <a:off x="9310431" y="1599716"/>
            <a:ext cx="2462166" cy="2655948"/>
          </a:xfrm>
          <a:prstGeom prst="rect">
            <a:avLst/>
          </a:prstGeom>
        </p:spPr>
      </p:pic>
      <p:pic>
        <p:nvPicPr>
          <p:cNvPr id="5" name="Picture 4"/>
          <p:cNvPicPr>
            <a:picLocks noChangeAspect="1"/>
          </p:cNvPicPr>
          <p:nvPr/>
        </p:nvPicPr>
        <p:blipFill>
          <a:blip r:embed="rId4"/>
          <a:stretch>
            <a:fillRect/>
          </a:stretch>
        </p:blipFill>
        <p:spPr>
          <a:xfrm>
            <a:off x="385520" y="1580255"/>
            <a:ext cx="3525540" cy="2531157"/>
          </a:xfrm>
          <a:prstGeom prst="rect">
            <a:avLst/>
          </a:prstGeom>
        </p:spPr>
      </p:pic>
      <p:pic>
        <p:nvPicPr>
          <p:cNvPr id="6" name="Picture 5"/>
          <p:cNvPicPr>
            <a:picLocks noChangeAspect="1"/>
          </p:cNvPicPr>
          <p:nvPr/>
        </p:nvPicPr>
        <p:blipFill>
          <a:blip r:embed="rId5"/>
          <a:stretch>
            <a:fillRect/>
          </a:stretch>
        </p:blipFill>
        <p:spPr>
          <a:xfrm>
            <a:off x="4979348" y="1580255"/>
            <a:ext cx="3181350" cy="2667000"/>
          </a:xfrm>
          <a:prstGeom prst="rect">
            <a:avLst/>
          </a:prstGeom>
        </p:spPr>
      </p:pic>
      <p:pic>
        <p:nvPicPr>
          <p:cNvPr id="8" name="Picture 7"/>
          <p:cNvPicPr>
            <a:picLocks noChangeAspect="1"/>
          </p:cNvPicPr>
          <p:nvPr/>
        </p:nvPicPr>
        <p:blipFill>
          <a:blip r:embed="rId6"/>
          <a:stretch>
            <a:fillRect/>
          </a:stretch>
        </p:blipFill>
        <p:spPr>
          <a:xfrm>
            <a:off x="2132623" y="4247255"/>
            <a:ext cx="3556873" cy="2610745"/>
          </a:xfrm>
          <a:prstGeom prst="rect">
            <a:avLst/>
          </a:prstGeom>
        </p:spPr>
      </p:pic>
      <p:sp>
        <p:nvSpPr>
          <p:cNvPr id="9" name="Rectangle 8"/>
          <p:cNvSpPr/>
          <p:nvPr/>
        </p:nvSpPr>
        <p:spPr>
          <a:xfrm>
            <a:off x="385520" y="3748135"/>
            <a:ext cx="3525539" cy="44295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FF0000"/>
                </a:solidFill>
              </a:rPr>
              <a:t>Raise money</a:t>
            </a:r>
          </a:p>
        </p:txBody>
      </p:sp>
      <p:sp>
        <p:nvSpPr>
          <p:cNvPr id="10" name="Rectangle 9"/>
          <p:cNvSpPr/>
          <p:nvPr/>
        </p:nvSpPr>
        <p:spPr>
          <a:xfrm>
            <a:off x="4979347" y="3740921"/>
            <a:ext cx="3159659" cy="45017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FF0000"/>
                </a:solidFill>
              </a:rPr>
              <a:t>Donate books</a:t>
            </a:r>
          </a:p>
        </p:txBody>
      </p:sp>
      <p:sp>
        <p:nvSpPr>
          <p:cNvPr id="11" name="Rectangle 10"/>
          <p:cNvSpPr/>
          <p:nvPr/>
        </p:nvSpPr>
        <p:spPr>
          <a:xfrm>
            <a:off x="9162107" y="3748135"/>
            <a:ext cx="2610490" cy="44295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FF0000"/>
                </a:solidFill>
              </a:rPr>
              <a:t>Recycle cans</a:t>
            </a:r>
          </a:p>
        </p:txBody>
      </p:sp>
      <p:sp>
        <p:nvSpPr>
          <p:cNvPr id="12" name="Rectangle 11"/>
          <p:cNvSpPr/>
          <p:nvPr/>
        </p:nvSpPr>
        <p:spPr>
          <a:xfrm>
            <a:off x="3139958" y="6572816"/>
            <a:ext cx="1839388" cy="28014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715903783</a:t>
            </a:r>
          </a:p>
        </p:txBody>
      </p:sp>
      <p:sp>
        <p:nvSpPr>
          <p:cNvPr id="13" name="Rectangle 12"/>
          <p:cNvSpPr/>
          <p:nvPr/>
        </p:nvSpPr>
        <p:spPr>
          <a:xfrm>
            <a:off x="2132623" y="6407921"/>
            <a:ext cx="3556873" cy="45007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FF0000"/>
                </a:solidFill>
              </a:rPr>
              <a:t>Clean up streets</a:t>
            </a:r>
          </a:p>
        </p:txBody>
      </p:sp>
      <p:sp>
        <p:nvSpPr>
          <p:cNvPr id="14" name="Rectangle 13"/>
          <p:cNvSpPr/>
          <p:nvPr/>
        </p:nvSpPr>
        <p:spPr>
          <a:xfrm>
            <a:off x="6434661" y="6415135"/>
            <a:ext cx="3830153" cy="44286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FF0000"/>
                </a:solidFill>
              </a:rPr>
              <a:t>Plant trees</a:t>
            </a:r>
          </a:p>
        </p:txBody>
      </p:sp>
    </p:spTree>
    <p:extLst>
      <p:ext uri="{BB962C8B-B14F-4D97-AF65-F5344CB8AC3E}">
        <p14:creationId xmlns:p14="http://schemas.microsoft.com/office/powerpoint/2010/main" val="252045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5545</TotalTime>
  <Words>1171</Words>
  <Application>Microsoft Office PowerPoint</Application>
  <PresentationFormat>Widescreen</PresentationFormat>
  <Paragraphs>161</Paragraphs>
  <Slides>34</Slides>
  <Notes>1</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Calibri (body)</vt:lpstr>
      <vt:lpstr>FuturaStd-Book</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vaxalin@outlook.com.vn</cp:lastModifiedBy>
  <cp:revision>243</cp:revision>
  <dcterms:created xsi:type="dcterms:W3CDTF">2020-12-08T03:17:05Z</dcterms:created>
  <dcterms:modified xsi:type="dcterms:W3CDTF">2023-07-27T11:19:21Z</dcterms:modified>
</cp:coreProperties>
</file>