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8" r:id="rId2"/>
    <p:sldMasterId id="2147483701" r:id="rId3"/>
  </p:sldMasterIdLst>
  <p:notesMasterIdLst>
    <p:notesMasterId r:id="rId21"/>
  </p:notesMasterIdLst>
  <p:handoutMasterIdLst>
    <p:handoutMasterId r:id="rId22"/>
  </p:handoutMasterIdLst>
  <p:sldIdLst>
    <p:sldId id="1405" r:id="rId4"/>
    <p:sldId id="457" r:id="rId5"/>
    <p:sldId id="1408" r:id="rId6"/>
    <p:sldId id="1470" r:id="rId7"/>
    <p:sldId id="256" r:id="rId8"/>
    <p:sldId id="1409" r:id="rId9"/>
    <p:sldId id="1410" r:id="rId10"/>
    <p:sldId id="1454" r:id="rId11"/>
    <p:sldId id="1455" r:id="rId12"/>
    <p:sldId id="1457" r:id="rId13"/>
    <p:sldId id="1460" r:id="rId14"/>
    <p:sldId id="260" r:id="rId15"/>
    <p:sldId id="1468" r:id="rId16"/>
    <p:sldId id="437" r:id="rId17"/>
    <p:sldId id="438" r:id="rId18"/>
    <p:sldId id="439" r:id="rId19"/>
    <p:sldId id="440" r:id="rId20"/>
  </p:sldIdLst>
  <p:sldSz cx="24385588" cy="13717588"/>
  <p:notesSz cx="6797675" cy="9928225"/>
  <p:embeddedFontLst>
    <p:embeddedFont>
      <p:font typeface="微软雅黑" panose="020B0503020204020204" pitchFamily="34" charset="-122"/>
      <p:regular r:id="rId23"/>
      <p:bold r:id="rId24"/>
    </p:embeddedFont>
    <p:embeddedFont>
      <p:font typeface="#9Slide03 Oswald" panose="00000500000000000000" pitchFamily="2" charset="0"/>
      <p:regular r:id="rId25"/>
    </p:embeddedFont>
    <p:embeddedFont>
      <p:font typeface="#9Slide05 Thunder" panose="02000000000000000000" pitchFamily="2" charset="0"/>
      <p:regular r:id="rId26"/>
    </p:embeddedFont>
    <p:embeddedFont>
      <p:font typeface="#9Slide05 VL Fadilla" pitchFamily="2" charset="0"/>
      <p:regular r:id="rId27"/>
    </p:embeddedFont>
    <p:embeddedFont>
      <p:font typeface="#9Slide06 Thillends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Questrial" pitchFamily="2" charset="0"/>
      <p:regular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135F82"/>
    <a:srgbClr val="FC672C"/>
    <a:srgbClr val="7F7F7F"/>
    <a:srgbClr val="B8E6F6"/>
    <a:srgbClr val="3EBBE7"/>
    <a:srgbClr val="BB9005"/>
    <a:srgbClr val="0000FF"/>
    <a:srgbClr val="77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184" y="164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3" d="100"/>
          <a:sy n="43" d="100"/>
        </p:scale>
        <p:origin x="2884" y="6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BB355F-9851-4C8F-785F-0AAE5C98D4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4268F-C2F3-6E43-7F33-C278A21FD3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DBDCC-4E20-4586-81E4-928FF383BEC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E7449-4013-F402-D31F-80CF02C647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2E9ED-4AE5-1CB5-1DCB-04D51A98AD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9ADD9-9EC4-4218-B0FA-0C6E72D74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7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19593-5FD6-495C-8BC8-06353681D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26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2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199" y="2244986"/>
            <a:ext cx="18289191" cy="4775753"/>
          </a:xfrm>
        </p:spPr>
        <p:txBody>
          <a:bodyPr anchor="b"/>
          <a:lstStyle>
            <a:lvl1pPr algn="ctr">
              <a:defRPr sz="120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199" y="7204910"/>
            <a:ext cx="18289191" cy="3311907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46" indent="0" algn="ctr">
              <a:buNone/>
              <a:defRPr sz="4000"/>
            </a:lvl2pPr>
            <a:lvl3pPr marL="1828891" indent="0" algn="ctr">
              <a:buNone/>
              <a:defRPr sz="3600"/>
            </a:lvl3pPr>
            <a:lvl4pPr marL="2743337" indent="0" algn="ctr">
              <a:buNone/>
              <a:defRPr sz="3200"/>
            </a:lvl4pPr>
            <a:lvl5pPr marL="3657783" indent="0" algn="ctr">
              <a:buNone/>
              <a:defRPr sz="3200"/>
            </a:lvl5pPr>
            <a:lvl6pPr marL="4572229" indent="0" algn="ctr">
              <a:buNone/>
              <a:defRPr sz="3200"/>
            </a:lvl6pPr>
            <a:lvl7pPr marL="5486674" indent="0" algn="ctr">
              <a:buNone/>
              <a:defRPr sz="3200"/>
            </a:lvl7pPr>
            <a:lvl8pPr marL="6401120" indent="0" algn="ctr">
              <a:buNone/>
              <a:defRPr sz="3200"/>
            </a:lvl8pPr>
            <a:lvl9pPr marL="7315566" indent="0" algn="ctr">
              <a:buNone/>
              <a:defRPr sz="3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8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808" y="3419873"/>
            <a:ext cx="21032570" cy="5706135"/>
          </a:xfrm>
        </p:spPr>
        <p:txBody>
          <a:bodyPr anchor="b"/>
          <a:lstStyle>
            <a:lvl1pPr>
              <a:defRPr sz="120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63808" y="9179990"/>
            <a:ext cx="21032570" cy="3000721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46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9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33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78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22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6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11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5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3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76509" y="3651673"/>
            <a:ext cx="10363875" cy="87036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45204" y="3651673"/>
            <a:ext cx="10363875" cy="87036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2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685" y="730336"/>
            <a:ext cx="21032570" cy="26514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9686" y="3362715"/>
            <a:ext cx="10316246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79686" y="5010730"/>
            <a:ext cx="10316246" cy="737002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345204" y="3362715"/>
            <a:ext cx="10367051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345204" y="5010730"/>
            <a:ext cx="10367051" cy="737002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685" y="730336"/>
            <a:ext cx="21032570" cy="26514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9686" y="3362715"/>
            <a:ext cx="10316246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79686" y="5010730"/>
            <a:ext cx="10316246" cy="737002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345204" y="3362715"/>
            <a:ext cx="10367051" cy="164801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345204" y="5010730"/>
            <a:ext cx="10367051" cy="737002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13746" y="13469287"/>
            <a:ext cx="2880506" cy="144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9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行业</a:t>
            </a:r>
            <a:r>
              <a: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en-US" altLang="zh-CN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1846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5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686" y="914506"/>
            <a:ext cx="7864986" cy="3200771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367051" y="1975079"/>
            <a:ext cx="12345204" cy="9748379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686" y="4115276"/>
            <a:ext cx="7864986" cy="7624059"/>
          </a:xfrm>
        </p:spPr>
        <p:txBody>
          <a:bodyPr/>
          <a:lstStyle>
            <a:lvl1pPr marL="0" indent="0">
              <a:buNone/>
              <a:defRPr sz="3200"/>
            </a:lvl1pPr>
            <a:lvl2pPr marL="914446" indent="0">
              <a:buNone/>
              <a:defRPr sz="2800"/>
            </a:lvl2pPr>
            <a:lvl3pPr marL="1828891" indent="0">
              <a:buNone/>
              <a:defRPr sz="2400"/>
            </a:lvl3pPr>
            <a:lvl4pPr marL="2743337" indent="0">
              <a:buNone/>
              <a:defRPr sz="2000"/>
            </a:lvl4pPr>
            <a:lvl5pPr marL="3657783" indent="0">
              <a:buNone/>
              <a:defRPr sz="2000"/>
            </a:lvl5pPr>
            <a:lvl6pPr marL="4572229" indent="0">
              <a:buNone/>
              <a:defRPr sz="2000"/>
            </a:lvl6pPr>
            <a:lvl7pPr marL="5486674" indent="0">
              <a:buNone/>
              <a:defRPr sz="2000"/>
            </a:lvl7pPr>
            <a:lvl8pPr marL="6401120" indent="0">
              <a:buNone/>
              <a:defRPr sz="2000"/>
            </a:lvl8pPr>
            <a:lvl9pPr marL="7315566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2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686" y="914506"/>
            <a:ext cx="7864986" cy="3200771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367051" y="1975079"/>
            <a:ext cx="12345204" cy="9748379"/>
          </a:xfrm>
        </p:spPr>
        <p:txBody>
          <a:bodyPr/>
          <a:lstStyle>
            <a:lvl1pPr marL="0" indent="0">
              <a:buNone/>
              <a:defRPr sz="6400"/>
            </a:lvl1pPr>
            <a:lvl2pPr marL="914446" indent="0">
              <a:buNone/>
              <a:defRPr sz="5600"/>
            </a:lvl2pPr>
            <a:lvl3pPr marL="1828891" indent="0">
              <a:buNone/>
              <a:defRPr sz="4800"/>
            </a:lvl3pPr>
            <a:lvl4pPr marL="2743337" indent="0">
              <a:buNone/>
              <a:defRPr sz="4000"/>
            </a:lvl4pPr>
            <a:lvl5pPr marL="3657783" indent="0">
              <a:buNone/>
              <a:defRPr sz="4000"/>
            </a:lvl5pPr>
            <a:lvl6pPr marL="4572229" indent="0">
              <a:buNone/>
              <a:defRPr sz="4000"/>
            </a:lvl6pPr>
            <a:lvl7pPr marL="5486674" indent="0">
              <a:buNone/>
              <a:defRPr sz="4000"/>
            </a:lvl7pPr>
            <a:lvl8pPr marL="6401120" indent="0">
              <a:buNone/>
              <a:defRPr sz="4000"/>
            </a:lvl8pPr>
            <a:lvl9pPr marL="7315566" indent="0">
              <a:buNone/>
              <a:defRPr sz="4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686" y="4115276"/>
            <a:ext cx="7864986" cy="7624059"/>
          </a:xfrm>
        </p:spPr>
        <p:txBody>
          <a:bodyPr/>
          <a:lstStyle>
            <a:lvl1pPr marL="0" indent="0">
              <a:buNone/>
              <a:defRPr sz="3200"/>
            </a:lvl1pPr>
            <a:lvl2pPr marL="914446" indent="0">
              <a:buNone/>
              <a:defRPr sz="2800"/>
            </a:lvl2pPr>
            <a:lvl3pPr marL="1828891" indent="0">
              <a:buNone/>
              <a:defRPr sz="2400"/>
            </a:lvl3pPr>
            <a:lvl4pPr marL="2743337" indent="0">
              <a:buNone/>
              <a:defRPr sz="2000"/>
            </a:lvl4pPr>
            <a:lvl5pPr marL="3657783" indent="0">
              <a:buNone/>
              <a:defRPr sz="2000"/>
            </a:lvl5pPr>
            <a:lvl6pPr marL="4572229" indent="0">
              <a:buNone/>
              <a:defRPr sz="2000"/>
            </a:lvl6pPr>
            <a:lvl7pPr marL="5486674" indent="0">
              <a:buNone/>
              <a:defRPr sz="2000"/>
            </a:lvl7pPr>
            <a:lvl8pPr marL="6401120" indent="0">
              <a:buNone/>
              <a:defRPr sz="2000"/>
            </a:lvl8pPr>
            <a:lvl9pPr marL="7315566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9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0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7450937" y="730334"/>
            <a:ext cx="5258142" cy="1162502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76509" y="730334"/>
            <a:ext cx="15469607" cy="1162502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55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99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05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80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4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B956-473E-4A17-9112-29B59FEE9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DACEA-8A95-41CF-83EB-2C594B280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6467-B5A6-4402-8929-7B742CBD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78371-73C5-459E-9E02-D6B74CBD912C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7700C-42E1-4E46-8491-A9156CCC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22B3C-E946-4026-BB22-85DD4CAF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39F8-C7F6-4C6C-803B-9E1358EB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82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919" y="4261475"/>
            <a:ext cx="20727750" cy="294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7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58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37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516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9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74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15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03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A7133-0531-4C5E-A157-3495AFFE6B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DADEF-298B-4046-A133-0611A49FF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044818"/>
      </p:ext>
    </p:extLst>
  </p:cSld>
  <p:clrMapOvr>
    <a:masterClrMapping/>
  </p:clrMapOvr>
  <p:transition spd="med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 userDrawn="1"/>
        </p:nvSpPr>
        <p:spPr>
          <a:xfrm>
            <a:off x="7306616" y="403441"/>
            <a:ext cx="1178284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 CHẤT CARBONYL</a:t>
            </a:r>
            <a:endParaRPr sz="5400" b="1" i="0" u="none" strike="noStrike" cap="none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6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96129" y="403441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23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23DCCC5-92F3-382A-378C-3537A9FB4D8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226266" y="-337799"/>
            <a:ext cx="2260877" cy="226087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676509" y="730336"/>
            <a:ext cx="21032570" cy="265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6509" y="3651673"/>
            <a:ext cx="21032570" cy="870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676509" y="12714173"/>
            <a:ext cx="5486757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8077726" y="12714173"/>
            <a:ext cx="8230136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7222322" y="12714173"/>
            <a:ext cx="5486757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78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1828891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82889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69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114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560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5006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451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897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343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789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91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337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783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229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674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112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56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09" y="730336"/>
            <a:ext cx="21032570" cy="265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509" y="3651673"/>
            <a:ext cx="21032570" cy="870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509" y="12714173"/>
            <a:ext cx="5486757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726" y="12714173"/>
            <a:ext cx="8230136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322" y="12714173"/>
            <a:ext cx="5486757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8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hf sldNum="0" hdr="0" ftr="0" dt="0"/>
  <p:txStyles>
    <p:titleStyle>
      <a:lvl1pPr algn="l" defTabSz="1828891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82889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69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114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560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5006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451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897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343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789" indent="-457223" algn="l" defTabSz="18288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91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337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783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229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674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112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56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notesSlide" Target="../notesSlides/notesSlide1.xml"/><Relationship Id="rId7" Type="http://schemas.openxmlformats.org/officeDocument/2006/relationships/slide" Target="slide14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10" Type="http://schemas.openxmlformats.org/officeDocument/2006/relationships/slide" Target="slide17.xml"/><Relationship Id="rId4" Type="http://schemas.openxmlformats.org/officeDocument/2006/relationships/image" Target="../media/image8.png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title="Cosmos Flower Field">
            <a:hlinkClick r:id="" action="ppaction://media"/>
            <a:extLst>
              <a:ext uri="{FF2B5EF4-FFF2-40B4-BE49-F238E27FC236}">
                <a16:creationId xmlns:a16="http://schemas.microsoft.com/office/drawing/2014/main" id="{4FE604D4-4F46-466A-A949-1FF3BA250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14000"/>
          </a:blip>
          <a:stretch>
            <a:fillRect/>
          </a:stretch>
        </p:blipFill>
        <p:spPr>
          <a:xfrm>
            <a:off x="0" y="348"/>
            <a:ext cx="24385588" cy="1371689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847EAB-1406-479A-968A-F877A477D6C2}"/>
              </a:ext>
            </a:extLst>
          </p:cNvPr>
          <p:cNvSpPr/>
          <p:nvPr/>
        </p:nvSpPr>
        <p:spPr>
          <a:xfrm>
            <a:off x="1634943" y="3187099"/>
            <a:ext cx="20727749" cy="6789170"/>
          </a:xfrm>
          <a:prstGeom prst="roundRect">
            <a:avLst>
              <a:gd name="adj" fmla="val 6475"/>
            </a:avLst>
          </a:prstGeom>
          <a:solidFill>
            <a:srgbClr val="FFFF99">
              <a:alpha val="5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srgbClr val="D2DDE5"/>
              </a:solidFill>
              <a:latin typeface="Arial" panose="020B0604020202020204"/>
              <a:ea typeface="微软雅黑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AEE06C-876B-64A7-6ED9-5FEC76506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926" y="3324934"/>
            <a:ext cx="19731782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 algn="ctr" defTabSz="137166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Chào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mừng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các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em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đến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với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tiết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học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hôm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nay !</a:t>
            </a:r>
          </a:p>
        </p:txBody>
      </p:sp>
    </p:spTree>
    <p:extLst>
      <p:ext uri="{BB962C8B-B14F-4D97-AF65-F5344CB8AC3E}">
        <p14:creationId xmlns:p14="http://schemas.microsoft.com/office/powerpoint/2010/main" val="125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1E20CD46-7611-F03D-C2EF-74ADC350911B}"/>
              </a:ext>
            </a:extLst>
          </p:cNvPr>
          <p:cNvSpPr/>
          <p:nvPr/>
        </p:nvSpPr>
        <p:spPr>
          <a:xfrm>
            <a:off x="2047135" y="2357180"/>
            <a:ext cx="44957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Giải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mật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thư</a:t>
            </a:r>
            <a:endParaRPr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3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87F9E382-7639-50DE-64BB-D13DFD1E864B}"/>
              </a:ext>
            </a:extLst>
          </p:cNvPr>
          <p:cNvSpPr/>
          <p:nvPr/>
        </p:nvSpPr>
        <p:spPr>
          <a:xfrm>
            <a:off x="3094885" y="3188177"/>
            <a:ext cx="11992715" cy="230828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MT1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Viết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CTCT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và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gọi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tên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theo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danh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pháp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thay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thế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của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hợp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chất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carbonyl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có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CTPT C</a:t>
            </a:r>
            <a:r>
              <a:rPr lang="en-US" sz="4800" b="1" baseline="-25000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4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H</a:t>
            </a:r>
            <a:r>
              <a:rPr lang="en-US" sz="4800" b="1" baseline="-25000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8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O </a:t>
            </a:r>
            <a:endParaRPr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4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06B87C06-E575-C0DB-8044-2D791CD032A4}"/>
              </a:ext>
            </a:extLst>
          </p:cNvPr>
          <p:cNvSpPr/>
          <p:nvPr/>
        </p:nvSpPr>
        <p:spPr>
          <a:xfrm>
            <a:off x="8447935" y="6451541"/>
            <a:ext cx="11992715" cy="600160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MT2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Viết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CTCT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của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các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hợp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chất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carbonyl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có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tên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gọi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dưới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đây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:</a:t>
            </a:r>
          </a:p>
          <a:p>
            <a:pPr marL="914400" marR="0" lvl="0" indent="-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AutoNum type="alphaLcPeriod"/>
            </a:pP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Propanal</a:t>
            </a:r>
            <a:endParaRPr lang="en-US"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  <a:p>
            <a:pPr marL="914400" marR="0" lvl="0" indent="-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AutoNum type="alphaLcPeriod"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3 -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methylbut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– 2 –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enal</a:t>
            </a:r>
            <a:endParaRPr lang="en-US"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  <a:p>
            <a:pPr marL="914400" marR="0" lvl="0" indent="-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AutoNum type="alphaLcPeriod"/>
            </a:pP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Pentan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- 2 – one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AutoNum type="alphaLcPeriod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3 - 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methylbutan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– 2 – one</a:t>
            </a:r>
          </a:p>
          <a:p>
            <a:pPr marL="914400" marR="0" lvl="0" indent="-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AutoNum type="alphaLcPeriod"/>
            </a:pPr>
            <a:endParaRPr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825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A9DCB-BD5D-EF44-B4E9-8F7E014A2896}"/>
              </a:ext>
            </a:extLst>
          </p:cNvPr>
          <p:cNvSpPr/>
          <p:nvPr/>
        </p:nvSpPr>
        <p:spPr>
          <a:xfrm>
            <a:off x="9029700" y="3677444"/>
            <a:ext cx="10420350" cy="1181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9E1BE106-524C-2855-83E3-3B9A2752BD96}"/>
              </a:ext>
            </a:extLst>
          </p:cNvPr>
          <p:cNvSpPr/>
          <p:nvPr/>
        </p:nvSpPr>
        <p:spPr>
          <a:xfrm>
            <a:off x="2047135" y="2357180"/>
            <a:ext cx="57062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II.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Đặc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điểm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cấu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tạo</a:t>
            </a:r>
            <a:endParaRPr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6648C5-6CBE-2CC3-235F-1015F62ACEF3}"/>
              </a:ext>
            </a:extLst>
          </p:cNvPr>
          <p:cNvGrpSpPr/>
          <p:nvPr/>
        </p:nvGrpSpPr>
        <p:grpSpPr>
          <a:xfrm>
            <a:off x="1797458" y="4267993"/>
            <a:ext cx="21797817" cy="6096000"/>
            <a:chOff x="1671783" y="3246080"/>
            <a:chExt cx="21797817" cy="6096000"/>
          </a:xfrm>
        </p:grpSpPr>
        <p:pic>
          <p:nvPicPr>
            <p:cNvPr id="4" name="Picture 3" descr="A picture containing screenshot, darkness, light&#10;&#10;Description automatically generated">
              <a:extLst>
                <a:ext uri="{FF2B5EF4-FFF2-40B4-BE49-F238E27FC236}">
                  <a16:creationId xmlns:a16="http://schemas.microsoft.com/office/drawing/2014/main" id="{FA37F843-4BB7-CDD7-784A-9B5C3887A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1783" y="3246080"/>
              <a:ext cx="21797817" cy="6096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2F7A46-CB6C-A541-73AF-2470413913B3}"/>
                </a:ext>
              </a:extLst>
            </p:cNvPr>
            <p:cNvSpPr txBox="1"/>
            <p:nvPr/>
          </p:nvSpPr>
          <p:spPr>
            <a:xfrm>
              <a:off x="2949648" y="3462832"/>
              <a:ext cx="168402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O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Oxygen (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23.3)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84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6A3EA2FF-6D29-F63E-A7AB-7C8988CFB3E3}"/>
              </a:ext>
            </a:extLst>
          </p:cNvPr>
          <p:cNvGrpSpPr/>
          <p:nvPr/>
        </p:nvGrpSpPr>
        <p:grpSpPr>
          <a:xfrm>
            <a:off x="823553" y="1517089"/>
            <a:ext cx="22738481" cy="1888394"/>
            <a:chOff x="17200151" y="2536121"/>
            <a:chExt cx="22738481" cy="1888394"/>
          </a:xfrm>
        </p:grpSpPr>
        <p:sp>
          <p:nvSpPr>
            <p:cNvPr id="12" name="Right Triangle 109">
              <a:extLst>
                <a:ext uri="{FF2B5EF4-FFF2-40B4-BE49-F238E27FC236}">
                  <a16:creationId xmlns:a16="http://schemas.microsoft.com/office/drawing/2014/main" id="{274AA4D2-4C72-6C2B-EAAB-57BB3BA2D6A2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ounded Rectangle 110">
              <a:extLst>
                <a:ext uri="{FF2B5EF4-FFF2-40B4-BE49-F238E27FC236}">
                  <a16:creationId xmlns:a16="http://schemas.microsoft.com/office/drawing/2014/main" id="{C868E6E6-6821-DDA4-DAA6-32D53C65E7A7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5676BBB5-87FC-0860-FFCF-0DF61DA3EC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508353" y="1288892"/>
              <a:ext cx="769442" cy="3369899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TextBox 112">
              <a:extLst>
                <a:ext uri="{FF2B5EF4-FFF2-40B4-BE49-F238E27FC236}">
                  <a16:creationId xmlns:a16="http://schemas.microsoft.com/office/drawing/2014/main" id="{24B3A259-8848-90BA-D5E5-841041DB744C}"/>
                </a:ext>
              </a:extLst>
            </p:cNvPr>
            <p:cNvSpPr txBox="1"/>
            <p:nvPr/>
          </p:nvSpPr>
          <p:spPr>
            <a:xfrm>
              <a:off x="17315592" y="2536121"/>
              <a:ext cx="23677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C090838-E6D4-1B12-64CA-A5CC3592ED7F}"/>
              </a:ext>
            </a:extLst>
          </p:cNvPr>
          <p:cNvSpPr txBox="1"/>
          <p:nvPr/>
        </p:nvSpPr>
        <p:spPr>
          <a:xfrm>
            <a:off x="4829676" y="1871031"/>
            <a:ext cx="543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AI NHANH NHẤT </a:t>
            </a:r>
          </a:p>
        </p:txBody>
      </p:sp>
      <p:sp>
        <p:nvSpPr>
          <p:cNvPr id="62" name="Rounded Rectangle 181">
            <a:extLst>
              <a:ext uri="{FF2B5EF4-FFF2-40B4-BE49-F238E27FC236}">
                <a16:creationId xmlns:a16="http://schemas.microsoft.com/office/drawing/2014/main" id="{6F3CB19B-40CA-09CF-83D0-2B8708DFA1CB}"/>
              </a:ext>
            </a:extLst>
          </p:cNvPr>
          <p:cNvSpPr/>
          <p:nvPr/>
        </p:nvSpPr>
        <p:spPr>
          <a:xfrm>
            <a:off x="1054013" y="4401282"/>
            <a:ext cx="22810642" cy="9108689"/>
          </a:xfrm>
          <a:prstGeom prst="roundRect">
            <a:avLst>
              <a:gd name="adj" fmla="val 3132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999C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A89A31AE-8CB2-3149-675C-7623EE461F11}"/>
              </a:ext>
            </a:extLst>
          </p:cNvPr>
          <p:cNvSpPr/>
          <p:nvPr/>
        </p:nvSpPr>
        <p:spPr>
          <a:xfrm>
            <a:off x="7247326" y="7386006"/>
            <a:ext cx="1212652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HS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làm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mô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hình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bằng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đất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nặn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(5p)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Lắp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ghép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mô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hình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bằng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giáo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cụ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tập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(3p)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135F82"/>
              </a:solidFill>
              <a:effectLst/>
              <a:uLnTx/>
              <a:uFillTx/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4837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title="Cosmos Flower Field">
            <a:hlinkClick r:id="" action="ppaction://media"/>
            <a:extLst>
              <a:ext uri="{FF2B5EF4-FFF2-40B4-BE49-F238E27FC236}">
                <a16:creationId xmlns:a16="http://schemas.microsoft.com/office/drawing/2014/main" id="{4FE604D4-4F46-466A-A949-1FF3BA250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14000"/>
          </a:blip>
          <a:stretch>
            <a:fillRect/>
          </a:stretch>
        </p:blipFill>
        <p:spPr>
          <a:xfrm>
            <a:off x="0" y="348"/>
            <a:ext cx="24385588" cy="1371689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847EAB-1406-479A-968A-F877A477D6C2}"/>
              </a:ext>
            </a:extLst>
          </p:cNvPr>
          <p:cNvSpPr/>
          <p:nvPr/>
        </p:nvSpPr>
        <p:spPr>
          <a:xfrm>
            <a:off x="1634943" y="3187099"/>
            <a:ext cx="20727749" cy="6789170"/>
          </a:xfrm>
          <a:prstGeom prst="roundRect">
            <a:avLst>
              <a:gd name="adj" fmla="val 6475"/>
            </a:avLst>
          </a:prstGeom>
          <a:solidFill>
            <a:srgbClr val="FFFF99">
              <a:alpha val="5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D2DDE5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DCCF3-9E89-908E-ECDC-740DF3609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943" y="3503918"/>
            <a:ext cx="19511953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 algn="ctr" defTabSz="137166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Cảm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ơn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các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em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đã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</a:p>
          <a:p>
            <a:pPr algn="ctr" defTabSz="137166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chú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ý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lắng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20000" kern="1200" dirty="0" err="1">
                <a:solidFill>
                  <a:srgbClr val="2D3344"/>
                </a:solidFill>
                <a:latin typeface="#9Slide05 VL Fadilla" pitchFamily="2" charset="0"/>
              </a:rPr>
              <a:t>nghe</a:t>
            </a:r>
            <a:r>
              <a:rPr lang="en-US" altLang="en-US" sz="20000" kern="1200" dirty="0">
                <a:solidFill>
                  <a:srgbClr val="2D3344"/>
                </a:solidFill>
                <a:latin typeface="#9Slide05 VL Fadilla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6615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21219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2" name="Arrow: Left 1">
            <a:hlinkClick r:id="rId7" action="ppaction://hlinksldjump"/>
            <a:extLst>
              <a:ext uri="{FF2B5EF4-FFF2-40B4-BE49-F238E27FC236}">
                <a16:creationId xmlns:a16="http://schemas.microsoft.com/office/drawing/2014/main" id="{0C4F540F-CA48-EF07-2393-345E2D9A5990}"/>
              </a:ext>
            </a:extLst>
          </p:cNvPr>
          <p:cNvSpPr/>
          <p:nvPr/>
        </p:nvSpPr>
        <p:spPr>
          <a:xfrm>
            <a:off x="21975636" y="11205694"/>
            <a:ext cx="1606655" cy="1847970"/>
          </a:xfrm>
          <a:prstGeom prst="leftArrow">
            <a:avLst/>
          </a:prstGeom>
          <a:solidFill>
            <a:sysClr val="window" lastClr="FFFFFF"/>
          </a:solidFill>
          <a:ln w="12700" cap="flat" cmpd="sng" algn="ctr">
            <a:solidFill>
              <a:srgbClr val="4FC1E9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828891">
              <a:buClrTx/>
              <a:buFontTx/>
              <a:buNone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  <a:ea typeface="+mn-ea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19D9E8F-86B5-696F-B305-F4D7DEFEA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981" y="2142870"/>
            <a:ext cx="15566463" cy="59248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556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5600" b="1" kern="1200" dirty="0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Ô </a:t>
            </a:r>
            <a:r>
              <a:rPr lang="en-US" altLang="en-US" sz="5600" b="1" kern="1200" dirty="0" err="1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altLang="en-US" sz="5600" b="1" kern="1200" dirty="0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alcohol no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hở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endParaRPr lang="en-US" sz="4800" dirty="0">
              <a:solidFill>
                <a:srgbClr val="3F3F3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A. C</a:t>
            </a:r>
            <a:r>
              <a:rPr lang="en-US" sz="60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60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(n ≥ 1)         B. C</a:t>
            </a:r>
            <a:r>
              <a:rPr lang="en-US" sz="60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60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2n+2 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(n ≥ 1) 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4800" dirty="0">
              <a:solidFill>
                <a:srgbClr val="3F3F3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C. C</a:t>
            </a:r>
            <a:r>
              <a:rPr lang="en-US" sz="60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60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2n- 2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(n ≥ 2)      D. C</a:t>
            </a:r>
            <a:r>
              <a:rPr lang="en-US" sz="60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60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2n+1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(n ≥ 1)  </a:t>
            </a:r>
            <a:endParaRPr lang="en-US" sz="5600" b="1" kern="1200" dirty="0">
              <a:solidFill>
                <a:srgbClr val="FF0000"/>
              </a:solidFill>
              <a:latin typeface="#9Slide03 Oswald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450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endParaRPr lang="en-US" sz="4800" dirty="0">
              <a:solidFill>
                <a:srgbClr val="3F3F3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A6038-1E3E-70F5-1A20-ECF56AB4A5E4}"/>
              </a:ext>
            </a:extLst>
          </p:cNvPr>
          <p:cNvSpPr txBox="1"/>
          <p:nvPr/>
        </p:nvSpPr>
        <p:spPr>
          <a:xfrm>
            <a:off x="12540921" y="8833532"/>
            <a:ext cx="7392577" cy="110799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</a:t>
            </a:r>
            <a:r>
              <a:rPr kumimoji="0" lang="en-US" sz="66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66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2n+2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(n ≥ 1) 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B0FB0D-3CC9-AB96-0C93-5864494B3418}"/>
              </a:ext>
            </a:extLst>
          </p:cNvPr>
          <p:cNvSpPr/>
          <p:nvPr/>
        </p:nvSpPr>
        <p:spPr>
          <a:xfrm>
            <a:off x="8453980" y="8067762"/>
            <a:ext cx="15566461" cy="2667880"/>
          </a:xfrm>
          <a:prstGeom prst="rect">
            <a:avLst/>
          </a:prstGeom>
          <a:solidFill>
            <a:srgbClr val="4FC1E9"/>
          </a:solidFill>
          <a:ln w="12700" cap="flat" cmpd="sng" algn="ctr">
            <a:solidFill>
              <a:srgbClr val="4FC1E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91">
              <a:buClrTx/>
              <a:buFontTx/>
              <a:buNone/>
              <a:defRPr/>
            </a:pPr>
            <a:endParaRPr lang="en-US" sz="3600" kern="1200">
              <a:solidFill>
                <a:prstClr val="white"/>
              </a:solidFill>
              <a:latin typeface="A3.OpenSans-San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243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21219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8B9090-7BDA-1E1D-6845-D01FB0AF0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1759" y="10353686"/>
            <a:ext cx="4335826" cy="1330429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Aldehyde</a:t>
            </a:r>
            <a:endParaRPr lang="en-US" altLang="en-US" sz="6400" b="1" kern="1200" dirty="0">
              <a:solidFill>
                <a:srgbClr val="FF0000"/>
              </a:solidFill>
              <a:latin typeface="#9Slide03 Oswald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rrow: Left 2">
            <a:hlinkClick r:id="rId7" action="ppaction://hlinksldjump"/>
            <a:extLst>
              <a:ext uri="{FF2B5EF4-FFF2-40B4-BE49-F238E27FC236}">
                <a16:creationId xmlns:a16="http://schemas.microsoft.com/office/drawing/2014/main" id="{1D21A697-0E5E-2743-2813-995147103ABD}"/>
              </a:ext>
            </a:extLst>
          </p:cNvPr>
          <p:cNvSpPr/>
          <p:nvPr/>
        </p:nvSpPr>
        <p:spPr>
          <a:xfrm>
            <a:off x="22476852" y="11815294"/>
            <a:ext cx="1606655" cy="1847970"/>
          </a:xfrm>
          <a:prstGeom prst="leftArrow">
            <a:avLst/>
          </a:prstGeom>
          <a:solidFill>
            <a:sysClr val="window" lastClr="FFFFFF"/>
          </a:solidFill>
          <a:ln w="12700" cap="flat" cmpd="sng" algn="ctr">
            <a:solidFill>
              <a:srgbClr val="4FC1E9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828891">
              <a:buClrTx/>
              <a:buFontTx/>
              <a:buNone/>
              <a:defRPr/>
            </a:pPr>
            <a:endParaRPr lang="en-US" sz="3600" kern="1200">
              <a:solidFill>
                <a:prstClr val="white"/>
              </a:solidFill>
              <a:latin typeface="A3.OpenSans-San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5EA3D-A4E5-975D-AEF0-B059C5885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895" y="3363902"/>
            <a:ext cx="15428693" cy="58780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556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5600" b="1" kern="1200" dirty="0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Ô </a:t>
            </a:r>
            <a:r>
              <a:rPr lang="en-US" altLang="en-US" sz="5600" b="1" kern="1200" dirty="0" err="1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altLang="en-US" sz="5600" b="1" kern="1200" dirty="0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 2</a:t>
            </a:r>
          </a:p>
          <a:p>
            <a:pPr marL="44450" algn="ctr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alcohol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CuO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4800" dirty="0">
              <a:solidFill>
                <a:srgbClr val="3F3F3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A. Aldehyde                B. Ketone        </a:t>
            </a:r>
          </a:p>
          <a:p>
            <a:pPr marL="44450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C.  Phenol                    D. Ether  </a:t>
            </a:r>
            <a:endParaRPr lang="en-US" sz="4800" dirty="0">
              <a:solidFill>
                <a:srgbClr val="3F3F3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52EFB6-57E6-3AE4-B294-4FE64EE0B9E6}"/>
              </a:ext>
            </a:extLst>
          </p:cNvPr>
          <p:cNvSpPr/>
          <p:nvPr/>
        </p:nvSpPr>
        <p:spPr>
          <a:xfrm>
            <a:off x="8956896" y="9241921"/>
            <a:ext cx="15428692" cy="2667880"/>
          </a:xfrm>
          <a:prstGeom prst="rect">
            <a:avLst/>
          </a:prstGeom>
          <a:solidFill>
            <a:srgbClr val="4FC1E9"/>
          </a:solidFill>
          <a:ln w="12700" cap="flat" cmpd="sng" algn="ctr">
            <a:solidFill>
              <a:srgbClr val="4FC1E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91">
              <a:buClrTx/>
              <a:buFontTx/>
              <a:buNone/>
              <a:defRPr/>
            </a:pPr>
            <a:endParaRPr lang="en-US" sz="3600" kern="1200">
              <a:solidFill>
                <a:prstClr val="white"/>
              </a:solidFill>
              <a:latin typeface="A3.OpenSans-San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038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21219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3" name="Arrow: Left 2">
            <a:hlinkClick r:id="rId7" action="ppaction://hlinksldjump"/>
            <a:extLst>
              <a:ext uri="{FF2B5EF4-FFF2-40B4-BE49-F238E27FC236}">
                <a16:creationId xmlns:a16="http://schemas.microsoft.com/office/drawing/2014/main" id="{087F6C44-47AA-B230-BC9C-D05C2B4A3951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ysClr val="window" lastClr="FFFFFF"/>
          </a:solidFill>
          <a:ln w="12700" cap="flat" cmpd="sng" algn="ctr">
            <a:solidFill>
              <a:srgbClr val="4FC1E9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828891">
              <a:buClrTx/>
              <a:buFontTx/>
              <a:buNone/>
              <a:defRPr/>
            </a:pPr>
            <a:endParaRPr lang="en-US" sz="3600" kern="1200">
              <a:solidFill>
                <a:prstClr val="white"/>
              </a:solidFill>
              <a:latin typeface="A3.OpenSans-San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64AA6-37D0-C2FB-4860-D4399E2D5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3720" y="9521678"/>
            <a:ext cx="8163007" cy="131144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Ketone</a:t>
            </a:r>
            <a:endParaRPr lang="en-US" altLang="en-US" sz="6400" b="1" kern="1200" baseline="-25000" dirty="0">
              <a:solidFill>
                <a:srgbClr val="FF0000"/>
              </a:solidFill>
              <a:latin typeface="#9Slide03 Oswald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C6725-7622-6A1B-2EFC-F19E0C2F9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4189" y="2760206"/>
            <a:ext cx="15301399" cy="58780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556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5600" b="1" kern="1200" dirty="0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Ô </a:t>
            </a:r>
            <a:r>
              <a:rPr lang="en-US" altLang="en-US" sz="5600" b="1" kern="1200" dirty="0" err="1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altLang="en-US" sz="5600" b="1" kern="1200" dirty="0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 3</a:t>
            </a:r>
          </a:p>
          <a:p>
            <a:pPr marL="44450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alcohol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CuO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4800" dirty="0">
              <a:solidFill>
                <a:srgbClr val="3F3F3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A. Aldehyde                         B. Ketone        </a:t>
            </a:r>
          </a:p>
          <a:p>
            <a:pPr marL="44450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C.  Carboxylic acid              D. Ether  </a:t>
            </a:r>
            <a:endParaRPr lang="en-US" sz="4800" dirty="0">
              <a:solidFill>
                <a:srgbClr val="3F3F3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24576-9F52-6B64-191E-CF112965B3AE}"/>
              </a:ext>
            </a:extLst>
          </p:cNvPr>
          <p:cNvSpPr/>
          <p:nvPr/>
        </p:nvSpPr>
        <p:spPr>
          <a:xfrm>
            <a:off x="9084190" y="8638225"/>
            <a:ext cx="15301398" cy="2667880"/>
          </a:xfrm>
          <a:prstGeom prst="rect">
            <a:avLst/>
          </a:prstGeom>
          <a:solidFill>
            <a:srgbClr val="4FC1E9"/>
          </a:solidFill>
          <a:ln w="12700" cap="flat" cmpd="sng" algn="ctr">
            <a:solidFill>
              <a:srgbClr val="4FC1E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91">
              <a:buClrTx/>
              <a:buFontTx/>
              <a:buNone/>
              <a:defRPr/>
            </a:pPr>
            <a:endParaRPr lang="en-US" sz="3600" kern="1200">
              <a:solidFill>
                <a:prstClr val="white"/>
              </a:solidFill>
              <a:latin typeface="A3.OpenSans-San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32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21219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482E9B9-4C74-CB5E-AD28-51C467756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234" y="2654971"/>
            <a:ext cx="15863154" cy="63334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556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altLang="en-US" sz="6400" kern="1200" dirty="0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Ô </a:t>
            </a:r>
            <a:r>
              <a:rPr lang="en-US" altLang="en-US" sz="6400" kern="1200" dirty="0" err="1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altLang="en-US" sz="6400" kern="1200" dirty="0">
                <a:solidFill>
                  <a:srgbClr val="FF0000"/>
                </a:solidFill>
                <a:latin typeface="#9Slide03 Oswald" panose="00000500000000000000" pitchFamily="2" charset="0"/>
                <a:ea typeface="+mn-ea"/>
                <a:cs typeface="Arial" panose="020B0604020202020204" pitchFamily="34" charset="0"/>
              </a:rPr>
              <a:t> 4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Cho Acetylene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(HgSO</a:t>
            </a:r>
            <a:r>
              <a:rPr lang="en-US" sz="66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  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H</a:t>
            </a:r>
            <a:r>
              <a:rPr lang="en-US" sz="66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6600" baseline="-25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80</a:t>
            </a:r>
            <a:r>
              <a:rPr lang="en-US" sz="6600" baseline="30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)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 marL="44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Arial"/>
              <a:buNone/>
              <a:defRPr/>
            </a:pPr>
            <a:r>
              <a:rPr lang="en-US" sz="66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Aldehyde acetic     B. Acetone        </a:t>
            </a:r>
          </a:p>
          <a:p>
            <a:pPr marL="44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Arial"/>
              <a:buNone/>
              <a:defRPr/>
            </a:pPr>
            <a:r>
              <a:rPr lang="en-US" sz="6000" dirty="0">
                <a:solidFill>
                  <a:srgbClr val="3F3F3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C.  Ethyl Alcohol       D. Acetic acid </a:t>
            </a:r>
            <a:endParaRPr lang="en-US" sz="4800" dirty="0">
              <a:solidFill>
                <a:srgbClr val="3F3F3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7" action="ppaction://hlinksldjump"/>
            <a:extLst>
              <a:ext uri="{FF2B5EF4-FFF2-40B4-BE49-F238E27FC236}">
                <a16:creationId xmlns:a16="http://schemas.microsoft.com/office/drawing/2014/main" id="{477CA0EE-CB3A-1715-E367-F347A3191593}"/>
              </a:ext>
            </a:extLst>
          </p:cNvPr>
          <p:cNvSpPr/>
          <p:nvPr/>
        </p:nvSpPr>
        <p:spPr>
          <a:xfrm>
            <a:off x="22337586" y="11815294"/>
            <a:ext cx="1606655" cy="1847970"/>
          </a:xfrm>
          <a:prstGeom prst="leftArrow">
            <a:avLst/>
          </a:prstGeom>
          <a:solidFill>
            <a:sysClr val="window" lastClr="FFFFFF"/>
          </a:solidFill>
          <a:ln w="12700" cap="flat" cmpd="sng" algn="ctr">
            <a:solidFill>
              <a:srgbClr val="4FC1E9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828891">
              <a:buClrTx/>
              <a:buFontTx/>
              <a:buNone/>
              <a:defRPr/>
            </a:pPr>
            <a:endParaRPr lang="en-US" sz="3600" kern="1200">
              <a:solidFill>
                <a:prstClr val="white"/>
              </a:solidFill>
              <a:latin typeface="A3.OpenSans-San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64711-C1CC-4332-5D45-BB40032C6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6317" y="9852747"/>
            <a:ext cx="9245148" cy="133042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Aldehyde acetic</a:t>
            </a:r>
            <a:endParaRPr lang="en-US" altLang="en-US" sz="6400" b="1" kern="1200" dirty="0">
              <a:solidFill>
                <a:srgbClr val="FF0000"/>
              </a:solidFill>
              <a:latin typeface="#9Slide03 Oswald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9464A-3F26-1D3C-5266-AF3DF125C6FE}"/>
              </a:ext>
            </a:extLst>
          </p:cNvPr>
          <p:cNvSpPr/>
          <p:nvPr/>
        </p:nvSpPr>
        <p:spPr>
          <a:xfrm>
            <a:off x="8446234" y="8988436"/>
            <a:ext cx="15863154" cy="2667880"/>
          </a:xfrm>
          <a:prstGeom prst="rect">
            <a:avLst/>
          </a:prstGeom>
          <a:solidFill>
            <a:srgbClr val="4FC1E9"/>
          </a:solidFill>
          <a:ln w="12700" cap="flat" cmpd="sng" algn="ctr">
            <a:solidFill>
              <a:srgbClr val="4FC1E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91">
              <a:buClrTx/>
              <a:buFontTx/>
              <a:buNone/>
              <a:defRPr/>
            </a:pPr>
            <a:endParaRPr lang="en-US" sz="3600" kern="1200">
              <a:solidFill>
                <a:prstClr val="white"/>
              </a:solidFill>
              <a:latin typeface="A3.OpenSans-San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71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83F0FA-1B07-1C91-7AB1-9AEA4B8BF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353" y="4480243"/>
            <a:ext cx="13110560" cy="693015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A55D32-507A-8B16-766C-C37B79B6415E}"/>
              </a:ext>
            </a:extLst>
          </p:cNvPr>
          <p:cNvSpPr/>
          <p:nvPr/>
        </p:nvSpPr>
        <p:spPr>
          <a:xfrm>
            <a:off x="1847088" y="-508180"/>
            <a:ext cx="22538500" cy="2708578"/>
          </a:xfrm>
          <a:prstGeom prst="rect">
            <a:avLst/>
          </a:prstGeom>
          <a:solidFill>
            <a:schemeClr val="bg1"/>
          </a:solidFill>
        </p:spPr>
        <p:txBody>
          <a:bodyPr wrap="square" lIns="243856" tIns="121928" rIns="243856" bIns="12192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828891">
              <a:buClrTx/>
            </a:pPr>
            <a:r>
              <a:rPr lang="en-US" sz="16001" b="1" kern="12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5 Thunder" panose="02000000000000000000" pitchFamily="2" charset="0"/>
                <a:ea typeface="+mn-ea"/>
                <a:cs typeface="+mn-cs"/>
              </a:rPr>
              <a:t>Hình</a:t>
            </a:r>
            <a:r>
              <a:rPr lang="en-US" sz="16001" b="1" kern="12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5 Thunder" panose="02000000000000000000" pitchFamily="2" charset="0"/>
                <a:ea typeface="+mn-ea"/>
                <a:cs typeface="+mn-cs"/>
              </a:rPr>
              <a:t> </a:t>
            </a:r>
            <a:r>
              <a:rPr lang="en-US" sz="16001" b="1" kern="12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5 Thunder" panose="02000000000000000000" pitchFamily="2" charset="0"/>
                <a:ea typeface="+mn-ea"/>
                <a:cs typeface="+mn-cs"/>
              </a:rPr>
              <a:t>ảnh</a:t>
            </a:r>
            <a:r>
              <a:rPr lang="en-US" sz="16001" b="1" kern="12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5 Thunder" panose="02000000000000000000" pitchFamily="2" charset="0"/>
                <a:ea typeface="+mn-ea"/>
                <a:cs typeface="+mn-cs"/>
              </a:rPr>
              <a:t> </a:t>
            </a:r>
            <a:r>
              <a:rPr lang="en-US" sz="16001" b="1" kern="12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5 Thunder" panose="02000000000000000000" pitchFamily="2" charset="0"/>
                <a:ea typeface="+mn-ea"/>
                <a:cs typeface="+mn-cs"/>
              </a:rPr>
              <a:t>ẩn</a:t>
            </a:r>
            <a:r>
              <a:rPr lang="en-US" sz="16001" b="1" kern="12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5 Thunder" panose="02000000000000000000" pitchFamily="2" charset="0"/>
                <a:ea typeface="+mn-ea"/>
                <a:cs typeface="+mn-cs"/>
              </a:rPr>
              <a:t> </a:t>
            </a:r>
            <a:r>
              <a:rPr lang="en-US" sz="16001" b="1" kern="12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5 Thunder" panose="02000000000000000000" pitchFamily="2" charset="0"/>
                <a:ea typeface="+mn-ea"/>
                <a:cs typeface="+mn-cs"/>
              </a:rPr>
              <a:t>giấu</a:t>
            </a:r>
            <a:endParaRPr lang="en-US" sz="16001" b="1" kern="120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#9Slide05 Thunder" panose="02000000000000000000" pitchFamily="2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023CFD8-5217-4182-6AFA-29638F9E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56" y="-22574"/>
            <a:ext cx="1320886" cy="11684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6AFC9B-FF1E-8204-E493-369D2A28F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11" y="1145902"/>
            <a:ext cx="1320886" cy="1168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9D4C307-F7EA-44B1-D0E3-F2D7DB913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568" y="-322367"/>
            <a:ext cx="1320886" cy="11684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68176B-7E1B-246D-2BF5-3F010F9E9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861" y="1145902"/>
            <a:ext cx="1320886" cy="1168476"/>
          </a:xfrm>
          <a:prstGeom prst="rect">
            <a:avLst/>
          </a:prstGeom>
        </p:spPr>
      </p:pic>
      <p:sp>
        <p:nvSpPr>
          <p:cNvPr id="22" name="Rectangle 21">
            <a:hlinkClick r:id="rId7" action="ppaction://hlinksldjump"/>
            <a:extLst>
              <a:ext uri="{FF2B5EF4-FFF2-40B4-BE49-F238E27FC236}">
                <a16:creationId xmlns:a16="http://schemas.microsoft.com/office/drawing/2014/main" id="{025CDADA-4404-96E2-1434-FA0A57B1C7FC}"/>
              </a:ext>
            </a:extLst>
          </p:cNvPr>
          <p:cNvSpPr/>
          <p:nvPr/>
        </p:nvSpPr>
        <p:spPr>
          <a:xfrm>
            <a:off x="5937116" y="2433890"/>
            <a:ext cx="4626507" cy="553459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</a:pPr>
            <a:r>
              <a:rPr lang="en-US" sz="19201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>
            <a:hlinkClick r:id="rId8" action="ppaction://hlinksldjump"/>
            <a:extLst>
              <a:ext uri="{FF2B5EF4-FFF2-40B4-BE49-F238E27FC236}">
                <a16:creationId xmlns:a16="http://schemas.microsoft.com/office/drawing/2014/main" id="{8A3ABCE8-438D-5B64-EBD6-F52E40B0D49C}"/>
              </a:ext>
            </a:extLst>
          </p:cNvPr>
          <p:cNvSpPr/>
          <p:nvPr/>
        </p:nvSpPr>
        <p:spPr>
          <a:xfrm>
            <a:off x="5937116" y="7978750"/>
            <a:ext cx="4626507" cy="52874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</a:pPr>
            <a:r>
              <a:rPr lang="en-US" sz="19201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Rectangle 19">
            <a:hlinkClick r:id="rId9" action="ppaction://hlinksldjump"/>
            <a:extLst>
              <a:ext uri="{FF2B5EF4-FFF2-40B4-BE49-F238E27FC236}">
                <a16:creationId xmlns:a16="http://schemas.microsoft.com/office/drawing/2014/main" id="{B442EBB4-3C11-ECB3-EC63-0DC5BF2F5D9F}"/>
              </a:ext>
            </a:extLst>
          </p:cNvPr>
          <p:cNvSpPr/>
          <p:nvPr/>
        </p:nvSpPr>
        <p:spPr>
          <a:xfrm>
            <a:off x="14820600" y="2463677"/>
            <a:ext cx="5244767" cy="545185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</a:pPr>
            <a:r>
              <a:rPr lang="en-US" sz="19201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>
            <a:hlinkClick r:id="rId10" action="ppaction://hlinksldjump"/>
            <a:extLst>
              <a:ext uri="{FF2B5EF4-FFF2-40B4-BE49-F238E27FC236}">
                <a16:creationId xmlns:a16="http://schemas.microsoft.com/office/drawing/2014/main" id="{B9B2448E-981B-ECC5-B963-651EC7A56017}"/>
              </a:ext>
            </a:extLst>
          </p:cNvPr>
          <p:cNvSpPr/>
          <p:nvPr/>
        </p:nvSpPr>
        <p:spPr>
          <a:xfrm>
            <a:off x="14799567" y="7877666"/>
            <a:ext cx="5261447" cy="539882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</a:pPr>
            <a:r>
              <a:rPr lang="en-US" sz="19201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05C3FA-7F37-63F5-8125-494F53DB9642}"/>
              </a:ext>
            </a:extLst>
          </p:cNvPr>
          <p:cNvGrpSpPr/>
          <p:nvPr/>
        </p:nvGrpSpPr>
        <p:grpSpPr>
          <a:xfrm>
            <a:off x="9395387" y="2450418"/>
            <a:ext cx="6551383" cy="10826073"/>
            <a:chOff x="3702538" y="1663403"/>
            <a:chExt cx="3521248" cy="524745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624E9D-49EB-DDF7-5668-B510CB69E06D}"/>
                </a:ext>
              </a:extLst>
            </p:cNvPr>
            <p:cNvSpPr/>
            <p:nvPr/>
          </p:nvSpPr>
          <p:spPr>
            <a:xfrm>
              <a:off x="3852829" y="1663403"/>
              <a:ext cx="3370957" cy="524745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91">
                <a:buClrTx/>
              </a:pPr>
              <a:endParaRPr lang="en-US" sz="3600" kern="1200">
                <a:solidFill>
                  <a:prstClr val="white"/>
                </a:solidFill>
                <a:latin typeface="A3.OpenSans-San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213957F-0B2A-F18F-2893-D28D8BD27502}"/>
                </a:ext>
              </a:extLst>
            </p:cNvPr>
            <p:cNvSpPr txBox="1"/>
            <p:nvPr/>
          </p:nvSpPr>
          <p:spPr>
            <a:xfrm>
              <a:off x="3702538" y="2512537"/>
              <a:ext cx="3521248" cy="347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91">
                <a:buClrTx/>
              </a:pPr>
              <a:r>
                <a:rPr lang="en-US" sz="23001" kern="1200" dirty="0" err="1">
                  <a:solidFill>
                    <a:prstClr val="white"/>
                  </a:solidFill>
                  <a:latin typeface="#9Slide06 Thillends" pitchFamily="2" charset="0"/>
                  <a:ea typeface="+mn-ea"/>
                  <a:cs typeface="+mn-cs"/>
                </a:rPr>
                <a:t>Bí</a:t>
              </a:r>
              <a:r>
                <a:rPr lang="en-US" sz="23001" kern="1200" dirty="0">
                  <a:solidFill>
                    <a:prstClr val="white"/>
                  </a:solidFill>
                  <a:latin typeface="#9Slide06 Thillends" pitchFamily="2" charset="0"/>
                  <a:ea typeface="+mn-ea"/>
                  <a:cs typeface="+mn-cs"/>
                </a:rPr>
                <a:t> </a:t>
              </a:r>
            </a:p>
            <a:p>
              <a:pPr algn="ctr" defTabSz="1828891">
                <a:buClrTx/>
              </a:pPr>
              <a:r>
                <a:rPr lang="en-US" sz="23001" kern="1200" dirty="0" err="1">
                  <a:solidFill>
                    <a:prstClr val="white"/>
                  </a:solidFill>
                  <a:latin typeface="#9Slide06 Thillends" pitchFamily="2" charset="0"/>
                  <a:ea typeface="+mn-ea"/>
                  <a:cs typeface="+mn-cs"/>
                </a:rPr>
                <a:t>mật</a:t>
              </a:r>
              <a:endParaRPr lang="en-US" sz="23001" kern="1200" dirty="0">
                <a:solidFill>
                  <a:prstClr val="white"/>
                </a:solidFill>
                <a:latin typeface="#9Slide06 Thillends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85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0" grpId="0" animBg="1"/>
      <p:bldP spid="20" grpId="1" animBg="1"/>
      <p:bldP spid="20" grpId="2" animBg="1"/>
      <p:bldP spid="24" grpId="0" animBg="1"/>
      <p:bldP spid="24" grpId="1" animBg="1"/>
      <p:bldP spid="2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leaves&#10;&#10;Description automatically generated with low confidence">
            <a:extLst>
              <a:ext uri="{FF2B5EF4-FFF2-40B4-BE49-F238E27FC236}">
                <a16:creationId xmlns:a16="http://schemas.microsoft.com/office/drawing/2014/main" id="{40BB9E30-5A53-45CC-5900-6B925E735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24" y="7023964"/>
            <a:ext cx="8989790" cy="568876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1579B6-BAFB-60EE-AA12-EA610122E544}"/>
              </a:ext>
            </a:extLst>
          </p:cNvPr>
          <p:cNvSpPr/>
          <p:nvPr/>
        </p:nvSpPr>
        <p:spPr>
          <a:xfrm>
            <a:off x="1847850" y="0"/>
            <a:ext cx="22537738" cy="2708578"/>
          </a:xfrm>
          <a:prstGeom prst="rect">
            <a:avLst/>
          </a:prstGeom>
          <a:solidFill>
            <a:schemeClr val="bg1"/>
          </a:solidFill>
        </p:spPr>
        <p:txBody>
          <a:bodyPr wrap="square" lIns="243856" tIns="121928" rIns="243856" bIns="12192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1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#9Slide05 Thunder" panose="0200000000000000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2EDD79-CE9A-D8B4-B1E9-12B72DDE251B}"/>
              </a:ext>
            </a:extLst>
          </p:cNvPr>
          <p:cNvGrpSpPr/>
          <p:nvPr/>
        </p:nvGrpSpPr>
        <p:grpSpPr>
          <a:xfrm>
            <a:off x="2514600" y="1354289"/>
            <a:ext cx="4882418" cy="5378985"/>
            <a:chOff x="2909032" y="2336265"/>
            <a:chExt cx="5412148" cy="6727447"/>
          </a:xfrm>
        </p:grpSpPr>
        <p:pic>
          <p:nvPicPr>
            <p:cNvPr id="12" name="Picture 11" descr="Cinnamon sticks and powder with leaves&#10;&#10;Description automatically generated with low confidence">
              <a:extLst>
                <a:ext uri="{FF2B5EF4-FFF2-40B4-BE49-F238E27FC236}">
                  <a16:creationId xmlns:a16="http://schemas.microsoft.com/office/drawing/2014/main" id="{221D0731-2DD4-B2CF-A882-9C880D613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032" y="2336265"/>
              <a:ext cx="5412148" cy="6727447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04A898-AD8A-8455-AF46-6DEDFBB2C507}"/>
                </a:ext>
              </a:extLst>
            </p:cNvPr>
            <p:cNvSpPr txBox="1"/>
            <p:nvPr/>
          </p:nvSpPr>
          <p:spPr>
            <a:xfrm>
              <a:off x="3192274" y="2708578"/>
              <a:ext cx="2381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Quế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8" name="Picture 17" descr="A picture containing screenshot, graphics, design, font&#10;&#10;Description automatically generated">
            <a:extLst>
              <a:ext uri="{FF2B5EF4-FFF2-40B4-BE49-F238E27FC236}">
                <a16:creationId xmlns:a16="http://schemas.microsoft.com/office/drawing/2014/main" id="{0E40D630-8BE8-78E7-B44A-B01051B99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1100">
            <a:off x="8063768" y="2547882"/>
            <a:ext cx="6938032" cy="3665947"/>
          </a:xfrm>
          <a:prstGeom prst="rect">
            <a:avLst/>
          </a:prstGeom>
        </p:spPr>
      </p:pic>
      <p:pic>
        <p:nvPicPr>
          <p:cNvPr id="20" name="Picture 19" descr="A picture containing circle, art, design&#10;&#10;Description automatically generated">
            <a:extLst>
              <a:ext uri="{FF2B5EF4-FFF2-40B4-BE49-F238E27FC236}">
                <a16:creationId xmlns:a16="http://schemas.microsoft.com/office/drawing/2014/main" id="{FC4C92E2-4057-D2C5-6724-06A33D9C1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613">
            <a:off x="18604654" y="7389105"/>
            <a:ext cx="3676119" cy="49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169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7412477" y="6020054"/>
            <a:ext cx="10525327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-262532" y="1719142"/>
            <a:ext cx="24398907" cy="21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lvl="0" algn="ctr">
              <a:lnSpc>
                <a:spcPct val="93750"/>
              </a:lnSpc>
            </a:pPr>
            <a:r>
              <a:rPr lang="en-US" sz="7200" b="1" dirty="0" err="1">
                <a:solidFill>
                  <a:srgbClr val="77624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Tahoma"/>
              </a:rPr>
              <a:t>Chương</a:t>
            </a:r>
            <a:r>
              <a:rPr lang="en-US" sz="7200" b="1" dirty="0">
                <a:solidFill>
                  <a:srgbClr val="77624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Tahoma"/>
              </a:rPr>
              <a:t> 6</a:t>
            </a:r>
          </a:p>
          <a:p>
            <a:pPr lvl="0" algn="ctr">
              <a:lnSpc>
                <a:spcPct val="93750"/>
              </a:lnSpc>
            </a:pPr>
            <a:r>
              <a:rPr lang="en-US" sz="7200" b="1" dirty="0">
                <a:solidFill>
                  <a:srgbClr val="77624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 CHẤT CARBONYL – CARBOXYLIC ACID</a:t>
            </a:r>
            <a:endParaRPr sz="7200" dirty="0">
              <a:solidFill>
                <a:srgbClr val="77624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3" name="Google Shape;173;p1"/>
          <p:cNvGrpSpPr/>
          <p:nvPr/>
        </p:nvGrpSpPr>
        <p:grpSpPr>
          <a:xfrm>
            <a:off x="3019970" y="4333303"/>
            <a:ext cx="18975066" cy="1204765"/>
            <a:chOff x="2954925" y="3119210"/>
            <a:chExt cx="18976301" cy="2183259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2954925" y="3119210"/>
              <a:ext cx="18976301" cy="1994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Questrial"/>
                </a:rPr>
                <a:t>Bài</a:t>
              </a:r>
              <a:r>
                <a:rPr lang="en-US" sz="66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Questrial"/>
                </a:rPr>
                <a:t> 23     </a:t>
              </a:r>
              <a:r>
                <a:rPr lang="en-US" sz="6600" b="1" dirty="0">
                  <a:solidFill>
                    <a:srgbClr val="135F82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HỢP CHẤT CARBONYL</a:t>
              </a:r>
              <a:r>
                <a:rPr lang="en-US" sz="7200" dirty="0">
                  <a:solidFill>
                    <a:srgbClr val="135F82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sz="6600" b="1" dirty="0">
                <a:solidFill>
                  <a:srgbClr val="135F8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Questrial"/>
              </a:endParaRPr>
            </a:p>
          </p:txBody>
        </p:sp>
      </p:grpSp>
      <p:grpSp>
        <p:nvGrpSpPr>
          <p:cNvPr id="185" name="Google Shape;185;p1"/>
          <p:cNvGrpSpPr/>
          <p:nvPr/>
        </p:nvGrpSpPr>
        <p:grpSpPr>
          <a:xfrm>
            <a:off x="8003846" y="6086640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Khái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niệm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và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Danh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pháp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8003846" y="7277593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Đặc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điểm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tạo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8003846" y="8526341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lý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III</a:t>
                  </a:r>
                  <a:endParaRPr/>
                </a:p>
              </p:txBody>
            </p:sp>
          </p:grpSp>
        </p:grpSp>
      </p:grpSp>
      <p:grpSp>
        <p:nvGrpSpPr>
          <p:cNvPr id="206" name="Google Shape;206;p1"/>
          <p:cNvGrpSpPr/>
          <p:nvPr/>
        </p:nvGrpSpPr>
        <p:grpSpPr>
          <a:xfrm>
            <a:off x="8003846" y="9787423"/>
            <a:ext cx="21339695" cy="957490"/>
            <a:chOff x="7459670" y="9982199"/>
            <a:chExt cx="21343553" cy="957663"/>
          </a:xfrm>
        </p:grpSpPr>
        <p:sp>
          <p:nvSpPr>
            <p:cNvPr id="207" name="Google Shape;207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hoá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9" name="Google Shape;209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" name="Google Shape;210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  <p:grpSp>
        <p:nvGrpSpPr>
          <p:cNvPr id="213" name="Google Shape;213;p1"/>
          <p:cNvGrpSpPr/>
          <p:nvPr/>
        </p:nvGrpSpPr>
        <p:grpSpPr>
          <a:xfrm>
            <a:off x="8003846" y="11048507"/>
            <a:ext cx="21339695" cy="957490"/>
            <a:chOff x="7459670" y="9982199"/>
            <a:chExt cx="21343553" cy="957663"/>
          </a:xfrm>
        </p:grpSpPr>
        <p:sp>
          <p:nvSpPr>
            <p:cNvPr id="214" name="Google Shape;214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15" name="Google Shape;215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16" name="Google Shape;216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8" name="Google Shape;218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  <p:grpSp>
        <p:nvGrpSpPr>
          <p:cNvPr id="2" name="Google Shape;213;p1">
            <a:extLst>
              <a:ext uri="{FF2B5EF4-FFF2-40B4-BE49-F238E27FC236}">
                <a16:creationId xmlns:a16="http://schemas.microsoft.com/office/drawing/2014/main" id="{C3B848C7-1C8C-80F4-1B08-C631A376D8B2}"/>
              </a:ext>
            </a:extLst>
          </p:cNvPr>
          <p:cNvGrpSpPr/>
          <p:nvPr/>
        </p:nvGrpSpPr>
        <p:grpSpPr>
          <a:xfrm>
            <a:off x="8003846" y="12214411"/>
            <a:ext cx="21339695" cy="957490"/>
            <a:chOff x="7459670" y="9982199"/>
            <a:chExt cx="21343553" cy="957663"/>
          </a:xfrm>
        </p:grpSpPr>
        <p:sp>
          <p:nvSpPr>
            <p:cNvPr id="3" name="Google Shape;214;p1">
              <a:extLst>
                <a:ext uri="{FF2B5EF4-FFF2-40B4-BE49-F238E27FC236}">
                  <a16:creationId xmlns:a16="http://schemas.microsoft.com/office/drawing/2014/main" id="{6EB77CEA-13B4-78FD-C7CE-E400157E609B}"/>
                </a:ext>
              </a:extLst>
            </p:cNvPr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Điều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chế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4" name="Google Shape;215;p1">
              <a:extLst>
                <a:ext uri="{FF2B5EF4-FFF2-40B4-BE49-F238E27FC236}">
                  <a16:creationId xmlns:a16="http://schemas.microsoft.com/office/drawing/2014/main" id="{50B87C0F-B281-3C2E-6E62-7D2613947583}"/>
                </a:ext>
              </a:extLst>
            </p:cNvPr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5" name="Google Shape;216;p1">
                <a:extLst>
                  <a:ext uri="{FF2B5EF4-FFF2-40B4-BE49-F238E27FC236}">
                    <a16:creationId xmlns:a16="http://schemas.microsoft.com/office/drawing/2014/main" id="{C75AE45E-515D-8EE3-BCB9-228B4D4EA2BC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" name="Google Shape;217;p1">
                <a:extLst>
                  <a:ext uri="{FF2B5EF4-FFF2-40B4-BE49-F238E27FC236}">
                    <a16:creationId xmlns:a16="http://schemas.microsoft.com/office/drawing/2014/main" id="{A8F3914D-BB2F-C13B-34F8-2658288820E5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" name="Google Shape;218;p1">
                  <a:extLst>
                    <a:ext uri="{FF2B5EF4-FFF2-40B4-BE49-F238E27FC236}">
                      <a16:creationId xmlns:a16="http://schemas.microsoft.com/office/drawing/2014/main" id="{C850A346-85AF-D552-FB24-FFB6AC6B43AE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" name="Google Shape;219;p1">
                  <a:extLst>
                    <a:ext uri="{FF2B5EF4-FFF2-40B4-BE49-F238E27FC236}">
                      <a16:creationId xmlns:a16="http://schemas.microsoft.com/office/drawing/2014/main" id="{2BEBEFED-6D48-8A63-350D-450252BD0FA5}"/>
                    </a:ext>
                  </a:extLst>
                </p:cNvPr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">
            <a:extLst>
              <a:ext uri="{FF2B5EF4-FFF2-40B4-BE49-F238E27FC236}">
                <a16:creationId xmlns:a16="http://schemas.microsoft.com/office/drawing/2014/main" id="{E1C77BBD-5227-EB25-38E1-81D7259F4EFF}"/>
              </a:ext>
            </a:extLst>
          </p:cNvPr>
          <p:cNvGrpSpPr/>
          <p:nvPr/>
        </p:nvGrpSpPr>
        <p:grpSpPr>
          <a:xfrm>
            <a:off x="1878663" y="2067090"/>
            <a:ext cx="20008033" cy="922567"/>
            <a:chOff x="7459670" y="7086599"/>
            <a:chExt cx="20011654" cy="922734"/>
          </a:xfrm>
        </p:grpSpPr>
        <p:sp>
          <p:nvSpPr>
            <p:cNvPr id="3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E0926DD3-C313-B2EF-4775-0028125BCB95}"/>
                </a:ext>
              </a:extLst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Khái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niệm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và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Danh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pháp</a:t>
              </a:r>
              <a:endParaRPr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4" name="Google Shape;187;p1">
              <a:extLst>
                <a:ext uri="{FF2B5EF4-FFF2-40B4-BE49-F238E27FC236}">
                  <a16:creationId xmlns:a16="http://schemas.microsoft.com/office/drawing/2014/main" id="{A5AB3373-E979-E519-63D6-6A08D3F0BFF7}"/>
                </a:ext>
              </a:extLst>
            </p:cNvPr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5" name="Google Shape;188;p1">
                <a:extLst>
                  <a:ext uri="{FF2B5EF4-FFF2-40B4-BE49-F238E27FC236}">
                    <a16:creationId xmlns:a16="http://schemas.microsoft.com/office/drawing/2014/main" id="{F4DFD974-59F4-5B8D-5076-E063972A5AA1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6" name="Google Shape;189;p1">
                <a:extLst>
                  <a:ext uri="{FF2B5EF4-FFF2-40B4-BE49-F238E27FC236}">
                    <a16:creationId xmlns:a16="http://schemas.microsoft.com/office/drawing/2014/main" id="{B3B518E6-7198-6117-7056-7E9898E02F3C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" name="Google Shape;190;p1">
                  <a:extLst>
                    <a:ext uri="{FF2B5EF4-FFF2-40B4-BE49-F238E27FC236}">
                      <a16:creationId xmlns:a16="http://schemas.microsoft.com/office/drawing/2014/main" id="{FC94E484-85D4-E516-025C-9FF02D91E1A2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8" name="Google Shape;191;p1">
                  <a:extLst>
                    <a:ext uri="{FF2B5EF4-FFF2-40B4-BE49-F238E27FC236}">
                      <a16:creationId xmlns:a16="http://schemas.microsoft.com/office/drawing/2014/main" id="{AF950B1D-3A69-BCE2-BF41-45BD22F1749F}"/>
                    </a:ext>
                  </a:extLst>
                </p:cNvPr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</a:t>
                  </a: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1" name="Google Shape;187;p1">
            <a:extLst>
              <a:ext uri="{FF2B5EF4-FFF2-40B4-BE49-F238E27FC236}">
                <a16:creationId xmlns:a16="http://schemas.microsoft.com/office/drawing/2014/main" id="{41A4BB77-354B-1D56-49EB-EB3DCBB58245}"/>
              </a:ext>
            </a:extLst>
          </p:cNvPr>
          <p:cNvGrpSpPr/>
          <p:nvPr/>
        </p:nvGrpSpPr>
        <p:grpSpPr>
          <a:xfrm>
            <a:off x="1878660" y="3130960"/>
            <a:ext cx="975552" cy="852690"/>
            <a:chOff x="7459669" y="7543800"/>
            <a:chExt cx="967674" cy="852844"/>
          </a:xfrm>
        </p:grpSpPr>
        <p:sp>
          <p:nvSpPr>
            <p:cNvPr id="12" name="Google Shape;188;p1">
              <a:extLst>
                <a:ext uri="{FF2B5EF4-FFF2-40B4-BE49-F238E27FC236}">
                  <a16:creationId xmlns:a16="http://schemas.microsoft.com/office/drawing/2014/main" id="{B1B4B450-D175-A505-D9D3-A6C2B58A03C8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91;p1">
              <a:extLst>
                <a:ext uri="{FF2B5EF4-FFF2-40B4-BE49-F238E27FC236}">
                  <a16:creationId xmlns:a16="http://schemas.microsoft.com/office/drawing/2014/main" id="{5004A4E0-DF6D-6BF3-205A-CA957F6AE0C7}"/>
                </a:ext>
              </a:extLst>
            </p:cNvPr>
            <p:cNvSpPr txBox="1"/>
            <p:nvPr/>
          </p:nvSpPr>
          <p:spPr>
            <a:xfrm>
              <a:off x="7997786" y="7688758"/>
              <a:ext cx="4295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/>
            </a:p>
          </p:txBody>
        </p:sp>
      </p:grpSp>
      <p:sp>
        <p:nvSpPr>
          <p:cNvPr id="16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911F50DA-E655-02A0-B6E7-E52D56C44ECA}"/>
              </a:ext>
            </a:extLst>
          </p:cNvPr>
          <p:cNvSpPr/>
          <p:nvPr/>
        </p:nvSpPr>
        <p:spPr>
          <a:xfrm>
            <a:off x="2637685" y="3081080"/>
            <a:ext cx="44957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1.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Khái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niệm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endParaRPr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F6B32B-3499-F28C-3EE6-9B51D711DE01}"/>
              </a:ext>
            </a:extLst>
          </p:cNvPr>
          <p:cNvGrpSpPr/>
          <p:nvPr/>
        </p:nvGrpSpPr>
        <p:grpSpPr>
          <a:xfrm>
            <a:off x="2854212" y="4053378"/>
            <a:ext cx="21531376" cy="1569620"/>
            <a:chOff x="2854212" y="4053378"/>
            <a:chExt cx="21531376" cy="1569620"/>
          </a:xfrm>
        </p:grpSpPr>
        <p:sp>
          <p:nvSpPr>
            <p:cNvPr id="17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C9CB3681-C83F-A187-EC04-AC1BA4F43835}"/>
                </a:ext>
              </a:extLst>
            </p:cNvPr>
            <p:cNvSpPr/>
            <p:nvPr/>
          </p:nvSpPr>
          <p:spPr>
            <a:xfrm>
              <a:off x="2854212" y="4053378"/>
              <a:ext cx="21531376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     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Hợp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carbonyl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là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các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hợp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hữu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cơ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trong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phân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tử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có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chứa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nhóm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chức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carbonyl (   C=O).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Nhóm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chức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carbonyl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có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trong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aldehyde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và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ketone …</a:t>
              </a:r>
              <a:endParaRPr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125440-E118-4945-5E7E-23D1F7AD7BA7}"/>
                </a:ext>
              </a:extLst>
            </p:cNvPr>
            <p:cNvGrpSpPr/>
            <p:nvPr/>
          </p:nvGrpSpPr>
          <p:grpSpPr>
            <a:xfrm>
              <a:off x="5772150" y="4975797"/>
              <a:ext cx="171450" cy="453453"/>
              <a:chOff x="10210800" y="7905750"/>
              <a:chExt cx="361950" cy="57150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AFC78A2-F887-47B8-E6E0-2925B1DB5F8D}"/>
                  </a:ext>
                </a:extLst>
              </p:cNvPr>
              <p:cNvCxnSpPr/>
              <p:nvPr/>
            </p:nvCxnSpPr>
            <p:spPr>
              <a:xfrm>
                <a:off x="10210800" y="7905750"/>
                <a:ext cx="361950" cy="171450"/>
              </a:xfrm>
              <a:prstGeom prst="line">
                <a:avLst/>
              </a:prstGeom>
              <a:ln w="76200">
                <a:solidFill>
                  <a:srgbClr val="135F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356C771-CB41-8183-473E-0758624423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10800" y="8324850"/>
                <a:ext cx="361950" cy="152400"/>
              </a:xfrm>
              <a:prstGeom prst="line">
                <a:avLst/>
              </a:prstGeom>
              <a:ln w="76200">
                <a:solidFill>
                  <a:srgbClr val="135F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Picture 36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74A4D335-5461-21B2-B190-8FA6B6788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902" y="8197506"/>
            <a:ext cx="11123740" cy="49744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B49000-51E8-A2B8-10A6-FC9A2757A6D7}"/>
              </a:ext>
            </a:extLst>
          </p:cNvPr>
          <p:cNvGrpSpPr/>
          <p:nvPr/>
        </p:nvGrpSpPr>
        <p:grpSpPr>
          <a:xfrm>
            <a:off x="2854212" y="5692726"/>
            <a:ext cx="21224988" cy="2308284"/>
            <a:chOff x="2854212" y="5692726"/>
            <a:chExt cx="21224988" cy="2308284"/>
          </a:xfrm>
        </p:grpSpPr>
        <p:sp>
          <p:nvSpPr>
            <p:cNvPr id="23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1BBED0D4-1CC8-5918-6CBB-7946E54FBB06}"/>
                </a:ext>
              </a:extLst>
            </p:cNvPr>
            <p:cNvSpPr/>
            <p:nvPr/>
          </p:nvSpPr>
          <p:spPr>
            <a:xfrm>
              <a:off x="2854212" y="5692726"/>
              <a:ext cx="21224988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    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C672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Aldehyde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là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h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ợp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hữu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cơ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có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nhóm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 </a:t>
              </a:r>
              <a:r>
                <a:rPr lang="en-US" sz="4800" b="1" dirty="0">
                  <a:solidFill>
                    <a:srgbClr val="FC672C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-CHO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liên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kết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với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nguyên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tử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carbon (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trong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gốc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hydrocarbon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hoặc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–CHO)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hoặc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nguyên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tử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hydrogen.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    </a:t>
              </a:r>
              <a:r>
                <a:rPr lang="en-US" sz="4800" b="1" dirty="0">
                  <a:solidFill>
                    <a:srgbClr val="FC672C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Ketone</a:t>
              </a:r>
              <a:r>
                <a: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là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hợp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hữu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cơ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có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nhóm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  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C672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C=O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liên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kết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với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2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gốc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hydrocarbon </a:t>
              </a:r>
              <a:endPara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7BDC27-5091-F404-A4F0-F4BA694E6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1238" y="7339627"/>
              <a:ext cx="298291" cy="471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45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diagram, line&#10;&#10;Description automatically generated">
            <a:extLst>
              <a:ext uri="{FF2B5EF4-FFF2-40B4-BE49-F238E27FC236}">
                <a16:creationId xmlns:a16="http://schemas.microsoft.com/office/drawing/2014/main" id="{93E989C2-BA7E-EE38-34D9-471D74062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794" y="1715294"/>
            <a:ext cx="20611306" cy="1159386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404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83E28A-AF74-CB63-EBB8-C7DC12583A15}"/>
              </a:ext>
            </a:extLst>
          </p:cNvPr>
          <p:cNvCxnSpPr/>
          <p:nvPr/>
        </p:nvCxnSpPr>
        <p:spPr>
          <a:xfrm flipV="1">
            <a:off x="15963900" y="8746675"/>
            <a:ext cx="4876800" cy="1044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2">
            <a:extLst>
              <a:ext uri="{FF2B5EF4-FFF2-40B4-BE49-F238E27FC236}">
                <a16:creationId xmlns:a16="http://schemas.microsoft.com/office/drawing/2014/main" id="{017BE9B8-F204-CE00-378F-0CC9A6876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404" y="3367426"/>
            <a:ext cx="992770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828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Aldehyde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no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mạch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hở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endParaRPr kumimoji="0" lang="en-US" altLang="en-US" sz="4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6B2E9-9F2F-B539-4F45-89B19B6B3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685" y="8435580"/>
            <a:ext cx="975714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828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Ketone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no,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mạch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hở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: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54D9F-435B-ECEB-761E-FE478377723A}"/>
              </a:ext>
            </a:extLst>
          </p:cNvPr>
          <p:cNvSpPr txBox="1"/>
          <p:nvPr/>
        </p:nvSpPr>
        <p:spPr>
          <a:xfrm>
            <a:off x="11632832" y="3081063"/>
            <a:ext cx="4495738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hydrocarbon</a:t>
            </a:r>
          </a:p>
          <a:p>
            <a:pPr algn="ctr"/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e ở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959FF-7091-A935-C8B7-34DB5CFBAD56}"/>
              </a:ext>
            </a:extLst>
          </p:cNvPr>
          <p:cNvSpPr txBox="1"/>
          <p:nvPr/>
        </p:nvSpPr>
        <p:spPr>
          <a:xfrm>
            <a:off x="16138126" y="3081063"/>
            <a:ext cx="2616630" cy="1569660"/>
          </a:xfrm>
          <a:prstGeom prst="rect">
            <a:avLst/>
          </a:prstGeom>
          <a:solidFill>
            <a:srgbClr val="FC672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8641B-57C3-569A-9BD6-EEBE1960C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842" y="5641552"/>
            <a:ext cx="1981129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828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VD: CH</a:t>
            </a:r>
            <a:r>
              <a:rPr kumimoji="0" lang="en-US" altLang="en-US" sz="480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– CH</a:t>
            </a:r>
            <a:r>
              <a:rPr kumimoji="0" lang="en-US" altLang="en-US" sz="480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– CH 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C672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= O :                          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Propan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C672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al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C672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A96F7-9CD2-9DE7-CD42-D2FE6A90D144}"/>
              </a:ext>
            </a:extLst>
          </p:cNvPr>
          <p:cNvCxnSpPr>
            <a:cxnSpLocks/>
          </p:cNvCxnSpPr>
          <p:nvPr/>
        </p:nvCxnSpPr>
        <p:spPr>
          <a:xfrm flipH="1" flipV="1">
            <a:off x="13674891" y="4845852"/>
            <a:ext cx="872925" cy="1217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3ECBE6-F673-099E-2E7D-D3988881858D}"/>
              </a:ext>
            </a:extLst>
          </p:cNvPr>
          <p:cNvCxnSpPr>
            <a:cxnSpLocks/>
          </p:cNvCxnSpPr>
          <p:nvPr/>
        </p:nvCxnSpPr>
        <p:spPr>
          <a:xfrm flipV="1">
            <a:off x="16817791" y="4961125"/>
            <a:ext cx="876300" cy="1062522"/>
          </a:xfrm>
          <a:prstGeom prst="straightConnector1">
            <a:avLst/>
          </a:prstGeom>
          <a:ln w="57150">
            <a:solidFill>
              <a:srgbClr val="FC67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D01B386-39E4-11F5-032A-4D9B56C7DF8F}"/>
              </a:ext>
            </a:extLst>
          </p:cNvPr>
          <p:cNvSpPr txBox="1"/>
          <p:nvPr/>
        </p:nvSpPr>
        <p:spPr>
          <a:xfrm>
            <a:off x="11823332" y="8006403"/>
            <a:ext cx="4495738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hydrocarbon</a:t>
            </a:r>
          </a:p>
          <a:p>
            <a:pPr algn="ctr"/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e ở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EA9C8D-CEA9-356A-F98F-1E602FDE5651}"/>
              </a:ext>
            </a:extLst>
          </p:cNvPr>
          <p:cNvSpPr txBox="1"/>
          <p:nvPr/>
        </p:nvSpPr>
        <p:spPr>
          <a:xfrm>
            <a:off x="20622481" y="7961845"/>
            <a:ext cx="2616630" cy="1569660"/>
          </a:xfrm>
          <a:prstGeom prst="rect">
            <a:avLst/>
          </a:prstGeom>
          <a:solidFill>
            <a:srgbClr val="FC672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D96068-EC78-6102-EDA5-CBDD92121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242" y="10891411"/>
            <a:ext cx="19811299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828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VD: CH</a:t>
            </a:r>
            <a:r>
              <a:rPr kumimoji="0" lang="en-US" altLang="en-US" sz="480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–  C – CH</a:t>
            </a:r>
            <a:r>
              <a:rPr kumimoji="0" lang="en-US" altLang="en-US" sz="480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–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CH</a:t>
            </a:r>
            <a:r>
              <a:rPr kumimoji="0" lang="en-US" altLang="en-US" sz="480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– CH</a:t>
            </a:r>
            <a:r>
              <a:rPr kumimoji="0" lang="en-US" altLang="en-US" sz="480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   </a:t>
            </a:r>
            <a:r>
              <a:rPr kumimoji="0" lang="en-US" alt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Pentan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– 2 – 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C672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one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C672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defTabSz="1828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4800" kern="1200" dirty="0">
                <a:solidFill>
                  <a:srgbClr val="FC672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||</a:t>
            </a:r>
          </a:p>
          <a:p>
            <a:pPr marL="0" marR="0" lvl="0" indent="0" defTabSz="18288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C672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O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1B16DA-923C-47C3-9C61-BDBC0AD2410A}"/>
              </a:ext>
            </a:extLst>
          </p:cNvPr>
          <p:cNvCxnSpPr>
            <a:cxnSpLocks/>
          </p:cNvCxnSpPr>
          <p:nvPr/>
        </p:nvCxnSpPr>
        <p:spPr>
          <a:xfrm flipH="1" flipV="1">
            <a:off x="13880701" y="9718669"/>
            <a:ext cx="1645049" cy="14822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28E195-C1D0-B5C2-D85E-9F0696DCF20C}"/>
              </a:ext>
            </a:extLst>
          </p:cNvPr>
          <p:cNvCxnSpPr>
            <a:cxnSpLocks/>
          </p:cNvCxnSpPr>
          <p:nvPr/>
        </p:nvCxnSpPr>
        <p:spPr>
          <a:xfrm flipV="1">
            <a:off x="20022103" y="10073826"/>
            <a:ext cx="1543050" cy="1244912"/>
          </a:xfrm>
          <a:prstGeom prst="straightConnector1">
            <a:avLst/>
          </a:prstGeom>
          <a:ln w="57150">
            <a:solidFill>
              <a:srgbClr val="FC67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369D0E5-5FC5-7766-9505-9D375D53AB1C}"/>
              </a:ext>
            </a:extLst>
          </p:cNvPr>
          <p:cNvSpPr txBox="1"/>
          <p:nvPr/>
        </p:nvSpPr>
        <p:spPr>
          <a:xfrm>
            <a:off x="16623932" y="8029241"/>
            <a:ext cx="3626218" cy="1569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trí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/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 = O</a:t>
            </a:r>
            <a:endParaRPr lang="en-US" sz="4800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5E5D99-3EE5-2A1C-4B65-1B83E0F17FAB}"/>
              </a:ext>
            </a:extLst>
          </p:cNvPr>
          <p:cNvCxnSpPr>
            <a:cxnSpLocks/>
          </p:cNvCxnSpPr>
          <p:nvPr/>
        </p:nvCxnSpPr>
        <p:spPr>
          <a:xfrm flipV="1">
            <a:off x="18148484" y="9752367"/>
            <a:ext cx="0" cy="943915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B2357C0-B67E-769C-6F37-6929230657CB}"/>
              </a:ext>
            </a:extLst>
          </p:cNvPr>
          <p:cNvSpPr txBox="1"/>
          <p:nvPr/>
        </p:nvSpPr>
        <p:spPr>
          <a:xfrm>
            <a:off x="5053782" y="10459783"/>
            <a:ext cx="713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1              2       3             4             5</a:t>
            </a:r>
          </a:p>
        </p:txBody>
      </p:sp>
      <p:sp>
        <p:nvSpPr>
          <p:cNvPr id="2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77357206-7EC3-B034-9956-DAC1B0840498}"/>
              </a:ext>
            </a:extLst>
          </p:cNvPr>
          <p:cNvSpPr/>
          <p:nvPr/>
        </p:nvSpPr>
        <p:spPr>
          <a:xfrm>
            <a:off x="1790404" y="2519254"/>
            <a:ext cx="45445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a.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Tên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thay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thế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:</a:t>
            </a:r>
            <a:endParaRPr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5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448E2444-34B6-F515-EF6D-112D08357046}"/>
              </a:ext>
            </a:extLst>
          </p:cNvPr>
          <p:cNvSpPr/>
          <p:nvPr/>
        </p:nvSpPr>
        <p:spPr>
          <a:xfrm>
            <a:off x="1127303" y="1679132"/>
            <a:ext cx="392648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2.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Danh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pháp</a:t>
            </a:r>
            <a:endParaRPr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306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/>
      <p:bldP spid="19" grpId="0" animBg="1"/>
      <p:bldP spid="20" grpId="0" animBg="1"/>
      <p:bldP spid="21" grpId="0"/>
      <p:bldP spid="24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A95C1721-CAF5-3068-FAD5-E12B5D4CF097}"/>
              </a:ext>
            </a:extLst>
          </p:cNvPr>
          <p:cNvSpPr/>
          <p:nvPr/>
        </p:nvSpPr>
        <p:spPr>
          <a:xfrm>
            <a:off x="2008628" y="1888301"/>
            <a:ext cx="587077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b.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Tên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thông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thường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:</a:t>
            </a:r>
            <a:endParaRPr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AF8F76-794A-176D-34F9-78111F4E5612}"/>
              </a:ext>
            </a:extLst>
          </p:cNvPr>
          <p:cNvSpPr txBox="1"/>
          <p:nvPr/>
        </p:nvSpPr>
        <p:spPr>
          <a:xfrm>
            <a:off x="2704289" y="2931135"/>
            <a:ext cx="17976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Aldehyde, Ketone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đơn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giản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gọi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theo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acid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tương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ứng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endParaRPr lang="en-US" dirty="0">
              <a:solidFill>
                <a:srgbClr val="135F82"/>
              </a:solidFill>
            </a:endParaRPr>
          </a:p>
        </p:txBody>
      </p:sp>
      <p:pic>
        <p:nvPicPr>
          <p:cNvPr id="11" name="Picture 10" descr="A picture containing text, screenshot, font, black">
            <a:extLst>
              <a:ext uri="{FF2B5EF4-FFF2-40B4-BE49-F238E27FC236}">
                <a16:creationId xmlns:a16="http://schemas.microsoft.com/office/drawing/2014/main" id="{894E0153-5CE0-C2DC-2D99-3B3E28141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04" y="4597458"/>
            <a:ext cx="23055552" cy="518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694"/>
  <p:tag name="ISPRING_SLIDE_ID_2" val="{0F1AD5A0-23E6-4536-85B7-C0CF3C4B7177}"/>
</p:tagLst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2jztx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566</Words>
  <Application>Microsoft Office PowerPoint</Application>
  <PresentationFormat>Custom</PresentationFormat>
  <Paragraphs>90</Paragraphs>
  <Slides>17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Times New Roman</vt:lpstr>
      <vt:lpstr>A3.OpenSans-San</vt:lpstr>
      <vt:lpstr>#9Slide03 Oswald</vt:lpstr>
      <vt:lpstr>Calibri</vt:lpstr>
      <vt:lpstr>Tahoma</vt:lpstr>
      <vt:lpstr>#9Slide05 VL Fadilla</vt:lpstr>
      <vt:lpstr>Questrial</vt:lpstr>
      <vt:lpstr>Arial</vt:lpstr>
      <vt:lpstr>微软雅黑</vt:lpstr>
      <vt:lpstr>A3.OpenSansBold-San</vt:lpstr>
      <vt:lpstr>#9Slide06 Thillends</vt:lpstr>
      <vt:lpstr>#9Slide05 Thunder</vt:lpstr>
      <vt:lpstr>Office Theme</vt:lpstr>
      <vt:lpstr>www.freeppt7.com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creator>Vnteach.com</dc:creator>
  <cp:keywords>VnTeach.Com</cp:keywords>
  <cp:lastModifiedBy>Trần Thị Cẩm Châu</cp:lastModifiedBy>
  <cp:revision>22</cp:revision>
  <dcterms:created xsi:type="dcterms:W3CDTF">2013-08-07T06:38:09Z</dcterms:created>
  <dcterms:modified xsi:type="dcterms:W3CDTF">2023-04-28T23:04:22Z</dcterms:modified>
</cp:coreProperties>
</file>