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handoutMasterIdLst>
    <p:handoutMasterId r:id="rId34"/>
  </p:handoutMasterIdLst>
  <p:sldIdLst>
    <p:sldId id="275" r:id="rId3"/>
    <p:sldId id="268" r:id="rId4"/>
    <p:sldId id="276" r:id="rId5"/>
    <p:sldId id="277" r:id="rId6"/>
    <p:sldId id="291" r:id="rId7"/>
    <p:sldId id="278" r:id="rId8"/>
    <p:sldId id="279" r:id="rId9"/>
    <p:sldId id="303" r:id="rId10"/>
    <p:sldId id="292" r:id="rId11"/>
    <p:sldId id="306" r:id="rId12"/>
    <p:sldId id="274" r:id="rId13"/>
    <p:sldId id="307" r:id="rId14"/>
    <p:sldId id="308" r:id="rId15"/>
    <p:sldId id="280" r:id="rId16"/>
    <p:sldId id="313" r:id="rId17"/>
    <p:sldId id="309" r:id="rId18"/>
    <p:sldId id="310" r:id="rId19"/>
    <p:sldId id="311" r:id="rId20"/>
    <p:sldId id="312" r:id="rId21"/>
    <p:sldId id="281" r:id="rId22"/>
    <p:sldId id="314" r:id="rId23"/>
    <p:sldId id="300" r:id="rId24"/>
    <p:sldId id="315" r:id="rId25"/>
    <p:sldId id="302" r:id="rId26"/>
    <p:sldId id="285" r:id="rId27"/>
    <p:sldId id="305" r:id="rId28"/>
    <p:sldId id="286" r:id="rId29"/>
    <p:sldId id="287" r:id="rId30"/>
    <p:sldId id="288" r:id="rId31"/>
    <p:sldId id="2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3134"/>
    <a:srgbClr val="BE43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971" autoAdjust="0"/>
  </p:normalViewPr>
  <p:slideViewPr>
    <p:cSldViewPr snapToGrid="0">
      <p:cViewPr varScale="1">
        <p:scale>
          <a:sx n="69" d="100"/>
          <a:sy n="69" d="100"/>
        </p:scale>
        <p:origin x="1157" y="58"/>
      </p:cViewPr>
      <p:guideLst/>
    </p:cSldViewPr>
  </p:slideViewPr>
  <p:notesTextViewPr>
    <p:cViewPr>
      <p:scale>
        <a:sx n="1" d="1"/>
        <a:sy n="1" d="1"/>
      </p:scale>
      <p:origin x="0" y="0"/>
    </p:cViewPr>
  </p:notesTextViewPr>
  <p:notesViewPr>
    <p:cSldViewPr snapToGrid="0">
      <p:cViewPr varScale="1">
        <p:scale>
          <a:sx n="48" d="100"/>
          <a:sy n="48" d="100"/>
        </p:scale>
        <p:origin x="2752"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4A43CF-AA33-7394-C4FF-30C8304F15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4A55A9F-57C1-E35A-301D-8103773597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94EC22-23D7-4E32-AD2F-F47F7C00A660}" type="datetimeFigureOut">
              <a:rPr lang="en-GB" smtClean="0"/>
              <a:t>02/08/2023</a:t>
            </a:fld>
            <a:endParaRPr lang="en-GB"/>
          </a:p>
        </p:txBody>
      </p:sp>
      <p:sp>
        <p:nvSpPr>
          <p:cNvPr id="4" name="Footer Placeholder 3">
            <a:extLst>
              <a:ext uri="{FF2B5EF4-FFF2-40B4-BE49-F238E27FC236}">
                <a16:creationId xmlns:a16="http://schemas.microsoft.com/office/drawing/2014/main" id="{A437CB6C-728C-275A-B733-3B0F1D02C8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7DBADA8-A5D8-6F42-A21E-C253ED88DC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BB1AEA-6158-4EF3-8FFD-7096EC581126}" type="slidenum">
              <a:rPr lang="en-GB" smtClean="0"/>
              <a:t>‹#›</a:t>
            </a:fld>
            <a:endParaRPr lang="en-GB"/>
          </a:p>
        </p:txBody>
      </p:sp>
    </p:spTree>
    <p:extLst>
      <p:ext uri="{BB962C8B-B14F-4D97-AF65-F5344CB8AC3E}">
        <p14:creationId xmlns:p14="http://schemas.microsoft.com/office/powerpoint/2010/main" val="4104255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770EF-F83C-41A9-B963-CD28D652117F}"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C767C-F4CB-437F-98CB-A6CB3F770396}" type="slidenum">
              <a:rPr lang="en-US" smtClean="0"/>
              <a:t>‹#›</a:t>
            </a:fld>
            <a:endParaRPr lang="en-US"/>
          </a:p>
        </p:txBody>
      </p:sp>
    </p:spTree>
    <p:extLst>
      <p:ext uri="{BB962C8B-B14F-4D97-AF65-F5344CB8AC3E}">
        <p14:creationId xmlns:p14="http://schemas.microsoft.com/office/powerpoint/2010/main" val="362031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01CC767C-F4CB-437F-98CB-A6CB3F770396}" type="slidenum">
              <a:rPr lang="en-US" smtClean="0"/>
              <a:t>2</a:t>
            </a:fld>
            <a:endParaRPr lang="en-US"/>
          </a:p>
        </p:txBody>
      </p:sp>
    </p:spTree>
    <p:extLst>
      <p:ext uri="{BB962C8B-B14F-4D97-AF65-F5344CB8AC3E}">
        <p14:creationId xmlns:p14="http://schemas.microsoft.com/office/powerpoint/2010/main" val="4084801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268967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530011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180455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291F16-60D2-BE4D-8D42-1D2F1D761615}"/>
              </a:ext>
            </a:extLst>
          </p:cNvPr>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5C48A5DC-4850-054D-841D-C14E4948B894}"/>
              </a:ext>
            </a:extLst>
          </p:cNvPr>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8" name="Picture 7">
            <a:hlinkClick r:id="" action="ppaction://hlinkshowjump?jump=firstslide"/>
            <a:extLst>
              <a:ext uri="{FF2B5EF4-FFF2-40B4-BE49-F238E27FC236}">
                <a16:creationId xmlns:a16="http://schemas.microsoft.com/office/drawing/2014/main" id="{8CE37AB6-42E6-F74E-B7B4-0A818120FF2A}"/>
              </a:ext>
            </a:extLst>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BC80C2AA-6183-B549-9E34-E3B664805136}"/>
              </a:ext>
            </a:extLst>
          </p:cNvPr>
          <p:cNvPicPr>
            <a:picLocks noChangeAspect="1"/>
          </p:cNvPicPr>
          <p:nvPr userDrawn="1"/>
        </p:nvPicPr>
        <p:blipFill>
          <a:blip r:embed="rId5"/>
          <a:stretch>
            <a:fillRect/>
          </a:stretch>
        </p:blipFill>
        <p:spPr>
          <a:xfrm>
            <a:off x="6463795" y="6586742"/>
            <a:ext cx="169220"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AF925C44-41A0-1645-80AB-C78D89D06213}"/>
              </a:ext>
            </a:extLst>
          </p:cNvPr>
          <p:cNvPicPr>
            <a:picLocks noChangeAspect="1"/>
          </p:cNvPicPr>
          <p:nvPr userDrawn="1"/>
        </p:nvPicPr>
        <p:blipFill>
          <a:blip r:embed="rId5"/>
          <a:stretch>
            <a:fillRect/>
          </a:stretch>
        </p:blipFill>
        <p:spPr>
          <a:xfrm rot="10800000">
            <a:off x="5558987" y="6586742"/>
            <a:ext cx="169220" cy="191883"/>
          </a:xfrm>
          <a:prstGeom prst="rect">
            <a:avLst/>
          </a:prstGeom>
          <a:effectLst>
            <a:outerShdw blurRad="50800" dist="38100" dir="8100000" algn="tr" rotWithShape="0">
              <a:prstClr val="black">
                <a:alpha val="40000"/>
              </a:prstClr>
            </a:outerShdw>
          </a:effectLst>
        </p:spPr>
      </p:pic>
      <p:pic>
        <p:nvPicPr>
          <p:cNvPr id="18" name="Picture 17">
            <a:extLst>
              <a:ext uri="{FF2B5EF4-FFF2-40B4-BE49-F238E27FC236}">
                <a16:creationId xmlns:a16="http://schemas.microsoft.com/office/drawing/2014/main" id="{BCEC4D34-5C0D-A247-B0E6-0132545A151E}"/>
              </a:ext>
            </a:extLst>
          </p:cNvPr>
          <p:cNvPicPr>
            <a:picLocks noChangeAspect="1"/>
          </p:cNvPicPr>
          <p:nvPr userDrawn="1"/>
        </p:nvPicPr>
        <p:blipFill>
          <a:blip r:embed="rId6"/>
          <a:stretch>
            <a:fillRect/>
          </a:stretch>
        </p:blipFill>
        <p:spPr>
          <a:xfrm>
            <a:off x="153423" y="6421416"/>
            <a:ext cx="2941661" cy="522532"/>
          </a:xfrm>
          <a:prstGeom prst="rect">
            <a:avLst/>
          </a:prstGeom>
        </p:spPr>
      </p:pic>
      <p:sp>
        <p:nvSpPr>
          <p:cNvPr id="2" name="TextBox 9">
            <a:extLst>
              <a:ext uri="{FF2B5EF4-FFF2-40B4-BE49-F238E27FC236}">
                <a16:creationId xmlns:a16="http://schemas.microsoft.com/office/drawing/2014/main" id="{D8732549-1242-020E-A073-958E85F7D168}"/>
              </a:ext>
            </a:extLst>
          </p:cNvPr>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3</a:t>
            </a:r>
          </a:p>
        </p:txBody>
      </p:sp>
      <p:sp>
        <p:nvSpPr>
          <p:cNvPr id="3" name="TextBox 9">
            <a:extLst>
              <a:ext uri="{FF2B5EF4-FFF2-40B4-BE49-F238E27FC236}">
                <a16:creationId xmlns:a16="http://schemas.microsoft.com/office/drawing/2014/main" id="{1DCA1222-5D32-E510-0050-21068107BCA4}"/>
              </a:ext>
            </a:extLst>
          </p:cNvPr>
          <p:cNvSpPr txBox="1"/>
          <p:nvPr userDrawn="1"/>
        </p:nvSpPr>
        <p:spPr>
          <a:xfrm>
            <a:off x="11089369" y="18637"/>
            <a:ext cx="974947"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Lesson 3f</a:t>
            </a:r>
          </a:p>
        </p:txBody>
      </p:sp>
    </p:spTree>
    <p:extLst>
      <p:ext uri="{BB962C8B-B14F-4D97-AF65-F5344CB8AC3E}">
        <p14:creationId xmlns:p14="http://schemas.microsoft.com/office/powerpoint/2010/main" val="1516015129"/>
      </p:ext>
    </p:extLst>
  </p:cSld>
  <p:clrMapOvr>
    <a:masterClrMapping/>
  </p:clrMapOvr>
  <p:transition spd="med">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AB79FA-3F64-CB4B-B48D-9BD1D031CDC2}"/>
              </a:ext>
            </a:extLst>
          </p:cNvPr>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5C48A5DC-4850-054D-841D-C14E4948B894}"/>
              </a:ext>
            </a:extLst>
          </p:cNvPr>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16" name="Picture 15">
            <a:hlinkClick r:id="" action="ppaction://hlinkshowjump?jump=firstslide"/>
            <a:extLst>
              <a:ext uri="{FF2B5EF4-FFF2-40B4-BE49-F238E27FC236}">
                <a16:creationId xmlns:a16="http://schemas.microsoft.com/office/drawing/2014/main" id="{8AD96D44-1704-8540-93E5-16F541ACCC0A}"/>
              </a:ext>
            </a:extLst>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17" name="Picture 16">
            <a:hlinkClick r:id="" action="ppaction://hlinkshowjump?jump=nextslide"/>
            <a:extLst>
              <a:ext uri="{FF2B5EF4-FFF2-40B4-BE49-F238E27FC236}">
                <a16:creationId xmlns:a16="http://schemas.microsoft.com/office/drawing/2014/main" id="{499AFCBA-5E24-7842-8A7E-75D677787B98}"/>
              </a:ext>
            </a:extLst>
          </p:cNvPr>
          <p:cNvPicPr>
            <a:picLocks noChangeAspect="1"/>
          </p:cNvPicPr>
          <p:nvPr userDrawn="1"/>
        </p:nvPicPr>
        <p:blipFill>
          <a:blip r:embed="rId5"/>
          <a:stretch>
            <a:fillRect/>
          </a:stretch>
        </p:blipFill>
        <p:spPr>
          <a:xfrm>
            <a:off x="6463795" y="6586742"/>
            <a:ext cx="169220" cy="191883"/>
          </a:xfrm>
          <a:prstGeom prst="rect">
            <a:avLst/>
          </a:prstGeom>
          <a:effectLst>
            <a:outerShdw blurRad="50800" dist="38100" dir="8100000" algn="tr" rotWithShape="0">
              <a:prstClr val="black">
                <a:alpha val="40000"/>
              </a:prstClr>
            </a:outerShdw>
          </a:effectLst>
        </p:spPr>
      </p:pic>
      <p:pic>
        <p:nvPicPr>
          <p:cNvPr id="18" name="Picture 17">
            <a:hlinkClick r:id="" action="ppaction://hlinkshowjump?jump=previousslide"/>
            <a:extLst>
              <a:ext uri="{FF2B5EF4-FFF2-40B4-BE49-F238E27FC236}">
                <a16:creationId xmlns:a16="http://schemas.microsoft.com/office/drawing/2014/main" id="{65249790-DE0A-B649-9880-C4B108532812}"/>
              </a:ext>
            </a:extLst>
          </p:cNvPr>
          <p:cNvPicPr>
            <a:picLocks noChangeAspect="1"/>
          </p:cNvPicPr>
          <p:nvPr userDrawn="1"/>
        </p:nvPicPr>
        <p:blipFill>
          <a:blip r:embed="rId5"/>
          <a:stretch>
            <a:fillRect/>
          </a:stretch>
        </p:blipFill>
        <p:spPr>
          <a:xfrm rot="10800000">
            <a:off x="5558987" y="6586742"/>
            <a:ext cx="169220" cy="191883"/>
          </a:xfrm>
          <a:prstGeom prst="rect">
            <a:avLst/>
          </a:prstGeom>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2605DC4D-802B-1E4E-92C3-EBCFD64330BA}"/>
              </a:ext>
            </a:extLst>
          </p:cNvPr>
          <p:cNvPicPr>
            <a:picLocks noChangeAspect="1"/>
          </p:cNvPicPr>
          <p:nvPr userDrawn="1"/>
        </p:nvPicPr>
        <p:blipFill>
          <a:blip r:embed="rId6"/>
          <a:stretch>
            <a:fillRect/>
          </a:stretch>
        </p:blipFill>
        <p:spPr>
          <a:xfrm>
            <a:off x="153423" y="6421416"/>
            <a:ext cx="2941661" cy="522532"/>
          </a:xfrm>
          <a:prstGeom prst="rect">
            <a:avLst/>
          </a:prstGeom>
        </p:spPr>
      </p:pic>
      <p:sp>
        <p:nvSpPr>
          <p:cNvPr id="12" name="TextBox 9">
            <a:extLst>
              <a:ext uri="{FF2B5EF4-FFF2-40B4-BE49-F238E27FC236}">
                <a16:creationId xmlns:a16="http://schemas.microsoft.com/office/drawing/2014/main" id="{7C1779EA-D06B-284E-9192-FBDDC8E474AA}"/>
              </a:ext>
            </a:extLst>
          </p:cNvPr>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3</a:t>
            </a:r>
          </a:p>
        </p:txBody>
      </p:sp>
      <p:sp>
        <p:nvSpPr>
          <p:cNvPr id="9" name="TextBox 9">
            <a:extLst>
              <a:ext uri="{FF2B5EF4-FFF2-40B4-BE49-F238E27FC236}">
                <a16:creationId xmlns:a16="http://schemas.microsoft.com/office/drawing/2014/main" id="{7C1779EA-D06B-284E-9192-FBDDC8E474AA}"/>
              </a:ext>
            </a:extLst>
          </p:cNvPr>
          <p:cNvSpPr txBox="1"/>
          <p:nvPr userDrawn="1"/>
        </p:nvSpPr>
        <p:spPr>
          <a:xfrm>
            <a:off x="11089369" y="18637"/>
            <a:ext cx="974947"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Lesson 3f</a:t>
            </a:r>
          </a:p>
        </p:txBody>
      </p:sp>
    </p:spTree>
    <p:extLst>
      <p:ext uri="{BB962C8B-B14F-4D97-AF65-F5344CB8AC3E}">
        <p14:creationId xmlns:p14="http://schemas.microsoft.com/office/powerpoint/2010/main" val="3176190522"/>
      </p:ext>
    </p:extLst>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1516303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54940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A2214D-F2BC-48EC-9124-E01968040E2B}"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2281126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A2214D-F2BC-48EC-9124-E01968040E2B}" type="datetimeFigureOut">
              <a:rPr lang="en-US" smtClean="0"/>
              <a:t>8/2/2023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793450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A2214D-F2BC-48EC-9124-E01968040E2B}" type="datetimeFigureOut">
              <a:rPr lang="en-US" smtClean="0"/>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1492681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2214D-F2BC-48EC-9124-E01968040E2B}" type="datetimeFigureOut">
              <a:rPr lang="en-US" smtClean="0"/>
              <a:t>8/2/2023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2345002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A2214D-F2BC-48EC-9124-E01968040E2B}"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237514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A2214D-F2BC-48EC-9124-E01968040E2B}"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648D-0FFE-439B-9ECC-739C6400C5A0}" type="slidenum">
              <a:rPr lang="en-US" smtClean="0"/>
              <a:t>‹#›</a:t>
            </a:fld>
            <a:endParaRPr lang="en-US"/>
          </a:p>
        </p:txBody>
      </p:sp>
    </p:spTree>
    <p:extLst>
      <p:ext uri="{BB962C8B-B14F-4D97-AF65-F5344CB8AC3E}">
        <p14:creationId xmlns:p14="http://schemas.microsoft.com/office/powerpoint/2010/main" val="3944965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2214D-F2BC-48EC-9124-E01968040E2B}" type="datetimeFigureOut">
              <a:rPr lang="en-US" smtClean="0"/>
              <a:t>8/2/2023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F648D-0FFE-439B-9ECC-739C6400C5A0}" type="slidenum">
              <a:rPr lang="en-US" smtClean="0"/>
              <a:t>‹#›</a:t>
            </a:fld>
            <a:endParaRPr lang="en-US"/>
          </a:p>
        </p:txBody>
      </p:sp>
    </p:spTree>
    <p:extLst>
      <p:ext uri="{BB962C8B-B14F-4D97-AF65-F5344CB8AC3E}">
        <p14:creationId xmlns:p14="http://schemas.microsoft.com/office/powerpoint/2010/main" val="3826804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764DE79-268F-4C1A-8933-263129D2AF90}" type="datetimeFigureOut">
              <a:rPr lang="en-US" smtClean="0">
                <a:solidFill>
                  <a:prstClr val="black">
                    <a:tint val="75000"/>
                  </a:prstClr>
                </a:solidFill>
              </a:rPr>
              <a:pPr defTabSz="457200"/>
              <a:t>8/2/2023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8F63A3B-78C7-47BE-AE5E-E10140E0464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036870557"/>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med">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096" y="-236538"/>
            <a:ext cx="13054191" cy="7331075"/>
          </a:xfrm>
          <a:prstGeom prst="rect">
            <a:avLst/>
          </a:prstGeom>
        </p:spPr>
      </p:pic>
      <p:sp>
        <p:nvSpPr>
          <p:cNvPr id="2" name="TextBox 1"/>
          <p:cNvSpPr txBox="1"/>
          <p:nvPr/>
        </p:nvSpPr>
        <p:spPr>
          <a:xfrm>
            <a:off x="5466522" y="2228670"/>
            <a:ext cx="6480313" cy="2308324"/>
          </a:xfrm>
          <a:prstGeom prst="rect">
            <a:avLst/>
          </a:prstGeom>
          <a:noFill/>
        </p:spPr>
        <p:txBody>
          <a:bodyPr wrap="square" rtlCol="0">
            <a:spAutoFit/>
          </a:bodyPr>
          <a:lstStyle/>
          <a:p>
            <a:pPr lvl="0" algn="ctr"/>
            <a:r>
              <a:rPr lang="en-US" sz="4800" b="1" dirty="0">
                <a:solidFill>
                  <a:srgbClr val="FF0000"/>
                </a:solidFill>
              </a:rPr>
              <a:t>Unit 3: All about food</a:t>
            </a:r>
          </a:p>
          <a:p>
            <a:pPr lvl="0" algn="ctr"/>
            <a:r>
              <a:rPr lang="en-US" sz="4800" b="1" dirty="0">
                <a:solidFill>
                  <a:srgbClr val="00B050"/>
                </a:solidFill>
              </a:rPr>
              <a:t>Lesson 3f: Skills</a:t>
            </a:r>
            <a:r>
              <a:rPr lang="en-US" sz="4800" b="1" dirty="0">
                <a:solidFill>
                  <a:srgbClr val="FF0000"/>
                </a:solidFill>
              </a:rPr>
              <a:t> </a:t>
            </a:r>
          </a:p>
          <a:p>
            <a:pPr lvl="0" algn="ctr"/>
            <a:r>
              <a:rPr lang="en-US" sz="4800" b="1" dirty="0">
                <a:solidFill>
                  <a:srgbClr val="0070C0"/>
                </a:solidFill>
              </a:rPr>
              <a:t>Page 63</a:t>
            </a:r>
          </a:p>
        </p:txBody>
      </p:sp>
    </p:spTree>
    <p:extLst>
      <p:ext uri="{BB962C8B-B14F-4D97-AF65-F5344CB8AC3E}">
        <p14:creationId xmlns:p14="http://schemas.microsoft.com/office/powerpoint/2010/main" val="66262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965" y="606287"/>
            <a:ext cx="11748052" cy="1077218"/>
          </a:xfrm>
          <a:prstGeom prst="rect">
            <a:avLst/>
          </a:prstGeom>
          <a:noFill/>
        </p:spPr>
        <p:txBody>
          <a:bodyPr wrap="square" rtlCol="0">
            <a:spAutoFit/>
          </a:bodyPr>
          <a:lstStyle/>
          <a:p>
            <a:r>
              <a:rPr lang="en-US" sz="3200" b="1" dirty="0">
                <a:solidFill>
                  <a:schemeClr val="accent1"/>
                </a:solidFill>
              </a:rPr>
              <a:t>Make your own sentences, using the four words: </a:t>
            </a:r>
            <a:r>
              <a:rPr lang="en-US" sz="3200" b="1" i="1" dirty="0">
                <a:solidFill>
                  <a:schemeClr val="accent1"/>
                </a:solidFill>
              </a:rPr>
              <a:t>toppings, steam, spicy </a:t>
            </a:r>
            <a:r>
              <a:rPr lang="en-US" sz="3200" b="1" dirty="0">
                <a:solidFill>
                  <a:schemeClr val="accent1"/>
                </a:solidFill>
              </a:rPr>
              <a:t>and</a:t>
            </a:r>
            <a:r>
              <a:rPr lang="en-US" sz="3200" b="1" i="1" dirty="0">
                <a:solidFill>
                  <a:schemeClr val="accent1"/>
                </a:solidFill>
              </a:rPr>
              <a:t> fry.</a:t>
            </a:r>
          </a:p>
        </p:txBody>
      </p:sp>
      <p:sp>
        <p:nvSpPr>
          <p:cNvPr id="3" name="Oval Callout 2"/>
          <p:cNvSpPr/>
          <p:nvPr/>
        </p:nvSpPr>
        <p:spPr>
          <a:xfrm>
            <a:off x="1302026" y="2246243"/>
            <a:ext cx="8984974" cy="2504661"/>
          </a:xfrm>
          <a:prstGeom prst="wedgeEllipse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chemeClr val="tx1"/>
                </a:solidFill>
              </a:rPr>
              <a:t>I enjoy </a:t>
            </a:r>
            <a:r>
              <a:rPr lang="en-US" sz="3200" u="sng" dirty="0">
                <a:solidFill>
                  <a:schemeClr val="tx1"/>
                </a:solidFill>
              </a:rPr>
              <a:t>spicy</a:t>
            </a:r>
            <a:r>
              <a:rPr lang="en-US" sz="3200" dirty="0">
                <a:solidFill>
                  <a:schemeClr val="tx1"/>
                </a:solidFill>
              </a:rPr>
              <a:t> food such as Kimchi or Thai hot pot.</a:t>
            </a:r>
          </a:p>
        </p:txBody>
      </p:sp>
    </p:spTree>
    <p:extLst>
      <p:ext uri="{BB962C8B-B14F-4D97-AF65-F5344CB8AC3E}">
        <p14:creationId xmlns:p14="http://schemas.microsoft.com/office/powerpoint/2010/main" val="201076312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68400" cy="6858000"/>
          </a:xfrm>
          <a:prstGeom prst="rect">
            <a:avLst/>
          </a:prstGeom>
        </p:spPr>
      </p:pic>
      <p:sp>
        <p:nvSpPr>
          <p:cNvPr id="3" name="TextBox 2"/>
          <p:cNvSpPr txBox="1"/>
          <p:nvPr/>
        </p:nvSpPr>
        <p:spPr>
          <a:xfrm>
            <a:off x="1782147" y="2687221"/>
            <a:ext cx="3750905" cy="923330"/>
          </a:xfrm>
          <a:prstGeom prst="rect">
            <a:avLst/>
          </a:prstGeom>
          <a:noFill/>
        </p:spPr>
        <p:txBody>
          <a:bodyPr wrap="square" rtlCol="0">
            <a:spAutoFit/>
          </a:bodyPr>
          <a:lstStyle/>
          <a:p>
            <a:pPr algn="ctr"/>
            <a:r>
              <a:rPr lang="en-US" sz="5400" dirty="0">
                <a:solidFill>
                  <a:schemeClr val="bg1"/>
                </a:solidFill>
              </a:rPr>
              <a:t>Speaking </a:t>
            </a:r>
            <a:endParaRPr lang="en-US" sz="2400" dirty="0">
              <a:solidFill>
                <a:schemeClr val="bg1"/>
              </a:solidFill>
            </a:endParaRPr>
          </a:p>
        </p:txBody>
      </p:sp>
    </p:spTree>
    <p:extLst>
      <p:ext uri="{BB962C8B-B14F-4D97-AF65-F5344CB8AC3E}">
        <p14:creationId xmlns:p14="http://schemas.microsoft.com/office/powerpoint/2010/main" val="2824690729"/>
      </p:ext>
    </p:extLst>
  </p:cSld>
  <p:clrMapOvr>
    <a:masterClrMapping/>
  </p:clrMapOvr>
  <p:transition spd="med">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4416" y="522933"/>
            <a:ext cx="9163878" cy="1846659"/>
          </a:xfrm>
          <a:prstGeom prst="rect">
            <a:avLst/>
          </a:prstGeom>
        </p:spPr>
        <p:txBody>
          <a:bodyPr wrap="square">
            <a:spAutoFit/>
          </a:bodyPr>
          <a:lstStyle/>
          <a:p>
            <a:r>
              <a:rPr lang="en-US" sz="3200" b="1" dirty="0">
                <a:solidFill>
                  <a:schemeClr val="accent1"/>
                </a:solidFill>
              </a:rPr>
              <a:t>6. Which of the street foods in Exercise 1 (hot dogs or fish and chips) would you like to try? Why?</a:t>
            </a:r>
          </a:p>
          <a:p>
            <a:r>
              <a:rPr lang="en-US" sz="3200" b="1" dirty="0">
                <a:solidFill>
                  <a:schemeClr val="accent1"/>
                </a:solidFill>
              </a:rPr>
              <a:t>Tell your partner. </a:t>
            </a:r>
          </a:p>
          <a:p>
            <a:r>
              <a:rPr lang="en-US" dirty="0"/>
              <a:t> </a:t>
            </a:r>
          </a:p>
        </p:txBody>
      </p:sp>
      <p:sp>
        <p:nvSpPr>
          <p:cNvPr id="3" name="TextBox 2"/>
          <p:cNvSpPr txBox="1"/>
          <p:nvPr/>
        </p:nvSpPr>
        <p:spPr>
          <a:xfrm>
            <a:off x="9937" y="522933"/>
            <a:ext cx="2534479" cy="584775"/>
          </a:xfrm>
          <a:prstGeom prst="rect">
            <a:avLst/>
          </a:prstGeom>
          <a:solidFill>
            <a:srgbClr val="FFFF00"/>
          </a:solidFill>
        </p:spPr>
        <p:txBody>
          <a:bodyPr wrap="square" rtlCol="0">
            <a:spAutoFit/>
          </a:bodyPr>
          <a:lstStyle/>
          <a:p>
            <a:r>
              <a:rPr lang="en-US" sz="3200" b="1" dirty="0">
                <a:solidFill>
                  <a:srgbClr val="FF0000"/>
                </a:solidFill>
              </a:rPr>
              <a:t>SPEAKING</a:t>
            </a:r>
          </a:p>
        </p:txBody>
      </p:sp>
      <p:sp>
        <p:nvSpPr>
          <p:cNvPr id="4" name="Rectangle 3"/>
          <p:cNvSpPr/>
          <p:nvPr/>
        </p:nvSpPr>
        <p:spPr>
          <a:xfrm>
            <a:off x="228600" y="2184926"/>
            <a:ext cx="11857383" cy="646331"/>
          </a:xfrm>
          <a:prstGeom prst="rect">
            <a:avLst/>
          </a:prstGeom>
        </p:spPr>
        <p:txBody>
          <a:bodyPr wrap="square">
            <a:spAutoFit/>
          </a:bodyPr>
          <a:lstStyle/>
          <a:p>
            <a:r>
              <a:rPr lang="en-US" sz="3600" dirty="0">
                <a:solidFill>
                  <a:schemeClr val="accent1"/>
                </a:solidFill>
              </a:rPr>
              <a:t>I would like to try ______________ because ______________ .</a:t>
            </a:r>
          </a:p>
        </p:txBody>
      </p:sp>
      <p:sp>
        <p:nvSpPr>
          <p:cNvPr id="5" name="Oval Callout 4"/>
          <p:cNvSpPr/>
          <p:nvPr/>
        </p:nvSpPr>
        <p:spPr>
          <a:xfrm>
            <a:off x="655983" y="3528391"/>
            <a:ext cx="5148469" cy="2176670"/>
          </a:xfrm>
          <a:prstGeom prst="wedgeEllipseCallout">
            <a:avLst>
              <a:gd name="adj1" fmla="val 58897"/>
              <a:gd name="adj2" fmla="val 66153"/>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t>I would like to try fish and chips because I like </a:t>
            </a:r>
          </a:p>
          <a:p>
            <a:pPr algn="ctr"/>
            <a:r>
              <a:rPr lang="en-US" sz="2800" dirty="0"/>
              <a:t>chips and I think fish is tasty. </a:t>
            </a:r>
          </a:p>
        </p:txBody>
      </p:sp>
      <p:sp>
        <p:nvSpPr>
          <p:cNvPr id="6" name="Oval Callout 5"/>
          <p:cNvSpPr/>
          <p:nvPr/>
        </p:nvSpPr>
        <p:spPr>
          <a:xfrm>
            <a:off x="6639340" y="3518452"/>
            <a:ext cx="5168348" cy="2166731"/>
          </a:xfrm>
          <a:prstGeom prst="wedgeEllipseCallout">
            <a:avLst>
              <a:gd name="adj1" fmla="val -42564"/>
              <a:gd name="adj2" fmla="val 67546"/>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dirty="0"/>
              <a:t>I would like to try hot dogs because I like </a:t>
            </a:r>
          </a:p>
          <a:p>
            <a:pPr algn="ctr"/>
            <a:r>
              <a:rPr lang="en-US" sz="2800" dirty="0"/>
              <a:t>sausages and I can put many toppings on it.</a:t>
            </a:r>
          </a:p>
        </p:txBody>
      </p:sp>
    </p:spTree>
    <p:extLst>
      <p:ext uri="{BB962C8B-B14F-4D97-AF65-F5344CB8AC3E}">
        <p14:creationId xmlns:p14="http://schemas.microsoft.com/office/powerpoint/2010/main" val="400571244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90462" y="522933"/>
            <a:ext cx="7643190" cy="1077218"/>
          </a:xfrm>
          <a:prstGeom prst="rect">
            <a:avLst/>
          </a:prstGeom>
        </p:spPr>
        <p:txBody>
          <a:bodyPr wrap="square">
            <a:spAutoFit/>
          </a:bodyPr>
          <a:lstStyle/>
          <a:p>
            <a:pPr lvl="0"/>
            <a:r>
              <a:rPr lang="en-US" sz="3200" b="1" dirty="0">
                <a:solidFill>
                  <a:srgbClr val="4472C4"/>
                </a:solidFill>
              </a:rPr>
              <a:t>Which street foods in Vietnam would you like to try? Why? Tell your partner. </a:t>
            </a:r>
          </a:p>
        </p:txBody>
      </p:sp>
      <p:sp>
        <p:nvSpPr>
          <p:cNvPr id="3" name="TextBox 2"/>
          <p:cNvSpPr txBox="1"/>
          <p:nvPr/>
        </p:nvSpPr>
        <p:spPr>
          <a:xfrm>
            <a:off x="9938" y="522933"/>
            <a:ext cx="3180524" cy="584775"/>
          </a:xfrm>
          <a:prstGeom prst="rect">
            <a:avLst/>
          </a:prstGeom>
          <a:solidFill>
            <a:srgbClr val="FFFF00"/>
          </a:solidFill>
        </p:spPr>
        <p:txBody>
          <a:bodyPr wrap="square" rtlCol="0">
            <a:spAutoFit/>
          </a:bodyPr>
          <a:lstStyle/>
          <a:p>
            <a:r>
              <a:rPr lang="en-US" sz="3200" b="1" dirty="0">
                <a:solidFill>
                  <a:srgbClr val="FF0000"/>
                </a:solidFill>
              </a:rPr>
              <a:t>EXTRA PRACTISE</a:t>
            </a:r>
          </a:p>
        </p:txBody>
      </p:sp>
      <p:sp>
        <p:nvSpPr>
          <p:cNvPr id="4" name="Oval Callout 3"/>
          <p:cNvSpPr/>
          <p:nvPr/>
        </p:nvSpPr>
        <p:spPr>
          <a:xfrm>
            <a:off x="5536096" y="2206487"/>
            <a:ext cx="5933659" cy="3379303"/>
          </a:xfrm>
          <a:prstGeom prst="wedgeEllipseCallout">
            <a:avLst/>
          </a:prstGeom>
        </p:spPr>
        <p:style>
          <a:lnRef idx="3">
            <a:schemeClr val="lt1"/>
          </a:lnRef>
          <a:fillRef idx="1">
            <a:schemeClr val="accent5"/>
          </a:fillRef>
          <a:effectRef idx="1">
            <a:schemeClr val="accent5"/>
          </a:effectRef>
          <a:fontRef idx="minor">
            <a:schemeClr val="lt1"/>
          </a:fontRef>
        </p:style>
        <p:txBody>
          <a:bodyPr rtlCol="0" anchor="ctr"/>
          <a:lstStyle/>
          <a:p>
            <a:pPr lvl="0" algn="ctr"/>
            <a:r>
              <a:rPr lang="en-US" sz="2800" dirty="0">
                <a:solidFill>
                  <a:prstClr val="white"/>
                </a:solidFill>
              </a:rPr>
              <a:t>I would like to try bánh </a:t>
            </a:r>
            <a:r>
              <a:rPr lang="en-US" sz="2800" dirty="0" err="1">
                <a:solidFill>
                  <a:prstClr val="white"/>
                </a:solidFill>
              </a:rPr>
              <a:t>xèo</a:t>
            </a:r>
            <a:r>
              <a:rPr lang="en-US" sz="2800" dirty="0">
                <a:solidFill>
                  <a:prstClr val="white"/>
                </a:solidFill>
              </a:rPr>
              <a:t> because I like </a:t>
            </a:r>
          </a:p>
          <a:p>
            <a:pPr lvl="0" algn="ctr"/>
            <a:r>
              <a:rPr lang="en-US" sz="2800" dirty="0">
                <a:solidFill>
                  <a:prstClr val="white"/>
                </a:solidFill>
              </a:rPr>
              <a:t>eating something crispy and I really enjoy the toppings on them.</a:t>
            </a:r>
          </a:p>
        </p:txBody>
      </p:sp>
      <p:pic>
        <p:nvPicPr>
          <p:cNvPr id="5" name="Picture 4"/>
          <p:cNvPicPr>
            <a:picLocks noChangeAspect="1"/>
          </p:cNvPicPr>
          <p:nvPr/>
        </p:nvPicPr>
        <p:blipFill rotWithShape="1">
          <a:blip r:embed="rId2"/>
          <a:srcRect b="7277"/>
          <a:stretch/>
        </p:blipFill>
        <p:spPr>
          <a:xfrm>
            <a:off x="681837" y="2534478"/>
            <a:ext cx="4250043" cy="2829260"/>
          </a:xfrm>
          <a:prstGeom prst="rect">
            <a:avLst/>
          </a:prstGeom>
        </p:spPr>
      </p:pic>
    </p:spTree>
    <p:extLst>
      <p:ext uri="{BB962C8B-B14F-4D97-AF65-F5344CB8AC3E}">
        <p14:creationId xmlns:p14="http://schemas.microsoft.com/office/powerpoint/2010/main" val="402277819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315"/>
            <a:ext cx="10452848" cy="6923315"/>
          </a:xfrm>
          <a:prstGeom prst="rect">
            <a:avLst/>
          </a:prstGeom>
        </p:spPr>
      </p:pic>
      <p:sp>
        <p:nvSpPr>
          <p:cNvPr id="3" name="TextBox 2"/>
          <p:cNvSpPr txBox="1"/>
          <p:nvPr/>
        </p:nvSpPr>
        <p:spPr>
          <a:xfrm>
            <a:off x="3844211" y="3904842"/>
            <a:ext cx="3293707" cy="839391"/>
          </a:xfrm>
          <a:prstGeom prst="rect">
            <a:avLst/>
          </a:prstGeom>
          <a:noFill/>
        </p:spPr>
        <p:txBody>
          <a:bodyPr wrap="square" rtlCol="0">
            <a:spAutoFit/>
          </a:bodyPr>
          <a:lstStyle/>
          <a:p>
            <a:r>
              <a:rPr lang="en-US" sz="5400" dirty="0">
                <a:solidFill>
                  <a:schemeClr val="bg1"/>
                </a:solidFill>
              </a:rPr>
              <a:t>Listening</a:t>
            </a:r>
            <a:endParaRPr lang="en-US" sz="2400" dirty="0">
              <a:solidFill>
                <a:schemeClr val="bg1"/>
              </a:solidFill>
            </a:endParaRPr>
          </a:p>
        </p:txBody>
      </p:sp>
    </p:spTree>
    <p:extLst>
      <p:ext uri="{BB962C8B-B14F-4D97-AF65-F5344CB8AC3E}">
        <p14:creationId xmlns:p14="http://schemas.microsoft.com/office/powerpoint/2010/main" val="3086142150"/>
      </p:ext>
    </p:extLst>
  </p:cSld>
  <p:clrMapOvr>
    <a:masterClrMapping/>
  </p:clrMapOvr>
  <p:transition spd="med">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43362" y="895350"/>
            <a:ext cx="4105275" cy="5067300"/>
          </a:xfrm>
          <a:prstGeom prst="rect">
            <a:avLst/>
          </a:prstGeom>
        </p:spPr>
      </p:pic>
    </p:spTree>
    <p:extLst>
      <p:ext uri="{BB962C8B-B14F-4D97-AF65-F5344CB8AC3E}">
        <p14:creationId xmlns:p14="http://schemas.microsoft.com/office/powerpoint/2010/main" val="1464203122"/>
      </p:ext>
    </p:extLst>
  </p:cSld>
  <p:clrMapOvr>
    <a:masterClrMapping/>
  </p:clrMapOvr>
  <p:transition spd="med">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37" y="522933"/>
            <a:ext cx="2544419" cy="584775"/>
          </a:xfrm>
          <a:prstGeom prst="rect">
            <a:avLst/>
          </a:prstGeom>
          <a:solidFill>
            <a:srgbClr val="FFFF00"/>
          </a:solidFill>
        </p:spPr>
        <p:txBody>
          <a:bodyPr wrap="square" rtlCol="0">
            <a:spAutoFit/>
          </a:bodyPr>
          <a:lstStyle/>
          <a:p>
            <a:r>
              <a:rPr lang="en-US" sz="3200" b="1" dirty="0">
                <a:solidFill>
                  <a:srgbClr val="FF0000"/>
                </a:solidFill>
              </a:rPr>
              <a:t>Pre-listening</a:t>
            </a:r>
          </a:p>
        </p:txBody>
      </p:sp>
      <p:sp>
        <p:nvSpPr>
          <p:cNvPr id="4" name="TextBox 3"/>
          <p:cNvSpPr txBox="1"/>
          <p:nvPr/>
        </p:nvSpPr>
        <p:spPr>
          <a:xfrm>
            <a:off x="2554356" y="522933"/>
            <a:ext cx="9034670" cy="584775"/>
          </a:xfrm>
          <a:prstGeom prst="rect">
            <a:avLst/>
          </a:prstGeom>
          <a:noFill/>
        </p:spPr>
        <p:txBody>
          <a:bodyPr wrap="square" rtlCol="0">
            <a:spAutoFit/>
          </a:bodyPr>
          <a:lstStyle/>
          <a:p>
            <a:r>
              <a:rPr lang="en-US" sz="3200" b="1" dirty="0">
                <a:solidFill>
                  <a:schemeClr val="accent1"/>
                </a:solidFill>
              </a:rPr>
              <a:t>Look at the questions and underline key words.</a:t>
            </a:r>
          </a:p>
        </p:txBody>
      </p:sp>
      <p:sp>
        <p:nvSpPr>
          <p:cNvPr id="5" name="Rectangle 4"/>
          <p:cNvSpPr/>
          <p:nvPr/>
        </p:nvSpPr>
        <p:spPr>
          <a:xfrm>
            <a:off x="3194590" y="1306204"/>
            <a:ext cx="5564152" cy="2308324"/>
          </a:xfrm>
          <a:prstGeom prst="rect">
            <a:avLst/>
          </a:prstGeom>
        </p:spPr>
        <p:txBody>
          <a:bodyPr wrap="none">
            <a:spAutoFit/>
          </a:bodyPr>
          <a:lstStyle/>
          <a:p>
            <a:pPr>
              <a:lnSpc>
                <a:spcPct val="150000"/>
              </a:lnSpc>
            </a:pPr>
            <a:r>
              <a:rPr lang="en-US" sz="3200" dirty="0">
                <a:solidFill>
                  <a:schemeClr val="accent1"/>
                </a:solidFill>
              </a:rPr>
              <a:t>1 What’s Paul’s </a:t>
            </a:r>
            <a:r>
              <a:rPr lang="en-US" sz="3200" dirty="0" err="1">
                <a:solidFill>
                  <a:schemeClr val="accent1"/>
                </a:solidFill>
              </a:rPr>
              <a:t>favourite</a:t>
            </a:r>
            <a:r>
              <a:rPr lang="en-US" sz="3200" dirty="0">
                <a:solidFill>
                  <a:schemeClr val="accent1"/>
                </a:solidFill>
              </a:rPr>
              <a:t> food?</a:t>
            </a:r>
          </a:p>
          <a:p>
            <a:pPr>
              <a:lnSpc>
                <a:spcPct val="150000"/>
              </a:lnSpc>
            </a:pPr>
            <a:r>
              <a:rPr lang="en-US" sz="3200" dirty="0">
                <a:solidFill>
                  <a:schemeClr val="accent1"/>
                </a:solidFill>
              </a:rPr>
              <a:t>2 What does Ann want to drink?</a:t>
            </a:r>
          </a:p>
          <a:p>
            <a:pPr>
              <a:lnSpc>
                <a:spcPct val="150000"/>
              </a:lnSpc>
            </a:pPr>
            <a:r>
              <a:rPr lang="en-US" sz="3200" dirty="0">
                <a:solidFill>
                  <a:schemeClr val="accent1"/>
                </a:solidFill>
              </a:rPr>
              <a:t>3 What does Lyn need to buy?</a:t>
            </a:r>
          </a:p>
        </p:txBody>
      </p:sp>
      <p:cxnSp>
        <p:nvCxnSpPr>
          <p:cNvPr id="7" name="Straight Connector 6"/>
          <p:cNvCxnSpPr/>
          <p:nvPr/>
        </p:nvCxnSpPr>
        <p:spPr>
          <a:xfrm>
            <a:off x="4843605" y="1974764"/>
            <a:ext cx="34091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5418418" y="2696820"/>
            <a:ext cx="30000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96275" y="3429000"/>
            <a:ext cx="2504725" cy="33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20166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842" y="492373"/>
            <a:ext cx="9034670" cy="584775"/>
          </a:xfrm>
          <a:prstGeom prst="rect">
            <a:avLst/>
          </a:prstGeom>
          <a:noFill/>
        </p:spPr>
        <p:txBody>
          <a:bodyPr wrap="square" rtlCol="0">
            <a:spAutoFit/>
          </a:bodyPr>
          <a:lstStyle/>
          <a:p>
            <a:r>
              <a:rPr lang="en-US" sz="3200" b="1" dirty="0">
                <a:solidFill>
                  <a:schemeClr val="accent1"/>
                </a:solidFill>
              </a:rPr>
              <a:t>Look at the pictures and label them.</a:t>
            </a:r>
          </a:p>
        </p:txBody>
      </p:sp>
      <p:pic>
        <p:nvPicPr>
          <p:cNvPr id="4" name="Picture 3"/>
          <p:cNvPicPr>
            <a:picLocks noChangeAspect="1"/>
          </p:cNvPicPr>
          <p:nvPr/>
        </p:nvPicPr>
        <p:blipFill>
          <a:blip r:embed="rId2"/>
          <a:stretch>
            <a:fillRect/>
          </a:stretch>
        </p:blipFill>
        <p:spPr>
          <a:xfrm>
            <a:off x="555493" y="3021522"/>
            <a:ext cx="8890679" cy="1709182"/>
          </a:xfrm>
          <a:prstGeom prst="rect">
            <a:avLst/>
          </a:prstGeom>
        </p:spPr>
      </p:pic>
      <p:pic>
        <p:nvPicPr>
          <p:cNvPr id="5" name="Picture 4"/>
          <p:cNvPicPr>
            <a:picLocks noChangeAspect="1"/>
          </p:cNvPicPr>
          <p:nvPr/>
        </p:nvPicPr>
        <p:blipFill>
          <a:blip r:embed="rId3"/>
          <a:stretch>
            <a:fillRect/>
          </a:stretch>
        </p:blipFill>
        <p:spPr>
          <a:xfrm>
            <a:off x="555493" y="4840559"/>
            <a:ext cx="8604388" cy="1503960"/>
          </a:xfrm>
          <a:prstGeom prst="rect">
            <a:avLst/>
          </a:prstGeom>
        </p:spPr>
      </p:pic>
      <p:pic>
        <p:nvPicPr>
          <p:cNvPr id="7" name="Picture 6"/>
          <p:cNvPicPr>
            <a:picLocks noChangeAspect="1"/>
          </p:cNvPicPr>
          <p:nvPr/>
        </p:nvPicPr>
        <p:blipFill>
          <a:blip r:embed="rId4"/>
          <a:stretch>
            <a:fillRect/>
          </a:stretch>
        </p:blipFill>
        <p:spPr>
          <a:xfrm>
            <a:off x="817907" y="1127464"/>
            <a:ext cx="8880909" cy="1722621"/>
          </a:xfrm>
          <a:prstGeom prst="rect">
            <a:avLst/>
          </a:prstGeom>
        </p:spPr>
      </p:pic>
      <p:sp>
        <p:nvSpPr>
          <p:cNvPr id="8" name="Rectangle 7"/>
          <p:cNvSpPr/>
          <p:nvPr/>
        </p:nvSpPr>
        <p:spPr>
          <a:xfrm>
            <a:off x="1186068" y="2564024"/>
            <a:ext cx="1858619" cy="586409"/>
          </a:xfrm>
          <a:prstGeom prst="rect">
            <a:avLst/>
          </a:prstGeom>
          <a:solidFill>
            <a:schemeClr val="accent4">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rgbClr val="FF0000"/>
                </a:solidFill>
              </a:rPr>
              <a:t>hot dog</a:t>
            </a:r>
          </a:p>
        </p:txBody>
      </p:sp>
      <p:sp>
        <p:nvSpPr>
          <p:cNvPr id="9" name="Rectangle 8"/>
          <p:cNvSpPr/>
          <p:nvPr/>
        </p:nvSpPr>
        <p:spPr>
          <a:xfrm>
            <a:off x="1186068" y="6203486"/>
            <a:ext cx="1858619" cy="586409"/>
          </a:xfrm>
          <a:prstGeom prst="rect">
            <a:avLst/>
          </a:prstGeom>
          <a:solidFill>
            <a:schemeClr val="accent4">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rgbClr val="FF0000"/>
                </a:solidFill>
              </a:rPr>
              <a:t>apples</a:t>
            </a:r>
          </a:p>
        </p:txBody>
      </p:sp>
      <p:sp>
        <p:nvSpPr>
          <p:cNvPr id="10" name="Rectangle 9"/>
          <p:cNvSpPr/>
          <p:nvPr/>
        </p:nvSpPr>
        <p:spPr>
          <a:xfrm>
            <a:off x="7571671" y="2486363"/>
            <a:ext cx="1858619" cy="586409"/>
          </a:xfrm>
          <a:prstGeom prst="rect">
            <a:avLst/>
          </a:prstGeom>
          <a:solidFill>
            <a:schemeClr val="accent4">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rgbClr val="FF0000"/>
                </a:solidFill>
              </a:rPr>
              <a:t>chicken</a:t>
            </a:r>
          </a:p>
        </p:txBody>
      </p:sp>
      <p:sp>
        <p:nvSpPr>
          <p:cNvPr id="11" name="Rectangle 10"/>
          <p:cNvSpPr/>
          <p:nvPr/>
        </p:nvSpPr>
        <p:spPr>
          <a:xfrm>
            <a:off x="4220815" y="2555451"/>
            <a:ext cx="1858619" cy="586409"/>
          </a:xfrm>
          <a:prstGeom prst="rect">
            <a:avLst/>
          </a:prstGeom>
          <a:solidFill>
            <a:schemeClr val="accent4">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rgbClr val="FF0000"/>
                </a:solidFill>
              </a:rPr>
              <a:t>fish</a:t>
            </a:r>
          </a:p>
        </p:txBody>
      </p:sp>
      <p:sp>
        <p:nvSpPr>
          <p:cNvPr id="12" name="Rectangle 11"/>
          <p:cNvSpPr/>
          <p:nvPr/>
        </p:nvSpPr>
        <p:spPr>
          <a:xfrm>
            <a:off x="1205946" y="4406370"/>
            <a:ext cx="1858619" cy="586409"/>
          </a:xfrm>
          <a:prstGeom prst="rect">
            <a:avLst/>
          </a:prstGeom>
          <a:solidFill>
            <a:schemeClr val="accent4">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rgbClr val="FF0000"/>
                </a:solidFill>
              </a:rPr>
              <a:t>tea</a:t>
            </a:r>
          </a:p>
        </p:txBody>
      </p:sp>
      <p:sp>
        <p:nvSpPr>
          <p:cNvPr id="13" name="Rectangle 12"/>
          <p:cNvSpPr/>
          <p:nvPr/>
        </p:nvSpPr>
        <p:spPr>
          <a:xfrm>
            <a:off x="4220816" y="4403443"/>
            <a:ext cx="1858619" cy="586409"/>
          </a:xfrm>
          <a:prstGeom prst="rect">
            <a:avLst/>
          </a:prstGeom>
          <a:solidFill>
            <a:schemeClr val="accent4">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rgbClr val="FF0000"/>
                </a:solidFill>
              </a:rPr>
              <a:t>milk</a:t>
            </a:r>
          </a:p>
        </p:txBody>
      </p:sp>
      <p:sp>
        <p:nvSpPr>
          <p:cNvPr id="14" name="Rectangle 13"/>
          <p:cNvSpPr/>
          <p:nvPr/>
        </p:nvSpPr>
        <p:spPr>
          <a:xfrm>
            <a:off x="7571670" y="4446988"/>
            <a:ext cx="1858619" cy="586409"/>
          </a:xfrm>
          <a:prstGeom prst="rect">
            <a:avLst/>
          </a:prstGeom>
          <a:solidFill>
            <a:schemeClr val="accent4">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rgbClr val="FF0000"/>
                </a:solidFill>
              </a:rPr>
              <a:t>apple juice</a:t>
            </a:r>
          </a:p>
        </p:txBody>
      </p:sp>
      <p:sp>
        <p:nvSpPr>
          <p:cNvPr id="15" name="Rectangle 14"/>
          <p:cNvSpPr/>
          <p:nvPr/>
        </p:nvSpPr>
        <p:spPr>
          <a:xfrm>
            <a:off x="4263885" y="6176734"/>
            <a:ext cx="1858619" cy="586409"/>
          </a:xfrm>
          <a:prstGeom prst="rect">
            <a:avLst/>
          </a:prstGeom>
          <a:solidFill>
            <a:schemeClr val="accent4">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rgbClr val="FF0000"/>
                </a:solidFill>
              </a:rPr>
              <a:t>cucumbers</a:t>
            </a:r>
          </a:p>
        </p:txBody>
      </p:sp>
      <p:sp>
        <p:nvSpPr>
          <p:cNvPr id="16" name="Rectangle 15"/>
          <p:cNvSpPr/>
          <p:nvPr/>
        </p:nvSpPr>
        <p:spPr>
          <a:xfrm>
            <a:off x="7571669" y="6176734"/>
            <a:ext cx="1858619" cy="586409"/>
          </a:xfrm>
          <a:prstGeom prst="rect">
            <a:avLst/>
          </a:prstGeom>
          <a:solidFill>
            <a:schemeClr val="accent4">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rgbClr val="FF0000"/>
                </a:solidFill>
              </a:rPr>
              <a:t>onions</a:t>
            </a:r>
          </a:p>
        </p:txBody>
      </p:sp>
    </p:spTree>
    <p:extLst>
      <p:ext uri="{BB962C8B-B14F-4D97-AF65-F5344CB8AC3E}">
        <p14:creationId xmlns:p14="http://schemas.microsoft.com/office/powerpoint/2010/main" val="13713395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80572"/>
            <a:ext cx="4102149" cy="954107"/>
          </a:xfrm>
          <a:prstGeom prst="rect">
            <a:avLst/>
          </a:prstGeom>
        </p:spPr>
        <p:txBody>
          <a:bodyPr wrap="square">
            <a:spAutoFit/>
          </a:bodyPr>
          <a:lstStyle/>
          <a:p>
            <a:r>
              <a:rPr lang="en-US" sz="2800" b="1" dirty="0">
                <a:solidFill>
                  <a:schemeClr val="accent1"/>
                </a:solidFill>
              </a:rPr>
              <a:t>7 Listen and choose the correct answer (A, B or C). </a:t>
            </a:r>
          </a:p>
        </p:txBody>
      </p:sp>
      <p:pic>
        <p:nvPicPr>
          <p:cNvPr id="3" name="Picture 2"/>
          <p:cNvPicPr>
            <a:picLocks noChangeAspect="1"/>
          </p:cNvPicPr>
          <p:nvPr/>
        </p:nvPicPr>
        <p:blipFill>
          <a:blip r:embed="rId4"/>
          <a:stretch>
            <a:fillRect/>
          </a:stretch>
        </p:blipFill>
        <p:spPr>
          <a:xfrm>
            <a:off x="3918014" y="457922"/>
            <a:ext cx="8139467" cy="6102626"/>
          </a:xfrm>
          <a:prstGeom prst="rect">
            <a:avLst/>
          </a:prstGeom>
        </p:spPr>
      </p:pic>
      <p:pic>
        <p:nvPicPr>
          <p:cNvPr id="4" name="CD2-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63711" y="2207543"/>
            <a:ext cx="487363" cy="487363"/>
          </a:xfrm>
          <a:prstGeom prst="rect">
            <a:avLst/>
          </a:prstGeom>
        </p:spPr>
      </p:pic>
      <p:sp>
        <p:nvSpPr>
          <p:cNvPr id="5" name="Oval 4"/>
          <p:cNvSpPr/>
          <p:nvPr/>
        </p:nvSpPr>
        <p:spPr>
          <a:xfrm>
            <a:off x="7205870" y="1412029"/>
            <a:ext cx="387626" cy="4911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340087" y="5370443"/>
            <a:ext cx="387626" cy="4911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340087" y="3385930"/>
            <a:ext cx="387626" cy="4911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937" y="522933"/>
            <a:ext cx="3120889" cy="584775"/>
          </a:xfrm>
          <a:prstGeom prst="rect">
            <a:avLst/>
          </a:prstGeom>
          <a:solidFill>
            <a:srgbClr val="FFFF00"/>
          </a:solidFill>
        </p:spPr>
        <p:txBody>
          <a:bodyPr wrap="square" rtlCol="0">
            <a:spAutoFit/>
          </a:bodyPr>
          <a:lstStyle/>
          <a:p>
            <a:r>
              <a:rPr lang="en-US" sz="3200" b="1" dirty="0">
                <a:solidFill>
                  <a:srgbClr val="FF0000"/>
                </a:solidFill>
              </a:rPr>
              <a:t>While-listening</a:t>
            </a:r>
          </a:p>
        </p:txBody>
      </p:sp>
    </p:spTree>
    <p:extLst>
      <p:ext uri="{BB962C8B-B14F-4D97-AF65-F5344CB8AC3E}">
        <p14:creationId xmlns:p14="http://schemas.microsoft.com/office/powerpoint/2010/main" val="266212665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4927"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37" y="522933"/>
            <a:ext cx="2544419" cy="584775"/>
          </a:xfrm>
          <a:prstGeom prst="rect">
            <a:avLst/>
          </a:prstGeom>
          <a:solidFill>
            <a:srgbClr val="FFFF00"/>
          </a:solidFill>
        </p:spPr>
        <p:txBody>
          <a:bodyPr wrap="square" rtlCol="0">
            <a:spAutoFit/>
          </a:bodyPr>
          <a:lstStyle/>
          <a:p>
            <a:r>
              <a:rPr lang="en-US" sz="3200" b="1" dirty="0">
                <a:solidFill>
                  <a:srgbClr val="FF0000"/>
                </a:solidFill>
              </a:rPr>
              <a:t>Post-listening</a:t>
            </a:r>
          </a:p>
        </p:txBody>
      </p:sp>
      <p:sp>
        <p:nvSpPr>
          <p:cNvPr id="3" name="TextBox 2"/>
          <p:cNvSpPr txBox="1"/>
          <p:nvPr/>
        </p:nvSpPr>
        <p:spPr>
          <a:xfrm>
            <a:off x="2544415" y="522932"/>
            <a:ext cx="9084367" cy="1077218"/>
          </a:xfrm>
          <a:prstGeom prst="rect">
            <a:avLst/>
          </a:prstGeom>
          <a:noFill/>
        </p:spPr>
        <p:txBody>
          <a:bodyPr wrap="square" rtlCol="0">
            <a:spAutoFit/>
          </a:bodyPr>
          <a:lstStyle/>
          <a:p>
            <a:r>
              <a:rPr lang="en-US" sz="3200" b="1" dirty="0">
                <a:solidFill>
                  <a:schemeClr val="accent1"/>
                </a:solidFill>
              </a:rPr>
              <a:t>Tell your friend your </a:t>
            </a:r>
            <a:r>
              <a:rPr lang="en-US" sz="3200" b="1" dirty="0" err="1">
                <a:solidFill>
                  <a:schemeClr val="accent1"/>
                </a:solidFill>
              </a:rPr>
              <a:t>favourite</a:t>
            </a:r>
            <a:r>
              <a:rPr lang="en-US" sz="3200" b="1" dirty="0">
                <a:solidFill>
                  <a:schemeClr val="accent1"/>
                </a:solidFill>
              </a:rPr>
              <a:t> dinner, drink and fruit.</a:t>
            </a:r>
            <a:endParaRPr lang="en-US" sz="3200" dirty="0"/>
          </a:p>
        </p:txBody>
      </p:sp>
      <p:sp>
        <p:nvSpPr>
          <p:cNvPr id="4" name="Oval Callout 3"/>
          <p:cNvSpPr/>
          <p:nvPr/>
        </p:nvSpPr>
        <p:spPr>
          <a:xfrm>
            <a:off x="1311965" y="2246243"/>
            <a:ext cx="9004852" cy="2812774"/>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I like to eat fried chicken for dinner. My </a:t>
            </a:r>
            <a:r>
              <a:rPr lang="en-US" sz="3200" dirty="0" err="1"/>
              <a:t>favourite</a:t>
            </a:r>
            <a:r>
              <a:rPr lang="en-US" sz="3200" dirty="0"/>
              <a:t> drink is orange juice. About vegetables, I enjoy carrots the most.</a:t>
            </a:r>
          </a:p>
        </p:txBody>
      </p:sp>
    </p:spTree>
    <p:extLst>
      <p:ext uri="{BB962C8B-B14F-4D97-AF65-F5344CB8AC3E}">
        <p14:creationId xmlns:p14="http://schemas.microsoft.com/office/powerpoint/2010/main" val="56596264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01689" y="1330453"/>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7" name="Rounded Rectangle 6"/>
          <p:cNvSpPr/>
          <p:nvPr/>
        </p:nvSpPr>
        <p:spPr>
          <a:xfrm>
            <a:off x="212796" y="2078314"/>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  </a:t>
            </a:r>
            <a:endParaRPr lang="en-US" b="1" dirty="0"/>
          </a:p>
        </p:txBody>
      </p:sp>
      <p:sp>
        <p:nvSpPr>
          <p:cNvPr id="8" name="Rounded Rectangle 7"/>
          <p:cNvSpPr/>
          <p:nvPr/>
        </p:nvSpPr>
        <p:spPr>
          <a:xfrm>
            <a:off x="212796" y="5086704"/>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9" name="Rounded Rectangle 8"/>
          <p:cNvSpPr/>
          <p:nvPr/>
        </p:nvSpPr>
        <p:spPr>
          <a:xfrm>
            <a:off x="201689" y="5832217"/>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0" name="Rounded Rectangle 9"/>
          <p:cNvSpPr/>
          <p:nvPr/>
        </p:nvSpPr>
        <p:spPr>
          <a:xfrm>
            <a:off x="212796" y="2823827"/>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  </a:t>
            </a:r>
            <a:endParaRPr lang="en-US" b="1" dirty="0"/>
          </a:p>
        </p:txBody>
      </p:sp>
      <p:sp>
        <p:nvSpPr>
          <p:cNvPr id="11" name="Rounded Rectangle 10"/>
          <p:cNvSpPr/>
          <p:nvPr/>
        </p:nvSpPr>
        <p:spPr>
          <a:xfrm>
            <a:off x="201689" y="572945"/>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12" name="Rounded Rectangle 11"/>
          <p:cNvSpPr/>
          <p:nvPr/>
        </p:nvSpPr>
        <p:spPr>
          <a:xfrm>
            <a:off x="212796" y="3580232"/>
            <a:ext cx="3256378" cy="662474"/>
          </a:xfrm>
          <a:prstGeom prst="roundRect">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   </a:t>
            </a:r>
            <a:endParaRPr lang="en-US" b="1" dirty="0"/>
          </a:p>
        </p:txBody>
      </p:sp>
      <p:sp>
        <p:nvSpPr>
          <p:cNvPr id="13" name="Rounded Rectangle 12"/>
          <p:cNvSpPr/>
          <p:nvPr/>
        </p:nvSpPr>
        <p:spPr>
          <a:xfrm>
            <a:off x="212796" y="4336637"/>
            <a:ext cx="3256378" cy="662474"/>
          </a:xfrm>
          <a:prstGeom prst="roundRect">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Writing  </a:t>
            </a:r>
            <a:endParaRPr lang="en-US" b="1" dirty="0"/>
          </a:p>
        </p:txBody>
      </p:sp>
      <p:pic>
        <p:nvPicPr>
          <p:cNvPr id="3" name="Picture 2"/>
          <p:cNvPicPr>
            <a:picLocks noChangeAspect="1"/>
          </p:cNvPicPr>
          <p:nvPr/>
        </p:nvPicPr>
        <p:blipFill>
          <a:blip r:embed="rId3"/>
          <a:stretch>
            <a:fillRect/>
          </a:stretch>
        </p:blipFill>
        <p:spPr>
          <a:xfrm>
            <a:off x="6550937" y="490818"/>
            <a:ext cx="4174591" cy="587636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40514702"/>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352994" cy="6858000"/>
          </a:xfrm>
          <a:prstGeom prst="rect">
            <a:avLst/>
          </a:prstGeom>
        </p:spPr>
      </p:pic>
      <p:sp>
        <p:nvSpPr>
          <p:cNvPr id="3" name="TextBox 2"/>
          <p:cNvSpPr txBox="1"/>
          <p:nvPr/>
        </p:nvSpPr>
        <p:spPr>
          <a:xfrm>
            <a:off x="4344332" y="3085616"/>
            <a:ext cx="3293707" cy="923330"/>
          </a:xfrm>
          <a:prstGeom prst="rect">
            <a:avLst/>
          </a:prstGeom>
          <a:noFill/>
        </p:spPr>
        <p:txBody>
          <a:bodyPr wrap="square" rtlCol="0">
            <a:spAutoFit/>
          </a:bodyPr>
          <a:lstStyle/>
          <a:p>
            <a:r>
              <a:rPr lang="en-US" sz="5400" dirty="0">
                <a:solidFill>
                  <a:schemeClr val="bg1"/>
                </a:solidFill>
              </a:rPr>
              <a:t>Writing </a:t>
            </a:r>
            <a:endParaRPr lang="en-US" sz="2400" dirty="0">
              <a:solidFill>
                <a:schemeClr val="bg1"/>
              </a:solidFill>
            </a:endParaRPr>
          </a:p>
        </p:txBody>
      </p:sp>
    </p:spTree>
    <p:extLst>
      <p:ext uri="{BB962C8B-B14F-4D97-AF65-F5344CB8AC3E}">
        <p14:creationId xmlns:p14="http://schemas.microsoft.com/office/powerpoint/2010/main" val="3628102566"/>
      </p:ext>
    </p:extLst>
  </p:cSld>
  <p:clrMapOvr>
    <a:masterClrMapping/>
  </p:clrMapOvr>
  <p:transition spd="med">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633" y="3413094"/>
            <a:ext cx="4333875" cy="2524125"/>
          </a:xfrm>
          <a:prstGeom prst="rect">
            <a:avLst/>
          </a:prstGeom>
        </p:spPr>
      </p:pic>
      <p:sp>
        <p:nvSpPr>
          <p:cNvPr id="3" name="Rectangle 2"/>
          <p:cNvSpPr/>
          <p:nvPr/>
        </p:nvSpPr>
        <p:spPr>
          <a:xfrm>
            <a:off x="5396948" y="3120886"/>
            <a:ext cx="6354420" cy="3108543"/>
          </a:xfrm>
          <a:prstGeom prst="rect">
            <a:avLst/>
          </a:prstGeom>
        </p:spPr>
        <p:txBody>
          <a:bodyPr wrap="square">
            <a:spAutoFit/>
          </a:bodyPr>
          <a:lstStyle/>
          <a:p>
            <a:pPr algn="just"/>
            <a:r>
              <a:rPr lang="en-US" sz="2800" dirty="0"/>
              <a:t>Bánh </a:t>
            </a:r>
            <a:r>
              <a:rPr lang="en-US" sz="2800" dirty="0" err="1"/>
              <a:t>mì</a:t>
            </a:r>
            <a:r>
              <a:rPr lang="en-US" sz="2800" dirty="0"/>
              <a:t> is the Vietnamese word for bread. It is also the name of a very popular street food. This Vietnamese sandwich is a baguette filled with pickled vegetables, coriander, fresh </a:t>
            </a:r>
            <a:r>
              <a:rPr lang="en-US" sz="2800" dirty="0" err="1"/>
              <a:t>chilli</a:t>
            </a:r>
            <a:r>
              <a:rPr lang="en-US" sz="2800" dirty="0"/>
              <a:t>, slices of pork meat and a coat of pâté. Other toppings can include egg, chicken or meatballs.</a:t>
            </a:r>
          </a:p>
        </p:txBody>
      </p:sp>
      <p:sp>
        <p:nvSpPr>
          <p:cNvPr id="4" name="Rectangle 3"/>
          <p:cNvSpPr/>
          <p:nvPr/>
        </p:nvSpPr>
        <p:spPr>
          <a:xfrm>
            <a:off x="440633" y="1103232"/>
            <a:ext cx="11257723" cy="2246769"/>
          </a:xfrm>
          <a:prstGeom prst="rect">
            <a:avLst/>
          </a:prstGeom>
        </p:spPr>
        <p:txBody>
          <a:bodyPr wrap="square">
            <a:spAutoFit/>
          </a:bodyPr>
          <a:lstStyle/>
          <a:p>
            <a:r>
              <a:rPr lang="en-US" sz="2800" dirty="0">
                <a:solidFill>
                  <a:schemeClr val="accent1"/>
                </a:solidFill>
              </a:rPr>
              <a:t>Name of street food:   </a:t>
            </a:r>
          </a:p>
          <a:p>
            <a:r>
              <a:rPr lang="en-US" sz="2800" dirty="0">
                <a:solidFill>
                  <a:schemeClr val="accent1"/>
                </a:solidFill>
              </a:rPr>
              <a:t>How they make it: </a:t>
            </a:r>
          </a:p>
          <a:p>
            <a:endParaRPr lang="en-US" sz="2800" dirty="0">
              <a:solidFill>
                <a:schemeClr val="accent1"/>
              </a:solidFill>
            </a:endParaRPr>
          </a:p>
          <a:p>
            <a:pPr lvl="0" algn="just"/>
            <a:r>
              <a:rPr lang="en-US" sz="2800" dirty="0">
                <a:solidFill>
                  <a:schemeClr val="accent1"/>
                </a:solidFill>
              </a:rPr>
              <a:t>What they serve with it:</a:t>
            </a:r>
            <a:endParaRPr lang="en-US" sz="2800" dirty="0">
              <a:solidFill>
                <a:srgbClr val="FF0000"/>
              </a:solidFill>
            </a:endParaRPr>
          </a:p>
          <a:p>
            <a:r>
              <a:rPr lang="en-US" sz="2800" dirty="0">
                <a:solidFill>
                  <a:schemeClr val="accent1"/>
                </a:solidFill>
              </a:rPr>
              <a:t>  </a:t>
            </a:r>
          </a:p>
        </p:txBody>
      </p:sp>
      <p:sp>
        <p:nvSpPr>
          <p:cNvPr id="5" name="TextBox 4"/>
          <p:cNvSpPr txBox="1"/>
          <p:nvPr/>
        </p:nvSpPr>
        <p:spPr>
          <a:xfrm>
            <a:off x="350975" y="580012"/>
            <a:ext cx="11069085" cy="523220"/>
          </a:xfrm>
          <a:prstGeom prst="rect">
            <a:avLst/>
          </a:prstGeom>
          <a:noFill/>
        </p:spPr>
        <p:txBody>
          <a:bodyPr wrap="square" rtlCol="0">
            <a:spAutoFit/>
          </a:bodyPr>
          <a:lstStyle/>
          <a:p>
            <a:r>
              <a:rPr lang="en-US" sz="2800" b="1" dirty="0">
                <a:solidFill>
                  <a:schemeClr val="accent1"/>
                </a:solidFill>
              </a:rPr>
              <a:t>Read the text and note these things:</a:t>
            </a:r>
          </a:p>
        </p:txBody>
      </p:sp>
      <p:sp>
        <p:nvSpPr>
          <p:cNvPr id="6" name="TextBox 5"/>
          <p:cNvSpPr txBox="1"/>
          <p:nvPr/>
        </p:nvSpPr>
        <p:spPr>
          <a:xfrm>
            <a:off x="3607904" y="1103232"/>
            <a:ext cx="1630018" cy="523220"/>
          </a:xfrm>
          <a:prstGeom prst="rect">
            <a:avLst/>
          </a:prstGeom>
          <a:solidFill>
            <a:schemeClr val="accent4">
              <a:lumMod val="20000"/>
              <a:lumOff val="80000"/>
            </a:schemeClr>
          </a:solidFill>
        </p:spPr>
        <p:txBody>
          <a:bodyPr wrap="square" rtlCol="0">
            <a:spAutoFit/>
          </a:bodyPr>
          <a:lstStyle/>
          <a:p>
            <a:r>
              <a:rPr lang="en-US" sz="2800" dirty="0">
                <a:solidFill>
                  <a:srgbClr val="FF0000"/>
                </a:solidFill>
              </a:rPr>
              <a:t>Bánh </a:t>
            </a:r>
            <a:r>
              <a:rPr lang="en-US" sz="2800" dirty="0" err="1">
                <a:solidFill>
                  <a:srgbClr val="FF0000"/>
                </a:solidFill>
              </a:rPr>
              <a:t>mì</a:t>
            </a:r>
            <a:endParaRPr lang="en-US" dirty="0">
              <a:solidFill>
                <a:srgbClr val="FF0000"/>
              </a:solidFill>
            </a:endParaRPr>
          </a:p>
        </p:txBody>
      </p:sp>
      <p:sp>
        <p:nvSpPr>
          <p:cNvPr id="7" name="TextBox 6"/>
          <p:cNvSpPr txBox="1"/>
          <p:nvPr/>
        </p:nvSpPr>
        <p:spPr>
          <a:xfrm>
            <a:off x="3140765" y="1547434"/>
            <a:ext cx="8855765" cy="954107"/>
          </a:xfrm>
          <a:prstGeom prst="rect">
            <a:avLst/>
          </a:prstGeom>
          <a:solidFill>
            <a:schemeClr val="accent6">
              <a:lumMod val="20000"/>
              <a:lumOff val="80000"/>
            </a:schemeClr>
          </a:solidFill>
        </p:spPr>
        <p:txBody>
          <a:bodyPr wrap="square" rtlCol="0">
            <a:spAutoFit/>
          </a:bodyPr>
          <a:lstStyle/>
          <a:p>
            <a:r>
              <a:rPr lang="en-US" sz="2800" dirty="0">
                <a:solidFill>
                  <a:srgbClr val="FF0000"/>
                </a:solidFill>
              </a:rPr>
              <a:t>filled with pickled vegetables, coriander, fresh </a:t>
            </a:r>
            <a:r>
              <a:rPr lang="en-US" sz="2800" dirty="0" err="1">
                <a:solidFill>
                  <a:srgbClr val="FF0000"/>
                </a:solidFill>
              </a:rPr>
              <a:t>chilli</a:t>
            </a:r>
            <a:r>
              <a:rPr lang="en-US" sz="2800" dirty="0">
                <a:solidFill>
                  <a:srgbClr val="FF0000"/>
                </a:solidFill>
              </a:rPr>
              <a:t>, slices of pork meat and a coat of pâté.</a:t>
            </a:r>
            <a:endParaRPr lang="en-US" dirty="0">
              <a:solidFill>
                <a:srgbClr val="FF0000"/>
              </a:solidFill>
            </a:endParaRPr>
          </a:p>
        </p:txBody>
      </p:sp>
      <p:sp>
        <p:nvSpPr>
          <p:cNvPr id="8" name="TextBox 7"/>
          <p:cNvSpPr txBox="1"/>
          <p:nvPr/>
        </p:nvSpPr>
        <p:spPr>
          <a:xfrm>
            <a:off x="4174435" y="2501541"/>
            <a:ext cx="4084982" cy="523220"/>
          </a:xfrm>
          <a:prstGeom prst="rect">
            <a:avLst/>
          </a:prstGeom>
          <a:solidFill>
            <a:schemeClr val="accent1">
              <a:lumMod val="20000"/>
              <a:lumOff val="80000"/>
            </a:schemeClr>
          </a:solidFill>
        </p:spPr>
        <p:txBody>
          <a:bodyPr wrap="square" rtlCol="0">
            <a:spAutoFit/>
          </a:bodyPr>
          <a:lstStyle/>
          <a:p>
            <a:r>
              <a:rPr lang="en-US" sz="2800" dirty="0">
                <a:solidFill>
                  <a:srgbClr val="FF0000"/>
                </a:solidFill>
              </a:rPr>
              <a:t>egg, chicken or meatballs</a:t>
            </a:r>
            <a:endParaRPr lang="en-US" dirty="0"/>
          </a:p>
        </p:txBody>
      </p:sp>
    </p:spTree>
    <p:extLst>
      <p:ext uri="{BB962C8B-B14F-4D97-AF65-F5344CB8AC3E}">
        <p14:creationId xmlns:p14="http://schemas.microsoft.com/office/powerpoint/2010/main" val="16613570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647" y="568954"/>
            <a:ext cx="10908820" cy="646331"/>
          </a:xfrm>
          <a:prstGeom prst="rect">
            <a:avLst/>
          </a:prstGeom>
        </p:spPr>
        <p:txBody>
          <a:bodyPr wrap="none">
            <a:spAutoFit/>
          </a:bodyPr>
          <a:lstStyle/>
          <a:p>
            <a:r>
              <a:rPr lang="en-US" sz="3600" b="1" dirty="0">
                <a:solidFill>
                  <a:srgbClr val="FF0000"/>
                </a:solidFill>
              </a:rPr>
              <a:t>Writing (a blog entry about street food in your country)</a:t>
            </a:r>
          </a:p>
        </p:txBody>
      </p:sp>
      <p:pic>
        <p:nvPicPr>
          <p:cNvPr id="4" name="Picture 3"/>
          <p:cNvPicPr>
            <a:picLocks noChangeAspect="1"/>
          </p:cNvPicPr>
          <p:nvPr/>
        </p:nvPicPr>
        <p:blipFill>
          <a:blip r:embed="rId2"/>
          <a:stretch>
            <a:fillRect/>
          </a:stretch>
        </p:blipFill>
        <p:spPr>
          <a:xfrm>
            <a:off x="7848360" y="1299623"/>
            <a:ext cx="4105275" cy="4810125"/>
          </a:xfrm>
          <a:prstGeom prst="rect">
            <a:avLst/>
          </a:prstGeom>
        </p:spPr>
      </p:pic>
      <p:sp>
        <p:nvSpPr>
          <p:cNvPr id="5" name="Rectangle 4"/>
          <p:cNvSpPr/>
          <p:nvPr/>
        </p:nvSpPr>
        <p:spPr>
          <a:xfrm>
            <a:off x="640647" y="1215285"/>
            <a:ext cx="7427843" cy="4524315"/>
          </a:xfrm>
          <a:prstGeom prst="rect">
            <a:avLst/>
          </a:prstGeom>
        </p:spPr>
        <p:txBody>
          <a:bodyPr wrap="square">
            <a:spAutoFit/>
          </a:bodyPr>
          <a:lstStyle/>
          <a:p>
            <a:pPr>
              <a:lnSpc>
                <a:spcPct val="150000"/>
              </a:lnSpc>
            </a:pPr>
            <a:r>
              <a:rPr lang="en-US" sz="3200" b="1" dirty="0">
                <a:solidFill>
                  <a:schemeClr val="accent1"/>
                </a:solidFill>
              </a:rPr>
              <a:t>8. Think of a popular street food in your country. Collect information under the headings: </a:t>
            </a:r>
          </a:p>
          <a:p>
            <a:pPr marL="457200" indent="-457200">
              <a:lnSpc>
                <a:spcPct val="150000"/>
              </a:lnSpc>
              <a:buFont typeface="Arial" panose="020B0604020202020204" pitchFamily="34" charset="0"/>
              <a:buChar char="•"/>
            </a:pPr>
            <a:r>
              <a:rPr lang="en-US" sz="3200" dirty="0">
                <a:solidFill>
                  <a:schemeClr val="accent1"/>
                </a:solidFill>
              </a:rPr>
              <a:t>name of street food  </a:t>
            </a:r>
          </a:p>
          <a:p>
            <a:pPr marL="457200" indent="-457200">
              <a:lnSpc>
                <a:spcPct val="150000"/>
              </a:lnSpc>
              <a:buFont typeface="Arial" panose="020B0604020202020204" pitchFamily="34" charset="0"/>
              <a:buChar char="•"/>
            </a:pPr>
            <a:r>
              <a:rPr lang="en-US" sz="3200" dirty="0">
                <a:solidFill>
                  <a:schemeClr val="accent1"/>
                </a:solidFill>
              </a:rPr>
              <a:t>how they make it </a:t>
            </a:r>
          </a:p>
          <a:p>
            <a:pPr marL="457200" indent="-457200">
              <a:lnSpc>
                <a:spcPct val="150000"/>
              </a:lnSpc>
              <a:buFont typeface="Arial" panose="020B0604020202020204" pitchFamily="34" charset="0"/>
              <a:buChar char="•"/>
            </a:pPr>
            <a:r>
              <a:rPr lang="en-US" sz="3200" dirty="0">
                <a:solidFill>
                  <a:schemeClr val="accent1"/>
                </a:solidFill>
              </a:rPr>
              <a:t>what they serve with it </a:t>
            </a:r>
          </a:p>
        </p:txBody>
      </p:sp>
    </p:spTree>
    <p:extLst>
      <p:ext uri="{BB962C8B-B14F-4D97-AF65-F5344CB8AC3E}">
        <p14:creationId xmlns:p14="http://schemas.microsoft.com/office/powerpoint/2010/main" val="321027798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191" y="1489352"/>
            <a:ext cx="10717695" cy="3323987"/>
          </a:xfrm>
          <a:prstGeom prst="rect">
            <a:avLst/>
          </a:prstGeom>
        </p:spPr>
        <p:txBody>
          <a:bodyPr wrap="square">
            <a:spAutoFit/>
          </a:bodyPr>
          <a:lstStyle/>
          <a:p>
            <a:pPr marL="457200" lvl="0" indent="-457200">
              <a:lnSpc>
                <a:spcPct val="150000"/>
              </a:lnSpc>
              <a:buFont typeface="Arial" panose="020B0604020202020204" pitchFamily="34" charset="0"/>
              <a:buChar char="•"/>
            </a:pPr>
            <a:r>
              <a:rPr lang="en-US" sz="3600" b="1" dirty="0">
                <a:solidFill>
                  <a:srgbClr val="4472C4"/>
                </a:solidFill>
              </a:rPr>
              <a:t>name of street food:   </a:t>
            </a:r>
          </a:p>
          <a:p>
            <a:pPr marL="457200" lvl="0" indent="-457200">
              <a:lnSpc>
                <a:spcPct val="150000"/>
              </a:lnSpc>
              <a:buFont typeface="Arial" panose="020B0604020202020204" pitchFamily="34" charset="0"/>
              <a:buChar char="•"/>
            </a:pPr>
            <a:r>
              <a:rPr lang="en-US" sz="3600" b="1" dirty="0">
                <a:solidFill>
                  <a:srgbClr val="4472C4"/>
                </a:solidFill>
              </a:rPr>
              <a:t>how they make it:</a:t>
            </a:r>
          </a:p>
          <a:p>
            <a:pPr lvl="0">
              <a:lnSpc>
                <a:spcPct val="150000"/>
              </a:lnSpc>
            </a:pPr>
            <a:r>
              <a:rPr lang="en-US" sz="3200" b="1" dirty="0">
                <a:solidFill>
                  <a:srgbClr val="4472C4"/>
                </a:solidFill>
              </a:rPr>
              <a:t> </a:t>
            </a:r>
          </a:p>
          <a:p>
            <a:pPr marL="457200" lvl="0" indent="-457200">
              <a:lnSpc>
                <a:spcPct val="150000"/>
              </a:lnSpc>
              <a:buFont typeface="Arial" panose="020B0604020202020204" pitchFamily="34" charset="0"/>
              <a:buChar char="•"/>
            </a:pPr>
            <a:r>
              <a:rPr lang="en-US" sz="3600" b="1" dirty="0">
                <a:solidFill>
                  <a:srgbClr val="4472C4"/>
                </a:solidFill>
              </a:rPr>
              <a:t>what they serve with it: </a:t>
            </a:r>
            <a:endParaRPr lang="en-US" sz="3600" dirty="0"/>
          </a:p>
        </p:txBody>
      </p:sp>
      <p:sp>
        <p:nvSpPr>
          <p:cNvPr id="3" name="TextBox 2"/>
          <p:cNvSpPr txBox="1"/>
          <p:nvPr/>
        </p:nvSpPr>
        <p:spPr>
          <a:xfrm>
            <a:off x="4989442" y="1674732"/>
            <a:ext cx="6549887" cy="646331"/>
          </a:xfrm>
          <a:prstGeom prst="rect">
            <a:avLst/>
          </a:prstGeom>
          <a:noFill/>
        </p:spPr>
        <p:txBody>
          <a:bodyPr wrap="square" rtlCol="0">
            <a:spAutoFit/>
          </a:bodyPr>
          <a:lstStyle/>
          <a:p>
            <a:r>
              <a:rPr lang="en-US" sz="3600" dirty="0">
                <a:solidFill>
                  <a:srgbClr val="FF0000"/>
                </a:solidFill>
              </a:rPr>
              <a:t>Rice noodle soup</a:t>
            </a:r>
            <a:endParaRPr lang="en-US" dirty="0">
              <a:solidFill>
                <a:srgbClr val="FF0000"/>
              </a:solidFill>
            </a:endParaRPr>
          </a:p>
        </p:txBody>
      </p:sp>
      <p:sp>
        <p:nvSpPr>
          <p:cNvPr id="4" name="TextBox 3"/>
          <p:cNvSpPr txBox="1"/>
          <p:nvPr/>
        </p:nvSpPr>
        <p:spPr>
          <a:xfrm>
            <a:off x="4545492" y="2506443"/>
            <a:ext cx="6327917" cy="1200329"/>
          </a:xfrm>
          <a:prstGeom prst="rect">
            <a:avLst/>
          </a:prstGeom>
          <a:noFill/>
        </p:spPr>
        <p:txBody>
          <a:bodyPr wrap="square" rtlCol="0">
            <a:spAutoFit/>
          </a:bodyPr>
          <a:lstStyle/>
          <a:p>
            <a:r>
              <a:rPr lang="en-US" sz="3600" dirty="0">
                <a:solidFill>
                  <a:srgbClr val="FF0000"/>
                </a:solidFill>
              </a:rPr>
              <a:t>steam some kinds of meat to make hot broth.</a:t>
            </a:r>
            <a:endParaRPr lang="en-US" dirty="0">
              <a:solidFill>
                <a:srgbClr val="FF0000"/>
              </a:solidFill>
            </a:endParaRPr>
          </a:p>
        </p:txBody>
      </p:sp>
      <p:sp>
        <p:nvSpPr>
          <p:cNvPr id="5" name="TextBox 4"/>
          <p:cNvSpPr txBox="1"/>
          <p:nvPr/>
        </p:nvSpPr>
        <p:spPr>
          <a:xfrm>
            <a:off x="5602355" y="4123698"/>
            <a:ext cx="6453809" cy="1200329"/>
          </a:xfrm>
          <a:prstGeom prst="rect">
            <a:avLst/>
          </a:prstGeom>
          <a:noFill/>
        </p:spPr>
        <p:txBody>
          <a:bodyPr wrap="square" rtlCol="0">
            <a:spAutoFit/>
          </a:bodyPr>
          <a:lstStyle/>
          <a:p>
            <a:r>
              <a:rPr lang="en-US" sz="3600" dirty="0">
                <a:solidFill>
                  <a:srgbClr val="FF0000"/>
                </a:solidFill>
              </a:rPr>
              <a:t>slices of beef, pork or chicken and vegetables. </a:t>
            </a:r>
            <a:endParaRPr lang="en-US" dirty="0">
              <a:solidFill>
                <a:srgbClr val="FF0000"/>
              </a:solidFill>
            </a:endParaRPr>
          </a:p>
        </p:txBody>
      </p:sp>
      <p:sp>
        <p:nvSpPr>
          <p:cNvPr id="6" name="TextBox 5"/>
          <p:cNvSpPr txBox="1"/>
          <p:nvPr/>
        </p:nvSpPr>
        <p:spPr>
          <a:xfrm>
            <a:off x="0" y="566530"/>
            <a:ext cx="1818861" cy="646331"/>
          </a:xfrm>
          <a:prstGeom prst="rect">
            <a:avLst/>
          </a:prstGeom>
          <a:solidFill>
            <a:srgbClr val="FFFF00"/>
          </a:solidFill>
        </p:spPr>
        <p:txBody>
          <a:bodyPr wrap="square" rtlCol="0">
            <a:spAutoFit/>
          </a:bodyPr>
          <a:lstStyle/>
          <a:p>
            <a:r>
              <a:rPr lang="en-US" sz="3600" dirty="0">
                <a:solidFill>
                  <a:srgbClr val="FF0000"/>
                </a:solidFill>
              </a:rPr>
              <a:t>Planning  </a:t>
            </a:r>
          </a:p>
        </p:txBody>
      </p:sp>
    </p:spTree>
    <p:extLst>
      <p:ext uri="{BB962C8B-B14F-4D97-AF65-F5344CB8AC3E}">
        <p14:creationId xmlns:p14="http://schemas.microsoft.com/office/powerpoint/2010/main" val="135979384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046" y="1222513"/>
            <a:ext cx="11589908" cy="4801314"/>
          </a:xfrm>
          <a:prstGeom prst="rect">
            <a:avLst/>
          </a:prstGeom>
        </p:spPr>
        <p:txBody>
          <a:bodyPr wrap="square">
            <a:spAutoFit/>
          </a:bodyPr>
          <a:lstStyle/>
          <a:p>
            <a:pPr>
              <a:lnSpc>
                <a:spcPct val="150000"/>
              </a:lnSpc>
            </a:pPr>
            <a:r>
              <a:rPr lang="en-US" sz="3400" dirty="0">
                <a:solidFill>
                  <a:schemeClr val="accent1"/>
                </a:solidFill>
              </a:rPr>
              <a:t>Rice noodle soup is a …………………. street food in Vietnam. People ………………… some kinds of meat to make hot broth. Vendors serve rice noodles in ……………………….. with slices of beef, pork or chicken and some kind of ………………….. vegetables. You can ……………….. </a:t>
            </a:r>
            <a:r>
              <a:rPr lang="en-US" sz="3400" dirty="0" err="1">
                <a:solidFill>
                  <a:schemeClr val="accent1"/>
                </a:solidFill>
              </a:rPr>
              <a:t>chilli</a:t>
            </a:r>
            <a:r>
              <a:rPr lang="en-US" sz="3400" dirty="0">
                <a:solidFill>
                  <a:schemeClr val="accent1"/>
                </a:solidFill>
              </a:rPr>
              <a:t>, lemon juice or fish sauce if you like. It’s the best way to start your day in Vietnam.</a:t>
            </a:r>
          </a:p>
        </p:txBody>
      </p:sp>
      <p:sp>
        <p:nvSpPr>
          <p:cNvPr id="3" name="TextBox 2"/>
          <p:cNvSpPr txBox="1"/>
          <p:nvPr/>
        </p:nvSpPr>
        <p:spPr>
          <a:xfrm>
            <a:off x="0" y="566530"/>
            <a:ext cx="1818861" cy="646331"/>
          </a:xfrm>
          <a:prstGeom prst="rect">
            <a:avLst/>
          </a:prstGeom>
          <a:solidFill>
            <a:srgbClr val="FFFF00"/>
          </a:solidFill>
        </p:spPr>
        <p:txBody>
          <a:bodyPr wrap="square" rtlCol="0">
            <a:spAutoFit/>
          </a:bodyPr>
          <a:lstStyle/>
          <a:p>
            <a:r>
              <a:rPr lang="en-US" sz="3600" dirty="0">
                <a:solidFill>
                  <a:srgbClr val="FF0000"/>
                </a:solidFill>
              </a:rPr>
              <a:t>Sample </a:t>
            </a:r>
          </a:p>
        </p:txBody>
      </p:sp>
      <p:sp>
        <p:nvSpPr>
          <p:cNvPr id="4" name="TextBox 3"/>
          <p:cNvSpPr txBox="1"/>
          <p:nvPr/>
        </p:nvSpPr>
        <p:spPr>
          <a:xfrm>
            <a:off x="4490720" y="1282801"/>
            <a:ext cx="1781092" cy="646331"/>
          </a:xfrm>
          <a:prstGeom prst="rect">
            <a:avLst/>
          </a:prstGeom>
          <a:noFill/>
        </p:spPr>
        <p:txBody>
          <a:bodyPr wrap="square" rtlCol="0">
            <a:spAutoFit/>
          </a:bodyPr>
          <a:lstStyle/>
          <a:p>
            <a:r>
              <a:rPr lang="en-US" sz="3600" dirty="0">
                <a:solidFill>
                  <a:srgbClr val="FF0000"/>
                </a:solidFill>
              </a:rPr>
              <a:t>popular</a:t>
            </a:r>
            <a:endParaRPr lang="en-US" dirty="0">
              <a:solidFill>
                <a:srgbClr val="FF0000"/>
              </a:solidFill>
            </a:endParaRPr>
          </a:p>
        </p:txBody>
      </p:sp>
      <p:sp>
        <p:nvSpPr>
          <p:cNvPr id="5" name="TextBox 4"/>
          <p:cNvSpPr txBox="1"/>
          <p:nvPr/>
        </p:nvSpPr>
        <p:spPr>
          <a:xfrm>
            <a:off x="4490720" y="2849102"/>
            <a:ext cx="2196547" cy="646331"/>
          </a:xfrm>
          <a:prstGeom prst="rect">
            <a:avLst/>
          </a:prstGeom>
          <a:noFill/>
        </p:spPr>
        <p:txBody>
          <a:bodyPr wrap="square" rtlCol="0">
            <a:spAutoFit/>
          </a:bodyPr>
          <a:lstStyle/>
          <a:p>
            <a:r>
              <a:rPr lang="en-US" sz="3600" dirty="0">
                <a:solidFill>
                  <a:srgbClr val="FF0000"/>
                </a:solidFill>
              </a:rPr>
              <a:t>hot broth </a:t>
            </a:r>
            <a:endParaRPr lang="en-US" dirty="0">
              <a:solidFill>
                <a:srgbClr val="FF0000"/>
              </a:solidFill>
            </a:endParaRPr>
          </a:p>
        </p:txBody>
      </p:sp>
      <p:sp>
        <p:nvSpPr>
          <p:cNvPr id="6" name="TextBox 5"/>
          <p:cNvSpPr txBox="1"/>
          <p:nvPr/>
        </p:nvSpPr>
        <p:spPr>
          <a:xfrm>
            <a:off x="5509812" y="3623698"/>
            <a:ext cx="1524000" cy="646331"/>
          </a:xfrm>
          <a:prstGeom prst="rect">
            <a:avLst/>
          </a:prstGeom>
          <a:noFill/>
        </p:spPr>
        <p:txBody>
          <a:bodyPr wrap="square" rtlCol="0">
            <a:spAutoFit/>
          </a:bodyPr>
          <a:lstStyle/>
          <a:p>
            <a:r>
              <a:rPr lang="en-US" sz="3600" dirty="0">
                <a:solidFill>
                  <a:srgbClr val="FF0000"/>
                </a:solidFill>
              </a:rPr>
              <a:t>fresh</a:t>
            </a:r>
            <a:endParaRPr lang="en-US" dirty="0">
              <a:solidFill>
                <a:srgbClr val="FF0000"/>
              </a:solidFill>
            </a:endParaRPr>
          </a:p>
        </p:txBody>
      </p:sp>
      <p:sp>
        <p:nvSpPr>
          <p:cNvPr id="7" name="TextBox 6"/>
          <p:cNvSpPr txBox="1"/>
          <p:nvPr/>
        </p:nvSpPr>
        <p:spPr>
          <a:xfrm>
            <a:off x="909430" y="4382216"/>
            <a:ext cx="2438400" cy="646331"/>
          </a:xfrm>
          <a:prstGeom prst="rect">
            <a:avLst/>
          </a:prstGeom>
          <a:noFill/>
        </p:spPr>
        <p:txBody>
          <a:bodyPr wrap="square" rtlCol="0">
            <a:spAutoFit/>
          </a:bodyPr>
          <a:lstStyle/>
          <a:p>
            <a:r>
              <a:rPr lang="en-US" sz="3600" dirty="0">
                <a:solidFill>
                  <a:srgbClr val="FF0000"/>
                </a:solidFill>
              </a:rPr>
              <a:t>add</a:t>
            </a:r>
            <a:endParaRPr lang="en-US" dirty="0">
              <a:solidFill>
                <a:srgbClr val="FF0000"/>
              </a:solidFill>
            </a:endParaRPr>
          </a:p>
        </p:txBody>
      </p:sp>
      <p:sp>
        <p:nvSpPr>
          <p:cNvPr id="8" name="TextBox 7"/>
          <p:cNvSpPr txBox="1"/>
          <p:nvPr/>
        </p:nvSpPr>
        <p:spPr>
          <a:xfrm>
            <a:off x="758356" y="2076242"/>
            <a:ext cx="2121010" cy="646331"/>
          </a:xfrm>
          <a:prstGeom prst="rect">
            <a:avLst/>
          </a:prstGeom>
          <a:noFill/>
        </p:spPr>
        <p:txBody>
          <a:bodyPr wrap="square" rtlCol="0">
            <a:spAutoFit/>
          </a:bodyPr>
          <a:lstStyle/>
          <a:p>
            <a:r>
              <a:rPr lang="en-US" sz="3600" dirty="0">
                <a:solidFill>
                  <a:srgbClr val="FF0000"/>
                </a:solidFill>
              </a:rPr>
              <a:t>steam</a:t>
            </a:r>
            <a:endParaRPr lang="en-US" dirty="0">
              <a:solidFill>
                <a:srgbClr val="FF0000"/>
              </a:solidFill>
            </a:endParaRPr>
          </a:p>
        </p:txBody>
      </p:sp>
      <p:sp>
        <p:nvSpPr>
          <p:cNvPr id="9" name="TextBox 8"/>
          <p:cNvSpPr txBox="1"/>
          <p:nvPr/>
        </p:nvSpPr>
        <p:spPr>
          <a:xfrm>
            <a:off x="1818861" y="566530"/>
            <a:ext cx="11104659" cy="646331"/>
          </a:xfrm>
          <a:prstGeom prst="rect">
            <a:avLst/>
          </a:prstGeom>
          <a:noFill/>
        </p:spPr>
        <p:txBody>
          <a:bodyPr wrap="square" rtlCol="0">
            <a:spAutoFit/>
          </a:bodyPr>
          <a:lstStyle/>
          <a:p>
            <a:r>
              <a:rPr lang="en-US" sz="3600" b="1" dirty="0">
                <a:solidFill>
                  <a:schemeClr val="accent1"/>
                </a:solidFill>
              </a:rPr>
              <a:t>Complete the email with suitable words or phrases.</a:t>
            </a:r>
          </a:p>
        </p:txBody>
      </p:sp>
    </p:spTree>
    <p:extLst>
      <p:ext uri="{BB962C8B-B14F-4D97-AF65-F5344CB8AC3E}">
        <p14:creationId xmlns:p14="http://schemas.microsoft.com/office/powerpoint/2010/main" val="345487733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3" name="Rectangle 2">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524968534"/>
      </p:ext>
    </p:extLst>
  </p:cSld>
  <p:clrMapOvr>
    <a:masterClrMapping/>
  </p:clrMapOvr>
  <p:transition spd="med">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6835" y="943997"/>
            <a:ext cx="10972800" cy="1754326"/>
          </a:xfrm>
          <a:prstGeom prst="rect">
            <a:avLst/>
          </a:prstGeom>
          <a:noFill/>
        </p:spPr>
        <p:txBody>
          <a:bodyPr wrap="square" rtlCol="0">
            <a:spAutoFit/>
          </a:bodyPr>
          <a:lstStyle/>
          <a:p>
            <a:r>
              <a:rPr lang="en-US" sz="3600" b="1" dirty="0">
                <a:solidFill>
                  <a:schemeClr val="accent1"/>
                </a:solidFill>
              </a:rPr>
              <a:t>Tell your friend about the street food you have written about, including how to make it and what you can serve it with. </a:t>
            </a:r>
          </a:p>
        </p:txBody>
      </p:sp>
    </p:spTree>
    <p:extLst>
      <p:ext uri="{BB962C8B-B14F-4D97-AF65-F5344CB8AC3E}">
        <p14:creationId xmlns:p14="http://schemas.microsoft.com/office/powerpoint/2010/main" val="2048298030"/>
      </p:ext>
    </p:extLst>
  </p:cSld>
  <p:clrMapOvr>
    <a:masterClrMapping/>
  </p:clrMapOvr>
  <p:transition spd="med">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3" name="Rectangle 2">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3537788195"/>
      </p:ext>
    </p:extLst>
  </p:cSld>
  <p:clrMapOvr>
    <a:masterClrMapping/>
  </p:clrMapOvr>
  <p:transition spd="med">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696186"/>
            <a:ext cx="4276107" cy="923330"/>
          </a:xfrm>
          <a:prstGeom prst="rect">
            <a:avLst/>
          </a:prstGeom>
        </p:spPr>
        <p:txBody>
          <a:bodyPr wrap="none">
            <a:spAutoFit/>
          </a:bodyPr>
          <a:lstStyle/>
          <a:p>
            <a:r>
              <a:rPr lang="en-US" sz="5400" b="1" dirty="0">
                <a:solidFill>
                  <a:srgbClr val="FF0000"/>
                </a:solidFill>
              </a:rPr>
              <a:t>Today’s lesson</a:t>
            </a:r>
          </a:p>
        </p:txBody>
      </p:sp>
      <p:sp>
        <p:nvSpPr>
          <p:cNvPr id="3" name="Rectangle 2"/>
          <p:cNvSpPr/>
          <p:nvPr/>
        </p:nvSpPr>
        <p:spPr>
          <a:xfrm>
            <a:off x="766668" y="1818408"/>
            <a:ext cx="4345781"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r>
              <a:rPr lang="en-US" sz="3600" dirty="0">
                <a:solidFill>
                  <a:schemeClr val="accent1"/>
                </a:solidFill>
              </a:rPr>
              <a:t>fry, steam, spicy, toppings</a:t>
            </a:r>
          </a:p>
        </p:txBody>
      </p:sp>
      <p:sp>
        <p:nvSpPr>
          <p:cNvPr id="4" name="Rectangle 3"/>
          <p:cNvSpPr/>
          <p:nvPr/>
        </p:nvSpPr>
        <p:spPr>
          <a:xfrm>
            <a:off x="5780318" y="1818408"/>
            <a:ext cx="5892278"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Speaking </a:t>
            </a:r>
          </a:p>
          <a:p>
            <a:r>
              <a:rPr lang="en-US" sz="3600" dirty="0">
                <a:solidFill>
                  <a:schemeClr val="accent1"/>
                </a:solidFill>
              </a:rPr>
              <a:t>Ask and answer “why” questions.</a:t>
            </a:r>
          </a:p>
        </p:txBody>
      </p:sp>
      <p:sp>
        <p:nvSpPr>
          <p:cNvPr id="5" name="Rectangle 4"/>
          <p:cNvSpPr/>
          <p:nvPr/>
        </p:nvSpPr>
        <p:spPr>
          <a:xfrm>
            <a:off x="720708" y="3703530"/>
            <a:ext cx="4345781"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Listening </a:t>
            </a:r>
          </a:p>
          <a:p>
            <a:r>
              <a:rPr lang="en-US" sz="3600" dirty="0">
                <a:solidFill>
                  <a:schemeClr val="accent1"/>
                </a:solidFill>
              </a:rPr>
              <a:t>Listen and choose the best answers.</a:t>
            </a:r>
          </a:p>
        </p:txBody>
      </p:sp>
      <p:sp>
        <p:nvSpPr>
          <p:cNvPr id="6" name="Rectangle 5"/>
          <p:cNvSpPr/>
          <p:nvPr/>
        </p:nvSpPr>
        <p:spPr>
          <a:xfrm>
            <a:off x="5780318" y="3703530"/>
            <a:ext cx="5892278"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Writing </a:t>
            </a:r>
          </a:p>
          <a:p>
            <a:r>
              <a:rPr lang="en-US" sz="3600" dirty="0">
                <a:solidFill>
                  <a:schemeClr val="accent1"/>
                </a:solidFill>
              </a:rPr>
              <a:t>Write a blog entry about street food in your country.</a:t>
            </a:r>
          </a:p>
        </p:txBody>
      </p:sp>
    </p:spTree>
    <p:extLst>
      <p:ext uri="{BB962C8B-B14F-4D97-AF65-F5344CB8AC3E}">
        <p14:creationId xmlns:p14="http://schemas.microsoft.com/office/powerpoint/2010/main" val="1512116417"/>
      </p:ext>
    </p:extLst>
  </p:cSld>
  <p:clrMapOvr>
    <a:masterClrMapping/>
  </p:clrMapOvr>
  <p:transition spd="med">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3" name="Rectangle 2"/>
          <p:cNvSpPr/>
          <p:nvPr/>
        </p:nvSpPr>
        <p:spPr>
          <a:xfrm>
            <a:off x="232656" y="1602829"/>
            <a:ext cx="11872029"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the vocabularies and make sentences using them. </a:t>
            </a:r>
          </a:p>
          <a:p>
            <a:pPr marL="571500" indent="-571500">
              <a:buFontTx/>
              <a:buChar char="-"/>
            </a:pPr>
            <a:r>
              <a:rPr lang="en-US" sz="3600" i="1" dirty="0">
                <a:solidFill>
                  <a:srgbClr val="0070C0"/>
                </a:solidFill>
              </a:rPr>
              <a:t>Do the exercises in </a:t>
            </a:r>
            <a:r>
              <a:rPr lang="en-US" sz="3600" b="1" i="1" dirty="0">
                <a:solidFill>
                  <a:srgbClr val="0070C0"/>
                </a:solidFill>
              </a:rPr>
              <a:t>TA 6 Right on Notebook</a:t>
            </a:r>
            <a:r>
              <a:rPr lang="en-US" sz="3600" i="1" dirty="0">
                <a:solidFill>
                  <a:srgbClr val="0070C0"/>
                </a:solidFill>
              </a:rPr>
              <a:t> (p. 33)</a:t>
            </a:r>
          </a:p>
          <a:p>
            <a:pPr marL="571500" indent="-571500">
              <a:buFontTx/>
              <a:buChar char="-"/>
            </a:pPr>
            <a:r>
              <a:rPr lang="en-US" sz="3600" i="1" dirty="0">
                <a:solidFill>
                  <a:srgbClr val="0070C0"/>
                </a:solidFill>
              </a:rPr>
              <a:t>Prepare the next lesson (p. 64 SB) </a:t>
            </a:r>
          </a:p>
          <a:p>
            <a:pPr marL="571500" indent="-571500">
              <a:buFontTx/>
              <a:buChar char="-"/>
            </a:pPr>
            <a:r>
              <a:rPr lang="en-US" sz="3600" i="1" dirty="0">
                <a:solidFill>
                  <a:srgbClr val="0070C0"/>
                </a:solidFill>
              </a:rPr>
              <a:t>Do </a:t>
            </a:r>
            <a:r>
              <a:rPr lang="en-US" sz="3600" i="1" dirty="0">
                <a:solidFill>
                  <a:srgbClr val="FF0000"/>
                </a:solidFill>
              </a:rPr>
              <a:t>Unit 3 Test 1 </a:t>
            </a:r>
            <a:r>
              <a:rPr lang="en-US" sz="3600" i="1" dirty="0">
                <a:solidFill>
                  <a:srgbClr val="0070C0"/>
                </a:solidFill>
              </a:rPr>
              <a:t>in </a:t>
            </a:r>
            <a:r>
              <a:rPr lang="en-US" sz="3600" i="1" dirty="0" err="1">
                <a:solidFill>
                  <a:srgbClr val="FF0000"/>
                </a:solidFill>
              </a:rPr>
              <a:t>Bài</a:t>
            </a:r>
            <a:r>
              <a:rPr lang="en-US" sz="3600" i="1" dirty="0">
                <a:solidFill>
                  <a:srgbClr val="FF0000"/>
                </a:solidFill>
              </a:rPr>
              <a:t> </a:t>
            </a:r>
            <a:r>
              <a:rPr lang="en-US" sz="3600" i="1" dirty="0" err="1">
                <a:solidFill>
                  <a:srgbClr val="FF0000"/>
                </a:solidFill>
              </a:rPr>
              <a:t>Tập</a:t>
            </a:r>
            <a:r>
              <a:rPr lang="en-US" sz="3600" i="1" dirty="0">
                <a:solidFill>
                  <a:srgbClr val="FF0000"/>
                </a:solidFill>
              </a:rPr>
              <a:t> </a:t>
            </a:r>
            <a:r>
              <a:rPr lang="en-US" sz="3600" i="1" dirty="0" err="1">
                <a:solidFill>
                  <a:srgbClr val="FF0000"/>
                </a:solidFill>
              </a:rPr>
              <a:t>Bổ</a:t>
            </a:r>
            <a:r>
              <a:rPr lang="en-US" sz="3600" i="1" dirty="0">
                <a:solidFill>
                  <a:srgbClr val="FF0000"/>
                </a:solidFill>
              </a:rPr>
              <a:t> </a:t>
            </a:r>
            <a:r>
              <a:rPr lang="en-US" sz="3600" i="1" dirty="0" err="1">
                <a:solidFill>
                  <a:srgbClr val="FF0000"/>
                </a:solidFill>
              </a:rPr>
              <a:t>Trợ</a:t>
            </a:r>
            <a:r>
              <a:rPr lang="en-US" sz="3600" i="1" dirty="0">
                <a:solidFill>
                  <a:srgbClr val="FF0000"/>
                </a:solidFill>
              </a:rPr>
              <a:t> TA 6 Right on </a:t>
            </a:r>
            <a:r>
              <a:rPr lang="en-US" sz="3600" i="1" dirty="0">
                <a:solidFill>
                  <a:srgbClr val="0070C0"/>
                </a:solidFill>
              </a:rPr>
              <a:t>(pp. 26-27)</a:t>
            </a:r>
            <a:endParaRPr lang="en-US" sz="3600" i="1" dirty="0">
              <a:solidFill>
                <a:srgbClr val="FF0000"/>
              </a:solidFill>
            </a:endParaRPr>
          </a:p>
        </p:txBody>
      </p:sp>
    </p:spTree>
    <p:extLst>
      <p:ext uri="{BB962C8B-B14F-4D97-AF65-F5344CB8AC3E}">
        <p14:creationId xmlns:p14="http://schemas.microsoft.com/office/powerpoint/2010/main" val="26558528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3383" y="611513"/>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381472"/>
            <a:ext cx="10832836" cy="3416320"/>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pPr marL="571500" indent="-571500">
              <a:buFontTx/>
              <a:buChar char="-"/>
            </a:pPr>
            <a:endParaRPr lang="en-US" sz="3600" dirty="0">
              <a:solidFill>
                <a:schemeClr val="accent1"/>
              </a:solidFill>
              <a:ea typeface="Times New Roman" panose="02020603050405020304" pitchFamily="18" charset="0"/>
            </a:endParaRPr>
          </a:p>
          <a:p>
            <a:pPr marL="571500" indent="-571500">
              <a:buFontTx/>
              <a:buChar char="-"/>
            </a:pPr>
            <a:r>
              <a:rPr lang="en-US" sz="3600" i="1" dirty="0">
                <a:solidFill>
                  <a:schemeClr val="accent1"/>
                </a:solidFill>
                <a:ea typeface="Times New Roman" panose="02020603050405020304" pitchFamily="18" charset="0"/>
              </a:rPr>
              <a:t>learn some more vocabulary about food.</a:t>
            </a:r>
          </a:p>
          <a:p>
            <a:pPr marL="571500" indent="-571500">
              <a:buFontTx/>
              <a:buChar char="-"/>
            </a:pPr>
            <a:r>
              <a:rPr lang="en-US" sz="3600" i="1" dirty="0">
                <a:solidFill>
                  <a:schemeClr val="accent1"/>
                </a:solidFill>
                <a:ea typeface="Times New Roman" panose="02020603050405020304" pitchFamily="18" charset="0"/>
              </a:rPr>
              <a:t>ask and answer “why” questions.</a:t>
            </a:r>
          </a:p>
          <a:p>
            <a:pPr marL="571500" indent="-571500">
              <a:buFontTx/>
              <a:buChar char="-"/>
            </a:pPr>
            <a:r>
              <a:rPr lang="en-US" sz="3600" i="1" dirty="0">
                <a:solidFill>
                  <a:schemeClr val="accent1"/>
                </a:solidFill>
                <a:ea typeface="Times New Roman" panose="02020603050405020304" pitchFamily="18" charset="0"/>
              </a:rPr>
              <a:t>listen and choose the best answer.</a:t>
            </a:r>
          </a:p>
          <a:p>
            <a:pPr marL="571500" indent="-571500">
              <a:buFontTx/>
              <a:buChar char="-"/>
            </a:pPr>
            <a:r>
              <a:rPr lang="en-US" sz="3600" i="1" dirty="0">
                <a:solidFill>
                  <a:schemeClr val="accent1"/>
                </a:solidFill>
                <a:ea typeface="Times New Roman" panose="02020603050405020304" pitchFamily="18" charset="0"/>
              </a:rPr>
              <a:t>write a blog entry about street food in your country.</a:t>
            </a:r>
            <a:endParaRPr lang="en-US" sz="3600" i="1" dirty="0">
              <a:solidFill>
                <a:srgbClr val="0070C0"/>
              </a:solidFill>
            </a:endParaRPr>
          </a:p>
        </p:txBody>
      </p:sp>
    </p:spTree>
    <p:extLst>
      <p:ext uri="{BB962C8B-B14F-4D97-AF65-F5344CB8AC3E}">
        <p14:creationId xmlns:p14="http://schemas.microsoft.com/office/powerpoint/2010/main" val="383855474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5358"/>
          <a:stretch/>
        </p:blipFill>
        <p:spPr>
          <a:xfrm>
            <a:off x="-18662" y="0"/>
            <a:ext cx="12192000" cy="6839339"/>
          </a:xfrm>
          <a:prstGeom prst="rect">
            <a:avLst/>
          </a:prstGeom>
        </p:spPr>
      </p:pic>
      <p:sp>
        <p:nvSpPr>
          <p:cNvPr id="3" name="TextBox 2"/>
          <p:cNvSpPr txBox="1"/>
          <p:nvPr/>
        </p:nvSpPr>
        <p:spPr>
          <a:xfrm>
            <a:off x="4557744" y="6051163"/>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167008152"/>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3" name="Rectangle 2">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1734573"/>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87017"/>
            <a:ext cx="2564296" cy="646331"/>
          </a:xfrm>
          <a:prstGeom prst="rect">
            <a:avLst/>
          </a:prstGeom>
          <a:solidFill>
            <a:srgbClr val="FFFF00"/>
          </a:solidFill>
        </p:spPr>
        <p:txBody>
          <a:bodyPr wrap="square" rtlCol="0">
            <a:spAutoFit/>
          </a:bodyPr>
          <a:lstStyle/>
          <a:p>
            <a:r>
              <a:rPr lang="en-US" sz="3600" b="1" dirty="0">
                <a:solidFill>
                  <a:srgbClr val="FF0000"/>
                </a:solidFill>
              </a:rPr>
              <a:t>PAIRWORK</a:t>
            </a:r>
          </a:p>
        </p:txBody>
      </p:sp>
      <p:sp>
        <p:nvSpPr>
          <p:cNvPr id="3" name="TextBox 2"/>
          <p:cNvSpPr txBox="1"/>
          <p:nvPr/>
        </p:nvSpPr>
        <p:spPr>
          <a:xfrm>
            <a:off x="2564296" y="487017"/>
            <a:ext cx="9627704" cy="646331"/>
          </a:xfrm>
          <a:prstGeom prst="rect">
            <a:avLst/>
          </a:prstGeom>
          <a:noFill/>
        </p:spPr>
        <p:txBody>
          <a:bodyPr wrap="square" rtlCol="0">
            <a:spAutoFit/>
          </a:bodyPr>
          <a:lstStyle/>
          <a:p>
            <a:r>
              <a:rPr lang="en-US" sz="3600" b="1" dirty="0">
                <a:solidFill>
                  <a:schemeClr val="accent1"/>
                </a:solidFill>
              </a:rPr>
              <a:t>Ask </a:t>
            </a:r>
            <a:r>
              <a:rPr lang="en-US" sz="3600" b="1" dirty="0" err="1">
                <a:solidFill>
                  <a:schemeClr val="accent1"/>
                </a:solidFill>
              </a:rPr>
              <a:t>ans</a:t>
            </a:r>
            <a:r>
              <a:rPr lang="en-US" sz="3600" b="1" dirty="0">
                <a:solidFill>
                  <a:schemeClr val="accent1"/>
                </a:solidFill>
              </a:rPr>
              <a:t> answer about street food.</a:t>
            </a:r>
          </a:p>
        </p:txBody>
      </p:sp>
      <p:sp>
        <p:nvSpPr>
          <p:cNvPr id="5" name="TextBox 4"/>
          <p:cNvSpPr txBox="1"/>
          <p:nvPr/>
        </p:nvSpPr>
        <p:spPr>
          <a:xfrm>
            <a:off x="2107094" y="1967948"/>
            <a:ext cx="8289235" cy="2308324"/>
          </a:xfrm>
          <a:prstGeom prst="rect">
            <a:avLst/>
          </a:prstGeom>
          <a:noFill/>
        </p:spPr>
        <p:txBody>
          <a:bodyPr wrap="square" rtlCol="0">
            <a:spAutoFit/>
          </a:bodyPr>
          <a:lstStyle/>
          <a:p>
            <a:pPr marL="342900" indent="-342900">
              <a:lnSpc>
                <a:spcPct val="150000"/>
              </a:lnSpc>
              <a:buAutoNum type="arabicPeriod"/>
            </a:pPr>
            <a:r>
              <a:rPr lang="en-US" sz="3200" dirty="0">
                <a:solidFill>
                  <a:srgbClr val="0070C0"/>
                </a:solidFill>
              </a:rPr>
              <a:t> What street food have you eaten?</a:t>
            </a:r>
          </a:p>
          <a:p>
            <a:pPr marL="342900" indent="-342900">
              <a:lnSpc>
                <a:spcPct val="150000"/>
              </a:lnSpc>
              <a:buAutoNum type="arabicPeriod"/>
            </a:pPr>
            <a:r>
              <a:rPr lang="en-US" sz="3200" dirty="0">
                <a:solidFill>
                  <a:srgbClr val="0070C0"/>
                </a:solidFill>
              </a:rPr>
              <a:t> What is your </a:t>
            </a:r>
            <a:r>
              <a:rPr lang="en-US" sz="3200" dirty="0" err="1">
                <a:solidFill>
                  <a:srgbClr val="0070C0"/>
                </a:solidFill>
              </a:rPr>
              <a:t>favourite</a:t>
            </a:r>
            <a:r>
              <a:rPr lang="en-US" sz="3200" dirty="0">
                <a:solidFill>
                  <a:srgbClr val="0070C0"/>
                </a:solidFill>
              </a:rPr>
              <a:t> street food?</a:t>
            </a:r>
          </a:p>
          <a:p>
            <a:pPr marL="342900" indent="-342900">
              <a:lnSpc>
                <a:spcPct val="150000"/>
              </a:lnSpc>
              <a:buAutoNum type="arabicPeriod"/>
            </a:pPr>
            <a:r>
              <a:rPr lang="en-US" sz="3200" dirty="0">
                <a:solidFill>
                  <a:srgbClr val="0070C0"/>
                </a:solidFill>
              </a:rPr>
              <a:t> What street food would you like to try? Why?</a:t>
            </a:r>
          </a:p>
        </p:txBody>
      </p:sp>
    </p:spTree>
    <p:extLst>
      <p:ext uri="{BB962C8B-B14F-4D97-AF65-F5344CB8AC3E}">
        <p14:creationId xmlns:p14="http://schemas.microsoft.com/office/powerpoint/2010/main" val="1683167720"/>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2537227547"/>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98" y="0"/>
            <a:ext cx="10287000" cy="6858000"/>
          </a:xfrm>
          <a:prstGeom prst="rect">
            <a:avLst/>
          </a:prstGeom>
        </p:spPr>
      </p:pic>
      <p:sp>
        <p:nvSpPr>
          <p:cNvPr id="3" name="TextBox 2"/>
          <p:cNvSpPr txBox="1"/>
          <p:nvPr/>
        </p:nvSpPr>
        <p:spPr>
          <a:xfrm>
            <a:off x="3750906" y="4114805"/>
            <a:ext cx="3750905" cy="1015663"/>
          </a:xfrm>
          <a:prstGeom prst="rect">
            <a:avLst/>
          </a:prstGeom>
          <a:noFill/>
        </p:spPr>
        <p:txBody>
          <a:bodyPr wrap="square" rtlCol="0">
            <a:spAutoFit/>
          </a:bodyPr>
          <a:lstStyle/>
          <a:p>
            <a:r>
              <a:rPr lang="en-US" sz="6000" dirty="0">
                <a:solidFill>
                  <a:schemeClr val="bg1"/>
                </a:solidFill>
              </a:rPr>
              <a:t>Vocabulary</a:t>
            </a:r>
          </a:p>
        </p:txBody>
      </p:sp>
    </p:spTree>
    <p:extLst>
      <p:ext uri="{BB962C8B-B14F-4D97-AF65-F5344CB8AC3E}">
        <p14:creationId xmlns:p14="http://schemas.microsoft.com/office/powerpoint/2010/main" val="1090125431"/>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374" y="377686"/>
            <a:ext cx="9690652" cy="1200329"/>
          </a:xfrm>
          <a:prstGeom prst="rect">
            <a:avLst/>
          </a:prstGeom>
          <a:noFill/>
        </p:spPr>
        <p:txBody>
          <a:bodyPr wrap="square" rtlCol="0">
            <a:spAutoFit/>
          </a:bodyPr>
          <a:lstStyle/>
          <a:p>
            <a:r>
              <a:rPr lang="en-US" sz="3600" b="1" dirty="0">
                <a:solidFill>
                  <a:srgbClr val="0070C0"/>
                </a:solidFill>
              </a:rPr>
              <a:t>Label these pictures with the following words: </a:t>
            </a:r>
          </a:p>
          <a:p>
            <a:r>
              <a:rPr lang="en-US" sz="3600" b="1" i="1" dirty="0">
                <a:solidFill>
                  <a:srgbClr val="0070C0"/>
                </a:solidFill>
              </a:rPr>
              <a:t>toppings, steam, spicy </a:t>
            </a:r>
            <a:r>
              <a:rPr lang="en-US" sz="3600" b="1" dirty="0">
                <a:solidFill>
                  <a:srgbClr val="0070C0"/>
                </a:solidFill>
              </a:rPr>
              <a:t>and</a:t>
            </a:r>
            <a:r>
              <a:rPr lang="en-US" sz="3600" b="1" i="1" dirty="0">
                <a:solidFill>
                  <a:srgbClr val="0070C0"/>
                </a:solidFill>
              </a:rPr>
              <a:t> fry.</a:t>
            </a:r>
          </a:p>
        </p:txBody>
      </p:sp>
      <p:pic>
        <p:nvPicPr>
          <p:cNvPr id="2" name="Picture 1"/>
          <p:cNvPicPr>
            <a:picLocks noChangeAspect="1"/>
          </p:cNvPicPr>
          <p:nvPr/>
        </p:nvPicPr>
        <p:blipFill>
          <a:blip r:embed="rId2"/>
          <a:stretch>
            <a:fillRect/>
          </a:stretch>
        </p:blipFill>
        <p:spPr>
          <a:xfrm>
            <a:off x="1628725" y="1734881"/>
            <a:ext cx="3733800" cy="2667000"/>
          </a:xfrm>
          <a:prstGeom prst="rect">
            <a:avLst/>
          </a:prstGeom>
        </p:spPr>
      </p:pic>
      <p:pic>
        <p:nvPicPr>
          <p:cNvPr id="5" name="Picture 4"/>
          <p:cNvPicPr>
            <a:picLocks noChangeAspect="1"/>
          </p:cNvPicPr>
          <p:nvPr/>
        </p:nvPicPr>
        <p:blipFill>
          <a:blip r:embed="rId3"/>
          <a:stretch>
            <a:fillRect/>
          </a:stretch>
        </p:blipFill>
        <p:spPr>
          <a:xfrm>
            <a:off x="6594665" y="1734881"/>
            <a:ext cx="3714750" cy="2667000"/>
          </a:xfrm>
          <a:prstGeom prst="rect">
            <a:avLst/>
          </a:prstGeom>
        </p:spPr>
      </p:pic>
      <p:pic>
        <p:nvPicPr>
          <p:cNvPr id="15" name="Picture 14"/>
          <p:cNvPicPr>
            <a:picLocks noChangeAspect="1"/>
          </p:cNvPicPr>
          <p:nvPr/>
        </p:nvPicPr>
        <p:blipFill>
          <a:blip r:embed="rId4"/>
          <a:stretch>
            <a:fillRect/>
          </a:stretch>
        </p:blipFill>
        <p:spPr>
          <a:xfrm>
            <a:off x="1739556" y="4190999"/>
            <a:ext cx="2638425" cy="2667000"/>
          </a:xfrm>
          <a:prstGeom prst="rect">
            <a:avLst/>
          </a:prstGeom>
        </p:spPr>
      </p:pic>
      <p:pic>
        <p:nvPicPr>
          <p:cNvPr id="16" name="Picture 15"/>
          <p:cNvPicPr>
            <a:picLocks noChangeAspect="1"/>
          </p:cNvPicPr>
          <p:nvPr/>
        </p:nvPicPr>
        <p:blipFill>
          <a:blip r:embed="rId5"/>
          <a:stretch>
            <a:fillRect/>
          </a:stretch>
        </p:blipFill>
        <p:spPr>
          <a:xfrm>
            <a:off x="6594665" y="4328147"/>
            <a:ext cx="4276363" cy="2536826"/>
          </a:xfrm>
          <a:prstGeom prst="rect">
            <a:avLst/>
          </a:prstGeom>
        </p:spPr>
      </p:pic>
      <p:sp>
        <p:nvSpPr>
          <p:cNvPr id="17" name="TextBox 16"/>
          <p:cNvSpPr txBox="1"/>
          <p:nvPr/>
        </p:nvSpPr>
        <p:spPr>
          <a:xfrm>
            <a:off x="1628725" y="3718216"/>
            <a:ext cx="3749432" cy="646331"/>
          </a:xfrm>
          <a:prstGeom prst="rect">
            <a:avLst/>
          </a:prstGeom>
          <a:solidFill>
            <a:schemeClr val="accent4">
              <a:lumMod val="20000"/>
              <a:lumOff val="80000"/>
            </a:schemeClr>
          </a:solidFill>
        </p:spPr>
        <p:txBody>
          <a:bodyPr wrap="square" rtlCol="0">
            <a:spAutoFit/>
          </a:bodyPr>
          <a:lstStyle/>
          <a:p>
            <a:pPr algn="ctr"/>
            <a:r>
              <a:rPr lang="en-US" sz="3600" dirty="0">
                <a:solidFill>
                  <a:srgbClr val="FF0000"/>
                </a:solidFill>
              </a:rPr>
              <a:t>fry </a:t>
            </a:r>
          </a:p>
        </p:txBody>
      </p:sp>
      <p:sp>
        <p:nvSpPr>
          <p:cNvPr id="18" name="TextBox 17"/>
          <p:cNvSpPr txBox="1"/>
          <p:nvPr/>
        </p:nvSpPr>
        <p:spPr>
          <a:xfrm>
            <a:off x="6594665" y="3707257"/>
            <a:ext cx="3714750" cy="646331"/>
          </a:xfrm>
          <a:prstGeom prst="rect">
            <a:avLst/>
          </a:prstGeom>
          <a:solidFill>
            <a:schemeClr val="accent4">
              <a:lumMod val="20000"/>
              <a:lumOff val="80000"/>
            </a:schemeClr>
          </a:solidFill>
        </p:spPr>
        <p:txBody>
          <a:bodyPr wrap="square" rtlCol="0">
            <a:spAutoFit/>
          </a:bodyPr>
          <a:lstStyle/>
          <a:p>
            <a:pPr algn="ctr"/>
            <a:r>
              <a:rPr lang="en-US" sz="3600" dirty="0">
                <a:solidFill>
                  <a:srgbClr val="FF0000"/>
                </a:solidFill>
              </a:rPr>
              <a:t>steam</a:t>
            </a:r>
          </a:p>
        </p:txBody>
      </p:sp>
      <p:sp>
        <p:nvSpPr>
          <p:cNvPr id="19" name="TextBox 18"/>
          <p:cNvSpPr txBox="1"/>
          <p:nvPr/>
        </p:nvSpPr>
        <p:spPr>
          <a:xfrm>
            <a:off x="6594665" y="6218642"/>
            <a:ext cx="4276363" cy="646331"/>
          </a:xfrm>
          <a:prstGeom prst="rect">
            <a:avLst/>
          </a:prstGeom>
          <a:solidFill>
            <a:schemeClr val="accent4">
              <a:lumMod val="20000"/>
              <a:lumOff val="80000"/>
            </a:schemeClr>
          </a:solidFill>
        </p:spPr>
        <p:txBody>
          <a:bodyPr wrap="square" rtlCol="0">
            <a:spAutoFit/>
          </a:bodyPr>
          <a:lstStyle/>
          <a:p>
            <a:pPr algn="ctr"/>
            <a:r>
              <a:rPr lang="en-US" sz="3600" dirty="0">
                <a:solidFill>
                  <a:srgbClr val="FF0000"/>
                </a:solidFill>
              </a:rPr>
              <a:t>toppings</a:t>
            </a:r>
          </a:p>
        </p:txBody>
      </p:sp>
      <p:sp>
        <p:nvSpPr>
          <p:cNvPr id="20" name="TextBox 19"/>
          <p:cNvSpPr txBox="1"/>
          <p:nvPr/>
        </p:nvSpPr>
        <p:spPr>
          <a:xfrm>
            <a:off x="1739556" y="6211669"/>
            <a:ext cx="3712887" cy="646331"/>
          </a:xfrm>
          <a:prstGeom prst="rect">
            <a:avLst/>
          </a:prstGeom>
          <a:solidFill>
            <a:schemeClr val="accent4">
              <a:lumMod val="20000"/>
              <a:lumOff val="80000"/>
            </a:schemeClr>
          </a:solidFill>
        </p:spPr>
        <p:txBody>
          <a:bodyPr wrap="square" rtlCol="0">
            <a:spAutoFit/>
          </a:bodyPr>
          <a:lstStyle/>
          <a:p>
            <a:pPr algn="ctr"/>
            <a:r>
              <a:rPr lang="en-US" sz="3600" dirty="0">
                <a:solidFill>
                  <a:srgbClr val="FF0000"/>
                </a:solidFill>
              </a:rPr>
              <a:t>spicy </a:t>
            </a:r>
          </a:p>
        </p:txBody>
      </p:sp>
    </p:spTree>
    <p:extLst>
      <p:ext uri="{BB962C8B-B14F-4D97-AF65-F5344CB8AC3E}">
        <p14:creationId xmlns:p14="http://schemas.microsoft.com/office/powerpoint/2010/main" val="51288934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0444" y="461377"/>
            <a:ext cx="1309782" cy="646331"/>
          </a:xfrm>
          <a:prstGeom prst="rect">
            <a:avLst/>
          </a:prstGeom>
        </p:spPr>
        <p:txBody>
          <a:bodyPr wrap="none">
            <a:spAutoFit/>
          </a:bodyPr>
          <a:lstStyle/>
          <a:p>
            <a:r>
              <a:rPr lang="en-US" sz="3600" b="1" dirty="0">
                <a:solidFill>
                  <a:srgbClr val="FF0000"/>
                </a:solidFill>
              </a:rPr>
              <a:t>FOOD</a:t>
            </a:r>
          </a:p>
        </p:txBody>
      </p:sp>
      <p:sp>
        <p:nvSpPr>
          <p:cNvPr id="3" name="Rectangle 2"/>
          <p:cNvSpPr/>
          <p:nvPr/>
        </p:nvSpPr>
        <p:spPr>
          <a:xfrm>
            <a:off x="308112" y="1107708"/>
            <a:ext cx="11648661" cy="584775"/>
          </a:xfrm>
          <a:prstGeom prst="rect">
            <a:avLst/>
          </a:prstGeom>
        </p:spPr>
        <p:txBody>
          <a:bodyPr wrap="square">
            <a:spAutoFit/>
          </a:bodyPr>
          <a:lstStyle/>
          <a:p>
            <a:r>
              <a:rPr lang="en-US" sz="3200" b="1" dirty="0">
                <a:solidFill>
                  <a:schemeClr val="accent1"/>
                </a:solidFill>
              </a:rPr>
              <a:t>5. Complete the sentences with </a:t>
            </a:r>
            <a:r>
              <a:rPr lang="en-US" sz="3200" b="1" i="1" dirty="0">
                <a:solidFill>
                  <a:schemeClr val="accent1"/>
                </a:solidFill>
              </a:rPr>
              <a:t>toppings, steam, spicy </a:t>
            </a:r>
            <a:r>
              <a:rPr lang="en-US" sz="3200" b="1" dirty="0">
                <a:solidFill>
                  <a:schemeClr val="accent1"/>
                </a:solidFill>
              </a:rPr>
              <a:t>and</a:t>
            </a:r>
            <a:r>
              <a:rPr lang="en-US" sz="3200" b="1" i="1" dirty="0">
                <a:solidFill>
                  <a:schemeClr val="accent1"/>
                </a:solidFill>
              </a:rPr>
              <a:t> fry</a:t>
            </a:r>
            <a:r>
              <a:rPr lang="en-US" sz="3200" b="1" dirty="0">
                <a:solidFill>
                  <a:schemeClr val="accent1"/>
                </a:solidFill>
              </a:rPr>
              <a:t>. </a:t>
            </a:r>
          </a:p>
        </p:txBody>
      </p:sp>
      <p:sp>
        <p:nvSpPr>
          <p:cNvPr id="4" name="Rectangle 3"/>
          <p:cNvSpPr/>
          <p:nvPr/>
        </p:nvSpPr>
        <p:spPr>
          <a:xfrm>
            <a:off x="258415" y="1601670"/>
            <a:ext cx="12036287" cy="3785652"/>
          </a:xfrm>
          <a:prstGeom prst="rect">
            <a:avLst/>
          </a:prstGeom>
        </p:spPr>
        <p:txBody>
          <a:bodyPr wrap="square">
            <a:spAutoFit/>
          </a:bodyPr>
          <a:lstStyle/>
          <a:p>
            <a:pPr>
              <a:lnSpc>
                <a:spcPct val="150000"/>
              </a:lnSpc>
            </a:pPr>
            <a:r>
              <a:rPr lang="en-US" sz="3200" dirty="0">
                <a:solidFill>
                  <a:schemeClr val="accent1"/>
                </a:solidFill>
              </a:rPr>
              <a:t>1 People ________________ potatoes in oil to make chips. </a:t>
            </a:r>
          </a:p>
          <a:p>
            <a:pPr>
              <a:lnSpc>
                <a:spcPct val="150000"/>
              </a:lnSpc>
            </a:pPr>
            <a:r>
              <a:rPr lang="en-US" sz="3200" dirty="0">
                <a:solidFill>
                  <a:schemeClr val="accent1"/>
                </a:solidFill>
              </a:rPr>
              <a:t>2 My dad puts ______________ like mustard and onions on his burger. </a:t>
            </a:r>
          </a:p>
          <a:p>
            <a:pPr>
              <a:lnSpc>
                <a:spcPct val="150000"/>
              </a:lnSpc>
            </a:pPr>
            <a:r>
              <a:rPr lang="en-US" sz="3200" dirty="0">
                <a:solidFill>
                  <a:schemeClr val="accent1"/>
                </a:solidFill>
              </a:rPr>
              <a:t>3 I add pepper to my soup to make it _______________ . </a:t>
            </a:r>
          </a:p>
          <a:p>
            <a:pPr>
              <a:lnSpc>
                <a:spcPct val="150000"/>
              </a:lnSpc>
            </a:pPr>
            <a:r>
              <a:rPr lang="en-US" sz="3200" dirty="0">
                <a:solidFill>
                  <a:schemeClr val="accent1"/>
                </a:solidFill>
              </a:rPr>
              <a:t>4 Boil the water and ______________ the carrots for 15 minutes</a:t>
            </a:r>
          </a:p>
          <a:p>
            <a:pPr>
              <a:lnSpc>
                <a:spcPct val="150000"/>
              </a:lnSpc>
            </a:pPr>
            <a:r>
              <a:rPr lang="en-US" sz="3200" dirty="0">
                <a:solidFill>
                  <a:schemeClr val="accent1"/>
                </a:solidFill>
              </a:rPr>
              <a:t>before you serve them.</a:t>
            </a:r>
          </a:p>
        </p:txBody>
      </p:sp>
      <p:sp>
        <p:nvSpPr>
          <p:cNvPr id="5" name="TextBox 4"/>
          <p:cNvSpPr txBox="1"/>
          <p:nvPr/>
        </p:nvSpPr>
        <p:spPr>
          <a:xfrm>
            <a:off x="2908539" y="1692483"/>
            <a:ext cx="2286000" cy="646331"/>
          </a:xfrm>
          <a:prstGeom prst="rect">
            <a:avLst/>
          </a:prstGeom>
          <a:noFill/>
        </p:spPr>
        <p:txBody>
          <a:bodyPr wrap="square" rtlCol="0">
            <a:spAutoFit/>
          </a:bodyPr>
          <a:lstStyle/>
          <a:p>
            <a:r>
              <a:rPr lang="en-US" sz="3600" dirty="0">
                <a:solidFill>
                  <a:srgbClr val="FF0000"/>
                </a:solidFill>
              </a:rPr>
              <a:t>fry</a:t>
            </a:r>
          </a:p>
        </p:txBody>
      </p:sp>
      <p:sp>
        <p:nvSpPr>
          <p:cNvPr id="6" name="TextBox 5"/>
          <p:cNvSpPr txBox="1"/>
          <p:nvPr/>
        </p:nvSpPr>
        <p:spPr>
          <a:xfrm>
            <a:off x="3254226" y="2429667"/>
            <a:ext cx="2286000" cy="646331"/>
          </a:xfrm>
          <a:prstGeom prst="rect">
            <a:avLst/>
          </a:prstGeom>
          <a:noFill/>
        </p:spPr>
        <p:txBody>
          <a:bodyPr wrap="square" rtlCol="0">
            <a:spAutoFit/>
          </a:bodyPr>
          <a:lstStyle/>
          <a:p>
            <a:r>
              <a:rPr lang="en-US" sz="3600" dirty="0">
                <a:solidFill>
                  <a:srgbClr val="FF0000"/>
                </a:solidFill>
              </a:rPr>
              <a:t>toppings</a:t>
            </a:r>
          </a:p>
        </p:txBody>
      </p:sp>
      <p:sp>
        <p:nvSpPr>
          <p:cNvPr id="7" name="TextBox 6"/>
          <p:cNvSpPr txBox="1"/>
          <p:nvPr/>
        </p:nvSpPr>
        <p:spPr>
          <a:xfrm>
            <a:off x="7271819" y="3171330"/>
            <a:ext cx="2286000" cy="646331"/>
          </a:xfrm>
          <a:prstGeom prst="rect">
            <a:avLst/>
          </a:prstGeom>
          <a:noFill/>
        </p:spPr>
        <p:txBody>
          <a:bodyPr wrap="square" rtlCol="0">
            <a:spAutoFit/>
          </a:bodyPr>
          <a:lstStyle/>
          <a:p>
            <a:r>
              <a:rPr lang="en-US" sz="3600" dirty="0">
                <a:solidFill>
                  <a:srgbClr val="FF0000"/>
                </a:solidFill>
              </a:rPr>
              <a:t>spicy</a:t>
            </a:r>
          </a:p>
        </p:txBody>
      </p:sp>
      <p:sp>
        <p:nvSpPr>
          <p:cNvPr id="8" name="TextBox 7"/>
          <p:cNvSpPr txBox="1"/>
          <p:nvPr/>
        </p:nvSpPr>
        <p:spPr>
          <a:xfrm>
            <a:off x="4159526" y="3895431"/>
            <a:ext cx="2286000" cy="646331"/>
          </a:xfrm>
          <a:prstGeom prst="rect">
            <a:avLst/>
          </a:prstGeom>
          <a:noFill/>
        </p:spPr>
        <p:txBody>
          <a:bodyPr wrap="square" rtlCol="0">
            <a:spAutoFit/>
          </a:bodyPr>
          <a:lstStyle/>
          <a:p>
            <a:r>
              <a:rPr lang="en-US" sz="3600" dirty="0">
                <a:solidFill>
                  <a:srgbClr val="FF0000"/>
                </a:solidFill>
              </a:rPr>
              <a:t>steam</a:t>
            </a:r>
          </a:p>
        </p:txBody>
      </p:sp>
      <p:sp>
        <p:nvSpPr>
          <p:cNvPr id="10" name="TextBox 9"/>
          <p:cNvSpPr txBox="1"/>
          <p:nvPr/>
        </p:nvSpPr>
        <p:spPr>
          <a:xfrm>
            <a:off x="9937" y="522933"/>
            <a:ext cx="2534479" cy="584775"/>
          </a:xfrm>
          <a:prstGeom prst="rect">
            <a:avLst/>
          </a:prstGeom>
          <a:solidFill>
            <a:srgbClr val="FFFF00"/>
          </a:solidFill>
        </p:spPr>
        <p:txBody>
          <a:bodyPr wrap="square" rtlCol="0">
            <a:spAutoFit/>
          </a:bodyPr>
          <a:lstStyle/>
          <a:p>
            <a:r>
              <a:rPr lang="en-US" sz="3200" b="1" dirty="0">
                <a:solidFill>
                  <a:srgbClr val="FF0000"/>
                </a:solidFill>
              </a:rPr>
              <a:t>VOCABULARY</a:t>
            </a:r>
          </a:p>
        </p:txBody>
      </p:sp>
      <p:sp>
        <p:nvSpPr>
          <p:cNvPr id="11" name="Rectangle 10"/>
          <p:cNvSpPr/>
          <p:nvPr/>
        </p:nvSpPr>
        <p:spPr>
          <a:xfrm>
            <a:off x="311426" y="5453624"/>
            <a:ext cx="7252252" cy="584775"/>
          </a:xfrm>
          <a:prstGeom prst="rect">
            <a:avLst/>
          </a:prstGeom>
        </p:spPr>
        <p:txBody>
          <a:bodyPr wrap="square">
            <a:spAutoFit/>
          </a:bodyPr>
          <a:lstStyle/>
          <a:p>
            <a:pPr lvl="0"/>
            <a:r>
              <a:rPr lang="en-US" sz="3200" b="1" dirty="0">
                <a:solidFill>
                  <a:srgbClr val="4472C4"/>
                </a:solidFill>
              </a:rPr>
              <a:t>Which words describe cooking methods?</a:t>
            </a:r>
          </a:p>
        </p:txBody>
      </p:sp>
      <p:sp>
        <p:nvSpPr>
          <p:cNvPr id="12" name="TextBox 11"/>
          <p:cNvSpPr txBox="1"/>
          <p:nvPr/>
        </p:nvSpPr>
        <p:spPr>
          <a:xfrm>
            <a:off x="7404652" y="5387322"/>
            <a:ext cx="2295939" cy="651077"/>
          </a:xfrm>
          <a:prstGeom prst="rect">
            <a:avLst/>
          </a:prstGeom>
          <a:solidFill>
            <a:schemeClr val="accent4">
              <a:lumMod val="20000"/>
              <a:lumOff val="80000"/>
            </a:schemeClr>
          </a:solidFill>
        </p:spPr>
        <p:txBody>
          <a:bodyPr wrap="square" rtlCol="0">
            <a:spAutoFit/>
          </a:bodyPr>
          <a:lstStyle/>
          <a:p>
            <a:pPr lvl="0"/>
            <a:r>
              <a:rPr lang="en-US" sz="3600" dirty="0">
                <a:solidFill>
                  <a:srgbClr val="FF0000"/>
                </a:solidFill>
              </a:rPr>
              <a:t>fry, steam </a:t>
            </a:r>
          </a:p>
        </p:txBody>
      </p:sp>
    </p:spTree>
    <p:extLst>
      <p:ext uri="{BB962C8B-B14F-4D97-AF65-F5344CB8AC3E}">
        <p14:creationId xmlns:p14="http://schemas.microsoft.com/office/powerpoint/2010/main" val="23590813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699</TotalTime>
  <Words>869</Words>
  <Application>Microsoft Office PowerPoint</Application>
  <PresentationFormat>Widescreen</PresentationFormat>
  <Paragraphs>134</Paragraphs>
  <Slides>30</Slides>
  <Notes>1</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Trinh Le</dc:creator>
  <cp:lastModifiedBy>Vũ Trần Gia Bửu</cp:lastModifiedBy>
  <cp:revision>118</cp:revision>
  <dcterms:created xsi:type="dcterms:W3CDTF">2021-09-24T06:18:33Z</dcterms:created>
  <dcterms:modified xsi:type="dcterms:W3CDTF">2023-08-02T11:04:31Z</dcterms:modified>
</cp:coreProperties>
</file>