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0"/>
  </p:notesMasterIdLst>
  <p:sldIdLst>
    <p:sldId id="256" r:id="rId3"/>
    <p:sldId id="258" r:id="rId4"/>
    <p:sldId id="259" r:id="rId5"/>
    <p:sldId id="260" r:id="rId6"/>
    <p:sldId id="261" r:id="rId7"/>
    <p:sldId id="262" r:id="rId8"/>
    <p:sldId id="263" r:id="rId9"/>
    <p:sldId id="264" r:id="rId10"/>
    <p:sldId id="265" r:id="rId11"/>
    <p:sldId id="267" r:id="rId12"/>
    <p:sldId id="266" r:id="rId13"/>
    <p:sldId id="268" r:id="rId14"/>
    <p:sldId id="278" r:id="rId15"/>
    <p:sldId id="279" r:id="rId16"/>
    <p:sldId id="269" r:id="rId17"/>
    <p:sldId id="270" r:id="rId18"/>
    <p:sldId id="271" r:id="rId19"/>
    <p:sldId id="272" r:id="rId20"/>
    <p:sldId id="273" r:id="rId21"/>
    <p:sldId id="274" r:id="rId22"/>
    <p:sldId id="275" r:id="rId23"/>
    <p:sldId id="276" r:id="rId24"/>
    <p:sldId id="277" r:id="rId25"/>
    <p:sldId id="280" r:id="rId26"/>
    <p:sldId id="281" r:id="rId27"/>
    <p:sldId id="282"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8/28/2023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8/28/2023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8/28/2023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8/28/2023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8/28/2023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8/28/2023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8/28/2023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8/28/2023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8/28/2023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8/28/2023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8/28/2023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8/28/2023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8/28/2023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8/28/2023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8/28/2023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8/28/2023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8/28/2023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8/28/2023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009947"/>
            <a:ext cx="10201275" cy="4099327"/>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4</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ĐỌC 3:</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CÔ GIÁO NHỎ (2 </a:t>
            </a:r>
            <a:r>
              <a:rPr lang="en-US" sz="6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5">
            <a:extLst>
              <a:ext uri="{FF2B5EF4-FFF2-40B4-BE49-F238E27FC236}">
                <a16:creationId xmlns:a16="http://schemas.microsoft.com/office/drawing/2014/main" id="{12A9560F-4295-4D67-9D51-827A55B5AC28}"/>
              </a:ext>
            </a:extLst>
          </p:cNvPr>
          <p:cNvSpPr txBox="1">
            <a:spLocks noChangeArrowheads="1"/>
          </p:cNvSpPr>
          <p:nvPr/>
        </p:nvSpPr>
        <p:spPr bwMode="auto">
          <a:xfrm>
            <a:off x="2098289" y="425172"/>
            <a:ext cx="6909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918638" y="1055525"/>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Đã</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nhà</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trường</a:t>
                </a:r>
                <a:r>
                  <a:rPr lang="en-US" sz="3200" dirty="0">
                    <a:solidFill>
                      <a:srgbClr val="002060"/>
                    </a:solidFill>
                    <a:latin typeface="Times New Roman" panose="02020603050405020304" pitchFamily="18" charset="0"/>
                    <a:cs typeface="Times New Roman" panose="02020603050405020304" pitchFamily="18" charset="0"/>
                  </a:rPr>
                  <a:t> ạ.”</a:t>
                </a: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18638" y="2005174"/>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gọi</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2954823"/>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Tối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hôm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vần</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18638" y="3904472"/>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Tôi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nhìn</a:t>
                </a:r>
                <a:r>
                  <a:rPr lang="en-US" sz="3200" dirty="0">
                    <a:solidFill>
                      <a:srgbClr val="002060"/>
                    </a:solidFill>
                    <a:latin typeface="Times New Roman" panose="02020603050405020304" pitchFamily="18" charset="0"/>
                    <a:cs typeface="Times New Roman" panose="02020603050405020304" pitchFamily="18" charset="0"/>
                  </a:rPr>
                  <a:t> qua …. </a:t>
                </a:r>
                <a:r>
                  <a:rPr lang="en-US" sz="3200" dirty="0" err="1">
                    <a:solidFill>
                      <a:srgbClr val="002060"/>
                    </a:solidFill>
                    <a:latin typeface="Times New Roman" panose="02020603050405020304" pitchFamily="18" charset="0"/>
                    <a:cs typeface="Times New Roman" panose="02020603050405020304" pitchFamily="18" charset="0"/>
                  </a:rPr>
                  <a:t>Học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trò</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2" name="Group 21">
            <a:extLst>
              <a:ext uri="{FF2B5EF4-FFF2-40B4-BE49-F238E27FC236}">
                <a16:creationId xmlns:a16="http://schemas.microsoft.com/office/drawing/2014/main" id="{1DC91AD6-7FB1-418D-A640-606196DFE56E}"/>
              </a:ext>
            </a:extLst>
          </p:cNvPr>
          <p:cNvGrpSpPr/>
          <p:nvPr/>
        </p:nvGrpSpPr>
        <p:grpSpPr>
          <a:xfrm>
            <a:off x="2918638" y="4854121"/>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5:</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Mẹ</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nhọ</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nồi</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24" name="Hexagon 23">
              <a:extLst>
                <a:ext uri="{FF2B5EF4-FFF2-40B4-BE49-F238E27FC236}">
                  <a16:creationId xmlns:a16="http://schemas.microsoft.com/office/drawing/2014/main"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27" name="Picture 26">
            <a:extLst>
              <a:ext uri="{FF2B5EF4-FFF2-40B4-BE49-F238E27FC236}">
                <a16:creationId xmlns:a16="http://schemas.microsoft.com/office/drawing/2014/main" id="{B1EC65EC-C7A6-4C87-83A7-9C8480542661}"/>
              </a:ext>
            </a:extLst>
          </p:cNvPr>
          <p:cNvPicPr>
            <a:picLocks noChangeAspect="1"/>
          </p:cNvPicPr>
          <p:nvPr/>
        </p:nvPicPr>
        <p:blipFill>
          <a:blip r:embed="rId2"/>
          <a:stretch>
            <a:fillRect/>
          </a:stretch>
        </p:blipFill>
        <p:spPr>
          <a:xfrm>
            <a:off x="133031" y="187897"/>
            <a:ext cx="6316003" cy="1055525"/>
          </a:xfrm>
          <a:prstGeom prst="rect">
            <a:avLst/>
          </a:prstGeom>
        </p:spPr>
      </p:pic>
      <p:grpSp>
        <p:nvGrpSpPr>
          <p:cNvPr id="28" name="Group 27">
            <a:extLst>
              <a:ext uri="{FF2B5EF4-FFF2-40B4-BE49-F238E27FC236}">
                <a16:creationId xmlns:a16="http://schemas.microsoft.com/office/drawing/2014/main" id="{A57675FE-A965-4568-952E-DFDA4CCA69E2}"/>
              </a:ext>
            </a:extLst>
          </p:cNvPr>
          <p:cNvGrpSpPr/>
          <p:nvPr/>
        </p:nvGrpSpPr>
        <p:grpSpPr>
          <a:xfrm>
            <a:off x="2918638" y="5803770"/>
            <a:ext cx="8129073" cy="731520"/>
            <a:chOff x="2725447" y="4199992"/>
            <a:chExt cx="7947811" cy="874762"/>
          </a:xfrm>
          <a:solidFill>
            <a:srgbClr val="7DBE57">
              <a:alpha val="67000"/>
            </a:srgbClr>
          </a:solidFill>
        </p:grpSpPr>
        <p:grpSp>
          <p:nvGrpSpPr>
            <p:cNvPr id="29" name="Group 28">
              <a:extLst>
                <a:ext uri="{FF2B5EF4-FFF2-40B4-BE49-F238E27FC236}">
                  <a16:creationId xmlns:a16="http://schemas.microsoft.com/office/drawing/2014/main" id="{8EC84CEF-8F5B-477A-8453-AE9624702A17}"/>
                </a:ext>
              </a:extLst>
            </p:cNvPr>
            <p:cNvGrpSpPr/>
            <p:nvPr/>
          </p:nvGrpSpPr>
          <p:grpSpPr>
            <a:xfrm>
              <a:off x="2725447" y="4199992"/>
              <a:ext cx="7947811" cy="874762"/>
              <a:chOff x="5742834" y="1909700"/>
              <a:chExt cx="4596141" cy="457201"/>
            </a:xfrm>
            <a:grpFill/>
          </p:grpSpPr>
          <p:sp>
            <p:nvSpPr>
              <p:cNvPr id="31" name="Hexagon 30">
                <a:extLst>
                  <a:ext uri="{FF2B5EF4-FFF2-40B4-BE49-F238E27FC236}">
                    <a16:creationId xmlns:a16="http://schemas.microsoft.com/office/drawing/2014/main" id="{9EB3EF5B-5127-4314-86FA-8E9E77561B7A}"/>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32" name="Rectangle 31">
                <a:extLst>
                  <a:ext uri="{FF2B5EF4-FFF2-40B4-BE49-F238E27FC236}">
                    <a16:creationId xmlns:a16="http://schemas.microsoft.com/office/drawing/2014/main" id="{E1F7C65D-8361-4FF6-BCBD-9A991B2B7A7B}"/>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6:</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Còn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lại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30" name="Hexagon 29">
              <a:extLst>
                <a:ext uri="{FF2B5EF4-FFF2-40B4-BE49-F238E27FC236}">
                  <a16:creationId xmlns:a16="http://schemas.microsoft.com/office/drawing/2014/main" id="{8C94135A-1768-4BF0-AFFF-9885612F71A0}"/>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6</a:t>
              </a:r>
            </a:p>
          </p:txBody>
        </p:sp>
      </p:grpSp>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289109" y="378835"/>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1721642" y="2044005"/>
            <a:ext cx="8465345" cy="1315873"/>
          </a:xfrm>
          <a:prstGeom prst="rect">
            <a:avLst/>
          </a:prstGeom>
          <a:noFill/>
        </p:spPr>
        <p:txBody>
          <a:bodyPr wrap="square">
            <a:spAutoFit/>
          </a:bodyPr>
          <a:lstStyle/>
          <a:p>
            <a:pPr algn="just">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Nhấn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mạnh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từ</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khó</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đọc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miễn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phí</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hẻo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lánh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ngóng</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cổ</a:t>
            </a:r>
            <a:r>
              <a:rPr lang="en-US" sz="2800" b="1" dirty="0">
                <a:solidFill>
                  <a:srgbClr val="FF0000"/>
                </a:solidFill>
                <a:effectLst/>
                <a:latin typeface="Times New Roman" panose="02020603050405020304" pitchFamily="18" charset="0"/>
                <a:ea typeface="Times New Roman" panose="02020603050405020304" pitchFamily="18" charset="0"/>
              </a:rPr>
              <a:t>, cha </a:t>
            </a:r>
            <a:r>
              <a:rPr lang="en-US" sz="2800" b="1" dirty="0" err="1">
                <a:solidFill>
                  <a:srgbClr val="FF0000"/>
                </a:solidFill>
                <a:effectLst/>
                <a:latin typeface="Times New Roman" panose="02020603050405020304" pitchFamily="18" charset="0"/>
                <a:ea typeface="Times New Roman" panose="02020603050405020304" pitchFamily="18" charset="0"/>
              </a:rPr>
              <a:t>sinh</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mẹ</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đẻ</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2E607AF4-5323-4FB2-BDBD-EA455E18DD3A}"/>
              </a:ext>
            </a:extLst>
          </p:cNvPr>
          <p:cNvSpPr txBox="1"/>
          <p:nvPr/>
        </p:nvSpPr>
        <p:spPr>
          <a:xfrm>
            <a:off x="1879017" y="3488723"/>
            <a:ext cx="8804673" cy="2558649"/>
          </a:xfrm>
          <a:prstGeom prst="rect">
            <a:avLst/>
          </a:prstGeom>
          <a:noFill/>
        </p:spPr>
        <p:txBody>
          <a:bodyPr wrap="square">
            <a:spAutoFit/>
          </a:bodyPr>
          <a:lstStyle/>
          <a:p>
            <a:pPr marL="0" marR="0" algn="just">
              <a:lnSpc>
                <a:spcPct val="120000"/>
              </a:lnSpc>
              <a:spcBef>
                <a:spcPts val="0"/>
              </a:spcBef>
              <a:spcAft>
                <a:spcPts val="0"/>
              </a:spcAft>
            </a:pP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Từ</a:t>
            </a:r>
            <a:r>
              <a:rPr lang="en-US" sz="2800" b="1" i="1" dirty="0">
                <a:effectLst/>
                <a:latin typeface="Times New Roman" panose="02020603050405020304" pitchFamily="18" charset="0"/>
                <a:ea typeface="Calibri" panose="020F0502020204030204" pitchFamily="34" charset="0"/>
              </a:rPr>
              <a:t> cha </a:t>
            </a:r>
            <a:r>
              <a:rPr lang="en-US" sz="2800" b="1" i="1" dirty="0" err="1">
                <a:effectLst/>
                <a:latin typeface="Times New Roman" panose="02020603050405020304" pitchFamily="18" charset="0"/>
                <a:ea typeface="Calibri" panose="020F0502020204030204" pitchFamily="34" charset="0"/>
              </a:rPr>
              <a:t>sinh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mẹ</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đẻ</a:t>
            </a:r>
            <a:r>
              <a:rPr lang="en-US" sz="2800" b="1" i="1" dirty="0">
                <a:effectLst/>
                <a:latin typeface="Times New Roman" panose="02020603050405020304" pitchFamily="18" charset="0"/>
                <a:ea typeface="Calibri" panose="020F0502020204030204" pitchFamily="34" charset="0"/>
              </a:rPr>
              <a:t>, </a:t>
            </a:r>
            <a:r>
              <a:rPr lang="en-US" sz="3600" b="1" i="1" dirty="0">
                <a:solidFill>
                  <a:srgbClr val="FF0000"/>
                </a:solidFill>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có</a:t>
            </a:r>
            <a:r>
              <a:rPr lang="en-US" sz="2800" b="1" i="1" dirty="0">
                <a:effectLst/>
                <a:latin typeface="Times New Roman" panose="02020603050405020304" pitchFamily="18" charset="0"/>
                <a:ea typeface="Calibri" panose="020F0502020204030204" pitchFamily="34" charset="0"/>
              </a:rPr>
              <a:t> bao </a:t>
            </a:r>
            <a:r>
              <a:rPr lang="en-US" sz="2800" b="1" i="1" dirty="0" err="1">
                <a:effectLst/>
                <a:latin typeface="Times New Roman" panose="02020603050405020304" pitchFamily="18" charset="0"/>
                <a:ea typeface="Calibri" panose="020F0502020204030204" pitchFamily="34" charset="0"/>
              </a:rPr>
              <a:t>giờ</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tôi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được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học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chữ</a:t>
            </a:r>
            <a:r>
              <a:rPr lang="en-US" sz="2800" b="1" i="1" dirty="0">
                <a:effectLst/>
                <a:latin typeface="Times New Roman" panose="02020603050405020304" pitchFamily="18" charset="0"/>
                <a:ea typeface="Calibri" panose="020F0502020204030204" pitchFamily="34" charset="0"/>
              </a:rPr>
              <a:t>.</a:t>
            </a:r>
            <a:r>
              <a:rPr lang="en-US" sz="3600" b="1" i="1" dirty="0">
                <a:solidFill>
                  <a:srgbClr val="FF0000"/>
                </a:solidFill>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Giờ</a:t>
            </a:r>
            <a:r>
              <a:rPr lang="en-US" sz="3600" b="1" i="1" dirty="0">
                <a:solidFill>
                  <a:srgbClr val="FF0000"/>
                </a:solidFill>
                <a:effectLst/>
                <a:latin typeface="Times New Roman" panose="02020603050405020304" pitchFamily="18" charset="0"/>
                <a:ea typeface="Calibri" panose="020F0502020204030204" pitchFamily="34" charset="0"/>
              </a:rPr>
              <a:t> / </a:t>
            </a:r>
            <a:r>
              <a:rPr lang="en-US" sz="2800" b="1" i="1" dirty="0" err="1">
                <a:effectLst/>
                <a:latin typeface="Times New Roman" panose="02020603050405020304" pitchFamily="18" charset="0"/>
                <a:ea typeface="Calibri" panose="020F0502020204030204" pitchFamily="34" charset="0"/>
              </a:rPr>
              <a:t>tôi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biết</a:t>
            </a:r>
            <a:r>
              <a:rPr lang="en-US" sz="2800" b="1" i="1" dirty="0">
                <a:effectLst/>
                <a:latin typeface="Times New Roman" panose="02020603050405020304" pitchFamily="18" charset="0"/>
                <a:ea typeface="Calibri" panose="020F0502020204030204" pitchFamily="34" charset="0"/>
              </a:rPr>
              <a:t> kha </a:t>
            </a:r>
            <a:r>
              <a:rPr lang="en-US" sz="2800" b="1" i="1" dirty="0" err="1">
                <a:effectLst/>
                <a:latin typeface="Times New Roman" panose="02020603050405020304" pitchFamily="18" charset="0"/>
                <a:ea typeface="Calibri" panose="020F0502020204030204" pitchFamily="34" charset="0"/>
              </a:rPr>
              <a:t>khá</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rồi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đấy</a:t>
            </a:r>
            <a:r>
              <a:rPr lang="en-US" sz="2800" b="1" i="1" dirty="0">
                <a:effectLst/>
                <a:latin typeface="Times New Roman" panose="02020603050405020304" pitchFamily="18" charset="0"/>
                <a:ea typeface="Calibri" panose="020F0502020204030204" pitchFamily="34" charset="0"/>
              </a:rPr>
              <a:t>. </a:t>
            </a:r>
            <a:r>
              <a:rPr lang="en-US" sz="3600" b="1" i="1" dirty="0">
                <a:solidFill>
                  <a:srgbClr val="FF0000"/>
                </a:solidFill>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Tôi</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đọc</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cô</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giáo</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nghe</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thử</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nhé</a:t>
            </a:r>
            <a:r>
              <a:rPr lang="en-US" sz="2800" b="1" i="1" dirty="0">
                <a:effectLst/>
                <a:latin typeface="Times New Roman" panose="02020603050405020304" pitchFamily="18" charset="0"/>
                <a:ea typeface="Calibri" panose="020F0502020204030204" pitchFamily="34" charset="0"/>
              </a:rPr>
              <a:t>. </a:t>
            </a:r>
            <a:r>
              <a:rPr lang="en-US" sz="3600" b="1" i="1" dirty="0">
                <a:solidFill>
                  <a:srgbClr val="FF0000"/>
                </a:solidFill>
                <a:effectLst/>
                <a:latin typeface="Times New Roman" panose="02020603050405020304" pitchFamily="18" charset="0"/>
                <a:ea typeface="Calibri" panose="020F0502020204030204" pitchFamily="34" charset="0"/>
              </a:rPr>
              <a:t>// </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Bà</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của</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Giên</a:t>
            </a:r>
            <a:r>
              <a:rPr lang="en-US" sz="3600" b="1" i="1" dirty="0">
                <a:solidFill>
                  <a:srgbClr val="FF0000"/>
                </a:solidFill>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ngượng</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nghịu</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nhìn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cuốn</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sách</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lầm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lem</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nhọ</a:t>
            </a:r>
            <a:r>
              <a:rPr lang="en-US" sz="2800" b="1" i="1" dirty="0">
                <a:effectLst/>
                <a:latin typeface="Times New Roman" panose="02020603050405020304" pitchFamily="18" charset="0"/>
                <a:ea typeface="Calibri" panose="020F0502020204030204" pitchFamily="34" charset="0"/>
              </a:rPr>
              <a:t> </a:t>
            </a:r>
            <a:r>
              <a:rPr lang="en-US" sz="2800" b="1" i="1" dirty="0" err="1">
                <a:effectLst/>
                <a:latin typeface="Times New Roman" panose="02020603050405020304" pitchFamily="18" charset="0"/>
                <a:ea typeface="Calibri" panose="020F0502020204030204" pitchFamily="34" charset="0"/>
              </a:rPr>
              <a:t>nồi</a:t>
            </a:r>
            <a:r>
              <a:rPr lang="en-US" sz="2800" b="1" i="1" dirty="0">
                <a:effectLst/>
                <a:latin typeface="Times New Roman" panose="02020603050405020304" pitchFamily="18" charset="0"/>
                <a:ea typeface="Calibri" panose="020F0502020204030204" pitchFamily="34" charset="0"/>
              </a:rPr>
              <a:t>.</a:t>
            </a:r>
            <a:endParaRPr lang="en-US" sz="28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275575" y="1464389"/>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111641" y="-27368"/>
            <a:ext cx="10400677" cy="1384995"/>
          </a:xfrm>
          <a:prstGeom prst="rect">
            <a:avLst/>
          </a:prstGeom>
          <a:solidFill>
            <a:schemeClr val="accent2"/>
          </a:solidFill>
        </p:spPr>
      </p:pic>
      <p:sp>
        <p:nvSpPr>
          <p:cNvPr id="6" name="TextBox 5">
            <a:extLst>
              <a:ext uri="{FF2B5EF4-FFF2-40B4-BE49-F238E27FC236}">
                <a16:creationId xmlns:a16="http://schemas.microsoft.com/office/drawing/2014/main" id="{711C3003-2E5B-418A-8F82-B3A03AA6A6CF}"/>
              </a:ext>
            </a:extLst>
          </p:cNvPr>
          <p:cNvSpPr txBox="1"/>
          <p:nvPr/>
        </p:nvSpPr>
        <p:spPr>
          <a:xfrm>
            <a:off x="3343275" y="1410714"/>
            <a:ext cx="8169043" cy="1384995"/>
          </a:xfrm>
          <a:prstGeom prst="rect">
            <a:avLst/>
          </a:prstGeom>
          <a:noFill/>
        </p:spPr>
        <p:txBody>
          <a:bodyPr wrap="square" rtlCol="0">
            <a:spAutoFit/>
          </a:bodyPr>
          <a:lstStyle/>
          <a:p>
            <a:pPr algn="just" rtl="0"/>
            <a:r>
              <a:rPr lang="vi-VN" sz="2800" b="1" i="0" dirty="0">
                <a:solidFill>
                  <a:srgbClr val="000000"/>
                </a:solidFill>
                <a:effectLst/>
                <a:latin typeface="Times New Roman" panose="02020603050405020304" pitchFamily="18" charset="0"/>
                <a:cs typeface="Times New Roman" panose="02020603050405020304" pitchFamily="18" charset="0"/>
              </a:rPr>
              <a:t>Đã hơn một tháng nay, hễ tôi hỏi đến cuốn truyện tranh Giên mượn, em lại lúng búng: “Xin lỗi cô, em quên mang theo. Cô đừng báo với nhà trường ạ.”</a:t>
            </a:r>
          </a:p>
        </p:txBody>
      </p:sp>
      <p:grpSp>
        <p:nvGrpSpPr>
          <p:cNvPr id="7" name="Group 6">
            <a:extLst>
              <a:ext uri="{FF2B5EF4-FFF2-40B4-BE49-F238E27FC236}">
                <a16:creationId xmlns:a16="http://schemas.microsoft.com/office/drawing/2014/main" id="{CB55F396-C613-4434-ACB6-6D12C19C039E}"/>
              </a:ext>
            </a:extLst>
          </p:cNvPr>
          <p:cNvGrpSpPr/>
          <p:nvPr/>
        </p:nvGrpSpPr>
        <p:grpSpPr>
          <a:xfrm>
            <a:off x="275575" y="3799611"/>
            <a:ext cx="2717800" cy="106266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5508DF05-4E65-4A21-8B4E-B03CDD5B56D9}"/>
              </a:ext>
            </a:extLst>
          </p:cNvPr>
          <p:cNvSpPr txBox="1"/>
          <p:nvPr/>
        </p:nvSpPr>
        <p:spPr>
          <a:xfrm>
            <a:off x="3532585" y="3733090"/>
            <a:ext cx="8332122" cy="2246769"/>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Giên gọi là trường nhưng thực chất đây chỉ là một lớp dạy chữ </a:t>
            </a:r>
            <a:r>
              <a:rPr lang="vi-VN" sz="2800" b="1" i="0" dirty="0">
                <a:solidFill>
                  <a:srgbClr val="FF0000"/>
                </a:solidFill>
                <a:effectLst/>
                <a:latin typeface="Times New Roman" panose="02020603050405020304" pitchFamily="18" charset="0"/>
                <a:cs typeface="Times New Roman" panose="02020603050405020304" pitchFamily="18" charset="0"/>
              </a:rPr>
              <a:t>miễn phí </a:t>
            </a:r>
            <a:r>
              <a:rPr lang="vi-VN" sz="2800" b="1" i="0" dirty="0">
                <a:solidFill>
                  <a:srgbClr val="000000"/>
                </a:solidFill>
                <a:effectLst/>
                <a:latin typeface="Times New Roman" panose="02020603050405020304" pitchFamily="18" charset="0"/>
                <a:cs typeface="Times New Roman" panose="02020603050405020304" pitchFamily="18" charset="0"/>
              </a:rPr>
              <a:t>ở một vùng quê Châu Phi </a:t>
            </a:r>
            <a:r>
              <a:rPr lang="vi-VN" sz="2800" b="1" i="0" dirty="0">
                <a:solidFill>
                  <a:srgbClr val="FF0000"/>
                </a:solidFill>
                <a:effectLst/>
                <a:latin typeface="Times New Roman" panose="02020603050405020304" pitchFamily="18" charset="0"/>
                <a:cs typeface="Times New Roman" panose="02020603050405020304" pitchFamily="18" charset="0"/>
              </a:rPr>
              <a:t>hẻo lánh</a:t>
            </a:r>
            <a:r>
              <a:rPr lang="vi-VN" sz="2800" b="1" i="0" dirty="0">
                <a:solidFill>
                  <a:srgbClr val="000000"/>
                </a:solidFill>
                <a:effectLst/>
                <a:latin typeface="Times New Roman" panose="02020603050405020304" pitchFamily="18" charset="0"/>
                <a:cs typeface="Times New Roman" panose="02020603050405020304" pitchFamily="18" charset="0"/>
              </a:rPr>
              <a:t>. Đa số trẻ em ở đây phải ở nhà bế em, nấu nướng hoặc ra đồng giúp cha mẹ. Chỉ chừng hai chục em được đi học.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2221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117545" y="1600462"/>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3</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054687" y="33677"/>
            <a:ext cx="10400677" cy="1058045"/>
          </a:xfrm>
          <a:prstGeom prst="rect">
            <a:avLst/>
          </a:prstGeom>
          <a:solidFill>
            <a:schemeClr val="accent2"/>
          </a:solidFill>
        </p:spPr>
      </p:pic>
      <p:grpSp>
        <p:nvGrpSpPr>
          <p:cNvPr id="7" name="Group 6">
            <a:extLst>
              <a:ext uri="{FF2B5EF4-FFF2-40B4-BE49-F238E27FC236}">
                <a16:creationId xmlns:a16="http://schemas.microsoft.com/office/drawing/2014/main" id="{CB55F396-C613-4434-ACB6-6D12C19C039E}"/>
              </a:ext>
            </a:extLst>
          </p:cNvPr>
          <p:cNvGrpSpPr/>
          <p:nvPr/>
        </p:nvGrpSpPr>
        <p:grpSpPr>
          <a:xfrm>
            <a:off x="65827" y="3928198"/>
            <a:ext cx="2717800" cy="106266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63C9AB5-E741-46DB-8180-348E15E9A648}"/>
              </a:ext>
            </a:extLst>
          </p:cNvPr>
          <p:cNvSpPr txBox="1"/>
          <p:nvPr/>
        </p:nvSpPr>
        <p:spPr>
          <a:xfrm>
            <a:off x="2887063" y="1356667"/>
            <a:ext cx="9165084" cy="2246769"/>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Tối hôm đó, mất hai giờ đồng hồ vượt qua những quãng đồng vắng, tối tăm, tôi mới tìm đến được xóm nhà Giên. Người ta chỉ cho tôi một túp lều. Tới sát cánh cửa đan bằng thân sậy khép hờ, tôi nghe thấy những tiếng ê a đánh vần. </a:t>
            </a:r>
            <a:endParaRPr lang="en-US" sz="28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F2A4809-F295-4014-85BF-23A99D9D5813}"/>
              </a:ext>
            </a:extLst>
          </p:cNvPr>
          <p:cNvSpPr txBox="1"/>
          <p:nvPr/>
        </p:nvSpPr>
        <p:spPr>
          <a:xfrm>
            <a:off x="2857653" y="3715780"/>
            <a:ext cx="9058772" cy="3108543"/>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Tôi nhìn qua khe cửa. Khoảng sáu, bảy đứa trẻ ngồi quanh bếp lửa. Cạnh chúng là một phụ nữ trẻ và một bà lão. Hai người lớn chụm môi cố vật lộn với mấy từ khó. Ngón tay họ dò trên chính cuốn sách mà Giên mượn về. Đám trẻ con đã đọc xong, </a:t>
            </a:r>
            <a:r>
              <a:rPr lang="vi-VN" sz="2800" b="1" i="0" dirty="0">
                <a:solidFill>
                  <a:srgbClr val="FF0000"/>
                </a:solidFill>
                <a:effectLst/>
                <a:latin typeface="Times New Roman" panose="02020603050405020304" pitchFamily="18" charset="0"/>
                <a:cs typeface="Times New Roman" panose="02020603050405020304" pitchFamily="18" charset="0"/>
              </a:rPr>
              <a:t>ngóng cổ </a:t>
            </a:r>
            <a:r>
              <a:rPr lang="vi-VN" sz="2800" b="1" i="0" dirty="0">
                <a:solidFill>
                  <a:srgbClr val="000000"/>
                </a:solidFill>
                <a:effectLst/>
                <a:latin typeface="Times New Roman" panose="02020603050405020304" pitchFamily="18" charset="0"/>
                <a:cs typeface="Times New Roman" panose="02020603050405020304" pitchFamily="18" charset="0"/>
              </a:rPr>
              <a:t>chờ hai người phụ nữ đánh vần nốt. “Cô giáo” Giên đang nhiệt tình chỉ bảo “học trò”.</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590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55617" y="1120983"/>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5</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054687" y="-208722"/>
            <a:ext cx="10400677" cy="1400667"/>
          </a:xfrm>
          <a:prstGeom prst="rect">
            <a:avLst/>
          </a:prstGeom>
          <a:solidFill>
            <a:schemeClr val="accent2"/>
          </a:solidFill>
          <a:ln>
            <a:solidFill>
              <a:schemeClr val="accent1"/>
            </a:solidFill>
          </a:ln>
        </p:spPr>
      </p:pic>
      <p:grpSp>
        <p:nvGrpSpPr>
          <p:cNvPr id="7" name="Group 6">
            <a:extLst>
              <a:ext uri="{FF2B5EF4-FFF2-40B4-BE49-F238E27FC236}">
                <a16:creationId xmlns:a16="http://schemas.microsoft.com/office/drawing/2014/main" id="{CB55F396-C613-4434-ACB6-6D12C19C039E}"/>
              </a:ext>
            </a:extLst>
          </p:cNvPr>
          <p:cNvGrpSpPr/>
          <p:nvPr/>
        </p:nvGrpSpPr>
        <p:grpSpPr>
          <a:xfrm>
            <a:off x="-107335" y="4650392"/>
            <a:ext cx="2717800" cy="1062667"/>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6</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EAF6282E-2B78-444C-8308-0FD8DE838A41}"/>
              </a:ext>
            </a:extLst>
          </p:cNvPr>
          <p:cNvSpPr txBox="1"/>
          <p:nvPr/>
        </p:nvSpPr>
        <p:spPr>
          <a:xfrm>
            <a:off x="2662183" y="2941477"/>
            <a:ext cx="9360554" cy="1384995"/>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 Từ </a:t>
            </a:r>
            <a:r>
              <a:rPr lang="vi-VN" sz="2800" b="1" i="0" dirty="0">
                <a:solidFill>
                  <a:srgbClr val="FF0000"/>
                </a:solidFill>
                <a:effectLst/>
                <a:latin typeface="Times New Roman" panose="02020603050405020304" pitchFamily="18" charset="0"/>
                <a:cs typeface="Times New Roman" panose="02020603050405020304" pitchFamily="18" charset="0"/>
              </a:rPr>
              <a:t>cha sinh mẹ đẻ</a:t>
            </a:r>
            <a:r>
              <a:rPr lang="vi-VN" sz="2800" b="1" i="0" dirty="0">
                <a:solidFill>
                  <a:srgbClr val="000000"/>
                </a:solidFill>
                <a:effectLst/>
                <a:latin typeface="Times New Roman" panose="02020603050405020304" pitchFamily="18" charset="0"/>
                <a:cs typeface="Times New Roman" panose="02020603050405020304" pitchFamily="18" charset="0"/>
              </a:rPr>
              <a:t>, có bao giờ tôi mơ được học chữ. Giờ tôi biết kha khá rồi đấy. Tôi đọc cô giáo nghe thử nhé. – Bà của Giên ngượng nghịu nhìn cuốn sách lấm lem nhọ nồi. </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F731EC1B-D6CD-49C2-BB5B-47ED0381831D}"/>
              </a:ext>
            </a:extLst>
          </p:cNvPr>
          <p:cNvSpPr txBox="1"/>
          <p:nvPr/>
        </p:nvSpPr>
        <p:spPr>
          <a:xfrm>
            <a:off x="2610465" y="4560418"/>
            <a:ext cx="9193301"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Cũng như ở lớp, Giên lại thì thào: “Em xin lỗi cô.”.  Nhưng rồi em tròn mắt ngạc nhiên trước câu trả lời nghẹn ngào của tôi: “Ồ không, Giên! Cô phải xin lỗi em mới đúng.”</a:t>
            </a:r>
            <a:endParaRPr lang="en-US"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C5F60BA-52DE-4556-AC4B-85E9A6F90627}"/>
              </a:ext>
            </a:extLst>
          </p:cNvPr>
          <p:cNvSpPr txBox="1"/>
          <p:nvPr/>
        </p:nvSpPr>
        <p:spPr>
          <a:xfrm>
            <a:off x="4068137" y="6334780"/>
            <a:ext cx="738722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Theo KHÁNH LINH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77474885-A060-4E06-A9CB-48091A47F4C6}"/>
              </a:ext>
            </a:extLst>
          </p:cNvPr>
          <p:cNvSpPr txBox="1"/>
          <p:nvPr/>
        </p:nvSpPr>
        <p:spPr>
          <a:xfrm>
            <a:off x="2846439" y="1393017"/>
            <a:ext cx="9176298" cy="523220"/>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của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Giên</a:t>
            </a:r>
            <a:r>
              <a:rPr lang="en-US" sz="2800" b="1" i="0" dirty="0">
                <a:solidFill>
                  <a:srgbClr val="000000"/>
                </a:solidFill>
                <a:effectLst/>
                <a:latin typeface="Times New Roman" panose="02020603050405020304" pitchFamily="18" charset="0"/>
                <a:cs typeface="Times New Roman" panose="02020603050405020304" pitchFamily="18" charset="0"/>
              </a:rPr>
              <a:t> ra </a:t>
            </a:r>
            <a:r>
              <a:rPr lang="en-US" sz="2800" b="1" i="0" dirty="0" err="1">
                <a:solidFill>
                  <a:srgbClr val="000000"/>
                </a:solidFill>
                <a:effectLst/>
                <a:latin typeface="Times New Roman" panose="02020603050405020304" pitchFamily="18" charset="0"/>
                <a:cs typeface="Times New Roman" panose="02020603050405020304" pitchFamily="18" charset="0"/>
              </a:rPr>
              <a:t>mở</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cửa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giấu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khỏi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nhiên</a:t>
            </a:r>
            <a:r>
              <a:rPr lang="en-US" sz="2800" b="1" i="0" dirty="0">
                <a:solidFill>
                  <a:srgbClr val="000000"/>
                </a:solidFill>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889ACE4E-A521-4031-965D-31EA60EDAEAE}"/>
              </a:ext>
            </a:extLst>
          </p:cNvPr>
          <p:cNvSpPr txBox="1"/>
          <p:nvPr/>
        </p:nvSpPr>
        <p:spPr>
          <a:xfrm>
            <a:off x="2846439" y="1988733"/>
            <a:ext cx="9176298"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cha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rồi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tới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anh</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chị</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ai </a:t>
            </a:r>
            <a:r>
              <a:rPr lang="en-US" sz="2800" b="1" i="0" dirty="0" err="1">
                <a:solidFill>
                  <a:srgbClr val="000000"/>
                </a:solidFill>
                <a:effectLst/>
                <a:latin typeface="Times New Roman" panose="02020603050405020304" pitchFamily="18" charset="0"/>
                <a:cs typeface="Times New Roman" panose="02020603050405020304" pitchFamily="18" charset="0"/>
              </a:rPr>
              <a:t>biết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chữ</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cả</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cũng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nốt</a:t>
            </a:r>
            <a:r>
              <a:rPr lang="en-US" sz="2800" b="1" i="0" dirty="0">
                <a:solidFill>
                  <a:srgbClr val="000000"/>
                </a:solidFill>
                <a:effectLst/>
                <a:latin typeface="Times New Roman" panose="02020603050405020304" pitchFamily="18" charset="0"/>
                <a:cs typeface="Times New Roman" panose="02020603050405020304" pitchFamily="18" charset="0"/>
              </a:rPr>
              <a:t>. –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trẻ</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nói</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8347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667">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14:bounceEnd="66667">
                                          <p:cBhvr additive="base">
                                            <p:cTn id="26"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27" dur="7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750" fill="hold"/>
                                            <p:tgtEl>
                                              <p:spTgt spid="7"/>
                                            </p:tgtEl>
                                            <p:attrNameLst>
                                              <p:attrName>ppt_x</p:attrName>
                                            </p:attrNameLst>
                                          </p:cBhvr>
                                          <p:tavLst>
                                            <p:tav tm="0">
                                              <p:val>
                                                <p:strVal val="#ppt_x"/>
                                              </p:val>
                                            </p:tav>
                                            <p:tav tm="100000">
                                              <p:val>
                                                <p:strVal val="#ppt_x"/>
                                              </p:val>
                                            </p:tav>
                                          </p:tavLst>
                                        </p:anim>
                                        <p:anim calcmode="lin" valueType="num">
                                          <p:cBhvr additive="base">
                                            <p:cTn id="27" dur="75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75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P spid="1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334705" y="1411600"/>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646111" y="2122566"/>
            <a:ext cx="8029194" cy="3778997"/>
            <a:chOff x="525106" y="1443489"/>
            <a:chExt cx="6317636"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25106" y="1443489"/>
              <a:ext cx="6317636" cy="2834247"/>
              <a:chOff x="3168252"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4955611" y="3606874"/>
              <a:ext cx="1465985" cy="498928"/>
              <a:chOff x="2647569" y="2485915"/>
              <a:chExt cx="1465985"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561183" y="-68952"/>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054806" y="1903279"/>
            <a:ext cx="7657240"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F4771B-E29C-42C8-BC48-68C4A32F4111}"/>
              </a:ext>
            </a:extLst>
          </p:cNvPr>
          <p:cNvSpPr txBox="1"/>
          <p:nvPr/>
        </p:nvSpPr>
        <p:spPr>
          <a:xfrm>
            <a:off x="1016276" y="126120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2112455" y="0"/>
            <a:ext cx="7827942" cy="1071589"/>
          </a:xfrm>
          <a:prstGeom prst="rect">
            <a:avLst/>
          </a:prstGeom>
          <a:solidFill>
            <a:schemeClr val="accent2">
              <a:lumMod val="40000"/>
              <a:lumOff val="60000"/>
            </a:schemeClr>
          </a:solidFill>
        </p:spPr>
      </p:pic>
      <p:sp>
        <p:nvSpPr>
          <p:cNvPr id="5" name="TextBox 4">
            <a:extLst>
              <a:ext uri="{FF2B5EF4-FFF2-40B4-BE49-F238E27FC236}">
                <a16:creationId xmlns:a16="http://schemas.microsoft.com/office/drawing/2014/main" id="{0B39A6F6-3136-45DA-BC0C-FB1F29D10556}"/>
              </a:ext>
            </a:extLst>
          </p:cNvPr>
          <p:cNvSpPr txBox="1"/>
          <p:nvPr/>
        </p:nvSpPr>
        <p:spPr>
          <a:xfrm>
            <a:off x="1016276" y="2120357"/>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57C6A81B-46BA-4041-8163-10F723053732}"/>
              </a:ext>
            </a:extLst>
          </p:cNvPr>
          <p:cNvSpPr txBox="1"/>
          <p:nvPr/>
        </p:nvSpPr>
        <p:spPr>
          <a:xfrm>
            <a:off x="1016276" y="2979512"/>
            <a:ext cx="1082040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latin typeface="Times New Roman" panose="02020603050405020304" pitchFamily="18" charset="0"/>
                <a:ea typeface="Times New Roman" panose="02020603050405020304" pitchFamily="18" charset="0"/>
                <a:cs typeface="Times New Roman" panose="02020603050405020304" pitchFamily="18" charset="0"/>
              </a:rPr>
              <a:t>3.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759F578-855A-476B-9F71-C53A70F49BBF}"/>
              </a:ext>
            </a:extLst>
          </p:cNvPr>
          <p:cNvSpPr txBox="1"/>
          <p:nvPr/>
        </p:nvSpPr>
        <p:spPr>
          <a:xfrm>
            <a:off x="1016276" y="3838667"/>
            <a:ext cx="9529763"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nghẹn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“Ồ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4F48BC8-F553-4198-873F-ED87DF6667BF}"/>
              </a:ext>
            </a:extLst>
          </p:cNvPr>
          <p:cNvSpPr txBox="1"/>
          <p:nvPr/>
        </p:nvSpPr>
        <p:spPr>
          <a:xfrm>
            <a:off x="1016276" y="5344153"/>
            <a:ext cx="8358188"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Times New Roman" panose="02020603050405020304" pitchFamily="18" charset="0"/>
              </a:rPr>
              <a:t>  5</a:t>
            </a:r>
            <a:r>
              <a:rPr lang="en-US" sz="2800" b="1" dirty="0">
                <a:solidFill>
                  <a:srgbClr val="000000"/>
                </a:solidFill>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Việc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làm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Giên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khen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thế</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nào</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275035" y="144838"/>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462663" y="968771"/>
            <a:ext cx="11454302"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hẻo</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lánh</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miễn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cặm</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cụi</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ngô</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cháy</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275035" y="3113941"/>
            <a:ext cx="1021199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A23521A-0782-45D4-A494-E6A5FDF73D42}"/>
              </a:ext>
            </a:extLst>
          </p:cNvPr>
          <p:cNvSpPr txBox="1"/>
          <p:nvPr/>
        </p:nvSpPr>
        <p:spPr>
          <a:xfrm>
            <a:off x="1077619" y="3783483"/>
            <a:ext cx="10725745" cy="2608535"/>
          </a:xfrm>
          <a:prstGeom prst="rect">
            <a:avLst/>
          </a:prstGeom>
          <a:noFill/>
        </p:spPr>
        <p:txBody>
          <a:bodyPr wrap="square">
            <a:spAutoFit/>
          </a:bodyPr>
          <a:lstStyle/>
          <a:p>
            <a:pPr algn="just">
              <a:lnSpc>
                <a:spcPct val="150000"/>
              </a:lnSpc>
            </a:pP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đã</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chứng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kiến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cảnh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Giên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đang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làm</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hướng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dẫn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bà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mẹ</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và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các</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bạn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nhỏ</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trong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xóm</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đánh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vần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Cuốn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sách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Giên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dùng</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để</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dạy</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chữ</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ở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lớp</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học</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của</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mình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chính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là</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cuốn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truyện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tranh</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mượn</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của</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cô</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75000"/>
                  </a:schemeClr>
                </a:solidFill>
                <a:effectLst/>
                <a:latin typeface="Times New Roman" panose="02020603050405020304" pitchFamily="18" charset="0"/>
                <a:ea typeface="Times New Roman" panose="02020603050405020304" pitchFamily="18" charset="0"/>
              </a:rPr>
              <a:t>giáo</a:t>
            </a:r>
            <a:r>
              <a:rPr lang="en-US" sz="2800" b="1" dirty="0">
                <a:solidFill>
                  <a:schemeClr val="accent5">
                    <a:lumMod val="75000"/>
                  </a:schemeClr>
                </a:solidFill>
                <a:effectLst/>
                <a:latin typeface="Times New Roman" panose="02020603050405020304" pitchFamily="18" charset="0"/>
                <a:ea typeface="Times New Roman" panose="02020603050405020304" pitchFamily="18" charset="0"/>
              </a:rPr>
              <a:t>.</a:t>
            </a:r>
            <a:endParaRPr lang="en-US" sz="2800" b="1" dirty="0">
              <a:solidFill>
                <a:schemeClr val="accent5">
                  <a:lumMod val="75000"/>
                </a:schemeClr>
              </a:solidFill>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467A50-536A-4012-B6A6-02BF30DEDEB9}"/>
              </a:ext>
            </a:extLst>
          </p:cNvPr>
          <p:cNvSpPr txBox="1"/>
          <p:nvPr/>
        </p:nvSpPr>
        <p:spPr>
          <a:xfrm>
            <a:off x="460771" y="87400"/>
            <a:ext cx="963257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3: Theo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10E15E8-3D11-4833-8549-16C9DC666648}"/>
              </a:ext>
            </a:extLst>
          </p:cNvPr>
          <p:cNvSpPr txBox="1"/>
          <p:nvPr/>
        </p:nvSpPr>
        <p:spPr>
          <a:xfrm>
            <a:off x="675084" y="677225"/>
            <a:ext cx="963257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2015529-0A31-46FB-BEC0-7D4EFA8CDCD1}"/>
              </a:ext>
            </a:extLst>
          </p:cNvPr>
          <p:cNvSpPr txBox="1"/>
          <p:nvPr/>
        </p:nvSpPr>
        <p:spPr>
          <a:xfrm>
            <a:off x="460769" y="1369119"/>
            <a:ext cx="1146929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nghẹn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“Ồ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Khi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7531B62-1AD6-4008-9E41-B52DF5A3F5C6}"/>
              </a:ext>
            </a:extLst>
          </p:cNvPr>
          <p:cNvSpPr txBox="1"/>
          <p:nvPr/>
        </p:nvSpPr>
        <p:spPr>
          <a:xfrm>
            <a:off x="261939" y="2761456"/>
            <a:ext cx="1166812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chậm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quyển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khen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345C2D7-C26F-4577-B6EB-2057AAD6774F}"/>
              </a:ext>
            </a:extLst>
          </p:cNvPr>
          <p:cNvSpPr txBox="1"/>
          <p:nvPr/>
        </p:nvSpPr>
        <p:spPr>
          <a:xfrm>
            <a:off x="560784" y="4138863"/>
            <a:ext cx="9632577" cy="523220"/>
          </a:xfrm>
          <a:prstGeom prst="rect">
            <a:avLst/>
          </a:prstGeom>
          <a:noFill/>
        </p:spPr>
        <p:txBody>
          <a:bodyPr wrap="square">
            <a:spAutoFit/>
          </a:bodyPr>
          <a:lstStyle/>
          <a:p>
            <a:r>
              <a:rPr lang="en-US" sz="2800" b="1" i="1" dirty="0">
                <a:solidFill>
                  <a:srgbClr val="0070C0"/>
                </a:solidFill>
                <a:effectLst/>
                <a:latin typeface="Times New Roman" panose="02020603050405020304" pitchFamily="18" charset="0"/>
                <a:ea typeface="Times New Roman" panose="02020603050405020304" pitchFamily="18" charset="0"/>
              </a:rPr>
              <a:t>5: </a:t>
            </a:r>
            <a:r>
              <a:rPr lang="en-US" sz="2800" b="1" i="1" dirty="0" err="1">
                <a:solidFill>
                  <a:srgbClr val="0070C0"/>
                </a:solidFill>
                <a:effectLst/>
                <a:latin typeface="Times New Roman" panose="02020603050405020304" pitchFamily="18" charset="0"/>
                <a:ea typeface="Times New Roman" panose="02020603050405020304" pitchFamily="18" charset="0"/>
              </a:rPr>
              <a:t>Việc</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làm</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của</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Giên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đáng</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khen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như</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thế</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nào</a:t>
            </a:r>
            <a:r>
              <a:rPr lang="en-US" sz="2800" b="1" i="1" dirty="0">
                <a:solidFill>
                  <a:srgbClr val="0070C0"/>
                </a:solidFill>
                <a:effectLst/>
                <a:latin typeface="Times New Roman" panose="02020603050405020304" pitchFamily="18" charset="0"/>
                <a:ea typeface="Times New Roman" panose="02020603050405020304" pitchFamily="18" charset="0"/>
              </a:rPr>
              <a:t>?</a:t>
            </a:r>
            <a:endParaRPr lang="en-US" sz="2800" b="1" i="1" dirty="0">
              <a:solidFill>
                <a:srgbClr val="0070C0"/>
              </a:solidFill>
            </a:endParaRPr>
          </a:p>
        </p:txBody>
      </p:sp>
      <p:sp>
        <p:nvSpPr>
          <p:cNvPr id="13" name="TextBox 12">
            <a:extLst>
              <a:ext uri="{FF2B5EF4-FFF2-40B4-BE49-F238E27FC236}">
                <a16:creationId xmlns:a16="http://schemas.microsoft.com/office/drawing/2014/main" id="{9DBB78D9-671F-42E2-A159-6C29A362EBE0}"/>
              </a:ext>
            </a:extLst>
          </p:cNvPr>
          <p:cNvSpPr txBox="1"/>
          <p:nvPr/>
        </p:nvSpPr>
        <p:spPr>
          <a:xfrm>
            <a:off x="560784" y="4785151"/>
            <a:ext cx="11469291"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đem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1957038" y="70459"/>
            <a:ext cx="6451205" cy="1666372"/>
            <a:chOff x="247880" y="1790606"/>
            <a:chExt cx="4838404" cy="1249779"/>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298705" y="1906079"/>
              <a:ext cx="4787579" cy="1054231"/>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267"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267"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267"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267"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2586038" y="2928938"/>
            <a:ext cx="8209781" cy="1815882"/>
          </a:xfrm>
          <a:prstGeom prst="rect">
            <a:avLst/>
          </a:prstGeom>
          <a:solidFill>
            <a:schemeClr val="accent2">
              <a:lumMod val="40000"/>
              <a:lumOff val="60000"/>
            </a:schemeClr>
          </a:solidFill>
        </p:spPr>
        <p:txBody>
          <a:bodyPr wrap="square" rtlCol="0">
            <a:spAutoFit/>
          </a:bodyPr>
          <a:lstStyle/>
          <a:p>
            <a:pPr algn="just"/>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Giên</a:t>
            </a:r>
            <a:r>
              <a:rPr lang="en-US" sz="2800" b="1" dirty="0">
                <a:solidFill>
                  <a:srgbClr val="002060"/>
                </a:solidFill>
                <a:latin typeface="Times New Roman" panose="02020603050405020304" pitchFamily="18" charset="0"/>
                <a:cs typeface="Times New Roman" panose="02020603050405020304" pitchFamily="18" charset="0"/>
              </a:rPr>
              <a:t> –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sống</a:t>
            </a:r>
            <a:r>
              <a:rPr lang="en-US" sz="2800" b="1" dirty="0">
                <a:solidFill>
                  <a:srgbClr val="002060"/>
                </a:solidFill>
                <a:latin typeface="Times New Roman" panose="02020603050405020304" pitchFamily="18" charset="0"/>
                <a:cs typeface="Times New Roman" panose="02020603050405020304" pitchFamily="18" charset="0"/>
              </a:rPr>
              <a:t> ở </a:t>
            </a:r>
            <a:r>
              <a:rPr lang="en-US" sz="2800" b="1" dirty="0" err="1">
                <a:solidFill>
                  <a:srgbClr val="002060"/>
                </a:solidFill>
                <a:latin typeface="Times New Roman" panose="02020603050405020304" pitchFamily="18" charset="0"/>
                <a:cs typeface="Times New Roman" panose="02020603050405020304" pitchFamily="18" charset="0"/>
              </a:rPr>
              <a:t>vùng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quê</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Châu</a:t>
            </a:r>
            <a:r>
              <a:rPr lang="en-US" sz="2800" b="1" dirty="0">
                <a:solidFill>
                  <a:srgbClr val="002060"/>
                </a:solidFill>
                <a:latin typeface="Times New Roman" panose="02020603050405020304" pitchFamily="18" charset="0"/>
                <a:cs typeface="Times New Roman" panose="02020603050405020304" pitchFamily="18" charset="0"/>
              </a:rPr>
              <a:t> Phi </a:t>
            </a:r>
            <a:r>
              <a:rPr lang="en-US" sz="2800" b="1" dirty="0" err="1">
                <a:solidFill>
                  <a:srgbClr val="002060"/>
                </a:solidFill>
                <a:latin typeface="Times New Roman" panose="02020603050405020304" pitchFamily="18" charset="0"/>
                <a:cs typeface="Times New Roman" panose="02020603050405020304" pitchFamily="18" charset="0"/>
              </a:rPr>
              <a:t>hẻo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lánh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cố</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gắng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dạy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trở</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nhỏ</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một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ngoan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tốt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bụng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khen</a:t>
            </a:r>
            <a:r>
              <a:rPr lang="en-US" sz="2800" b="1"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9CF0BCE6-25FC-4AF0-B1F0-C9AB7CD8FC45}"/>
              </a:ext>
            </a:extLst>
          </p:cNvPr>
          <p:cNvPicPr>
            <a:picLocks noChangeAspect="1"/>
          </p:cNvPicPr>
          <p:nvPr/>
        </p:nvPicPr>
        <p:blipFill>
          <a:blip r:embed="rId3"/>
          <a:stretch>
            <a:fillRect/>
          </a:stretch>
        </p:blipFill>
        <p:spPr>
          <a:xfrm>
            <a:off x="2616472" y="1381125"/>
            <a:ext cx="5417083" cy="3334236"/>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3886200" y="0"/>
            <a:ext cx="7400168" cy="1666372"/>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7850254" y="1955865"/>
            <a:ext cx="3220280" cy="4011946"/>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839391" y="2467479"/>
            <a:ext cx="6093618"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thể hiện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BE3DBD7F-838F-478F-9A52-DD2EFC99F3C5}"/>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60ABC38B-62A8-4505-9697-591D96A9B7E6}"/>
              </a:ext>
            </a:extLst>
          </p:cNvPr>
          <p:cNvGrpSpPr/>
          <p:nvPr/>
        </p:nvGrpSpPr>
        <p:grpSpPr>
          <a:xfrm>
            <a:off x="5843909" y="966157"/>
            <a:ext cx="5885753" cy="2301545"/>
            <a:chOff x="2992908" y="2237142"/>
            <a:chExt cx="4818983" cy="1919743"/>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a16="http://schemas.microsoft.com/office/drawing/2014/main"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id="{85E5F6F0-B9FD-4042-AB09-53314DD4C699}"/>
              </a:ext>
            </a:extLst>
          </p:cNvPr>
          <p:cNvPicPr>
            <a:picLocks noChangeAspect="1"/>
          </p:cNvPicPr>
          <p:nvPr/>
        </p:nvPicPr>
        <p:blipFill rotWithShape="1">
          <a:blip r:embed="rId8"/>
          <a:srcRect r="10657"/>
          <a:stretch/>
        </p:blipFill>
        <p:spPr>
          <a:xfrm>
            <a:off x="124360" y="327716"/>
            <a:ext cx="5681028" cy="1085182"/>
          </a:xfrm>
          <a:prstGeom prst="rect">
            <a:avLst/>
          </a:prstGeom>
        </p:spPr>
      </p:pic>
    </p:spTree>
    <p:extLst>
      <p:ext uri="{BB962C8B-B14F-4D97-AF65-F5344CB8AC3E}">
        <p14:creationId xmlns:p14="http://schemas.microsoft.com/office/powerpoint/2010/main" val="35514157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379518" y="120752"/>
            <a:ext cx="4719562"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a:t>
            </a:r>
          </a:p>
        </p:txBody>
      </p:sp>
      <p:sp>
        <p:nvSpPr>
          <p:cNvPr id="5" name="TextBox 4">
            <a:extLst>
              <a:ext uri="{FF2B5EF4-FFF2-40B4-BE49-F238E27FC236}">
                <a16:creationId xmlns:a16="http://schemas.microsoft.com/office/drawing/2014/main" id="{EA905078-4C44-4C8D-9841-334E1BDB7B5B}"/>
              </a:ext>
            </a:extLst>
          </p:cNvPr>
          <p:cNvSpPr txBox="1"/>
          <p:nvPr/>
        </p:nvSpPr>
        <p:spPr>
          <a:xfrm>
            <a:off x="1059544" y="2103982"/>
            <a:ext cx="7170056" cy="4183709"/>
          </a:xfrm>
          <a:prstGeom prst="rect">
            <a:avLst/>
          </a:prstGeom>
          <a:solidFill>
            <a:schemeClr val="accent4">
              <a:lumMod val="20000"/>
              <a:lumOff val="80000"/>
            </a:schemeClr>
          </a:solidFill>
        </p:spPr>
        <p:txBody>
          <a:bodyPr wrap="square">
            <a:spAutoFit/>
          </a:bodyPr>
          <a:lstStyle/>
          <a:p>
            <a:pPr marL="0" marR="0" algn="just">
              <a:lnSpc>
                <a:spcPct val="120000"/>
              </a:lnSpc>
              <a:spcBef>
                <a:spcPts val="0"/>
              </a:spcBef>
              <a:spcAft>
                <a:spcPts val="0"/>
              </a:spcAft>
            </a:pPr>
            <a:r>
              <a:rPr lang="en-US" sz="2800" b="1" dirty="0">
                <a:effectLst/>
                <a:latin typeface="Times New Roman" panose="02020603050405020304" pitchFamily="18" charset="0"/>
                <a:ea typeface="Calibri" panose="020F0502020204030204" pitchFamily="34" charset="0"/>
              </a:rPr>
              <a:t>	GV </a:t>
            </a:r>
            <a:r>
              <a:rPr lang="en-US" sz="2800" b="1" dirty="0" err="1">
                <a:effectLst/>
                <a:latin typeface="Times New Roman" panose="02020603050405020304" pitchFamily="18" charset="0"/>
                <a:ea typeface="Calibri" panose="020F0502020204030204" pitchFamily="34" charset="0"/>
              </a:rPr>
              <a:t>hướng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dẫn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về</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nhà</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luyện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đọc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nâng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cao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theo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dạng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phân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vai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tập</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chuyển</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đọc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theo</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các</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hình</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thức</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người</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kể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chuyện</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Giên</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bà</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của</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mẹ</a:t>
            </a:r>
            <a:r>
              <a:rPr lang="en-US" sz="2800" b="1" dirty="0">
                <a:effectLst/>
                <a:latin typeface="Times New Roman" panose="02020603050405020304" pitchFamily="18" charset="0"/>
                <a:ea typeface="Calibri" panose="020F0502020204030204" pitchFamily="34" charset="0"/>
              </a:rPr>
              <a:t>.</a:t>
            </a:r>
          </a:p>
          <a:p>
            <a:pPr lvl="2" algn="just">
              <a:lnSpc>
                <a:spcPct val="120000"/>
              </a:lnSpc>
            </a:pP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cô</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giáo</a:t>
            </a:r>
            <a:r>
              <a:rPr lang="en-US" sz="2800" b="1" dirty="0">
                <a:effectLst/>
                <a:latin typeface="Times New Roman" panose="02020603050405020304" pitchFamily="18" charset="0"/>
                <a:ea typeface="Calibri" panose="020F0502020204030204" pitchFamily="34" charset="0"/>
              </a:rPr>
              <a:t>.</a:t>
            </a:r>
          </a:p>
        </p:txBody>
      </p:sp>
    </p:spTree>
    <p:extLst>
      <p:ext uri="{BB962C8B-B14F-4D97-AF65-F5344CB8AC3E}">
        <p14:creationId xmlns:p14="http://schemas.microsoft.com/office/powerpoint/2010/main" val="1348594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55231-9BC4-42D0-8E53-C64061ABFCA7}"/>
              </a:ext>
            </a:extLst>
          </p:cNvPr>
          <p:cNvSpPr txBox="1"/>
          <p:nvPr/>
        </p:nvSpPr>
        <p:spPr>
          <a:xfrm>
            <a:off x="2060972" y="1639964"/>
            <a:ext cx="8740378"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học tập được điều gì </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2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Giên</a:t>
            </a:r>
            <a:r>
              <a:rPr lang="en-US" sz="2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79B9841-380B-4E91-8AC5-A22FF1BBFCA3}"/>
              </a:ext>
            </a:extLst>
          </p:cNvPr>
          <p:cNvSpPr txBox="1"/>
          <p:nvPr/>
        </p:nvSpPr>
        <p:spPr>
          <a:xfrm>
            <a:off x="2060972" y="2860966"/>
            <a:ext cx="8740378"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 pos="505460" algn="l"/>
              </a:tabLst>
            </a:pPr>
            <a:r>
              <a:rPr lang="en-US" sz="2800" b="1" kern="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vi-VN"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Có ý thức trong học tập, để đạt được những thành tích mong muốn.</a:t>
            </a:r>
            <a:endParaRPr lang="en-US" sz="2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9336A48-66F1-46B2-A77F-3A8B4C6D2EA8}"/>
              </a:ext>
            </a:extLst>
          </p:cNvPr>
          <p:cNvSpPr txBox="1"/>
          <p:nvPr/>
        </p:nvSpPr>
        <p:spPr>
          <a:xfrm>
            <a:off x="2060972" y="4591358"/>
            <a:ext cx="8740378" cy="954107"/>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Xem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chuẩn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a:t>
            </a:r>
            <a:r>
              <a:rPr lang="en-US" sz="2800" b="1" dirty="0" err="1">
                <a:solidFill>
                  <a:srgbClr val="FF0000"/>
                </a:solidFill>
                <a:effectLst/>
                <a:latin typeface="Times New Roman" panose="02020603050405020304" pitchFamily="18" charset="0"/>
                <a:ea typeface="Times New Roman" panose="02020603050405020304" pitchFamily="18" charset="0"/>
              </a:rPr>
              <a:t>ói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nghe</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a:t>
            </a:r>
            <a:r>
              <a:rPr lang="en-US" sz="2800" b="1" dirty="0" err="1">
                <a:solidFill>
                  <a:srgbClr val="FF0000"/>
                </a:solidFill>
                <a:effectLst/>
                <a:latin typeface="Times New Roman" panose="02020603050405020304" pitchFamily="18" charset="0"/>
                <a:ea typeface="Times New Roman" panose="02020603050405020304" pitchFamily="18" charset="0"/>
              </a:rPr>
              <a:t>rao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đổi</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chăm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học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chăm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làm</a:t>
            </a:r>
            <a:endParaRPr lang="en-US" sz="2800" b="1" dirty="0">
              <a:solidFill>
                <a:srgbClr val="FF0000"/>
              </a:solidFill>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389416-BBFC-4707-844A-A789FB3D978A}"/>
              </a:ext>
            </a:extLst>
          </p:cNvPr>
          <p:cNvSpPr txBox="1"/>
          <p:nvPr/>
        </p:nvSpPr>
        <p:spPr>
          <a:xfrm>
            <a:off x="775098" y="715447"/>
            <a:ext cx="6654402" cy="523220"/>
          </a:xfrm>
          <a:prstGeom prst="rect">
            <a:avLst/>
          </a:prstGeom>
          <a:noFill/>
        </p:spPr>
        <p:txBody>
          <a:bodyPr wrap="square">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2 HS HTL </a:t>
            </a:r>
            <a:r>
              <a:rPr lang="vi-VN" sz="2800" b="1" i="1" dirty="0">
                <a:solidFill>
                  <a:srgbClr val="0070C0"/>
                </a:solidFill>
                <a:effectLst/>
                <a:latin typeface="Times New Roman" panose="02020603050405020304" pitchFamily="18" charset="0"/>
                <a:ea typeface="Times New Roman" panose="02020603050405020304" pitchFamily="18" charset="0"/>
              </a:rPr>
              <a:t>Bài đọc </a:t>
            </a:r>
            <a:r>
              <a:rPr lang="en-US" sz="2800" b="1" i="1" dirty="0">
                <a:solidFill>
                  <a:srgbClr val="0070C0"/>
                </a:solidFill>
                <a:effectLst/>
                <a:latin typeface="Times New Roman" panose="02020603050405020304" pitchFamily="18" charset="0"/>
                <a:ea typeface="Times New Roman" panose="02020603050405020304" pitchFamily="18" charset="0"/>
              </a:rPr>
              <a:t>2: </a:t>
            </a:r>
            <a:r>
              <a:rPr lang="en-US" sz="2800" b="1" i="1" dirty="0" err="1">
                <a:solidFill>
                  <a:srgbClr val="0070C0"/>
                </a:solidFill>
                <a:effectLst/>
                <a:latin typeface="Times New Roman" panose="02020603050405020304" pitchFamily="18" charset="0"/>
                <a:ea typeface="Times New Roman" panose="02020603050405020304" pitchFamily="18" charset="0"/>
              </a:rPr>
              <a:t>Lên</a:t>
            </a:r>
            <a:r>
              <a:rPr lang="en-US" sz="2800" b="1" i="1" dirty="0">
                <a:solidFill>
                  <a:srgbClr val="0070C0"/>
                </a:solidFill>
                <a:effectLst/>
                <a:latin typeface="Times New Roman" panose="02020603050405020304" pitchFamily="18" charset="0"/>
                <a:ea typeface="Times New Roman" panose="02020603050405020304" pitchFamily="18" charset="0"/>
              </a:rPr>
              <a:t> </a:t>
            </a:r>
            <a:r>
              <a:rPr lang="en-US" sz="2800" b="1" i="1" dirty="0" err="1">
                <a:solidFill>
                  <a:srgbClr val="0070C0"/>
                </a:solidFill>
                <a:effectLst/>
                <a:latin typeface="Times New Roman" panose="02020603050405020304" pitchFamily="18" charset="0"/>
                <a:ea typeface="Times New Roman" panose="02020603050405020304" pitchFamily="18" charset="0"/>
              </a:rPr>
              <a:t>rẫy</a:t>
            </a:r>
            <a:endParaRPr lang="en-US" sz="2800" b="1" dirty="0">
              <a:solidFill>
                <a:srgbClr val="0070C0"/>
              </a:solidFill>
            </a:endParaRPr>
          </a:p>
        </p:txBody>
      </p:sp>
      <p:sp>
        <p:nvSpPr>
          <p:cNvPr id="5" name="TextBox 4">
            <a:extLst>
              <a:ext uri="{FF2B5EF4-FFF2-40B4-BE49-F238E27FC236}">
                <a16:creationId xmlns:a16="http://schemas.microsoft.com/office/drawing/2014/main" id="{AD07B74C-424B-42AF-8DA3-5581B845F352}"/>
              </a:ext>
            </a:extLst>
          </p:cNvPr>
          <p:cNvSpPr txBox="1"/>
          <p:nvPr/>
        </p:nvSpPr>
        <p:spPr>
          <a:xfrm>
            <a:off x="775097" y="1247183"/>
            <a:ext cx="9383316"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981050-09A0-43D3-8527-20B1670CD73D}"/>
              </a:ext>
            </a:extLst>
          </p:cNvPr>
          <p:cNvSpPr txBox="1"/>
          <p:nvPr/>
        </p:nvSpPr>
        <p:spPr>
          <a:xfrm>
            <a:off x="775097" y="2134432"/>
            <a:ext cx="9383315" cy="1384995"/>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rPr>
              <a:t>Cảnh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vật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đường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rất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đẹp</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Mặt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trời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mới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ló</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tre</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giọt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sương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được</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sớm</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chiếu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vào</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như</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những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đèn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giăng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ngọn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cỏ</a:t>
            </a:r>
            <a:endParaRPr lang="en-US" sz="2800" b="1" dirty="0">
              <a:solidFill>
                <a:srgbClr val="FF0000"/>
              </a:solidFill>
            </a:endParaRPr>
          </a:p>
        </p:txBody>
      </p:sp>
      <p:sp>
        <p:nvSpPr>
          <p:cNvPr id="9" name="TextBox 8">
            <a:extLst>
              <a:ext uri="{FF2B5EF4-FFF2-40B4-BE49-F238E27FC236}">
                <a16:creationId xmlns:a16="http://schemas.microsoft.com/office/drawing/2014/main" id="{75200531-11A4-4365-8487-989419D3633E}"/>
              </a:ext>
            </a:extLst>
          </p:cNvPr>
          <p:cNvSpPr txBox="1"/>
          <p:nvPr/>
        </p:nvSpPr>
        <p:spPr>
          <a:xfrm>
            <a:off x="646511" y="3737135"/>
            <a:ext cx="786884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D6BBE6E-EFDA-4FCF-8624-1BA99C8D39C6}"/>
              </a:ext>
            </a:extLst>
          </p:cNvPr>
          <p:cNvSpPr txBox="1"/>
          <p:nvPr/>
        </p:nvSpPr>
        <p:spPr>
          <a:xfrm>
            <a:off x="775097" y="4735886"/>
            <a:ext cx="9383315" cy="954107"/>
          </a:xfrm>
          <a:prstGeom prst="rect">
            <a:avLst/>
          </a:prstGeom>
          <a:noFill/>
        </p:spPr>
        <p:txBody>
          <a:bodyPr wrap="square">
            <a:spAutoFit/>
          </a:bodyPr>
          <a:lstStyle/>
          <a:p>
            <a:r>
              <a:rPr lang="en-US" sz="2800" b="1" kern="100" dirty="0" err="1">
                <a:solidFill>
                  <a:srgbClr val="FF0000"/>
                </a:solidFill>
                <a:effectLst/>
                <a:latin typeface="Times New Roman" panose="02020603050405020304" pitchFamily="18" charset="0"/>
                <a:ea typeface="Calibri" panose="020F0502020204030204" pitchFamily="34" charset="0"/>
              </a:rPr>
              <a:t>Bạn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nhỏ</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trong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bài</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thơ</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rất</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đáng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chăm</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học</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tập</a:t>
            </a:r>
            <a:r>
              <a:rPr lang="en-US" sz="2800" b="1" kern="100" dirty="0">
                <a:solidFill>
                  <a:srgbClr val="FF0000"/>
                </a:solidFill>
                <a:effectLst/>
                <a:latin typeface="Times New Roman" panose="02020603050405020304" pitchFamily="18" charset="0"/>
                <a:ea typeface="Calibri" panose="020F0502020204030204" pitchFamily="34" charset="0"/>
              </a:rPr>
              <a:t>, ham </a:t>
            </a:r>
            <a:r>
              <a:rPr lang="en-US" sz="2800" b="1" kern="100" dirty="0" err="1">
                <a:solidFill>
                  <a:srgbClr val="FF0000"/>
                </a:solidFill>
                <a:effectLst/>
                <a:latin typeface="Times New Roman" panose="02020603050405020304" pitchFamily="18" charset="0"/>
                <a:ea typeface="Calibri" panose="020F0502020204030204" pitchFamily="34" charset="0"/>
              </a:rPr>
              <a:t>thích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lao</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động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rẫy</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rừng</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yêu</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cảnh</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đẹp</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thiên</a:t>
            </a:r>
            <a:r>
              <a:rPr lang="en-US" sz="2800" b="1" kern="100" dirty="0">
                <a:solidFill>
                  <a:srgbClr val="FF0000"/>
                </a:solidFill>
                <a:effectLst/>
                <a:latin typeface="Times New Roman" panose="02020603050405020304" pitchFamily="18" charset="0"/>
                <a:ea typeface="Calibri" panose="020F0502020204030204" pitchFamily="34" charset="0"/>
              </a:rPr>
              <a:t> </a:t>
            </a:r>
            <a:r>
              <a:rPr lang="en-US" sz="2800" b="1" kern="100" dirty="0" err="1">
                <a:solidFill>
                  <a:srgbClr val="FF0000"/>
                </a:solidFill>
                <a:effectLst/>
                <a:latin typeface="Times New Roman" panose="02020603050405020304" pitchFamily="18" charset="0"/>
                <a:ea typeface="Calibri" panose="020F0502020204030204" pitchFamily="34" charset="0"/>
              </a:rPr>
              <a:t>nhiên</a:t>
            </a:r>
            <a:r>
              <a:rPr lang="en-US" sz="2800" b="1" kern="100" dirty="0">
                <a:solidFill>
                  <a:srgbClr val="FF0000"/>
                </a:solidFill>
                <a:effectLst/>
                <a:latin typeface="Times New Roman" panose="02020603050405020304" pitchFamily="18" charset="0"/>
                <a:ea typeface="Calibri" panose="020F0502020204030204" pitchFamily="34" charset="0"/>
              </a:rPr>
              <a:t>.)</a:t>
            </a:r>
            <a:endParaRPr lang="en-US" sz="2800" b="1" dirty="0">
              <a:solidFill>
                <a:srgbClr val="FF0000"/>
              </a:solidFill>
            </a:endParaRPr>
          </a:p>
        </p:txBody>
      </p:sp>
    </p:spTree>
    <p:extLst>
      <p:ext uri="{BB962C8B-B14F-4D97-AF65-F5344CB8AC3E}">
        <p14:creationId xmlns:p14="http://schemas.microsoft.com/office/powerpoint/2010/main" val="175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652455" y="1110332"/>
            <a:ext cx="7663336" cy="3261643"/>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395293" y="4045897"/>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251323" y="1861884"/>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592808" y="1748951"/>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806209" y="318052"/>
            <a:ext cx="10400677" cy="1701278"/>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592808" y="3429000"/>
            <a:ext cx="3137915" cy="303404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pic>
        <p:nvPicPr>
          <p:cNvPr id="1026" name="Picture 2" descr="Đọc: Cô giáo nhỏ - Tiếng Việt 4 Cánh diều Tiếng Việt lớp 4 Cánh diều tập 1  Bài 2">
            <a:extLst>
              <a:ext uri="{FF2B5EF4-FFF2-40B4-BE49-F238E27FC236}">
                <a16:creationId xmlns:a16="http://schemas.microsoft.com/office/drawing/2014/main" id="{36B6BD36-C314-45FD-BFE6-FEE52E759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561" y="721828"/>
            <a:ext cx="8391525" cy="38924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4E3789-B491-491D-940B-CD93651D05E2}"/>
              </a:ext>
            </a:extLst>
          </p:cNvPr>
          <p:cNvSpPr txBox="1"/>
          <p:nvPr/>
        </p:nvSpPr>
        <p:spPr>
          <a:xfrm>
            <a:off x="313903" y="138767"/>
            <a:ext cx="3172670" cy="4401205"/>
          </a:xfrm>
          <a:prstGeom prst="rect">
            <a:avLst/>
          </a:prstGeom>
          <a:noFill/>
        </p:spPr>
        <p:txBody>
          <a:bodyPr wrap="square" rtlCol="0">
            <a:spAutoFit/>
          </a:bodyPr>
          <a:lstStyle/>
          <a:p>
            <a:pPr algn="ctr" rtl="0"/>
            <a:r>
              <a:rPr lang="vi-VN" sz="2800" b="1" i="0" dirty="0">
                <a:solidFill>
                  <a:srgbClr val="FF0000"/>
                </a:solidFill>
                <a:effectLst/>
                <a:latin typeface="Times New Roman" panose="02020603050405020304" pitchFamily="18" charset="0"/>
                <a:cs typeface="Times New Roman" panose="02020603050405020304" pitchFamily="18" charset="0"/>
              </a:rPr>
              <a:t>Cô giáo nhỏ</a:t>
            </a:r>
          </a:p>
          <a:p>
            <a:pPr algn="just" rtl="0"/>
            <a:r>
              <a:rPr lang="en-US" sz="2800" b="1" dirty="0">
                <a:solidFill>
                  <a:srgbClr val="000000"/>
                </a:solidFill>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Đã hơn một tháng nay, hễ tôi hỏi đến cuốn truyện tranh Giên mượn, em lại lúng búng: “Xin lỗi cô, em quên mang theo. Cô đừng báo với nhà trường ạ.”</a:t>
            </a:r>
          </a:p>
        </p:txBody>
      </p:sp>
      <p:sp>
        <p:nvSpPr>
          <p:cNvPr id="5" name="TextBox 4">
            <a:extLst>
              <a:ext uri="{FF2B5EF4-FFF2-40B4-BE49-F238E27FC236}">
                <a16:creationId xmlns:a16="http://schemas.microsoft.com/office/drawing/2014/main" id="{708D8AE9-20B4-447E-9EE9-53308C91F06E}"/>
              </a:ext>
            </a:extLst>
          </p:cNvPr>
          <p:cNvSpPr txBox="1"/>
          <p:nvPr/>
        </p:nvSpPr>
        <p:spPr>
          <a:xfrm>
            <a:off x="738187" y="4773304"/>
            <a:ext cx="10953750"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Giên gọi là trường nhưng thực chất đây chỉ là một lớp dạy chữ miễn phí ở một vùng quê Châu Phi hẻo lánh. Đa số trẻ em ở đây phải ở nhà bế em, nấu nướng hoặc ra đồng giúp cha mẹ. Chỉ chừng hai chục em được đi học.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7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4B99714F-192C-426C-BA22-333CF4F164AA}"/>
              </a:ext>
            </a:extLst>
          </p:cNvPr>
          <p:cNvSpPr/>
          <p:nvPr/>
        </p:nvSpPr>
        <p:spPr>
          <a:xfrm>
            <a:off x="666750" y="114301"/>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F1E6E7AB-68AF-4DD1-8426-F2819141C529}"/>
              </a:ext>
            </a:extLst>
          </p:cNvPr>
          <p:cNvSpPr txBox="1"/>
          <p:nvPr/>
        </p:nvSpPr>
        <p:spPr>
          <a:xfrm>
            <a:off x="1007834" y="883331"/>
            <a:ext cx="9907816" cy="1815882"/>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Tối hôm đó, mất hai giờ đồng hồ vượt qua những quãng đồng vắng, tối tăm, tôi mới tìm đến được xóm nhà Giên. Người ta chỉ cho tôi một túp lều. Tới sát cánh cửa đan bằng thân sậy khép hờ, tôi nghe thấy những tiếng ê a đánh vần. </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C283A68-E740-48F1-B0CF-FABE1E419B05}"/>
              </a:ext>
            </a:extLst>
          </p:cNvPr>
          <p:cNvSpPr txBox="1"/>
          <p:nvPr/>
        </p:nvSpPr>
        <p:spPr>
          <a:xfrm>
            <a:off x="1007834" y="3044485"/>
            <a:ext cx="9907816" cy="2677656"/>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Tôi nhìn qua khe cửa. Khoảng sáu, bảy đứa trẻ ngồi quanh bếp lửa. Cạnh chúng là một phụ nữ trẻ và một bà lão. Hai người lớn chụm môi cố vật lộn với mấy từ khó. Ngón tay họ dò trên chính cuốn sách mà Giên mượn về. Đám trẻ con đã đọc xong, ngóng cổ chờ hai người phụ nữ đánh vần nốt. “Cô giáo” Giên đang nhiệt tình chỉ bảo “học trò”.</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5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EE8A1479-0EA6-4D62-BEB2-898DFFEB97DF}"/>
              </a:ext>
            </a:extLst>
          </p:cNvPr>
          <p:cNvSpPr/>
          <p:nvPr/>
        </p:nvSpPr>
        <p:spPr>
          <a:xfrm>
            <a:off x="666750" y="114301"/>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A1AD6F83-D21B-4072-8D41-9D358BE11533}"/>
              </a:ext>
            </a:extLst>
          </p:cNvPr>
          <p:cNvSpPr txBox="1"/>
          <p:nvPr/>
        </p:nvSpPr>
        <p:spPr>
          <a:xfrm>
            <a:off x="1095828" y="2316379"/>
            <a:ext cx="10000343" cy="1384995"/>
          </a:xfrm>
          <a:prstGeom prst="rect">
            <a:avLst/>
          </a:prstGeom>
          <a:noFill/>
        </p:spPr>
        <p:txBody>
          <a:bodyPr wrap="square">
            <a:spAutoFit/>
          </a:bodyPr>
          <a:lstStyle/>
          <a:p>
            <a:pPr algn="just"/>
            <a:r>
              <a:rPr lang="vi-VN" sz="2800" b="1" i="0" dirty="0">
                <a:solidFill>
                  <a:srgbClr val="000000"/>
                </a:solidFill>
                <a:effectLst/>
                <a:latin typeface="Times New Roman" panose="02020603050405020304" pitchFamily="18" charset="0"/>
                <a:cs typeface="Times New Roman" panose="02020603050405020304" pitchFamily="18" charset="0"/>
              </a:rPr>
              <a:t>- Từ cha sinh mẹ đẻ, có bao giờ tôi mơ được học chữ. Giờ tôi biết kha khá rồi đấy. Tôi đọc cô giáo nghe thử nhé. – Bà của Giên ngượng nghịu nhìn cuốn sách lấm lem nhọ nồi. </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A91F4A2-382E-4E07-A5C1-56EB0455174E}"/>
              </a:ext>
            </a:extLst>
          </p:cNvPr>
          <p:cNvSpPr txBox="1"/>
          <p:nvPr/>
        </p:nvSpPr>
        <p:spPr>
          <a:xfrm>
            <a:off x="1095828" y="3918705"/>
            <a:ext cx="10000343" cy="1384995"/>
          </a:xfrm>
          <a:prstGeom prst="rect">
            <a:avLst/>
          </a:prstGeom>
          <a:noFill/>
        </p:spPr>
        <p:txBody>
          <a:bodyPr wrap="square">
            <a:spAutoFit/>
          </a:bodyPr>
          <a:lstStyle/>
          <a:p>
            <a:pPr algn="just"/>
            <a:r>
              <a:rPr lang="en-US" sz="2800" b="1" i="0" dirty="0">
                <a:solidFill>
                  <a:srgbClr val="000000"/>
                </a:solidFill>
                <a:effectLst/>
                <a:latin typeface="Times New Roman" panose="02020603050405020304" pitchFamily="18" charset="0"/>
                <a:cs typeface="Times New Roman" panose="02020603050405020304" pitchFamily="18" charset="0"/>
              </a:rPr>
              <a:t>	</a:t>
            </a:r>
            <a:r>
              <a:rPr lang="vi-VN" sz="2800" b="1" i="0" dirty="0">
                <a:solidFill>
                  <a:srgbClr val="000000"/>
                </a:solidFill>
                <a:effectLst/>
                <a:latin typeface="Times New Roman" panose="02020603050405020304" pitchFamily="18" charset="0"/>
                <a:cs typeface="Times New Roman" panose="02020603050405020304" pitchFamily="18" charset="0"/>
              </a:rPr>
              <a:t>Cũng như ở lớp, Giên lại thì thào: “Em xin lỗi cô.”.  Nhưng rồi em tròn mắt ngạc nhiên trước câu trả lời nghẹn ngào của tôi: “Ồ không, Giên! Cô phải xin lỗi em mới đúng.”</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26AD058-FF67-4AD4-83D4-D3A152AEAE92}"/>
              </a:ext>
            </a:extLst>
          </p:cNvPr>
          <p:cNvSpPr txBox="1"/>
          <p:nvPr/>
        </p:nvSpPr>
        <p:spPr>
          <a:xfrm>
            <a:off x="4313545" y="5451449"/>
            <a:ext cx="6782626" cy="523220"/>
          </a:xfrm>
          <a:prstGeom prst="rect">
            <a:avLst/>
          </a:prstGeom>
          <a:noFill/>
        </p:spPr>
        <p:txBody>
          <a:bodyPr wrap="none" rtlCol="0">
            <a:spAutoFit/>
          </a:bodyPr>
          <a:lstStyle/>
          <a:p>
            <a:pPr algn="just"/>
            <a:r>
              <a:rPr lang="en-US" sz="2800" b="1" dirty="0">
                <a:latin typeface="Times New Roman" panose="02020603050405020304" pitchFamily="18" charset="0"/>
                <a:cs typeface="Times New Roman" panose="02020603050405020304" pitchFamily="18" charset="0"/>
              </a:rPr>
              <a:t>Theo KHÁNH LINH (</a:t>
            </a:r>
            <a:r>
              <a:rPr lang="en-US" sz="2800" b="1" dirty="0" err="1">
                <a:latin typeface="Times New Roman" panose="02020603050405020304" pitchFamily="18" charset="0"/>
                <a:cs typeface="Times New Roman" panose="02020603050405020304" pitchFamily="18" charset="0"/>
              </a:rPr>
              <a:t>Báo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683FC32E-5003-462E-8DFD-55DFB5BC1D66}"/>
              </a:ext>
            </a:extLst>
          </p:cNvPr>
          <p:cNvSpPr txBox="1"/>
          <p:nvPr/>
        </p:nvSpPr>
        <p:spPr>
          <a:xfrm>
            <a:off x="1095828" y="404390"/>
            <a:ext cx="9226551" cy="523220"/>
          </a:xfrm>
          <a:prstGeom prst="rect">
            <a:avLst/>
          </a:prstGeom>
          <a:noFill/>
        </p:spPr>
        <p:txBody>
          <a:bodyPr wrap="square">
            <a:spAutoFit/>
          </a:bodyPr>
          <a:lstStyle/>
          <a:p>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của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Giên</a:t>
            </a:r>
            <a:r>
              <a:rPr lang="en-US" sz="2800" b="1" i="0" dirty="0">
                <a:solidFill>
                  <a:srgbClr val="000000"/>
                </a:solidFill>
                <a:effectLst/>
                <a:latin typeface="Times New Roman" panose="02020603050405020304" pitchFamily="18" charset="0"/>
                <a:cs typeface="Times New Roman" panose="02020603050405020304" pitchFamily="18" charset="0"/>
              </a:rPr>
              <a:t> ra </a:t>
            </a:r>
            <a:r>
              <a:rPr lang="en-US" sz="2800" b="1" i="0" dirty="0" err="1">
                <a:solidFill>
                  <a:srgbClr val="000000"/>
                </a:solidFill>
                <a:effectLst/>
                <a:latin typeface="Times New Roman" panose="02020603050405020304" pitchFamily="18" charset="0"/>
                <a:cs typeface="Times New Roman" panose="02020603050405020304" pitchFamily="18" charset="0"/>
              </a:rPr>
              <a:t>mở</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cửa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giấu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khỏi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sự</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ngạc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nhiên</a:t>
            </a:r>
            <a:r>
              <a:rPr lang="en-US" sz="2800" b="1" i="0" dirty="0">
                <a:solidFill>
                  <a:srgbClr val="000000"/>
                </a:solidFill>
                <a:effectLst/>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BC819C-0AC0-469F-9E01-71F80C967ADD}"/>
              </a:ext>
            </a:extLst>
          </p:cNvPr>
          <p:cNvSpPr txBox="1"/>
          <p:nvPr/>
        </p:nvSpPr>
        <p:spPr>
          <a:xfrm>
            <a:off x="1095828" y="1144941"/>
            <a:ext cx="10000343" cy="954107"/>
          </a:xfrm>
          <a:prstGeom prst="rect">
            <a:avLst/>
          </a:prstGeom>
          <a:noFill/>
        </p:spPr>
        <p:txBody>
          <a:bodyPr wrap="square">
            <a:spAutoFit/>
          </a:bodyPr>
          <a:lstStyle/>
          <a:p>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cha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rồi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tới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các</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anh</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chị</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ai </a:t>
            </a:r>
            <a:r>
              <a:rPr lang="en-US" sz="2800" b="1" i="0" dirty="0" err="1">
                <a:solidFill>
                  <a:srgbClr val="000000"/>
                </a:solidFill>
                <a:effectLst/>
                <a:latin typeface="Times New Roman" panose="02020603050405020304" pitchFamily="18" charset="0"/>
                <a:cs typeface="Times New Roman" panose="02020603050405020304" pitchFamily="18" charset="0"/>
              </a:rPr>
              <a:t>biết</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chữ</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cả</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Tôi</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cũng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không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nốt</a:t>
            </a:r>
            <a:r>
              <a:rPr lang="en-US" sz="2800" b="1" i="0" dirty="0">
                <a:solidFill>
                  <a:srgbClr val="000000"/>
                </a:solidFill>
                <a:effectLst/>
                <a:latin typeface="Times New Roman" panose="02020603050405020304" pitchFamily="18" charset="0"/>
                <a:cs typeface="Times New Roman" panose="02020603050405020304" pitchFamily="18" charset="0"/>
              </a:rPr>
              <a:t>. – </a:t>
            </a:r>
            <a:r>
              <a:rPr lang="en-US" sz="2800" b="1" i="0" dirty="0" err="1">
                <a:solidFill>
                  <a:srgbClr val="000000"/>
                </a:solidFill>
                <a:effectLst/>
                <a:latin typeface="Times New Roman" panose="02020603050405020304" pitchFamily="18" charset="0"/>
                <a:cs typeface="Times New Roman" panose="02020603050405020304" pitchFamily="18" charset="0"/>
              </a:rPr>
              <a:t>Bà</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mẹ</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trẻ</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nói</a:t>
            </a:r>
            <a:r>
              <a:rPr lang="en-US" sz="2800" b="1" i="0" dirty="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3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56" y="693321"/>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564129" y="1466504"/>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Miễn</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phí</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983655" y="1317952"/>
            <a:ext cx="8264917"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90701" y="2222267"/>
            <a:ext cx="1978607"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Hẻo</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lánh</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290675" y="2174598"/>
            <a:ext cx="5856334" cy="523220"/>
          </a:xfrm>
          <a:prstGeom prst="rect">
            <a:avLst/>
          </a:prstGeom>
          <a:noFill/>
        </p:spPr>
        <p:txBody>
          <a:bodyPr wrap="square">
            <a:spAutoFit/>
          </a:bodyPr>
          <a:lstStyle/>
          <a:p>
            <a:r>
              <a:rPr lang="en-US" sz="2800" b="1" i="1" dirty="0">
                <a:solidFill>
                  <a:schemeClr val="bg1"/>
                </a:solidFill>
                <a:effectLst/>
                <a:latin typeface="Times New Roman" panose="02020603050405020304" pitchFamily="18" charset="0"/>
                <a:ea typeface="Times New Roman" panose="02020603050405020304" pitchFamily="18" charset="0"/>
              </a:rPr>
              <a:t>(</a:t>
            </a:r>
            <a:r>
              <a:rPr lang="en-US" sz="2800" b="1" i="1" dirty="0" err="1">
                <a:solidFill>
                  <a:schemeClr val="bg1"/>
                </a:solidFill>
                <a:effectLst/>
                <a:latin typeface="Times New Roman" panose="02020603050405020304" pitchFamily="18" charset="0"/>
                <a:ea typeface="Times New Roman" panose="02020603050405020304" pitchFamily="18" charset="0"/>
              </a:rPr>
              <a:t>nơi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xa</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ít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người</a:t>
            </a:r>
            <a:r>
              <a:rPr lang="en-US" sz="2800" b="1" i="1" dirty="0">
                <a:solidFill>
                  <a:schemeClr val="bg1"/>
                </a:solidFill>
                <a:effectLst/>
                <a:latin typeface="Times New Roman" panose="02020603050405020304" pitchFamily="18" charset="0"/>
                <a:ea typeface="Times New Roman" panose="02020603050405020304" pitchFamily="18" charset="0"/>
              </a:rPr>
              <a:t> qua </a:t>
            </a:r>
            <a:r>
              <a:rPr lang="en-US" sz="2800" b="1" i="1" dirty="0" err="1">
                <a:solidFill>
                  <a:schemeClr val="bg1"/>
                </a:solidFill>
                <a:effectLst/>
                <a:latin typeface="Times New Roman" panose="02020603050405020304" pitchFamily="18" charset="0"/>
                <a:ea typeface="Times New Roman" panose="02020603050405020304" pitchFamily="18" charset="0"/>
              </a:rPr>
              <a:t>lại</a:t>
            </a:r>
            <a:r>
              <a:rPr lang="en-US" sz="2800" b="1" i="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590702" y="2970470"/>
            <a:ext cx="1978606" cy="523220"/>
          </a:xfrm>
          <a:prstGeom prst="rect">
            <a:avLst/>
          </a:prstGeom>
          <a:noFill/>
        </p:spPr>
        <p:txBody>
          <a:bodyPr wrap="square">
            <a:spAutoFit/>
          </a:bodyPr>
          <a:lstStyle/>
          <a:p>
            <a:r>
              <a:rPr lang="en-US" sz="2800" b="1" dirty="0" err="1">
                <a:solidFill>
                  <a:srgbClr val="FFFF00"/>
                </a:solidFill>
                <a:effectLst/>
                <a:latin typeface="Times New Roman" panose="02020603050405020304" pitchFamily="18" charset="0"/>
                <a:ea typeface="Times New Roman" panose="02020603050405020304" pitchFamily="18" charset="0"/>
              </a:rPr>
              <a:t>Ngóng</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cổ</a:t>
            </a:r>
            <a:r>
              <a:rPr lang="en-US" sz="2800" b="1" dirty="0">
                <a:solidFill>
                  <a:srgbClr val="FFFF00"/>
                </a:solidFill>
                <a:effectLst/>
                <a:latin typeface="Times New Roman" panose="02020603050405020304" pitchFamily="18" charset="0"/>
                <a:ea typeface="Times New Roman" panose="02020603050405020304" pitchFamily="18" charset="0"/>
              </a:rPr>
              <a:t>:</a:t>
            </a:r>
            <a:endParaRPr lang="en-US" sz="28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290675" y="2994831"/>
            <a:ext cx="5856334" cy="523220"/>
          </a:xfrm>
          <a:prstGeom prst="rect">
            <a:avLst/>
          </a:prstGeom>
          <a:noFill/>
        </p:spPr>
        <p:txBody>
          <a:bodyPr wrap="square">
            <a:spAutoFit/>
          </a:bodyPr>
          <a:lstStyle/>
          <a:p>
            <a:r>
              <a:rPr lang="en-US" sz="2800" b="1" i="1" dirty="0" err="1">
                <a:solidFill>
                  <a:schemeClr val="bg1"/>
                </a:solidFill>
                <a:effectLst/>
                <a:latin typeface="Times New Roman" panose="02020603050405020304" pitchFamily="18" charset="0"/>
                <a:ea typeface="Times New Roman" panose="02020603050405020304" pitchFamily="18" charset="0"/>
              </a:rPr>
              <a:t>trông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chờ</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mong</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đợi</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một</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điều</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gì</a:t>
            </a:r>
            <a:r>
              <a:rPr lang="en-US" sz="2800" b="1" i="1" dirty="0">
                <a:solidFill>
                  <a:schemeClr val="bg1"/>
                </a:solidFill>
                <a:effectLst/>
                <a:latin typeface="Times New Roman" panose="02020603050405020304" pitchFamily="18" charset="0"/>
                <a:ea typeface="Times New Roman" panose="02020603050405020304" pitchFamily="18" charset="0"/>
              </a:rPr>
              <a:t> </a:t>
            </a:r>
            <a:r>
              <a:rPr lang="en-US" sz="2800" b="1" i="1" dirty="0" err="1">
                <a:solidFill>
                  <a:schemeClr val="bg1"/>
                </a:solidFill>
                <a:effectLst/>
                <a:latin typeface="Times New Roman" panose="02020603050405020304" pitchFamily="18" charset="0"/>
                <a:ea typeface="Times New Roman" panose="02020603050405020304" pitchFamily="18" charset="0"/>
              </a:rPr>
              <a:t>đó</a:t>
            </a:r>
            <a:endParaRPr lang="en-US" sz="2800" b="1" dirty="0">
              <a:solidFill>
                <a:schemeClr val="bg1"/>
              </a:solidFill>
            </a:endParaRPr>
          </a:p>
        </p:txBody>
      </p:sp>
      <p:sp>
        <p:nvSpPr>
          <p:cNvPr id="19" name="TextBox 18">
            <a:extLst>
              <a:ext uri="{FF2B5EF4-FFF2-40B4-BE49-F238E27FC236}">
                <a16:creationId xmlns:a16="http://schemas.microsoft.com/office/drawing/2014/main" id="{79D91AAD-7DA5-4EE4-9B1E-C94AE2C9101A}"/>
              </a:ext>
            </a:extLst>
          </p:cNvPr>
          <p:cNvSpPr txBox="1"/>
          <p:nvPr/>
        </p:nvSpPr>
        <p:spPr>
          <a:xfrm>
            <a:off x="1510355" y="3730436"/>
            <a:ext cx="2951064" cy="523220"/>
          </a:xfrm>
          <a:prstGeom prst="rect">
            <a:avLst/>
          </a:prstGeom>
          <a:noFill/>
        </p:spPr>
        <p:txBody>
          <a:bodyPr wrap="square">
            <a:spAutoFit/>
          </a:bodyPr>
          <a:lstStyle/>
          <a:p>
            <a:r>
              <a:rPr lang="en-US" sz="2800" b="1" dirty="0">
                <a:solidFill>
                  <a:srgbClr val="FFFF00"/>
                </a:solidFill>
                <a:effectLst/>
                <a:latin typeface="Times New Roman" panose="02020603050405020304" pitchFamily="18" charset="0"/>
                <a:ea typeface="Times New Roman" panose="02020603050405020304" pitchFamily="18" charset="0"/>
              </a:rPr>
              <a:t>Cha </a:t>
            </a:r>
            <a:r>
              <a:rPr lang="en-US" sz="2800" b="1" dirty="0" err="1">
                <a:solidFill>
                  <a:srgbClr val="FFFF00"/>
                </a:solidFill>
                <a:effectLst/>
                <a:latin typeface="Times New Roman" panose="02020603050405020304" pitchFamily="18" charset="0"/>
                <a:ea typeface="Times New Roman" panose="02020603050405020304" pitchFamily="18" charset="0"/>
              </a:rPr>
              <a:t>sinh</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mẹ</a:t>
            </a:r>
            <a:r>
              <a:rPr lang="en-US" sz="2800" b="1" dirty="0">
                <a:solidFill>
                  <a:srgbClr val="FFFF00"/>
                </a:solidFill>
                <a:effectLst/>
                <a:latin typeface="Times New Roman" panose="02020603050405020304" pitchFamily="18" charset="0"/>
                <a:ea typeface="Times New Roman" panose="02020603050405020304" pitchFamily="18" charset="0"/>
              </a:rPr>
              <a:t> </a:t>
            </a:r>
            <a:r>
              <a:rPr lang="en-US" sz="2800" b="1" dirty="0" err="1">
                <a:solidFill>
                  <a:srgbClr val="FFFF00"/>
                </a:solidFill>
                <a:effectLst/>
                <a:latin typeface="Times New Roman" panose="02020603050405020304" pitchFamily="18" charset="0"/>
                <a:ea typeface="Times New Roman" panose="02020603050405020304" pitchFamily="18" charset="0"/>
              </a:rPr>
              <a:t>đẻ</a:t>
            </a:r>
            <a:r>
              <a:rPr lang="en-US" sz="2800" b="1" dirty="0">
                <a:solidFill>
                  <a:srgbClr val="FFFF00"/>
                </a:solidFill>
                <a:effectLst/>
                <a:latin typeface="Times New Roman" panose="02020603050405020304" pitchFamily="18" charset="0"/>
                <a:ea typeface="Times New Roman" panose="02020603050405020304" pitchFamily="18" charset="0"/>
              </a:rPr>
              <a:t>: </a:t>
            </a:r>
            <a:endParaRPr lang="en-US" sz="2800" b="1" dirty="0">
              <a:solidFill>
                <a:srgbClr val="FFFF00"/>
              </a:solidFill>
            </a:endParaRPr>
          </a:p>
        </p:txBody>
      </p:sp>
      <p:sp>
        <p:nvSpPr>
          <p:cNvPr id="21" name="TextBox 20">
            <a:extLst>
              <a:ext uri="{FF2B5EF4-FFF2-40B4-BE49-F238E27FC236}">
                <a16:creationId xmlns:a16="http://schemas.microsoft.com/office/drawing/2014/main" id="{4192DA0B-1281-4BC0-8502-F18E29927F13}"/>
              </a:ext>
            </a:extLst>
          </p:cNvPr>
          <p:cNvSpPr txBox="1"/>
          <p:nvPr/>
        </p:nvSpPr>
        <p:spPr>
          <a:xfrm>
            <a:off x="1915885" y="3595719"/>
            <a:ext cx="9013371"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227479" y="4173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2000"/>
                                        <p:tgtEl>
                                          <p:spTgt spid="19"/>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in)">
                                      <p:cBhvr>
                                        <p:cTn id="5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19" grpId="0"/>
      <p:bldP spid="21" grpId="0"/>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750</TotalTime>
  <Words>1791</Words>
  <PresentationFormat>Widescreen</PresentationFormat>
  <Paragraphs>105</Paragraphs>
  <Slides>27</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A3.OpenSansBold-San</vt:lpstr>
      <vt:lpstr>A3.OpenSans-San</vt:lpstr>
      <vt:lpstr>Arial</vt:lpstr>
      <vt:lpstr>Calibri</vt:lpstr>
      <vt:lpstr>Calibri Light</vt:lpstr>
      <vt:lpstr>HP001 4 hàng</vt:lpstr>
      <vt:lpstr>Pacifico</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2023-08-23T14:28:38Z</dcterms:created>
  <dcterms:modified xsi:type="dcterms:W3CDTF">2023-08-28T10:43:31Z</dcterms:modified>
</cp:coreProperties>
</file>