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292" r:id="rId5"/>
    <p:sldId id="364" r:id="rId6"/>
    <p:sldId id="365" r:id="rId7"/>
    <p:sldId id="346" r:id="rId8"/>
    <p:sldId id="306" r:id="rId9"/>
    <p:sldId id="334" r:id="rId10"/>
    <p:sldId id="366" r:id="rId11"/>
    <p:sldId id="347" r:id="rId12"/>
    <p:sldId id="336" r:id="rId13"/>
    <p:sldId id="358" r:id="rId14"/>
    <p:sldId id="359" r:id="rId15"/>
    <p:sldId id="360" r:id="rId16"/>
    <p:sldId id="342" r:id="rId17"/>
    <p:sldId id="355" r:id="rId18"/>
    <p:sldId id="361" r:id="rId19"/>
    <p:sldId id="315" r:id="rId20"/>
    <p:sldId id="332" r:id="rId21"/>
    <p:sldId id="331" r:id="rId22"/>
    <p:sldId id="328" r:id="rId23"/>
    <p:sldId id="329" r:id="rId24"/>
    <p:sldId id="330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3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0000CC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8" autoAdjust="0"/>
    <p:restoredTop sz="94657"/>
  </p:normalViewPr>
  <p:slideViewPr>
    <p:cSldViewPr snapToGrid="0">
      <p:cViewPr varScale="1">
        <p:scale>
          <a:sx n="75" d="100"/>
          <a:sy n="75" d="100"/>
        </p:scale>
        <p:origin x="1166" y="48"/>
      </p:cViewPr>
      <p:guideLst>
        <p:guide orient="horz" pos="21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2B9D41A-5D94-4556-855A-EBE8E76B72FF}" type="datetimeFigureOut">
              <a:rPr lang="en-US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B1A947-1C75-4A0C-887C-A1DF584B9C5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22225" y="-18415"/>
            <a:ext cx="12214225" cy="688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988" y="-41275"/>
            <a:ext cx="27698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9: </a:t>
            </a: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English in the World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48988" y="-17463"/>
            <a:ext cx="1347787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Lesson 1.3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5103813" y="2646363"/>
            <a:ext cx="6596062" cy="173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Unit 9: English in the World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Page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70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655" y="813234"/>
            <a:ext cx="8022691" cy="1578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3164" y="3524998"/>
            <a:ext cx="6125741" cy="974730"/>
          </a:xfrm>
          <a:prstGeom prst="rect">
            <a:avLst/>
          </a:prstGeom>
        </p:spPr>
      </p:pic>
      <p:pic>
        <p:nvPicPr>
          <p:cNvPr id="14" name="we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41913" y="1830538"/>
            <a:ext cx="609600" cy="609600"/>
          </a:xfrm>
          <a:prstGeom prst="rect">
            <a:avLst/>
          </a:prstGeom>
        </p:spPr>
      </p:pic>
      <p:pic>
        <p:nvPicPr>
          <p:cNvPr id="15" name="thin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9391" y="1830434"/>
            <a:ext cx="609600" cy="609600"/>
          </a:xfrm>
          <a:prstGeom prst="rect">
            <a:avLst/>
          </a:prstGeom>
        </p:spPr>
      </p:pic>
      <p:pic>
        <p:nvPicPr>
          <p:cNvPr id="16" name="the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0389" y="1830816"/>
            <a:ext cx="609600" cy="609600"/>
          </a:xfrm>
          <a:prstGeom prst="rect">
            <a:avLst/>
          </a:prstGeom>
        </p:spPr>
      </p:pic>
      <p:pic>
        <p:nvPicPr>
          <p:cNvPr id="22" name="the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28083" y="1830606"/>
            <a:ext cx="609600" cy="609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295554" y="2135245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8399145" y="1417955"/>
            <a:ext cx="35458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each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336550"/>
            <a:ext cx="28765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3888" y="506413"/>
            <a:ext cx="8928100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1425575"/>
            <a:ext cx="121729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</a:rPr>
              <a:t>Do the same</a:t>
            </a: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319088" y="3795713"/>
            <a:ext cx="4268787" cy="942975"/>
          </a:xfrm>
          <a:prstGeom prst="wedgeRoundRectCallout">
            <a:avLst>
              <a:gd name="adj1" fmla="val -52977"/>
              <a:gd name="adj2" fmla="val 108417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Where are you going?</a:t>
            </a:r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6927850" y="4473575"/>
            <a:ext cx="4502150" cy="1011238"/>
          </a:xfrm>
          <a:prstGeom prst="wedgeRoundRectCallout">
            <a:avLst>
              <a:gd name="adj1" fmla="val 62130"/>
              <a:gd name="adj2" fmla="val 105574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I’m going to London.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06363" y="969963"/>
            <a:ext cx="2052046" cy="22733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</a:rPr>
              <a:t>Do the same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319087" y="3795713"/>
            <a:ext cx="5128675" cy="871157"/>
          </a:xfrm>
          <a:prstGeom prst="wedgeRoundRectCallout">
            <a:avLst>
              <a:gd name="adj1" fmla="val -52935"/>
              <a:gd name="adj2" fmla="val 83287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Where are you going to stay?</a:t>
            </a: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6001556" y="4473575"/>
            <a:ext cx="5457020" cy="871157"/>
          </a:xfrm>
          <a:prstGeom prst="wedgeRoundRectCallout">
            <a:avLst>
              <a:gd name="adj1" fmla="val 61421"/>
              <a:gd name="adj2" fmla="val 8519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I’m going to stay in Ritz Hotel.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137144" y="955675"/>
            <a:ext cx="1998922" cy="22733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</a:rPr>
              <a:t>Do the same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319088" y="3795713"/>
            <a:ext cx="4297362" cy="1095375"/>
          </a:xfrm>
          <a:prstGeom prst="wedgeRoundRectCallout">
            <a:avLst>
              <a:gd name="adj1" fmla="val -52954"/>
              <a:gd name="adj2" fmla="val 86375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anose="020F0502020204030204" pitchFamily="34" charset="0"/>
              </a:rPr>
              <a:t>What are you going to do?</a:t>
            </a:r>
          </a:p>
        </p:txBody>
      </p:sp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5473700" y="4044950"/>
            <a:ext cx="5970588" cy="1565275"/>
          </a:xfrm>
          <a:prstGeom prst="wedgeRoundRectCallout">
            <a:avLst>
              <a:gd name="adj1" fmla="val 60079"/>
              <a:gd name="adj2" fmla="val 93000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I’m going to visit British Museum, Kensington Gardens, and Portobello Road.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4114800" y="1008062"/>
            <a:ext cx="5996763" cy="2179637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66713"/>
            <a:ext cx="331152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libri" panose="020F0502020204030204" pitchFamily="34" charset="0"/>
              </a:rPr>
              <a:t>Do the same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63" y="928688"/>
            <a:ext cx="119999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995364" y="3643313"/>
            <a:ext cx="4268787" cy="1082675"/>
          </a:xfrm>
          <a:prstGeom prst="wedgeRoundRectCallout">
            <a:avLst>
              <a:gd name="adj1" fmla="val -52977"/>
              <a:gd name="adj2" fmla="val 87977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>
                <a:latin typeface="Calibri" panose="020F0502020204030204" pitchFamily="34" charset="0"/>
              </a:rPr>
              <a:t>What are you going to eat?</a:t>
            </a:r>
          </a:p>
        </p:txBody>
      </p:sp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6927850" y="4473575"/>
            <a:ext cx="4502150" cy="1108075"/>
          </a:xfrm>
          <a:prstGeom prst="wedgeRoundRectCallout">
            <a:avLst>
              <a:gd name="adj1" fmla="val 62130"/>
              <a:gd name="adj2" fmla="val 91977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</a:rPr>
              <a:t>I’m going to eat fish and chips.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0100930" y="942975"/>
            <a:ext cx="2005345" cy="22733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354013"/>
            <a:ext cx="647223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65138" y="1457355"/>
            <a:ext cx="11504612" cy="20621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marL="342900" indent="-342900">
              <a:buFontTx/>
              <a:buAutoNum type="alphaLcPeriod"/>
            </a:pPr>
            <a:r>
              <a:rPr lang="en-US" sz="3200" dirty="0">
                <a:solidFill>
                  <a:srgbClr val="0000CC"/>
                </a:solidFill>
                <a:latin typeface="Calibri" panose="020F0502020204030204" pitchFamily="34" charset="0"/>
              </a:rPr>
              <a:t>You're talking to your friend about your holiday plans. In pairs: Student B                    . Student A, answer Student B's questions about Australia. Swap roles. Ask about Canada and complete the table. </a:t>
            </a: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9212" y="1953418"/>
            <a:ext cx="179228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482624"/>
            <a:ext cx="56134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9625" y="1978025"/>
            <a:ext cx="5999163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1125" y="379413"/>
            <a:ext cx="48466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837" y="1148203"/>
            <a:ext cx="9908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b. Which city would be more interesting to visit? Why?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2537" y="312918"/>
            <a:ext cx="5009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+mn-lt"/>
              </a:rPr>
              <a:t>Discuss with your partner: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66" y="1937195"/>
            <a:ext cx="2449286" cy="193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49" y="1937195"/>
            <a:ext cx="2449286" cy="1926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175" y="1937195"/>
            <a:ext cx="2449286" cy="1934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166" y="4157555"/>
            <a:ext cx="2449286" cy="1934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449" y="4165720"/>
            <a:ext cx="2449286" cy="1926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175" y="4163399"/>
            <a:ext cx="2449286" cy="19349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614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75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631825" y="5634038"/>
            <a:ext cx="2378075" cy="538162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81213" y="2624138"/>
            <a:ext cx="3914775" cy="798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50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3475" y="4006850"/>
            <a:ext cx="40576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356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0" y="536575"/>
            <a:ext cx="10247313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Write a paragraph about your holiday plans. Write about 70 words.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3845"/>
            <a:ext cx="8994140" cy="613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949014"/>
            <a:ext cx="89916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Pronunciation:</a:t>
            </a:r>
          </a:p>
          <a:p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- Practice pronouncing the /ð/ sound.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</a:rPr>
              <a:t>Speaking:</a:t>
            </a:r>
          </a:p>
          <a:p>
            <a:r>
              <a:rPr lang="en-US" sz="3600" i="1" dirty="0">
                <a:solidFill>
                  <a:srgbClr val="000099"/>
                </a:solidFill>
                <a:latin typeface="Calibri" panose="020F0502020204030204" pitchFamily="34" charset="0"/>
              </a:rPr>
              <a:t>- Talk about holiday plans.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425" y="1885218"/>
            <a:ext cx="10951756" cy="38779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Practice pronouncing the /ð/ sound.</a:t>
            </a:r>
          </a:p>
          <a:p>
            <a:pPr marL="571500" indent="-571500">
              <a:spcBef>
                <a:spcPts val="1200"/>
              </a:spcBef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 (pages 54 &amp; 55). </a:t>
            </a:r>
          </a:p>
          <a:p>
            <a:pPr marL="571500" indent="-571500">
              <a:spcBef>
                <a:spcPts val="1200"/>
              </a:spcBef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Prepare the next lesson (page 71 SB).</a:t>
            </a:r>
          </a:p>
          <a:p>
            <a:pPr marL="571500" indent="-571500">
              <a:spcBef>
                <a:spcPts val="1200"/>
              </a:spcBef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pitchFamily="3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on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3794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6196013" y="588963"/>
            <a:ext cx="5980112" cy="30777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- talk about holiday plans.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- practice the /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ð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/ sound</a:t>
            </a:r>
            <a:r>
              <a:rPr lang="en-US" sz="3600" i="1" dirty="0"/>
              <a:t>.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00038"/>
            <a:ext cx="9180512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124825" y="552450"/>
            <a:ext cx="4027488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participant		B. environment	C. experience	D. competition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historic		B. delighted	C. annual		D. annoying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conclusion		B. tradition 	C. attraction	D. evidence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300268" y="142204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7121" y="338827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268" y="53037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64792" y="1843844"/>
            <a:ext cx="291361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pɑːrˈtɪsəpənt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77265" y="1843845"/>
            <a:ext cx="2913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/ɪnˈvaɪrənmənt/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10415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ɪkˈspɪriəns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0453" y="1846575"/>
            <a:ext cx="281599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kɑ:mpəˈtɪʃn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3666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/hɪˈstɔ:rɪk/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29388" y="3720911"/>
            <a:ext cx="243489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dɪˈlaɪtɪd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57121" y="3720792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/ˈænjuəl/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39374" y="3720791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/əˈnɔɪɪŋ/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57841" y="5681779"/>
            <a:ext cx="2507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kənˈklu:ʒn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34791" y="5724511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trəˈdɪʃn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57121" y="568010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əˈtrækʃn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39374" y="5645185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/ˈevɪdəns/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13342" y="278955"/>
            <a:ext cx="10320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homestay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B. mother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C. photo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D. workshops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p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dding		B. sc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lpture		C. c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stoms		D. l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ggage 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sugges</a:t>
            </a:r>
            <a:r>
              <a:rPr lang="en-US" sz="3200" u="sng" dirty="0">
                <a:latin typeface="+mj-lt"/>
              </a:rPr>
              <a:t>tion</a:t>
            </a:r>
            <a:r>
              <a:rPr lang="en-US" sz="3200" dirty="0">
                <a:latin typeface="+mj-lt"/>
              </a:rPr>
              <a:t>	 	B. tradi</a:t>
            </a:r>
            <a:r>
              <a:rPr lang="en-US" sz="3200" u="sng" dirty="0">
                <a:latin typeface="+mj-lt"/>
              </a:rPr>
              <a:t>tion</a:t>
            </a:r>
            <a:r>
              <a:rPr lang="en-US" sz="3200" dirty="0">
                <a:latin typeface="+mj-lt"/>
              </a:rPr>
              <a:t>		C. emo</a:t>
            </a:r>
            <a:r>
              <a:rPr lang="en-US" sz="3200" u="sng" dirty="0">
                <a:latin typeface="+mj-lt"/>
              </a:rPr>
              <a:t>tion	</a:t>
            </a:r>
            <a:r>
              <a:rPr lang="en-US" sz="3200" dirty="0">
                <a:latin typeface="+mj-lt"/>
              </a:rPr>
              <a:t>	D. loca</a:t>
            </a:r>
            <a:r>
              <a:rPr lang="en-US" sz="3200" u="sng" dirty="0">
                <a:latin typeface="+mj-lt"/>
              </a:rPr>
              <a:t>tion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9" y="83177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79279" y="140330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520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9720" y="518900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87810" y="1720972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ˈhoʊmsteɪz/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mʌðəz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36498" y="1694589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/ˈfoʊtoʊz/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19328" y="1666022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wɜ:rkʃɑ:ps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1741" y="5566073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/səˈdʒestʃən/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84651" y="5566073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ɪˈmoʊʃn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93222" y="3631291"/>
            <a:ext cx="27634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/ˈlʌɡɪdʒ/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08669" y="36006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pʊdɪŋ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37578" y="35746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/ˈskʌlptʃər/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131249" y="5566073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loʊˈkeɪʃn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53197" y="3600632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/ˈkʌstəmz/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96234" y="5522079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trəˈdɪʃn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89676" y="262799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  <a:latin typeface="+mj-lt"/>
              </a:rPr>
              <a:t>pronounced differently from that of the other words.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630764" y="624957"/>
            <a:ext cx="951311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pairs. Ask and answer the following questions.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339441" y="1473890"/>
            <a:ext cx="9513117" cy="37093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1. Do you have any plans for your next holiday?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2. Where are you going?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3. Where are you going to stay?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4. Where are you going to do?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</a:rPr>
              <a:t>5. Where are you going to eat?</a:t>
            </a:r>
          </a:p>
        </p:txBody>
      </p:sp>
      <p:pic>
        <p:nvPicPr>
          <p:cNvPr id="1024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716" y="358177"/>
            <a:ext cx="1336048" cy="85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3663" y="-7934325"/>
            <a:ext cx="13350876" cy="149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474663"/>
            <a:ext cx="5915025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890" y="557431"/>
            <a:ext cx="7468519" cy="2045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542" y="3180098"/>
            <a:ext cx="6069615" cy="1545778"/>
          </a:xfrm>
          <a:prstGeom prst="rect">
            <a:avLst/>
          </a:prstGeom>
        </p:spPr>
      </p:pic>
      <p:pic>
        <p:nvPicPr>
          <p:cNvPr id="12" name="t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6578" y="4725496"/>
            <a:ext cx="609600" cy="609600"/>
          </a:xfrm>
          <a:prstGeom prst="rect">
            <a:avLst/>
          </a:prstGeom>
        </p:spPr>
      </p:pic>
      <p:pic>
        <p:nvPicPr>
          <p:cNvPr id="13" name="th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2523" y="4725489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644005" y="3728720"/>
            <a:ext cx="32219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9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632</Words>
  <Application>Microsoft Office PowerPoint</Application>
  <PresentationFormat>Widescreen</PresentationFormat>
  <Paragraphs>90</Paragraphs>
  <Slides>24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261</cp:revision>
  <dcterms:created xsi:type="dcterms:W3CDTF">2020-12-08T03:17:00Z</dcterms:created>
  <dcterms:modified xsi:type="dcterms:W3CDTF">2023-07-26T08:37:28Z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4C3E080E50B5448DB09B153ABDFAEDE8</vt:lpwstr>
  </property>
  <property fmtid="{D5CDD505-2E9C-101B-9397-08002B2CF9AE}" pid="3" name="KSOProductBuildVer">
    <vt:lpwstr>1033-11.2.0.11486</vt:lpwstr>
  </property>
</Properties>
</file>