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20" r:id="rId2"/>
    <p:sldMasterId id="2147483756" r:id="rId3"/>
  </p:sldMasterIdLst>
  <p:notesMasterIdLst>
    <p:notesMasterId r:id="rId47"/>
  </p:notesMasterIdLst>
  <p:sldIdLst>
    <p:sldId id="364" r:id="rId4"/>
    <p:sldId id="371" r:id="rId5"/>
    <p:sldId id="369" r:id="rId6"/>
    <p:sldId id="372" r:id="rId7"/>
    <p:sldId id="4200" r:id="rId8"/>
    <p:sldId id="370" r:id="rId9"/>
    <p:sldId id="373" r:id="rId10"/>
    <p:sldId id="374" r:id="rId11"/>
    <p:sldId id="375" r:id="rId12"/>
    <p:sldId id="376" r:id="rId13"/>
    <p:sldId id="377" r:id="rId14"/>
    <p:sldId id="379" r:id="rId15"/>
    <p:sldId id="380" r:id="rId16"/>
    <p:sldId id="4186" r:id="rId17"/>
    <p:sldId id="382" r:id="rId18"/>
    <p:sldId id="384" r:id="rId19"/>
    <p:sldId id="385" r:id="rId20"/>
    <p:sldId id="386" r:id="rId21"/>
    <p:sldId id="387" r:id="rId22"/>
    <p:sldId id="388" r:id="rId23"/>
    <p:sldId id="389" r:id="rId24"/>
    <p:sldId id="390" r:id="rId25"/>
    <p:sldId id="391" r:id="rId26"/>
    <p:sldId id="392" r:id="rId27"/>
    <p:sldId id="393" r:id="rId28"/>
    <p:sldId id="394" r:id="rId29"/>
    <p:sldId id="4174" r:id="rId30"/>
    <p:sldId id="367" r:id="rId31"/>
    <p:sldId id="395" r:id="rId32"/>
    <p:sldId id="4187" r:id="rId33"/>
    <p:sldId id="4188" r:id="rId34"/>
    <p:sldId id="4189" r:id="rId35"/>
    <p:sldId id="4190" r:id="rId36"/>
    <p:sldId id="4191" r:id="rId37"/>
    <p:sldId id="4193" r:id="rId38"/>
    <p:sldId id="4192" r:id="rId39"/>
    <p:sldId id="4194" r:id="rId40"/>
    <p:sldId id="4196" r:id="rId41"/>
    <p:sldId id="4195" r:id="rId42"/>
    <p:sldId id="4197" r:id="rId43"/>
    <p:sldId id="4198" r:id="rId44"/>
    <p:sldId id="4199" r:id="rId45"/>
    <p:sldId id="339" r:id="rId46"/>
  </p:sldIdLst>
  <p:sldSz cx="12192000" cy="6858000"/>
  <p:notesSz cx="6858000" cy="9144000"/>
  <p:embeddedFontLst>
    <p:embeddedFont>
      <p:font typeface=".VnFreeH" panose="020B7200000000000000" pitchFamily="34" charset="0"/>
      <p:regular r:id="rId48"/>
    </p:embeddedFont>
    <p:embeddedFont>
      <p:font typeface="Calibri Light" panose="020F0302020204030204" pitchFamily="34" charset="0"/>
      <p:regular r:id="rId49"/>
      <p:italic r:id="rId50"/>
    </p:embeddedFont>
    <p:embeddedFont>
      <p:font typeface="Road Rage" pitchFamily="50" charset="0"/>
      <p:regular r:id="rId51"/>
    </p:embeddedFont>
    <p:embeddedFont>
      <p:font typeface="Roboto" panose="02000000000000000000" pitchFamily="2" charset="0"/>
      <p:regular r:id="rId52"/>
      <p:bold r:id="rId53"/>
      <p:italic r:id="rId54"/>
      <p:boldItalic r:id="rId55"/>
    </p:embeddedFont>
    <p:embeddedFont>
      <p:font typeface="Roboto Black" panose="02000000000000000000" pitchFamily="2" charset="0"/>
      <p:bold r:id="rId56"/>
      <p:boldItalic r:id="rId5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1"/>
    <a:srgbClr val="FE0000"/>
    <a:srgbClr val="FFFFFF"/>
    <a:srgbClr val="858586"/>
    <a:srgbClr val="D8484A"/>
    <a:srgbClr val="29356D"/>
    <a:srgbClr val="DE0000"/>
    <a:srgbClr val="006999"/>
    <a:srgbClr val="316B8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54" autoAdjust="0"/>
  </p:normalViewPr>
  <p:slideViewPr>
    <p:cSldViewPr snapToGrid="0">
      <p:cViewPr varScale="1">
        <p:scale>
          <a:sx n="87" d="100"/>
          <a:sy n="87" d="100"/>
        </p:scale>
        <p:origin x="15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334F4-BED4-4657-9316-3C0F6797D794}" type="datetimeFigureOut">
              <a:rPr lang="vi-VN" smtClean="0"/>
              <a:t>07/12/2022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EC417-4AA1-4EC0-A9ED-469F0F8997E8}" type="slidenum">
              <a:rPr lang="vi-VN" smtClean="0"/>
              <a:t>‹#›</a:t>
            </a:fld>
            <a:endParaRPr lang="vi-VN"/>
          </a:p>
        </p:txBody>
      </p:sp>
    </p:spTree>
    <p:extLst>
      <p:ext uri="{BB962C8B-B14F-4D97-AF65-F5344CB8AC3E}">
        <p14:creationId xmlns:p14="http://schemas.microsoft.com/office/powerpoint/2010/main" val="124928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5298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Giới thiệu về nguyên, vật liệu cần dùng trong bài thực hành này</a:t>
            </a:r>
          </a:p>
        </p:txBody>
      </p:sp>
      <p:sp>
        <p:nvSpPr>
          <p:cNvPr id="4" name="Slide Number Placeholder 3"/>
          <p:cNvSpPr>
            <a:spLocks noGrp="1"/>
          </p:cNvSpPr>
          <p:nvPr>
            <p:ph type="sldNum" sz="quarter" idx="5"/>
          </p:nvPr>
        </p:nvSpPr>
        <p:spPr/>
        <p:txBody>
          <a:bodyPr/>
          <a:lstStyle/>
          <a:p>
            <a:fld id="{617EC417-4AA1-4EC0-A9ED-469F0F8997E8}" type="slidenum">
              <a:rPr lang="vi-VN" smtClean="0"/>
              <a:t>10</a:t>
            </a:fld>
            <a:endParaRPr lang="vi-VN"/>
          </a:p>
        </p:txBody>
      </p:sp>
    </p:spTree>
    <p:extLst>
      <p:ext uri="{BB962C8B-B14F-4D97-AF65-F5344CB8AC3E}">
        <p14:creationId xmlns:p14="http://schemas.microsoft.com/office/powerpoint/2010/main" val="427258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Giới thiệu về nguyên, vật liệu cần dùng trong bài thực hành này. Có thể giới thiệu nơi bán chúng. </a:t>
            </a:r>
          </a:p>
        </p:txBody>
      </p:sp>
      <p:sp>
        <p:nvSpPr>
          <p:cNvPr id="4" name="Slide Number Placeholder 3"/>
          <p:cNvSpPr>
            <a:spLocks noGrp="1"/>
          </p:cNvSpPr>
          <p:nvPr>
            <p:ph type="sldNum" sz="quarter" idx="5"/>
          </p:nvPr>
        </p:nvSpPr>
        <p:spPr/>
        <p:txBody>
          <a:bodyPr/>
          <a:lstStyle/>
          <a:p>
            <a:fld id="{617EC417-4AA1-4EC0-A9ED-469F0F8997E8}" type="slidenum">
              <a:rPr lang="vi-VN" smtClean="0"/>
              <a:t>11</a:t>
            </a:fld>
            <a:endParaRPr lang="vi-VN"/>
          </a:p>
        </p:txBody>
      </p:sp>
    </p:spTree>
    <p:extLst>
      <p:ext uri="{BB962C8B-B14F-4D97-AF65-F5344CB8AC3E}">
        <p14:creationId xmlns:p14="http://schemas.microsoft.com/office/powerpoint/2010/main" val="1585311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cách chuẩn bị vật dụng, số lượng, kích thước.</a:t>
            </a:r>
          </a:p>
        </p:txBody>
      </p:sp>
      <p:sp>
        <p:nvSpPr>
          <p:cNvPr id="4" name="Slide Number Placeholder 3"/>
          <p:cNvSpPr>
            <a:spLocks noGrp="1"/>
          </p:cNvSpPr>
          <p:nvPr>
            <p:ph type="sldNum" sz="quarter" idx="5"/>
          </p:nvPr>
        </p:nvSpPr>
        <p:spPr/>
        <p:txBody>
          <a:bodyPr/>
          <a:lstStyle/>
          <a:p>
            <a:fld id="{617EC417-4AA1-4EC0-A9ED-469F0F8997E8}" type="slidenum">
              <a:rPr lang="vi-VN" smtClean="0"/>
              <a:t>12</a:t>
            </a:fld>
            <a:endParaRPr lang="vi-VN"/>
          </a:p>
        </p:txBody>
      </p:sp>
    </p:spTree>
    <p:extLst>
      <p:ext uri="{BB962C8B-B14F-4D97-AF65-F5344CB8AC3E}">
        <p14:creationId xmlns:p14="http://schemas.microsoft.com/office/powerpoint/2010/main" val="2857020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chuẩn bị vật dụng, số lượng, kích thước.</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13</a:t>
            </a:fld>
            <a:endParaRPr lang="vi-VN"/>
          </a:p>
        </p:txBody>
      </p:sp>
    </p:spTree>
    <p:extLst>
      <p:ext uri="{BB962C8B-B14F-4D97-AF65-F5344CB8AC3E}">
        <p14:creationId xmlns:p14="http://schemas.microsoft.com/office/powerpoint/2010/main" val="17326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chuẩn bị vật dụng, số lượng, kích thước.</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14</a:t>
            </a:fld>
            <a:endParaRPr lang="vi-VN"/>
          </a:p>
        </p:txBody>
      </p:sp>
    </p:spTree>
    <p:extLst>
      <p:ext uri="{BB962C8B-B14F-4D97-AF65-F5344CB8AC3E}">
        <p14:creationId xmlns:p14="http://schemas.microsoft.com/office/powerpoint/2010/main" val="2791645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chuẩn bị vật dụng, số lượng, kích thước. </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15</a:t>
            </a:fld>
            <a:endParaRPr lang="vi-VN"/>
          </a:p>
        </p:txBody>
      </p:sp>
    </p:spTree>
    <p:extLst>
      <p:ext uri="{BB962C8B-B14F-4D97-AF65-F5344CB8AC3E}">
        <p14:creationId xmlns:p14="http://schemas.microsoft.com/office/powerpoint/2010/main" val="230874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chuẩn bị vật dụng, số lượng, kích thước. Tác dụng</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16</a:t>
            </a:fld>
            <a:endParaRPr lang="vi-VN"/>
          </a:p>
        </p:txBody>
      </p:sp>
    </p:spTree>
    <p:extLst>
      <p:ext uri="{BB962C8B-B14F-4D97-AF65-F5344CB8AC3E}">
        <p14:creationId xmlns:p14="http://schemas.microsoft.com/office/powerpoint/2010/main" val="2685850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chuẩn bị vật dụng, số lượng, kích thước. Tác dụng</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17</a:t>
            </a:fld>
            <a:endParaRPr lang="vi-VN"/>
          </a:p>
        </p:txBody>
      </p:sp>
    </p:spTree>
    <p:extLst>
      <p:ext uri="{BB962C8B-B14F-4D97-AF65-F5344CB8AC3E}">
        <p14:creationId xmlns:p14="http://schemas.microsoft.com/office/powerpoint/2010/main" val="1950590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cách làm từng bước</a:t>
            </a:r>
          </a:p>
        </p:txBody>
      </p:sp>
      <p:sp>
        <p:nvSpPr>
          <p:cNvPr id="4" name="Slide Number Placeholder 3"/>
          <p:cNvSpPr>
            <a:spLocks noGrp="1"/>
          </p:cNvSpPr>
          <p:nvPr>
            <p:ph type="sldNum" sz="quarter" idx="5"/>
          </p:nvPr>
        </p:nvSpPr>
        <p:spPr/>
        <p:txBody>
          <a:bodyPr/>
          <a:lstStyle/>
          <a:p>
            <a:fld id="{617EC417-4AA1-4EC0-A9ED-469F0F8997E8}" type="slidenum">
              <a:rPr lang="vi-VN" smtClean="0"/>
              <a:t>18</a:t>
            </a:fld>
            <a:endParaRPr lang="vi-VN"/>
          </a:p>
        </p:txBody>
      </p:sp>
    </p:spTree>
    <p:extLst>
      <p:ext uri="{BB962C8B-B14F-4D97-AF65-F5344CB8AC3E}">
        <p14:creationId xmlns:p14="http://schemas.microsoft.com/office/powerpoint/2010/main" val="1330401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làm từng bước</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19</a:t>
            </a:fld>
            <a:endParaRPr lang="vi-VN"/>
          </a:p>
        </p:txBody>
      </p:sp>
    </p:spTree>
    <p:extLst>
      <p:ext uri="{BB962C8B-B14F-4D97-AF65-F5344CB8AC3E}">
        <p14:creationId xmlns:p14="http://schemas.microsoft.com/office/powerpoint/2010/main" val="3952321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Xem gợi ý</a:t>
            </a:r>
          </a:p>
        </p:txBody>
      </p:sp>
      <p:sp>
        <p:nvSpPr>
          <p:cNvPr id="4" name="Slide Number Placeholder 3"/>
          <p:cNvSpPr>
            <a:spLocks noGrp="1"/>
          </p:cNvSpPr>
          <p:nvPr>
            <p:ph type="sldNum" sz="quarter" idx="5"/>
          </p:nvPr>
        </p:nvSpPr>
        <p:spPr/>
        <p:txBody>
          <a:bodyPr/>
          <a:lstStyle/>
          <a:p>
            <a:fld id="{617EC417-4AA1-4EC0-A9ED-469F0F8997E8}" type="slidenum">
              <a:rPr lang="vi-VN" smtClean="0"/>
              <a:t>2</a:t>
            </a:fld>
            <a:endParaRPr lang="vi-VN"/>
          </a:p>
        </p:txBody>
      </p:sp>
    </p:spTree>
    <p:extLst>
      <p:ext uri="{BB962C8B-B14F-4D97-AF65-F5344CB8AC3E}">
        <p14:creationId xmlns:p14="http://schemas.microsoft.com/office/powerpoint/2010/main" val="831603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làm từng bước</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20</a:t>
            </a:fld>
            <a:endParaRPr lang="vi-VN"/>
          </a:p>
        </p:txBody>
      </p:sp>
    </p:spTree>
    <p:extLst>
      <p:ext uri="{BB962C8B-B14F-4D97-AF65-F5344CB8AC3E}">
        <p14:creationId xmlns:p14="http://schemas.microsoft.com/office/powerpoint/2010/main" val="2311328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làm từng bước</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21</a:t>
            </a:fld>
            <a:endParaRPr lang="vi-VN"/>
          </a:p>
        </p:txBody>
      </p:sp>
    </p:spTree>
    <p:extLst>
      <p:ext uri="{BB962C8B-B14F-4D97-AF65-F5344CB8AC3E}">
        <p14:creationId xmlns:p14="http://schemas.microsoft.com/office/powerpoint/2010/main" val="3794355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làm từng bước</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22</a:t>
            </a:fld>
            <a:endParaRPr lang="vi-VN"/>
          </a:p>
        </p:txBody>
      </p:sp>
    </p:spTree>
    <p:extLst>
      <p:ext uri="{BB962C8B-B14F-4D97-AF65-F5344CB8AC3E}">
        <p14:creationId xmlns:p14="http://schemas.microsoft.com/office/powerpoint/2010/main" val="724361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làm từng bước. Lưu ý HS khi sử dụng dao</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23</a:t>
            </a:fld>
            <a:endParaRPr lang="vi-VN"/>
          </a:p>
        </p:txBody>
      </p:sp>
    </p:spTree>
    <p:extLst>
      <p:ext uri="{BB962C8B-B14F-4D97-AF65-F5344CB8AC3E}">
        <p14:creationId xmlns:p14="http://schemas.microsoft.com/office/powerpoint/2010/main" val="3876182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làm từng bước</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24</a:t>
            </a:fld>
            <a:endParaRPr lang="vi-VN"/>
          </a:p>
        </p:txBody>
      </p:sp>
    </p:spTree>
    <p:extLst>
      <p:ext uri="{BB962C8B-B14F-4D97-AF65-F5344CB8AC3E}">
        <p14:creationId xmlns:p14="http://schemas.microsoft.com/office/powerpoint/2010/main" val="2322043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khoan, cần cẩn thận với dụng cụ khoan. Có thể nhờ người lớn hỗ trợ</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25</a:t>
            </a:fld>
            <a:endParaRPr lang="vi-VN"/>
          </a:p>
        </p:txBody>
      </p:sp>
    </p:spTree>
    <p:extLst>
      <p:ext uri="{BB962C8B-B14F-4D97-AF65-F5344CB8AC3E}">
        <p14:creationId xmlns:p14="http://schemas.microsoft.com/office/powerpoint/2010/main" val="3997601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Giải thích vì sao sắp xếp giấy màu như vậy</a:t>
            </a:r>
          </a:p>
        </p:txBody>
      </p:sp>
      <p:sp>
        <p:nvSpPr>
          <p:cNvPr id="4" name="Slide Number Placeholder 3"/>
          <p:cNvSpPr>
            <a:spLocks noGrp="1"/>
          </p:cNvSpPr>
          <p:nvPr>
            <p:ph type="sldNum" sz="quarter" idx="5"/>
          </p:nvPr>
        </p:nvSpPr>
        <p:spPr/>
        <p:txBody>
          <a:bodyPr/>
          <a:lstStyle/>
          <a:p>
            <a:fld id="{617EC417-4AA1-4EC0-A9ED-469F0F8997E8}" type="slidenum">
              <a:rPr lang="vi-VN" smtClean="0"/>
              <a:t>26</a:t>
            </a:fld>
            <a:endParaRPr lang="vi-VN"/>
          </a:p>
        </p:txBody>
      </p:sp>
    </p:spTree>
    <p:extLst>
      <p:ext uri="{BB962C8B-B14F-4D97-AF65-F5344CB8AC3E}">
        <p14:creationId xmlns:p14="http://schemas.microsoft.com/office/powerpoint/2010/main" val="859688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Đề nghị HS về nhà tiếp tục thực hành. Chào tạm biệt các bạn nhỏ và hẹn gặp lại trong bài học tới.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2335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nội dung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28</a:t>
            </a:fld>
            <a:endParaRPr lang="vi-VN"/>
          </a:p>
        </p:txBody>
      </p:sp>
    </p:spTree>
    <p:extLst>
      <p:ext uri="{BB962C8B-B14F-4D97-AF65-F5344CB8AC3E}">
        <p14:creationId xmlns:p14="http://schemas.microsoft.com/office/powerpoint/2010/main" val="3010645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cách thực hiện, lưu ý khi dùng dụng cụ khoan, cắt</a:t>
            </a:r>
          </a:p>
        </p:txBody>
      </p:sp>
      <p:sp>
        <p:nvSpPr>
          <p:cNvPr id="4" name="Slide Number Placeholder 3"/>
          <p:cNvSpPr>
            <a:spLocks noGrp="1"/>
          </p:cNvSpPr>
          <p:nvPr>
            <p:ph type="sldNum" sz="quarter" idx="5"/>
          </p:nvPr>
        </p:nvSpPr>
        <p:spPr/>
        <p:txBody>
          <a:bodyPr/>
          <a:lstStyle/>
          <a:p>
            <a:fld id="{617EC417-4AA1-4EC0-A9ED-469F0F8997E8}" type="slidenum">
              <a:rPr lang="vi-VN" smtClean="0"/>
              <a:t>29</a:t>
            </a:fld>
            <a:endParaRPr lang="vi-VN"/>
          </a:p>
        </p:txBody>
      </p:sp>
    </p:spTree>
    <p:extLst>
      <p:ext uri="{BB962C8B-B14F-4D97-AF65-F5344CB8AC3E}">
        <p14:creationId xmlns:p14="http://schemas.microsoft.com/office/powerpoint/2010/main" val="2478479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nội dung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3</a:t>
            </a:fld>
            <a:endParaRPr lang="vi-VN"/>
          </a:p>
        </p:txBody>
      </p:sp>
    </p:spTree>
    <p:extLst>
      <p:ext uri="{BB962C8B-B14F-4D97-AF65-F5344CB8AC3E}">
        <p14:creationId xmlns:p14="http://schemas.microsoft.com/office/powerpoint/2010/main" val="3166559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thực hiện, lưu ý khi dùng dụng cụ khoan, cắt; khoảng cách các lỗ tròn</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30</a:t>
            </a:fld>
            <a:endParaRPr lang="vi-VN"/>
          </a:p>
        </p:txBody>
      </p:sp>
    </p:spTree>
    <p:extLst>
      <p:ext uri="{BB962C8B-B14F-4D97-AF65-F5344CB8AC3E}">
        <p14:creationId xmlns:p14="http://schemas.microsoft.com/office/powerpoint/2010/main" val="481528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thực hiện</a:t>
            </a:r>
          </a:p>
        </p:txBody>
      </p:sp>
      <p:sp>
        <p:nvSpPr>
          <p:cNvPr id="4" name="Slide Number Placeholder 3"/>
          <p:cNvSpPr>
            <a:spLocks noGrp="1"/>
          </p:cNvSpPr>
          <p:nvPr>
            <p:ph type="sldNum" sz="quarter" idx="5"/>
          </p:nvPr>
        </p:nvSpPr>
        <p:spPr/>
        <p:txBody>
          <a:bodyPr/>
          <a:lstStyle/>
          <a:p>
            <a:fld id="{617EC417-4AA1-4EC0-A9ED-469F0F8997E8}" type="slidenum">
              <a:rPr lang="vi-VN" smtClean="0"/>
              <a:t>31</a:t>
            </a:fld>
            <a:endParaRPr lang="vi-VN"/>
          </a:p>
        </p:txBody>
      </p:sp>
    </p:spTree>
    <p:extLst>
      <p:ext uri="{BB962C8B-B14F-4D97-AF65-F5344CB8AC3E}">
        <p14:creationId xmlns:p14="http://schemas.microsoft.com/office/powerpoint/2010/main" val="2454689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thực hiện</a:t>
            </a:r>
          </a:p>
        </p:txBody>
      </p:sp>
      <p:sp>
        <p:nvSpPr>
          <p:cNvPr id="4" name="Slide Number Placeholder 3"/>
          <p:cNvSpPr>
            <a:spLocks noGrp="1"/>
          </p:cNvSpPr>
          <p:nvPr>
            <p:ph type="sldNum" sz="quarter" idx="5"/>
          </p:nvPr>
        </p:nvSpPr>
        <p:spPr/>
        <p:txBody>
          <a:bodyPr/>
          <a:lstStyle/>
          <a:p>
            <a:fld id="{617EC417-4AA1-4EC0-A9ED-469F0F8997E8}" type="slidenum">
              <a:rPr lang="vi-VN" smtClean="0"/>
              <a:t>32</a:t>
            </a:fld>
            <a:endParaRPr lang="vi-VN"/>
          </a:p>
        </p:txBody>
      </p:sp>
    </p:spTree>
    <p:extLst>
      <p:ext uri="{BB962C8B-B14F-4D97-AF65-F5344CB8AC3E}">
        <p14:creationId xmlns:p14="http://schemas.microsoft.com/office/powerpoint/2010/main" val="2975289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thực hiện, lưu ý cách đặt bóng đèn</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33</a:t>
            </a:fld>
            <a:endParaRPr lang="vi-VN"/>
          </a:p>
        </p:txBody>
      </p:sp>
    </p:spTree>
    <p:extLst>
      <p:ext uri="{BB962C8B-B14F-4D97-AF65-F5344CB8AC3E}">
        <p14:creationId xmlns:p14="http://schemas.microsoft.com/office/powerpoint/2010/main" val="4251850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thực hiện</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34</a:t>
            </a:fld>
            <a:endParaRPr lang="vi-VN"/>
          </a:p>
        </p:txBody>
      </p:sp>
    </p:spTree>
    <p:extLst>
      <p:ext uri="{BB962C8B-B14F-4D97-AF65-F5344CB8AC3E}">
        <p14:creationId xmlns:p14="http://schemas.microsoft.com/office/powerpoint/2010/main" val="2537645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thực hiện</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35</a:t>
            </a:fld>
            <a:endParaRPr lang="vi-VN"/>
          </a:p>
        </p:txBody>
      </p:sp>
    </p:spTree>
    <p:extLst>
      <p:ext uri="{BB962C8B-B14F-4D97-AF65-F5344CB8AC3E}">
        <p14:creationId xmlns:p14="http://schemas.microsoft.com/office/powerpoint/2010/main" val="3061826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làm chụp đèn và gắn lên</a:t>
            </a:r>
          </a:p>
        </p:txBody>
      </p:sp>
      <p:sp>
        <p:nvSpPr>
          <p:cNvPr id="4" name="Slide Number Placeholder 3"/>
          <p:cNvSpPr>
            <a:spLocks noGrp="1"/>
          </p:cNvSpPr>
          <p:nvPr>
            <p:ph type="sldNum" sz="quarter" idx="5"/>
          </p:nvPr>
        </p:nvSpPr>
        <p:spPr/>
        <p:txBody>
          <a:bodyPr/>
          <a:lstStyle/>
          <a:p>
            <a:fld id="{617EC417-4AA1-4EC0-A9ED-469F0F8997E8}" type="slidenum">
              <a:rPr lang="vi-VN" smtClean="0"/>
              <a:t>36</a:t>
            </a:fld>
            <a:endParaRPr lang="vi-VN"/>
          </a:p>
        </p:txBody>
      </p:sp>
    </p:spTree>
    <p:extLst>
      <p:ext uri="{BB962C8B-B14F-4D97-AF65-F5344CB8AC3E}">
        <p14:creationId xmlns:p14="http://schemas.microsoft.com/office/powerpoint/2010/main" val="1726538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thực hiện</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37</a:t>
            </a:fld>
            <a:endParaRPr lang="vi-VN"/>
          </a:p>
        </p:txBody>
      </p:sp>
    </p:spTree>
    <p:extLst>
      <p:ext uri="{BB962C8B-B14F-4D97-AF65-F5344CB8AC3E}">
        <p14:creationId xmlns:p14="http://schemas.microsoft.com/office/powerpoint/2010/main" val="3257492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thực hiện. Tác dụng của ốc vít</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38</a:t>
            </a:fld>
            <a:endParaRPr lang="vi-VN"/>
          </a:p>
        </p:txBody>
      </p:sp>
    </p:spTree>
    <p:extLst>
      <p:ext uri="{BB962C8B-B14F-4D97-AF65-F5344CB8AC3E}">
        <p14:creationId xmlns:p14="http://schemas.microsoft.com/office/powerpoint/2010/main" val="3636483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thực hiện</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39</a:t>
            </a:fld>
            <a:endParaRPr lang="vi-VN"/>
          </a:p>
        </p:txBody>
      </p:sp>
    </p:spTree>
    <p:extLst>
      <p:ext uri="{BB962C8B-B14F-4D97-AF65-F5344CB8AC3E}">
        <p14:creationId xmlns:p14="http://schemas.microsoft.com/office/powerpoint/2010/main" val="2765154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Yêu cầu HS xây dựng mô hình đèn giao thông</a:t>
            </a:r>
          </a:p>
        </p:txBody>
      </p:sp>
      <p:sp>
        <p:nvSpPr>
          <p:cNvPr id="4" name="Slide Number Placeholder 3"/>
          <p:cNvSpPr>
            <a:spLocks noGrp="1"/>
          </p:cNvSpPr>
          <p:nvPr>
            <p:ph type="sldNum" sz="quarter" idx="5"/>
          </p:nvPr>
        </p:nvSpPr>
        <p:spPr/>
        <p:txBody>
          <a:bodyPr/>
          <a:lstStyle/>
          <a:p>
            <a:fld id="{617EC417-4AA1-4EC0-A9ED-469F0F8997E8}" type="slidenum">
              <a:rPr lang="vi-VN" smtClean="0"/>
              <a:t>4</a:t>
            </a:fld>
            <a:endParaRPr lang="vi-VN"/>
          </a:p>
        </p:txBody>
      </p:sp>
    </p:spTree>
    <p:extLst>
      <p:ext uri="{BB962C8B-B14F-4D97-AF65-F5344CB8AC3E}">
        <p14:creationId xmlns:p14="http://schemas.microsoft.com/office/powerpoint/2010/main" val="3803457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Hướng dẫn cách thực hiện</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40</a:t>
            </a:fld>
            <a:endParaRPr lang="vi-VN"/>
          </a:p>
        </p:txBody>
      </p:sp>
    </p:spTree>
    <p:extLst>
      <p:ext uri="{BB962C8B-B14F-4D97-AF65-F5344CB8AC3E}">
        <p14:creationId xmlns:p14="http://schemas.microsoft.com/office/powerpoint/2010/main" val="3608090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Lưu ý cách làm, giải thích vì sao làm như trên</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41</a:t>
            </a:fld>
            <a:endParaRPr lang="vi-VN"/>
          </a:p>
        </p:txBody>
      </p:sp>
    </p:spTree>
    <p:extLst>
      <p:ext uri="{BB962C8B-B14F-4D97-AF65-F5344CB8AC3E}">
        <p14:creationId xmlns:p14="http://schemas.microsoft.com/office/powerpoint/2010/main" val="1622950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Yêu cầu HS hoàn thiện để chuẩn bị cho bài học sau</a:t>
            </a:r>
          </a:p>
        </p:txBody>
      </p:sp>
      <p:sp>
        <p:nvSpPr>
          <p:cNvPr id="4" name="Slide Number Placeholder 3"/>
          <p:cNvSpPr>
            <a:spLocks noGrp="1"/>
          </p:cNvSpPr>
          <p:nvPr>
            <p:ph type="sldNum" sz="quarter" idx="5"/>
          </p:nvPr>
        </p:nvSpPr>
        <p:spPr/>
        <p:txBody>
          <a:bodyPr/>
          <a:lstStyle/>
          <a:p>
            <a:fld id="{617EC417-4AA1-4EC0-A9ED-469F0F8997E8}" type="slidenum">
              <a:rPr lang="vi-VN" smtClean="0"/>
              <a:t>42</a:t>
            </a:fld>
            <a:endParaRPr lang="vi-VN"/>
          </a:p>
        </p:txBody>
      </p:sp>
    </p:spTree>
    <p:extLst>
      <p:ext uri="{BB962C8B-B14F-4D97-AF65-F5344CB8AC3E}">
        <p14:creationId xmlns:p14="http://schemas.microsoft.com/office/powerpoint/2010/main" val="1981928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Chào tạm biệt các bạn nhỏ và hẹn gặp lại trong bài học tới.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6127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Xem gợi ý</a:t>
            </a:r>
          </a:p>
        </p:txBody>
      </p:sp>
      <p:sp>
        <p:nvSpPr>
          <p:cNvPr id="4" name="Slide Number Placeholder 3"/>
          <p:cNvSpPr>
            <a:spLocks noGrp="1"/>
          </p:cNvSpPr>
          <p:nvPr>
            <p:ph type="sldNum" sz="quarter" idx="5"/>
          </p:nvPr>
        </p:nvSpPr>
        <p:spPr/>
        <p:txBody>
          <a:bodyPr/>
          <a:lstStyle/>
          <a:p>
            <a:fld id="{617EC417-4AA1-4EC0-A9ED-469F0F8997E8}" type="slidenum">
              <a:rPr lang="vi-VN" smtClean="0"/>
              <a:t>5</a:t>
            </a:fld>
            <a:endParaRPr lang="vi-VN"/>
          </a:p>
        </p:txBody>
      </p:sp>
    </p:spTree>
    <p:extLst>
      <p:ext uri="{BB962C8B-B14F-4D97-AF65-F5344CB8AC3E}">
        <p14:creationId xmlns:p14="http://schemas.microsoft.com/office/powerpoint/2010/main" val="334934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về nguyên, vật liệu cần dùng trong bài thực hành này. Có thể giới thiệu nơi bán chúng. Khuyến khích HS sử dụng bìa carton hoặc những vật liệu có sẵn thay thế</a:t>
            </a:r>
          </a:p>
        </p:txBody>
      </p:sp>
      <p:sp>
        <p:nvSpPr>
          <p:cNvPr id="4" name="Slide Number Placeholder 3"/>
          <p:cNvSpPr>
            <a:spLocks noGrp="1"/>
          </p:cNvSpPr>
          <p:nvPr>
            <p:ph type="sldNum" sz="quarter" idx="5"/>
          </p:nvPr>
        </p:nvSpPr>
        <p:spPr/>
        <p:txBody>
          <a:bodyPr/>
          <a:lstStyle/>
          <a:p>
            <a:fld id="{617EC417-4AA1-4EC0-A9ED-469F0F8997E8}" type="slidenum">
              <a:rPr lang="vi-VN" smtClean="0"/>
              <a:t>6</a:t>
            </a:fld>
            <a:endParaRPr lang="vi-VN"/>
          </a:p>
        </p:txBody>
      </p:sp>
    </p:spTree>
    <p:extLst>
      <p:ext uri="{BB962C8B-B14F-4D97-AF65-F5344CB8AC3E}">
        <p14:creationId xmlns:p14="http://schemas.microsoft.com/office/powerpoint/2010/main" val="791648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về nguyên, vật liệu cần dùng trong bài thực hành này. Có thể giới thiệu nơi bán chúng. Khuyến khích HS sử dụng bìa carton hoặc những vật liệu có sẵn thay thế</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7</a:t>
            </a:fld>
            <a:endParaRPr lang="vi-VN"/>
          </a:p>
        </p:txBody>
      </p:sp>
    </p:spTree>
    <p:extLst>
      <p:ext uri="{BB962C8B-B14F-4D97-AF65-F5344CB8AC3E}">
        <p14:creationId xmlns:p14="http://schemas.microsoft.com/office/powerpoint/2010/main" val="424004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về nguyên, vật liệu cần dùng trong bài thực hành này. Có thể giới thiệu nơi bán chúng. Khuyến khích HS sử dụng vật liệu có sẵn thay thế</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8</a:t>
            </a:fld>
            <a:endParaRPr lang="vi-VN"/>
          </a:p>
        </p:txBody>
      </p:sp>
    </p:spTree>
    <p:extLst>
      <p:ext uri="{BB962C8B-B14F-4D97-AF65-F5344CB8AC3E}">
        <p14:creationId xmlns:p14="http://schemas.microsoft.com/office/powerpoint/2010/main" val="197292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Giới thiệu về nguyên, vật liệu cần dùng trong bài thực hành này</a:t>
            </a:r>
          </a:p>
        </p:txBody>
      </p:sp>
      <p:sp>
        <p:nvSpPr>
          <p:cNvPr id="4" name="Slide Number Placeholder 3"/>
          <p:cNvSpPr>
            <a:spLocks noGrp="1"/>
          </p:cNvSpPr>
          <p:nvPr>
            <p:ph type="sldNum" sz="quarter" idx="5"/>
          </p:nvPr>
        </p:nvSpPr>
        <p:spPr/>
        <p:txBody>
          <a:bodyPr/>
          <a:lstStyle/>
          <a:p>
            <a:fld id="{617EC417-4AA1-4EC0-A9ED-469F0F8997E8}" type="slidenum">
              <a:rPr lang="vi-VN" smtClean="0"/>
              <a:t>9</a:t>
            </a:fld>
            <a:endParaRPr lang="vi-VN"/>
          </a:p>
        </p:txBody>
      </p:sp>
    </p:spTree>
    <p:extLst>
      <p:ext uri="{BB962C8B-B14F-4D97-AF65-F5344CB8AC3E}">
        <p14:creationId xmlns:p14="http://schemas.microsoft.com/office/powerpoint/2010/main" val="3184817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9075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8123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940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F8C-2E8D-3EAE-83B2-265804142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882A-E043-11AF-540F-F72B10DD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A25108-32E6-CA1A-318D-EC9F8AAECCA5}"/>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1240BD94-A2AE-7F23-6955-34507BADC1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BA2D74-33E4-8429-29D7-2A1924A0830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06195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7BBC-0C51-FBA5-5BF4-DDB463C45A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9F697B-8B6F-D537-55B6-89FA5D877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F2FEEF-5DCC-5977-E0BE-C6BD88C8D3D5}"/>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36E8E929-55EB-7883-0E90-59F01AD0A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FA1A7C-CE16-F0D6-7B9B-0AC196D7586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091184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E320-800C-8111-D8C2-C29F5D41F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1AABE2-4019-BC7D-9688-6D50DA6A0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AECCA-F9B3-CDF7-BD3A-95B8F75E6C29}"/>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D21E8A96-6C24-8497-51F1-8F61AE56F3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EC826-69E6-E2B9-62E9-D2D1B57CA5A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199554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CCA-5DDA-D76D-AEBA-FFD3AB88FE1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61BFE7-E91F-384C-0509-4F2F5DF2E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FB484F8-380F-AB51-1873-A766DBCA5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984EB6-E07D-41F9-21E7-DCFB9E2BDC92}"/>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6" name="Footer Placeholder 5">
            <a:extLst>
              <a:ext uri="{FF2B5EF4-FFF2-40B4-BE49-F238E27FC236}">
                <a16:creationId xmlns:a16="http://schemas.microsoft.com/office/drawing/2014/main" id="{30C0FEBA-68D5-9447-0628-5F17F15674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275946-146E-B01E-2AB6-814193ABBF1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139267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BDA4-C858-9112-85FE-70CB9200C90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8F565C-BA9F-69BF-6188-A6F914F93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A0568-06D5-3F40-7504-1EC339732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8CC294-7AA6-E28D-09C2-4FD147C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7E406-182C-BF2D-2DC4-176A2A59A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0E6CCF-8040-D15E-43F7-41BB2371EAF5}"/>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8" name="Footer Placeholder 7">
            <a:extLst>
              <a:ext uri="{FF2B5EF4-FFF2-40B4-BE49-F238E27FC236}">
                <a16:creationId xmlns:a16="http://schemas.microsoft.com/office/drawing/2014/main" id="{949E6A2D-91B1-EA49-7F0C-9469189D5C9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AEF7E9-7DE8-17E6-BCFE-B4B84668FEC1}"/>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526609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0A02-8C2C-591B-77BD-A29EE67CE5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351BDF-83C8-2CEC-9CFC-B54BCAB24544}"/>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4" name="Footer Placeholder 3">
            <a:extLst>
              <a:ext uri="{FF2B5EF4-FFF2-40B4-BE49-F238E27FC236}">
                <a16:creationId xmlns:a16="http://schemas.microsoft.com/office/drawing/2014/main" id="{266906CE-5432-96FF-79E6-369076BF78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F9F8EC-C74D-CE1F-72BC-E8DE663230A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831541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B82D6-AC18-D365-6D20-E671BAEB2B34}"/>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3" name="Footer Placeholder 2">
            <a:extLst>
              <a:ext uri="{FF2B5EF4-FFF2-40B4-BE49-F238E27FC236}">
                <a16:creationId xmlns:a16="http://schemas.microsoft.com/office/drawing/2014/main" id="{897E2BF8-3025-B1D0-2205-5E5F7FCBE3C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D54241A-BF70-FB21-75D5-F1505B79F9A7}"/>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149464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C886-4890-288D-E589-EAEA90EB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E56FDE-EEB7-5247-E58A-3D2D37EA4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2302565-1323-71C7-D6F4-E1B0D2F18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BE0A4-B245-5325-B8B9-EE09C54F02A0}"/>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6" name="Footer Placeholder 5">
            <a:extLst>
              <a:ext uri="{FF2B5EF4-FFF2-40B4-BE49-F238E27FC236}">
                <a16:creationId xmlns:a16="http://schemas.microsoft.com/office/drawing/2014/main" id="{6D36A6ED-8A3A-1C99-09C8-52AF5EF8A1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7CB335-3E16-EB87-9677-4AE83ED2D78C}"/>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290592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956559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74A8-3C96-D9BD-F8A4-472F91E6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E8A7A89-9775-E29C-F788-261A1664C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EEEAB5-6ED6-4003-0547-15B76D085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10640-DCEA-66B2-69E1-EBF2B14B831A}"/>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6" name="Footer Placeholder 5">
            <a:extLst>
              <a:ext uri="{FF2B5EF4-FFF2-40B4-BE49-F238E27FC236}">
                <a16:creationId xmlns:a16="http://schemas.microsoft.com/office/drawing/2014/main" id="{25A268C9-77DC-654F-AA01-1F87BA2193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C00A7F-758D-DB48-B8A2-022D5684DAF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991289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B23-6B8C-18E2-13A5-8032A7150E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7D4999-8605-3CDF-E99C-313825C8C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8A097A-E9DD-EBB0-83D5-B32D24115508}"/>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C60B3CC6-D8D8-14BB-F085-3AFCFD3736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1DAC6C-8A6E-4578-A5A6-CA31C180F5B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463811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E1BDD-54DD-752D-0BE5-3B555B5F3A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2663ECA-550F-E6DB-D3CA-48D7CCDF1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FDAA94-325E-2395-B272-1AB41A0DF571}"/>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012E2CF8-B418-3741-14F0-90309FCA32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4DDBB-7E45-8EA3-44EF-70D56827C89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568321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F8C-2E8D-3EAE-83B2-265804142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882A-E043-11AF-540F-F72B10DD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A25108-32E6-CA1A-318D-EC9F8AAECCA5}"/>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1240BD94-A2AE-7F23-6955-34507BADC1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BA2D74-33E4-8429-29D7-2A1924A0830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51071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7BBC-0C51-FBA5-5BF4-DDB463C45A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9F697B-8B6F-D537-55B6-89FA5D877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F2FEEF-5DCC-5977-E0BE-C6BD88C8D3D5}"/>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36E8E929-55EB-7883-0E90-59F01AD0A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FA1A7C-CE16-F0D6-7B9B-0AC196D7586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487689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E320-800C-8111-D8C2-C29F5D41F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1AABE2-4019-BC7D-9688-6D50DA6A0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AECCA-F9B3-CDF7-BD3A-95B8F75E6C29}"/>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D21E8A96-6C24-8497-51F1-8F61AE56F3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EC826-69E6-E2B9-62E9-D2D1B57CA5A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65976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CCA-5DDA-D76D-AEBA-FFD3AB88FE1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61BFE7-E91F-384C-0509-4F2F5DF2E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FB484F8-380F-AB51-1873-A766DBCA5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984EB6-E07D-41F9-21E7-DCFB9E2BDC92}"/>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6" name="Footer Placeholder 5">
            <a:extLst>
              <a:ext uri="{FF2B5EF4-FFF2-40B4-BE49-F238E27FC236}">
                <a16:creationId xmlns:a16="http://schemas.microsoft.com/office/drawing/2014/main" id="{30C0FEBA-68D5-9447-0628-5F17F15674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275946-146E-B01E-2AB6-814193ABBF1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807666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BDA4-C858-9112-85FE-70CB9200C90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8F565C-BA9F-69BF-6188-A6F914F93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A0568-06D5-3F40-7504-1EC339732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8CC294-7AA6-E28D-09C2-4FD147C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7E406-182C-BF2D-2DC4-176A2A59A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0E6CCF-8040-D15E-43F7-41BB2371EAF5}"/>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8" name="Footer Placeholder 7">
            <a:extLst>
              <a:ext uri="{FF2B5EF4-FFF2-40B4-BE49-F238E27FC236}">
                <a16:creationId xmlns:a16="http://schemas.microsoft.com/office/drawing/2014/main" id="{949E6A2D-91B1-EA49-7F0C-9469189D5C9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AEF7E9-7DE8-17E6-BCFE-B4B84668FEC1}"/>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551026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0A02-8C2C-591B-77BD-A29EE67CE5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351BDF-83C8-2CEC-9CFC-B54BCAB24544}"/>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4" name="Footer Placeholder 3">
            <a:extLst>
              <a:ext uri="{FF2B5EF4-FFF2-40B4-BE49-F238E27FC236}">
                <a16:creationId xmlns:a16="http://schemas.microsoft.com/office/drawing/2014/main" id="{266906CE-5432-96FF-79E6-369076BF78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F9F8EC-C74D-CE1F-72BC-E8DE663230A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509574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B82D6-AC18-D365-6D20-E671BAEB2B34}"/>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3" name="Footer Placeholder 2">
            <a:extLst>
              <a:ext uri="{FF2B5EF4-FFF2-40B4-BE49-F238E27FC236}">
                <a16:creationId xmlns:a16="http://schemas.microsoft.com/office/drawing/2014/main" id="{897E2BF8-3025-B1D0-2205-5E5F7FCBE3C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D54241A-BF70-FB21-75D5-F1505B79F9A7}"/>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8572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326680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C886-4890-288D-E589-EAEA90EB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E56FDE-EEB7-5247-E58A-3D2D37EA4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2302565-1323-71C7-D6F4-E1B0D2F18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BE0A4-B245-5325-B8B9-EE09C54F02A0}"/>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6" name="Footer Placeholder 5">
            <a:extLst>
              <a:ext uri="{FF2B5EF4-FFF2-40B4-BE49-F238E27FC236}">
                <a16:creationId xmlns:a16="http://schemas.microsoft.com/office/drawing/2014/main" id="{6D36A6ED-8A3A-1C99-09C8-52AF5EF8A1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7CB335-3E16-EB87-9677-4AE83ED2D78C}"/>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167568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74A8-3C96-D9BD-F8A4-472F91E6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E8A7A89-9775-E29C-F788-261A1664C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EEEAB5-6ED6-4003-0547-15B76D085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10640-DCEA-66B2-69E1-EBF2B14B831A}"/>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6" name="Footer Placeholder 5">
            <a:extLst>
              <a:ext uri="{FF2B5EF4-FFF2-40B4-BE49-F238E27FC236}">
                <a16:creationId xmlns:a16="http://schemas.microsoft.com/office/drawing/2014/main" id="{25A268C9-77DC-654F-AA01-1F87BA2193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C00A7F-758D-DB48-B8A2-022D5684DAF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88507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B23-6B8C-18E2-13A5-8032A7150E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7D4999-8605-3CDF-E99C-313825C8C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8A097A-E9DD-EBB0-83D5-B32D24115508}"/>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C60B3CC6-D8D8-14BB-F085-3AFCFD3736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1DAC6C-8A6E-4578-A5A6-CA31C180F5B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97115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E1BDD-54DD-752D-0BE5-3B555B5F3A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2663ECA-550F-E6DB-D3CA-48D7CCDF1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FDAA94-325E-2395-B272-1AB41A0DF571}"/>
              </a:ext>
            </a:extLst>
          </p:cNvPr>
          <p:cNvSpPr>
            <a:spLocks noGrp="1"/>
          </p:cNvSpPr>
          <p:nvPr>
            <p:ph type="dt" sz="half" idx="10"/>
          </p:nvPr>
        </p:nvSpPr>
        <p:spPr/>
        <p:txBody>
          <a:body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012E2CF8-B418-3741-14F0-90309FCA32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4DDBB-7E45-8EA3-44EF-70D56827C89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28016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17588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08358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1366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95898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88675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07/12/2022</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42912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07/12/2022</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187705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F8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6ACAC-D04E-5B75-22EC-23C344C4D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9DA53B-5251-F4A7-86F1-F49EC562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3DA2BE-BDB2-F429-AA1F-BA9840112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067D45F0-B1CD-427D-3C0F-F5E10CE2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9FFD40-99FA-694D-2693-59B17EC7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87CB-B6D8-4BEE-AFA6-9DE1B7E0E689}" type="slidenum">
              <a:rPr lang="vi-VN" smtClean="0"/>
              <a:t>‹#›</a:t>
            </a:fld>
            <a:endParaRPr lang="vi-VN"/>
          </a:p>
        </p:txBody>
      </p:sp>
    </p:spTree>
    <p:extLst>
      <p:ext uri="{BB962C8B-B14F-4D97-AF65-F5344CB8AC3E}">
        <p14:creationId xmlns:p14="http://schemas.microsoft.com/office/powerpoint/2010/main" val="5618903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9356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6ACAC-D04E-5B75-22EC-23C344C4D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9DA53B-5251-F4A7-86F1-F49EC562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3DA2BE-BDB2-F429-AA1F-BA9840112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881E4-D731-4D27-9227-2B686E22B281}" type="datetimeFigureOut">
              <a:rPr lang="vi-VN" smtClean="0"/>
              <a:t>07/12/2022</a:t>
            </a:fld>
            <a:endParaRPr lang="vi-VN"/>
          </a:p>
        </p:txBody>
      </p:sp>
      <p:sp>
        <p:nvSpPr>
          <p:cNvPr id="5" name="Footer Placeholder 4">
            <a:extLst>
              <a:ext uri="{FF2B5EF4-FFF2-40B4-BE49-F238E27FC236}">
                <a16:creationId xmlns:a16="http://schemas.microsoft.com/office/drawing/2014/main" id="{067D45F0-B1CD-427D-3C0F-F5E10CE2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9FFD40-99FA-694D-2693-59B17EC7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87CB-B6D8-4BEE-AFA6-9DE1B7E0E689}" type="slidenum">
              <a:rPr lang="vi-VN" smtClean="0"/>
              <a:t>‹#›</a:t>
            </a:fld>
            <a:endParaRPr lang="vi-VN"/>
          </a:p>
        </p:txBody>
      </p:sp>
    </p:spTree>
    <p:extLst>
      <p:ext uri="{BB962C8B-B14F-4D97-AF65-F5344CB8AC3E}">
        <p14:creationId xmlns:p14="http://schemas.microsoft.com/office/powerpoint/2010/main" val="103351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microsoft.com/office/2007/relationships/hdphoto" Target="../media/hdphoto4.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40.png"/><Relationship Id="rId5" Type="http://schemas.microsoft.com/office/2007/relationships/hdphoto" Target="../media/hdphoto5.wdp"/><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9.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9.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9.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0.jp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04FC6B-4676-0C9A-DDF3-172EDBEB98B2}"/>
              </a:ext>
            </a:extLst>
          </p:cNvPr>
          <p:cNvPicPr>
            <a:picLocks noChangeAspect="1"/>
          </p:cNvPicPr>
          <p:nvPr/>
        </p:nvPicPr>
        <p:blipFill rotWithShape="1">
          <a:blip r:embed="rId4">
            <a:extLst>
              <a:ext uri="{28A0092B-C50C-407E-A947-70E740481C1C}">
                <a14:useLocalDpi xmlns:a14="http://schemas.microsoft.com/office/drawing/2010/main" val="0"/>
              </a:ext>
            </a:extLst>
          </a:blip>
          <a:srcRect l="4598" t="2339" r="2838" b="2431"/>
          <a:stretch/>
        </p:blipFill>
        <p:spPr>
          <a:xfrm>
            <a:off x="767907" y="327830"/>
            <a:ext cx="2038667" cy="2040885"/>
          </a:xfrm>
          <a:prstGeom prst="ellipse">
            <a:avLst/>
          </a:prstGeom>
        </p:spPr>
      </p:pic>
      <p:sp>
        <p:nvSpPr>
          <p:cNvPr id="4" name="TextBox 3">
            <a:extLst>
              <a:ext uri="{FF2B5EF4-FFF2-40B4-BE49-F238E27FC236}">
                <a16:creationId xmlns:a16="http://schemas.microsoft.com/office/drawing/2014/main" id="{83CAFA3F-F686-3BE9-4FC4-A4C232A5C021}"/>
              </a:ext>
            </a:extLst>
          </p:cNvPr>
          <p:cNvSpPr txBox="1"/>
          <p:nvPr/>
        </p:nvSpPr>
        <p:spPr>
          <a:xfrm>
            <a:off x="5412509" y="1134541"/>
            <a:ext cx="552334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C00000"/>
                </a:solidFill>
                <a:effectLst/>
                <a:uLnTx/>
                <a:uFillTx/>
                <a:latin typeface=".VnFreeH" panose="020B7200000000000000" pitchFamily="34" charset="0"/>
                <a:ea typeface="+mn-ea"/>
                <a:cs typeface="+mn-cs"/>
              </a:rPr>
              <a:t>S</a:t>
            </a:r>
            <a:r>
              <a:rPr kumimoji="0" lang="en-US" sz="20000" b="1" i="0" u="none" strike="noStrike" kern="1200" cap="none" spc="0" normalizeH="0" baseline="0" noProof="0">
                <a:ln>
                  <a:noFill/>
                </a:ln>
                <a:solidFill>
                  <a:srgbClr val="FFC000"/>
                </a:solidFill>
                <a:effectLst/>
                <a:uLnTx/>
                <a:uFillTx/>
                <a:latin typeface=".VnFreeH" panose="020B7200000000000000" pitchFamily="34" charset="0"/>
                <a:ea typeface="+mn-ea"/>
                <a:cs typeface="+mn-cs"/>
              </a:rPr>
              <a:t>T</a:t>
            </a:r>
            <a:r>
              <a:rPr kumimoji="0" lang="en-US" sz="20000" b="1" i="0" u="none" strike="noStrike" kern="1200" cap="none" spc="0" normalizeH="0" baseline="0" noProof="0">
                <a:ln>
                  <a:noFill/>
                </a:ln>
                <a:solidFill>
                  <a:srgbClr val="7030A0"/>
                </a:solidFill>
                <a:effectLst/>
                <a:uLnTx/>
                <a:uFillTx/>
                <a:latin typeface=".VnFreeH" panose="020B7200000000000000" pitchFamily="34" charset="0"/>
                <a:ea typeface="+mn-ea"/>
                <a:cs typeface="+mn-cs"/>
              </a:rPr>
              <a:t>E</a:t>
            </a:r>
            <a:r>
              <a:rPr kumimoji="0" lang="en-US" sz="20000" b="1" i="0" u="none" strike="noStrike" kern="1200" cap="none" spc="0" normalizeH="0" baseline="0" noProof="0">
                <a:ln>
                  <a:noFill/>
                </a:ln>
                <a:solidFill>
                  <a:srgbClr val="CB662B"/>
                </a:solidFill>
                <a:effectLst/>
                <a:uLnTx/>
                <a:uFillTx/>
                <a:latin typeface=".VnFreeH" panose="020B7200000000000000" pitchFamily="34" charset="0"/>
                <a:ea typeface="+mn-ea"/>
                <a:cs typeface="+mn-cs"/>
              </a:rPr>
              <a:t>M</a:t>
            </a:r>
            <a:endParaRPr kumimoji="0" lang="vi-VN" sz="20000" b="1" i="0" u="none" strike="noStrike" kern="1200" cap="none" spc="0" normalizeH="0" baseline="0" noProof="0">
              <a:ln>
                <a:noFill/>
              </a:ln>
              <a:solidFill>
                <a:srgbClr val="CB662B"/>
              </a:solidFill>
              <a:effectLst/>
              <a:uLnTx/>
              <a:uFillTx/>
              <a:latin typeface="Arial" panose="020B0604020202020204" pitchFamily="34" charset="0"/>
              <a:ea typeface="+mn-ea"/>
              <a:cs typeface="+mn-cs"/>
            </a:endParaRPr>
          </a:p>
        </p:txBody>
      </p:sp>
      <p:sp>
        <p:nvSpPr>
          <p:cNvPr id="11" name="Freeform: Shape 10">
            <a:extLst>
              <a:ext uri="{FF2B5EF4-FFF2-40B4-BE49-F238E27FC236}">
                <a16:creationId xmlns:a16="http://schemas.microsoft.com/office/drawing/2014/main" id="{9500E72D-675E-4BD7-A143-D95C1BDF7739}"/>
              </a:ext>
            </a:extLst>
          </p:cNvPr>
          <p:cNvSpPr/>
          <p:nvPr/>
        </p:nvSpPr>
        <p:spPr>
          <a:xfrm flipV="1">
            <a:off x="4257645" y="422788"/>
            <a:ext cx="7602241" cy="3522796"/>
          </a:xfrm>
          <a:custGeom>
            <a:avLst/>
            <a:gdLst>
              <a:gd name="connsiteX0" fmla="*/ 7598721 w 7602241"/>
              <a:gd name="connsiteY0" fmla="*/ 0 h 3521995"/>
              <a:gd name="connsiteX1" fmla="*/ 7598721 w 7602241"/>
              <a:gd name="connsiteY1" fmla="*/ 218082 h 3521995"/>
              <a:gd name="connsiteX2" fmla="*/ 7594651 w 7602241"/>
              <a:gd name="connsiteY2" fmla="*/ 298677 h 3521995"/>
              <a:gd name="connsiteX3" fmla="*/ 7597125 w 7602241"/>
              <a:gd name="connsiteY3" fmla="*/ 316405 h 3521995"/>
              <a:gd name="connsiteX4" fmla="*/ 7566383 w 7602241"/>
              <a:gd name="connsiteY4" fmla="*/ 745775 h 3521995"/>
              <a:gd name="connsiteX5" fmla="*/ 6580089 w 7602241"/>
              <a:gd name="connsiteY5" fmla="*/ 1699245 h 3521995"/>
              <a:gd name="connsiteX6" fmla="*/ 6227012 w 7602241"/>
              <a:gd name="connsiteY6" fmla="*/ 2516247 h 3521995"/>
              <a:gd name="connsiteX7" fmla="*/ 5024899 w 7602241"/>
              <a:gd name="connsiteY7" fmla="*/ 2615169 h 3521995"/>
              <a:gd name="connsiteX8" fmla="*/ 4165846 w 7602241"/>
              <a:gd name="connsiteY8" fmla="*/ 3486758 h 3521995"/>
              <a:gd name="connsiteX9" fmla="*/ 2902749 w 7602241"/>
              <a:gd name="connsiteY9" fmla="*/ 2954744 h 3521995"/>
              <a:gd name="connsiteX10" fmla="*/ 1026469 w 7602241"/>
              <a:gd name="connsiteY10" fmla="*/ 2429102 h 3521995"/>
              <a:gd name="connsiteX11" fmla="*/ 201510 w 7602241"/>
              <a:gd name="connsiteY11" fmla="*/ 1844164 h 3521995"/>
              <a:gd name="connsiteX12" fmla="*/ 377785 w 7602241"/>
              <a:gd name="connsiteY12" fmla="*/ 1054593 h 3521995"/>
              <a:gd name="connsiteX13" fmla="*/ 5551 w 7602241"/>
              <a:gd name="connsiteY13" fmla="*/ 244518 h 3521995"/>
              <a:gd name="connsiteX14" fmla="*/ 7308 w 7602241"/>
              <a:gd name="connsiteY14" fmla="*/ 235472 h 3521995"/>
              <a:gd name="connsiteX15" fmla="*/ 6430 w 7602241"/>
              <a:gd name="connsiteY15" fmla="*/ 218082 h 3521995"/>
              <a:gd name="connsiteX16" fmla="*/ 6430 w 7602241"/>
              <a:gd name="connsiteY16" fmla="*/ 4085 h 3521995"/>
              <a:gd name="connsiteX17" fmla="*/ 16934 w 7602241"/>
              <a:gd name="connsiteY17" fmla="*/ 8436 h 3521995"/>
              <a:gd name="connsiteX18" fmla="*/ 7585307 w 7602241"/>
              <a:gd name="connsiteY18" fmla="*/ 8436 h 3521995"/>
              <a:gd name="connsiteX19" fmla="*/ 7597281 w 7602241"/>
              <a:gd name="connsiteY19" fmla="*/ 3476 h 3521995"/>
              <a:gd name="connsiteX20" fmla="*/ 7598721 w 7602241"/>
              <a:gd name="connsiteY20" fmla="*/ 0 h 3521995"/>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16934 w 7602241"/>
              <a:gd name="connsiteY17" fmla="*/ 4960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467972 w 7602241"/>
              <a:gd name="connsiteY19" fmla="*/ 0 h 3518519"/>
              <a:gd name="connsiteX20" fmla="*/ 7506358 w 7602241"/>
              <a:gd name="connsiteY20" fmla="*/ 42705 h 3518519"/>
              <a:gd name="connsiteX0" fmla="*/ 7506358 w 7602241"/>
              <a:gd name="connsiteY0" fmla="*/ 46982 h 3522796"/>
              <a:gd name="connsiteX1" fmla="*/ 7598721 w 7602241"/>
              <a:gd name="connsiteY1" fmla="*/ 218883 h 3522796"/>
              <a:gd name="connsiteX2" fmla="*/ 7594651 w 7602241"/>
              <a:gd name="connsiteY2" fmla="*/ 299478 h 3522796"/>
              <a:gd name="connsiteX3" fmla="*/ 7597125 w 7602241"/>
              <a:gd name="connsiteY3" fmla="*/ 317206 h 3522796"/>
              <a:gd name="connsiteX4" fmla="*/ 7566383 w 7602241"/>
              <a:gd name="connsiteY4" fmla="*/ 746576 h 3522796"/>
              <a:gd name="connsiteX5" fmla="*/ 6580089 w 7602241"/>
              <a:gd name="connsiteY5" fmla="*/ 1700046 h 3522796"/>
              <a:gd name="connsiteX6" fmla="*/ 6227012 w 7602241"/>
              <a:gd name="connsiteY6" fmla="*/ 2517048 h 3522796"/>
              <a:gd name="connsiteX7" fmla="*/ 5024899 w 7602241"/>
              <a:gd name="connsiteY7" fmla="*/ 2615970 h 3522796"/>
              <a:gd name="connsiteX8" fmla="*/ 4165846 w 7602241"/>
              <a:gd name="connsiteY8" fmla="*/ 3487559 h 3522796"/>
              <a:gd name="connsiteX9" fmla="*/ 2902749 w 7602241"/>
              <a:gd name="connsiteY9" fmla="*/ 2955545 h 3522796"/>
              <a:gd name="connsiteX10" fmla="*/ 1026469 w 7602241"/>
              <a:gd name="connsiteY10" fmla="*/ 2429903 h 3522796"/>
              <a:gd name="connsiteX11" fmla="*/ 201510 w 7602241"/>
              <a:gd name="connsiteY11" fmla="*/ 1844965 h 3522796"/>
              <a:gd name="connsiteX12" fmla="*/ 377785 w 7602241"/>
              <a:gd name="connsiteY12" fmla="*/ 1055394 h 3522796"/>
              <a:gd name="connsiteX13" fmla="*/ 5551 w 7602241"/>
              <a:gd name="connsiteY13" fmla="*/ 245319 h 3522796"/>
              <a:gd name="connsiteX14" fmla="*/ 7308 w 7602241"/>
              <a:gd name="connsiteY14" fmla="*/ 236273 h 3522796"/>
              <a:gd name="connsiteX15" fmla="*/ 6430 w 7602241"/>
              <a:gd name="connsiteY15" fmla="*/ 218883 h 3522796"/>
              <a:gd name="connsiteX16" fmla="*/ 43376 w 7602241"/>
              <a:gd name="connsiteY16" fmla="*/ 143432 h 3522796"/>
              <a:gd name="connsiteX17" fmla="*/ 284788 w 7602241"/>
              <a:gd name="connsiteY17" fmla="*/ 55418 h 3522796"/>
              <a:gd name="connsiteX18" fmla="*/ 7428289 w 7602241"/>
              <a:gd name="connsiteY18" fmla="*/ 0 h 3522796"/>
              <a:gd name="connsiteX19" fmla="*/ 7467972 w 7602241"/>
              <a:gd name="connsiteY19" fmla="*/ 4277 h 3522796"/>
              <a:gd name="connsiteX20" fmla="*/ 7506358 w 7602241"/>
              <a:gd name="connsiteY20" fmla="*/ 46982 h 352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2241" h="3522796">
                <a:moveTo>
                  <a:pt x="7506358" y="46982"/>
                </a:moveTo>
                <a:lnTo>
                  <a:pt x="7598721" y="218883"/>
                </a:lnTo>
                <a:lnTo>
                  <a:pt x="7594651" y="299478"/>
                </a:lnTo>
                <a:lnTo>
                  <a:pt x="7597125" y="317206"/>
                </a:lnTo>
                <a:cubicBezTo>
                  <a:pt x="7609460" y="459502"/>
                  <a:pt x="7599599" y="604637"/>
                  <a:pt x="7566383" y="746576"/>
                </a:cubicBezTo>
                <a:cubicBezTo>
                  <a:pt x="7448633" y="1249773"/>
                  <a:pt x="7058825" y="1626617"/>
                  <a:pt x="6580089" y="1700046"/>
                </a:cubicBezTo>
                <a:cubicBezTo>
                  <a:pt x="6577804" y="2014128"/>
                  <a:pt x="6448981" y="2312001"/>
                  <a:pt x="6227012" y="2517048"/>
                </a:cubicBezTo>
                <a:cubicBezTo>
                  <a:pt x="5889753" y="2828637"/>
                  <a:pt x="5402581" y="2868677"/>
                  <a:pt x="5024899" y="2615970"/>
                </a:cubicBezTo>
                <a:cubicBezTo>
                  <a:pt x="4902755" y="3050033"/>
                  <a:pt x="4575689" y="3381849"/>
                  <a:pt x="4165846" y="3487559"/>
                </a:cubicBezTo>
                <a:cubicBezTo>
                  <a:pt x="3682892" y="3612111"/>
                  <a:pt x="3178848" y="3399860"/>
                  <a:pt x="2902749" y="2955545"/>
                </a:cubicBezTo>
                <a:cubicBezTo>
                  <a:pt x="2251077" y="3377277"/>
                  <a:pt x="1404677" y="3140226"/>
                  <a:pt x="1026469" y="2429903"/>
                </a:cubicBezTo>
                <a:cubicBezTo>
                  <a:pt x="654938" y="2476593"/>
                  <a:pt x="306080" y="2229290"/>
                  <a:pt x="201510" y="1844965"/>
                </a:cubicBezTo>
                <a:cubicBezTo>
                  <a:pt x="125763" y="1566904"/>
                  <a:pt x="192723" y="1266814"/>
                  <a:pt x="377785" y="1055394"/>
                </a:cubicBezTo>
                <a:cubicBezTo>
                  <a:pt x="115218" y="889555"/>
                  <a:pt x="-31004" y="571316"/>
                  <a:pt x="5551" y="245319"/>
                </a:cubicBezTo>
                <a:lnTo>
                  <a:pt x="7308" y="236273"/>
                </a:lnTo>
                <a:cubicBezTo>
                  <a:pt x="7015" y="230476"/>
                  <a:pt x="6723" y="224680"/>
                  <a:pt x="6430" y="218883"/>
                </a:cubicBezTo>
                <a:lnTo>
                  <a:pt x="43376" y="143432"/>
                </a:lnTo>
                <a:lnTo>
                  <a:pt x="284788" y="55418"/>
                </a:lnTo>
                <a:lnTo>
                  <a:pt x="7428289" y="0"/>
                </a:lnTo>
                <a:cubicBezTo>
                  <a:pt x="7432965" y="0"/>
                  <a:pt x="7464908" y="7342"/>
                  <a:pt x="7467972" y="4277"/>
                </a:cubicBezTo>
                <a:lnTo>
                  <a:pt x="7506358" y="46982"/>
                </a:lnTo>
                <a:close/>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FA876C59-47B5-E400-B13C-69BDAA293353}"/>
              </a:ext>
            </a:extLst>
          </p:cNvPr>
          <p:cNvPicPr>
            <a:picLocks noChangeAspect="1"/>
          </p:cNvPicPr>
          <p:nvPr/>
        </p:nvPicPr>
        <p:blipFill rotWithShape="1">
          <a:blip r:embed="rId5"/>
          <a:srcRect l="464" t="1847" r="2752" b="2288"/>
          <a:stretch/>
        </p:blipFill>
        <p:spPr>
          <a:xfrm>
            <a:off x="1323234" y="4748273"/>
            <a:ext cx="928012"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a:extLst>
              <a:ext uri="{FF2B5EF4-FFF2-40B4-BE49-F238E27FC236}">
                <a16:creationId xmlns:a16="http://schemas.microsoft.com/office/drawing/2014/main" id="{F23B28BE-10A1-D858-66AF-98ADD8CF2E95}"/>
              </a:ext>
            </a:extLst>
          </p:cNvPr>
          <p:cNvPicPr>
            <a:picLocks noChangeAspect="1"/>
          </p:cNvPicPr>
          <p:nvPr/>
        </p:nvPicPr>
        <p:blipFill>
          <a:blip r:embed="rId6"/>
          <a:stretch>
            <a:fillRect/>
          </a:stretch>
        </p:blipFill>
        <p:spPr>
          <a:xfrm>
            <a:off x="1323234" y="5783828"/>
            <a:ext cx="890057" cy="88005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801A0D3E-0EA5-D8E7-F98D-2A82ECD95578}"/>
              </a:ext>
            </a:extLst>
          </p:cNvPr>
          <p:cNvPicPr>
            <a:picLocks noChangeAspect="1"/>
          </p:cNvPicPr>
          <p:nvPr/>
        </p:nvPicPr>
        <p:blipFill rotWithShape="1">
          <a:blip r:embed="rId7"/>
          <a:srcRect l="3363" b="1268"/>
          <a:stretch/>
        </p:blipFill>
        <p:spPr>
          <a:xfrm>
            <a:off x="1305216" y="3668657"/>
            <a:ext cx="920264"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a:extLst>
              <a:ext uri="{FF2B5EF4-FFF2-40B4-BE49-F238E27FC236}">
                <a16:creationId xmlns:a16="http://schemas.microsoft.com/office/drawing/2014/main" id="{342D6AFC-F7B0-B41D-F3D7-64F831C5104B}"/>
              </a:ext>
            </a:extLst>
          </p:cNvPr>
          <p:cNvPicPr>
            <a:picLocks noChangeAspect="1"/>
          </p:cNvPicPr>
          <p:nvPr/>
        </p:nvPicPr>
        <p:blipFill rotWithShape="1">
          <a:blip r:embed="rId8"/>
          <a:srcRect t="752" b="752"/>
          <a:stretch/>
        </p:blipFill>
        <p:spPr>
          <a:xfrm>
            <a:off x="1302810" y="2600412"/>
            <a:ext cx="922670"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4" name="Straight Arrow Connector 23">
            <a:extLst>
              <a:ext uri="{FF2B5EF4-FFF2-40B4-BE49-F238E27FC236}">
                <a16:creationId xmlns:a16="http://schemas.microsoft.com/office/drawing/2014/main" id="{8156ADFF-F2D4-A829-5EBC-BB6D322FAFD7}"/>
              </a:ext>
            </a:extLst>
          </p:cNvPr>
          <p:cNvCxnSpPr/>
          <p:nvPr/>
        </p:nvCxnSpPr>
        <p:spPr>
          <a:xfrm flipH="1">
            <a:off x="1764145" y="2469445"/>
            <a:ext cx="7417" cy="1139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9172BD9-41B5-BFE1-2605-B957F4A99E47}"/>
              </a:ext>
            </a:extLst>
          </p:cNvPr>
          <p:cNvCxnSpPr/>
          <p:nvPr/>
        </p:nvCxnSpPr>
        <p:spPr>
          <a:xfrm flipH="1">
            <a:off x="1722585" y="3537344"/>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F3A8BE-4F84-C96C-E542-42AC42EAAA96}"/>
              </a:ext>
            </a:extLst>
          </p:cNvPr>
          <p:cNvCxnSpPr/>
          <p:nvPr/>
        </p:nvCxnSpPr>
        <p:spPr>
          <a:xfrm flipH="1">
            <a:off x="1754906" y="4622612"/>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DE8B9-071A-F64A-FCCD-4EF6B55F2F3F}"/>
              </a:ext>
            </a:extLst>
          </p:cNvPr>
          <p:cNvCxnSpPr/>
          <p:nvPr/>
        </p:nvCxnSpPr>
        <p:spPr>
          <a:xfrm flipH="1">
            <a:off x="1759532" y="5670943"/>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2997537-DAB4-B0DB-172A-E4BDB9789315}"/>
              </a:ext>
            </a:extLst>
          </p:cNvPr>
          <p:cNvSpPr/>
          <p:nvPr/>
        </p:nvSpPr>
        <p:spPr>
          <a:xfrm>
            <a:off x="1283734" y="2588312"/>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CA7CE954-09EA-18C3-24D4-F8FF1AC1C86F}"/>
              </a:ext>
            </a:extLst>
          </p:cNvPr>
          <p:cNvSpPr/>
          <p:nvPr/>
        </p:nvSpPr>
        <p:spPr>
          <a:xfrm>
            <a:off x="1309578" y="3680164"/>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id="{8CC14096-7535-43AA-8539-06E4B4FC5F72}"/>
              </a:ext>
            </a:extLst>
          </p:cNvPr>
          <p:cNvSpPr/>
          <p:nvPr/>
        </p:nvSpPr>
        <p:spPr>
          <a:xfrm>
            <a:off x="1290892" y="4772016"/>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E6B66C08-5ED2-D894-4105-4B1B2E78357B}"/>
              </a:ext>
            </a:extLst>
          </p:cNvPr>
          <p:cNvPicPr>
            <a:picLocks noChangeAspect="1"/>
          </p:cNvPicPr>
          <p:nvPr/>
        </p:nvPicPr>
        <p:blipFill>
          <a:blip r:embed="rId9"/>
          <a:stretch>
            <a:fillRect/>
          </a:stretch>
        </p:blipFill>
        <p:spPr>
          <a:xfrm>
            <a:off x="7095019" y="4059693"/>
            <a:ext cx="3761558" cy="2798307"/>
          </a:xfrm>
          <a:prstGeom prst="rect">
            <a:avLst/>
          </a:prstGeom>
        </p:spPr>
      </p:pic>
    </p:spTree>
    <p:extLst>
      <p:ext uri="{BB962C8B-B14F-4D97-AF65-F5344CB8AC3E}">
        <p14:creationId xmlns:p14="http://schemas.microsoft.com/office/powerpoint/2010/main" val="17362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5"/>
                                        </p:tgtEl>
                                        <p:attrNameLst>
                                          <p:attrName>r</p:attrName>
                                        </p:attrNameLst>
                                      </p:cBhvr>
                                    </p:animRot>
                                    <p:animRot by="-240000">
                                      <p:cBhvr>
                                        <p:cTn id="12" dur="200" fill="hold">
                                          <p:stCondLst>
                                            <p:cond delay="200"/>
                                          </p:stCondLst>
                                        </p:cTn>
                                        <p:tgtEl>
                                          <p:spTgt spid="15"/>
                                        </p:tgtEl>
                                        <p:attrNameLst>
                                          <p:attrName>r</p:attrName>
                                        </p:attrNameLst>
                                      </p:cBhvr>
                                    </p:animRot>
                                    <p:animRot by="240000">
                                      <p:cBhvr>
                                        <p:cTn id="13" dur="200" fill="hold">
                                          <p:stCondLst>
                                            <p:cond delay="400"/>
                                          </p:stCondLst>
                                        </p:cTn>
                                        <p:tgtEl>
                                          <p:spTgt spid="15"/>
                                        </p:tgtEl>
                                        <p:attrNameLst>
                                          <p:attrName>r</p:attrName>
                                        </p:attrNameLst>
                                      </p:cBhvr>
                                    </p:animRot>
                                    <p:animRot by="-240000">
                                      <p:cBhvr>
                                        <p:cTn id="14" dur="200" fill="hold">
                                          <p:stCondLst>
                                            <p:cond delay="600"/>
                                          </p:stCondLst>
                                        </p:cTn>
                                        <p:tgtEl>
                                          <p:spTgt spid="15"/>
                                        </p:tgtEl>
                                        <p:attrNameLst>
                                          <p:attrName>r</p:attrName>
                                        </p:attrNameLst>
                                      </p:cBhvr>
                                    </p:animRot>
                                    <p:animRot by="120000">
                                      <p:cBhvr>
                                        <p:cTn id="15"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868F56-7500-3C78-DEDB-947DABCF6830}"/>
              </a:ext>
            </a:extLst>
          </p:cNvPr>
          <p:cNvSpPr/>
          <p:nvPr/>
        </p:nvSpPr>
        <p:spPr>
          <a:xfrm>
            <a:off x="8546471" y="3103330"/>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404405" y="288805"/>
            <a:ext cx="10470878"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grpSp>
        <p:nvGrpSpPr>
          <p:cNvPr id="53" name="Group 52">
            <a:extLst>
              <a:ext uri="{FF2B5EF4-FFF2-40B4-BE49-F238E27FC236}">
                <a16:creationId xmlns:a16="http://schemas.microsoft.com/office/drawing/2014/main" id="{95A1418B-BE21-E0DE-5E3C-49A432FC166A}"/>
              </a:ext>
            </a:extLst>
          </p:cNvPr>
          <p:cNvGrpSpPr/>
          <p:nvPr/>
        </p:nvGrpSpPr>
        <p:grpSpPr>
          <a:xfrm>
            <a:off x="187046" y="5955021"/>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grpSp>
        <p:nvGrpSpPr>
          <p:cNvPr id="39" name="Group 38">
            <a:extLst>
              <a:ext uri="{FF2B5EF4-FFF2-40B4-BE49-F238E27FC236}">
                <a16:creationId xmlns:a16="http://schemas.microsoft.com/office/drawing/2014/main" id="{EBBA1615-E70C-2FC3-F501-BEA3FEEA40CC}"/>
              </a:ext>
            </a:extLst>
          </p:cNvPr>
          <p:cNvGrpSpPr/>
          <p:nvPr/>
        </p:nvGrpSpPr>
        <p:grpSpPr>
          <a:xfrm>
            <a:off x="1054056" y="1956719"/>
            <a:ext cx="3361296" cy="3328860"/>
            <a:chOff x="1403498" y="2264735"/>
            <a:chExt cx="3147237" cy="2892056"/>
          </a:xfrm>
          <a:solidFill>
            <a:srgbClr val="00E5BA"/>
          </a:solidFill>
        </p:grpSpPr>
        <p:sp>
          <p:nvSpPr>
            <p:cNvPr id="41" name="Rectangle: Rounded Corners 40">
              <a:extLst>
                <a:ext uri="{FF2B5EF4-FFF2-40B4-BE49-F238E27FC236}">
                  <a16:creationId xmlns:a16="http://schemas.microsoft.com/office/drawing/2014/main" id="{16C63398-00E9-E00D-AB8B-713E50FBF824}"/>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Rounded Corners 41">
              <a:extLst>
                <a:ext uri="{FF2B5EF4-FFF2-40B4-BE49-F238E27FC236}">
                  <a16:creationId xmlns:a16="http://schemas.microsoft.com/office/drawing/2014/main" id="{4A306DE2-2AD4-AFD8-3E2D-B7ED1967007D}"/>
                </a:ext>
              </a:extLst>
            </p:cNvPr>
            <p:cNvSpPr/>
            <p:nvPr/>
          </p:nvSpPr>
          <p:spPr>
            <a:xfrm>
              <a:off x="1418218" y="2293286"/>
              <a:ext cx="3026191" cy="2767813"/>
            </a:xfrm>
            <a:prstGeom prst="roundRect">
              <a:avLst>
                <a:gd name="adj" fmla="val 7476"/>
              </a:avLst>
            </a:prstGeom>
            <a:solidFill>
              <a:schemeClr val="bg1"/>
            </a:solid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A813E09F-60A1-0006-90F4-4575D369DED3}"/>
              </a:ext>
            </a:extLst>
          </p:cNvPr>
          <p:cNvSpPr txBox="1"/>
          <p:nvPr/>
        </p:nvSpPr>
        <p:spPr>
          <a:xfrm>
            <a:off x="4000324" y="1298387"/>
            <a:ext cx="5615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Gợi ý một số nguyên vật liệu, vật dụng</a:t>
            </a:r>
          </a:p>
        </p:txBody>
      </p:sp>
      <p:sp>
        <p:nvSpPr>
          <p:cNvPr id="4" name="TextBox 3">
            <a:extLst>
              <a:ext uri="{FF2B5EF4-FFF2-40B4-BE49-F238E27FC236}">
                <a16:creationId xmlns:a16="http://schemas.microsoft.com/office/drawing/2014/main" id="{DB2DB810-AD9E-A576-C811-214C918BB950}"/>
              </a:ext>
            </a:extLst>
          </p:cNvPr>
          <p:cNvSpPr txBox="1"/>
          <p:nvPr/>
        </p:nvSpPr>
        <p:spPr>
          <a:xfrm>
            <a:off x="1831293" y="5471131"/>
            <a:ext cx="19140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Dao rọc giấy</a:t>
            </a:r>
          </a:p>
        </p:txBody>
      </p:sp>
      <p:grpSp>
        <p:nvGrpSpPr>
          <p:cNvPr id="7" name="Group 6">
            <a:extLst>
              <a:ext uri="{FF2B5EF4-FFF2-40B4-BE49-F238E27FC236}">
                <a16:creationId xmlns:a16="http://schemas.microsoft.com/office/drawing/2014/main" id="{59FE382A-C011-1F4C-BEAA-F8227124A85B}"/>
              </a:ext>
            </a:extLst>
          </p:cNvPr>
          <p:cNvGrpSpPr/>
          <p:nvPr/>
        </p:nvGrpSpPr>
        <p:grpSpPr>
          <a:xfrm>
            <a:off x="5982442" y="2942127"/>
            <a:ext cx="3361296" cy="3328860"/>
            <a:chOff x="1403498" y="2264735"/>
            <a:chExt cx="3147237" cy="2892056"/>
          </a:xfrm>
        </p:grpSpPr>
        <p:sp>
          <p:nvSpPr>
            <p:cNvPr id="8" name="Rectangle: Rounded Corners 7">
              <a:extLst>
                <a:ext uri="{FF2B5EF4-FFF2-40B4-BE49-F238E27FC236}">
                  <a16:creationId xmlns:a16="http://schemas.microsoft.com/office/drawing/2014/main" id="{FB264BDC-52C4-1515-2C3C-45395441D184}"/>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98CC1B1B-8E75-C43B-F025-2405C4607E10}"/>
                </a:ext>
              </a:extLst>
            </p:cNvPr>
            <p:cNvSpPr/>
            <p:nvPr/>
          </p:nvSpPr>
          <p:spPr>
            <a:xfrm>
              <a:off x="1418218" y="2293286"/>
              <a:ext cx="3026191" cy="2767813"/>
            </a:xfrm>
            <a:prstGeom prst="roundRect">
              <a:avLst>
                <a:gd name="adj" fmla="val 7476"/>
              </a:avLst>
            </a:prstGeom>
            <a:solidFill>
              <a:schemeClr val="bg1"/>
            </a:solid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438C2DFF-3355-A63A-C4A6-AEF808F24900}"/>
              </a:ext>
            </a:extLst>
          </p:cNvPr>
          <p:cNvSpPr txBox="1"/>
          <p:nvPr/>
        </p:nvSpPr>
        <p:spPr>
          <a:xfrm>
            <a:off x="6639844" y="2320113"/>
            <a:ext cx="183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Máy tính</a:t>
            </a:r>
          </a:p>
        </p:txBody>
      </p:sp>
      <p:pic>
        <p:nvPicPr>
          <p:cNvPr id="19" name="Picture 18">
            <a:extLst>
              <a:ext uri="{FF2B5EF4-FFF2-40B4-BE49-F238E27FC236}">
                <a16:creationId xmlns:a16="http://schemas.microsoft.com/office/drawing/2014/main" id="{6B464F70-11C5-6E97-10FE-8F0047A97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6956">
            <a:off x="1009617" y="2775162"/>
            <a:ext cx="3309480" cy="883857"/>
          </a:xfrm>
          <a:prstGeom prst="rect">
            <a:avLst/>
          </a:prstGeom>
        </p:spPr>
      </p:pic>
      <p:pic>
        <p:nvPicPr>
          <p:cNvPr id="20" name="Picture 19">
            <a:extLst>
              <a:ext uri="{FF2B5EF4-FFF2-40B4-BE49-F238E27FC236}">
                <a16:creationId xmlns:a16="http://schemas.microsoft.com/office/drawing/2014/main" id="{117EAC57-594C-60C0-4A57-223155420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930" y="3631506"/>
            <a:ext cx="2910319" cy="2070457"/>
          </a:xfrm>
          <a:prstGeom prst="rect">
            <a:avLst/>
          </a:prstGeom>
        </p:spPr>
      </p:pic>
    </p:spTree>
    <p:extLst>
      <p:ext uri="{BB962C8B-B14F-4D97-AF65-F5344CB8AC3E}">
        <p14:creationId xmlns:p14="http://schemas.microsoft.com/office/powerpoint/2010/main" val="225259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404405" y="288805"/>
            <a:ext cx="10372258"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grpSp>
        <p:nvGrpSpPr>
          <p:cNvPr id="53" name="Group 52">
            <a:extLst>
              <a:ext uri="{FF2B5EF4-FFF2-40B4-BE49-F238E27FC236}">
                <a16:creationId xmlns:a16="http://schemas.microsoft.com/office/drawing/2014/main" id="{95A1418B-BE21-E0DE-5E3C-49A432FC166A}"/>
              </a:ext>
            </a:extLst>
          </p:cNvPr>
          <p:cNvGrpSpPr/>
          <p:nvPr/>
        </p:nvGrpSpPr>
        <p:grpSpPr>
          <a:xfrm>
            <a:off x="274458" y="5726037"/>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8546471" y="3166704"/>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813E09F-60A1-0006-90F4-4575D369DED3}"/>
              </a:ext>
            </a:extLst>
          </p:cNvPr>
          <p:cNvSpPr txBox="1"/>
          <p:nvPr/>
        </p:nvSpPr>
        <p:spPr>
          <a:xfrm>
            <a:off x="0" y="1520849"/>
            <a:ext cx="5615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Gợi ý một số nguyên vật liệu, vật dụng</a:t>
            </a:r>
          </a:p>
        </p:txBody>
      </p:sp>
      <p:sp>
        <p:nvSpPr>
          <p:cNvPr id="4" name="TextBox 3">
            <a:extLst>
              <a:ext uri="{FF2B5EF4-FFF2-40B4-BE49-F238E27FC236}">
                <a16:creationId xmlns:a16="http://schemas.microsoft.com/office/drawing/2014/main" id="{DB2DB810-AD9E-A576-C811-214C918BB950}"/>
              </a:ext>
            </a:extLst>
          </p:cNvPr>
          <p:cNvSpPr txBox="1"/>
          <p:nvPr/>
        </p:nvSpPr>
        <p:spPr>
          <a:xfrm>
            <a:off x="1640630" y="4813206"/>
            <a:ext cx="1561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Cột đèn</a:t>
            </a:r>
          </a:p>
        </p:txBody>
      </p:sp>
      <p:pic>
        <p:nvPicPr>
          <p:cNvPr id="11" name="Picture 10">
            <a:extLst>
              <a:ext uri="{FF2B5EF4-FFF2-40B4-BE49-F238E27FC236}">
                <a16:creationId xmlns:a16="http://schemas.microsoft.com/office/drawing/2014/main" id="{69825534-A93F-4A99-89AA-8212ECE9E0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39" b="89641" l="10000" r="91034">
                        <a14:foregroundMark x1="33793" y1="5525" x2="70345" y2="9807"/>
                        <a14:foregroundMark x1="70345" y1="9807" x2="78966" y2="45442"/>
                        <a14:foregroundMark x1="74828" y1="47652" x2="76897" y2="49862"/>
                        <a14:foregroundMark x1="31724" y1="4972" x2="45862" y2="6630"/>
                        <a14:foregroundMark x1="58621" y1="4696" x2="57241" y2="8425"/>
                        <a14:foregroundMark x1="57241" y1="3039" x2="62759" y2="4144"/>
                        <a14:foregroundMark x1="79655" y1="5801" x2="84483" y2="6630"/>
                        <a14:foregroundMark x1="76207" y1="5249" x2="77586" y2="6077"/>
                        <a14:foregroundMark x1="77586" y1="4972" x2="81724" y2="4972"/>
                        <a14:foregroundMark x1="88276" y1="17956" x2="77586" y2="22790"/>
                        <a14:foregroundMark x1="83793" y1="17680" x2="87586" y2="17956"/>
                        <a14:foregroundMark x1="85172" y1="32044" x2="80345" y2="34945"/>
                        <a14:foregroundMark x1="81724" y1="35773" x2="78276" y2="37983"/>
                        <a14:foregroundMark x1="91034" y1="30663" x2="87586" y2="32459"/>
                      </a14:backgroundRemoval>
                    </a14:imgEffect>
                  </a14:imgLayer>
                </a14:imgProps>
              </a:ext>
              <a:ext uri="{28A0092B-C50C-407E-A947-70E740481C1C}">
                <a14:useLocalDpi xmlns:a14="http://schemas.microsoft.com/office/drawing/2010/main" val="0"/>
              </a:ext>
            </a:extLst>
          </a:blip>
          <a:srcRect/>
          <a:stretch/>
        </p:blipFill>
        <p:spPr>
          <a:xfrm>
            <a:off x="3217704" y="2681385"/>
            <a:ext cx="1561353" cy="3898002"/>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6022494F-28AF-3308-43E5-AA85D1DD0547}"/>
              </a:ext>
            </a:extLst>
          </p:cNvPr>
          <p:cNvGrpSpPr/>
          <p:nvPr/>
        </p:nvGrpSpPr>
        <p:grpSpPr>
          <a:xfrm>
            <a:off x="5940699" y="2046270"/>
            <a:ext cx="3361296" cy="3328860"/>
            <a:chOff x="1403498" y="2264735"/>
            <a:chExt cx="3147237" cy="2892056"/>
          </a:xfrm>
        </p:grpSpPr>
        <p:sp>
          <p:nvSpPr>
            <p:cNvPr id="14" name="Rectangle: Rounded Corners 13">
              <a:extLst>
                <a:ext uri="{FF2B5EF4-FFF2-40B4-BE49-F238E27FC236}">
                  <a16:creationId xmlns:a16="http://schemas.microsoft.com/office/drawing/2014/main" id="{BF211021-E15D-C771-E154-766F0A3AAD3E}"/>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Rounded Corners 14">
              <a:extLst>
                <a:ext uri="{FF2B5EF4-FFF2-40B4-BE49-F238E27FC236}">
                  <a16:creationId xmlns:a16="http://schemas.microsoft.com/office/drawing/2014/main" id="{3719CA67-3137-137B-24FB-0ECBFEEBBD3F}"/>
                </a:ext>
              </a:extLst>
            </p:cNvPr>
            <p:cNvSpPr/>
            <p:nvPr/>
          </p:nvSpPr>
          <p:spPr>
            <a:xfrm>
              <a:off x="1418218" y="2293286"/>
              <a:ext cx="3026191" cy="2767813"/>
            </a:xfrm>
            <a:prstGeom prst="roundRect">
              <a:avLst>
                <a:gd name="adj" fmla="val 7476"/>
              </a:avLst>
            </a:prstGeom>
            <a:blipFill dpi="0" rotWithShape="1">
              <a:blip r:embed="rId6">
                <a:extLst>
                  <a:ext uri="{28A0092B-C50C-407E-A947-70E740481C1C}">
                    <a14:useLocalDpi xmlns:a14="http://schemas.microsoft.com/office/drawing/2010/main" val="0"/>
                  </a:ext>
                </a:extLst>
              </a:blip>
              <a:srcRect/>
              <a:stretch>
                <a:fillRect/>
              </a:stretch>
            </a:blip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4BB49E9C-BE78-FD43-D041-72494934A0C6}"/>
              </a:ext>
            </a:extLst>
          </p:cNvPr>
          <p:cNvSpPr txBox="1"/>
          <p:nvPr/>
        </p:nvSpPr>
        <p:spPr>
          <a:xfrm>
            <a:off x="5615744" y="5556648"/>
            <a:ext cx="31761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Thiết bị chuyển đổi</a:t>
            </a:r>
          </a:p>
        </p:txBody>
      </p:sp>
    </p:spTree>
    <p:extLst>
      <p:ext uri="{BB962C8B-B14F-4D97-AF65-F5344CB8AC3E}">
        <p14:creationId xmlns:p14="http://schemas.microsoft.com/office/powerpoint/2010/main" val="143799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397673" y="588919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8571201" y="-6108"/>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Chuẩn bị</a:t>
            </a:r>
          </a:p>
        </p:txBody>
      </p:sp>
      <p:sp>
        <p:nvSpPr>
          <p:cNvPr id="4" name="TextBox 3">
            <a:extLst>
              <a:ext uri="{FF2B5EF4-FFF2-40B4-BE49-F238E27FC236}">
                <a16:creationId xmlns:a16="http://schemas.microsoft.com/office/drawing/2014/main" id="{DB2DB810-AD9E-A576-C811-214C918BB950}"/>
              </a:ext>
            </a:extLst>
          </p:cNvPr>
          <p:cNvSpPr txBox="1"/>
          <p:nvPr/>
        </p:nvSpPr>
        <p:spPr>
          <a:xfrm>
            <a:off x="697091" y="2789992"/>
            <a:ext cx="22940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Ký hiệu: A1</a:t>
            </a:r>
          </a:p>
        </p:txBody>
      </p:sp>
      <p:sp>
        <p:nvSpPr>
          <p:cNvPr id="10" name="TextBox 9">
            <a:extLst>
              <a:ext uri="{FF2B5EF4-FFF2-40B4-BE49-F238E27FC236}">
                <a16:creationId xmlns:a16="http://schemas.microsoft.com/office/drawing/2014/main" id="{438C2DFF-3355-A63A-C4A6-AEF808F24900}"/>
              </a:ext>
            </a:extLst>
          </p:cNvPr>
          <p:cNvSpPr txBox="1"/>
          <p:nvPr/>
        </p:nvSpPr>
        <p:spPr>
          <a:xfrm>
            <a:off x="3529422" y="2126012"/>
            <a:ext cx="38505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Tấm đế hình vuông</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901060" y="3317296"/>
            <a:ext cx="26153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Số lượng: 1 tấm</a:t>
            </a:r>
          </a:p>
        </p:txBody>
      </p:sp>
      <p:sp>
        <p:nvSpPr>
          <p:cNvPr id="14" name="TextBox 13">
            <a:extLst>
              <a:ext uri="{FF2B5EF4-FFF2-40B4-BE49-F238E27FC236}">
                <a16:creationId xmlns:a16="http://schemas.microsoft.com/office/drawing/2014/main" id="{C8B5C90B-DC7C-F2AB-0CCB-F324A4C278EC}"/>
              </a:ext>
            </a:extLst>
          </p:cNvPr>
          <p:cNvSpPr txBox="1"/>
          <p:nvPr/>
        </p:nvSpPr>
        <p:spPr>
          <a:xfrm>
            <a:off x="705515" y="3870971"/>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Độ dài cạnh:</a:t>
            </a:r>
          </a:p>
        </p:txBody>
      </p:sp>
      <p:cxnSp>
        <p:nvCxnSpPr>
          <p:cNvPr id="16" name="Straight Arrow Connector 15">
            <a:extLst>
              <a:ext uri="{FF2B5EF4-FFF2-40B4-BE49-F238E27FC236}">
                <a16:creationId xmlns:a16="http://schemas.microsoft.com/office/drawing/2014/main" id="{49281237-7DEE-2B17-3DE2-AF0802AB3C9C}"/>
              </a:ext>
            </a:extLst>
          </p:cNvPr>
          <p:cNvCxnSpPr>
            <a:cxnSpLocks/>
          </p:cNvCxnSpPr>
          <p:nvPr/>
        </p:nvCxnSpPr>
        <p:spPr>
          <a:xfrm flipH="1">
            <a:off x="5255318" y="4652237"/>
            <a:ext cx="2001136" cy="1115749"/>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55DE7EB7-3A6E-C1A0-3BDE-EB0BA4DC57D6}"/>
              </a:ext>
            </a:extLst>
          </p:cNvPr>
          <p:cNvSpPr txBox="1"/>
          <p:nvPr/>
        </p:nvSpPr>
        <p:spPr>
          <a:xfrm>
            <a:off x="6524238" y="5212794"/>
            <a:ext cx="1823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280mm</a:t>
            </a:r>
          </a:p>
        </p:txBody>
      </p:sp>
      <p:sp>
        <p:nvSpPr>
          <p:cNvPr id="18" name="TextBox 17">
            <a:extLst>
              <a:ext uri="{FF2B5EF4-FFF2-40B4-BE49-F238E27FC236}">
                <a16:creationId xmlns:a16="http://schemas.microsoft.com/office/drawing/2014/main" id="{71298015-F585-C3F0-6388-ADBBC9211F66}"/>
              </a:ext>
            </a:extLst>
          </p:cNvPr>
          <p:cNvSpPr txBox="1"/>
          <p:nvPr/>
        </p:nvSpPr>
        <p:spPr>
          <a:xfrm>
            <a:off x="5978441" y="3045098"/>
            <a:ext cx="1823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280mm</a:t>
            </a:r>
          </a:p>
        </p:txBody>
      </p:sp>
      <p:cxnSp>
        <p:nvCxnSpPr>
          <p:cNvPr id="19" name="Straight Arrow Connector 18">
            <a:extLst>
              <a:ext uri="{FF2B5EF4-FFF2-40B4-BE49-F238E27FC236}">
                <a16:creationId xmlns:a16="http://schemas.microsoft.com/office/drawing/2014/main" id="{E9CD1FCE-2177-0084-A038-C5BE4455E555}"/>
              </a:ext>
            </a:extLst>
          </p:cNvPr>
          <p:cNvCxnSpPr>
            <a:cxnSpLocks/>
          </p:cNvCxnSpPr>
          <p:nvPr/>
        </p:nvCxnSpPr>
        <p:spPr>
          <a:xfrm>
            <a:off x="5368669" y="3083591"/>
            <a:ext cx="1887785" cy="1165198"/>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BABE09D7-0547-DD27-7C10-3A40A7F4108B}"/>
              </a:ext>
            </a:extLst>
          </p:cNvPr>
          <p:cNvSpPr txBox="1"/>
          <p:nvPr/>
        </p:nvSpPr>
        <p:spPr>
          <a:xfrm>
            <a:off x="593939" y="4442424"/>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Độ dày tấm</a:t>
            </a:r>
          </a:p>
        </p:txBody>
      </p:sp>
      <p:sp>
        <p:nvSpPr>
          <p:cNvPr id="6" name="Cube 5">
            <a:extLst>
              <a:ext uri="{FF2B5EF4-FFF2-40B4-BE49-F238E27FC236}">
                <a16:creationId xmlns:a16="http://schemas.microsoft.com/office/drawing/2014/main" id="{0D707250-62E8-ED85-A636-A95DC164712E}"/>
              </a:ext>
            </a:extLst>
          </p:cNvPr>
          <p:cNvSpPr/>
          <p:nvPr/>
        </p:nvSpPr>
        <p:spPr>
          <a:xfrm>
            <a:off x="3648548" y="3138625"/>
            <a:ext cx="2875690" cy="2535834"/>
          </a:xfrm>
          <a:prstGeom prst="cube">
            <a:avLst>
              <a:gd name="adj" fmla="val 2181"/>
            </a:avLst>
          </a:prstGeom>
          <a:solidFill>
            <a:schemeClr val="bg1"/>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5C03E8B-3962-DF1D-C9C6-ABC58D2ED593}"/>
              </a:ext>
            </a:extLst>
          </p:cNvPr>
          <p:cNvSpPr txBox="1"/>
          <p:nvPr/>
        </p:nvSpPr>
        <p:spPr>
          <a:xfrm>
            <a:off x="1904133" y="4552212"/>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5mm</a:t>
            </a:r>
          </a:p>
        </p:txBody>
      </p:sp>
      <p:sp>
        <p:nvSpPr>
          <p:cNvPr id="33" name="TextBox 32">
            <a:extLst>
              <a:ext uri="{FF2B5EF4-FFF2-40B4-BE49-F238E27FC236}">
                <a16:creationId xmlns:a16="http://schemas.microsoft.com/office/drawing/2014/main" id="{788D8913-AE97-83AA-AFFE-FDF3D2A852A2}"/>
              </a:ext>
            </a:extLst>
          </p:cNvPr>
          <p:cNvSpPr txBox="1"/>
          <p:nvPr/>
        </p:nvSpPr>
        <p:spPr>
          <a:xfrm>
            <a:off x="724783" y="5930927"/>
            <a:ext cx="53712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Khoét một lỗ tròn ở chính giữa tấm đế có đường kính 16mm</a:t>
            </a:r>
          </a:p>
        </p:txBody>
      </p:sp>
      <p:grpSp>
        <p:nvGrpSpPr>
          <p:cNvPr id="36" name="Group 35">
            <a:extLst>
              <a:ext uri="{FF2B5EF4-FFF2-40B4-BE49-F238E27FC236}">
                <a16:creationId xmlns:a16="http://schemas.microsoft.com/office/drawing/2014/main" id="{F42F79A2-0C06-C813-1C82-9D62C9EBE577}"/>
              </a:ext>
            </a:extLst>
          </p:cNvPr>
          <p:cNvGrpSpPr/>
          <p:nvPr/>
        </p:nvGrpSpPr>
        <p:grpSpPr>
          <a:xfrm>
            <a:off x="3639042" y="3193659"/>
            <a:ext cx="2875690" cy="2535834"/>
            <a:chOff x="7133356" y="1126533"/>
            <a:chExt cx="2875690" cy="2535834"/>
          </a:xfrm>
        </p:grpSpPr>
        <p:sp>
          <p:nvSpPr>
            <p:cNvPr id="34" name="Cube 33">
              <a:extLst>
                <a:ext uri="{FF2B5EF4-FFF2-40B4-BE49-F238E27FC236}">
                  <a16:creationId xmlns:a16="http://schemas.microsoft.com/office/drawing/2014/main" id="{33BD4B38-FEF9-C1A7-7520-21CD1723E7B2}"/>
                </a:ext>
              </a:extLst>
            </p:cNvPr>
            <p:cNvSpPr/>
            <p:nvPr/>
          </p:nvSpPr>
          <p:spPr>
            <a:xfrm>
              <a:off x="7133356" y="1126533"/>
              <a:ext cx="2875690" cy="2535834"/>
            </a:xfrm>
            <a:prstGeom prst="cube">
              <a:avLst>
                <a:gd name="adj" fmla="val 2181"/>
              </a:avLst>
            </a:prstGeom>
            <a:solidFill>
              <a:schemeClr val="bg1"/>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316C4FD9-7763-9A81-F1CC-64AB02CC1A5A}"/>
                </a:ext>
              </a:extLst>
            </p:cNvPr>
            <p:cNvSpPr/>
            <p:nvPr/>
          </p:nvSpPr>
          <p:spPr>
            <a:xfrm>
              <a:off x="8420270" y="2199992"/>
              <a:ext cx="397578" cy="397578"/>
            </a:xfrm>
            <a:prstGeom prst="ellipse">
              <a:avLst/>
            </a:prstGeom>
            <a:solidFill>
              <a:srgbClr val="293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8" name="Oval 27">
            <a:extLst>
              <a:ext uri="{FF2B5EF4-FFF2-40B4-BE49-F238E27FC236}">
                <a16:creationId xmlns:a16="http://schemas.microsoft.com/office/drawing/2014/main" id="{CF014E87-FC3C-EBA8-D60A-2E9DC017FE32}"/>
              </a:ext>
            </a:extLst>
          </p:cNvPr>
          <p:cNvSpPr/>
          <p:nvPr/>
        </p:nvSpPr>
        <p:spPr>
          <a:xfrm>
            <a:off x="3102751" y="4332636"/>
            <a:ext cx="265138" cy="2195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01A805D6-DB81-87A0-8545-1A3299253117}"/>
              </a:ext>
            </a:extLst>
          </p:cNvPr>
          <p:cNvSpPr/>
          <p:nvPr/>
        </p:nvSpPr>
        <p:spPr>
          <a:xfrm>
            <a:off x="4870103" y="4231781"/>
            <a:ext cx="509283" cy="4616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158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26" presetClass="emph" presetSubtype="0" repeatCount="3000" fill="hold" nodeType="withEffect">
                                  <p:stCondLst>
                                    <p:cond delay="0"/>
                                  </p:stCondLst>
                                  <p:childTnLst>
                                    <p:animEffect transition="out" filter="fade">
                                      <p:cBhvr>
                                        <p:cTn id="63" dur="1000" tmFilter="0, 0; .2, .5; .8, .5; 1, 0"/>
                                        <p:tgtEl>
                                          <p:spTgt spid="19"/>
                                        </p:tgtEl>
                                      </p:cBhvr>
                                    </p:animEffect>
                                    <p:animScale>
                                      <p:cBhvr>
                                        <p:cTn id="64" dur="500" autoRev="1" fill="hold"/>
                                        <p:tgtEl>
                                          <p:spTgt spid="19"/>
                                        </p:tgtEl>
                                      </p:cBhvr>
                                      <p:by x="105000" y="105000"/>
                                    </p:animScale>
                                  </p:childTnLst>
                                </p:cTn>
                              </p:par>
                              <p:par>
                                <p:cTn id="65" presetID="26" presetClass="emph" presetSubtype="0" repeatCount="3000" fill="hold" nodeType="withEffect">
                                  <p:stCondLst>
                                    <p:cond delay="0"/>
                                  </p:stCondLst>
                                  <p:childTnLst>
                                    <p:animEffect transition="out" filter="fade">
                                      <p:cBhvr>
                                        <p:cTn id="66" dur="1000" tmFilter="0, 0; .2, .5; .8, .5; 1, 0"/>
                                        <p:tgtEl>
                                          <p:spTgt spid="16"/>
                                        </p:tgtEl>
                                      </p:cBhvr>
                                    </p:animEffect>
                                    <p:animScale>
                                      <p:cBhvr>
                                        <p:cTn id="67" dur="500" autoRev="1" fill="hold"/>
                                        <p:tgtEl>
                                          <p:spTgt spid="16"/>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1000"/>
                                        <p:tgtEl>
                                          <p:spTgt spid="5"/>
                                        </p:tgtEl>
                                      </p:cBhvr>
                                    </p:animEffect>
                                    <p:anim calcmode="lin" valueType="num">
                                      <p:cBhvr>
                                        <p:cTn id="73" dur="1000" fill="hold"/>
                                        <p:tgtEl>
                                          <p:spTgt spid="5"/>
                                        </p:tgtEl>
                                        <p:attrNameLst>
                                          <p:attrName>ppt_x</p:attrName>
                                        </p:attrNameLst>
                                      </p:cBhvr>
                                      <p:tavLst>
                                        <p:tav tm="0">
                                          <p:val>
                                            <p:strVal val="#ppt_x"/>
                                          </p:val>
                                        </p:tav>
                                        <p:tav tm="100000">
                                          <p:val>
                                            <p:strVal val="#ppt_x"/>
                                          </p:val>
                                        </p:tav>
                                      </p:tavLst>
                                    </p:anim>
                                    <p:anim calcmode="lin" valueType="num">
                                      <p:cBhvr>
                                        <p:cTn id="74" dur="1000" fill="hold"/>
                                        <p:tgtEl>
                                          <p:spTgt spid="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par>
                                <p:cTn id="80" presetID="10"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par>
                                <p:cTn id="83" presetID="26" presetClass="emph" presetSubtype="0" repeatCount="3000" fill="hold" grpId="1" nodeType="withEffect">
                                  <p:stCondLst>
                                    <p:cond delay="0"/>
                                  </p:stCondLst>
                                  <p:childTnLst>
                                    <p:animEffect transition="out" filter="fade">
                                      <p:cBhvr>
                                        <p:cTn id="84" dur="1000" tmFilter="0, 0; .2, .5; .8, .5; 1, 0"/>
                                        <p:tgtEl>
                                          <p:spTgt spid="28"/>
                                        </p:tgtEl>
                                      </p:cBhvr>
                                    </p:animEffect>
                                    <p:animScale>
                                      <p:cBhvr>
                                        <p:cTn id="85" dur="500" autoRev="1" fill="hold"/>
                                        <p:tgtEl>
                                          <p:spTgt spid="28"/>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1000" fill="hold"/>
                                        <p:tgtEl>
                                          <p:spTgt spid="33"/>
                                        </p:tgtEl>
                                        <p:attrNameLst>
                                          <p:attrName>ppt_y</p:attrName>
                                        </p:attrNameLst>
                                      </p:cBhvr>
                                      <p:tavLst>
                                        <p:tav tm="0">
                                          <p:val>
                                            <p:strVal val="#ppt_y+.1"/>
                                          </p:val>
                                        </p:tav>
                                        <p:tav tm="100000">
                                          <p:val>
                                            <p:strVal val="#ppt_y"/>
                                          </p:val>
                                        </p:tav>
                                      </p:tavLst>
                                    </p:anim>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xit" presetSubtype="0" fill="hold" grpId="1" nodeType="withEffect">
                                  <p:stCondLst>
                                    <p:cond delay="0"/>
                                  </p:stCondLst>
                                  <p:childTnLst>
                                    <p:set>
                                      <p:cBhvr>
                                        <p:cTn id="96" dur="1" fill="hold">
                                          <p:stCondLst>
                                            <p:cond delay="0"/>
                                          </p:stCondLst>
                                        </p:cTn>
                                        <p:tgtEl>
                                          <p:spTgt spid="6"/>
                                        </p:tgtEl>
                                        <p:attrNameLst>
                                          <p:attrName>style.visibility</p:attrName>
                                        </p:attrNameLst>
                                      </p:cBhvr>
                                      <p:to>
                                        <p:strVal val="hidden"/>
                                      </p:to>
                                    </p:set>
                                  </p:childTnLst>
                                </p:cTn>
                              </p:par>
                              <p:par>
                                <p:cTn id="97" presetID="10" presetClass="entr" presetSubtype="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par>
                                <p:cTn id="100" presetID="26" presetClass="emph" presetSubtype="0" repeatCount="3000" fill="hold" grpId="1" nodeType="withEffect">
                                  <p:stCondLst>
                                    <p:cond delay="0"/>
                                  </p:stCondLst>
                                  <p:childTnLst>
                                    <p:animEffect transition="out" filter="fade">
                                      <p:cBhvr>
                                        <p:cTn id="101" dur="1000" tmFilter="0, 0; .2, .5; .8, .5; 1, 0"/>
                                        <p:tgtEl>
                                          <p:spTgt spid="37"/>
                                        </p:tgtEl>
                                      </p:cBhvr>
                                    </p:animEffect>
                                    <p:animScale>
                                      <p:cBhvr>
                                        <p:cTn id="102" dur="50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4" grpId="0"/>
      <p:bldP spid="13" grpId="0"/>
      <p:bldP spid="14" grpId="0"/>
      <p:bldP spid="17" grpId="0"/>
      <p:bldP spid="18" grpId="0"/>
      <p:bldP spid="5" grpId="0"/>
      <p:bldP spid="6" grpId="0" animBg="1"/>
      <p:bldP spid="6" grpId="1" animBg="1"/>
      <p:bldP spid="27" grpId="0"/>
      <p:bldP spid="33" grpId="0"/>
      <p:bldP spid="28" grpId="0" animBg="1"/>
      <p:bldP spid="28" grpId="1" animBg="1"/>
      <p:bldP spid="37" grpId="0" animBg="1"/>
      <p:bldP spid="3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397673" y="588919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8571201" y="-6108"/>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Chuẩn bị</a:t>
            </a:r>
          </a:p>
        </p:txBody>
      </p:sp>
      <p:sp>
        <p:nvSpPr>
          <p:cNvPr id="4" name="TextBox 3">
            <a:extLst>
              <a:ext uri="{FF2B5EF4-FFF2-40B4-BE49-F238E27FC236}">
                <a16:creationId xmlns:a16="http://schemas.microsoft.com/office/drawing/2014/main" id="{DB2DB810-AD9E-A576-C811-214C918BB950}"/>
              </a:ext>
            </a:extLst>
          </p:cNvPr>
          <p:cNvSpPr txBox="1"/>
          <p:nvPr/>
        </p:nvSpPr>
        <p:spPr>
          <a:xfrm>
            <a:off x="697091" y="2789992"/>
            <a:ext cx="22940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Ký hiệu: A4</a:t>
            </a:r>
          </a:p>
        </p:txBody>
      </p:sp>
      <p:sp>
        <p:nvSpPr>
          <p:cNvPr id="10" name="TextBox 9">
            <a:extLst>
              <a:ext uri="{FF2B5EF4-FFF2-40B4-BE49-F238E27FC236}">
                <a16:creationId xmlns:a16="http://schemas.microsoft.com/office/drawing/2014/main" id="{438C2DFF-3355-A63A-C4A6-AEF808F24900}"/>
              </a:ext>
            </a:extLst>
          </p:cNvPr>
          <p:cNvSpPr txBox="1"/>
          <p:nvPr/>
        </p:nvSpPr>
        <p:spPr>
          <a:xfrm>
            <a:off x="3529422" y="2126012"/>
            <a:ext cx="38505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Tấm đế hình vuông</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901060" y="3317296"/>
            <a:ext cx="26153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Số lượng: 4 tấm</a:t>
            </a:r>
          </a:p>
        </p:txBody>
      </p:sp>
      <p:sp>
        <p:nvSpPr>
          <p:cNvPr id="14" name="TextBox 13">
            <a:extLst>
              <a:ext uri="{FF2B5EF4-FFF2-40B4-BE49-F238E27FC236}">
                <a16:creationId xmlns:a16="http://schemas.microsoft.com/office/drawing/2014/main" id="{C8B5C90B-DC7C-F2AB-0CCB-F324A4C278EC}"/>
              </a:ext>
            </a:extLst>
          </p:cNvPr>
          <p:cNvSpPr txBox="1"/>
          <p:nvPr/>
        </p:nvSpPr>
        <p:spPr>
          <a:xfrm>
            <a:off x="705515" y="3870971"/>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Độ dài cạnh:</a:t>
            </a:r>
          </a:p>
        </p:txBody>
      </p:sp>
      <p:cxnSp>
        <p:nvCxnSpPr>
          <p:cNvPr id="16" name="Straight Arrow Connector 15">
            <a:extLst>
              <a:ext uri="{FF2B5EF4-FFF2-40B4-BE49-F238E27FC236}">
                <a16:creationId xmlns:a16="http://schemas.microsoft.com/office/drawing/2014/main" id="{49281237-7DEE-2B17-3DE2-AF0802AB3C9C}"/>
              </a:ext>
            </a:extLst>
          </p:cNvPr>
          <p:cNvCxnSpPr>
            <a:cxnSpLocks/>
          </p:cNvCxnSpPr>
          <p:nvPr/>
        </p:nvCxnSpPr>
        <p:spPr>
          <a:xfrm flipH="1">
            <a:off x="5255318" y="4652237"/>
            <a:ext cx="2001136" cy="1115749"/>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55DE7EB7-3A6E-C1A0-3BDE-EB0BA4DC57D6}"/>
              </a:ext>
            </a:extLst>
          </p:cNvPr>
          <p:cNvSpPr txBox="1"/>
          <p:nvPr/>
        </p:nvSpPr>
        <p:spPr>
          <a:xfrm>
            <a:off x="6524238" y="5212794"/>
            <a:ext cx="1823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100mm</a:t>
            </a:r>
          </a:p>
        </p:txBody>
      </p:sp>
      <p:sp>
        <p:nvSpPr>
          <p:cNvPr id="18" name="TextBox 17">
            <a:extLst>
              <a:ext uri="{FF2B5EF4-FFF2-40B4-BE49-F238E27FC236}">
                <a16:creationId xmlns:a16="http://schemas.microsoft.com/office/drawing/2014/main" id="{71298015-F585-C3F0-6388-ADBBC9211F66}"/>
              </a:ext>
            </a:extLst>
          </p:cNvPr>
          <p:cNvSpPr txBox="1"/>
          <p:nvPr/>
        </p:nvSpPr>
        <p:spPr>
          <a:xfrm>
            <a:off x="5978441" y="3045098"/>
            <a:ext cx="1823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100mm</a:t>
            </a:r>
          </a:p>
        </p:txBody>
      </p:sp>
      <p:cxnSp>
        <p:nvCxnSpPr>
          <p:cNvPr id="19" name="Straight Arrow Connector 18">
            <a:extLst>
              <a:ext uri="{FF2B5EF4-FFF2-40B4-BE49-F238E27FC236}">
                <a16:creationId xmlns:a16="http://schemas.microsoft.com/office/drawing/2014/main" id="{E9CD1FCE-2177-0084-A038-C5BE4455E555}"/>
              </a:ext>
            </a:extLst>
          </p:cNvPr>
          <p:cNvCxnSpPr>
            <a:cxnSpLocks/>
          </p:cNvCxnSpPr>
          <p:nvPr/>
        </p:nvCxnSpPr>
        <p:spPr>
          <a:xfrm>
            <a:off x="5368669" y="3083591"/>
            <a:ext cx="1887785" cy="1165198"/>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BABE09D7-0547-DD27-7C10-3A40A7F4108B}"/>
              </a:ext>
            </a:extLst>
          </p:cNvPr>
          <p:cNvSpPr txBox="1"/>
          <p:nvPr/>
        </p:nvSpPr>
        <p:spPr>
          <a:xfrm>
            <a:off x="593939" y="4442424"/>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Độ dày tấm</a:t>
            </a:r>
          </a:p>
        </p:txBody>
      </p:sp>
      <p:sp>
        <p:nvSpPr>
          <p:cNvPr id="6" name="Cube 5">
            <a:extLst>
              <a:ext uri="{FF2B5EF4-FFF2-40B4-BE49-F238E27FC236}">
                <a16:creationId xmlns:a16="http://schemas.microsoft.com/office/drawing/2014/main" id="{0D707250-62E8-ED85-A636-A95DC164712E}"/>
              </a:ext>
            </a:extLst>
          </p:cNvPr>
          <p:cNvSpPr/>
          <p:nvPr/>
        </p:nvSpPr>
        <p:spPr>
          <a:xfrm>
            <a:off x="3648548" y="3138625"/>
            <a:ext cx="2875690" cy="2535834"/>
          </a:xfrm>
          <a:prstGeom prst="cube">
            <a:avLst>
              <a:gd name="adj" fmla="val 2181"/>
            </a:avLst>
          </a:prstGeom>
          <a:solidFill>
            <a:schemeClr val="bg1"/>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5C03E8B-3962-DF1D-C9C6-ABC58D2ED593}"/>
              </a:ext>
            </a:extLst>
          </p:cNvPr>
          <p:cNvSpPr txBox="1"/>
          <p:nvPr/>
        </p:nvSpPr>
        <p:spPr>
          <a:xfrm>
            <a:off x="1904133" y="4552212"/>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5mm</a:t>
            </a:r>
          </a:p>
        </p:txBody>
      </p:sp>
      <p:sp>
        <p:nvSpPr>
          <p:cNvPr id="28" name="Oval 27">
            <a:extLst>
              <a:ext uri="{FF2B5EF4-FFF2-40B4-BE49-F238E27FC236}">
                <a16:creationId xmlns:a16="http://schemas.microsoft.com/office/drawing/2014/main" id="{CF014E87-FC3C-EBA8-D60A-2E9DC017FE32}"/>
              </a:ext>
            </a:extLst>
          </p:cNvPr>
          <p:cNvSpPr/>
          <p:nvPr/>
        </p:nvSpPr>
        <p:spPr>
          <a:xfrm>
            <a:off x="3102751" y="4332636"/>
            <a:ext cx="265138" cy="2195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04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26" presetClass="emph" presetSubtype="0" repeatCount="3000" fill="hold" nodeType="withEffect">
                                  <p:stCondLst>
                                    <p:cond delay="0"/>
                                  </p:stCondLst>
                                  <p:childTnLst>
                                    <p:animEffect transition="out" filter="fade">
                                      <p:cBhvr>
                                        <p:cTn id="56" dur="1000" tmFilter="0, 0; .2, .5; .8, .5; 1, 0"/>
                                        <p:tgtEl>
                                          <p:spTgt spid="19"/>
                                        </p:tgtEl>
                                      </p:cBhvr>
                                    </p:animEffect>
                                    <p:animScale>
                                      <p:cBhvr>
                                        <p:cTn id="57" dur="500" autoRev="1" fill="hold"/>
                                        <p:tgtEl>
                                          <p:spTgt spid="19"/>
                                        </p:tgtEl>
                                      </p:cBhvr>
                                      <p:by x="105000" y="105000"/>
                                    </p:animScale>
                                  </p:childTnLst>
                                </p:cTn>
                              </p:par>
                              <p:par>
                                <p:cTn id="58" presetID="26" presetClass="emph" presetSubtype="0" repeatCount="3000" fill="hold" nodeType="withEffect">
                                  <p:stCondLst>
                                    <p:cond delay="0"/>
                                  </p:stCondLst>
                                  <p:childTnLst>
                                    <p:animEffect transition="out" filter="fade">
                                      <p:cBhvr>
                                        <p:cTn id="59" dur="1000" tmFilter="0, 0; .2, .5; .8, .5; 1, 0"/>
                                        <p:tgtEl>
                                          <p:spTgt spid="16"/>
                                        </p:tgtEl>
                                      </p:cBhvr>
                                    </p:animEffect>
                                    <p:animScale>
                                      <p:cBhvr>
                                        <p:cTn id="60" dur="500" autoRev="1" fill="hold"/>
                                        <p:tgtEl>
                                          <p:spTgt spid="16"/>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anim calcmode="lin" valueType="num">
                                      <p:cBhvr>
                                        <p:cTn id="66" dur="1000" fill="hold"/>
                                        <p:tgtEl>
                                          <p:spTgt spid="5"/>
                                        </p:tgtEl>
                                        <p:attrNameLst>
                                          <p:attrName>ppt_x</p:attrName>
                                        </p:attrNameLst>
                                      </p:cBhvr>
                                      <p:tavLst>
                                        <p:tav tm="0">
                                          <p:val>
                                            <p:strVal val="#ppt_x"/>
                                          </p:val>
                                        </p:tav>
                                        <p:tav tm="100000">
                                          <p:val>
                                            <p:strVal val="#ppt_x"/>
                                          </p:val>
                                        </p:tav>
                                      </p:tavLst>
                                    </p:anim>
                                    <p:anim calcmode="lin" valueType="num">
                                      <p:cBhvr>
                                        <p:cTn id="67" dur="1000" fill="hold"/>
                                        <p:tgtEl>
                                          <p:spTgt spid="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anim calcmode="lin" valueType="num">
                                      <p:cBhvr>
                                        <p:cTn id="71" dur="1000" fill="hold"/>
                                        <p:tgtEl>
                                          <p:spTgt spid="27"/>
                                        </p:tgtEl>
                                        <p:attrNameLst>
                                          <p:attrName>ppt_x</p:attrName>
                                        </p:attrNameLst>
                                      </p:cBhvr>
                                      <p:tavLst>
                                        <p:tav tm="0">
                                          <p:val>
                                            <p:strVal val="#ppt_x"/>
                                          </p:val>
                                        </p:tav>
                                        <p:tav tm="100000">
                                          <p:val>
                                            <p:strVal val="#ppt_x"/>
                                          </p:val>
                                        </p:tav>
                                      </p:tavLst>
                                    </p:anim>
                                    <p:anim calcmode="lin" valueType="num">
                                      <p:cBhvr>
                                        <p:cTn id="72" dur="1000" fill="hold"/>
                                        <p:tgtEl>
                                          <p:spTgt spid="27"/>
                                        </p:tgtEl>
                                        <p:attrNameLst>
                                          <p:attrName>ppt_y</p:attrName>
                                        </p:attrNameLst>
                                      </p:cBhvr>
                                      <p:tavLst>
                                        <p:tav tm="0">
                                          <p:val>
                                            <p:strVal val="#ppt_y+.1"/>
                                          </p:val>
                                        </p:tav>
                                        <p:tav tm="100000">
                                          <p:val>
                                            <p:strVal val="#ppt_y"/>
                                          </p:val>
                                        </p:tav>
                                      </p:tavLst>
                                    </p:anim>
                                  </p:childTnLst>
                                </p:cTn>
                              </p:par>
                              <p:par>
                                <p:cTn id="73" presetID="10"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par>
                                <p:cTn id="76" presetID="26" presetClass="emph" presetSubtype="0" repeatCount="3000" fill="hold" grpId="1" nodeType="withEffect">
                                  <p:stCondLst>
                                    <p:cond delay="0"/>
                                  </p:stCondLst>
                                  <p:childTnLst>
                                    <p:animEffect transition="out" filter="fade">
                                      <p:cBhvr>
                                        <p:cTn id="77" dur="1000" tmFilter="0, 0; .2, .5; .8, .5; 1, 0"/>
                                        <p:tgtEl>
                                          <p:spTgt spid="28"/>
                                        </p:tgtEl>
                                      </p:cBhvr>
                                    </p:animEffect>
                                    <p:animScale>
                                      <p:cBhvr>
                                        <p:cTn id="78" dur="50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4" grpId="0"/>
      <p:bldP spid="13" grpId="0"/>
      <p:bldP spid="14" grpId="0"/>
      <p:bldP spid="17" grpId="0"/>
      <p:bldP spid="18" grpId="0"/>
      <p:bldP spid="5" grpId="0"/>
      <p:bldP spid="27" grpId="0"/>
      <p:bldP spid="28" grpId="0" animBg="1"/>
      <p:bldP spid="2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397673" y="588919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8571201" y="-6108"/>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Chuẩn bị</a:t>
            </a:r>
          </a:p>
        </p:txBody>
      </p:sp>
      <p:sp>
        <p:nvSpPr>
          <p:cNvPr id="4" name="TextBox 3">
            <a:extLst>
              <a:ext uri="{FF2B5EF4-FFF2-40B4-BE49-F238E27FC236}">
                <a16:creationId xmlns:a16="http://schemas.microsoft.com/office/drawing/2014/main" id="{DB2DB810-AD9E-A576-C811-214C918BB950}"/>
              </a:ext>
            </a:extLst>
          </p:cNvPr>
          <p:cNvSpPr txBox="1"/>
          <p:nvPr/>
        </p:nvSpPr>
        <p:spPr>
          <a:xfrm>
            <a:off x="697091" y="2789992"/>
            <a:ext cx="22940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Ký hiệu: A2</a:t>
            </a:r>
          </a:p>
        </p:txBody>
      </p:sp>
      <p:sp>
        <p:nvSpPr>
          <p:cNvPr id="10" name="TextBox 9">
            <a:extLst>
              <a:ext uri="{FF2B5EF4-FFF2-40B4-BE49-F238E27FC236}">
                <a16:creationId xmlns:a16="http://schemas.microsoft.com/office/drawing/2014/main" id="{438C2DFF-3355-A63A-C4A6-AEF808F24900}"/>
              </a:ext>
            </a:extLst>
          </p:cNvPr>
          <p:cNvSpPr txBox="1"/>
          <p:nvPr/>
        </p:nvSpPr>
        <p:spPr>
          <a:xfrm>
            <a:off x="3529422" y="2126012"/>
            <a:ext cx="38505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Tấm đế hình chữ nhật</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901060" y="3317296"/>
            <a:ext cx="26153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Số lượng: 4 tấm</a:t>
            </a:r>
          </a:p>
        </p:txBody>
      </p:sp>
      <p:sp>
        <p:nvSpPr>
          <p:cNvPr id="14" name="TextBox 13">
            <a:extLst>
              <a:ext uri="{FF2B5EF4-FFF2-40B4-BE49-F238E27FC236}">
                <a16:creationId xmlns:a16="http://schemas.microsoft.com/office/drawing/2014/main" id="{C8B5C90B-DC7C-F2AB-0CCB-F324A4C278EC}"/>
              </a:ext>
            </a:extLst>
          </p:cNvPr>
          <p:cNvSpPr txBox="1"/>
          <p:nvPr/>
        </p:nvSpPr>
        <p:spPr>
          <a:xfrm>
            <a:off x="705515" y="3870971"/>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Độ dài cạnh:</a:t>
            </a:r>
          </a:p>
        </p:txBody>
      </p:sp>
      <p:cxnSp>
        <p:nvCxnSpPr>
          <p:cNvPr id="16" name="Straight Arrow Connector 15">
            <a:extLst>
              <a:ext uri="{FF2B5EF4-FFF2-40B4-BE49-F238E27FC236}">
                <a16:creationId xmlns:a16="http://schemas.microsoft.com/office/drawing/2014/main" id="{49281237-7DEE-2B17-3DE2-AF0802AB3C9C}"/>
              </a:ext>
            </a:extLst>
          </p:cNvPr>
          <p:cNvCxnSpPr>
            <a:cxnSpLocks/>
          </p:cNvCxnSpPr>
          <p:nvPr/>
        </p:nvCxnSpPr>
        <p:spPr>
          <a:xfrm flipH="1">
            <a:off x="4615841" y="4293708"/>
            <a:ext cx="2371466" cy="839150"/>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55DE7EB7-3A6E-C1A0-3BDE-EB0BA4DC57D6}"/>
              </a:ext>
            </a:extLst>
          </p:cNvPr>
          <p:cNvSpPr txBox="1"/>
          <p:nvPr/>
        </p:nvSpPr>
        <p:spPr>
          <a:xfrm>
            <a:off x="5314512" y="4954707"/>
            <a:ext cx="2878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Chiều dài 275mm</a:t>
            </a:r>
          </a:p>
        </p:txBody>
      </p:sp>
      <p:sp>
        <p:nvSpPr>
          <p:cNvPr id="18" name="TextBox 17">
            <a:extLst>
              <a:ext uri="{FF2B5EF4-FFF2-40B4-BE49-F238E27FC236}">
                <a16:creationId xmlns:a16="http://schemas.microsoft.com/office/drawing/2014/main" id="{71298015-F585-C3F0-6388-ADBBC9211F66}"/>
              </a:ext>
            </a:extLst>
          </p:cNvPr>
          <p:cNvSpPr txBox="1"/>
          <p:nvPr/>
        </p:nvSpPr>
        <p:spPr>
          <a:xfrm>
            <a:off x="7128772" y="3877715"/>
            <a:ext cx="26153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Chiều rộng 20mm</a:t>
            </a:r>
          </a:p>
        </p:txBody>
      </p:sp>
      <p:cxnSp>
        <p:nvCxnSpPr>
          <p:cNvPr id="19" name="Straight Arrow Connector 18">
            <a:extLst>
              <a:ext uri="{FF2B5EF4-FFF2-40B4-BE49-F238E27FC236}">
                <a16:creationId xmlns:a16="http://schemas.microsoft.com/office/drawing/2014/main" id="{E9CD1FCE-2177-0084-A038-C5BE4455E555}"/>
              </a:ext>
            </a:extLst>
          </p:cNvPr>
          <p:cNvCxnSpPr>
            <a:cxnSpLocks/>
          </p:cNvCxnSpPr>
          <p:nvPr/>
        </p:nvCxnSpPr>
        <p:spPr>
          <a:xfrm>
            <a:off x="6904028" y="3563417"/>
            <a:ext cx="224744" cy="471610"/>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BABE09D7-0547-DD27-7C10-3A40A7F4108B}"/>
              </a:ext>
            </a:extLst>
          </p:cNvPr>
          <p:cNvSpPr txBox="1"/>
          <p:nvPr/>
        </p:nvSpPr>
        <p:spPr>
          <a:xfrm>
            <a:off x="593939" y="4442424"/>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Độ dày tấm</a:t>
            </a:r>
          </a:p>
        </p:txBody>
      </p:sp>
      <p:sp>
        <p:nvSpPr>
          <p:cNvPr id="6" name="Cube 5">
            <a:extLst>
              <a:ext uri="{FF2B5EF4-FFF2-40B4-BE49-F238E27FC236}">
                <a16:creationId xmlns:a16="http://schemas.microsoft.com/office/drawing/2014/main" id="{0D707250-62E8-ED85-A636-A95DC164712E}"/>
              </a:ext>
            </a:extLst>
          </p:cNvPr>
          <p:cNvSpPr/>
          <p:nvPr/>
        </p:nvSpPr>
        <p:spPr>
          <a:xfrm rot="644012">
            <a:off x="3981550" y="4157387"/>
            <a:ext cx="3304514" cy="345583"/>
          </a:xfrm>
          <a:prstGeom prst="cube">
            <a:avLst>
              <a:gd name="adj" fmla="val 38858"/>
            </a:avLst>
          </a:prstGeom>
          <a:solidFill>
            <a:schemeClr val="bg1"/>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5C03E8B-3962-DF1D-C9C6-ABC58D2ED593}"/>
              </a:ext>
            </a:extLst>
          </p:cNvPr>
          <p:cNvSpPr txBox="1"/>
          <p:nvPr/>
        </p:nvSpPr>
        <p:spPr>
          <a:xfrm>
            <a:off x="2560893" y="4472588"/>
            <a:ext cx="10020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5mm</a:t>
            </a:r>
          </a:p>
        </p:txBody>
      </p:sp>
    </p:spTree>
    <p:extLst>
      <p:ext uri="{BB962C8B-B14F-4D97-AF65-F5344CB8AC3E}">
        <p14:creationId xmlns:p14="http://schemas.microsoft.com/office/powerpoint/2010/main" val="224783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26" presetClass="emph" presetSubtype="0" repeatCount="3000" fill="hold" nodeType="withEffect">
                                  <p:stCondLst>
                                    <p:cond delay="0"/>
                                  </p:stCondLst>
                                  <p:childTnLst>
                                    <p:animEffect transition="out" filter="fade">
                                      <p:cBhvr>
                                        <p:cTn id="61" dur="1000" tmFilter="0, 0; .2, .5; .8, .5; 1, 0"/>
                                        <p:tgtEl>
                                          <p:spTgt spid="19"/>
                                        </p:tgtEl>
                                      </p:cBhvr>
                                    </p:animEffect>
                                    <p:animScale>
                                      <p:cBhvr>
                                        <p:cTn id="62" dur="500" autoRev="1" fill="hold"/>
                                        <p:tgtEl>
                                          <p:spTgt spid="19"/>
                                        </p:tgtEl>
                                      </p:cBhvr>
                                      <p:by x="105000" y="105000"/>
                                    </p:animScale>
                                  </p:childTnLst>
                                </p:cTn>
                              </p:par>
                              <p:par>
                                <p:cTn id="63" presetID="26" presetClass="emph" presetSubtype="0" repeatCount="3000" fill="hold" nodeType="withEffect">
                                  <p:stCondLst>
                                    <p:cond delay="0"/>
                                  </p:stCondLst>
                                  <p:childTnLst>
                                    <p:animEffect transition="out" filter="fade">
                                      <p:cBhvr>
                                        <p:cTn id="64" dur="1000" tmFilter="0, 0; .2, .5; .8, .5; 1, 0"/>
                                        <p:tgtEl>
                                          <p:spTgt spid="16"/>
                                        </p:tgtEl>
                                      </p:cBhvr>
                                    </p:animEffect>
                                    <p:animScale>
                                      <p:cBhvr>
                                        <p:cTn id="65" dur="500" autoRev="1" fill="hold"/>
                                        <p:tgtEl>
                                          <p:spTgt spid="16"/>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anim calcmode="lin" valueType="num">
                                      <p:cBhvr>
                                        <p:cTn id="76" dur="1000" fill="hold"/>
                                        <p:tgtEl>
                                          <p:spTgt spid="27"/>
                                        </p:tgtEl>
                                        <p:attrNameLst>
                                          <p:attrName>ppt_x</p:attrName>
                                        </p:attrNameLst>
                                      </p:cBhvr>
                                      <p:tavLst>
                                        <p:tav tm="0">
                                          <p:val>
                                            <p:strVal val="#ppt_x"/>
                                          </p:val>
                                        </p:tav>
                                        <p:tav tm="100000">
                                          <p:val>
                                            <p:strVal val="#ppt_x"/>
                                          </p:val>
                                        </p:tav>
                                      </p:tavLst>
                                    </p:anim>
                                    <p:anim calcmode="lin" valueType="num">
                                      <p:cBhvr>
                                        <p:cTn id="7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4" grpId="0"/>
      <p:bldP spid="13" grpId="0"/>
      <p:bldP spid="14" grpId="0"/>
      <p:bldP spid="17" grpId="0"/>
      <p:bldP spid="18" grpId="0"/>
      <p:bldP spid="5" grpId="0"/>
      <p:bldP spid="6"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397673" y="588919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21098" y="3103330"/>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Chuẩn bị</a:t>
            </a:r>
          </a:p>
        </p:txBody>
      </p:sp>
      <p:sp>
        <p:nvSpPr>
          <p:cNvPr id="4" name="TextBox 3">
            <a:extLst>
              <a:ext uri="{FF2B5EF4-FFF2-40B4-BE49-F238E27FC236}">
                <a16:creationId xmlns:a16="http://schemas.microsoft.com/office/drawing/2014/main" id="{DB2DB810-AD9E-A576-C811-214C918BB950}"/>
              </a:ext>
            </a:extLst>
          </p:cNvPr>
          <p:cNvSpPr txBox="1"/>
          <p:nvPr/>
        </p:nvSpPr>
        <p:spPr>
          <a:xfrm>
            <a:off x="7981058" y="2587677"/>
            <a:ext cx="22940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Ký hiệu: A3</a:t>
            </a:r>
          </a:p>
        </p:txBody>
      </p:sp>
      <p:sp>
        <p:nvSpPr>
          <p:cNvPr id="10" name="TextBox 9">
            <a:extLst>
              <a:ext uri="{FF2B5EF4-FFF2-40B4-BE49-F238E27FC236}">
                <a16:creationId xmlns:a16="http://schemas.microsoft.com/office/drawing/2014/main" id="{438C2DFF-3355-A63A-C4A6-AEF808F24900}"/>
              </a:ext>
            </a:extLst>
          </p:cNvPr>
          <p:cNvSpPr txBox="1"/>
          <p:nvPr/>
        </p:nvSpPr>
        <p:spPr>
          <a:xfrm>
            <a:off x="3529422" y="2126012"/>
            <a:ext cx="38505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Tấm đế hình tròn</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8185027" y="3114981"/>
            <a:ext cx="26153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Số lượng: 1 tấm</a:t>
            </a:r>
          </a:p>
        </p:txBody>
      </p:sp>
      <p:sp>
        <p:nvSpPr>
          <p:cNvPr id="14" name="TextBox 13">
            <a:extLst>
              <a:ext uri="{FF2B5EF4-FFF2-40B4-BE49-F238E27FC236}">
                <a16:creationId xmlns:a16="http://schemas.microsoft.com/office/drawing/2014/main" id="{C8B5C90B-DC7C-F2AB-0CCB-F324A4C278EC}"/>
              </a:ext>
            </a:extLst>
          </p:cNvPr>
          <p:cNvSpPr txBox="1"/>
          <p:nvPr/>
        </p:nvSpPr>
        <p:spPr>
          <a:xfrm>
            <a:off x="7989482" y="3668656"/>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Đường kính</a:t>
            </a:r>
          </a:p>
        </p:txBody>
      </p:sp>
      <p:sp>
        <p:nvSpPr>
          <p:cNvPr id="17" name="TextBox 16">
            <a:extLst>
              <a:ext uri="{FF2B5EF4-FFF2-40B4-BE49-F238E27FC236}">
                <a16:creationId xmlns:a16="http://schemas.microsoft.com/office/drawing/2014/main" id="{55DE7EB7-3A6E-C1A0-3BDE-EB0BA4DC57D6}"/>
              </a:ext>
            </a:extLst>
          </p:cNvPr>
          <p:cNvSpPr txBox="1"/>
          <p:nvPr/>
        </p:nvSpPr>
        <p:spPr>
          <a:xfrm>
            <a:off x="6319029" y="4164180"/>
            <a:ext cx="14465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30mm</a:t>
            </a:r>
          </a:p>
        </p:txBody>
      </p:sp>
      <p:sp>
        <p:nvSpPr>
          <p:cNvPr id="5" name="TextBox 4">
            <a:extLst>
              <a:ext uri="{FF2B5EF4-FFF2-40B4-BE49-F238E27FC236}">
                <a16:creationId xmlns:a16="http://schemas.microsoft.com/office/drawing/2014/main" id="{BABE09D7-0547-DD27-7C10-3A40A7F4108B}"/>
              </a:ext>
            </a:extLst>
          </p:cNvPr>
          <p:cNvSpPr txBox="1"/>
          <p:nvPr/>
        </p:nvSpPr>
        <p:spPr>
          <a:xfrm>
            <a:off x="7877906" y="4240109"/>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Độ dày tấm</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5C03E8B-3962-DF1D-C9C6-ABC58D2ED593}"/>
              </a:ext>
            </a:extLst>
          </p:cNvPr>
          <p:cNvSpPr txBox="1"/>
          <p:nvPr/>
        </p:nvSpPr>
        <p:spPr>
          <a:xfrm>
            <a:off x="9903582" y="4240108"/>
            <a:ext cx="10020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5mm</a:t>
            </a:r>
          </a:p>
        </p:txBody>
      </p:sp>
      <p:sp>
        <p:nvSpPr>
          <p:cNvPr id="7" name="Oval 6">
            <a:extLst>
              <a:ext uri="{FF2B5EF4-FFF2-40B4-BE49-F238E27FC236}">
                <a16:creationId xmlns:a16="http://schemas.microsoft.com/office/drawing/2014/main" id="{6FDA9DB9-53AF-6144-1673-F904FA8CBCAE}"/>
              </a:ext>
            </a:extLst>
          </p:cNvPr>
          <p:cNvSpPr/>
          <p:nvPr/>
        </p:nvSpPr>
        <p:spPr>
          <a:xfrm>
            <a:off x="4181074" y="2707498"/>
            <a:ext cx="2196592" cy="219659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AD60C254-AE08-A9B2-0212-B7391C3CCCAD}"/>
              </a:ext>
            </a:extLst>
          </p:cNvPr>
          <p:cNvSpPr txBox="1"/>
          <p:nvPr/>
        </p:nvSpPr>
        <p:spPr>
          <a:xfrm>
            <a:off x="3756883" y="5364928"/>
            <a:ext cx="53712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Khoét một lỗ tròn ở chính giữa tấm đế có đường kính 16mm</a:t>
            </a:r>
          </a:p>
        </p:txBody>
      </p:sp>
      <p:cxnSp>
        <p:nvCxnSpPr>
          <p:cNvPr id="16" name="Straight Arrow Connector 15">
            <a:extLst>
              <a:ext uri="{FF2B5EF4-FFF2-40B4-BE49-F238E27FC236}">
                <a16:creationId xmlns:a16="http://schemas.microsoft.com/office/drawing/2014/main" id="{49281237-7DEE-2B17-3DE2-AF0802AB3C9C}"/>
              </a:ext>
            </a:extLst>
          </p:cNvPr>
          <p:cNvCxnSpPr>
            <a:cxnSpLocks/>
          </p:cNvCxnSpPr>
          <p:nvPr/>
        </p:nvCxnSpPr>
        <p:spPr>
          <a:xfrm flipH="1" flipV="1">
            <a:off x="4281195" y="3429000"/>
            <a:ext cx="2037834" cy="735180"/>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6" name="Circle: Hollow 5">
            <a:extLst>
              <a:ext uri="{FF2B5EF4-FFF2-40B4-BE49-F238E27FC236}">
                <a16:creationId xmlns:a16="http://schemas.microsoft.com/office/drawing/2014/main" id="{0A2105D3-CF9F-21EC-0B56-BE1A6DE1FB3D}"/>
              </a:ext>
            </a:extLst>
          </p:cNvPr>
          <p:cNvSpPr/>
          <p:nvPr/>
        </p:nvSpPr>
        <p:spPr>
          <a:xfrm>
            <a:off x="4192059" y="2719739"/>
            <a:ext cx="2196592" cy="2196592"/>
          </a:xfrm>
          <a:prstGeom prst="donut">
            <a:avLst>
              <a:gd name="adj" fmla="val 34298"/>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11" name="Straight Arrow Connector 10">
            <a:extLst>
              <a:ext uri="{FF2B5EF4-FFF2-40B4-BE49-F238E27FC236}">
                <a16:creationId xmlns:a16="http://schemas.microsoft.com/office/drawing/2014/main" id="{253102FA-BE6D-6D89-3E0F-6E1FBAD1C62F}"/>
              </a:ext>
            </a:extLst>
          </p:cNvPr>
          <p:cNvCxnSpPr>
            <a:cxnSpLocks/>
          </p:cNvCxnSpPr>
          <p:nvPr/>
        </p:nvCxnSpPr>
        <p:spPr>
          <a:xfrm flipH="1" flipV="1">
            <a:off x="4986080" y="3701627"/>
            <a:ext cx="628063" cy="189925"/>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E14157F5-0240-ED6B-DD0B-CE6DD0B98730}"/>
              </a:ext>
            </a:extLst>
          </p:cNvPr>
          <p:cNvSpPr txBox="1"/>
          <p:nvPr/>
        </p:nvSpPr>
        <p:spPr>
          <a:xfrm>
            <a:off x="6044354" y="4560834"/>
            <a:ext cx="14465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16mm</a:t>
            </a:r>
          </a:p>
        </p:txBody>
      </p:sp>
    </p:spTree>
    <p:extLst>
      <p:ext uri="{BB962C8B-B14F-4D97-AF65-F5344CB8AC3E}">
        <p14:creationId xmlns:p14="http://schemas.microsoft.com/office/powerpoint/2010/main" val="324459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26" presetClass="emph" presetSubtype="0" repeatCount="3000" fill="hold" nodeType="withEffect">
                                  <p:stCondLst>
                                    <p:cond delay="0"/>
                                  </p:stCondLst>
                                  <p:childTnLst>
                                    <p:animEffect transition="out" filter="fade">
                                      <p:cBhvr>
                                        <p:cTn id="50" dur="1000" tmFilter="0, 0; .2, .5; .8, .5; 1, 0"/>
                                        <p:tgtEl>
                                          <p:spTgt spid="16"/>
                                        </p:tgtEl>
                                      </p:cBhvr>
                                    </p:animEffect>
                                    <p:animScale>
                                      <p:cBhvr>
                                        <p:cTn id="51" dur="500" autoRev="1" fill="hold"/>
                                        <p:tgtEl>
                                          <p:spTgt spid="16"/>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anim calcmode="lin" valueType="num">
                                      <p:cBhvr>
                                        <p:cTn id="69" dur="1000" fill="hold"/>
                                        <p:tgtEl>
                                          <p:spTgt spid="8"/>
                                        </p:tgtEl>
                                        <p:attrNameLst>
                                          <p:attrName>ppt_x</p:attrName>
                                        </p:attrNameLst>
                                      </p:cBhvr>
                                      <p:tavLst>
                                        <p:tav tm="0">
                                          <p:val>
                                            <p:strVal val="#ppt_x"/>
                                          </p:val>
                                        </p:tav>
                                        <p:tav tm="100000">
                                          <p:val>
                                            <p:strVal val="#ppt_x"/>
                                          </p:val>
                                        </p:tav>
                                      </p:tavLst>
                                    </p:anim>
                                    <p:anim calcmode="lin" valueType="num">
                                      <p:cBhvr>
                                        <p:cTn id="70" dur="1000" fill="hold"/>
                                        <p:tgtEl>
                                          <p:spTgt spid="8"/>
                                        </p:tgtEl>
                                        <p:attrNameLst>
                                          <p:attrName>ppt_y</p:attrName>
                                        </p:attrNameLst>
                                      </p:cBhvr>
                                      <p:tavLst>
                                        <p:tav tm="0">
                                          <p:val>
                                            <p:strVal val="#ppt_y+.1"/>
                                          </p:val>
                                        </p:tav>
                                        <p:tav tm="100000">
                                          <p:val>
                                            <p:strVal val="#ppt_y"/>
                                          </p:val>
                                        </p:tav>
                                      </p:tavLst>
                                    </p:anim>
                                  </p:childTnLst>
                                </p:cTn>
                              </p:par>
                              <p:par>
                                <p:cTn id="71" presetID="1" presetClass="exit" presetSubtype="0" fill="hold" nodeType="withEffect">
                                  <p:stCondLst>
                                    <p:cond delay="0"/>
                                  </p:stCondLst>
                                  <p:childTnLst>
                                    <p:set>
                                      <p:cBhvr>
                                        <p:cTn id="72" dur="1" fill="hold">
                                          <p:stCondLst>
                                            <p:cond delay="0"/>
                                          </p:stCondLst>
                                        </p:cTn>
                                        <p:tgtEl>
                                          <p:spTgt spid="16"/>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7"/>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7"/>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childTnLst>
                                </p:cTn>
                              </p:par>
                              <p:par>
                                <p:cTn id="79" presetID="10" presetClass="entr" presetSubtype="0"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par>
                                <p:cTn id="82" presetID="26" presetClass="emph" presetSubtype="0" repeatCount="3000" fill="hold" nodeType="withEffect">
                                  <p:stCondLst>
                                    <p:cond delay="0"/>
                                  </p:stCondLst>
                                  <p:childTnLst>
                                    <p:animEffect transition="out" filter="fade">
                                      <p:cBhvr>
                                        <p:cTn id="83" dur="1000" tmFilter="0, 0; .2, .5; .8, .5; 1, 0"/>
                                        <p:tgtEl>
                                          <p:spTgt spid="11"/>
                                        </p:tgtEl>
                                      </p:cBhvr>
                                    </p:animEffect>
                                    <p:animScale>
                                      <p:cBhvr>
                                        <p:cTn id="84" dur="500" autoRev="1" fill="hold"/>
                                        <p:tgtEl>
                                          <p:spTgt spid="11"/>
                                        </p:tgtEl>
                                      </p:cBhvr>
                                      <p:by x="105000" y="105000"/>
                                    </p:animScale>
                                  </p:childTnLst>
                                </p:cTn>
                              </p:par>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4" grpId="0"/>
      <p:bldP spid="13" grpId="0"/>
      <p:bldP spid="14" grpId="0"/>
      <p:bldP spid="17" grpId="0"/>
      <p:bldP spid="17" grpId="1"/>
      <p:bldP spid="5" grpId="0"/>
      <p:bldP spid="27" grpId="0"/>
      <p:bldP spid="7" grpId="0" animBg="1"/>
      <p:bldP spid="8" grpId="0"/>
      <p:bldP spid="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397673" y="588919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0" y="3103330"/>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Chuẩn bị</a:t>
            </a:r>
          </a:p>
        </p:txBody>
      </p:sp>
      <p:sp>
        <p:nvSpPr>
          <p:cNvPr id="10" name="TextBox 9">
            <a:extLst>
              <a:ext uri="{FF2B5EF4-FFF2-40B4-BE49-F238E27FC236}">
                <a16:creationId xmlns:a16="http://schemas.microsoft.com/office/drawing/2014/main" id="{438C2DFF-3355-A63A-C4A6-AEF808F24900}"/>
              </a:ext>
            </a:extLst>
          </p:cNvPr>
          <p:cNvSpPr txBox="1"/>
          <p:nvPr/>
        </p:nvSpPr>
        <p:spPr>
          <a:xfrm>
            <a:off x="3529422" y="2126012"/>
            <a:ext cx="38505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Tấm giấy giáp hình vuông</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8348048" y="3601367"/>
            <a:ext cx="26153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Số lượng: 1 tấm</a:t>
            </a:r>
          </a:p>
        </p:txBody>
      </p:sp>
      <p:sp>
        <p:nvSpPr>
          <p:cNvPr id="14" name="TextBox 13">
            <a:extLst>
              <a:ext uri="{FF2B5EF4-FFF2-40B4-BE49-F238E27FC236}">
                <a16:creationId xmlns:a16="http://schemas.microsoft.com/office/drawing/2014/main" id="{C8B5C90B-DC7C-F2AB-0CCB-F324A4C278EC}"/>
              </a:ext>
            </a:extLst>
          </p:cNvPr>
          <p:cNvSpPr txBox="1"/>
          <p:nvPr/>
        </p:nvSpPr>
        <p:spPr>
          <a:xfrm>
            <a:off x="8152503" y="4155042"/>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Độ dài cạnh:</a:t>
            </a:r>
          </a:p>
        </p:txBody>
      </p:sp>
      <p:cxnSp>
        <p:nvCxnSpPr>
          <p:cNvPr id="16" name="Straight Arrow Connector 15">
            <a:extLst>
              <a:ext uri="{FF2B5EF4-FFF2-40B4-BE49-F238E27FC236}">
                <a16:creationId xmlns:a16="http://schemas.microsoft.com/office/drawing/2014/main" id="{49281237-7DEE-2B17-3DE2-AF0802AB3C9C}"/>
              </a:ext>
            </a:extLst>
          </p:cNvPr>
          <p:cNvCxnSpPr>
            <a:cxnSpLocks/>
          </p:cNvCxnSpPr>
          <p:nvPr/>
        </p:nvCxnSpPr>
        <p:spPr>
          <a:xfrm flipH="1">
            <a:off x="5255318" y="4652237"/>
            <a:ext cx="2001136" cy="1115749"/>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55DE7EB7-3A6E-C1A0-3BDE-EB0BA4DC57D6}"/>
              </a:ext>
            </a:extLst>
          </p:cNvPr>
          <p:cNvSpPr txBox="1"/>
          <p:nvPr/>
        </p:nvSpPr>
        <p:spPr>
          <a:xfrm>
            <a:off x="6524238" y="5212794"/>
            <a:ext cx="1823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140mm</a:t>
            </a:r>
          </a:p>
        </p:txBody>
      </p:sp>
      <p:sp>
        <p:nvSpPr>
          <p:cNvPr id="18" name="TextBox 17">
            <a:extLst>
              <a:ext uri="{FF2B5EF4-FFF2-40B4-BE49-F238E27FC236}">
                <a16:creationId xmlns:a16="http://schemas.microsoft.com/office/drawing/2014/main" id="{71298015-F585-C3F0-6388-ADBBC9211F66}"/>
              </a:ext>
            </a:extLst>
          </p:cNvPr>
          <p:cNvSpPr txBox="1"/>
          <p:nvPr/>
        </p:nvSpPr>
        <p:spPr>
          <a:xfrm>
            <a:off x="5978441" y="3045098"/>
            <a:ext cx="1823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140mm</a:t>
            </a:r>
          </a:p>
        </p:txBody>
      </p:sp>
      <p:cxnSp>
        <p:nvCxnSpPr>
          <p:cNvPr id="19" name="Straight Arrow Connector 18">
            <a:extLst>
              <a:ext uri="{FF2B5EF4-FFF2-40B4-BE49-F238E27FC236}">
                <a16:creationId xmlns:a16="http://schemas.microsoft.com/office/drawing/2014/main" id="{E9CD1FCE-2177-0084-A038-C5BE4455E555}"/>
              </a:ext>
            </a:extLst>
          </p:cNvPr>
          <p:cNvCxnSpPr>
            <a:cxnSpLocks/>
          </p:cNvCxnSpPr>
          <p:nvPr/>
        </p:nvCxnSpPr>
        <p:spPr>
          <a:xfrm>
            <a:off x="5368669" y="3083591"/>
            <a:ext cx="1887785" cy="1165198"/>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6" name="Rectangle 5">
            <a:extLst>
              <a:ext uri="{FF2B5EF4-FFF2-40B4-BE49-F238E27FC236}">
                <a16:creationId xmlns:a16="http://schemas.microsoft.com/office/drawing/2014/main" id="{0D707250-62E8-ED85-A636-A95DC164712E}"/>
              </a:ext>
            </a:extLst>
          </p:cNvPr>
          <p:cNvSpPr/>
          <p:nvPr/>
        </p:nvSpPr>
        <p:spPr>
          <a:xfrm>
            <a:off x="3648548" y="3138625"/>
            <a:ext cx="2875690" cy="2535834"/>
          </a:xfrm>
          <a:prstGeom prst="rect">
            <a:avLst/>
          </a:prstGeom>
          <a:solidFill>
            <a:schemeClr val="tx1">
              <a:lumMod val="65000"/>
              <a:lumOff val="35000"/>
            </a:schemeClr>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88D8913-AE97-83AA-AFFE-FDF3D2A852A2}"/>
              </a:ext>
            </a:extLst>
          </p:cNvPr>
          <p:cNvSpPr txBox="1"/>
          <p:nvPr/>
        </p:nvSpPr>
        <p:spPr>
          <a:xfrm>
            <a:off x="3597228" y="5930927"/>
            <a:ext cx="53712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Khoét một lỗ tròn ở chính giữa tấm đế có đường kính 16mm</a:t>
            </a:r>
          </a:p>
        </p:txBody>
      </p:sp>
      <p:grpSp>
        <p:nvGrpSpPr>
          <p:cNvPr id="36" name="Group 35">
            <a:extLst>
              <a:ext uri="{FF2B5EF4-FFF2-40B4-BE49-F238E27FC236}">
                <a16:creationId xmlns:a16="http://schemas.microsoft.com/office/drawing/2014/main" id="{F42F79A2-0C06-C813-1C82-9D62C9EBE577}"/>
              </a:ext>
            </a:extLst>
          </p:cNvPr>
          <p:cNvGrpSpPr/>
          <p:nvPr/>
        </p:nvGrpSpPr>
        <p:grpSpPr>
          <a:xfrm>
            <a:off x="3648548" y="3138625"/>
            <a:ext cx="2875690" cy="2535834"/>
            <a:chOff x="7133356" y="1126533"/>
            <a:chExt cx="2875690" cy="2535834"/>
          </a:xfrm>
        </p:grpSpPr>
        <p:sp>
          <p:nvSpPr>
            <p:cNvPr id="34" name="Rectangle 33">
              <a:extLst>
                <a:ext uri="{FF2B5EF4-FFF2-40B4-BE49-F238E27FC236}">
                  <a16:creationId xmlns:a16="http://schemas.microsoft.com/office/drawing/2014/main" id="{33BD4B38-FEF9-C1A7-7520-21CD1723E7B2}"/>
                </a:ext>
              </a:extLst>
            </p:cNvPr>
            <p:cNvSpPr/>
            <p:nvPr/>
          </p:nvSpPr>
          <p:spPr>
            <a:xfrm>
              <a:off x="7133356" y="1126533"/>
              <a:ext cx="2875690" cy="2535834"/>
            </a:xfrm>
            <a:prstGeom prst="rect">
              <a:avLst/>
            </a:prstGeom>
            <a:solidFill>
              <a:schemeClr val="tx1">
                <a:lumMod val="65000"/>
                <a:lumOff val="35000"/>
              </a:schemeClr>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316C4FD9-7763-9A81-F1CC-64AB02CC1A5A}"/>
                </a:ext>
              </a:extLst>
            </p:cNvPr>
            <p:cNvSpPr/>
            <p:nvPr/>
          </p:nvSpPr>
          <p:spPr>
            <a:xfrm>
              <a:off x="8420270" y="2199992"/>
              <a:ext cx="397578" cy="397578"/>
            </a:xfrm>
            <a:prstGeom prst="ellipse">
              <a:avLst/>
            </a:prstGeom>
            <a:solidFill>
              <a:srgbClr val="293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7" name="Oval 36">
            <a:extLst>
              <a:ext uri="{FF2B5EF4-FFF2-40B4-BE49-F238E27FC236}">
                <a16:creationId xmlns:a16="http://schemas.microsoft.com/office/drawing/2014/main" id="{01A805D6-DB81-87A0-8545-1A3299253117}"/>
              </a:ext>
            </a:extLst>
          </p:cNvPr>
          <p:cNvSpPr/>
          <p:nvPr/>
        </p:nvSpPr>
        <p:spPr>
          <a:xfrm>
            <a:off x="4879609" y="4185968"/>
            <a:ext cx="509283" cy="4616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40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26" presetClass="emph" presetSubtype="0" repeatCount="3000" fill="hold" nodeType="withEffect">
                                  <p:stCondLst>
                                    <p:cond delay="0"/>
                                  </p:stCondLst>
                                  <p:childTnLst>
                                    <p:animEffect transition="out" filter="fade">
                                      <p:cBhvr>
                                        <p:cTn id="54" dur="1000" tmFilter="0, 0; .2, .5; .8, .5; 1, 0"/>
                                        <p:tgtEl>
                                          <p:spTgt spid="19"/>
                                        </p:tgtEl>
                                      </p:cBhvr>
                                    </p:animEffect>
                                    <p:animScale>
                                      <p:cBhvr>
                                        <p:cTn id="55" dur="500" autoRev="1" fill="hold"/>
                                        <p:tgtEl>
                                          <p:spTgt spid="19"/>
                                        </p:tgtEl>
                                      </p:cBhvr>
                                      <p:by x="105000" y="105000"/>
                                    </p:animScale>
                                  </p:childTnLst>
                                </p:cTn>
                              </p:par>
                              <p:par>
                                <p:cTn id="56" presetID="26" presetClass="emph" presetSubtype="0" repeatCount="3000" fill="hold" nodeType="withEffect">
                                  <p:stCondLst>
                                    <p:cond delay="0"/>
                                  </p:stCondLst>
                                  <p:childTnLst>
                                    <p:animEffect transition="out" filter="fade">
                                      <p:cBhvr>
                                        <p:cTn id="57" dur="1000" tmFilter="0, 0; .2, .5; .8, .5; 1, 0"/>
                                        <p:tgtEl>
                                          <p:spTgt spid="16"/>
                                        </p:tgtEl>
                                      </p:cBhvr>
                                    </p:animEffect>
                                    <p:animScale>
                                      <p:cBhvr>
                                        <p:cTn id="58" dur="500" autoRev="1" fill="hold"/>
                                        <p:tgtEl>
                                          <p:spTgt spid="16"/>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anim calcmode="lin" valueType="num">
                                      <p:cBhvr>
                                        <p:cTn id="64" dur="1000" fill="hold"/>
                                        <p:tgtEl>
                                          <p:spTgt spid="33"/>
                                        </p:tgtEl>
                                        <p:attrNameLst>
                                          <p:attrName>ppt_x</p:attrName>
                                        </p:attrNameLst>
                                      </p:cBhvr>
                                      <p:tavLst>
                                        <p:tav tm="0">
                                          <p:val>
                                            <p:strVal val="#ppt_x"/>
                                          </p:val>
                                        </p:tav>
                                        <p:tav tm="100000">
                                          <p:val>
                                            <p:strVal val="#ppt_x"/>
                                          </p:val>
                                        </p:tav>
                                      </p:tavLst>
                                    </p:anim>
                                    <p:anim calcmode="lin" valueType="num">
                                      <p:cBhvr>
                                        <p:cTn id="65" dur="1000" fill="hold"/>
                                        <p:tgtEl>
                                          <p:spTgt spid="33"/>
                                        </p:tgtEl>
                                        <p:attrNameLst>
                                          <p:attrName>ppt_y</p:attrName>
                                        </p:attrNameLst>
                                      </p:cBhvr>
                                      <p:tavLst>
                                        <p:tav tm="0">
                                          <p:val>
                                            <p:strVal val="#ppt_y+.1"/>
                                          </p:val>
                                        </p:tav>
                                        <p:tav tm="100000">
                                          <p:val>
                                            <p:strVal val="#ppt_y"/>
                                          </p:val>
                                        </p:tav>
                                      </p:tavLst>
                                    </p:anim>
                                  </p:childTnLst>
                                </p:cTn>
                              </p:par>
                              <p:par>
                                <p:cTn id="66" presetID="1" presetClass="entr" presetSubtype="0"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childTnLst>
                                </p:cTn>
                              </p:par>
                              <p:par>
                                <p:cTn id="68" presetID="1" presetClass="exit" presetSubtype="0" fill="hold" grpId="1" nodeType="withEffect">
                                  <p:stCondLst>
                                    <p:cond delay="0"/>
                                  </p:stCondLst>
                                  <p:childTnLst>
                                    <p:set>
                                      <p:cBhvr>
                                        <p:cTn id="69" dur="1" fill="hold">
                                          <p:stCondLst>
                                            <p:cond delay="0"/>
                                          </p:stCondLst>
                                        </p:cTn>
                                        <p:tgtEl>
                                          <p:spTgt spid="6"/>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par>
                                <p:cTn id="73" presetID="26" presetClass="emph" presetSubtype="0" repeatCount="3000" fill="hold" grpId="1" nodeType="withEffect">
                                  <p:stCondLst>
                                    <p:cond delay="0"/>
                                  </p:stCondLst>
                                  <p:childTnLst>
                                    <p:animEffect transition="out" filter="fade">
                                      <p:cBhvr>
                                        <p:cTn id="74" dur="1000" tmFilter="0, 0; .2, .5; .8, .5; 1, 0"/>
                                        <p:tgtEl>
                                          <p:spTgt spid="37"/>
                                        </p:tgtEl>
                                      </p:cBhvr>
                                    </p:animEffect>
                                    <p:animScale>
                                      <p:cBhvr>
                                        <p:cTn id="75" dur="50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4" grpId="0"/>
      <p:bldP spid="13" grpId="0"/>
      <p:bldP spid="14" grpId="0"/>
      <p:bldP spid="17" grpId="0"/>
      <p:bldP spid="18" grpId="0"/>
      <p:bldP spid="6" grpId="0" animBg="1"/>
      <p:bldP spid="6" grpId="1" animBg="1"/>
      <p:bldP spid="33" grpId="0"/>
      <p:bldP spid="37" grpId="0" animBg="1"/>
      <p:bldP spid="3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397673" y="588919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0" y="3103330"/>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Chuẩn bị</a:t>
            </a:r>
          </a:p>
        </p:txBody>
      </p:sp>
      <p:sp>
        <p:nvSpPr>
          <p:cNvPr id="10" name="TextBox 9">
            <a:extLst>
              <a:ext uri="{FF2B5EF4-FFF2-40B4-BE49-F238E27FC236}">
                <a16:creationId xmlns:a16="http://schemas.microsoft.com/office/drawing/2014/main" id="{438C2DFF-3355-A63A-C4A6-AEF808F24900}"/>
              </a:ext>
            </a:extLst>
          </p:cNvPr>
          <p:cNvSpPr txBox="1"/>
          <p:nvPr/>
        </p:nvSpPr>
        <p:spPr>
          <a:xfrm>
            <a:off x="3529422" y="2126012"/>
            <a:ext cx="4736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Tấm giấy giáp hình chữ nhật</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8356802" y="3551682"/>
            <a:ext cx="26153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Số lượng: 4 tấm</a:t>
            </a:r>
          </a:p>
        </p:txBody>
      </p:sp>
      <p:sp>
        <p:nvSpPr>
          <p:cNvPr id="14" name="TextBox 13">
            <a:extLst>
              <a:ext uri="{FF2B5EF4-FFF2-40B4-BE49-F238E27FC236}">
                <a16:creationId xmlns:a16="http://schemas.microsoft.com/office/drawing/2014/main" id="{C8B5C90B-DC7C-F2AB-0CCB-F324A4C278EC}"/>
              </a:ext>
            </a:extLst>
          </p:cNvPr>
          <p:cNvSpPr txBox="1"/>
          <p:nvPr/>
        </p:nvSpPr>
        <p:spPr>
          <a:xfrm>
            <a:off x="8161257" y="4105357"/>
            <a:ext cx="2397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Độ dài cạnh:</a:t>
            </a:r>
          </a:p>
        </p:txBody>
      </p:sp>
      <p:cxnSp>
        <p:nvCxnSpPr>
          <p:cNvPr id="16" name="Straight Arrow Connector 15">
            <a:extLst>
              <a:ext uri="{FF2B5EF4-FFF2-40B4-BE49-F238E27FC236}">
                <a16:creationId xmlns:a16="http://schemas.microsoft.com/office/drawing/2014/main" id="{49281237-7DEE-2B17-3DE2-AF0802AB3C9C}"/>
              </a:ext>
            </a:extLst>
          </p:cNvPr>
          <p:cNvCxnSpPr>
            <a:cxnSpLocks/>
          </p:cNvCxnSpPr>
          <p:nvPr/>
        </p:nvCxnSpPr>
        <p:spPr>
          <a:xfrm flipH="1">
            <a:off x="4831321" y="4745464"/>
            <a:ext cx="2294239" cy="1258225"/>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55DE7EB7-3A6E-C1A0-3BDE-EB0BA4DC57D6}"/>
              </a:ext>
            </a:extLst>
          </p:cNvPr>
          <p:cNvSpPr txBox="1"/>
          <p:nvPr/>
        </p:nvSpPr>
        <p:spPr>
          <a:xfrm>
            <a:off x="6524238" y="5212794"/>
            <a:ext cx="1823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100mm</a:t>
            </a:r>
          </a:p>
        </p:txBody>
      </p:sp>
      <p:sp>
        <p:nvSpPr>
          <p:cNvPr id="18" name="TextBox 17">
            <a:extLst>
              <a:ext uri="{FF2B5EF4-FFF2-40B4-BE49-F238E27FC236}">
                <a16:creationId xmlns:a16="http://schemas.microsoft.com/office/drawing/2014/main" id="{71298015-F585-C3F0-6388-ADBBC9211F66}"/>
              </a:ext>
            </a:extLst>
          </p:cNvPr>
          <p:cNvSpPr txBox="1"/>
          <p:nvPr/>
        </p:nvSpPr>
        <p:spPr>
          <a:xfrm>
            <a:off x="5978441" y="3045098"/>
            <a:ext cx="1823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70mm</a:t>
            </a:r>
          </a:p>
        </p:txBody>
      </p:sp>
      <p:cxnSp>
        <p:nvCxnSpPr>
          <p:cNvPr id="19" name="Straight Arrow Connector 18">
            <a:extLst>
              <a:ext uri="{FF2B5EF4-FFF2-40B4-BE49-F238E27FC236}">
                <a16:creationId xmlns:a16="http://schemas.microsoft.com/office/drawing/2014/main" id="{E9CD1FCE-2177-0084-A038-C5BE4455E555}"/>
              </a:ext>
            </a:extLst>
          </p:cNvPr>
          <p:cNvCxnSpPr>
            <a:cxnSpLocks/>
          </p:cNvCxnSpPr>
          <p:nvPr/>
        </p:nvCxnSpPr>
        <p:spPr>
          <a:xfrm>
            <a:off x="5748950" y="3351237"/>
            <a:ext cx="1507504" cy="897552"/>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6" name="Rectangle 5">
            <a:extLst>
              <a:ext uri="{FF2B5EF4-FFF2-40B4-BE49-F238E27FC236}">
                <a16:creationId xmlns:a16="http://schemas.microsoft.com/office/drawing/2014/main" id="{0D707250-62E8-ED85-A636-A95DC164712E}"/>
              </a:ext>
            </a:extLst>
          </p:cNvPr>
          <p:cNvSpPr/>
          <p:nvPr/>
        </p:nvSpPr>
        <p:spPr>
          <a:xfrm>
            <a:off x="3174973" y="3483233"/>
            <a:ext cx="3349265" cy="2447694"/>
          </a:xfrm>
          <a:prstGeom prst="rect">
            <a:avLst/>
          </a:prstGeom>
          <a:solidFill>
            <a:schemeClr val="tx1">
              <a:lumMod val="65000"/>
              <a:lumOff val="35000"/>
            </a:schemeClr>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88D8913-AE97-83AA-AFFE-FDF3D2A852A2}"/>
              </a:ext>
            </a:extLst>
          </p:cNvPr>
          <p:cNvSpPr txBox="1"/>
          <p:nvPr/>
        </p:nvSpPr>
        <p:spPr>
          <a:xfrm>
            <a:off x="118865" y="3506763"/>
            <a:ext cx="33492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Ở giữa vẽ đường màu trắng hoặc dán dải giấy trắng có chiều rộng 10mm</a:t>
            </a:r>
          </a:p>
        </p:txBody>
      </p:sp>
      <p:sp>
        <p:nvSpPr>
          <p:cNvPr id="7" name="Rectangle 6">
            <a:extLst>
              <a:ext uri="{FF2B5EF4-FFF2-40B4-BE49-F238E27FC236}">
                <a16:creationId xmlns:a16="http://schemas.microsoft.com/office/drawing/2014/main" id="{137B4EFA-07EA-ABBC-A02D-802C1BC40C00}"/>
              </a:ext>
            </a:extLst>
          </p:cNvPr>
          <p:cNvSpPr/>
          <p:nvPr/>
        </p:nvSpPr>
        <p:spPr>
          <a:xfrm rot="18290170">
            <a:off x="4939603" y="3682001"/>
            <a:ext cx="90936" cy="1848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982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26" presetClass="emph" presetSubtype="0" repeatCount="3000" fill="hold" nodeType="withEffect">
                                  <p:stCondLst>
                                    <p:cond delay="0"/>
                                  </p:stCondLst>
                                  <p:childTnLst>
                                    <p:animEffect transition="out" filter="fade">
                                      <p:cBhvr>
                                        <p:cTn id="54" dur="1000" tmFilter="0, 0; .2, .5; .8, .5; 1, 0"/>
                                        <p:tgtEl>
                                          <p:spTgt spid="19"/>
                                        </p:tgtEl>
                                      </p:cBhvr>
                                    </p:animEffect>
                                    <p:animScale>
                                      <p:cBhvr>
                                        <p:cTn id="55" dur="500" autoRev="1" fill="hold"/>
                                        <p:tgtEl>
                                          <p:spTgt spid="19"/>
                                        </p:tgtEl>
                                      </p:cBhvr>
                                      <p:by x="105000" y="105000"/>
                                    </p:animScale>
                                  </p:childTnLst>
                                </p:cTn>
                              </p:par>
                              <p:par>
                                <p:cTn id="56" presetID="26" presetClass="emph" presetSubtype="0" repeatCount="3000" fill="hold" nodeType="withEffect">
                                  <p:stCondLst>
                                    <p:cond delay="0"/>
                                  </p:stCondLst>
                                  <p:childTnLst>
                                    <p:animEffect transition="out" filter="fade">
                                      <p:cBhvr>
                                        <p:cTn id="57" dur="1000" tmFilter="0, 0; .2, .5; .8, .5; 1, 0"/>
                                        <p:tgtEl>
                                          <p:spTgt spid="16"/>
                                        </p:tgtEl>
                                      </p:cBhvr>
                                    </p:animEffect>
                                    <p:animScale>
                                      <p:cBhvr>
                                        <p:cTn id="58" dur="500" autoRev="1" fill="hold"/>
                                        <p:tgtEl>
                                          <p:spTgt spid="16"/>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anim calcmode="lin" valueType="num">
                                      <p:cBhvr>
                                        <p:cTn id="64" dur="1000" fill="hold"/>
                                        <p:tgtEl>
                                          <p:spTgt spid="33"/>
                                        </p:tgtEl>
                                        <p:attrNameLst>
                                          <p:attrName>ppt_x</p:attrName>
                                        </p:attrNameLst>
                                      </p:cBhvr>
                                      <p:tavLst>
                                        <p:tav tm="0">
                                          <p:val>
                                            <p:strVal val="#ppt_x"/>
                                          </p:val>
                                        </p:tav>
                                        <p:tav tm="100000">
                                          <p:val>
                                            <p:strVal val="#ppt_x"/>
                                          </p:val>
                                        </p:tav>
                                      </p:tavLst>
                                    </p:anim>
                                    <p:anim calcmode="lin" valueType="num">
                                      <p:cBhvr>
                                        <p:cTn id="65" dur="1000" fill="hold"/>
                                        <p:tgtEl>
                                          <p:spTgt spid="33"/>
                                        </p:tgtEl>
                                        <p:attrNameLst>
                                          <p:attrName>ppt_y</p:attrName>
                                        </p:attrNameLst>
                                      </p:cBhvr>
                                      <p:tavLst>
                                        <p:tav tm="0">
                                          <p:val>
                                            <p:strVal val="#ppt_y+.1"/>
                                          </p:val>
                                        </p:tav>
                                        <p:tav tm="100000">
                                          <p:val>
                                            <p:strVal val="#ppt_y"/>
                                          </p:val>
                                        </p:tav>
                                      </p:tavLst>
                                    </p:anim>
                                  </p:childTnLst>
                                </p:cTn>
                              </p:par>
                              <p:par>
                                <p:cTn id="66" presetID="1" presetClass="entr" presetSubtype="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4" grpId="0"/>
      <p:bldP spid="13" grpId="0"/>
      <p:bldP spid="14" grpId="0"/>
      <p:bldP spid="17" grpId="0"/>
      <p:bldP spid="18" grpId="0"/>
      <p:bldP spid="6" grpId="0" animBg="1"/>
      <p:bldP spid="33"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317684" y="1084020"/>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8546471" y="3103330"/>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1535460" y="2194860"/>
            <a:ext cx="4736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mô hình ngã tư</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187717" y="4653302"/>
            <a:ext cx="10741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A2</a:t>
            </a:r>
          </a:p>
        </p:txBody>
      </p:sp>
      <p:sp>
        <p:nvSpPr>
          <p:cNvPr id="14" name="TextBox 13">
            <a:extLst>
              <a:ext uri="{FF2B5EF4-FFF2-40B4-BE49-F238E27FC236}">
                <a16:creationId xmlns:a16="http://schemas.microsoft.com/office/drawing/2014/main" id="{C8B5C90B-DC7C-F2AB-0CCB-F324A4C278EC}"/>
              </a:ext>
            </a:extLst>
          </p:cNvPr>
          <p:cNvSpPr txBox="1"/>
          <p:nvPr/>
        </p:nvSpPr>
        <p:spPr>
          <a:xfrm>
            <a:off x="2622635" y="3160931"/>
            <a:ext cx="8876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A1</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855839" y="2190571"/>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Bước 1</a:t>
            </a:r>
          </a:p>
        </p:txBody>
      </p:sp>
      <p:sp>
        <p:nvSpPr>
          <p:cNvPr id="5" name="Cube 4">
            <a:extLst>
              <a:ext uri="{FF2B5EF4-FFF2-40B4-BE49-F238E27FC236}">
                <a16:creationId xmlns:a16="http://schemas.microsoft.com/office/drawing/2014/main" id="{738A9059-C6CC-9EA6-35E8-AB12E6FE944C}"/>
              </a:ext>
            </a:extLst>
          </p:cNvPr>
          <p:cNvSpPr/>
          <p:nvPr/>
        </p:nvSpPr>
        <p:spPr>
          <a:xfrm>
            <a:off x="3892539" y="2777200"/>
            <a:ext cx="2875690" cy="2535834"/>
          </a:xfrm>
          <a:prstGeom prst="cube">
            <a:avLst>
              <a:gd name="adj" fmla="val 2181"/>
            </a:avLst>
          </a:prstGeom>
          <a:solidFill>
            <a:srgbClr val="DCDDDF"/>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Cube 7">
            <a:extLst>
              <a:ext uri="{FF2B5EF4-FFF2-40B4-BE49-F238E27FC236}">
                <a16:creationId xmlns:a16="http://schemas.microsoft.com/office/drawing/2014/main" id="{865639FF-632D-C59F-E947-52BEA74EF898}"/>
              </a:ext>
            </a:extLst>
          </p:cNvPr>
          <p:cNvSpPr/>
          <p:nvPr/>
        </p:nvSpPr>
        <p:spPr>
          <a:xfrm rot="644012">
            <a:off x="870161" y="5853155"/>
            <a:ext cx="3304514" cy="345583"/>
          </a:xfrm>
          <a:prstGeom prst="cube">
            <a:avLst>
              <a:gd name="adj" fmla="val 75381"/>
            </a:avLst>
          </a:prstGeom>
          <a:solidFill>
            <a:srgbClr val="DCDDDF"/>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Cube 10">
            <a:extLst>
              <a:ext uri="{FF2B5EF4-FFF2-40B4-BE49-F238E27FC236}">
                <a16:creationId xmlns:a16="http://schemas.microsoft.com/office/drawing/2014/main" id="{1BB74168-5C36-1B63-E68F-3D575BD1787B}"/>
              </a:ext>
            </a:extLst>
          </p:cNvPr>
          <p:cNvSpPr/>
          <p:nvPr/>
        </p:nvSpPr>
        <p:spPr>
          <a:xfrm rot="644012">
            <a:off x="894415" y="5471391"/>
            <a:ext cx="3304514" cy="345583"/>
          </a:xfrm>
          <a:prstGeom prst="cube">
            <a:avLst>
              <a:gd name="adj" fmla="val 75381"/>
            </a:avLst>
          </a:prstGeom>
          <a:solidFill>
            <a:srgbClr val="DCDDDF"/>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ube 11">
            <a:extLst>
              <a:ext uri="{FF2B5EF4-FFF2-40B4-BE49-F238E27FC236}">
                <a16:creationId xmlns:a16="http://schemas.microsoft.com/office/drawing/2014/main" id="{383E929E-58C4-0396-257E-9C29234F8155}"/>
              </a:ext>
            </a:extLst>
          </p:cNvPr>
          <p:cNvSpPr/>
          <p:nvPr/>
        </p:nvSpPr>
        <p:spPr>
          <a:xfrm rot="644012">
            <a:off x="909791" y="5109725"/>
            <a:ext cx="3304514" cy="345583"/>
          </a:xfrm>
          <a:prstGeom prst="cube">
            <a:avLst>
              <a:gd name="adj" fmla="val 75381"/>
            </a:avLst>
          </a:prstGeom>
          <a:solidFill>
            <a:srgbClr val="DCDDDF"/>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Cube 14">
            <a:extLst>
              <a:ext uri="{FF2B5EF4-FFF2-40B4-BE49-F238E27FC236}">
                <a16:creationId xmlns:a16="http://schemas.microsoft.com/office/drawing/2014/main" id="{3F67C263-F369-91CF-6EB3-EB0F1E548ED3}"/>
              </a:ext>
            </a:extLst>
          </p:cNvPr>
          <p:cNvSpPr/>
          <p:nvPr/>
        </p:nvSpPr>
        <p:spPr>
          <a:xfrm rot="644012">
            <a:off x="970378" y="4746453"/>
            <a:ext cx="3304514" cy="345583"/>
          </a:xfrm>
          <a:prstGeom prst="cube">
            <a:avLst>
              <a:gd name="adj" fmla="val 75381"/>
            </a:avLst>
          </a:prstGeom>
          <a:solidFill>
            <a:srgbClr val="DCDDDF"/>
          </a:solidFill>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AF43CE1-E8F9-C535-3662-18B0481512BD}"/>
              </a:ext>
            </a:extLst>
          </p:cNvPr>
          <p:cNvSpPr/>
          <p:nvPr/>
        </p:nvSpPr>
        <p:spPr>
          <a:xfrm>
            <a:off x="5188732" y="3890434"/>
            <a:ext cx="283304" cy="283304"/>
          </a:xfrm>
          <a:prstGeom prst="ellipse">
            <a:avLst/>
          </a:prstGeom>
          <a:solidFill>
            <a:srgbClr val="97989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6FDA7144-313C-5B3A-D01E-C57B2C6DC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396" y="2778278"/>
            <a:ext cx="5028571" cy="2657143"/>
          </a:xfrm>
          <a:prstGeom prst="rect">
            <a:avLst/>
          </a:prstGeom>
        </p:spPr>
      </p:pic>
      <p:sp>
        <p:nvSpPr>
          <p:cNvPr id="25" name="TextBox 24">
            <a:extLst>
              <a:ext uri="{FF2B5EF4-FFF2-40B4-BE49-F238E27FC236}">
                <a16:creationId xmlns:a16="http://schemas.microsoft.com/office/drawing/2014/main" id="{79C92361-807D-16B8-8A88-500097A2ADC5}"/>
              </a:ext>
            </a:extLst>
          </p:cNvPr>
          <p:cNvSpPr txBox="1"/>
          <p:nvPr/>
        </p:nvSpPr>
        <p:spPr>
          <a:xfrm>
            <a:off x="8822334" y="4082187"/>
            <a:ext cx="28743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Gắn 4 tấm A2 lên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cạnh xung quanh của tấm đế A1</a:t>
            </a:r>
          </a:p>
        </p:txBody>
      </p:sp>
      <p:sp>
        <p:nvSpPr>
          <p:cNvPr id="26" name="Oval 25">
            <a:extLst>
              <a:ext uri="{FF2B5EF4-FFF2-40B4-BE49-F238E27FC236}">
                <a16:creationId xmlns:a16="http://schemas.microsoft.com/office/drawing/2014/main" id="{AF6D65EA-A11C-9539-CA1B-234425F6AC82}"/>
              </a:ext>
            </a:extLst>
          </p:cNvPr>
          <p:cNvSpPr/>
          <p:nvPr/>
        </p:nvSpPr>
        <p:spPr>
          <a:xfrm>
            <a:off x="8669225" y="3262531"/>
            <a:ext cx="614239" cy="614239"/>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Tree>
    <p:extLst>
      <p:ext uri="{BB962C8B-B14F-4D97-AF65-F5344CB8AC3E}">
        <p14:creationId xmlns:p14="http://schemas.microsoft.com/office/powerpoint/2010/main" val="37200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80">
                                          <p:stCondLst>
                                            <p:cond delay="0"/>
                                          </p:stCondLst>
                                        </p:cTn>
                                        <p:tgtEl>
                                          <p:spTgt spid="26"/>
                                        </p:tgtEl>
                                      </p:cBhvr>
                                    </p:animEffect>
                                    <p:anim calcmode="lin" valueType="num">
                                      <p:cBhvr>
                                        <p:cTn id="3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9" dur="26">
                                          <p:stCondLst>
                                            <p:cond delay="650"/>
                                          </p:stCondLst>
                                        </p:cTn>
                                        <p:tgtEl>
                                          <p:spTgt spid="26"/>
                                        </p:tgtEl>
                                      </p:cBhvr>
                                      <p:to x="100000" y="60000"/>
                                    </p:animScale>
                                    <p:animScale>
                                      <p:cBhvr>
                                        <p:cTn id="40" dur="166" decel="50000">
                                          <p:stCondLst>
                                            <p:cond delay="676"/>
                                          </p:stCondLst>
                                        </p:cTn>
                                        <p:tgtEl>
                                          <p:spTgt spid="26"/>
                                        </p:tgtEl>
                                      </p:cBhvr>
                                      <p:to x="100000" y="100000"/>
                                    </p:animScale>
                                    <p:animScale>
                                      <p:cBhvr>
                                        <p:cTn id="41" dur="26">
                                          <p:stCondLst>
                                            <p:cond delay="1312"/>
                                          </p:stCondLst>
                                        </p:cTn>
                                        <p:tgtEl>
                                          <p:spTgt spid="26"/>
                                        </p:tgtEl>
                                      </p:cBhvr>
                                      <p:to x="100000" y="80000"/>
                                    </p:animScale>
                                    <p:animScale>
                                      <p:cBhvr>
                                        <p:cTn id="42" dur="166" decel="50000">
                                          <p:stCondLst>
                                            <p:cond delay="1338"/>
                                          </p:stCondLst>
                                        </p:cTn>
                                        <p:tgtEl>
                                          <p:spTgt spid="26"/>
                                        </p:tgtEl>
                                      </p:cBhvr>
                                      <p:to x="100000" y="100000"/>
                                    </p:animScale>
                                    <p:animScale>
                                      <p:cBhvr>
                                        <p:cTn id="43" dur="26">
                                          <p:stCondLst>
                                            <p:cond delay="1642"/>
                                          </p:stCondLst>
                                        </p:cTn>
                                        <p:tgtEl>
                                          <p:spTgt spid="26"/>
                                        </p:tgtEl>
                                      </p:cBhvr>
                                      <p:to x="100000" y="90000"/>
                                    </p:animScale>
                                    <p:animScale>
                                      <p:cBhvr>
                                        <p:cTn id="44" dur="166" decel="50000">
                                          <p:stCondLst>
                                            <p:cond delay="1668"/>
                                          </p:stCondLst>
                                        </p:cTn>
                                        <p:tgtEl>
                                          <p:spTgt spid="26"/>
                                        </p:tgtEl>
                                      </p:cBhvr>
                                      <p:to x="100000" y="100000"/>
                                    </p:animScale>
                                    <p:animScale>
                                      <p:cBhvr>
                                        <p:cTn id="45" dur="26">
                                          <p:stCondLst>
                                            <p:cond delay="1808"/>
                                          </p:stCondLst>
                                        </p:cTn>
                                        <p:tgtEl>
                                          <p:spTgt spid="26"/>
                                        </p:tgtEl>
                                      </p:cBhvr>
                                      <p:to x="100000" y="95000"/>
                                    </p:animScale>
                                    <p:animScale>
                                      <p:cBhvr>
                                        <p:cTn id="46" dur="166" decel="50000">
                                          <p:stCondLst>
                                            <p:cond delay="1834"/>
                                          </p:stCondLst>
                                        </p:cTn>
                                        <p:tgtEl>
                                          <p:spTgt spid="26"/>
                                        </p:tgtEl>
                                      </p:cBhvr>
                                      <p:to x="100000" y="100000"/>
                                    </p:animScale>
                                  </p:childTnLst>
                                </p:cTn>
                              </p:par>
                              <p:par>
                                <p:cTn id="47" presetID="42"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1000"/>
                                        <p:tgtEl>
                                          <p:spTgt spid="8"/>
                                        </p:tgtEl>
                                      </p:cBhvr>
                                    </p:animEffect>
                                    <p:anim calcmode="lin" valueType="num">
                                      <p:cBhvr>
                                        <p:cTn id="79" dur="1000" fill="hold"/>
                                        <p:tgtEl>
                                          <p:spTgt spid="8"/>
                                        </p:tgtEl>
                                        <p:attrNameLst>
                                          <p:attrName>ppt_x</p:attrName>
                                        </p:attrNameLst>
                                      </p:cBhvr>
                                      <p:tavLst>
                                        <p:tav tm="0">
                                          <p:val>
                                            <p:strVal val="#ppt_x"/>
                                          </p:val>
                                        </p:tav>
                                        <p:tav tm="100000">
                                          <p:val>
                                            <p:strVal val="#ppt_x"/>
                                          </p:val>
                                        </p:tav>
                                      </p:tavLst>
                                    </p:anim>
                                    <p:anim calcmode="lin" valueType="num">
                                      <p:cBhvr>
                                        <p:cTn id="80" dur="1000" fill="hold"/>
                                        <p:tgtEl>
                                          <p:spTgt spid="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1000" fill="hold"/>
                                        <p:tgtEl>
                                          <p:spTgt spid="1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1000"/>
                                        <p:tgtEl>
                                          <p:spTgt spid="12"/>
                                        </p:tgtEl>
                                      </p:cBhvr>
                                    </p:animEffect>
                                    <p:anim calcmode="lin" valueType="num">
                                      <p:cBhvr>
                                        <p:cTn id="89" dur="1000" fill="hold"/>
                                        <p:tgtEl>
                                          <p:spTgt spid="12"/>
                                        </p:tgtEl>
                                        <p:attrNameLst>
                                          <p:attrName>ppt_x</p:attrName>
                                        </p:attrNameLst>
                                      </p:cBhvr>
                                      <p:tavLst>
                                        <p:tav tm="0">
                                          <p:val>
                                            <p:strVal val="#ppt_x"/>
                                          </p:val>
                                        </p:tav>
                                        <p:tav tm="100000">
                                          <p:val>
                                            <p:strVal val="#ppt_x"/>
                                          </p:val>
                                        </p:tav>
                                      </p:tavLst>
                                    </p:anim>
                                    <p:anim calcmode="lin" valueType="num">
                                      <p:cBhvr>
                                        <p:cTn id="90" dur="1000" fill="hold"/>
                                        <p:tgtEl>
                                          <p:spTgt spid="12"/>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1000"/>
                                        <p:tgtEl>
                                          <p:spTgt spid="15"/>
                                        </p:tgtEl>
                                      </p:cBhvr>
                                    </p:animEffect>
                                    <p:anim calcmode="lin" valueType="num">
                                      <p:cBhvr>
                                        <p:cTn id="94" dur="1000" fill="hold"/>
                                        <p:tgtEl>
                                          <p:spTgt spid="15"/>
                                        </p:tgtEl>
                                        <p:attrNameLst>
                                          <p:attrName>ppt_x</p:attrName>
                                        </p:attrNameLst>
                                      </p:cBhvr>
                                      <p:tavLst>
                                        <p:tav tm="0">
                                          <p:val>
                                            <p:strVal val="#ppt_x"/>
                                          </p:val>
                                        </p:tav>
                                        <p:tav tm="100000">
                                          <p:val>
                                            <p:strVal val="#ppt_x"/>
                                          </p:val>
                                        </p:tav>
                                      </p:tavLst>
                                    </p:anim>
                                    <p:anim calcmode="lin" valueType="num">
                                      <p:cBhvr>
                                        <p:cTn id="9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0" presetClass="path" presetSubtype="0" accel="50000" decel="50000" fill="hold" grpId="1" nodeType="clickEffect">
                                  <p:stCondLst>
                                    <p:cond delay="0"/>
                                  </p:stCondLst>
                                  <p:childTnLst>
                                    <p:animMotion origin="layout" path="M -0.0013 -0.00717 L 0.29115 -0.225 L 0.29115 -0.225 " pathEditMode="relative" ptsTypes="AAA">
                                      <p:cBhvr>
                                        <p:cTn id="99" dur="2000" fill="hold"/>
                                        <p:tgtEl>
                                          <p:spTgt spid="15"/>
                                        </p:tgtEl>
                                        <p:attrNameLst>
                                          <p:attrName>ppt_x</p:attrName>
                                          <p:attrName>ppt_y</p:attrName>
                                        </p:attrNameLst>
                                      </p:cBhvr>
                                    </p:animMotion>
                                  </p:childTnLst>
                                </p:cTn>
                              </p:par>
                              <p:par>
                                <p:cTn id="100" presetID="42" presetClass="path" presetSubtype="0" accel="50000" decel="50000" fill="hold" grpId="1" nodeType="withEffect">
                                  <p:stCondLst>
                                    <p:cond delay="0"/>
                                  </p:stCondLst>
                                  <p:childTnLst>
                                    <p:animMotion origin="layout" path="M 3.75E-6 1.11111E-6 L 0.31185 -0.1088 " pathEditMode="relative" rAng="0" ptsTypes="AA">
                                      <p:cBhvr>
                                        <p:cTn id="101" dur="2000" fill="hold"/>
                                        <p:tgtEl>
                                          <p:spTgt spid="12"/>
                                        </p:tgtEl>
                                        <p:attrNameLst>
                                          <p:attrName>ppt_x</p:attrName>
                                          <p:attrName>ppt_y</p:attrName>
                                        </p:attrNameLst>
                                      </p:cBhvr>
                                      <p:rCtr x="15586" y="-5440"/>
                                    </p:animMotion>
                                  </p:childTnLst>
                                </p:cTn>
                              </p:par>
                              <p:par>
                                <p:cTn id="102" presetID="42" presetClass="path" presetSubtype="0" accel="50000" decel="50000" fill="hold" grpId="1" nodeType="withEffect">
                                  <p:stCondLst>
                                    <p:cond delay="0"/>
                                  </p:stCondLst>
                                  <p:childTnLst>
                                    <p:animMotion origin="layout" path="M -4.16667E-6 3.33333E-6 L 0.16719 -0.32292 " pathEditMode="relative" rAng="0" ptsTypes="AA">
                                      <p:cBhvr>
                                        <p:cTn id="103" dur="2000" fill="hold"/>
                                        <p:tgtEl>
                                          <p:spTgt spid="11"/>
                                        </p:tgtEl>
                                        <p:attrNameLst>
                                          <p:attrName>ppt_x</p:attrName>
                                          <p:attrName>ppt_y</p:attrName>
                                        </p:attrNameLst>
                                      </p:cBhvr>
                                      <p:rCtr x="8359" y="-16157"/>
                                    </p:animMotion>
                                  </p:childTnLst>
                                </p:cTn>
                              </p:par>
                              <p:par>
                                <p:cTn id="104" presetID="42" presetClass="path" presetSubtype="0" accel="50000" decel="50000" fill="hold" grpId="1" nodeType="withEffect">
                                  <p:stCondLst>
                                    <p:cond delay="0"/>
                                  </p:stCondLst>
                                  <p:childTnLst>
                                    <p:animMotion origin="layout" path="M -1.04167E-6 -3.7037E-6 L 0.13581 -0.21458 " pathEditMode="relative" rAng="0" ptsTypes="AA">
                                      <p:cBhvr>
                                        <p:cTn id="105" dur="2000" fill="hold"/>
                                        <p:tgtEl>
                                          <p:spTgt spid="8"/>
                                        </p:tgtEl>
                                        <p:attrNameLst>
                                          <p:attrName>ppt_x</p:attrName>
                                          <p:attrName>ppt_y</p:attrName>
                                        </p:attrNameLst>
                                      </p:cBhvr>
                                      <p:rCtr x="6784" y="-10741"/>
                                    </p:animMotion>
                                  </p:childTnLst>
                                </p:cTn>
                              </p:par>
                            </p:childTnLst>
                          </p:cTn>
                        </p:par>
                        <p:par>
                          <p:cTn id="106" fill="hold">
                            <p:stCondLst>
                              <p:cond delay="2000"/>
                            </p:stCondLst>
                            <p:childTnLst>
                              <p:par>
                                <p:cTn id="107" presetID="1" presetClass="entr" presetSubtype="0" fill="hold" nodeType="afterEffect">
                                  <p:stCondLst>
                                    <p:cond delay="0"/>
                                  </p:stCondLst>
                                  <p:childTnLst>
                                    <p:set>
                                      <p:cBhvr>
                                        <p:cTn id="108" dur="1" fill="hold">
                                          <p:stCondLst>
                                            <p:cond delay="0"/>
                                          </p:stCondLst>
                                        </p:cTn>
                                        <p:tgtEl>
                                          <p:spTgt spid="21"/>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5"/>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8"/>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11"/>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12"/>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4" grpId="0"/>
      <p:bldP spid="13" grpId="0"/>
      <p:bldP spid="14" grpId="0"/>
      <p:bldP spid="4" grpId="0"/>
      <p:bldP spid="5" grpId="0" animBg="1"/>
      <p:bldP spid="5" grpId="1" animBg="1"/>
      <p:bldP spid="8" grpId="0" animBg="1"/>
      <p:bldP spid="8" grpId="1" animBg="1"/>
      <p:bldP spid="8" grpId="2" animBg="1"/>
      <p:bldP spid="11" grpId="0" animBg="1"/>
      <p:bldP spid="11" grpId="1" animBg="1"/>
      <p:bldP spid="11" grpId="2" animBg="1"/>
      <p:bldP spid="12" grpId="0" animBg="1"/>
      <p:bldP spid="12" grpId="1" animBg="1"/>
      <p:bldP spid="12" grpId="2" animBg="1"/>
      <p:bldP spid="15" grpId="0" animBg="1"/>
      <p:bldP spid="15" grpId="1" animBg="1"/>
      <p:bldP spid="15" grpId="2" animBg="1"/>
      <p:bldP spid="22" grpId="0" animBg="1"/>
      <p:bldP spid="25" grpId="0"/>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071748" y="1046871"/>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8546471" y="3111954"/>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1535460" y="2194860"/>
            <a:ext cx="4736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mô hình ngã tư</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240547" y="5085251"/>
            <a:ext cx="10741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Giấy giáp vuông</a:t>
            </a:r>
          </a:p>
        </p:txBody>
      </p:sp>
      <p:sp>
        <p:nvSpPr>
          <p:cNvPr id="14" name="TextBox 13">
            <a:extLst>
              <a:ext uri="{FF2B5EF4-FFF2-40B4-BE49-F238E27FC236}">
                <a16:creationId xmlns:a16="http://schemas.microsoft.com/office/drawing/2014/main" id="{C8B5C90B-DC7C-F2AB-0CCB-F324A4C278EC}"/>
              </a:ext>
            </a:extLst>
          </p:cNvPr>
          <p:cNvSpPr txBox="1"/>
          <p:nvPr/>
        </p:nvSpPr>
        <p:spPr>
          <a:xfrm>
            <a:off x="2622635" y="3160931"/>
            <a:ext cx="8876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A1</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855839" y="2190571"/>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Bước 1</a:t>
            </a:r>
          </a:p>
        </p:txBody>
      </p:sp>
      <p:sp>
        <p:nvSpPr>
          <p:cNvPr id="25" name="TextBox 24">
            <a:extLst>
              <a:ext uri="{FF2B5EF4-FFF2-40B4-BE49-F238E27FC236}">
                <a16:creationId xmlns:a16="http://schemas.microsoft.com/office/drawing/2014/main" id="{79C92361-807D-16B8-8A88-500097A2ADC5}"/>
              </a:ext>
            </a:extLst>
          </p:cNvPr>
          <p:cNvSpPr txBox="1"/>
          <p:nvPr/>
        </p:nvSpPr>
        <p:spPr>
          <a:xfrm>
            <a:off x="8456769" y="4573790"/>
            <a:ext cx="38249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Gắn tấm giấy giáp vuông lên chính giữa tấm A1</a:t>
            </a:r>
          </a:p>
        </p:txBody>
      </p:sp>
      <p:sp>
        <p:nvSpPr>
          <p:cNvPr id="26" name="Oval 25">
            <a:extLst>
              <a:ext uri="{FF2B5EF4-FFF2-40B4-BE49-F238E27FC236}">
                <a16:creationId xmlns:a16="http://schemas.microsoft.com/office/drawing/2014/main" id="{AF6D65EA-A11C-9539-CA1B-234425F6AC82}"/>
              </a:ext>
            </a:extLst>
          </p:cNvPr>
          <p:cNvSpPr/>
          <p:nvPr/>
        </p:nvSpPr>
        <p:spPr>
          <a:xfrm>
            <a:off x="8632187" y="3231622"/>
            <a:ext cx="614239" cy="614239"/>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pic>
        <p:nvPicPr>
          <p:cNvPr id="9" name="Picture 8">
            <a:extLst>
              <a:ext uri="{FF2B5EF4-FFF2-40B4-BE49-F238E27FC236}">
                <a16:creationId xmlns:a16="http://schemas.microsoft.com/office/drawing/2014/main" id="{FBE4D983-C255-35D4-47A3-2B372B5FC6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21596">
            <a:off x="3268225" y="2955112"/>
            <a:ext cx="4573731" cy="2384089"/>
          </a:xfrm>
          <a:prstGeom prst="rect">
            <a:avLst/>
          </a:prstGeom>
        </p:spPr>
      </p:pic>
      <p:pic>
        <p:nvPicPr>
          <p:cNvPr id="17" name="Picture 16">
            <a:extLst>
              <a:ext uri="{FF2B5EF4-FFF2-40B4-BE49-F238E27FC236}">
                <a16:creationId xmlns:a16="http://schemas.microsoft.com/office/drawing/2014/main" id="{1DAC25F5-EA5E-64FE-70B0-FD47EA4C0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8080">
            <a:off x="2062587" y="4976817"/>
            <a:ext cx="2048727" cy="1335982"/>
          </a:xfrm>
          <a:prstGeom prst="rect">
            <a:avLst/>
          </a:prstGeom>
        </p:spPr>
      </p:pic>
      <p:sp>
        <p:nvSpPr>
          <p:cNvPr id="27" name="Oval 26">
            <a:extLst>
              <a:ext uri="{FF2B5EF4-FFF2-40B4-BE49-F238E27FC236}">
                <a16:creationId xmlns:a16="http://schemas.microsoft.com/office/drawing/2014/main" id="{39AB3515-C252-043A-AA5C-696CCC663E41}"/>
              </a:ext>
            </a:extLst>
          </p:cNvPr>
          <p:cNvSpPr/>
          <p:nvPr/>
        </p:nvSpPr>
        <p:spPr>
          <a:xfrm>
            <a:off x="5513866" y="3845861"/>
            <a:ext cx="247270" cy="125966"/>
          </a:xfrm>
          <a:prstGeom prst="ellipse">
            <a:avLst/>
          </a:prstGeom>
          <a:solidFill>
            <a:srgbClr val="D9DAD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C4CD0AF8-061B-FBBE-52FF-524594C33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21596">
            <a:off x="3268224" y="2928196"/>
            <a:ext cx="4573732" cy="2384089"/>
          </a:xfrm>
          <a:prstGeom prst="rect">
            <a:avLst/>
          </a:prstGeom>
        </p:spPr>
      </p:pic>
    </p:spTree>
    <p:extLst>
      <p:ext uri="{BB962C8B-B14F-4D97-AF65-F5344CB8AC3E}">
        <p14:creationId xmlns:p14="http://schemas.microsoft.com/office/powerpoint/2010/main" val="27825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1.85185E-6 L 0.21524 -0.24398 " pathEditMode="relative" rAng="0" ptsTypes="AA">
                                      <p:cBhvr>
                                        <p:cTn id="62" dur="2000" fill="hold"/>
                                        <p:tgtEl>
                                          <p:spTgt spid="17"/>
                                        </p:tgtEl>
                                        <p:attrNameLst>
                                          <p:attrName>ppt_x</p:attrName>
                                          <p:attrName>ppt_y</p:attrName>
                                        </p:attrNameLst>
                                      </p:cBhvr>
                                      <p:rCtr x="10755" y="-12199"/>
                                    </p:animMotion>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0"/>
                                          </p:stCondLst>
                                        </p:cTn>
                                        <p:tgtEl>
                                          <p:spTgt spid="17"/>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3" grpId="0"/>
      <p:bldP spid="14" grpId="0"/>
      <p:bldP spid="25" grpId="0"/>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
        <p:nvSpPr>
          <p:cNvPr id="2" name="Rectangle: Rounded Corners 1">
            <a:extLst>
              <a:ext uri="{FF2B5EF4-FFF2-40B4-BE49-F238E27FC236}">
                <a16:creationId xmlns:a16="http://schemas.microsoft.com/office/drawing/2014/main" id="{F8665748-B287-B77E-C12B-186C7468D630}"/>
              </a:ext>
            </a:extLst>
          </p:cNvPr>
          <p:cNvSpPr/>
          <p:nvPr/>
        </p:nvSpPr>
        <p:spPr>
          <a:xfrm>
            <a:off x="1994054" y="1681776"/>
            <a:ext cx="7766890" cy="4465637"/>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AN TOÀN GIAO THÔNG CHO TRẺ EM - Sở GTVT, Ban ATGT thành phố và Sở TTTT Đà Nẵng">
            <a:hlinkClick r:id="" action="ppaction://media"/>
            <a:extLst>
              <a:ext uri="{FF2B5EF4-FFF2-40B4-BE49-F238E27FC236}">
                <a16:creationId xmlns:a16="http://schemas.microsoft.com/office/drawing/2014/main" id="{4ABD0976-57AC-8E02-3443-2099CFD9655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33345" y="1681776"/>
            <a:ext cx="7688308" cy="4465637"/>
          </a:xfrm>
          <a:prstGeom prst="roundRect">
            <a:avLst/>
          </a:prstGeom>
        </p:spPr>
      </p:pic>
      <p:sp>
        <p:nvSpPr>
          <p:cNvPr id="5" name="TextBox 4">
            <a:extLst>
              <a:ext uri="{FF2B5EF4-FFF2-40B4-BE49-F238E27FC236}">
                <a16:creationId xmlns:a16="http://schemas.microsoft.com/office/drawing/2014/main" id="{815D314F-626E-FEC7-DDEF-C317D8A1ADEA}"/>
              </a:ext>
            </a:extLst>
          </p:cNvPr>
          <p:cNvSpPr txBox="1"/>
          <p:nvPr/>
        </p:nvSpPr>
        <p:spPr>
          <a:xfrm>
            <a:off x="2407185" y="312194"/>
            <a:ext cx="7766890" cy="1077218"/>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Mời</a:t>
            </a:r>
            <a:r>
              <a:rPr kumimoji="0" lang="vi-VN" sz="3200" b="1" i="0" u="none" strike="noStrike" kern="1200" cap="none" spc="0" normalizeH="0" noProof="0">
                <a:ln>
                  <a:noFill/>
                </a:ln>
                <a:solidFill>
                  <a:prstClr val="white"/>
                </a:solidFill>
                <a:effectLst/>
                <a:uLnTx/>
                <a:uFillTx/>
                <a:latin typeface="Roboto Black" panose="02000000000000000000" pitchFamily="2" charset="0"/>
                <a:ea typeface="Roboto Black" panose="02000000000000000000" pitchFamily="2" charset="0"/>
                <a:cs typeface="+mn-cs"/>
              </a:rPr>
              <a:t> các em cùng xem video hướng dẫn An toàn giao thông nhé</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50838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69344" fill="hold"/>
                                        <p:tgtEl>
                                          <p:spTgt spid="4"/>
                                        </p:tgtEl>
                                      </p:cBhvr>
                                    </p:cmd>
                                  </p:childTnLst>
                                </p:cTn>
                              </p:par>
                              <p:par>
                                <p:cTn id="14" presetID="4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868F56-7500-3C78-DEDB-947DABCF6830}"/>
              </a:ext>
            </a:extLst>
          </p:cNvPr>
          <p:cNvSpPr/>
          <p:nvPr/>
        </p:nvSpPr>
        <p:spPr>
          <a:xfrm>
            <a:off x="8546471" y="3124582"/>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157872" y="1280981"/>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3066470" y="1580180"/>
            <a:ext cx="4736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mô hình ngã tư</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368268" y="4801441"/>
            <a:ext cx="107413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Giấy giáp chữ nhật</a:t>
            </a:r>
          </a:p>
        </p:txBody>
      </p:sp>
      <p:sp>
        <p:nvSpPr>
          <p:cNvPr id="14" name="TextBox 13">
            <a:extLst>
              <a:ext uri="{FF2B5EF4-FFF2-40B4-BE49-F238E27FC236}">
                <a16:creationId xmlns:a16="http://schemas.microsoft.com/office/drawing/2014/main" id="{C8B5C90B-DC7C-F2AB-0CCB-F324A4C278EC}"/>
              </a:ext>
            </a:extLst>
          </p:cNvPr>
          <p:cNvSpPr txBox="1"/>
          <p:nvPr/>
        </p:nvSpPr>
        <p:spPr>
          <a:xfrm>
            <a:off x="6979312" y="6237134"/>
            <a:ext cx="1305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Tấm đế</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Bước 1</a:t>
            </a:r>
          </a:p>
        </p:txBody>
      </p:sp>
      <p:sp>
        <p:nvSpPr>
          <p:cNvPr id="25" name="TextBox 24">
            <a:extLst>
              <a:ext uri="{FF2B5EF4-FFF2-40B4-BE49-F238E27FC236}">
                <a16:creationId xmlns:a16="http://schemas.microsoft.com/office/drawing/2014/main" id="{79C92361-807D-16B8-8A88-500097A2ADC5}"/>
              </a:ext>
            </a:extLst>
          </p:cNvPr>
          <p:cNvSpPr txBox="1"/>
          <p:nvPr/>
        </p:nvSpPr>
        <p:spPr>
          <a:xfrm>
            <a:off x="1118466" y="2509086"/>
            <a:ext cx="42093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Gắn 4 tấm giấy giáp hình chữ nhật lên 4 vị trí xung quanh sao cho đối xứng nhau</a:t>
            </a:r>
          </a:p>
        </p:txBody>
      </p:sp>
      <p:sp>
        <p:nvSpPr>
          <p:cNvPr id="26" name="Oval 25">
            <a:extLst>
              <a:ext uri="{FF2B5EF4-FFF2-40B4-BE49-F238E27FC236}">
                <a16:creationId xmlns:a16="http://schemas.microsoft.com/office/drawing/2014/main" id="{AF6D65EA-A11C-9539-CA1B-234425F6AC82}"/>
              </a:ext>
            </a:extLst>
          </p:cNvPr>
          <p:cNvSpPr/>
          <p:nvPr/>
        </p:nvSpPr>
        <p:spPr>
          <a:xfrm>
            <a:off x="5939404" y="2401304"/>
            <a:ext cx="614239" cy="614239"/>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pic>
        <p:nvPicPr>
          <p:cNvPr id="9" name="Picture 8">
            <a:extLst>
              <a:ext uri="{FF2B5EF4-FFF2-40B4-BE49-F238E27FC236}">
                <a16:creationId xmlns:a16="http://schemas.microsoft.com/office/drawing/2014/main" id="{FBE4D983-C255-35D4-47A3-2B372B5FC6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21596">
            <a:off x="4057743" y="3646189"/>
            <a:ext cx="4573731" cy="2384088"/>
          </a:xfrm>
          <a:prstGeom prst="rect">
            <a:avLst/>
          </a:prstGeom>
        </p:spPr>
      </p:pic>
      <p:pic>
        <p:nvPicPr>
          <p:cNvPr id="17" name="Picture 16">
            <a:extLst>
              <a:ext uri="{FF2B5EF4-FFF2-40B4-BE49-F238E27FC236}">
                <a16:creationId xmlns:a16="http://schemas.microsoft.com/office/drawing/2014/main" id="{1DAC25F5-EA5E-64FE-70B0-FD47EA4C0B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9818080">
            <a:off x="2062587" y="5055160"/>
            <a:ext cx="2048726" cy="1179295"/>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C4CD0AF8-061B-FBBE-52FF-524594C336F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675" b="96063" l="2290" r="95115">
                        <a14:foregroundMark x1="47634" y1="40945" x2="49008" y2="44094"/>
                        <a14:foregroundMark x1="36031" y1="18373" x2="38626" y2="22310"/>
                        <a14:foregroundMark x1="64122" y1="11286" x2="65191" y2="18898"/>
                        <a14:foregroundMark x1="50534" y1="12861" x2="67634" y2="20997"/>
                        <a14:foregroundMark x1="67634" y1="20997" x2="67634" y2="20997"/>
                        <a14:foregroundMark x1="64427" y1="4199" x2="64733" y2="5249"/>
                        <a14:foregroundMark x1="93130" y1="56693" x2="95115" y2="64829"/>
                        <a14:foregroundMark x1="6412" y1="27822" x2="8550" y2="33596"/>
                        <a14:foregroundMark x1="41069" y1="89501" x2="36947" y2="88976"/>
                        <a14:foregroundMark x1="20153" y1="79528" x2="25191" y2="86877"/>
                        <a14:foregroundMark x1="28397" y1="92126" x2="32061" y2="96325"/>
                        <a14:foregroundMark x1="2290" y1="31496" x2="4122" y2="33858"/>
                        <a14:foregroundMark x1="6718" y1="44094" x2="11908" y2="49606"/>
                        <a14:foregroundMark x1="10076" y1="50131" x2="12672" y2="54856"/>
                        <a14:backgroundMark x1="2595" y1="40682" x2="5191" y2="45407"/>
                      </a14:backgroundRemoval>
                    </a14:imgEffect>
                  </a14:imgLayer>
                </a14:imgProps>
              </a:ext>
              <a:ext uri="{28A0092B-C50C-407E-A947-70E740481C1C}">
                <a14:useLocalDpi xmlns:a14="http://schemas.microsoft.com/office/drawing/2010/main" val="0"/>
              </a:ext>
            </a:extLst>
          </a:blip>
          <a:srcRect/>
          <a:stretch/>
        </p:blipFill>
        <p:spPr>
          <a:xfrm rot="20621596">
            <a:off x="4477183" y="3354431"/>
            <a:ext cx="4098631" cy="2384089"/>
          </a:xfrm>
          <a:prstGeom prst="rect">
            <a:avLst/>
          </a:prstGeom>
        </p:spPr>
      </p:pic>
      <p:pic>
        <p:nvPicPr>
          <p:cNvPr id="7" name="Picture 6">
            <a:extLst>
              <a:ext uri="{FF2B5EF4-FFF2-40B4-BE49-F238E27FC236}">
                <a16:creationId xmlns:a16="http://schemas.microsoft.com/office/drawing/2014/main" id="{C2E61499-CC66-DAF7-02BD-8D5D34067C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9818080">
            <a:off x="2127722" y="5211030"/>
            <a:ext cx="2048726" cy="117929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013AAE1-3A29-9119-46F9-5D43C820BC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9818080">
            <a:off x="2255730" y="5361522"/>
            <a:ext cx="2048726" cy="1179295"/>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BA5DD313-61BF-2C20-31F3-B3E9206996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9818080">
            <a:off x="2393054" y="5554581"/>
            <a:ext cx="2048726" cy="117929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415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par>
                                <p:cTn id="59" presetID="10"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5E-6 3.33333E-6 L 0.23086 -0.22732 " pathEditMode="relative" rAng="0" ptsTypes="AA">
                                      <p:cBhvr>
                                        <p:cTn id="68" dur="2000" fill="hold"/>
                                        <p:tgtEl>
                                          <p:spTgt spid="17"/>
                                        </p:tgtEl>
                                        <p:attrNameLst>
                                          <p:attrName>ppt_x</p:attrName>
                                          <p:attrName>ppt_y</p:attrName>
                                        </p:attrNameLst>
                                      </p:cBhvr>
                                      <p:rCtr x="11536" y="-11366"/>
                                    </p:animMotion>
                                  </p:childTnLst>
                                </p:cTn>
                              </p:par>
                              <p:par>
                                <p:cTn id="69" presetID="42" presetClass="path" presetSubtype="0" accel="50000" decel="50000" fill="hold" nodeType="withEffect">
                                  <p:stCondLst>
                                    <p:cond delay="0"/>
                                  </p:stCondLst>
                                  <p:childTnLst>
                                    <p:animMotion origin="layout" path="M -3.54167E-6 -3.33333E-6 L 0.15717 -0.08333 " pathEditMode="relative" rAng="0" ptsTypes="AA">
                                      <p:cBhvr>
                                        <p:cTn id="70" dur="2000" fill="hold"/>
                                        <p:tgtEl>
                                          <p:spTgt spid="7"/>
                                        </p:tgtEl>
                                        <p:attrNameLst>
                                          <p:attrName>ppt_x</p:attrName>
                                          <p:attrName>ppt_y</p:attrName>
                                        </p:attrNameLst>
                                      </p:cBhvr>
                                      <p:rCtr x="7852" y="-4167"/>
                                    </p:animMotion>
                                  </p:childTnLst>
                                </p:cTn>
                              </p:par>
                              <p:par>
                                <p:cTn id="71" presetID="42" presetClass="path" presetSubtype="0" accel="50000" decel="50000" fill="hold" nodeType="withEffect">
                                  <p:stCondLst>
                                    <p:cond delay="0"/>
                                  </p:stCondLst>
                                  <p:childTnLst>
                                    <p:animMotion origin="layout" path="M -4.16667E-7 -2.59259E-6 L 0.30703 -0.25 " pathEditMode="relative" rAng="0" ptsTypes="AA">
                                      <p:cBhvr>
                                        <p:cTn id="72" dur="2000" fill="hold"/>
                                        <p:tgtEl>
                                          <p:spTgt spid="8"/>
                                        </p:tgtEl>
                                        <p:attrNameLst>
                                          <p:attrName>ppt_x</p:attrName>
                                          <p:attrName>ppt_y</p:attrName>
                                        </p:attrNameLst>
                                      </p:cBhvr>
                                      <p:rCtr x="15352" y="-12500"/>
                                    </p:animMotion>
                                  </p:childTnLst>
                                </p:cTn>
                              </p:par>
                              <p:par>
                                <p:cTn id="73" presetID="42" presetClass="path" presetSubtype="0" accel="50000" decel="50000" fill="hold" nodeType="withEffect">
                                  <p:stCondLst>
                                    <p:cond delay="0"/>
                                  </p:stCondLst>
                                  <p:childTnLst>
                                    <p:animMotion origin="layout" path="M 1.66667E-6 -3.33333E-6 L 0.24193 -0.13889 " pathEditMode="relative" rAng="0" ptsTypes="AA">
                                      <p:cBhvr>
                                        <p:cTn id="74" dur="2000" fill="hold"/>
                                        <p:tgtEl>
                                          <p:spTgt spid="11"/>
                                        </p:tgtEl>
                                        <p:attrNameLst>
                                          <p:attrName>ppt_x</p:attrName>
                                          <p:attrName>ppt_y</p:attrName>
                                        </p:attrNameLst>
                                      </p:cBhvr>
                                      <p:rCtr x="12096" y="-6944"/>
                                    </p:animMotion>
                                  </p:childTnLst>
                                </p:cTn>
                              </p:par>
                            </p:childTnLst>
                          </p:cTn>
                        </p:par>
                        <p:par>
                          <p:cTn id="75" fill="hold">
                            <p:stCondLst>
                              <p:cond delay="2000"/>
                            </p:stCondLst>
                            <p:childTnLst>
                              <p:par>
                                <p:cTn id="76" presetID="1" presetClass="exit" presetSubtype="0" fill="hold" nodeType="afterEffect">
                                  <p:stCondLst>
                                    <p:cond delay="0"/>
                                  </p:stCondLst>
                                  <p:childTnLst>
                                    <p:set>
                                      <p:cBhvr>
                                        <p:cTn id="77" dur="1" fill="hold">
                                          <p:stCondLst>
                                            <p:cond delay="0"/>
                                          </p:stCondLst>
                                        </p:cTn>
                                        <p:tgtEl>
                                          <p:spTgt spid="17"/>
                                        </p:tgtEl>
                                        <p:attrNameLst>
                                          <p:attrName>style.visibility</p:attrName>
                                        </p:attrNameLst>
                                      </p:cBhvr>
                                      <p:to>
                                        <p:strVal val="hidden"/>
                                      </p:to>
                                    </p:set>
                                  </p:childTnLst>
                                </p:cTn>
                              </p:par>
                            </p:childTnLst>
                          </p:cTn>
                        </p:par>
                        <p:par>
                          <p:cTn id="78" fill="hold">
                            <p:stCondLst>
                              <p:cond delay="2000"/>
                            </p:stCondLst>
                            <p:childTnLst>
                              <p:par>
                                <p:cTn id="79" presetID="1" presetClass="exit" presetSubtype="0" fill="hold" nodeType="afterEffect">
                                  <p:stCondLst>
                                    <p:cond delay="0"/>
                                  </p:stCondLst>
                                  <p:childTnLst>
                                    <p:set>
                                      <p:cBhvr>
                                        <p:cTn id="80" dur="1" fill="hold">
                                          <p:stCondLst>
                                            <p:cond delay="0"/>
                                          </p:stCondLst>
                                        </p:cTn>
                                        <p:tgtEl>
                                          <p:spTgt spid="7"/>
                                        </p:tgtEl>
                                        <p:attrNameLst>
                                          <p:attrName>style.visibility</p:attrName>
                                        </p:attrNameLst>
                                      </p:cBhvr>
                                      <p:to>
                                        <p:strVal val="hidden"/>
                                      </p:to>
                                    </p:set>
                                  </p:childTnLst>
                                </p:cTn>
                              </p:par>
                            </p:childTnLst>
                          </p:cTn>
                        </p:par>
                        <p:par>
                          <p:cTn id="81" fill="hold">
                            <p:stCondLst>
                              <p:cond delay="2000"/>
                            </p:stCondLst>
                            <p:childTnLst>
                              <p:par>
                                <p:cTn id="82" presetID="1" presetClass="exit" presetSubtype="0" fill="hold" nodeType="afterEffect">
                                  <p:stCondLst>
                                    <p:cond delay="0"/>
                                  </p:stCondLst>
                                  <p:childTnLst>
                                    <p:set>
                                      <p:cBhvr>
                                        <p:cTn id="83" dur="1" fill="hold">
                                          <p:stCondLst>
                                            <p:cond delay="0"/>
                                          </p:stCondLst>
                                        </p:cTn>
                                        <p:tgtEl>
                                          <p:spTgt spid="8"/>
                                        </p:tgtEl>
                                        <p:attrNameLst>
                                          <p:attrName>style.visibility</p:attrName>
                                        </p:attrNameLst>
                                      </p:cBhvr>
                                      <p:to>
                                        <p:strVal val="hidden"/>
                                      </p:to>
                                    </p:set>
                                  </p:childTnLst>
                                </p:cTn>
                              </p:par>
                            </p:childTnLst>
                          </p:cTn>
                        </p:par>
                        <p:par>
                          <p:cTn id="84" fill="hold">
                            <p:stCondLst>
                              <p:cond delay="2000"/>
                            </p:stCondLst>
                            <p:childTnLst>
                              <p:par>
                                <p:cTn id="85" presetID="1" presetClass="exit" presetSubtype="0" fill="hold" nodeType="afterEffect">
                                  <p:stCondLst>
                                    <p:cond delay="0"/>
                                  </p:stCondLst>
                                  <p:childTnLst>
                                    <p:set>
                                      <p:cBhvr>
                                        <p:cTn id="86" dur="1" fill="hold">
                                          <p:stCondLst>
                                            <p:cond delay="0"/>
                                          </p:stCondLst>
                                        </p:cTn>
                                        <p:tgtEl>
                                          <p:spTgt spid="1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9"/>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3" grpId="0"/>
      <p:bldP spid="14" grpId="0"/>
      <p:bldP spid="25" grpId="0"/>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868F56-7500-3C78-DEDB-947DABCF6830}"/>
              </a:ext>
            </a:extLst>
          </p:cNvPr>
          <p:cNvSpPr/>
          <p:nvPr/>
        </p:nvSpPr>
        <p:spPr>
          <a:xfrm>
            <a:off x="8546471" y="-11697"/>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3066470" y="1580180"/>
            <a:ext cx="4736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mô hình ngã tư</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902608" y="5937254"/>
            <a:ext cx="17774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Đế tròn A3</a:t>
            </a:r>
          </a:p>
        </p:txBody>
      </p:sp>
      <p:sp>
        <p:nvSpPr>
          <p:cNvPr id="14" name="TextBox 13">
            <a:extLst>
              <a:ext uri="{FF2B5EF4-FFF2-40B4-BE49-F238E27FC236}">
                <a16:creationId xmlns:a16="http://schemas.microsoft.com/office/drawing/2014/main" id="{C8B5C90B-DC7C-F2AB-0CCB-F324A4C278EC}"/>
              </a:ext>
            </a:extLst>
          </p:cNvPr>
          <p:cNvSpPr txBox="1"/>
          <p:nvPr/>
        </p:nvSpPr>
        <p:spPr>
          <a:xfrm>
            <a:off x="3177766" y="3524512"/>
            <a:ext cx="1305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Tấm đế</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Bước 1</a:t>
            </a:r>
          </a:p>
        </p:txBody>
      </p:sp>
      <p:sp>
        <p:nvSpPr>
          <p:cNvPr id="25" name="TextBox 24">
            <a:extLst>
              <a:ext uri="{FF2B5EF4-FFF2-40B4-BE49-F238E27FC236}">
                <a16:creationId xmlns:a16="http://schemas.microsoft.com/office/drawing/2014/main" id="{79C92361-807D-16B8-8A88-500097A2ADC5}"/>
              </a:ext>
            </a:extLst>
          </p:cNvPr>
          <p:cNvSpPr txBox="1"/>
          <p:nvPr/>
        </p:nvSpPr>
        <p:spPr>
          <a:xfrm>
            <a:off x="2027975" y="2284912"/>
            <a:ext cx="53684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Gắn tấm tròn A3 lên vị trí chính giữa</a:t>
            </a:r>
          </a:p>
        </p:txBody>
      </p:sp>
      <p:sp>
        <p:nvSpPr>
          <p:cNvPr id="26" name="Oval 25">
            <a:extLst>
              <a:ext uri="{FF2B5EF4-FFF2-40B4-BE49-F238E27FC236}">
                <a16:creationId xmlns:a16="http://schemas.microsoft.com/office/drawing/2014/main" id="{AF6D65EA-A11C-9539-CA1B-234425F6AC82}"/>
              </a:ext>
            </a:extLst>
          </p:cNvPr>
          <p:cNvSpPr/>
          <p:nvPr/>
        </p:nvSpPr>
        <p:spPr>
          <a:xfrm>
            <a:off x="914262" y="2673600"/>
            <a:ext cx="614239" cy="614239"/>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pic>
        <p:nvPicPr>
          <p:cNvPr id="9" name="Picture 8">
            <a:extLst>
              <a:ext uri="{FF2B5EF4-FFF2-40B4-BE49-F238E27FC236}">
                <a16:creationId xmlns:a16="http://schemas.microsoft.com/office/drawing/2014/main" id="{FBE4D983-C255-35D4-47A3-2B372B5FC6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462" b="94226" l="3664" r="98168">
                        <a14:foregroundMark x1="15267" y1="28609" x2="25191" y2="30709"/>
                        <a14:foregroundMark x1="36031" y1="19948" x2="39542" y2="22047"/>
                        <a14:foregroundMark x1="53893" y1="10761" x2="65802" y2="19685"/>
                        <a14:foregroundMark x1="63359" y1="4724" x2="64885" y2="8399"/>
                        <a14:foregroundMark x1="92672" y1="55118" x2="94504" y2="66929"/>
                        <a14:foregroundMark x1="98015" y1="62467" x2="98168" y2="67717"/>
                        <a14:foregroundMark x1="27023" y1="91076" x2="31145" y2="94488"/>
                        <a14:foregroundMark x1="7023" y1="28084" x2="9160" y2="40157"/>
                        <a14:foregroundMark x1="3664" y1="30184" x2="4275" y2="39108"/>
                        <a14:foregroundMark x1="9618" y1="51706" x2="12977" y2="57743"/>
                        <a14:backgroundMark x1="2443" y1="40682" x2="14046" y2="74541"/>
                      </a14:backgroundRemoval>
                    </a14:imgEffect>
                  </a14:imgLayer>
                </a14:imgProps>
              </a:ext>
              <a:ext uri="{28A0092B-C50C-407E-A947-70E740481C1C}">
                <a14:useLocalDpi xmlns:a14="http://schemas.microsoft.com/office/drawing/2010/main" val="0"/>
              </a:ext>
            </a:extLst>
          </a:blip>
          <a:srcRect/>
          <a:stretch/>
        </p:blipFill>
        <p:spPr>
          <a:xfrm rot="20621596">
            <a:off x="4295293" y="3646189"/>
            <a:ext cx="4098630" cy="2384088"/>
          </a:xfrm>
          <a:prstGeom prst="rect">
            <a:avLst/>
          </a:prstGeom>
        </p:spPr>
      </p:pic>
      <p:pic>
        <p:nvPicPr>
          <p:cNvPr id="20" name="Picture 19">
            <a:extLst>
              <a:ext uri="{FF2B5EF4-FFF2-40B4-BE49-F238E27FC236}">
                <a16:creationId xmlns:a16="http://schemas.microsoft.com/office/drawing/2014/main" id="{C4CD0AF8-061B-FBBE-52FF-524594C336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621596">
            <a:off x="4132151" y="3472503"/>
            <a:ext cx="4290003" cy="2384089"/>
          </a:xfrm>
          <a:prstGeom prst="rect">
            <a:avLst/>
          </a:prstGeom>
        </p:spPr>
      </p:pic>
      <p:sp>
        <p:nvSpPr>
          <p:cNvPr id="5" name="Circle: Hollow 4">
            <a:extLst>
              <a:ext uri="{FF2B5EF4-FFF2-40B4-BE49-F238E27FC236}">
                <a16:creationId xmlns:a16="http://schemas.microsoft.com/office/drawing/2014/main" id="{824BB5A3-DDA5-0142-302A-072FEE67C560}"/>
              </a:ext>
            </a:extLst>
          </p:cNvPr>
          <p:cNvSpPr/>
          <p:nvPr/>
        </p:nvSpPr>
        <p:spPr>
          <a:xfrm>
            <a:off x="885535" y="4038827"/>
            <a:ext cx="1692998" cy="1692998"/>
          </a:xfrm>
          <a:prstGeom prst="donut">
            <a:avLst>
              <a:gd name="adj" fmla="val 31952"/>
            </a:avLst>
          </a:prstGeom>
          <a:solidFill>
            <a:srgbClr val="D9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C22A598-D685-A993-CD52-E7005A85A845}"/>
              </a:ext>
            </a:extLst>
          </p:cNvPr>
          <p:cNvSpPr txBox="1"/>
          <p:nvPr/>
        </p:nvSpPr>
        <p:spPr>
          <a:xfrm>
            <a:off x="6749613" y="3380089"/>
            <a:ext cx="1305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A3</a:t>
            </a:r>
          </a:p>
        </p:txBody>
      </p:sp>
    </p:spTree>
    <p:extLst>
      <p:ext uri="{BB962C8B-B14F-4D97-AF65-F5344CB8AC3E}">
        <p14:creationId xmlns:p14="http://schemas.microsoft.com/office/powerpoint/2010/main" val="157717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10"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2.70833E-6 1.48148E-6 L 0.36732 -0.05486 " pathEditMode="relative" rAng="0" ptsTypes="AA">
                                      <p:cBhvr>
                                        <p:cTn id="62" dur="2000" fill="hold"/>
                                        <p:tgtEl>
                                          <p:spTgt spid="5"/>
                                        </p:tgtEl>
                                        <p:attrNameLst>
                                          <p:attrName>ppt_x</p:attrName>
                                          <p:attrName>ppt_y</p:attrName>
                                        </p:attrNameLst>
                                      </p:cBhvr>
                                      <p:rCtr x="18359" y="-2755"/>
                                    </p:animMotion>
                                  </p:childTnLst>
                                </p:cTn>
                              </p:par>
                            </p:childTnLst>
                          </p:cTn>
                        </p:par>
                        <p:par>
                          <p:cTn id="63" fill="hold">
                            <p:stCondLst>
                              <p:cond delay="2000"/>
                            </p:stCondLst>
                            <p:childTnLst>
                              <p:par>
                                <p:cTn id="64" presetID="1" presetClass="exit" presetSubtype="0" fill="hold" grpId="2" nodeType="afterEffect">
                                  <p:stCondLst>
                                    <p:cond delay="0"/>
                                  </p:stCondLst>
                                  <p:childTnLst>
                                    <p:set>
                                      <p:cBhvr>
                                        <p:cTn id="65" dur="1" fill="hold">
                                          <p:stCondLst>
                                            <p:cond delay="0"/>
                                          </p:stCondLst>
                                        </p:cTn>
                                        <p:tgtEl>
                                          <p:spTgt spid="5"/>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9"/>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3" grpId="0"/>
      <p:bldP spid="14" grpId="0"/>
      <p:bldP spid="25" grpId="0"/>
      <p:bldP spid="26" grpId="0" animBg="1"/>
      <p:bldP spid="5" grpId="0" animBg="1"/>
      <p:bldP spid="5" grpId="1" animBg="1"/>
      <p:bldP spid="5" grpId="2"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868F56-7500-3C78-DEDB-947DABCF6830}"/>
              </a:ext>
            </a:extLst>
          </p:cNvPr>
          <p:cNvSpPr/>
          <p:nvPr/>
        </p:nvSpPr>
        <p:spPr>
          <a:xfrm>
            <a:off x="8546471" y="-11697"/>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3066470" y="1580180"/>
            <a:ext cx="4736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mô hình ngã tư</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7896507" y="5781444"/>
            <a:ext cx="17774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Cột đèn </a:t>
            </a:r>
          </a:p>
        </p:txBody>
      </p:sp>
      <p:sp>
        <p:nvSpPr>
          <p:cNvPr id="14" name="TextBox 13">
            <a:extLst>
              <a:ext uri="{FF2B5EF4-FFF2-40B4-BE49-F238E27FC236}">
                <a16:creationId xmlns:a16="http://schemas.microsoft.com/office/drawing/2014/main" id="{C8B5C90B-DC7C-F2AB-0CCB-F324A4C278EC}"/>
              </a:ext>
            </a:extLst>
          </p:cNvPr>
          <p:cNvSpPr txBox="1"/>
          <p:nvPr/>
        </p:nvSpPr>
        <p:spPr>
          <a:xfrm>
            <a:off x="612662" y="3999747"/>
            <a:ext cx="1305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Đế đèn</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Bước 1</a:t>
            </a:r>
          </a:p>
        </p:txBody>
      </p:sp>
      <p:sp>
        <p:nvSpPr>
          <p:cNvPr id="25" name="TextBox 24">
            <a:extLst>
              <a:ext uri="{FF2B5EF4-FFF2-40B4-BE49-F238E27FC236}">
                <a16:creationId xmlns:a16="http://schemas.microsoft.com/office/drawing/2014/main" id="{79C92361-807D-16B8-8A88-500097A2ADC5}"/>
              </a:ext>
            </a:extLst>
          </p:cNvPr>
          <p:cNvSpPr txBox="1"/>
          <p:nvPr/>
        </p:nvSpPr>
        <p:spPr>
          <a:xfrm>
            <a:off x="1963125" y="2447621"/>
            <a:ext cx="29604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Gắn cột đèn</a:t>
            </a:r>
          </a:p>
        </p:txBody>
      </p:sp>
      <p:sp>
        <p:nvSpPr>
          <p:cNvPr id="26" name="Oval 25">
            <a:extLst>
              <a:ext uri="{FF2B5EF4-FFF2-40B4-BE49-F238E27FC236}">
                <a16:creationId xmlns:a16="http://schemas.microsoft.com/office/drawing/2014/main" id="{AF6D65EA-A11C-9539-CA1B-234425F6AC82}"/>
              </a:ext>
            </a:extLst>
          </p:cNvPr>
          <p:cNvSpPr/>
          <p:nvPr/>
        </p:nvSpPr>
        <p:spPr>
          <a:xfrm>
            <a:off x="1484189" y="2371333"/>
            <a:ext cx="614239" cy="614239"/>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5</a:t>
            </a:r>
          </a:p>
        </p:txBody>
      </p:sp>
      <p:pic>
        <p:nvPicPr>
          <p:cNvPr id="9" name="Picture 8">
            <a:extLst>
              <a:ext uri="{FF2B5EF4-FFF2-40B4-BE49-F238E27FC236}">
                <a16:creationId xmlns:a16="http://schemas.microsoft.com/office/drawing/2014/main" id="{FBE4D983-C255-35D4-47A3-2B372B5FC6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21596">
            <a:off x="2535798" y="3256547"/>
            <a:ext cx="3824474" cy="2384088"/>
          </a:xfrm>
          <a:prstGeom prst="rect">
            <a:avLst/>
          </a:prstGeom>
        </p:spPr>
      </p:pic>
      <p:pic>
        <p:nvPicPr>
          <p:cNvPr id="20" name="Picture 19">
            <a:extLst>
              <a:ext uri="{FF2B5EF4-FFF2-40B4-BE49-F238E27FC236}">
                <a16:creationId xmlns:a16="http://schemas.microsoft.com/office/drawing/2014/main" id="{C4CD0AF8-061B-FBBE-52FF-524594C336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03" b="93069" l="2107" r="94327">
                        <a14:foregroundMark x1="6807" y1="33168" x2="8266" y2="43317"/>
                        <a14:foregroundMark x1="2431" y1="33168" x2="4538" y2="37624"/>
                        <a14:foregroundMark x1="48460" y1="5198" x2="50081" y2="8168"/>
                        <a14:foregroundMark x1="94165" y1="58911" x2="94489" y2="66832"/>
                        <a14:foregroundMark x1="31280" y1="89851" x2="33387" y2="93069"/>
                        <a14:foregroundMark x1="5511" y1="39604" x2="7780" y2="46287"/>
                        <a14:backgroundMark x1="4214" y1="46782" x2="10535" y2="61386"/>
                      </a14:backgroundRemoval>
                    </a14:imgEffect>
                  </a14:imgLayer>
                </a14:imgProps>
              </a:ext>
              <a:ext uri="{28A0092B-C50C-407E-A947-70E740481C1C}">
                <a14:useLocalDpi xmlns:a14="http://schemas.microsoft.com/office/drawing/2010/main" val="0"/>
              </a:ext>
            </a:extLst>
          </a:blip>
          <a:srcRect/>
          <a:stretch/>
        </p:blipFill>
        <p:spPr>
          <a:xfrm rot="20621596">
            <a:off x="2606195" y="3213226"/>
            <a:ext cx="3784245" cy="2477854"/>
          </a:xfrm>
          <a:prstGeom prst="rect">
            <a:avLst/>
          </a:prstGeom>
        </p:spPr>
      </p:pic>
      <p:pic>
        <p:nvPicPr>
          <p:cNvPr id="7" name="Picture 6">
            <a:extLst>
              <a:ext uri="{FF2B5EF4-FFF2-40B4-BE49-F238E27FC236}">
                <a16:creationId xmlns:a16="http://schemas.microsoft.com/office/drawing/2014/main" id="{333A770B-4FEB-8FF4-987D-FDB8F428F43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9818080">
            <a:off x="7456545" y="4652654"/>
            <a:ext cx="2048727" cy="833329"/>
          </a:xfrm>
          <a:prstGeom prst="rect">
            <a:avLst/>
          </a:prstGeom>
        </p:spPr>
      </p:pic>
    </p:spTree>
    <p:extLst>
      <p:ext uri="{BB962C8B-B14F-4D97-AF65-F5344CB8AC3E}">
        <p14:creationId xmlns:p14="http://schemas.microsoft.com/office/powerpoint/2010/main" val="42538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10"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2.91667E-6 -3.7037E-7 L -0.34153 -0.11736 " pathEditMode="relative" rAng="0" ptsTypes="AA">
                                      <p:cBhvr>
                                        <p:cTn id="57" dur="2000" fill="hold"/>
                                        <p:tgtEl>
                                          <p:spTgt spid="7"/>
                                        </p:tgtEl>
                                        <p:attrNameLst>
                                          <p:attrName>ppt_x</p:attrName>
                                          <p:attrName>ppt_y</p:attrName>
                                        </p:attrNameLst>
                                      </p:cBhvr>
                                      <p:rCtr x="-17083" y="-5880"/>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9"/>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3" grpId="0"/>
      <p:bldP spid="14" grpId="0"/>
      <p:bldP spid="25" grpId="0"/>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868F56-7500-3C78-DEDB-947DABCF6830}"/>
              </a:ext>
            </a:extLst>
          </p:cNvPr>
          <p:cNvSpPr/>
          <p:nvPr/>
        </p:nvSpPr>
        <p:spPr>
          <a:xfrm>
            <a:off x="8546471" y="-11697"/>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3066470" y="1580180"/>
            <a:ext cx="4736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mô hình ngã tư</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5760061" y="5781444"/>
            <a:ext cx="39138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Dùng dao dọc giấy cắt theo đường cong</a:t>
            </a:r>
          </a:p>
        </p:txBody>
      </p:sp>
      <p:sp>
        <p:nvSpPr>
          <p:cNvPr id="14" name="TextBox 13">
            <a:extLst>
              <a:ext uri="{FF2B5EF4-FFF2-40B4-BE49-F238E27FC236}">
                <a16:creationId xmlns:a16="http://schemas.microsoft.com/office/drawing/2014/main" id="{C8B5C90B-DC7C-F2AB-0CCB-F324A4C278EC}"/>
              </a:ext>
            </a:extLst>
          </p:cNvPr>
          <p:cNvSpPr txBox="1"/>
          <p:nvPr/>
        </p:nvSpPr>
        <p:spPr>
          <a:xfrm>
            <a:off x="243973" y="5579915"/>
            <a:ext cx="345234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Đo độ dài 2 cạnh kề nhau đến 70mm</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Bước 1</a:t>
            </a:r>
          </a:p>
        </p:txBody>
      </p:sp>
      <p:sp>
        <p:nvSpPr>
          <p:cNvPr id="25" name="TextBox 24">
            <a:extLst>
              <a:ext uri="{FF2B5EF4-FFF2-40B4-BE49-F238E27FC236}">
                <a16:creationId xmlns:a16="http://schemas.microsoft.com/office/drawing/2014/main" id="{79C92361-807D-16B8-8A88-500097A2ADC5}"/>
              </a:ext>
            </a:extLst>
          </p:cNvPr>
          <p:cNvSpPr txBox="1"/>
          <p:nvPr/>
        </p:nvSpPr>
        <p:spPr>
          <a:xfrm>
            <a:off x="2314234" y="2463462"/>
            <a:ext cx="29604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Tạo hình 4 tấm A4</a:t>
            </a:r>
          </a:p>
        </p:txBody>
      </p:sp>
      <p:sp>
        <p:nvSpPr>
          <p:cNvPr id="26" name="Oval 25">
            <a:extLst>
              <a:ext uri="{FF2B5EF4-FFF2-40B4-BE49-F238E27FC236}">
                <a16:creationId xmlns:a16="http://schemas.microsoft.com/office/drawing/2014/main" id="{AF6D65EA-A11C-9539-CA1B-234425F6AC82}"/>
              </a:ext>
            </a:extLst>
          </p:cNvPr>
          <p:cNvSpPr/>
          <p:nvPr/>
        </p:nvSpPr>
        <p:spPr>
          <a:xfrm>
            <a:off x="1484189" y="2371333"/>
            <a:ext cx="614239" cy="614239"/>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6</a:t>
            </a:r>
          </a:p>
        </p:txBody>
      </p:sp>
      <p:pic>
        <p:nvPicPr>
          <p:cNvPr id="9" name="Picture 8">
            <a:extLst>
              <a:ext uri="{FF2B5EF4-FFF2-40B4-BE49-F238E27FC236}">
                <a16:creationId xmlns:a16="http://schemas.microsoft.com/office/drawing/2014/main" id="{FBE4D983-C255-35D4-47A3-2B372B5FC6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21596">
            <a:off x="2046147" y="3714384"/>
            <a:ext cx="3824474" cy="1993533"/>
          </a:xfrm>
          <a:prstGeom prst="rect">
            <a:avLst/>
          </a:prstGeom>
        </p:spPr>
      </p:pic>
      <p:pic>
        <p:nvPicPr>
          <p:cNvPr id="20" name="Picture 19">
            <a:extLst>
              <a:ext uri="{FF2B5EF4-FFF2-40B4-BE49-F238E27FC236}">
                <a16:creationId xmlns:a16="http://schemas.microsoft.com/office/drawing/2014/main" id="{C4CD0AF8-061B-FBBE-52FF-524594C336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621596">
            <a:off x="6906302" y="4233869"/>
            <a:ext cx="2089411" cy="558015"/>
          </a:xfrm>
          <a:prstGeom prst="rect">
            <a:avLst/>
          </a:prstGeom>
        </p:spPr>
      </p:pic>
      <p:cxnSp>
        <p:nvCxnSpPr>
          <p:cNvPr id="5" name="Straight Arrow Connector 4">
            <a:extLst>
              <a:ext uri="{FF2B5EF4-FFF2-40B4-BE49-F238E27FC236}">
                <a16:creationId xmlns:a16="http://schemas.microsoft.com/office/drawing/2014/main" id="{3BF87523-757F-3440-BF35-F008B710B7FE}"/>
              </a:ext>
            </a:extLst>
          </p:cNvPr>
          <p:cNvCxnSpPr>
            <a:cxnSpLocks/>
          </p:cNvCxnSpPr>
          <p:nvPr/>
        </p:nvCxnSpPr>
        <p:spPr>
          <a:xfrm flipH="1">
            <a:off x="3587923" y="5029076"/>
            <a:ext cx="1793147" cy="790895"/>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2AEAD1B9-C875-901F-00B7-EEB3CBEDAE44}"/>
              </a:ext>
            </a:extLst>
          </p:cNvPr>
          <p:cNvSpPr txBox="1"/>
          <p:nvPr/>
        </p:nvSpPr>
        <p:spPr>
          <a:xfrm>
            <a:off x="3973037" y="5615327"/>
            <a:ext cx="1823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70mm</a:t>
            </a:r>
          </a:p>
        </p:txBody>
      </p:sp>
      <p:sp>
        <p:nvSpPr>
          <p:cNvPr id="8" name="TextBox 7">
            <a:extLst>
              <a:ext uri="{FF2B5EF4-FFF2-40B4-BE49-F238E27FC236}">
                <a16:creationId xmlns:a16="http://schemas.microsoft.com/office/drawing/2014/main" id="{DC01AE16-A393-CAC1-9B56-15E06ACA2C9C}"/>
              </a:ext>
            </a:extLst>
          </p:cNvPr>
          <p:cNvSpPr txBox="1"/>
          <p:nvPr/>
        </p:nvSpPr>
        <p:spPr>
          <a:xfrm>
            <a:off x="4656981" y="3184061"/>
            <a:ext cx="13309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70mm</a:t>
            </a:r>
          </a:p>
        </p:txBody>
      </p:sp>
      <p:cxnSp>
        <p:nvCxnSpPr>
          <p:cNvPr id="11" name="Straight Arrow Connector 10">
            <a:extLst>
              <a:ext uri="{FF2B5EF4-FFF2-40B4-BE49-F238E27FC236}">
                <a16:creationId xmlns:a16="http://schemas.microsoft.com/office/drawing/2014/main" id="{54D39E93-1B83-818C-2EFD-0F1036A7BAAD}"/>
              </a:ext>
            </a:extLst>
          </p:cNvPr>
          <p:cNvCxnSpPr>
            <a:cxnSpLocks/>
          </p:cNvCxnSpPr>
          <p:nvPr/>
        </p:nvCxnSpPr>
        <p:spPr>
          <a:xfrm>
            <a:off x="4502394" y="3645726"/>
            <a:ext cx="913985" cy="278161"/>
          </a:xfrm>
          <a:prstGeom prst="straightConnector1">
            <a:avLst/>
          </a:prstGeom>
          <a:ln w="57150">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F01C322F-8351-52DB-448F-49623AAD0B04}"/>
              </a:ext>
            </a:extLst>
          </p:cNvPr>
          <p:cNvCxnSpPr/>
          <p:nvPr/>
        </p:nvCxnSpPr>
        <p:spPr>
          <a:xfrm flipV="1">
            <a:off x="5215300" y="4118952"/>
            <a:ext cx="158461" cy="8476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12AF6D-1D69-A5E0-E1DA-8D767EC57B0B}"/>
              </a:ext>
            </a:extLst>
          </p:cNvPr>
          <p:cNvCxnSpPr>
            <a:cxnSpLocks/>
          </p:cNvCxnSpPr>
          <p:nvPr/>
        </p:nvCxnSpPr>
        <p:spPr>
          <a:xfrm>
            <a:off x="4990437" y="4398051"/>
            <a:ext cx="91692" cy="18679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73DC81E-BC88-83D3-23E4-7F871D1C7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032474" y="2637153"/>
            <a:ext cx="1955621" cy="1955621"/>
          </a:xfrm>
          <a:prstGeom prst="rect">
            <a:avLst/>
          </a:prstGeom>
          <a:scene3d>
            <a:camera prst="isometricRightUp"/>
            <a:lightRig rig="threePt" dir="t"/>
          </a:scene3d>
        </p:spPr>
      </p:pic>
      <p:sp>
        <p:nvSpPr>
          <p:cNvPr id="16" name="Freeform: Shape 15">
            <a:extLst>
              <a:ext uri="{FF2B5EF4-FFF2-40B4-BE49-F238E27FC236}">
                <a16:creationId xmlns:a16="http://schemas.microsoft.com/office/drawing/2014/main" id="{2996A5F5-3531-445E-26E2-107F5C2303EF}"/>
              </a:ext>
            </a:extLst>
          </p:cNvPr>
          <p:cNvSpPr/>
          <p:nvPr/>
        </p:nvSpPr>
        <p:spPr>
          <a:xfrm>
            <a:off x="5069941" y="4119327"/>
            <a:ext cx="336984" cy="425513"/>
          </a:xfrm>
          <a:custGeom>
            <a:avLst/>
            <a:gdLst>
              <a:gd name="connsiteX0" fmla="*/ 289710 w 336984"/>
              <a:gd name="connsiteY0" fmla="*/ 0 h 425513"/>
              <a:gd name="connsiteX1" fmla="*/ 325924 w 336984"/>
              <a:gd name="connsiteY1" fmla="*/ 181069 h 425513"/>
              <a:gd name="connsiteX2" fmla="*/ 117695 w 336984"/>
              <a:gd name="connsiteY2" fmla="*/ 353085 h 425513"/>
              <a:gd name="connsiteX3" fmla="*/ 0 w 336984"/>
              <a:gd name="connsiteY3" fmla="*/ 425513 h 425513"/>
              <a:gd name="connsiteX4" fmla="*/ 0 w 336984"/>
              <a:gd name="connsiteY4" fmla="*/ 425513 h 425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4" h="425513">
                <a:moveTo>
                  <a:pt x="289710" y="0"/>
                </a:moveTo>
                <a:cubicBezTo>
                  <a:pt x="322151" y="61111"/>
                  <a:pt x="354593" y="122222"/>
                  <a:pt x="325924" y="181069"/>
                </a:cubicBezTo>
                <a:cubicBezTo>
                  <a:pt x="297255" y="239916"/>
                  <a:pt x="172015" y="312344"/>
                  <a:pt x="117695" y="353085"/>
                </a:cubicBezTo>
                <a:cubicBezTo>
                  <a:pt x="63375" y="393826"/>
                  <a:pt x="0" y="425513"/>
                  <a:pt x="0" y="425513"/>
                </a:cubicBezTo>
                <a:lnTo>
                  <a:pt x="0" y="42551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8018952E-02A2-3444-1549-416CDF86269E}"/>
              </a:ext>
            </a:extLst>
          </p:cNvPr>
          <p:cNvSpPr txBox="1"/>
          <p:nvPr/>
        </p:nvSpPr>
        <p:spPr>
          <a:xfrm>
            <a:off x="217670" y="3172165"/>
            <a:ext cx="345234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Dùng compa vẽ một đường cong nối 2 điểm</a:t>
            </a:r>
          </a:p>
        </p:txBody>
      </p:sp>
      <p:sp>
        <p:nvSpPr>
          <p:cNvPr id="21" name="TextBox 20">
            <a:extLst>
              <a:ext uri="{FF2B5EF4-FFF2-40B4-BE49-F238E27FC236}">
                <a16:creationId xmlns:a16="http://schemas.microsoft.com/office/drawing/2014/main" id="{16E4CE89-6594-A8D7-B680-AFF6886BC809}"/>
              </a:ext>
            </a:extLst>
          </p:cNvPr>
          <p:cNvSpPr txBox="1"/>
          <p:nvPr/>
        </p:nvSpPr>
        <p:spPr>
          <a:xfrm>
            <a:off x="5232703" y="4577243"/>
            <a:ext cx="1823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Đánh dấu</a:t>
            </a:r>
          </a:p>
        </p:txBody>
      </p:sp>
      <p:sp>
        <p:nvSpPr>
          <p:cNvPr id="28" name="Rectangle: Single Corner Rounded 27">
            <a:extLst>
              <a:ext uri="{FF2B5EF4-FFF2-40B4-BE49-F238E27FC236}">
                <a16:creationId xmlns:a16="http://schemas.microsoft.com/office/drawing/2014/main" id="{F9024C9A-38F2-F2F6-7B91-95A915D83D00}"/>
              </a:ext>
            </a:extLst>
          </p:cNvPr>
          <p:cNvSpPr/>
          <p:nvPr/>
        </p:nvSpPr>
        <p:spPr>
          <a:xfrm>
            <a:off x="2929897" y="3415185"/>
            <a:ext cx="2967452" cy="2012363"/>
          </a:xfrm>
          <a:prstGeom prst="round1Rect">
            <a:avLst>
              <a:gd name="adj" fmla="val 44096"/>
            </a:avLst>
          </a:prstGeom>
          <a:solidFill>
            <a:schemeClr val="bg1"/>
          </a:solidFill>
          <a:ln w="1905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Single Corner Rounded 6">
            <a:extLst>
              <a:ext uri="{FF2B5EF4-FFF2-40B4-BE49-F238E27FC236}">
                <a16:creationId xmlns:a16="http://schemas.microsoft.com/office/drawing/2014/main" id="{5250D38E-3260-547F-BFA2-2DC7A44DA71D}"/>
              </a:ext>
            </a:extLst>
          </p:cNvPr>
          <p:cNvSpPr/>
          <p:nvPr/>
        </p:nvSpPr>
        <p:spPr>
          <a:xfrm>
            <a:off x="8939635" y="1700094"/>
            <a:ext cx="1876261" cy="1460648"/>
          </a:xfrm>
          <a:prstGeom prst="round1Rect">
            <a:avLst>
              <a:gd name="adj" fmla="val 44096"/>
            </a:avLst>
          </a:prstGeom>
          <a:solidFill>
            <a:schemeClr val="bg1"/>
          </a:solidFill>
          <a:ln w="1905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C6C23ED7-9551-E9B6-AA20-1AF3E6D96050}"/>
              </a:ext>
            </a:extLst>
          </p:cNvPr>
          <p:cNvSpPr txBox="1"/>
          <p:nvPr/>
        </p:nvSpPr>
        <p:spPr>
          <a:xfrm>
            <a:off x="8939635" y="3258048"/>
            <a:ext cx="17774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Tấm A4</a:t>
            </a:r>
          </a:p>
        </p:txBody>
      </p:sp>
    </p:spTree>
    <p:extLst>
      <p:ext uri="{BB962C8B-B14F-4D97-AF65-F5344CB8AC3E}">
        <p14:creationId xmlns:p14="http://schemas.microsoft.com/office/powerpoint/2010/main" val="382921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10"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26" presetClass="emph" presetSubtype="0" repeatCount="3000" fill="hold" nodeType="withEffect">
                                  <p:stCondLst>
                                    <p:cond delay="0"/>
                                  </p:stCondLst>
                                  <p:childTnLst>
                                    <p:animEffect transition="out" filter="fade">
                                      <p:cBhvr>
                                        <p:cTn id="69" dur="1000" tmFilter="0, 0; .2, .5; .8, .5; 1, 0"/>
                                        <p:tgtEl>
                                          <p:spTgt spid="11"/>
                                        </p:tgtEl>
                                      </p:cBhvr>
                                    </p:animEffect>
                                    <p:animScale>
                                      <p:cBhvr>
                                        <p:cTn id="70" dur="500" autoRev="1" fill="hold"/>
                                        <p:tgtEl>
                                          <p:spTgt spid="11"/>
                                        </p:tgtEl>
                                      </p:cBhvr>
                                      <p:by x="105000" y="105000"/>
                                    </p:animScale>
                                  </p:childTnLst>
                                </p:cTn>
                              </p:par>
                              <p:par>
                                <p:cTn id="71" presetID="26" presetClass="emph" presetSubtype="0" repeatCount="3000" fill="hold" nodeType="withEffect">
                                  <p:stCondLst>
                                    <p:cond delay="0"/>
                                  </p:stCondLst>
                                  <p:childTnLst>
                                    <p:animEffect transition="out" filter="fade">
                                      <p:cBhvr>
                                        <p:cTn id="72" dur="1000" tmFilter="0, 0; .2, .5; .8, .5; 1, 0"/>
                                        <p:tgtEl>
                                          <p:spTgt spid="5"/>
                                        </p:tgtEl>
                                      </p:cBhvr>
                                    </p:animEffect>
                                    <p:animScale>
                                      <p:cBhvr>
                                        <p:cTn id="73" dur="500" autoRev="1" fill="hold"/>
                                        <p:tgtEl>
                                          <p:spTgt spid="5"/>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par>
                                <p:cTn id="81" presetID="10" presetClass="entr" presetSubtype="0" fill="hold"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par>
                                <p:cTn id="84" presetID="26" presetClass="emph" presetSubtype="0" repeatCount="3000" fill="hold" nodeType="withEffect">
                                  <p:stCondLst>
                                    <p:cond delay="0"/>
                                  </p:stCondLst>
                                  <p:childTnLst>
                                    <p:animEffect transition="out" filter="fade">
                                      <p:cBhvr>
                                        <p:cTn id="85" dur="1000" tmFilter="0, 0; .2, .5; .8, .5; 1, 0"/>
                                        <p:tgtEl>
                                          <p:spTgt spid="18"/>
                                        </p:tgtEl>
                                      </p:cBhvr>
                                    </p:animEffect>
                                    <p:animScale>
                                      <p:cBhvr>
                                        <p:cTn id="86" dur="500" autoRev="1" fill="hold"/>
                                        <p:tgtEl>
                                          <p:spTgt spid="18"/>
                                        </p:tgtEl>
                                      </p:cBhvr>
                                      <p:by x="105000" y="105000"/>
                                    </p:animScale>
                                  </p:childTnLst>
                                </p:cTn>
                              </p:par>
                              <p:par>
                                <p:cTn id="87" presetID="10"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par>
                                <p:cTn id="90" presetID="26" presetClass="emph" presetSubtype="0" repeatCount="3000" fill="hold" nodeType="withEffect">
                                  <p:stCondLst>
                                    <p:cond delay="0"/>
                                  </p:stCondLst>
                                  <p:childTnLst>
                                    <p:animEffect transition="out" filter="fade">
                                      <p:cBhvr>
                                        <p:cTn id="91" dur="1000" tmFilter="0, 0; .2, .5; .8, .5; 1, 0"/>
                                        <p:tgtEl>
                                          <p:spTgt spid="19"/>
                                        </p:tgtEl>
                                      </p:cBhvr>
                                    </p:animEffect>
                                    <p:animScale>
                                      <p:cBhvr>
                                        <p:cTn id="92" dur="500" autoRev="1" fill="hold"/>
                                        <p:tgtEl>
                                          <p:spTgt spid="19"/>
                                        </p:tgtEl>
                                      </p:cBhvr>
                                      <p:by x="105000" y="105000"/>
                                    </p:animScale>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par>
                                <p:cTn id="100" presetID="6" presetClass="entr" presetSubtype="16" fill="hold"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circle(in)">
                                      <p:cBhvr>
                                        <p:cTn id="102" dur="2000"/>
                                        <p:tgtEl>
                                          <p:spTgt spid="27"/>
                                        </p:tgtEl>
                                      </p:cBhvr>
                                    </p:animEffec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500"/>
                                        <p:tgtEl>
                                          <p:spTgt spid="16"/>
                                        </p:tgtEl>
                                      </p:cBhvr>
                                    </p:animEffect>
                                  </p:childTnLst>
                                </p:cTn>
                              </p:par>
                              <p:par>
                                <p:cTn id="107" presetID="26" presetClass="emph" presetSubtype="0" repeatCount="3000" fill="hold" grpId="1" nodeType="withEffect">
                                  <p:stCondLst>
                                    <p:cond delay="0"/>
                                  </p:stCondLst>
                                  <p:childTnLst>
                                    <p:animEffect transition="out" filter="fade">
                                      <p:cBhvr>
                                        <p:cTn id="108" dur="1000" tmFilter="0, 0; .2, .5; .8, .5; 1, 0"/>
                                        <p:tgtEl>
                                          <p:spTgt spid="16"/>
                                        </p:tgtEl>
                                      </p:cBhvr>
                                    </p:animEffect>
                                    <p:animScale>
                                      <p:cBhvr>
                                        <p:cTn id="109" dur="500" autoRev="1" fill="hold"/>
                                        <p:tgtEl>
                                          <p:spTgt spid="16"/>
                                        </p:tgtEl>
                                      </p:cBhvr>
                                      <p:by x="105000" y="105000"/>
                                    </p:animScale>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13"/>
                                        </p:tgtEl>
                                        <p:attrNameLst>
                                          <p:attrName>style.visibility</p:attrName>
                                        </p:attrNameLst>
                                      </p:cBhvr>
                                      <p:to>
                                        <p:strVal val="visible"/>
                                      </p:to>
                                    </p:set>
                                    <p:animEffect transition="in" filter="fade">
                                      <p:cBhvr>
                                        <p:cTn id="114" dur="1000"/>
                                        <p:tgtEl>
                                          <p:spTgt spid="13"/>
                                        </p:tgtEl>
                                      </p:cBhvr>
                                    </p:animEffect>
                                    <p:anim calcmode="lin" valueType="num">
                                      <p:cBhvr>
                                        <p:cTn id="115" dur="1000" fill="hold"/>
                                        <p:tgtEl>
                                          <p:spTgt spid="13"/>
                                        </p:tgtEl>
                                        <p:attrNameLst>
                                          <p:attrName>ppt_x</p:attrName>
                                        </p:attrNameLst>
                                      </p:cBhvr>
                                      <p:tavLst>
                                        <p:tav tm="0">
                                          <p:val>
                                            <p:strVal val="#ppt_x"/>
                                          </p:val>
                                        </p:tav>
                                        <p:tav tm="100000">
                                          <p:val>
                                            <p:strVal val="#ppt_x"/>
                                          </p:val>
                                        </p:tav>
                                      </p:tavLst>
                                    </p:anim>
                                    <p:anim calcmode="lin" valueType="num">
                                      <p:cBhvr>
                                        <p:cTn id="116" dur="1000" fill="hold"/>
                                        <p:tgtEl>
                                          <p:spTgt spid="13"/>
                                        </p:tgtEl>
                                        <p:attrNameLst>
                                          <p:attrName>ppt_y</p:attrName>
                                        </p:attrNameLst>
                                      </p:cBhvr>
                                      <p:tavLst>
                                        <p:tav tm="0">
                                          <p:val>
                                            <p:strVal val="#ppt_y+.1"/>
                                          </p:val>
                                        </p:tav>
                                        <p:tav tm="100000">
                                          <p:val>
                                            <p:strVal val="#ppt_y"/>
                                          </p:val>
                                        </p:tav>
                                      </p:tavLst>
                                    </p:anim>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cTn>
                              </p:par>
                            </p:childTnLst>
                          </p:cTn>
                        </p:par>
                        <p:par>
                          <p:cTn id="120" fill="hold">
                            <p:stCondLst>
                              <p:cond delay="1000"/>
                            </p:stCondLst>
                            <p:childTnLst>
                              <p:par>
                                <p:cTn id="121" presetID="1" presetClass="exit" presetSubtype="0" fill="hold" nodeType="afterEffect">
                                  <p:stCondLst>
                                    <p:cond delay="0"/>
                                  </p:stCondLst>
                                  <p:childTnLst>
                                    <p:set>
                                      <p:cBhvr>
                                        <p:cTn id="122" dur="1" fill="hold">
                                          <p:stCondLst>
                                            <p:cond delay="0"/>
                                          </p:stCondLst>
                                        </p:cTn>
                                        <p:tgtEl>
                                          <p:spTgt spid="2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fade">
                                      <p:cBhvr>
                                        <p:cTn id="127" dur="500"/>
                                        <p:tgtEl>
                                          <p:spTgt spid="28"/>
                                        </p:tgtEl>
                                      </p:cBhvr>
                                    </p:animEffect>
                                  </p:childTnLst>
                                </p:cTn>
                              </p:par>
                              <p:par>
                                <p:cTn id="128" presetID="1" presetClass="exit" presetSubtype="0" fill="hold" nodeType="withEffect">
                                  <p:stCondLst>
                                    <p:cond delay="0"/>
                                  </p:stCondLst>
                                  <p:childTnLst>
                                    <p:set>
                                      <p:cBhvr>
                                        <p:cTn id="129" dur="1" fill="hold">
                                          <p:stCondLst>
                                            <p:cond delay="0"/>
                                          </p:stCondLst>
                                        </p:cTn>
                                        <p:tgtEl>
                                          <p:spTgt spid="9"/>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1"/>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1"/>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5"/>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14"/>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17"/>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6"/>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8"/>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20"/>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3" grpId="0"/>
      <p:bldP spid="13" grpId="1"/>
      <p:bldP spid="14" grpId="0"/>
      <p:bldP spid="14" grpId="1"/>
      <p:bldP spid="25" grpId="0"/>
      <p:bldP spid="26" grpId="0" animBg="1"/>
      <p:bldP spid="6" grpId="0"/>
      <p:bldP spid="6" grpId="1"/>
      <p:bldP spid="8" grpId="0"/>
      <p:bldP spid="8" grpId="1"/>
      <p:bldP spid="16" grpId="0" animBg="1"/>
      <p:bldP spid="16" grpId="1" animBg="1"/>
      <p:bldP spid="17" grpId="0"/>
      <p:bldP spid="17" grpId="1"/>
      <p:bldP spid="21" grpId="0"/>
      <p:bldP spid="21" grpId="1"/>
      <p:bldP spid="28" grpId="0" animBg="1"/>
      <p:bldP spid="7"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868F56-7500-3C78-DEDB-947DABCF6830}"/>
              </a:ext>
            </a:extLst>
          </p:cNvPr>
          <p:cNvSpPr/>
          <p:nvPr/>
        </p:nvSpPr>
        <p:spPr>
          <a:xfrm>
            <a:off x="0" y="3138487"/>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3066470" y="1580180"/>
            <a:ext cx="4736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mô hình ngã tư</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3" name="TextBox 12">
            <a:extLst>
              <a:ext uri="{FF2B5EF4-FFF2-40B4-BE49-F238E27FC236}">
                <a16:creationId xmlns:a16="http://schemas.microsoft.com/office/drawing/2014/main" id="{C2FAF851-334A-30D9-0EC1-15D8F5D204DD}"/>
              </a:ext>
            </a:extLst>
          </p:cNvPr>
          <p:cNvSpPr txBox="1"/>
          <p:nvPr/>
        </p:nvSpPr>
        <p:spPr>
          <a:xfrm>
            <a:off x="8385804" y="5911387"/>
            <a:ext cx="17774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Tấm A4</a:t>
            </a:r>
          </a:p>
        </p:txBody>
      </p:sp>
      <p:sp>
        <p:nvSpPr>
          <p:cNvPr id="14" name="TextBox 13">
            <a:extLst>
              <a:ext uri="{FF2B5EF4-FFF2-40B4-BE49-F238E27FC236}">
                <a16:creationId xmlns:a16="http://schemas.microsoft.com/office/drawing/2014/main" id="{C8B5C90B-DC7C-F2AB-0CCB-F324A4C278EC}"/>
              </a:ext>
            </a:extLst>
          </p:cNvPr>
          <p:cNvSpPr txBox="1"/>
          <p:nvPr/>
        </p:nvSpPr>
        <p:spPr>
          <a:xfrm>
            <a:off x="4243101" y="6099659"/>
            <a:ext cx="1305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Đế đèn</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Bước 1</a:t>
            </a:r>
          </a:p>
        </p:txBody>
      </p:sp>
      <p:sp>
        <p:nvSpPr>
          <p:cNvPr id="25" name="TextBox 24">
            <a:extLst>
              <a:ext uri="{FF2B5EF4-FFF2-40B4-BE49-F238E27FC236}">
                <a16:creationId xmlns:a16="http://schemas.microsoft.com/office/drawing/2014/main" id="{79C92361-807D-16B8-8A88-500097A2ADC5}"/>
              </a:ext>
            </a:extLst>
          </p:cNvPr>
          <p:cNvSpPr txBox="1"/>
          <p:nvPr/>
        </p:nvSpPr>
        <p:spPr>
          <a:xfrm>
            <a:off x="7050030" y="2425259"/>
            <a:ext cx="4057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Gắn 4 tấm A4 lên 4 góc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xung quanh</a:t>
            </a:r>
          </a:p>
        </p:txBody>
      </p:sp>
      <p:sp>
        <p:nvSpPr>
          <p:cNvPr id="26" name="Oval 25">
            <a:extLst>
              <a:ext uri="{FF2B5EF4-FFF2-40B4-BE49-F238E27FC236}">
                <a16:creationId xmlns:a16="http://schemas.microsoft.com/office/drawing/2014/main" id="{AF6D65EA-A11C-9539-CA1B-234425F6AC82}"/>
              </a:ext>
            </a:extLst>
          </p:cNvPr>
          <p:cNvSpPr/>
          <p:nvPr/>
        </p:nvSpPr>
        <p:spPr>
          <a:xfrm>
            <a:off x="6530024" y="2533637"/>
            <a:ext cx="614239" cy="614239"/>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6</a:t>
            </a:r>
          </a:p>
        </p:txBody>
      </p:sp>
      <p:pic>
        <p:nvPicPr>
          <p:cNvPr id="9" name="Picture 8">
            <a:extLst>
              <a:ext uri="{FF2B5EF4-FFF2-40B4-BE49-F238E27FC236}">
                <a16:creationId xmlns:a16="http://schemas.microsoft.com/office/drawing/2014/main" id="{FBE4D983-C255-35D4-47A3-2B372B5FC6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941" b="93317" l="3890" r="94652">
                        <a14:foregroundMark x1="47974" y1="5941" x2="50405" y2="7673"/>
                        <a14:foregroundMark x1="92545" y1="57673" x2="94652" y2="66832"/>
                        <a14:foregroundMark x1="26256" y1="90347" x2="32415" y2="93317"/>
                        <a14:foregroundMark x1="6807" y1="30446" x2="8914" y2="44059"/>
                        <a14:foregroundMark x1="3890" y1="32921" x2="4538" y2="37871"/>
                        <a14:foregroundMark x1="7942" y1="47030" x2="11994" y2="58416"/>
                        <a14:backgroundMark x1="7312" y1="54072" x2="8104" y2="56683"/>
                        <a14:backgroundMark x1="4052" y1="43317" x2="5695" y2="48738"/>
                      </a14:backgroundRemoval>
                    </a14:imgEffect>
                  </a14:imgLayer>
                </a14:imgProps>
              </a:ext>
              <a:ext uri="{28A0092B-C50C-407E-A947-70E740481C1C}">
                <a14:useLocalDpi xmlns:a14="http://schemas.microsoft.com/office/drawing/2010/main" val="0"/>
              </a:ext>
            </a:extLst>
          </a:blip>
          <a:srcRect/>
          <a:stretch/>
        </p:blipFill>
        <p:spPr>
          <a:xfrm rot="20621596">
            <a:off x="2627513" y="3256547"/>
            <a:ext cx="3641044" cy="2384088"/>
          </a:xfrm>
          <a:prstGeom prst="rect">
            <a:avLst/>
          </a:prstGeom>
        </p:spPr>
      </p:pic>
      <p:pic>
        <p:nvPicPr>
          <p:cNvPr id="20" name="Picture 19">
            <a:extLst>
              <a:ext uri="{FF2B5EF4-FFF2-40B4-BE49-F238E27FC236}">
                <a16:creationId xmlns:a16="http://schemas.microsoft.com/office/drawing/2014/main" id="{C4CD0AF8-061B-FBBE-52FF-524594C336F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75" b="90843" l="5324" r="93844">
                        <a14:foregroundMark x1="48253" y1="8675" x2="49584" y2="11084"/>
                        <a14:foregroundMark x1="93012" y1="59518" x2="93844" y2="64819"/>
                        <a14:foregroundMark x1="29451" y1="90843" x2="28785" y2="91566"/>
                        <a14:foregroundMark x1="6988" y1="35422" x2="9318" y2="40241"/>
                        <a14:foregroundMark x1="6632" y1="41685" x2="16805" y2="64578"/>
                        <a14:foregroundMark x1="5324" y1="32530" x2="5324" y2="37349"/>
                        <a14:backgroundMark x1="6489" y1="48675" x2="15141" y2="68434"/>
                        <a14:backgroundMark x1="10649" y1="14940" x2="15474" y2="18313"/>
                        <a14:backgroundMark x1="4493" y1="41928" x2="5491" y2="43133"/>
                        <a14:backgroundMark x1="15141" y1="69157" x2="16972" y2="71566"/>
                      </a14:backgroundRemoval>
                    </a14:imgEffect>
                  </a14:imgLayer>
                </a14:imgProps>
              </a:ext>
              <a:ext uri="{28A0092B-C50C-407E-A947-70E740481C1C}">
                <a14:useLocalDpi xmlns:a14="http://schemas.microsoft.com/office/drawing/2010/main" val="0"/>
              </a:ext>
            </a:extLst>
          </a:blip>
          <a:srcRect/>
          <a:stretch/>
        </p:blipFill>
        <p:spPr>
          <a:xfrm rot="20621596">
            <a:off x="3825273" y="2909548"/>
            <a:ext cx="4719535" cy="3258914"/>
          </a:xfrm>
          <a:prstGeom prst="rect">
            <a:avLst/>
          </a:prstGeom>
        </p:spPr>
      </p:pic>
      <p:sp>
        <p:nvSpPr>
          <p:cNvPr id="5" name="Rectangle: Single Corner Rounded 4">
            <a:extLst>
              <a:ext uri="{FF2B5EF4-FFF2-40B4-BE49-F238E27FC236}">
                <a16:creationId xmlns:a16="http://schemas.microsoft.com/office/drawing/2014/main" id="{070E8D23-EAEA-618F-501F-69759E5D0A99}"/>
              </a:ext>
            </a:extLst>
          </p:cNvPr>
          <p:cNvSpPr/>
          <p:nvPr/>
        </p:nvSpPr>
        <p:spPr>
          <a:xfrm rot="16200000">
            <a:off x="7061186" y="4346690"/>
            <a:ext cx="1920500" cy="1509721"/>
          </a:xfrm>
          <a:prstGeom prst="round1Rect">
            <a:avLst>
              <a:gd name="adj" fmla="val 44096"/>
            </a:avLst>
          </a:prstGeom>
          <a:solidFill>
            <a:schemeClr val="bg1"/>
          </a:solidFill>
          <a:ln w="1905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448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70833E-6 1.11022E-16 L -0.33281 -0.02431 " pathEditMode="relative" rAng="0" ptsTypes="AA">
                                      <p:cBhvr>
                                        <p:cTn id="59" dur="2000" fill="hold"/>
                                        <p:tgtEl>
                                          <p:spTgt spid="5"/>
                                        </p:tgtEl>
                                        <p:attrNameLst>
                                          <p:attrName>ppt_x</p:attrName>
                                          <p:attrName>ppt_y</p:attrName>
                                        </p:attrNameLst>
                                      </p:cBhvr>
                                      <p:rCtr x="-16641" y="-1227"/>
                                    </p:animMotion>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 presetClass="exit" presetSubtype="0" fill="hold" grpId="2" nodeType="withEffect">
                                  <p:stCondLst>
                                    <p:cond delay="0"/>
                                  </p:stCondLst>
                                  <p:childTnLst>
                                    <p:set>
                                      <p:cBhvr>
                                        <p:cTn id="65" dur="1" fill="hold">
                                          <p:stCondLst>
                                            <p:cond delay="0"/>
                                          </p:stCondLst>
                                        </p:cTn>
                                        <p:tgtEl>
                                          <p:spTgt spid="5"/>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3" grpId="0"/>
      <p:bldP spid="14" grpId="0"/>
      <p:bldP spid="25" grpId="0"/>
      <p:bldP spid="26" grpId="0" animBg="1"/>
      <p:bldP spid="5" grpId="0" animBg="1"/>
      <p:bldP spid="5" grpId="1" animBg="1"/>
      <p:bldP spid="5"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868F56-7500-3C78-DEDB-947DABCF6830}"/>
              </a:ext>
            </a:extLst>
          </p:cNvPr>
          <p:cNvSpPr/>
          <p:nvPr/>
        </p:nvSpPr>
        <p:spPr>
          <a:xfrm>
            <a:off x="0" y="3103330"/>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3066470" y="1580180"/>
            <a:ext cx="4736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mô hình ngã tư</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4" name="TextBox 13">
            <a:extLst>
              <a:ext uri="{FF2B5EF4-FFF2-40B4-BE49-F238E27FC236}">
                <a16:creationId xmlns:a16="http://schemas.microsoft.com/office/drawing/2014/main" id="{C8B5C90B-DC7C-F2AB-0CCB-F324A4C278EC}"/>
              </a:ext>
            </a:extLst>
          </p:cNvPr>
          <p:cNvSpPr txBox="1"/>
          <p:nvPr/>
        </p:nvSpPr>
        <p:spPr>
          <a:xfrm>
            <a:off x="3881546" y="6099659"/>
            <a:ext cx="1305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Đế đèn</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Bước 1</a:t>
            </a:r>
          </a:p>
        </p:txBody>
      </p:sp>
      <p:sp>
        <p:nvSpPr>
          <p:cNvPr id="25" name="TextBox 24">
            <a:extLst>
              <a:ext uri="{FF2B5EF4-FFF2-40B4-BE49-F238E27FC236}">
                <a16:creationId xmlns:a16="http://schemas.microsoft.com/office/drawing/2014/main" id="{79C92361-807D-16B8-8A88-500097A2ADC5}"/>
              </a:ext>
            </a:extLst>
          </p:cNvPr>
          <p:cNvSpPr txBox="1"/>
          <p:nvPr/>
        </p:nvSpPr>
        <p:spPr>
          <a:xfrm>
            <a:off x="7095297" y="2154575"/>
            <a:ext cx="4057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Khoan 7 lỗ đường kính 6mm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cách đều nhau ở 2 tấm A4</a:t>
            </a:r>
          </a:p>
        </p:txBody>
      </p:sp>
      <p:sp>
        <p:nvSpPr>
          <p:cNvPr id="26" name="Oval 25">
            <a:extLst>
              <a:ext uri="{FF2B5EF4-FFF2-40B4-BE49-F238E27FC236}">
                <a16:creationId xmlns:a16="http://schemas.microsoft.com/office/drawing/2014/main" id="{AF6D65EA-A11C-9539-CA1B-234425F6AC82}"/>
              </a:ext>
            </a:extLst>
          </p:cNvPr>
          <p:cNvSpPr/>
          <p:nvPr/>
        </p:nvSpPr>
        <p:spPr>
          <a:xfrm>
            <a:off x="6222904" y="2297705"/>
            <a:ext cx="614239" cy="614239"/>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7</a:t>
            </a:r>
          </a:p>
        </p:txBody>
      </p:sp>
      <p:pic>
        <p:nvPicPr>
          <p:cNvPr id="9" name="Picture 8">
            <a:extLst>
              <a:ext uri="{FF2B5EF4-FFF2-40B4-BE49-F238E27FC236}">
                <a16:creationId xmlns:a16="http://schemas.microsoft.com/office/drawing/2014/main" id="{FBE4D983-C255-35D4-47A3-2B372B5FC6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57" b="96386" l="4992" r="93012">
                        <a14:foregroundMark x1="48087" y1="9157" x2="49251" y2="11084"/>
                        <a14:foregroundMark x1="92180" y1="61687" x2="93178" y2="65783"/>
                        <a14:foregroundMark x1="29285" y1="90120" x2="30616" y2="91566"/>
                        <a14:foregroundMark x1="6988" y1="32530" x2="8486" y2="40000"/>
                        <a14:foregroundMark x1="6707" y1="41283" x2="15474" y2="61687"/>
                        <a14:foregroundMark x1="5158" y1="34699" x2="6156" y2="38795"/>
                        <a14:foregroundMark x1="87521" y1="96386" x2="87521" y2="96386"/>
                        <a14:backgroundMark x1="5158" y1="49157" x2="8411" y2="52995"/>
                        <a14:backgroundMark x1="9151" y1="55422" x2="11980" y2="62892"/>
                        <a14:backgroundMark x1="14809" y1="66024" x2="16639" y2="68193"/>
                        <a14:backgroundMark x1="4992" y1="42892" x2="6156" y2="42651"/>
                      </a14:backgroundRemoval>
                    </a14:imgEffect>
                  </a14:imgLayer>
                </a14:imgProps>
              </a:ext>
              <a:ext uri="{28A0092B-C50C-407E-A947-70E740481C1C}">
                <a14:useLocalDpi xmlns:a14="http://schemas.microsoft.com/office/drawing/2010/main" val="0"/>
              </a:ext>
            </a:extLst>
          </a:blip>
          <a:srcRect/>
          <a:stretch/>
        </p:blipFill>
        <p:spPr>
          <a:xfrm rot="20621596">
            <a:off x="3924003" y="2997729"/>
            <a:ext cx="4989483" cy="3445318"/>
          </a:xfrm>
          <a:prstGeom prst="rect">
            <a:avLst/>
          </a:prstGeom>
        </p:spPr>
      </p:pic>
      <p:sp>
        <p:nvSpPr>
          <p:cNvPr id="8" name="Oval 7">
            <a:extLst>
              <a:ext uri="{FF2B5EF4-FFF2-40B4-BE49-F238E27FC236}">
                <a16:creationId xmlns:a16="http://schemas.microsoft.com/office/drawing/2014/main" id="{FEAD69F7-AB81-63F1-A09B-69724C45143C}"/>
              </a:ext>
            </a:extLst>
          </p:cNvPr>
          <p:cNvSpPr/>
          <p:nvPr/>
        </p:nvSpPr>
        <p:spPr>
          <a:xfrm>
            <a:off x="5630065" y="5865427"/>
            <a:ext cx="135802" cy="144005"/>
          </a:xfrm>
          <a:prstGeom prst="ellipse">
            <a:avLst/>
          </a:prstGeom>
          <a:solidFill>
            <a:schemeClr val="bg2">
              <a:lumMod val="10000"/>
            </a:schemeClr>
          </a:solidFill>
          <a:ln>
            <a:solidFill>
              <a:schemeClr val="tx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B24DA410-FCC5-BD72-7013-1EE04531B233}"/>
              </a:ext>
            </a:extLst>
          </p:cNvPr>
          <p:cNvSpPr/>
          <p:nvPr/>
        </p:nvSpPr>
        <p:spPr>
          <a:xfrm>
            <a:off x="5879864" y="5708371"/>
            <a:ext cx="135802" cy="144005"/>
          </a:xfrm>
          <a:prstGeom prst="ellipse">
            <a:avLst/>
          </a:prstGeom>
          <a:solidFill>
            <a:schemeClr val="bg2">
              <a:lumMod val="10000"/>
            </a:schemeClr>
          </a:solidFill>
          <a:ln>
            <a:solidFill>
              <a:schemeClr val="tx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Oval 11">
            <a:extLst>
              <a:ext uri="{FF2B5EF4-FFF2-40B4-BE49-F238E27FC236}">
                <a16:creationId xmlns:a16="http://schemas.microsoft.com/office/drawing/2014/main" id="{F0CEFF23-9518-120F-3657-2A3D55321F07}"/>
              </a:ext>
            </a:extLst>
          </p:cNvPr>
          <p:cNvSpPr/>
          <p:nvPr/>
        </p:nvSpPr>
        <p:spPr>
          <a:xfrm>
            <a:off x="6155003" y="5554847"/>
            <a:ext cx="135802" cy="144005"/>
          </a:xfrm>
          <a:prstGeom prst="ellipse">
            <a:avLst/>
          </a:prstGeom>
          <a:solidFill>
            <a:schemeClr val="bg2">
              <a:lumMod val="10000"/>
            </a:schemeClr>
          </a:solidFill>
          <a:ln>
            <a:solidFill>
              <a:schemeClr val="tx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2289A26C-6626-84BA-4C2B-430DC5DFEA78}"/>
              </a:ext>
            </a:extLst>
          </p:cNvPr>
          <p:cNvSpPr/>
          <p:nvPr/>
        </p:nvSpPr>
        <p:spPr>
          <a:xfrm>
            <a:off x="6409725" y="5410842"/>
            <a:ext cx="135802" cy="144005"/>
          </a:xfrm>
          <a:prstGeom prst="ellipse">
            <a:avLst/>
          </a:prstGeom>
          <a:solidFill>
            <a:schemeClr val="bg2">
              <a:lumMod val="10000"/>
            </a:schemeClr>
          </a:solidFill>
          <a:ln>
            <a:solidFill>
              <a:schemeClr val="tx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BB91DC08-CEF8-C6B5-E145-1CCD6DB4A44E}"/>
              </a:ext>
            </a:extLst>
          </p:cNvPr>
          <p:cNvSpPr/>
          <p:nvPr/>
        </p:nvSpPr>
        <p:spPr>
          <a:xfrm>
            <a:off x="7667060" y="4707779"/>
            <a:ext cx="135802" cy="144005"/>
          </a:xfrm>
          <a:prstGeom prst="ellipse">
            <a:avLst/>
          </a:prstGeom>
          <a:solidFill>
            <a:schemeClr val="bg2">
              <a:lumMod val="10000"/>
            </a:schemeClr>
          </a:solidFill>
          <a:ln>
            <a:solidFill>
              <a:schemeClr val="tx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4718DA78-6423-2F3E-1BD0-546CBA93812C}"/>
              </a:ext>
            </a:extLst>
          </p:cNvPr>
          <p:cNvSpPr/>
          <p:nvPr/>
        </p:nvSpPr>
        <p:spPr>
          <a:xfrm>
            <a:off x="7926735" y="4542128"/>
            <a:ext cx="135802" cy="144005"/>
          </a:xfrm>
          <a:prstGeom prst="ellipse">
            <a:avLst/>
          </a:prstGeom>
          <a:solidFill>
            <a:schemeClr val="bg2">
              <a:lumMod val="10000"/>
            </a:schemeClr>
          </a:solidFill>
          <a:ln>
            <a:solidFill>
              <a:schemeClr val="tx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F2274E29-9729-033B-A65E-F5A03C20F9BB}"/>
              </a:ext>
            </a:extLst>
          </p:cNvPr>
          <p:cNvSpPr/>
          <p:nvPr/>
        </p:nvSpPr>
        <p:spPr>
          <a:xfrm>
            <a:off x="8186409" y="4376477"/>
            <a:ext cx="135802" cy="144005"/>
          </a:xfrm>
          <a:prstGeom prst="ellipse">
            <a:avLst/>
          </a:prstGeom>
          <a:solidFill>
            <a:schemeClr val="bg2">
              <a:lumMod val="10000"/>
            </a:schemeClr>
          </a:solidFill>
          <a:ln>
            <a:solidFill>
              <a:schemeClr val="tx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ectangle: Rounded Corners 18">
            <a:extLst>
              <a:ext uri="{FF2B5EF4-FFF2-40B4-BE49-F238E27FC236}">
                <a16:creationId xmlns:a16="http://schemas.microsoft.com/office/drawing/2014/main" id="{57840CBF-ABA4-B219-A7C5-76B630B67F71}"/>
              </a:ext>
            </a:extLst>
          </p:cNvPr>
          <p:cNvSpPr/>
          <p:nvPr/>
        </p:nvSpPr>
        <p:spPr>
          <a:xfrm rot="19880650">
            <a:off x="5033866" y="5129000"/>
            <a:ext cx="1854875" cy="123181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FBF5D1ED-B875-C1DB-E405-390DAC179FF7}"/>
              </a:ext>
            </a:extLst>
          </p:cNvPr>
          <p:cNvSpPr/>
          <p:nvPr/>
        </p:nvSpPr>
        <p:spPr>
          <a:xfrm rot="19880650">
            <a:off x="7066911" y="4016571"/>
            <a:ext cx="1629450" cy="111592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085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26" presetClass="emph" presetSubtype="0" repeatCount="3000" fill="hold" grpId="1" nodeType="withEffect">
                                  <p:stCondLst>
                                    <p:cond delay="0"/>
                                  </p:stCondLst>
                                  <p:childTnLst>
                                    <p:animEffect transition="out" filter="fade">
                                      <p:cBhvr>
                                        <p:cTn id="52" dur="1000" tmFilter="0, 0; .2, .5; .8, .5; 1, 0"/>
                                        <p:tgtEl>
                                          <p:spTgt spid="19"/>
                                        </p:tgtEl>
                                      </p:cBhvr>
                                    </p:animEffect>
                                    <p:animScale>
                                      <p:cBhvr>
                                        <p:cTn id="53" dur="500" autoRev="1" fill="hold"/>
                                        <p:tgtEl>
                                          <p:spTgt spid="19"/>
                                        </p:tgtEl>
                                      </p:cBhvr>
                                      <p:by x="105000" y="105000"/>
                                    </p:animScale>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26" presetClass="emph" presetSubtype="0" repeatCount="3000" fill="hold" grpId="1" nodeType="withEffect">
                                  <p:stCondLst>
                                    <p:cond delay="0"/>
                                  </p:stCondLst>
                                  <p:childTnLst>
                                    <p:animEffect transition="out" filter="fade">
                                      <p:cBhvr>
                                        <p:cTn id="58" dur="1000" tmFilter="0, 0; .2, .5; .8, .5; 1, 0"/>
                                        <p:tgtEl>
                                          <p:spTgt spid="22"/>
                                        </p:tgtEl>
                                      </p:cBhvr>
                                    </p:animEffect>
                                    <p:animScale>
                                      <p:cBhvr>
                                        <p:cTn id="59" dur="500" autoRev="1" fill="hold"/>
                                        <p:tgtEl>
                                          <p:spTgt spid="22"/>
                                        </p:tgtEl>
                                      </p:cBhvr>
                                      <p:by x="105000" y="105000"/>
                                    </p:animScale>
                                  </p:childTnLst>
                                </p:cTn>
                              </p:par>
                            </p:childTnLst>
                          </p:cTn>
                        </p:par>
                        <p:par>
                          <p:cTn id="60" fill="hold">
                            <p:stCondLst>
                              <p:cond delay="3000"/>
                            </p:stCondLst>
                            <p:childTnLst>
                              <p:par>
                                <p:cTn id="61" presetID="1" presetClass="exit" presetSubtype="0" fill="hold" grpId="2" nodeType="afterEffect">
                                  <p:stCondLst>
                                    <p:cond delay="0"/>
                                  </p:stCondLst>
                                  <p:childTnLst>
                                    <p:set>
                                      <p:cBhvr>
                                        <p:cTn id="62" dur="1" fill="hold">
                                          <p:stCondLst>
                                            <p:cond delay="0"/>
                                          </p:stCondLst>
                                        </p:cTn>
                                        <p:tgtEl>
                                          <p:spTgt spid="19"/>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circle(in)">
                                      <p:cBhvr>
                                        <p:cTn id="69" dur="2000"/>
                                        <p:tgtEl>
                                          <p:spTgt spid="8"/>
                                        </p:tgtEl>
                                      </p:cBhvr>
                                    </p:animEffect>
                                  </p:childTnLst>
                                </p:cTn>
                              </p:par>
                            </p:childTnLst>
                          </p:cTn>
                        </p:par>
                        <p:par>
                          <p:cTn id="70" fill="hold">
                            <p:stCondLst>
                              <p:cond delay="2000"/>
                            </p:stCondLst>
                            <p:childTnLst>
                              <p:par>
                                <p:cTn id="71" presetID="6" presetClass="entr" presetSubtype="16"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circle(in)">
                                      <p:cBhvr>
                                        <p:cTn id="73" dur="1000"/>
                                        <p:tgtEl>
                                          <p:spTgt spid="11"/>
                                        </p:tgtEl>
                                      </p:cBhvr>
                                    </p:animEffect>
                                  </p:childTnLst>
                                </p:cTn>
                              </p:par>
                            </p:childTnLst>
                          </p:cTn>
                        </p:par>
                        <p:par>
                          <p:cTn id="74" fill="hold">
                            <p:stCondLst>
                              <p:cond delay="3000"/>
                            </p:stCondLst>
                            <p:childTnLst>
                              <p:par>
                                <p:cTn id="75" presetID="6" presetClass="entr" presetSubtype="16"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circle(in)">
                                      <p:cBhvr>
                                        <p:cTn id="77" dur="1000"/>
                                        <p:tgtEl>
                                          <p:spTgt spid="12"/>
                                        </p:tgtEl>
                                      </p:cBhvr>
                                    </p:animEffect>
                                  </p:childTnLst>
                                </p:cTn>
                              </p:par>
                            </p:childTnLst>
                          </p:cTn>
                        </p:par>
                        <p:par>
                          <p:cTn id="78" fill="hold">
                            <p:stCondLst>
                              <p:cond delay="4000"/>
                            </p:stCondLst>
                            <p:childTnLst>
                              <p:par>
                                <p:cTn id="79" presetID="6" presetClass="entr" presetSubtype="16" fill="hold" grpId="0"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circle(in)">
                                      <p:cBhvr>
                                        <p:cTn id="81" dur="1000"/>
                                        <p:tgtEl>
                                          <p:spTgt spid="15"/>
                                        </p:tgtEl>
                                      </p:cBhvr>
                                    </p:animEffect>
                                  </p:childTnLst>
                                </p:cTn>
                              </p:par>
                            </p:childTnLst>
                          </p:cTn>
                        </p:par>
                        <p:par>
                          <p:cTn id="82" fill="hold">
                            <p:stCondLst>
                              <p:cond delay="5000"/>
                            </p:stCondLst>
                            <p:childTnLst>
                              <p:par>
                                <p:cTn id="83" presetID="6" presetClass="entr" presetSubtype="16" fill="hold" grpId="0"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1000"/>
                                        <p:tgtEl>
                                          <p:spTgt spid="16"/>
                                        </p:tgtEl>
                                      </p:cBhvr>
                                    </p:animEffect>
                                  </p:childTnLst>
                                </p:cTn>
                              </p:par>
                            </p:childTnLst>
                          </p:cTn>
                        </p:par>
                        <p:par>
                          <p:cTn id="86" fill="hold">
                            <p:stCondLst>
                              <p:cond delay="6000"/>
                            </p:stCondLst>
                            <p:childTnLst>
                              <p:par>
                                <p:cTn id="87" presetID="6" presetClass="entr" presetSubtype="16" fill="hold" grpId="0" nodeType="after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circle(in)">
                                      <p:cBhvr>
                                        <p:cTn id="89" dur="1000"/>
                                        <p:tgtEl>
                                          <p:spTgt spid="17"/>
                                        </p:tgtEl>
                                      </p:cBhvr>
                                    </p:animEffect>
                                  </p:childTnLst>
                                </p:cTn>
                              </p:par>
                            </p:childTnLst>
                          </p:cTn>
                        </p:par>
                        <p:par>
                          <p:cTn id="90" fill="hold">
                            <p:stCondLst>
                              <p:cond delay="7000"/>
                            </p:stCondLst>
                            <p:childTnLst>
                              <p:par>
                                <p:cTn id="91" presetID="6" presetClass="entr" presetSubtype="16" fill="hold" grpId="0" nodeType="after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circle(in)">
                                      <p:cBhvr>
                                        <p:cTn id="9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4" grpId="0"/>
      <p:bldP spid="25" grpId="0"/>
      <p:bldP spid="26" grpId="0" animBg="1"/>
      <p:bldP spid="8" grpId="0" animBg="1"/>
      <p:bldP spid="11" grpId="0" animBg="1"/>
      <p:bldP spid="12" grpId="0" animBg="1"/>
      <p:bldP spid="15" grpId="0" animBg="1"/>
      <p:bldP spid="16" grpId="0" animBg="1"/>
      <p:bldP spid="17" grpId="0" animBg="1"/>
      <p:bldP spid="18" grpId="0" animBg="1"/>
      <p:bldP spid="19" grpId="0" animBg="1"/>
      <p:bldP spid="19" grpId="1" animBg="1"/>
      <p:bldP spid="19" grpId="2" animBg="1"/>
      <p:bldP spid="22" grpId="0" animBg="1"/>
      <p:bldP spid="22" grpId="1" animBg="1"/>
      <p:bldP spid="22"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868F56-7500-3C78-DEDB-947DABCF6830}"/>
              </a:ext>
            </a:extLst>
          </p:cNvPr>
          <p:cNvSpPr/>
          <p:nvPr/>
        </p:nvSpPr>
        <p:spPr>
          <a:xfrm>
            <a:off x="0" y="3103330"/>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3066470" y="1580180"/>
            <a:ext cx="4736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mô hình ngã tư</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4" name="TextBox 13">
            <a:extLst>
              <a:ext uri="{FF2B5EF4-FFF2-40B4-BE49-F238E27FC236}">
                <a16:creationId xmlns:a16="http://schemas.microsoft.com/office/drawing/2014/main" id="{C8B5C90B-DC7C-F2AB-0CCB-F324A4C278EC}"/>
              </a:ext>
            </a:extLst>
          </p:cNvPr>
          <p:cNvSpPr txBox="1"/>
          <p:nvPr/>
        </p:nvSpPr>
        <p:spPr>
          <a:xfrm>
            <a:off x="4024519" y="5836645"/>
            <a:ext cx="1305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Đế đèn</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Bước 1</a:t>
            </a:r>
          </a:p>
        </p:txBody>
      </p:sp>
      <p:sp>
        <p:nvSpPr>
          <p:cNvPr id="25" name="TextBox 24">
            <a:extLst>
              <a:ext uri="{FF2B5EF4-FFF2-40B4-BE49-F238E27FC236}">
                <a16:creationId xmlns:a16="http://schemas.microsoft.com/office/drawing/2014/main" id="{79C92361-807D-16B8-8A88-500097A2ADC5}"/>
              </a:ext>
            </a:extLst>
          </p:cNvPr>
          <p:cNvSpPr txBox="1"/>
          <p:nvPr/>
        </p:nvSpPr>
        <p:spPr>
          <a:xfrm>
            <a:off x="7095297" y="2154575"/>
            <a:ext cx="4057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Đặt các giấy màu để tiện điều khiển và nhận biết</a:t>
            </a:r>
          </a:p>
        </p:txBody>
      </p:sp>
      <p:sp>
        <p:nvSpPr>
          <p:cNvPr id="26" name="Oval 25">
            <a:extLst>
              <a:ext uri="{FF2B5EF4-FFF2-40B4-BE49-F238E27FC236}">
                <a16:creationId xmlns:a16="http://schemas.microsoft.com/office/drawing/2014/main" id="{AF6D65EA-A11C-9539-CA1B-234425F6AC82}"/>
              </a:ext>
            </a:extLst>
          </p:cNvPr>
          <p:cNvSpPr/>
          <p:nvPr/>
        </p:nvSpPr>
        <p:spPr>
          <a:xfrm>
            <a:off x="6222904" y="2297705"/>
            <a:ext cx="614239" cy="614239"/>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8</a:t>
            </a:r>
          </a:p>
        </p:txBody>
      </p:sp>
      <p:pic>
        <p:nvPicPr>
          <p:cNvPr id="9" name="Picture 8">
            <a:extLst>
              <a:ext uri="{FF2B5EF4-FFF2-40B4-BE49-F238E27FC236}">
                <a16:creationId xmlns:a16="http://schemas.microsoft.com/office/drawing/2014/main" id="{FBE4D983-C255-35D4-47A3-2B372B5FC6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988" b="92519" l="4019" r="92605">
                        <a14:foregroundMark x1="47428" y1="4988" x2="49357" y2="7980"/>
                        <a14:foregroundMark x1="92605" y1="58853" x2="91961" y2="67082"/>
                        <a14:foregroundMark x1="33762" y1="87781" x2="34727" y2="92519"/>
                        <a14:foregroundMark x1="7395" y1="29177" x2="9003" y2="37406"/>
                        <a14:foregroundMark x1="4019" y1="30673" x2="5305" y2="32918"/>
                      </a14:backgroundRemoval>
                    </a14:imgEffect>
                  </a14:imgLayer>
                </a14:imgProps>
              </a:ext>
              <a:ext uri="{28A0092B-C50C-407E-A947-70E740481C1C}">
                <a14:useLocalDpi xmlns:a14="http://schemas.microsoft.com/office/drawing/2010/main" val="0"/>
              </a:ext>
            </a:extLst>
          </a:blip>
          <a:srcRect/>
          <a:stretch/>
        </p:blipFill>
        <p:spPr>
          <a:xfrm rot="20621596">
            <a:off x="4341939" y="2957773"/>
            <a:ext cx="4073506" cy="2626165"/>
          </a:xfrm>
          <a:prstGeom prst="rect">
            <a:avLst/>
          </a:prstGeom>
        </p:spPr>
      </p:pic>
      <p:pic>
        <p:nvPicPr>
          <p:cNvPr id="6" name="Picture 5">
            <a:extLst>
              <a:ext uri="{FF2B5EF4-FFF2-40B4-BE49-F238E27FC236}">
                <a16:creationId xmlns:a16="http://schemas.microsoft.com/office/drawing/2014/main" id="{7AE27769-2F1F-930E-BB3D-DA2C5AF073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19810">
            <a:off x="4388108" y="2928771"/>
            <a:ext cx="4060385" cy="2643514"/>
          </a:xfrm>
          <a:prstGeom prst="rect">
            <a:avLst/>
          </a:prstGeom>
        </p:spPr>
      </p:pic>
      <p:pic>
        <p:nvPicPr>
          <p:cNvPr id="20" name="Picture 19">
            <a:extLst>
              <a:ext uri="{FF2B5EF4-FFF2-40B4-BE49-F238E27FC236}">
                <a16:creationId xmlns:a16="http://schemas.microsoft.com/office/drawing/2014/main" id="{18F3BBB9-87E3-B9EA-A93C-D2064A420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60998" flipH="1">
            <a:off x="8948095" y="4671705"/>
            <a:ext cx="1626628" cy="617918"/>
          </a:xfrm>
          <a:prstGeom prst="rect">
            <a:avLst/>
          </a:prstGeom>
        </p:spPr>
      </p:pic>
      <p:pic>
        <p:nvPicPr>
          <p:cNvPr id="21" name="Picture 20">
            <a:extLst>
              <a:ext uri="{FF2B5EF4-FFF2-40B4-BE49-F238E27FC236}">
                <a16:creationId xmlns:a16="http://schemas.microsoft.com/office/drawing/2014/main" id="{0C4DEA5F-FF56-9D7F-004D-4AA4791B39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39673" flipV="1">
            <a:off x="8493601" y="5711886"/>
            <a:ext cx="1842260" cy="699832"/>
          </a:xfrm>
          <a:prstGeom prst="rect">
            <a:avLst/>
          </a:prstGeom>
        </p:spPr>
      </p:pic>
    </p:spTree>
    <p:extLst>
      <p:ext uri="{BB962C8B-B14F-4D97-AF65-F5344CB8AC3E}">
        <p14:creationId xmlns:p14="http://schemas.microsoft.com/office/powerpoint/2010/main" val="395193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4.58333E-6 3.7037E-6 L -0.25313 -0.14838 " pathEditMode="relative" rAng="0" ptsTypes="AA">
                                      <p:cBhvr>
                                        <p:cTn id="55" dur="2000" fill="hold"/>
                                        <p:tgtEl>
                                          <p:spTgt spid="21"/>
                                        </p:tgtEl>
                                        <p:attrNameLst>
                                          <p:attrName>ppt_x</p:attrName>
                                          <p:attrName>ppt_y</p:attrName>
                                        </p:attrNameLst>
                                      </p:cBhvr>
                                      <p:rCtr x="-12656" y="-7431"/>
                                    </p:animMotion>
                                  </p:childTnLst>
                                </p:cTn>
                              </p:par>
                              <p:par>
                                <p:cTn id="56" presetID="42" presetClass="path" presetSubtype="0" accel="50000" decel="50000" fill="hold" nodeType="withEffect">
                                  <p:stCondLst>
                                    <p:cond delay="0"/>
                                  </p:stCondLst>
                                  <p:childTnLst>
                                    <p:animMotion origin="layout" path="M -1.04167E-6 2.59259E-6 L -0.15234 -0.14213 " pathEditMode="relative" rAng="0" ptsTypes="AA">
                                      <p:cBhvr>
                                        <p:cTn id="57" dur="2000" fill="hold"/>
                                        <p:tgtEl>
                                          <p:spTgt spid="20"/>
                                        </p:tgtEl>
                                        <p:attrNameLst>
                                          <p:attrName>ppt_x</p:attrName>
                                          <p:attrName>ppt_y</p:attrName>
                                        </p:attrNameLst>
                                      </p:cBhvr>
                                      <p:rCtr x="-7617" y="-7106"/>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20"/>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9"/>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4" grpId="0"/>
      <p:bldP spid="25" grpId="0"/>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9356D"/>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32A804-A81A-3F27-0427-244946AC5EF7}"/>
              </a:ext>
            </a:extLst>
          </p:cNvPr>
          <p:cNvPicPr>
            <a:picLocks noChangeAspect="1"/>
          </p:cNvPicPr>
          <p:nvPr/>
        </p:nvPicPr>
        <p:blipFill rotWithShape="1">
          <a:blip r:embed="rId3"/>
          <a:srcRect l="2160" t="2397" r="2725" b="3589"/>
          <a:stretch/>
        </p:blipFill>
        <p:spPr>
          <a:xfrm>
            <a:off x="2667000" y="1270913"/>
            <a:ext cx="6438900" cy="450085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xtBox 5">
            <a:extLst>
              <a:ext uri="{FF2B5EF4-FFF2-40B4-BE49-F238E27FC236}">
                <a16:creationId xmlns:a16="http://schemas.microsoft.com/office/drawing/2014/main" id="{AD943C2E-5048-51AD-AA8D-212E8C370507}"/>
              </a:ext>
            </a:extLst>
          </p:cNvPr>
          <p:cNvSpPr txBox="1"/>
          <p:nvPr/>
        </p:nvSpPr>
        <p:spPr>
          <a:xfrm>
            <a:off x="3126892" y="3075057"/>
            <a:ext cx="5519116"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defPPr>
              <a:defRPr lang="vi-VN"/>
            </a:defPPr>
            <a:lvl1pPr lvl="0">
              <a:defRPr sz="2800" b="1">
                <a:solidFill>
                  <a:srgbClr val="173315"/>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TẠM BIỆT CÁC EM</a:t>
            </a:r>
            <a:endParaRPr kumimoji="0" lang="vi-VN"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4" name="Picture 3">
            <a:extLst>
              <a:ext uri="{FF2B5EF4-FFF2-40B4-BE49-F238E27FC236}">
                <a16:creationId xmlns:a16="http://schemas.microsoft.com/office/drawing/2014/main" id="{6995C701-9678-9E2B-A2F4-4080C103664C}"/>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Tree>
    <p:extLst>
      <p:ext uri="{BB962C8B-B14F-4D97-AF65-F5344CB8AC3E}">
        <p14:creationId xmlns:p14="http://schemas.microsoft.com/office/powerpoint/2010/main" val="72234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9" dur="500" accel="50000" decel="50000" autoRev="1" fill="hold">
                                          <p:stCondLst>
                                            <p:cond delay="0"/>
                                          </p:stCondLst>
                                        </p:cTn>
                                        <p:tgtEl>
                                          <p:spTgt spid="6"/>
                                        </p:tgtEl>
                                        <p:attrNameLst>
                                          <p:attrName>ppt_x</p:attrName>
                                          <p:attrName>ppt_y</p:attrName>
                                        </p:attrNameLst>
                                      </p:cBhvr>
                                    </p:animMotion>
                                    <p:animRot by="1500000">
                                      <p:cBhvr>
                                        <p:cTn id="10" dur="250" fill="hold">
                                          <p:stCondLst>
                                            <p:cond delay="0"/>
                                          </p:stCondLst>
                                        </p:cTn>
                                        <p:tgtEl>
                                          <p:spTgt spid="6"/>
                                        </p:tgtEl>
                                        <p:attrNameLst>
                                          <p:attrName>r</p:attrName>
                                        </p:attrNameLst>
                                      </p:cBhvr>
                                    </p:animRot>
                                    <p:animRot by="-1500000">
                                      <p:cBhvr>
                                        <p:cTn id="11" dur="250" fill="hold">
                                          <p:stCondLst>
                                            <p:cond delay="250"/>
                                          </p:stCondLst>
                                        </p:cTn>
                                        <p:tgtEl>
                                          <p:spTgt spid="6"/>
                                        </p:tgtEl>
                                        <p:attrNameLst>
                                          <p:attrName>r</p:attrName>
                                        </p:attrNameLst>
                                      </p:cBhvr>
                                    </p:animRot>
                                    <p:animRot by="-1500000">
                                      <p:cBhvr>
                                        <p:cTn id="12" dur="250" fill="hold">
                                          <p:stCondLst>
                                            <p:cond delay="500"/>
                                          </p:stCondLst>
                                        </p:cTn>
                                        <p:tgtEl>
                                          <p:spTgt spid="6"/>
                                        </p:tgtEl>
                                        <p:attrNameLst>
                                          <p:attrName>r</p:attrName>
                                        </p:attrNameLst>
                                      </p:cBhvr>
                                    </p:animRot>
                                    <p:animRot by="1500000">
                                      <p:cBhvr>
                                        <p:cTn id="13" dur="250" fill="hold">
                                          <p:stCondLst>
                                            <p:cond delay="750"/>
                                          </p:stCondLst>
                                        </p:cTn>
                                        <p:tgtEl>
                                          <p:spTgt spid="6"/>
                                        </p:tgtEl>
                                        <p:attrNameLst>
                                          <p:attrName>r</p:attrName>
                                        </p:attrNameLst>
                                      </p:cBhvr>
                                    </p:animRot>
                                  </p:childTnLst>
                                </p:cTn>
                              </p:par>
                              <p:par>
                                <p:cTn id="14" presetID="8" presetClass="emph" presetSubtype="0" repeatCount="indefinite" accel="22000" fill="hold" nodeType="withEffect">
                                  <p:stCondLst>
                                    <p:cond delay="0"/>
                                  </p:stCondLst>
                                  <p:childTnLst>
                                    <p:animRot by="21600000">
                                      <p:cBhvr>
                                        <p:cTn id="15" dur="10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11CE9DD-0CCE-5D60-F97A-D69FEF79A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243" y="-4777"/>
            <a:ext cx="8546424" cy="4476189"/>
          </a:xfrm>
          <a:prstGeom prst="rect">
            <a:avLst/>
          </a:prstGeom>
        </p:spPr>
      </p:pic>
      <p:sp>
        <p:nvSpPr>
          <p:cNvPr id="9" name="Rectangle 8">
            <a:extLst>
              <a:ext uri="{FF2B5EF4-FFF2-40B4-BE49-F238E27FC236}">
                <a16:creationId xmlns:a16="http://schemas.microsoft.com/office/drawing/2014/main" id="{F8AA9897-CEBB-1561-6E9C-D1FC2F616ED3}"/>
              </a:ext>
            </a:extLst>
          </p:cNvPr>
          <p:cNvSpPr/>
          <p:nvPr/>
        </p:nvSpPr>
        <p:spPr>
          <a:xfrm>
            <a:off x="3675" y="0"/>
            <a:ext cx="3608567" cy="6858000"/>
          </a:xfrm>
          <a:prstGeom prst="rect">
            <a:avLst/>
          </a:prstGeom>
          <a:solidFill>
            <a:srgbClr val="5CB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Freeform: Shape 30">
            <a:extLst>
              <a:ext uri="{FF2B5EF4-FFF2-40B4-BE49-F238E27FC236}">
                <a16:creationId xmlns:a16="http://schemas.microsoft.com/office/drawing/2014/main" id="{59068F0A-013F-BC52-5263-48B66C733E80}"/>
              </a:ext>
            </a:extLst>
          </p:cNvPr>
          <p:cNvSpPr/>
          <p:nvPr/>
        </p:nvSpPr>
        <p:spPr>
          <a:xfrm flipH="1">
            <a:off x="31301" y="4021817"/>
            <a:ext cx="12169843" cy="2843464"/>
          </a:xfrm>
          <a:custGeom>
            <a:avLst/>
            <a:gdLst>
              <a:gd name="connsiteX0" fmla="*/ 0 w 12169843"/>
              <a:gd name="connsiteY0" fmla="*/ 0 h 2843464"/>
              <a:gd name="connsiteX1" fmla="*/ 3676 w 12169843"/>
              <a:gd name="connsiteY1" fmla="*/ 0 h 2843464"/>
              <a:gd name="connsiteX2" fmla="*/ 3676 w 12169843"/>
              <a:gd name="connsiteY2" fmla="*/ 2838346 h 2843464"/>
              <a:gd name="connsiteX3" fmla="*/ 999407 w 12169843"/>
              <a:gd name="connsiteY3" fmla="*/ 0 h 2843464"/>
              <a:gd name="connsiteX4" fmla="*/ 1048533 w 12169843"/>
              <a:gd name="connsiteY4" fmla="*/ 0 h 2843464"/>
              <a:gd name="connsiteX5" fmla="*/ 11643362 w 12169843"/>
              <a:gd name="connsiteY5" fmla="*/ 508492 h 2843464"/>
              <a:gd name="connsiteX6" fmla="*/ 12169843 w 12169843"/>
              <a:gd name="connsiteY6" fmla="*/ 2843464 h 2843464"/>
              <a:gd name="connsiteX7" fmla="*/ 0 w 12169843"/>
              <a:gd name="connsiteY7" fmla="*/ 2843464 h 2843464"/>
              <a:gd name="connsiteX8" fmla="*/ 0 w 12169843"/>
              <a:gd name="connsiteY8" fmla="*/ 0 h 284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9843" h="2843464">
                <a:moveTo>
                  <a:pt x="0" y="0"/>
                </a:moveTo>
                <a:lnTo>
                  <a:pt x="3676" y="0"/>
                </a:lnTo>
                <a:lnTo>
                  <a:pt x="3676" y="2838346"/>
                </a:lnTo>
                <a:lnTo>
                  <a:pt x="999407" y="0"/>
                </a:lnTo>
                <a:lnTo>
                  <a:pt x="1048533" y="0"/>
                </a:lnTo>
                <a:lnTo>
                  <a:pt x="11643362" y="508492"/>
                </a:lnTo>
                <a:lnTo>
                  <a:pt x="12169843" y="2843464"/>
                </a:lnTo>
                <a:lnTo>
                  <a:pt x="0" y="2843464"/>
                </a:lnTo>
                <a:lnTo>
                  <a:pt x="0" y="0"/>
                </a:lnTo>
                <a:close/>
              </a:path>
            </a:pathLst>
          </a:custGeom>
          <a:solidFill>
            <a:srgbClr val="5CBFE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37B54F56-DB10-BDE4-0C32-A5568AAE7ED0}"/>
              </a:ext>
            </a:extLst>
          </p:cNvPr>
          <p:cNvSpPr txBox="1"/>
          <p:nvPr/>
        </p:nvSpPr>
        <p:spPr>
          <a:xfrm>
            <a:off x="-199666" y="2356192"/>
            <a:ext cx="3398757" cy="175432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ĐIỀU KHIỂN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VÀ THAM GIA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GIAO THÔNG</a:t>
            </a:r>
            <a:endPar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9ECF15E7-74FE-9C52-03F9-E4A18782E832}"/>
              </a:ext>
            </a:extLst>
          </p:cNvPr>
          <p:cNvSpPr txBox="1"/>
          <p:nvPr/>
        </p:nvSpPr>
        <p:spPr>
          <a:xfrm>
            <a:off x="1517658" y="284707"/>
            <a:ext cx="209458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CHỦ ĐỀ 4</a:t>
            </a: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34" name="TextBox 33">
            <a:extLst>
              <a:ext uri="{FF2B5EF4-FFF2-40B4-BE49-F238E27FC236}">
                <a16:creationId xmlns:a16="http://schemas.microsoft.com/office/drawing/2014/main" id="{9D2B3C60-AFFE-702B-4800-03D1FBA2833C}"/>
              </a:ext>
            </a:extLst>
          </p:cNvPr>
          <p:cNvSpPr txBox="1"/>
          <p:nvPr/>
        </p:nvSpPr>
        <p:spPr>
          <a:xfrm>
            <a:off x="1260592" y="1247866"/>
            <a:ext cx="1857795" cy="1015663"/>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D24726"/>
                </a:solidFill>
                <a:effectLst/>
                <a:uLnTx/>
                <a:uFillTx/>
                <a:latin typeface="Road Rage" pitchFamily="50" charset="0"/>
                <a:ea typeface="Roboto Black" panose="02000000000000000000" pitchFamily="2" charset="0"/>
                <a:cs typeface="+mn-cs"/>
              </a:rPr>
              <a:t>EM</a:t>
            </a:r>
            <a:endParaRPr kumimoji="0" lang="vi-VN" sz="6000" b="1" i="0" u="none" strike="noStrike" kern="1200" cap="none" spc="0" normalizeH="0" baseline="0" noProof="0">
              <a:ln>
                <a:noFill/>
              </a:ln>
              <a:solidFill>
                <a:srgbClr val="D24726"/>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BCE42EBB-A26F-89AB-4F2A-A636744758D2}"/>
              </a:ext>
            </a:extLst>
          </p:cNvPr>
          <p:cNvGrpSpPr/>
          <p:nvPr/>
        </p:nvGrpSpPr>
        <p:grpSpPr>
          <a:xfrm>
            <a:off x="3226717" y="3846587"/>
            <a:ext cx="1157028" cy="932638"/>
            <a:chOff x="4736242" y="5843716"/>
            <a:chExt cx="1157028" cy="932638"/>
          </a:xfrm>
        </p:grpSpPr>
        <p:sp>
          <p:nvSpPr>
            <p:cNvPr id="3" name="Heart 5">
              <a:extLst>
                <a:ext uri="{FF2B5EF4-FFF2-40B4-BE49-F238E27FC236}">
                  <a16:creationId xmlns:a16="http://schemas.microsoft.com/office/drawing/2014/main" id="{97C092BC-47D5-AA01-B79C-2733702FA7E8}"/>
                </a:ext>
              </a:extLst>
            </p:cNvPr>
            <p:cNvSpPr/>
            <p:nvPr/>
          </p:nvSpPr>
          <p:spPr>
            <a:xfrm rot="16200000">
              <a:off x="4848437" y="5731521"/>
              <a:ext cx="932638" cy="1157028"/>
            </a:xfrm>
            <a:custGeom>
              <a:avLst/>
              <a:gdLst>
                <a:gd name="connsiteX0" fmla="*/ 0 w 932109"/>
                <a:gd name="connsiteY0" fmla="*/ 467676 h 935352"/>
                <a:gd name="connsiteX1" fmla="*/ 466055 w 932109"/>
                <a:gd name="connsiteY1" fmla="*/ 0 h 935352"/>
                <a:gd name="connsiteX2" fmla="*/ 932110 w 932109"/>
                <a:gd name="connsiteY2" fmla="*/ 467676 h 935352"/>
                <a:gd name="connsiteX3" fmla="*/ 466055 w 932109"/>
                <a:gd name="connsiteY3" fmla="*/ 935352 h 935352"/>
                <a:gd name="connsiteX4" fmla="*/ 0 w 932109"/>
                <a:gd name="connsiteY4" fmla="*/ 467676 h 935352"/>
                <a:gd name="connsiteX0" fmla="*/ 528 w 932638"/>
                <a:gd name="connsiteY0" fmla="*/ 467676 h 1157028"/>
                <a:gd name="connsiteX1" fmla="*/ 466583 w 932638"/>
                <a:gd name="connsiteY1" fmla="*/ 0 h 1157028"/>
                <a:gd name="connsiteX2" fmla="*/ 932638 w 932638"/>
                <a:gd name="connsiteY2" fmla="*/ 467676 h 1157028"/>
                <a:gd name="connsiteX3" fmla="*/ 401929 w 932638"/>
                <a:gd name="connsiteY3" fmla="*/ 1157028 h 1157028"/>
                <a:gd name="connsiteX4" fmla="*/ 528 w 932638"/>
                <a:gd name="connsiteY4" fmla="*/ 467676 h 115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638" h="1157028">
                  <a:moveTo>
                    <a:pt x="528" y="467676"/>
                  </a:moveTo>
                  <a:cubicBezTo>
                    <a:pt x="11304" y="274838"/>
                    <a:pt x="209188" y="0"/>
                    <a:pt x="466583" y="0"/>
                  </a:cubicBezTo>
                  <a:cubicBezTo>
                    <a:pt x="723978" y="0"/>
                    <a:pt x="932638" y="209386"/>
                    <a:pt x="932638" y="467676"/>
                  </a:cubicBezTo>
                  <a:cubicBezTo>
                    <a:pt x="932638" y="725966"/>
                    <a:pt x="659324" y="1157028"/>
                    <a:pt x="401929" y="1157028"/>
                  </a:cubicBezTo>
                  <a:cubicBezTo>
                    <a:pt x="144534" y="1157028"/>
                    <a:pt x="-10248" y="660514"/>
                    <a:pt x="528" y="467676"/>
                  </a:cubicBezTo>
                  <a:close/>
                </a:path>
              </a:pathLst>
            </a:custGeom>
            <a:solidFill>
              <a:srgbClr val="00B050"/>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A52177FC-49AC-9CF1-89E4-72C406D562BF}"/>
                </a:ext>
              </a:extLst>
            </p:cNvPr>
            <p:cNvSpPr txBox="1"/>
            <p:nvPr/>
          </p:nvSpPr>
          <p:spPr>
            <a:xfrm>
              <a:off x="4772384" y="6078939"/>
              <a:ext cx="10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4</a:t>
              </a:r>
            </a:p>
          </p:txBody>
        </p:sp>
      </p:grpSp>
      <p:sp>
        <p:nvSpPr>
          <p:cNvPr id="5" name="TextBox 4">
            <a:extLst>
              <a:ext uri="{FF2B5EF4-FFF2-40B4-BE49-F238E27FC236}">
                <a16:creationId xmlns:a16="http://schemas.microsoft.com/office/drawing/2014/main" id="{2F6389BF-E236-B1D0-05CA-F9AAD4E65269}"/>
              </a:ext>
            </a:extLst>
          </p:cNvPr>
          <p:cNvSpPr txBox="1"/>
          <p:nvPr/>
        </p:nvSpPr>
        <p:spPr>
          <a:xfrm>
            <a:off x="1169582" y="5218448"/>
            <a:ext cx="9154632" cy="1200329"/>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CÓ ĐÈN GIAO THÔNG</a:t>
            </a:r>
          </a:p>
        </p:txBody>
      </p:sp>
    </p:spTree>
    <p:extLst>
      <p:ext uri="{BB962C8B-B14F-4D97-AF65-F5344CB8AC3E}">
        <p14:creationId xmlns:p14="http://schemas.microsoft.com/office/powerpoint/2010/main" val="37122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8" presetClass="emph" presetSubtype="0" repeatCount="indefinite" accel="22000" fill="hold" nodeType="withEffect">
                                  <p:stCondLst>
                                    <p:cond delay="0"/>
                                  </p:stCondLst>
                                  <p:childTnLst>
                                    <p:animRot by="21600000">
                                      <p:cBhvr>
                                        <p:cTn id="16" dur="10000" fill="hold"/>
                                        <p:tgtEl>
                                          <p:spTgt spid="23"/>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990257" y="2154575"/>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Tạo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4" name="TextBox 13">
            <a:extLst>
              <a:ext uri="{FF2B5EF4-FFF2-40B4-BE49-F238E27FC236}">
                <a16:creationId xmlns:a16="http://schemas.microsoft.com/office/drawing/2014/main" id="{C8B5C90B-DC7C-F2AB-0CCB-F324A4C278EC}"/>
              </a:ext>
            </a:extLst>
          </p:cNvPr>
          <p:cNvSpPr txBox="1"/>
          <p:nvPr/>
        </p:nvSpPr>
        <p:spPr>
          <a:xfrm>
            <a:off x="1681456" y="5182602"/>
            <a:ext cx="3854195" cy="830997"/>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Khoét 1 lỗ tròn ở giữa tấm fomex vuông</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2</a:t>
            </a:r>
          </a:p>
        </p:txBody>
      </p:sp>
      <p:sp>
        <p:nvSpPr>
          <p:cNvPr id="25" name="TextBox 24">
            <a:extLst>
              <a:ext uri="{FF2B5EF4-FFF2-40B4-BE49-F238E27FC236}">
                <a16:creationId xmlns:a16="http://schemas.microsoft.com/office/drawing/2014/main" id="{79C92361-807D-16B8-8A88-500097A2ADC5}"/>
              </a:ext>
            </a:extLst>
          </p:cNvPr>
          <p:cNvSpPr txBox="1"/>
          <p:nvPr/>
        </p:nvSpPr>
        <p:spPr>
          <a:xfrm>
            <a:off x="3820094" y="2195971"/>
            <a:ext cx="4057429"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Đặt tấm nền đáy</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Heptagon 25">
            <a:extLst>
              <a:ext uri="{FF2B5EF4-FFF2-40B4-BE49-F238E27FC236}">
                <a16:creationId xmlns:a16="http://schemas.microsoft.com/office/drawing/2014/main" id="{AF6D65EA-A11C-9539-CA1B-234425F6AC82}"/>
              </a:ext>
            </a:extLst>
          </p:cNvPr>
          <p:cNvSpPr/>
          <p:nvPr/>
        </p:nvSpPr>
        <p:spPr>
          <a:xfrm>
            <a:off x="3717399" y="2068488"/>
            <a:ext cx="614239" cy="614239"/>
          </a:xfrm>
          <a:prstGeom prst="heptagon">
            <a:avLst/>
          </a:prstGeom>
          <a:solidFill>
            <a:srgbClr val="FE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pic>
        <p:nvPicPr>
          <p:cNvPr id="6" name="Picture 5">
            <a:extLst>
              <a:ext uri="{FF2B5EF4-FFF2-40B4-BE49-F238E27FC236}">
                <a16:creationId xmlns:a16="http://schemas.microsoft.com/office/drawing/2014/main" id="{7AE27769-2F1F-930E-BB3D-DA2C5AF073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38408">
            <a:off x="6352904" y="3171415"/>
            <a:ext cx="2813697" cy="1423530"/>
          </a:xfrm>
          <a:prstGeom prst="rect">
            <a:avLst/>
          </a:prstGeom>
        </p:spPr>
      </p:pic>
      <p:pic>
        <p:nvPicPr>
          <p:cNvPr id="11" name="Picture 10">
            <a:extLst>
              <a:ext uri="{FF2B5EF4-FFF2-40B4-BE49-F238E27FC236}">
                <a16:creationId xmlns:a16="http://schemas.microsoft.com/office/drawing/2014/main" id="{60C96D36-062E-6029-09C4-24ECE4605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871" y="3204382"/>
            <a:ext cx="2769294" cy="1941784"/>
          </a:xfrm>
          <a:prstGeom prst="rect">
            <a:avLst/>
          </a:prstGeom>
        </p:spPr>
      </p:pic>
      <p:sp>
        <p:nvSpPr>
          <p:cNvPr id="12" name="Oval 11">
            <a:extLst>
              <a:ext uri="{FF2B5EF4-FFF2-40B4-BE49-F238E27FC236}">
                <a16:creationId xmlns:a16="http://schemas.microsoft.com/office/drawing/2014/main" id="{321D2BC1-F638-1713-9348-D285C2D0F76F}"/>
              </a:ext>
            </a:extLst>
          </p:cNvPr>
          <p:cNvSpPr/>
          <p:nvPr/>
        </p:nvSpPr>
        <p:spPr>
          <a:xfrm rot="19880650">
            <a:off x="3756212" y="3699377"/>
            <a:ext cx="692663" cy="65344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F3ADE9F7-7424-5BC1-5434-41167D0F2A39}"/>
              </a:ext>
            </a:extLst>
          </p:cNvPr>
          <p:cNvSpPr txBox="1"/>
          <p:nvPr/>
        </p:nvSpPr>
        <p:spPr>
          <a:xfrm>
            <a:off x="7120508" y="5358306"/>
            <a:ext cx="20153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Tấm</a:t>
            </a:r>
            <a:r>
              <a:rPr kumimoji="0" lang="vi-V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nền đáy</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Arrow: Right 14">
            <a:extLst>
              <a:ext uri="{FF2B5EF4-FFF2-40B4-BE49-F238E27FC236}">
                <a16:creationId xmlns:a16="http://schemas.microsoft.com/office/drawing/2014/main" id="{12C7349F-65CE-5439-1CFF-A81DAA6277CC}"/>
              </a:ext>
            </a:extLst>
          </p:cNvPr>
          <p:cNvSpPr/>
          <p:nvPr/>
        </p:nvSpPr>
        <p:spPr>
          <a:xfrm>
            <a:off x="5793798" y="3800375"/>
            <a:ext cx="555171" cy="26125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466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26" presetClass="emph" presetSubtype="0" repeatCount="3000" fill="hold" grpId="1" nodeType="withEffect">
                                  <p:stCondLst>
                                    <p:cond delay="0"/>
                                  </p:stCondLst>
                                  <p:childTnLst>
                                    <p:animEffect transition="out" filter="fade">
                                      <p:cBhvr>
                                        <p:cTn id="44" dur="1000" tmFilter="0, 0; .2, .5; .8, .5; 1, 0"/>
                                        <p:tgtEl>
                                          <p:spTgt spid="12"/>
                                        </p:tgtEl>
                                      </p:cBhvr>
                                    </p:animEffect>
                                    <p:animScale>
                                      <p:cBhvr>
                                        <p:cTn id="45" dur="500" autoRev="1" fill="hold"/>
                                        <p:tgtEl>
                                          <p:spTgt spid="12"/>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500"/>
                            </p:stCondLst>
                            <p:childTnLst>
                              <p:par>
                                <p:cTn id="55" presetID="1" presetClass="entr" presetSubtype="0"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14" grpId="0"/>
      <p:bldP spid="25" grpId="0"/>
      <p:bldP spid="26" grpId="0" animBg="1"/>
      <p:bldP spid="12" grpId="0" animBg="1"/>
      <p:bldP spid="12" grpId="1" animBg="1"/>
      <p:bldP spid="13"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BD85333-D2BA-CD77-B8A1-318180E4725F}"/>
              </a:ext>
            </a:extLst>
          </p:cNvPr>
          <p:cNvSpPr/>
          <p:nvPr/>
        </p:nvSpPr>
        <p:spPr>
          <a:xfrm rot="21157929">
            <a:off x="-156076" y="-276252"/>
            <a:ext cx="4498505" cy="2748268"/>
          </a:xfrm>
          <a:custGeom>
            <a:avLst/>
            <a:gdLst>
              <a:gd name="connsiteX0" fmla="*/ 316334 w 4498505"/>
              <a:gd name="connsiteY0" fmla="*/ 0 h 2748268"/>
              <a:gd name="connsiteX1" fmla="*/ 4395480 w 4498505"/>
              <a:gd name="connsiteY1" fmla="*/ 527461 h 2748268"/>
              <a:gd name="connsiteX2" fmla="*/ 4398670 w 4498505"/>
              <a:gd name="connsiteY2" fmla="*/ 533575 h 2748268"/>
              <a:gd name="connsiteX3" fmla="*/ 4498505 w 4498505"/>
              <a:gd name="connsiteY3" fmla="*/ 993177 h 2748268"/>
              <a:gd name="connsiteX4" fmla="*/ 1616215 w 4498505"/>
              <a:gd name="connsiteY4" fmla="*/ 2748268 h 2748268"/>
              <a:gd name="connsiteX5" fmla="*/ 4699 w 4498505"/>
              <a:gd name="connsiteY5" fmla="*/ 2448526 h 2748268"/>
              <a:gd name="connsiteX6" fmla="*/ 0 w 4498505"/>
              <a:gd name="connsiteY6" fmla="*/ 2446387 h 2748268"/>
              <a:gd name="connsiteX7" fmla="*/ 316334 w 4498505"/>
              <a:gd name="connsiteY7" fmla="*/ 0 h 274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8505" h="2748268">
                <a:moveTo>
                  <a:pt x="316334" y="0"/>
                </a:moveTo>
                <a:lnTo>
                  <a:pt x="4395480" y="527461"/>
                </a:lnTo>
                <a:lnTo>
                  <a:pt x="4398670" y="533575"/>
                </a:lnTo>
                <a:cubicBezTo>
                  <a:pt x="4463771" y="680062"/>
                  <a:pt x="4498505" y="834150"/>
                  <a:pt x="4498505" y="993177"/>
                </a:cubicBezTo>
                <a:cubicBezTo>
                  <a:pt x="4498506" y="1962487"/>
                  <a:pt x="3208060" y="2748268"/>
                  <a:pt x="1616215" y="2748268"/>
                </a:cubicBezTo>
                <a:cubicBezTo>
                  <a:pt x="1019273" y="2748268"/>
                  <a:pt x="464716" y="2637768"/>
                  <a:pt x="4699" y="2448526"/>
                </a:cubicBezTo>
                <a:lnTo>
                  <a:pt x="0" y="2446387"/>
                </a:lnTo>
                <a:lnTo>
                  <a:pt x="316334" y="0"/>
                </a:lnTo>
                <a:close/>
              </a:path>
            </a:pathLst>
          </a:cu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FBA40415-EFDD-4619-D1BF-26A77A998663}"/>
              </a:ext>
            </a:extLst>
          </p:cNvPr>
          <p:cNvGrpSpPr/>
          <p:nvPr/>
        </p:nvGrpSpPr>
        <p:grpSpPr>
          <a:xfrm>
            <a:off x="4079091" y="3001905"/>
            <a:ext cx="1157028" cy="932638"/>
            <a:chOff x="4736242" y="5843716"/>
            <a:chExt cx="1157028" cy="932638"/>
          </a:xfrm>
        </p:grpSpPr>
        <p:sp>
          <p:nvSpPr>
            <p:cNvPr id="11" name="Heart 5">
              <a:extLst>
                <a:ext uri="{FF2B5EF4-FFF2-40B4-BE49-F238E27FC236}">
                  <a16:creationId xmlns:a16="http://schemas.microsoft.com/office/drawing/2014/main" id="{6BF2CEE6-D84D-86A4-4036-1A9B7070FAD8}"/>
                </a:ext>
              </a:extLst>
            </p:cNvPr>
            <p:cNvSpPr/>
            <p:nvPr/>
          </p:nvSpPr>
          <p:spPr>
            <a:xfrm rot="16200000">
              <a:off x="4848437" y="5731521"/>
              <a:ext cx="932638" cy="1157028"/>
            </a:xfrm>
            <a:custGeom>
              <a:avLst/>
              <a:gdLst>
                <a:gd name="connsiteX0" fmla="*/ 0 w 932109"/>
                <a:gd name="connsiteY0" fmla="*/ 467676 h 935352"/>
                <a:gd name="connsiteX1" fmla="*/ 466055 w 932109"/>
                <a:gd name="connsiteY1" fmla="*/ 0 h 935352"/>
                <a:gd name="connsiteX2" fmla="*/ 932110 w 932109"/>
                <a:gd name="connsiteY2" fmla="*/ 467676 h 935352"/>
                <a:gd name="connsiteX3" fmla="*/ 466055 w 932109"/>
                <a:gd name="connsiteY3" fmla="*/ 935352 h 935352"/>
                <a:gd name="connsiteX4" fmla="*/ 0 w 932109"/>
                <a:gd name="connsiteY4" fmla="*/ 467676 h 935352"/>
                <a:gd name="connsiteX0" fmla="*/ 528 w 932638"/>
                <a:gd name="connsiteY0" fmla="*/ 467676 h 1157028"/>
                <a:gd name="connsiteX1" fmla="*/ 466583 w 932638"/>
                <a:gd name="connsiteY1" fmla="*/ 0 h 1157028"/>
                <a:gd name="connsiteX2" fmla="*/ 932638 w 932638"/>
                <a:gd name="connsiteY2" fmla="*/ 467676 h 1157028"/>
                <a:gd name="connsiteX3" fmla="*/ 401929 w 932638"/>
                <a:gd name="connsiteY3" fmla="*/ 1157028 h 1157028"/>
                <a:gd name="connsiteX4" fmla="*/ 528 w 932638"/>
                <a:gd name="connsiteY4" fmla="*/ 467676 h 115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638" h="1157028">
                  <a:moveTo>
                    <a:pt x="528" y="467676"/>
                  </a:moveTo>
                  <a:cubicBezTo>
                    <a:pt x="11304" y="274838"/>
                    <a:pt x="209188" y="0"/>
                    <a:pt x="466583" y="0"/>
                  </a:cubicBezTo>
                  <a:cubicBezTo>
                    <a:pt x="723978" y="0"/>
                    <a:pt x="932638" y="209386"/>
                    <a:pt x="932638" y="467676"/>
                  </a:cubicBezTo>
                  <a:cubicBezTo>
                    <a:pt x="932638" y="725966"/>
                    <a:pt x="659324" y="1157028"/>
                    <a:pt x="401929" y="1157028"/>
                  </a:cubicBezTo>
                  <a:cubicBezTo>
                    <a:pt x="144534" y="1157028"/>
                    <a:pt x="-10248" y="660514"/>
                    <a:pt x="528" y="467676"/>
                  </a:cubicBezTo>
                  <a:close/>
                </a:path>
              </a:pathLst>
            </a:custGeom>
            <a:solidFill>
              <a:srgbClr val="00B050"/>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546A86A1-B20B-C061-4079-59DA5D49BCFF}"/>
                </a:ext>
              </a:extLst>
            </p:cNvPr>
            <p:cNvSpPr txBox="1"/>
            <p:nvPr/>
          </p:nvSpPr>
          <p:spPr>
            <a:xfrm>
              <a:off x="4772384" y="6078939"/>
              <a:ext cx="10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3</a:t>
              </a:r>
            </a:p>
          </p:txBody>
        </p:sp>
      </p:grpSp>
      <p:sp>
        <p:nvSpPr>
          <p:cNvPr id="14" name="TextBox 13">
            <a:extLst>
              <a:ext uri="{FF2B5EF4-FFF2-40B4-BE49-F238E27FC236}">
                <a16:creationId xmlns:a16="http://schemas.microsoft.com/office/drawing/2014/main" id="{37B54F56-DB10-BDE4-0C32-A5568AAE7ED0}"/>
              </a:ext>
            </a:extLst>
          </p:cNvPr>
          <p:cNvSpPr txBox="1"/>
          <p:nvPr/>
        </p:nvSpPr>
        <p:spPr>
          <a:xfrm>
            <a:off x="-178849" y="3029085"/>
            <a:ext cx="3398757" cy="175432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ĐIỀU KHIỂN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VÀ THAM GIA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GIAO THÔNG</a:t>
            </a:r>
            <a:endPar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9ECF15E7-74FE-9C52-03F9-E4A18782E832}"/>
              </a:ext>
            </a:extLst>
          </p:cNvPr>
          <p:cNvSpPr txBox="1"/>
          <p:nvPr/>
        </p:nvSpPr>
        <p:spPr>
          <a:xfrm>
            <a:off x="3581238" y="1937410"/>
            <a:ext cx="209458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CHỦ ĐỀ 4</a:t>
            </a: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
        <p:nvSpPr>
          <p:cNvPr id="34" name="TextBox 33">
            <a:extLst>
              <a:ext uri="{FF2B5EF4-FFF2-40B4-BE49-F238E27FC236}">
                <a16:creationId xmlns:a16="http://schemas.microsoft.com/office/drawing/2014/main" id="{9D2B3C60-AFFE-702B-4800-03D1FBA2833C}"/>
              </a:ext>
            </a:extLst>
          </p:cNvPr>
          <p:cNvSpPr txBox="1"/>
          <p:nvPr/>
        </p:nvSpPr>
        <p:spPr>
          <a:xfrm>
            <a:off x="2744567" y="4739729"/>
            <a:ext cx="1857795" cy="1015663"/>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D24726"/>
                </a:solidFill>
                <a:effectLst/>
                <a:uLnTx/>
                <a:uFillTx/>
                <a:latin typeface="Road Rage" pitchFamily="50" charset="0"/>
                <a:ea typeface="Roboto Black" panose="02000000000000000000" pitchFamily="2" charset="0"/>
                <a:cs typeface="+mn-cs"/>
              </a:rPr>
              <a:t>EM</a:t>
            </a:r>
            <a:endParaRPr kumimoji="0" lang="vi-VN" sz="6000" b="1" i="0" u="none" strike="noStrike" kern="1200" cap="none" spc="0" normalizeH="0" baseline="0" noProof="0">
              <a:ln>
                <a:noFill/>
              </a:ln>
              <a:solidFill>
                <a:srgbClr val="D24726"/>
              </a:solidFill>
              <a:effectLst/>
              <a:uLnTx/>
              <a:uFillTx/>
              <a:latin typeface="Roboto Black" panose="02000000000000000000" pitchFamily="2" charset="0"/>
              <a:ea typeface="Roboto Black"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6594764" y="363946"/>
            <a:ext cx="4729018" cy="175432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NGÃ TƯ ĐƯỜNG PHỐ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CÓ ĐÈN GIAO THÔNG</a:t>
            </a:r>
          </a:p>
        </p:txBody>
      </p:sp>
      <p:sp>
        <p:nvSpPr>
          <p:cNvPr id="24" name="Freeform: Shape 23">
            <a:extLst>
              <a:ext uri="{FF2B5EF4-FFF2-40B4-BE49-F238E27FC236}">
                <a16:creationId xmlns:a16="http://schemas.microsoft.com/office/drawing/2014/main" id="{2C572D3B-D484-0A53-677B-2A8DEFEF0A02}"/>
              </a:ext>
            </a:extLst>
          </p:cNvPr>
          <p:cNvSpPr/>
          <p:nvPr/>
        </p:nvSpPr>
        <p:spPr>
          <a:xfrm>
            <a:off x="5867783" y="2118272"/>
            <a:ext cx="5683529" cy="4637341"/>
          </a:xfrm>
          <a:custGeom>
            <a:avLst/>
            <a:gdLst>
              <a:gd name="connsiteX0" fmla="*/ 4965933 w 5683529"/>
              <a:gd name="connsiteY0" fmla="*/ 354 h 4637341"/>
              <a:gd name="connsiteX1" fmla="*/ 4930213 w 5683529"/>
              <a:gd name="connsiteY1" fmla="*/ 1377497 h 4637341"/>
              <a:gd name="connsiteX2" fmla="*/ 3070283 w 5683529"/>
              <a:gd name="connsiteY2" fmla="*/ 4321654 h 4637341"/>
              <a:gd name="connsiteX3" fmla="*/ 3023657 w 5683529"/>
              <a:gd name="connsiteY3" fmla="*/ 4288834 h 4637341"/>
              <a:gd name="connsiteX4" fmla="*/ 2959833 w 5683529"/>
              <a:gd name="connsiteY4" fmla="*/ 4330349 h 4637341"/>
              <a:gd name="connsiteX5" fmla="*/ 2753625 w 5683529"/>
              <a:gd name="connsiteY5" fmla="*/ 4455787 h 4637341"/>
              <a:gd name="connsiteX6" fmla="*/ 1377496 w 5683529"/>
              <a:gd name="connsiteY6" fmla="*/ 1244293 h 4637341"/>
              <a:gd name="connsiteX7" fmla="*/ 3419659 w 5683529"/>
              <a:gd name="connsiteY7" fmla="*/ 639385 h 4637341"/>
              <a:gd name="connsiteX8" fmla="*/ 3435782 w 5683529"/>
              <a:gd name="connsiteY8" fmla="*/ 646387 h 4637341"/>
              <a:gd name="connsiteX9" fmla="*/ 3642851 w 5683529"/>
              <a:gd name="connsiteY9" fmla="*/ 489798 h 4637341"/>
              <a:gd name="connsiteX10" fmla="*/ 4965933 w 5683529"/>
              <a:gd name="connsiteY10" fmla="*/ 354 h 463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3529" h="4637341">
                <a:moveTo>
                  <a:pt x="4965933" y="354"/>
                </a:moveTo>
                <a:cubicBezTo>
                  <a:pt x="5816580" y="20385"/>
                  <a:pt x="6036474" y="884507"/>
                  <a:pt x="4930213" y="1377497"/>
                </a:cubicBezTo>
                <a:cubicBezTo>
                  <a:pt x="6654679" y="2145980"/>
                  <a:pt x="5156679" y="5703762"/>
                  <a:pt x="3070283" y="4321654"/>
                </a:cubicBezTo>
                <a:lnTo>
                  <a:pt x="3023657" y="4288834"/>
                </a:lnTo>
                <a:lnTo>
                  <a:pt x="2959833" y="4330349"/>
                </a:lnTo>
                <a:cubicBezTo>
                  <a:pt x="2893392" y="4372135"/>
                  <a:pt x="2824674" y="4413954"/>
                  <a:pt x="2753625" y="4455787"/>
                </a:cubicBezTo>
                <a:cubicBezTo>
                  <a:pt x="-1793479" y="1778448"/>
                  <a:pt x="449515" y="-838081"/>
                  <a:pt x="1377496" y="1244293"/>
                </a:cubicBezTo>
                <a:cubicBezTo>
                  <a:pt x="1725489" y="463403"/>
                  <a:pt x="2645441" y="343296"/>
                  <a:pt x="3419659" y="639385"/>
                </a:cubicBezTo>
                <a:lnTo>
                  <a:pt x="3435782" y="646387"/>
                </a:lnTo>
                <a:lnTo>
                  <a:pt x="3642851" y="489798"/>
                </a:lnTo>
                <a:cubicBezTo>
                  <a:pt x="4158456" y="126974"/>
                  <a:pt x="4615667" y="-7894"/>
                  <a:pt x="4965933" y="354"/>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784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8" presetClass="emph" presetSubtype="0" repeatCount="indefinite" accel="22000" fill="hold" nodeType="withEffect">
                                  <p:stCondLst>
                                    <p:cond delay="0"/>
                                  </p:stCondLst>
                                  <p:childTnLst>
                                    <p:animRot by="21600000">
                                      <p:cBhvr>
                                        <p:cTn id="16" dur="10000" fill="hold"/>
                                        <p:tgtEl>
                                          <p:spTgt spid="23"/>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1000"/>
                                        <p:tgtEl>
                                          <p:spTgt spid="74"/>
                                        </p:tgtEl>
                                      </p:cBhvr>
                                    </p:animEffect>
                                    <p:anim calcmode="lin" valueType="num">
                                      <p:cBhvr>
                                        <p:cTn id="25" dur="1000" fill="hold"/>
                                        <p:tgtEl>
                                          <p:spTgt spid="74"/>
                                        </p:tgtEl>
                                        <p:attrNameLst>
                                          <p:attrName>ppt_x</p:attrName>
                                        </p:attrNameLst>
                                      </p:cBhvr>
                                      <p:tavLst>
                                        <p:tav tm="0">
                                          <p:val>
                                            <p:strVal val="#ppt_x"/>
                                          </p:val>
                                        </p:tav>
                                        <p:tav tm="100000">
                                          <p:val>
                                            <p:strVal val="#ppt_x"/>
                                          </p:val>
                                        </p:tav>
                                      </p:tavLst>
                                    </p:anim>
                                    <p:anim calcmode="lin" valueType="num">
                                      <p:cBhvr>
                                        <p:cTn id="2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4" grpId="0"/>
      <p:bldP spid="7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Tạo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14" name="TextBox 13">
            <a:extLst>
              <a:ext uri="{FF2B5EF4-FFF2-40B4-BE49-F238E27FC236}">
                <a16:creationId xmlns:a16="http://schemas.microsoft.com/office/drawing/2014/main" id="{C8B5C90B-DC7C-F2AB-0CCB-F324A4C278EC}"/>
              </a:ext>
            </a:extLst>
          </p:cNvPr>
          <p:cNvSpPr txBox="1"/>
          <p:nvPr/>
        </p:nvSpPr>
        <p:spPr>
          <a:xfrm>
            <a:off x="3029761" y="5980008"/>
            <a:ext cx="3854195" cy="830997"/>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Khoét 3 lỗ tròn ở giữa tấm fomex vuông</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2</a:t>
            </a:r>
          </a:p>
        </p:txBody>
      </p:sp>
      <p:sp>
        <p:nvSpPr>
          <p:cNvPr id="25" name="TextBox 24">
            <a:extLst>
              <a:ext uri="{FF2B5EF4-FFF2-40B4-BE49-F238E27FC236}">
                <a16:creationId xmlns:a16="http://schemas.microsoft.com/office/drawing/2014/main" id="{79C92361-807D-16B8-8A88-500097A2ADC5}"/>
              </a:ext>
            </a:extLst>
          </p:cNvPr>
          <p:cNvSpPr txBox="1"/>
          <p:nvPr/>
        </p:nvSpPr>
        <p:spPr>
          <a:xfrm>
            <a:off x="3787305" y="1873949"/>
            <a:ext cx="2769294"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Tạo tấm mặt bên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Heptagon 25">
            <a:extLst>
              <a:ext uri="{FF2B5EF4-FFF2-40B4-BE49-F238E27FC236}">
                <a16:creationId xmlns:a16="http://schemas.microsoft.com/office/drawing/2014/main" id="{AF6D65EA-A11C-9539-CA1B-234425F6AC82}"/>
              </a:ext>
            </a:extLst>
          </p:cNvPr>
          <p:cNvSpPr/>
          <p:nvPr/>
        </p:nvSpPr>
        <p:spPr>
          <a:xfrm>
            <a:off x="3136394" y="1755110"/>
            <a:ext cx="614239" cy="614239"/>
          </a:xfrm>
          <a:prstGeom prst="heptagon">
            <a:avLst/>
          </a:prstGeom>
          <a:solidFill>
            <a:srgbClr val="FE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p>
        </p:txBody>
      </p:sp>
      <p:sp>
        <p:nvSpPr>
          <p:cNvPr id="13" name="TextBox 12">
            <a:extLst>
              <a:ext uri="{FF2B5EF4-FFF2-40B4-BE49-F238E27FC236}">
                <a16:creationId xmlns:a16="http://schemas.microsoft.com/office/drawing/2014/main" id="{F3ADE9F7-7424-5BC1-5434-41167D0F2A39}"/>
              </a:ext>
            </a:extLst>
          </p:cNvPr>
          <p:cNvSpPr txBox="1"/>
          <p:nvPr/>
        </p:nvSpPr>
        <p:spPr>
          <a:xfrm>
            <a:off x="7649290" y="6019240"/>
            <a:ext cx="20153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Tấm</a:t>
            </a:r>
            <a:r>
              <a:rPr kumimoji="0" lang="vi-V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mặt bên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Arrow: Right 14">
            <a:extLst>
              <a:ext uri="{FF2B5EF4-FFF2-40B4-BE49-F238E27FC236}">
                <a16:creationId xmlns:a16="http://schemas.microsoft.com/office/drawing/2014/main" id="{12C7349F-65CE-5439-1CFF-A81DAA6277CC}"/>
              </a:ext>
            </a:extLst>
          </p:cNvPr>
          <p:cNvSpPr/>
          <p:nvPr/>
        </p:nvSpPr>
        <p:spPr>
          <a:xfrm>
            <a:off x="5793798" y="3800375"/>
            <a:ext cx="555171" cy="26125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Freeform: Shape 17">
            <a:extLst>
              <a:ext uri="{FF2B5EF4-FFF2-40B4-BE49-F238E27FC236}">
                <a16:creationId xmlns:a16="http://schemas.microsoft.com/office/drawing/2014/main" id="{414A35FE-AB19-7478-E37E-63EBFC9434A7}"/>
              </a:ext>
            </a:extLst>
          </p:cNvPr>
          <p:cNvSpPr/>
          <p:nvPr/>
        </p:nvSpPr>
        <p:spPr>
          <a:xfrm>
            <a:off x="6806276" y="3388340"/>
            <a:ext cx="1694113" cy="2139705"/>
          </a:xfrm>
          <a:custGeom>
            <a:avLst/>
            <a:gdLst>
              <a:gd name="connsiteX0" fmla="*/ 52924 w 1694113"/>
              <a:gd name="connsiteY0" fmla="*/ 0 h 2139705"/>
              <a:gd name="connsiteX1" fmla="*/ 1694112 w 1694113"/>
              <a:gd name="connsiteY1" fmla="*/ 0 h 2139705"/>
              <a:gd name="connsiteX2" fmla="*/ 1694113 w 1694113"/>
              <a:gd name="connsiteY2" fmla="*/ 0 h 2139705"/>
              <a:gd name="connsiteX3" fmla="*/ 1694113 w 1694113"/>
              <a:gd name="connsiteY3" fmla="*/ 2086781 h 2139705"/>
              <a:gd name="connsiteX4" fmla="*/ 1641189 w 1694113"/>
              <a:gd name="connsiteY4" fmla="*/ 2139705 h 2139705"/>
              <a:gd name="connsiteX5" fmla="*/ 0 w 1694113"/>
              <a:gd name="connsiteY5" fmla="*/ 2139705 h 2139705"/>
              <a:gd name="connsiteX6" fmla="*/ 0 w 1694113"/>
              <a:gd name="connsiteY6" fmla="*/ 52924 h 2139705"/>
              <a:gd name="connsiteX7" fmla="*/ 52924 w 1694113"/>
              <a:gd name="connsiteY7" fmla="*/ 0 h 2139705"/>
              <a:gd name="connsiteX8" fmla="*/ 806755 w 1694113"/>
              <a:gd name="connsiteY8" fmla="*/ 228640 h 2139705"/>
              <a:gd name="connsiteX9" fmla="*/ 582805 w 1694113"/>
              <a:gd name="connsiteY9" fmla="*/ 452590 h 2139705"/>
              <a:gd name="connsiteX10" fmla="*/ 806755 w 1694113"/>
              <a:gd name="connsiteY10" fmla="*/ 676540 h 2139705"/>
              <a:gd name="connsiteX11" fmla="*/ 1030705 w 1694113"/>
              <a:gd name="connsiteY11" fmla="*/ 452590 h 2139705"/>
              <a:gd name="connsiteX12" fmla="*/ 806755 w 1694113"/>
              <a:gd name="connsiteY12" fmla="*/ 228640 h 2139705"/>
              <a:gd name="connsiteX13" fmla="*/ 806755 w 1694113"/>
              <a:gd name="connsiteY13" fmla="*/ 785119 h 2139705"/>
              <a:gd name="connsiteX14" fmla="*/ 582805 w 1694113"/>
              <a:gd name="connsiteY14" fmla="*/ 1009069 h 2139705"/>
              <a:gd name="connsiteX15" fmla="*/ 806755 w 1694113"/>
              <a:gd name="connsiteY15" fmla="*/ 1233019 h 2139705"/>
              <a:gd name="connsiteX16" fmla="*/ 1030705 w 1694113"/>
              <a:gd name="connsiteY16" fmla="*/ 1009069 h 2139705"/>
              <a:gd name="connsiteX17" fmla="*/ 806755 w 1694113"/>
              <a:gd name="connsiteY17" fmla="*/ 785119 h 2139705"/>
              <a:gd name="connsiteX18" fmla="*/ 806755 w 1694113"/>
              <a:gd name="connsiteY18" fmla="*/ 1341598 h 2139705"/>
              <a:gd name="connsiteX19" fmla="*/ 582805 w 1694113"/>
              <a:gd name="connsiteY19" fmla="*/ 1565548 h 2139705"/>
              <a:gd name="connsiteX20" fmla="*/ 806755 w 1694113"/>
              <a:gd name="connsiteY20" fmla="*/ 1789498 h 2139705"/>
              <a:gd name="connsiteX21" fmla="*/ 1030705 w 1694113"/>
              <a:gd name="connsiteY21" fmla="*/ 1565548 h 2139705"/>
              <a:gd name="connsiteX22" fmla="*/ 806755 w 1694113"/>
              <a:gd name="connsiteY22" fmla="*/ 1341598 h 21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4113" h="2139705">
                <a:moveTo>
                  <a:pt x="52924" y="0"/>
                </a:moveTo>
                <a:lnTo>
                  <a:pt x="1694112" y="0"/>
                </a:lnTo>
                <a:lnTo>
                  <a:pt x="1694113" y="0"/>
                </a:lnTo>
                <a:lnTo>
                  <a:pt x="1694113" y="2086781"/>
                </a:lnTo>
                <a:lnTo>
                  <a:pt x="1641189" y="2139705"/>
                </a:lnTo>
                <a:lnTo>
                  <a:pt x="0" y="2139705"/>
                </a:lnTo>
                <a:lnTo>
                  <a:pt x="0" y="52924"/>
                </a:lnTo>
                <a:lnTo>
                  <a:pt x="52924" y="0"/>
                </a:lnTo>
                <a:close/>
                <a:moveTo>
                  <a:pt x="806755" y="228640"/>
                </a:moveTo>
                <a:cubicBezTo>
                  <a:pt x="683071" y="228640"/>
                  <a:pt x="582805" y="328906"/>
                  <a:pt x="582805" y="452590"/>
                </a:cubicBezTo>
                <a:cubicBezTo>
                  <a:pt x="582805" y="576274"/>
                  <a:pt x="683071" y="676540"/>
                  <a:pt x="806755" y="676540"/>
                </a:cubicBezTo>
                <a:cubicBezTo>
                  <a:pt x="930439" y="676540"/>
                  <a:pt x="1030705" y="576274"/>
                  <a:pt x="1030705" y="452590"/>
                </a:cubicBezTo>
                <a:cubicBezTo>
                  <a:pt x="1030705" y="328906"/>
                  <a:pt x="930439" y="228640"/>
                  <a:pt x="806755" y="228640"/>
                </a:cubicBezTo>
                <a:close/>
                <a:moveTo>
                  <a:pt x="806755" y="785119"/>
                </a:moveTo>
                <a:cubicBezTo>
                  <a:pt x="683071" y="785119"/>
                  <a:pt x="582805" y="885385"/>
                  <a:pt x="582805" y="1009069"/>
                </a:cubicBezTo>
                <a:cubicBezTo>
                  <a:pt x="582805" y="1132753"/>
                  <a:pt x="683071" y="1233019"/>
                  <a:pt x="806755" y="1233019"/>
                </a:cubicBezTo>
                <a:cubicBezTo>
                  <a:pt x="930439" y="1233019"/>
                  <a:pt x="1030705" y="1132753"/>
                  <a:pt x="1030705" y="1009069"/>
                </a:cubicBezTo>
                <a:cubicBezTo>
                  <a:pt x="1030705" y="885385"/>
                  <a:pt x="930439" y="785119"/>
                  <a:pt x="806755" y="785119"/>
                </a:cubicBezTo>
                <a:close/>
                <a:moveTo>
                  <a:pt x="806755" y="1341598"/>
                </a:moveTo>
                <a:cubicBezTo>
                  <a:pt x="683071" y="1341598"/>
                  <a:pt x="582805" y="1441864"/>
                  <a:pt x="582805" y="1565548"/>
                </a:cubicBezTo>
                <a:cubicBezTo>
                  <a:pt x="582805" y="1689232"/>
                  <a:pt x="683071" y="1789498"/>
                  <a:pt x="806755" y="1789498"/>
                </a:cubicBezTo>
                <a:cubicBezTo>
                  <a:pt x="930439" y="1789498"/>
                  <a:pt x="1030705" y="1689232"/>
                  <a:pt x="1030705" y="1565548"/>
                </a:cubicBezTo>
                <a:cubicBezTo>
                  <a:pt x="1030705" y="1441864"/>
                  <a:pt x="930439" y="1341598"/>
                  <a:pt x="806755" y="1341598"/>
                </a:cubicBezTo>
                <a:close/>
              </a:path>
            </a:pathLst>
          </a:cu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2" name="Freeform: Shape 21">
            <a:extLst>
              <a:ext uri="{FF2B5EF4-FFF2-40B4-BE49-F238E27FC236}">
                <a16:creationId xmlns:a16="http://schemas.microsoft.com/office/drawing/2014/main" id="{4FA17314-717B-5D5E-8D27-89F265311FB0}"/>
              </a:ext>
            </a:extLst>
          </p:cNvPr>
          <p:cNvSpPr/>
          <p:nvPr/>
        </p:nvSpPr>
        <p:spPr>
          <a:xfrm rot="10800000">
            <a:off x="7970562" y="3068082"/>
            <a:ext cx="1694113" cy="2139705"/>
          </a:xfrm>
          <a:custGeom>
            <a:avLst/>
            <a:gdLst>
              <a:gd name="connsiteX0" fmla="*/ 52924 w 1694113"/>
              <a:gd name="connsiteY0" fmla="*/ 0 h 2139705"/>
              <a:gd name="connsiteX1" fmla="*/ 1694112 w 1694113"/>
              <a:gd name="connsiteY1" fmla="*/ 0 h 2139705"/>
              <a:gd name="connsiteX2" fmla="*/ 1694113 w 1694113"/>
              <a:gd name="connsiteY2" fmla="*/ 0 h 2139705"/>
              <a:gd name="connsiteX3" fmla="*/ 1694113 w 1694113"/>
              <a:gd name="connsiteY3" fmla="*/ 2086781 h 2139705"/>
              <a:gd name="connsiteX4" fmla="*/ 1641189 w 1694113"/>
              <a:gd name="connsiteY4" fmla="*/ 2139705 h 2139705"/>
              <a:gd name="connsiteX5" fmla="*/ 0 w 1694113"/>
              <a:gd name="connsiteY5" fmla="*/ 2139705 h 2139705"/>
              <a:gd name="connsiteX6" fmla="*/ 0 w 1694113"/>
              <a:gd name="connsiteY6" fmla="*/ 52924 h 2139705"/>
              <a:gd name="connsiteX7" fmla="*/ 52924 w 1694113"/>
              <a:gd name="connsiteY7" fmla="*/ 0 h 2139705"/>
              <a:gd name="connsiteX8" fmla="*/ 806755 w 1694113"/>
              <a:gd name="connsiteY8" fmla="*/ 228640 h 2139705"/>
              <a:gd name="connsiteX9" fmla="*/ 582805 w 1694113"/>
              <a:gd name="connsiteY9" fmla="*/ 452590 h 2139705"/>
              <a:gd name="connsiteX10" fmla="*/ 806755 w 1694113"/>
              <a:gd name="connsiteY10" fmla="*/ 676540 h 2139705"/>
              <a:gd name="connsiteX11" fmla="*/ 1030705 w 1694113"/>
              <a:gd name="connsiteY11" fmla="*/ 452590 h 2139705"/>
              <a:gd name="connsiteX12" fmla="*/ 806755 w 1694113"/>
              <a:gd name="connsiteY12" fmla="*/ 228640 h 2139705"/>
              <a:gd name="connsiteX13" fmla="*/ 806755 w 1694113"/>
              <a:gd name="connsiteY13" fmla="*/ 785119 h 2139705"/>
              <a:gd name="connsiteX14" fmla="*/ 582805 w 1694113"/>
              <a:gd name="connsiteY14" fmla="*/ 1009069 h 2139705"/>
              <a:gd name="connsiteX15" fmla="*/ 806755 w 1694113"/>
              <a:gd name="connsiteY15" fmla="*/ 1233019 h 2139705"/>
              <a:gd name="connsiteX16" fmla="*/ 1030705 w 1694113"/>
              <a:gd name="connsiteY16" fmla="*/ 1009069 h 2139705"/>
              <a:gd name="connsiteX17" fmla="*/ 806755 w 1694113"/>
              <a:gd name="connsiteY17" fmla="*/ 785119 h 2139705"/>
              <a:gd name="connsiteX18" fmla="*/ 806755 w 1694113"/>
              <a:gd name="connsiteY18" fmla="*/ 1341598 h 2139705"/>
              <a:gd name="connsiteX19" fmla="*/ 582805 w 1694113"/>
              <a:gd name="connsiteY19" fmla="*/ 1565548 h 2139705"/>
              <a:gd name="connsiteX20" fmla="*/ 806755 w 1694113"/>
              <a:gd name="connsiteY20" fmla="*/ 1789498 h 2139705"/>
              <a:gd name="connsiteX21" fmla="*/ 1030705 w 1694113"/>
              <a:gd name="connsiteY21" fmla="*/ 1565548 h 2139705"/>
              <a:gd name="connsiteX22" fmla="*/ 806755 w 1694113"/>
              <a:gd name="connsiteY22" fmla="*/ 1341598 h 21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4113" h="2139705">
                <a:moveTo>
                  <a:pt x="52924" y="0"/>
                </a:moveTo>
                <a:lnTo>
                  <a:pt x="1694112" y="0"/>
                </a:lnTo>
                <a:lnTo>
                  <a:pt x="1694113" y="0"/>
                </a:lnTo>
                <a:lnTo>
                  <a:pt x="1694113" y="2086781"/>
                </a:lnTo>
                <a:lnTo>
                  <a:pt x="1641189" y="2139705"/>
                </a:lnTo>
                <a:lnTo>
                  <a:pt x="0" y="2139705"/>
                </a:lnTo>
                <a:lnTo>
                  <a:pt x="0" y="52924"/>
                </a:lnTo>
                <a:lnTo>
                  <a:pt x="52924" y="0"/>
                </a:lnTo>
                <a:close/>
                <a:moveTo>
                  <a:pt x="806755" y="228640"/>
                </a:moveTo>
                <a:cubicBezTo>
                  <a:pt x="683071" y="228640"/>
                  <a:pt x="582805" y="328906"/>
                  <a:pt x="582805" y="452590"/>
                </a:cubicBezTo>
                <a:cubicBezTo>
                  <a:pt x="582805" y="576274"/>
                  <a:pt x="683071" y="676540"/>
                  <a:pt x="806755" y="676540"/>
                </a:cubicBezTo>
                <a:cubicBezTo>
                  <a:pt x="930439" y="676540"/>
                  <a:pt x="1030705" y="576274"/>
                  <a:pt x="1030705" y="452590"/>
                </a:cubicBezTo>
                <a:cubicBezTo>
                  <a:pt x="1030705" y="328906"/>
                  <a:pt x="930439" y="228640"/>
                  <a:pt x="806755" y="228640"/>
                </a:cubicBezTo>
                <a:close/>
                <a:moveTo>
                  <a:pt x="806755" y="785119"/>
                </a:moveTo>
                <a:cubicBezTo>
                  <a:pt x="683071" y="785119"/>
                  <a:pt x="582805" y="885385"/>
                  <a:pt x="582805" y="1009069"/>
                </a:cubicBezTo>
                <a:cubicBezTo>
                  <a:pt x="582805" y="1132753"/>
                  <a:pt x="683071" y="1233019"/>
                  <a:pt x="806755" y="1233019"/>
                </a:cubicBezTo>
                <a:cubicBezTo>
                  <a:pt x="930439" y="1233019"/>
                  <a:pt x="1030705" y="1132753"/>
                  <a:pt x="1030705" y="1009069"/>
                </a:cubicBezTo>
                <a:cubicBezTo>
                  <a:pt x="1030705" y="885385"/>
                  <a:pt x="930439" y="785119"/>
                  <a:pt x="806755" y="785119"/>
                </a:cubicBezTo>
                <a:close/>
                <a:moveTo>
                  <a:pt x="806755" y="1341598"/>
                </a:moveTo>
                <a:cubicBezTo>
                  <a:pt x="683071" y="1341598"/>
                  <a:pt x="582805" y="1441864"/>
                  <a:pt x="582805" y="1565548"/>
                </a:cubicBezTo>
                <a:cubicBezTo>
                  <a:pt x="582805" y="1689232"/>
                  <a:pt x="683071" y="1789498"/>
                  <a:pt x="806755" y="1789498"/>
                </a:cubicBezTo>
                <a:cubicBezTo>
                  <a:pt x="930439" y="1789498"/>
                  <a:pt x="1030705" y="1689232"/>
                  <a:pt x="1030705" y="1565548"/>
                </a:cubicBezTo>
                <a:cubicBezTo>
                  <a:pt x="1030705" y="1441864"/>
                  <a:pt x="930439" y="1341598"/>
                  <a:pt x="806755" y="1341598"/>
                </a:cubicBezTo>
                <a:close/>
              </a:path>
            </a:pathLst>
          </a:cu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7" name="Rectangle 26">
            <a:extLst>
              <a:ext uri="{FF2B5EF4-FFF2-40B4-BE49-F238E27FC236}">
                <a16:creationId xmlns:a16="http://schemas.microsoft.com/office/drawing/2014/main" id="{46206523-AC17-AFAD-0A54-7E81245A8AB3}"/>
              </a:ext>
            </a:extLst>
          </p:cNvPr>
          <p:cNvSpPr/>
          <p:nvPr/>
        </p:nvSpPr>
        <p:spPr>
          <a:xfrm>
            <a:off x="1592807" y="2828541"/>
            <a:ext cx="1694113" cy="2139705"/>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a16="http://schemas.microsoft.com/office/drawing/2014/main" id="{C9D6B0FC-FF3F-6D9C-6BE4-D91C292A995F}"/>
              </a:ext>
            </a:extLst>
          </p:cNvPr>
          <p:cNvSpPr/>
          <p:nvPr/>
        </p:nvSpPr>
        <p:spPr>
          <a:xfrm>
            <a:off x="2005259" y="3059983"/>
            <a:ext cx="1694113" cy="2139705"/>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a16="http://schemas.microsoft.com/office/drawing/2014/main" id="{FECB3F78-EF53-E3E4-1460-9AA92001B216}"/>
              </a:ext>
            </a:extLst>
          </p:cNvPr>
          <p:cNvSpPr/>
          <p:nvPr/>
        </p:nvSpPr>
        <p:spPr>
          <a:xfrm>
            <a:off x="2596458" y="3408697"/>
            <a:ext cx="1694113" cy="2139705"/>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a16="http://schemas.microsoft.com/office/drawing/2014/main" id="{CD4D031F-FFBB-C394-5F05-2348F42A5970}"/>
              </a:ext>
            </a:extLst>
          </p:cNvPr>
          <p:cNvSpPr/>
          <p:nvPr/>
        </p:nvSpPr>
        <p:spPr>
          <a:xfrm>
            <a:off x="3105814" y="3792325"/>
            <a:ext cx="1694113" cy="2139705"/>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321D2BC1-F638-1713-9348-D285C2D0F76F}"/>
              </a:ext>
            </a:extLst>
          </p:cNvPr>
          <p:cNvSpPr/>
          <p:nvPr/>
        </p:nvSpPr>
        <p:spPr>
          <a:xfrm rot="19880650">
            <a:off x="3703026" y="4035154"/>
            <a:ext cx="463941" cy="4376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A7F41A0C-17B7-038E-510F-E066785E9BA5}"/>
              </a:ext>
            </a:extLst>
          </p:cNvPr>
          <p:cNvSpPr/>
          <p:nvPr/>
        </p:nvSpPr>
        <p:spPr>
          <a:xfrm rot="19880650">
            <a:off x="3703026" y="4672182"/>
            <a:ext cx="463941" cy="4376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58359FFD-A50F-FD64-831D-EF0FE193A2F2}"/>
              </a:ext>
            </a:extLst>
          </p:cNvPr>
          <p:cNvSpPr/>
          <p:nvPr/>
        </p:nvSpPr>
        <p:spPr>
          <a:xfrm rot="19880650">
            <a:off x="3703026" y="5309209"/>
            <a:ext cx="463941" cy="4376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Freeform: Shape 34">
            <a:extLst>
              <a:ext uri="{FF2B5EF4-FFF2-40B4-BE49-F238E27FC236}">
                <a16:creationId xmlns:a16="http://schemas.microsoft.com/office/drawing/2014/main" id="{59089027-2AB7-D238-FF27-8107AB2A543F}"/>
              </a:ext>
            </a:extLst>
          </p:cNvPr>
          <p:cNvSpPr/>
          <p:nvPr/>
        </p:nvSpPr>
        <p:spPr>
          <a:xfrm rot="10800000">
            <a:off x="9235416" y="2707122"/>
            <a:ext cx="1694113" cy="2139705"/>
          </a:xfrm>
          <a:custGeom>
            <a:avLst/>
            <a:gdLst>
              <a:gd name="connsiteX0" fmla="*/ 52924 w 1694113"/>
              <a:gd name="connsiteY0" fmla="*/ 0 h 2139705"/>
              <a:gd name="connsiteX1" fmla="*/ 1694112 w 1694113"/>
              <a:gd name="connsiteY1" fmla="*/ 0 h 2139705"/>
              <a:gd name="connsiteX2" fmla="*/ 1694113 w 1694113"/>
              <a:gd name="connsiteY2" fmla="*/ 0 h 2139705"/>
              <a:gd name="connsiteX3" fmla="*/ 1694113 w 1694113"/>
              <a:gd name="connsiteY3" fmla="*/ 2086781 h 2139705"/>
              <a:gd name="connsiteX4" fmla="*/ 1641189 w 1694113"/>
              <a:gd name="connsiteY4" fmla="*/ 2139705 h 2139705"/>
              <a:gd name="connsiteX5" fmla="*/ 0 w 1694113"/>
              <a:gd name="connsiteY5" fmla="*/ 2139705 h 2139705"/>
              <a:gd name="connsiteX6" fmla="*/ 0 w 1694113"/>
              <a:gd name="connsiteY6" fmla="*/ 52924 h 2139705"/>
              <a:gd name="connsiteX7" fmla="*/ 52924 w 1694113"/>
              <a:gd name="connsiteY7" fmla="*/ 0 h 2139705"/>
              <a:gd name="connsiteX8" fmla="*/ 806755 w 1694113"/>
              <a:gd name="connsiteY8" fmla="*/ 228640 h 2139705"/>
              <a:gd name="connsiteX9" fmla="*/ 582805 w 1694113"/>
              <a:gd name="connsiteY9" fmla="*/ 452590 h 2139705"/>
              <a:gd name="connsiteX10" fmla="*/ 806755 w 1694113"/>
              <a:gd name="connsiteY10" fmla="*/ 676540 h 2139705"/>
              <a:gd name="connsiteX11" fmla="*/ 1030705 w 1694113"/>
              <a:gd name="connsiteY11" fmla="*/ 452590 h 2139705"/>
              <a:gd name="connsiteX12" fmla="*/ 806755 w 1694113"/>
              <a:gd name="connsiteY12" fmla="*/ 228640 h 2139705"/>
              <a:gd name="connsiteX13" fmla="*/ 806755 w 1694113"/>
              <a:gd name="connsiteY13" fmla="*/ 785119 h 2139705"/>
              <a:gd name="connsiteX14" fmla="*/ 582805 w 1694113"/>
              <a:gd name="connsiteY14" fmla="*/ 1009069 h 2139705"/>
              <a:gd name="connsiteX15" fmla="*/ 806755 w 1694113"/>
              <a:gd name="connsiteY15" fmla="*/ 1233019 h 2139705"/>
              <a:gd name="connsiteX16" fmla="*/ 1030705 w 1694113"/>
              <a:gd name="connsiteY16" fmla="*/ 1009069 h 2139705"/>
              <a:gd name="connsiteX17" fmla="*/ 806755 w 1694113"/>
              <a:gd name="connsiteY17" fmla="*/ 785119 h 2139705"/>
              <a:gd name="connsiteX18" fmla="*/ 806755 w 1694113"/>
              <a:gd name="connsiteY18" fmla="*/ 1341598 h 2139705"/>
              <a:gd name="connsiteX19" fmla="*/ 582805 w 1694113"/>
              <a:gd name="connsiteY19" fmla="*/ 1565548 h 2139705"/>
              <a:gd name="connsiteX20" fmla="*/ 806755 w 1694113"/>
              <a:gd name="connsiteY20" fmla="*/ 1789498 h 2139705"/>
              <a:gd name="connsiteX21" fmla="*/ 1030705 w 1694113"/>
              <a:gd name="connsiteY21" fmla="*/ 1565548 h 2139705"/>
              <a:gd name="connsiteX22" fmla="*/ 806755 w 1694113"/>
              <a:gd name="connsiteY22" fmla="*/ 1341598 h 21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4113" h="2139705">
                <a:moveTo>
                  <a:pt x="52924" y="0"/>
                </a:moveTo>
                <a:lnTo>
                  <a:pt x="1694112" y="0"/>
                </a:lnTo>
                <a:lnTo>
                  <a:pt x="1694113" y="0"/>
                </a:lnTo>
                <a:lnTo>
                  <a:pt x="1694113" y="2086781"/>
                </a:lnTo>
                <a:lnTo>
                  <a:pt x="1641189" y="2139705"/>
                </a:lnTo>
                <a:lnTo>
                  <a:pt x="0" y="2139705"/>
                </a:lnTo>
                <a:lnTo>
                  <a:pt x="0" y="52924"/>
                </a:lnTo>
                <a:lnTo>
                  <a:pt x="52924" y="0"/>
                </a:lnTo>
                <a:close/>
                <a:moveTo>
                  <a:pt x="806755" y="228640"/>
                </a:moveTo>
                <a:cubicBezTo>
                  <a:pt x="683071" y="228640"/>
                  <a:pt x="582805" y="328906"/>
                  <a:pt x="582805" y="452590"/>
                </a:cubicBezTo>
                <a:cubicBezTo>
                  <a:pt x="582805" y="576274"/>
                  <a:pt x="683071" y="676540"/>
                  <a:pt x="806755" y="676540"/>
                </a:cubicBezTo>
                <a:cubicBezTo>
                  <a:pt x="930439" y="676540"/>
                  <a:pt x="1030705" y="576274"/>
                  <a:pt x="1030705" y="452590"/>
                </a:cubicBezTo>
                <a:cubicBezTo>
                  <a:pt x="1030705" y="328906"/>
                  <a:pt x="930439" y="228640"/>
                  <a:pt x="806755" y="228640"/>
                </a:cubicBezTo>
                <a:close/>
                <a:moveTo>
                  <a:pt x="806755" y="785119"/>
                </a:moveTo>
                <a:cubicBezTo>
                  <a:pt x="683071" y="785119"/>
                  <a:pt x="582805" y="885385"/>
                  <a:pt x="582805" y="1009069"/>
                </a:cubicBezTo>
                <a:cubicBezTo>
                  <a:pt x="582805" y="1132753"/>
                  <a:pt x="683071" y="1233019"/>
                  <a:pt x="806755" y="1233019"/>
                </a:cubicBezTo>
                <a:cubicBezTo>
                  <a:pt x="930439" y="1233019"/>
                  <a:pt x="1030705" y="1132753"/>
                  <a:pt x="1030705" y="1009069"/>
                </a:cubicBezTo>
                <a:cubicBezTo>
                  <a:pt x="1030705" y="885385"/>
                  <a:pt x="930439" y="785119"/>
                  <a:pt x="806755" y="785119"/>
                </a:cubicBezTo>
                <a:close/>
                <a:moveTo>
                  <a:pt x="806755" y="1341598"/>
                </a:moveTo>
                <a:cubicBezTo>
                  <a:pt x="683071" y="1341598"/>
                  <a:pt x="582805" y="1441864"/>
                  <a:pt x="582805" y="1565548"/>
                </a:cubicBezTo>
                <a:cubicBezTo>
                  <a:pt x="582805" y="1689232"/>
                  <a:pt x="683071" y="1789498"/>
                  <a:pt x="806755" y="1789498"/>
                </a:cubicBezTo>
                <a:cubicBezTo>
                  <a:pt x="930439" y="1789498"/>
                  <a:pt x="1030705" y="1689232"/>
                  <a:pt x="1030705" y="1565548"/>
                </a:cubicBezTo>
                <a:cubicBezTo>
                  <a:pt x="1030705" y="1441864"/>
                  <a:pt x="930439" y="1341598"/>
                  <a:pt x="806755" y="1341598"/>
                </a:cubicBezTo>
                <a:close/>
              </a:path>
            </a:pathLst>
          </a:cu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6" name="Freeform: Shape 35">
            <a:extLst>
              <a:ext uri="{FF2B5EF4-FFF2-40B4-BE49-F238E27FC236}">
                <a16:creationId xmlns:a16="http://schemas.microsoft.com/office/drawing/2014/main" id="{98B90623-9A86-682A-CE9E-C68475A31F0D}"/>
              </a:ext>
            </a:extLst>
          </p:cNvPr>
          <p:cNvSpPr/>
          <p:nvPr/>
        </p:nvSpPr>
        <p:spPr>
          <a:xfrm rot="10800000">
            <a:off x="10392716" y="2223476"/>
            <a:ext cx="1694113" cy="2139705"/>
          </a:xfrm>
          <a:custGeom>
            <a:avLst/>
            <a:gdLst>
              <a:gd name="connsiteX0" fmla="*/ 52924 w 1694113"/>
              <a:gd name="connsiteY0" fmla="*/ 0 h 2139705"/>
              <a:gd name="connsiteX1" fmla="*/ 1694112 w 1694113"/>
              <a:gd name="connsiteY1" fmla="*/ 0 h 2139705"/>
              <a:gd name="connsiteX2" fmla="*/ 1694113 w 1694113"/>
              <a:gd name="connsiteY2" fmla="*/ 0 h 2139705"/>
              <a:gd name="connsiteX3" fmla="*/ 1694113 w 1694113"/>
              <a:gd name="connsiteY3" fmla="*/ 2086781 h 2139705"/>
              <a:gd name="connsiteX4" fmla="*/ 1641189 w 1694113"/>
              <a:gd name="connsiteY4" fmla="*/ 2139705 h 2139705"/>
              <a:gd name="connsiteX5" fmla="*/ 0 w 1694113"/>
              <a:gd name="connsiteY5" fmla="*/ 2139705 h 2139705"/>
              <a:gd name="connsiteX6" fmla="*/ 0 w 1694113"/>
              <a:gd name="connsiteY6" fmla="*/ 52924 h 2139705"/>
              <a:gd name="connsiteX7" fmla="*/ 52924 w 1694113"/>
              <a:gd name="connsiteY7" fmla="*/ 0 h 2139705"/>
              <a:gd name="connsiteX8" fmla="*/ 806755 w 1694113"/>
              <a:gd name="connsiteY8" fmla="*/ 228640 h 2139705"/>
              <a:gd name="connsiteX9" fmla="*/ 582805 w 1694113"/>
              <a:gd name="connsiteY9" fmla="*/ 452590 h 2139705"/>
              <a:gd name="connsiteX10" fmla="*/ 806755 w 1694113"/>
              <a:gd name="connsiteY10" fmla="*/ 676540 h 2139705"/>
              <a:gd name="connsiteX11" fmla="*/ 1030705 w 1694113"/>
              <a:gd name="connsiteY11" fmla="*/ 452590 h 2139705"/>
              <a:gd name="connsiteX12" fmla="*/ 806755 w 1694113"/>
              <a:gd name="connsiteY12" fmla="*/ 228640 h 2139705"/>
              <a:gd name="connsiteX13" fmla="*/ 806755 w 1694113"/>
              <a:gd name="connsiteY13" fmla="*/ 785119 h 2139705"/>
              <a:gd name="connsiteX14" fmla="*/ 582805 w 1694113"/>
              <a:gd name="connsiteY14" fmla="*/ 1009069 h 2139705"/>
              <a:gd name="connsiteX15" fmla="*/ 806755 w 1694113"/>
              <a:gd name="connsiteY15" fmla="*/ 1233019 h 2139705"/>
              <a:gd name="connsiteX16" fmla="*/ 1030705 w 1694113"/>
              <a:gd name="connsiteY16" fmla="*/ 1009069 h 2139705"/>
              <a:gd name="connsiteX17" fmla="*/ 806755 w 1694113"/>
              <a:gd name="connsiteY17" fmla="*/ 785119 h 2139705"/>
              <a:gd name="connsiteX18" fmla="*/ 806755 w 1694113"/>
              <a:gd name="connsiteY18" fmla="*/ 1341598 h 2139705"/>
              <a:gd name="connsiteX19" fmla="*/ 582805 w 1694113"/>
              <a:gd name="connsiteY19" fmla="*/ 1565548 h 2139705"/>
              <a:gd name="connsiteX20" fmla="*/ 806755 w 1694113"/>
              <a:gd name="connsiteY20" fmla="*/ 1789498 h 2139705"/>
              <a:gd name="connsiteX21" fmla="*/ 1030705 w 1694113"/>
              <a:gd name="connsiteY21" fmla="*/ 1565548 h 2139705"/>
              <a:gd name="connsiteX22" fmla="*/ 806755 w 1694113"/>
              <a:gd name="connsiteY22" fmla="*/ 1341598 h 21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4113" h="2139705">
                <a:moveTo>
                  <a:pt x="52924" y="0"/>
                </a:moveTo>
                <a:lnTo>
                  <a:pt x="1694112" y="0"/>
                </a:lnTo>
                <a:lnTo>
                  <a:pt x="1694113" y="0"/>
                </a:lnTo>
                <a:lnTo>
                  <a:pt x="1694113" y="2086781"/>
                </a:lnTo>
                <a:lnTo>
                  <a:pt x="1641189" y="2139705"/>
                </a:lnTo>
                <a:lnTo>
                  <a:pt x="0" y="2139705"/>
                </a:lnTo>
                <a:lnTo>
                  <a:pt x="0" y="52924"/>
                </a:lnTo>
                <a:lnTo>
                  <a:pt x="52924" y="0"/>
                </a:lnTo>
                <a:close/>
                <a:moveTo>
                  <a:pt x="806755" y="228640"/>
                </a:moveTo>
                <a:cubicBezTo>
                  <a:pt x="683071" y="228640"/>
                  <a:pt x="582805" y="328906"/>
                  <a:pt x="582805" y="452590"/>
                </a:cubicBezTo>
                <a:cubicBezTo>
                  <a:pt x="582805" y="576274"/>
                  <a:pt x="683071" y="676540"/>
                  <a:pt x="806755" y="676540"/>
                </a:cubicBezTo>
                <a:cubicBezTo>
                  <a:pt x="930439" y="676540"/>
                  <a:pt x="1030705" y="576274"/>
                  <a:pt x="1030705" y="452590"/>
                </a:cubicBezTo>
                <a:cubicBezTo>
                  <a:pt x="1030705" y="328906"/>
                  <a:pt x="930439" y="228640"/>
                  <a:pt x="806755" y="228640"/>
                </a:cubicBezTo>
                <a:close/>
                <a:moveTo>
                  <a:pt x="806755" y="785119"/>
                </a:moveTo>
                <a:cubicBezTo>
                  <a:pt x="683071" y="785119"/>
                  <a:pt x="582805" y="885385"/>
                  <a:pt x="582805" y="1009069"/>
                </a:cubicBezTo>
                <a:cubicBezTo>
                  <a:pt x="582805" y="1132753"/>
                  <a:pt x="683071" y="1233019"/>
                  <a:pt x="806755" y="1233019"/>
                </a:cubicBezTo>
                <a:cubicBezTo>
                  <a:pt x="930439" y="1233019"/>
                  <a:pt x="1030705" y="1132753"/>
                  <a:pt x="1030705" y="1009069"/>
                </a:cubicBezTo>
                <a:cubicBezTo>
                  <a:pt x="1030705" y="885385"/>
                  <a:pt x="930439" y="785119"/>
                  <a:pt x="806755" y="785119"/>
                </a:cubicBezTo>
                <a:close/>
                <a:moveTo>
                  <a:pt x="806755" y="1341598"/>
                </a:moveTo>
                <a:cubicBezTo>
                  <a:pt x="683071" y="1341598"/>
                  <a:pt x="582805" y="1441864"/>
                  <a:pt x="582805" y="1565548"/>
                </a:cubicBezTo>
                <a:cubicBezTo>
                  <a:pt x="582805" y="1689232"/>
                  <a:pt x="683071" y="1789498"/>
                  <a:pt x="806755" y="1789498"/>
                </a:cubicBezTo>
                <a:cubicBezTo>
                  <a:pt x="930439" y="1789498"/>
                  <a:pt x="1030705" y="1689232"/>
                  <a:pt x="1030705" y="1565548"/>
                </a:cubicBezTo>
                <a:cubicBezTo>
                  <a:pt x="1030705" y="1441864"/>
                  <a:pt x="930439" y="1341598"/>
                  <a:pt x="806755" y="1341598"/>
                </a:cubicBezTo>
                <a:close/>
              </a:path>
            </a:pathLst>
          </a:cu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Tree>
    <p:extLst>
      <p:ext uri="{BB962C8B-B14F-4D97-AF65-F5344CB8AC3E}">
        <p14:creationId xmlns:p14="http://schemas.microsoft.com/office/powerpoint/2010/main" val="360262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26" presetClass="emph" presetSubtype="0" repeatCount="3000" fill="hold" grpId="1" nodeType="withEffect">
                                  <p:stCondLst>
                                    <p:cond delay="0"/>
                                  </p:stCondLst>
                                  <p:childTnLst>
                                    <p:animEffect transition="out" filter="fade">
                                      <p:cBhvr>
                                        <p:cTn id="56" dur="1000" tmFilter="0, 0; .2, .5; .8, .5; 1, 0"/>
                                        <p:tgtEl>
                                          <p:spTgt spid="12"/>
                                        </p:tgtEl>
                                      </p:cBhvr>
                                    </p:animEffect>
                                    <p:animScale>
                                      <p:cBhvr>
                                        <p:cTn id="57" dur="500" autoRev="1" fill="hold"/>
                                        <p:tgtEl>
                                          <p:spTgt spid="12"/>
                                        </p:tgtEl>
                                      </p:cBhvr>
                                      <p:by x="105000" y="105000"/>
                                    </p:animScale>
                                  </p:childTnLst>
                                </p:cTn>
                              </p:par>
                              <p:par>
                                <p:cTn id="58" presetID="10"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26" presetClass="emph" presetSubtype="0" repeatCount="3000" fill="hold" grpId="1" nodeType="withEffect">
                                  <p:stCondLst>
                                    <p:cond delay="0"/>
                                  </p:stCondLst>
                                  <p:childTnLst>
                                    <p:animEffect transition="out" filter="fade">
                                      <p:cBhvr>
                                        <p:cTn id="62" dur="1000" tmFilter="0, 0; .2, .5; .8, .5; 1, 0"/>
                                        <p:tgtEl>
                                          <p:spTgt spid="32"/>
                                        </p:tgtEl>
                                      </p:cBhvr>
                                    </p:animEffect>
                                    <p:animScale>
                                      <p:cBhvr>
                                        <p:cTn id="63" dur="500" autoRev="1" fill="hold"/>
                                        <p:tgtEl>
                                          <p:spTgt spid="32"/>
                                        </p:tgtEl>
                                      </p:cBhvr>
                                      <p:by x="105000" y="105000"/>
                                    </p:animScale>
                                  </p:childTnLst>
                                </p:cTn>
                              </p:par>
                              <p:par>
                                <p:cTn id="64" presetID="10" presetClass="entr"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26" presetClass="emph" presetSubtype="0" repeatCount="3000" fill="hold" grpId="1" nodeType="withEffect">
                                  <p:stCondLst>
                                    <p:cond delay="0"/>
                                  </p:stCondLst>
                                  <p:childTnLst>
                                    <p:animEffect transition="out" filter="fade">
                                      <p:cBhvr>
                                        <p:cTn id="68" dur="1000" tmFilter="0, 0; .2, .5; .8, .5; 1, 0"/>
                                        <p:tgtEl>
                                          <p:spTgt spid="34"/>
                                        </p:tgtEl>
                                      </p:cBhvr>
                                    </p:animEffect>
                                    <p:animScale>
                                      <p:cBhvr>
                                        <p:cTn id="69" dur="500" autoRev="1" fill="hold"/>
                                        <p:tgtEl>
                                          <p:spTgt spid="34"/>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14" grpId="0"/>
      <p:bldP spid="25" grpId="0"/>
      <p:bldP spid="26" grpId="0" animBg="1"/>
      <p:bldP spid="13" grpId="0"/>
      <p:bldP spid="15" grpId="0" animBg="1"/>
      <p:bldP spid="18" grpId="0" animBg="1"/>
      <p:bldP spid="22" grpId="0" animBg="1"/>
      <p:bldP spid="27" grpId="0" animBg="1"/>
      <p:bldP spid="28" grpId="0" animBg="1"/>
      <p:bldP spid="29" grpId="0" animBg="1"/>
      <p:bldP spid="30" grpId="0" animBg="1"/>
      <p:bldP spid="12" grpId="0" animBg="1"/>
      <p:bldP spid="12" grpId="1" animBg="1"/>
      <p:bldP spid="32" grpId="0" animBg="1"/>
      <p:bldP spid="32" grpId="1" animBg="1"/>
      <p:bldP spid="34" grpId="0" animBg="1"/>
      <p:bldP spid="34" grpId="1" animBg="1"/>
      <p:bldP spid="35"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Tạo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2</a:t>
            </a:r>
          </a:p>
        </p:txBody>
      </p:sp>
      <p:sp>
        <p:nvSpPr>
          <p:cNvPr id="25" name="TextBox 24">
            <a:extLst>
              <a:ext uri="{FF2B5EF4-FFF2-40B4-BE49-F238E27FC236}">
                <a16:creationId xmlns:a16="http://schemas.microsoft.com/office/drawing/2014/main" id="{79C92361-807D-16B8-8A88-500097A2ADC5}"/>
              </a:ext>
            </a:extLst>
          </p:cNvPr>
          <p:cNvSpPr txBox="1"/>
          <p:nvPr/>
        </p:nvSpPr>
        <p:spPr>
          <a:xfrm>
            <a:off x="3787305" y="1873949"/>
            <a:ext cx="4104838"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Đặt hai tấm bên vào tấm đáy</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Heptagon 25">
            <a:extLst>
              <a:ext uri="{FF2B5EF4-FFF2-40B4-BE49-F238E27FC236}">
                <a16:creationId xmlns:a16="http://schemas.microsoft.com/office/drawing/2014/main" id="{AF6D65EA-A11C-9539-CA1B-234425F6AC82}"/>
              </a:ext>
            </a:extLst>
          </p:cNvPr>
          <p:cNvSpPr/>
          <p:nvPr/>
        </p:nvSpPr>
        <p:spPr>
          <a:xfrm>
            <a:off x="3136394" y="1755110"/>
            <a:ext cx="614239" cy="614239"/>
          </a:xfrm>
          <a:prstGeom prst="heptagon">
            <a:avLst/>
          </a:prstGeom>
          <a:solidFill>
            <a:srgbClr val="FE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p>
        </p:txBody>
      </p:sp>
      <p:sp>
        <p:nvSpPr>
          <p:cNvPr id="18" name="Freeform: Shape 17">
            <a:extLst>
              <a:ext uri="{FF2B5EF4-FFF2-40B4-BE49-F238E27FC236}">
                <a16:creationId xmlns:a16="http://schemas.microsoft.com/office/drawing/2014/main" id="{414A35FE-AB19-7478-E37E-63EBFC9434A7}"/>
              </a:ext>
            </a:extLst>
          </p:cNvPr>
          <p:cNvSpPr/>
          <p:nvPr/>
        </p:nvSpPr>
        <p:spPr>
          <a:xfrm>
            <a:off x="8035832" y="2655362"/>
            <a:ext cx="1694113" cy="2139705"/>
          </a:xfrm>
          <a:custGeom>
            <a:avLst/>
            <a:gdLst>
              <a:gd name="connsiteX0" fmla="*/ 52924 w 1694113"/>
              <a:gd name="connsiteY0" fmla="*/ 0 h 2139705"/>
              <a:gd name="connsiteX1" fmla="*/ 1694112 w 1694113"/>
              <a:gd name="connsiteY1" fmla="*/ 0 h 2139705"/>
              <a:gd name="connsiteX2" fmla="*/ 1694113 w 1694113"/>
              <a:gd name="connsiteY2" fmla="*/ 0 h 2139705"/>
              <a:gd name="connsiteX3" fmla="*/ 1694113 w 1694113"/>
              <a:gd name="connsiteY3" fmla="*/ 2086781 h 2139705"/>
              <a:gd name="connsiteX4" fmla="*/ 1641189 w 1694113"/>
              <a:gd name="connsiteY4" fmla="*/ 2139705 h 2139705"/>
              <a:gd name="connsiteX5" fmla="*/ 0 w 1694113"/>
              <a:gd name="connsiteY5" fmla="*/ 2139705 h 2139705"/>
              <a:gd name="connsiteX6" fmla="*/ 0 w 1694113"/>
              <a:gd name="connsiteY6" fmla="*/ 52924 h 2139705"/>
              <a:gd name="connsiteX7" fmla="*/ 52924 w 1694113"/>
              <a:gd name="connsiteY7" fmla="*/ 0 h 2139705"/>
              <a:gd name="connsiteX8" fmla="*/ 806755 w 1694113"/>
              <a:gd name="connsiteY8" fmla="*/ 228640 h 2139705"/>
              <a:gd name="connsiteX9" fmla="*/ 582805 w 1694113"/>
              <a:gd name="connsiteY9" fmla="*/ 452590 h 2139705"/>
              <a:gd name="connsiteX10" fmla="*/ 806755 w 1694113"/>
              <a:gd name="connsiteY10" fmla="*/ 676540 h 2139705"/>
              <a:gd name="connsiteX11" fmla="*/ 1030705 w 1694113"/>
              <a:gd name="connsiteY11" fmla="*/ 452590 h 2139705"/>
              <a:gd name="connsiteX12" fmla="*/ 806755 w 1694113"/>
              <a:gd name="connsiteY12" fmla="*/ 228640 h 2139705"/>
              <a:gd name="connsiteX13" fmla="*/ 806755 w 1694113"/>
              <a:gd name="connsiteY13" fmla="*/ 785119 h 2139705"/>
              <a:gd name="connsiteX14" fmla="*/ 582805 w 1694113"/>
              <a:gd name="connsiteY14" fmla="*/ 1009069 h 2139705"/>
              <a:gd name="connsiteX15" fmla="*/ 806755 w 1694113"/>
              <a:gd name="connsiteY15" fmla="*/ 1233019 h 2139705"/>
              <a:gd name="connsiteX16" fmla="*/ 1030705 w 1694113"/>
              <a:gd name="connsiteY16" fmla="*/ 1009069 h 2139705"/>
              <a:gd name="connsiteX17" fmla="*/ 806755 w 1694113"/>
              <a:gd name="connsiteY17" fmla="*/ 785119 h 2139705"/>
              <a:gd name="connsiteX18" fmla="*/ 806755 w 1694113"/>
              <a:gd name="connsiteY18" fmla="*/ 1341598 h 2139705"/>
              <a:gd name="connsiteX19" fmla="*/ 582805 w 1694113"/>
              <a:gd name="connsiteY19" fmla="*/ 1565548 h 2139705"/>
              <a:gd name="connsiteX20" fmla="*/ 806755 w 1694113"/>
              <a:gd name="connsiteY20" fmla="*/ 1789498 h 2139705"/>
              <a:gd name="connsiteX21" fmla="*/ 1030705 w 1694113"/>
              <a:gd name="connsiteY21" fmla="*/ 1565548 h 2139705"/>
              <a:gd name="connsiteX22" fmla="*/ 806755 w 1694113"/>
              <a:gd name="connsiteY22" fmla="*/ 1341598 h 21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4113" h="2139705">
                <a:moveTo>
                  <a:pt x="52924" y="0"/>
                </a:moveTo>
                <a:lnTo>
                  <a:pt x="1694112" y="0"/>
                </a:lnTo>
                <a:lnTo>
                  <a:pt x="1694113" y="0"/>
                </a:lnTo>
                <a:lnTo>
                  <a:pt x="1694113" y="2086781"/>
                </a:lnTo>
                <a:lnTo>
                  <a:pt x="1641189" y="2139705"/>
                </a:lnTo>
                <a:lnTo>
                  <a:pt x="0" y="2139705"/>
                </a:lnTo>
                <a:lnTo>
                  <a:pt x="0" y="52924"/>
                </a:lnTo>
                <a:lnTo>
                  <a:pt x="52924" y="0"/>
                </a:lnTo>
                <a:close/>
                <a:moveTo>
                  <a:pt x="806755" y="228640"/>
                </a:moveTo>
                <a:cubicBezTo>
                  <a:pt x="683071" y="228640"/>
                  <a:pt x="582805" y="328906"/>
                  <a:pt x="582805" y="452590"/>
                </a:cubicBezTo>
                <a:cubicBezTo>
                  <a:pt x="582805" y="576274"/>
                  <a:pt x="683071" y="676540"/>
                  <a:pt x="806755" y="676540"/>
                </a:cubicBezTo>
                <a:cubicBezTo>
                  <a:pt x="930439" y="676540"/>
                  <a:pt x="1030705" y="576274"/>
                  <a:pt x="1030705" y="452590"/>
                </a:cubicBezTo>
                <a:cubicBezTo>
                  <a:pt x="1030705" y="328906"/>
                  <a:pt x="930439" y="228640"/>
                  <a:pt x="806755" y="228640"/>
                </a:cubicBezTo>
                <a:close/>
                <a:moveTo>
                  <a:pt x="806755" y="785119"/>
                </a:moveTo>
                <a:cubicBezTo>
                  <a:pt x="683071" y="785119"/>
                  <a:pt x="582805" y="885385"/>
                  <a:pt x="582805" y="1009069"/>
                </a:cubicBezTo>
                <a:cubicBezTo>
                  <a:pt x="582805" y="1132753"/>
                  <a:pt x="683071" y="1233019"/>
                  <a:pt x="806755" y="1233019"/>
                </a:cubicBezTo>
                <a:cubicBezTo>
                  <a:pt x="930439" y="1233019"/>
                  <a:pt x="1030705" y="1132753"/>
                  <a:pt x="1030705" y="1009069"/>
                </a:cubicBezTo>
                <a:cubicBezTo>
                  <a:pt x="1030705" y="885385"/>
                  <a:pt x="930439" y="785119"/>
                  <a:pt x="806755" y="785119"/>
                </a:cubicBezTo>
                <a:close/>
                <a:moveTo>
                  <a:pt x="806755" y="1341598"/>
                </a:moveTo>
                <a:cubicBezTo>
                  <a:pt x="683071" y="1341598"/>
                  <a:pt x="582805" y="1441864"/>
                  <a:pt x="582805" y="1565548"/>
                </a:cubicBezTo>
                <a:cubicBezTo>
                  <a:pt x="582805" y="1689232"/>
                  <a:pt x="683071" y="1789498"/>
                  <a:pt x="806755" y="1789498"/>
                </a:cubicBezTo>
                <a:cubicBezTo>
                  <a:pt x="930439" y="1789498"/>
                  <a:pt x="1030705" y="1689232"/>
                  <a:pt x="1030705" y="1565548"/>
                </a:cubicBezTo>
                <a:cubicBezTo>
                  <a:pt x="1030705" y="1441864"/>
                  <a:pt x="930439" y="1341598"/>
                  <a:pt x="806755" y="1341598"/>
                </a:cubicBezTo>
                <a:close/>
              </a:path>
            </a:pathLst>
          </a:cu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2" name="Freeform: Shape 21">
            <a:extLst>
              <a:ext uri="{FF2B5EF4-FFF2-40B4-BE49-F238E27FC236}">
                <a16:creationId xmlns:a16="http://schemas.microsoft.com/office/drawing/2014/main" id="{4FA17314-717B-5D5E-8D27-89F265311FB0}"/>
              </a:ext>
            </a:extLst>
          </p:cNvPr>
          <p:cNvSpPr/>
          <p:nvPr/>
        </p:nvSpPr>
        <p:spPr>
          <a:xfrm rot="10800000">
            <a:off x="9200118" y="2335104"/>
            <a:ext cx="1694113" cy="2139705"/>
          </a:xfrm>
          <a:custGeom>
            <a:avLst/>
            <a:gdLst>
              <a:gd name="connsiteX0" fmla="*/ 52924 w 1694113"/>
              <a:gd name="connsiteY0" fmla="*/ 0 h 2139705"/>
              <a:gd name="connsiteX1" fmla="*/ 1694112 w 1694113"/>
              <a:gd name="connsiteY1" fmla="*/ 0 h 2139705"/>
              <a:gd name="connsiteX2" fmla="*/ 1694113 w 1694113"/>
              <a:gd name="connsiteY2" fmla="*/ 0 h 2139705"/>
              <a:gd name="connsiteX3" fmla="*/ 1694113 w 1694113"/>
              <a:gd name="connsiteY3" fmla="*/ 2086781 h 2139705"/>
              <a:gd name="connsiteX4" fmla="*/ 1641189 w 1694113"/>
              <a:gd name="connsiteY4" fmla="*/ 2139705 h 2139705"/>
              <a:gd name="connsiteX5" fmla="*/ 0 w 1694113"/>
              <a:gd name="connsiteY5" fmla="*/ 2139705 h 2139705"/>
              <a:gd name="connsiteX6" fmla="*/ 0 w 1694113"/>
              <a:gd name="connsiteY6" fmla="*/ 52924 h 2139705"/>
              <a:gd name="connsiteX7" fmla="*/ 52924 w 1694113"/>
              <a:gd name="connsiteY7" fmla="*/ 0 h 2139705"/>
              <a:gd name="connsiteX8" fmla="*/ 806755 w 1694113"/>
              <a:gd name="connsiteY8" fmla="*/ 228640 h 2139705"/>
              <a:gd name="connsiteX9" fmla="*/ 582805 w 1694113"/>
              <a:gd name="connsiteY9" fmla="*/ 452590 h 2139705"/>
              <a:gd name="connsiteX10" fmla="*/ 806755 w 1694113"/>
              <a:gd name="connsiteY10" fmla="*/ 676540 h 2139705"/>
              <a:gd name="connsiteX11" fmla="*/ 1030705 w 1694113"/>
              <a:gd name="connsiteY11" fmla="*/ 452590 h 2139705"/>
              <a:gd name="connsiteX12" fmla="*/ 806755 w 1694113"/>
              <a:gd name="connsiteY12" fmla="*/ 228640 h 2139705"/>
              <a:gd name="connsiteX13" fmla="*/ 806755 w 1694113"/>
              <a:gd name="connsiteY13" fmla="*/ 785119 h 2139705"/>
              <a:gd name="connsiteX14" fmla="*/ 582805 w 1694113"/>
              <a:gd name="connsiteY14" fmla="*/ 1009069 h 2139705"/>
              <a:gd name="connsiteX15" fmla="*/ 806755 w 1694113"/>
              <a:gd name="connsiteY15" fmla="*/ 1233019 h 2139705"/>
              <a:gd name="connsiteX16" fmla="*/ 1030705 w 1694113"/>
              <a:gd name="connsiteY16" fmla="*/ 1009069 h 2139705"/>
              <a:gd name="connsiteX17" fmla="*/ 806755 w 1694113"/>
              <a:gd name="connsiteY17" fmla="*/ 785119 h 2139705"/>
              <a:gd name="connsiteX18" fmla="*/ 806755 w 1694113"/>
              <a:gd name="connsiteY18" fmla="*/ 1341598 h 2139705"/>
              <a:gd name="connsiteX19" fmla="*/ 582805 w 1694113"/>
              <a:gd name="connsiteY19" fmla="*/ 1565548 h 2139705"/>
              <a:gd name="connsiteX20" fmla="*/ 806755 w 1694113"/>
              <a:gd name="connsiteY20" fmla="*/ 1789498 h 2139705"/>
              <a:gd name="connsiteX21" fmla="*/ 1030705 w 1694113"/>
              <a:gd name="connsiteY21" fmla="*/ 1565548 h 2139705"/>
              <a:gd name="connsiteX22" fmla="*/ 806755 w 1694113"/>
              <a:gd name="connsiteY22" fmla="*/ 1341598 h 21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4113" h="2139705">
                <a:moveTo>
                  <a:pt x="52924" y="0"/>
                </a:moveTo>
                <a:lnTo>
                  <a:pt x="1694112" y="0"/>
                </a:lnTo>
                <a:lnTo>
                  <a:pt x="1694113" y="0"/>
                </a:lnTo>
                <a:lnTo>
                  <a:pt x="1694113" y="2086781"/>
                </a:lnTo>
                <a:lnTo>
                  <a:pt x="1641189" y="2139705"/>
                </a:lnTo>
                <a:lnTo>
                  <a:pt x="0" y="2139705"/>
                </a:lnTo>
                <a:lnTo>
                  <a:pt x="0" y="52924"/>
                </a:lnTo>
                <a:lnTo>
                  <a:pt x="52924" y="0"/>
                </a:lnTo>
                <a:close/>
                <a:moveTo>
                  <a:pt x="806755" y="228640"/>
                </a:moveTo>
                <a:cubicBezTo>
                  <a:pt x="683071" y="228640"/>
                  <a:pt x="582805" y="328906"/>
                  <a:pt x="582805" y="452590"/>
                </a:cubicBezTo>
                <a:cubicBezTo>
                  <a:pt x="582805" y="576274"/>
                  <a:pt x="683071" y="676540"/>
                  <a:pt x="806755" y="676540"/>
                </a:cubicBezTo>
                <a:cubicBezTo>
                  <a:pt x="930439" y="676540"/>
                  <a:pt x="1030705" y="576274"/>
                  <a:pt x="1030705" y="452590"/>
                </a:cubicBezTo>
                <a:cubicBezTo>
                  <a:pt x="1030705" y="328906"/>
                  <a:pt x="930439" y="228640"/>
                  <a:pt x="806755" y="228640"/>
                </a:cubicBezTo>
                <a:close/>
                <a:moveTo>
                  <a:pt x="806755" y="785119"/>
                </a:moveTo>
                <a:cubicBezTo>
                  <a:pt x="683071" y="785119"/>
                  <a:pt x="582805" y="885385"/>
                  <a:pt x="582805" y="1009069"/>
                </a:cubicBezTo>
                <a:cubicBezTo>
                  <a:pt x="582805" y="1132753"/>
                  <a:pt x="683071" y="1233019"/>
                  <a:pt x="806755" y="1233019"/>
                </a:cubicBezTo>
                <a:cubicBezTo>
                  <a:pt x="930439" y="1233019"/>
                  <a:pt x="1030705" y="1132753"/>
                  <a:pt x="1030705" y="1009069"/>
                </a:cubicBezTo>
                <a:cubicBezTo>
                  <a:pt x="1030705" y="885385"/>
                  <a:pt x="930439" y="785119"/>
                  <a:pt x="806755" y="785119"/>
                </a:cubicBezTo>
                <a:close/>
                <a:moveTo>
                  <a:pt x="806755" y="1341598"/>
                </a:moveTo>
                <a:cubicBezTo>
                  <a:pt x="683071" y="1341598"/>
                  <a:pt x="582805" y="1441864"/>
                  <a:pt x="582805" y="1565548"/>
                </a:cubicBezTo>
                <a:cubicBezTo>
                  <a:pt x="582805" y="1689232"/>
                  <a:pt x="683071" y="1789498"/>
                  <a:pt x="806755" y="1789498"/>
                </a:cubicBezTo>
                <a:cubicBezTo>
                  <a:pt x="930439" y="1789498"/>
                  <a:pt x="1030705" y="1689232"/>
                  <a:pt x="1030705" y="1565548"/>
                </a:cubicBezTo>
                <a:cubicBezTo>
                  <a:pt x="1030705" y="1441864"/>
                  <a:pt x="930439" y="1341598"/>
                  <a:pt x="806755" y="1341598"/>
                </a:cubicBezTo>
                <a:close/>
              </a:path>
            </a:pathLst>
          </a:cu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2" name="Picture 1">
            <a:extLst>
              <a:ext uri="{FF2B5EF4-FFF2-40B4-BE49-F238E27FC236}">
                <a16:creationId xmlns:a16="http://schemas.microsoft.com/office/drawing/2014/main" id="{F107A063-3313-9F49-FC5A-C6CD2C7A72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561592" flipH="1">
            <a:off x="4055146" y="4229724"/>
            <a:ext cx="2275850" cy="1151418"/>
          </a:xfrm>
          <a:prstGeom prst="rect">
            <a:avLst/>
          </a:prstGeom>
        </p:spPr>
      </p:pic>
      <p:pic>
        <p:nvPicPr>
          <p:cNvPr id="8" name="Picture 7">
            <a:extLst>
              <a:ext uri="{FF2B5EF4-FFF2-40B4-BE49-F238E27FC236}">
                <a16:creationId xmlns:a16="http://schemas.microsoft.com/office/drawing/2014/main" id="{080D2FC3-32DD-74CF-7CEF-5C746C442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4894" y="2499855"/>
            <a:ext cx="1842375" cy="3234868"/>
          </a:xfrm>
          <a:prstGeom prst="rect">
            <a:avLst/>
          </a:prstGeom>
        </p:spPr>
      </p:pic>
      <p:sp>
        <p:nvSpPr>
          <p:cNvPr id="5" name="TextBox 4">
            <a:extLst>
              <a:ext uri="{FF2B5EF4-FFF2-40B4-BE49-F238E27FC236}">
                <a16:creationId xmlns:a16="http://schemas.microsoft.com/office/drawing/2014/main" id="{74D117F1-AAC2-B689-EEEB-683269C0414A}"/>
              </a:ext>
            </a:extLst>
          </p:cNvPr>
          <p:cNvSpPr txBox="1"/>
          <p:nvPr/>
        </p:nvSpPr>
        <p:spPr>
          <a:xfrm>
            <a:off x="1951818" y="6099659"/>
            <a:ext cx="7738389"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Dán 2 tấm mặt bên sát nhau và gắn chặt vào tấm đáy</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739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375E-6 2.96296E-6 L -0.34987 0.08518 " pathEditMode="relative" rAng="0" ptsTypes="AA">
                                      <p:cBhvr>
                                        <p:cTn id="46" dur="2000" fill="hold"/>
                                        <p:tgtEl>
                                          <p:spTgt spid="18"/>
                                        </p:tgtEl>
                                        <p:attrNameLst>
                                          <p:attrName>ppt_x</p:attrName>
                                          <p:attrName>ppt_y</p:attrName>
                                        </p:attrNameLst>
                                      </p:cBhvr>
                                      <p:rCtr x="-17500" y="4259"/>
                                    </p:animMotion>
                                  </p:childTnLst>
                                </p:cTn>
                              </p:par>
                              <p:par>
                                <p:cTn id="47" presetID="42" presetClass="path" presetSubtype="0" accel="50000" decel="50000" fill="hold" grpId="1" nodeType="withEffect">
                                  <p:stCondLst>
                                    <p:cond delay="0"/>
                                  </p:stCondLst>
                                  <p:childTnLst>
                                    <p:animMotion origin="layout" path="M 1.45833E-6 2.22222E-6 L -0.32487 0.06736 " pathEditMode="relative" rAng="0" ptsTypes="AA">
                                      <p:cBhvr>
                                        <p:cTn id="48" dur="2000" fill="hold"/>
                                        <p:tgtEl>
                                          <p:spTgt spid="22"/>
                                        </p:tgtEl>
                                        <p:attrNameLst>
                                          <p:attrName>ppt_x</p:attrName>
                                          <p:attrName>ppt_y</p:attrName>
                                        </p:attrNameLst>
                                      </p:cBhvr>
                                      <p:rCtr x="-16250" y="3356"/>
                                    </p:animMotion>
                                  </p:childTnLst>
                                </p:cTn>
                              </p:par>
                            </p:childTnLst>
                          </p:cTn>
                        </p:par>
                        <p:par>
                          <p:cTn id="49" fill="hold">
                            <p:stCondLst>
                              <p:cond delay="2000"/>
                            </p:stCondLst>
                            <p:childTnLst>
                              <p:par>
                                <p:cTn id="50" presetID="1" presetClass="exit" presetSubtype="0" fill="hold" grpId="2" nodeType="afterEffect">
                                  <p:stCondLst>
                                    <p:cond delay="0"/>
                                  </p:stCondLst>
                                  <p:childTnLst>
                                    <p:set>
                                      <p:cBhvr>
                                        <p:cTn id="51" dur="1" fill="hold">
                                          <p:stCondLst>
                                            <p:cond delay="0"/>
                                          </p:stCondLst>
                                        </p:cTn>
                                        <p:tgtEl>
                                          <p:spTgt spid="18"/>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
                                        </p:tgtEl>
                                        <p:attrNameLst>
                                          <p:attrName>style.visibility</p:attrName>
                                        </p:attrNameLst>
                                      </p:cBhvr>
                                      <p:to>
                                        <p:strVal val="hidden"/>
                                      </p:to>
                                    </p:set>
                                  </p:childTnLst>
                                </p:cTn>
                              </p:par>
                            </p:childTnLst>
                          </p:cTn>
                        </p:par>
                        <p:par>
                          <p:cTn id="56" fill="hold">
                            <p:stCondLst>
                              <p:cond delay="2000"/>
                            </p:stCondLst>
                            <p:childTnLst>
                              <p:par>
                                <p:cTn id="57" presetID="1"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25" grpId="0"/>
      <p:bldP spid="26" grpId="0" animBg="1"/>
      <p:bldP spid="18" grpId="0" animBg="1"/>
      <p:bldP spid="18" grpId="1" animBg="1"/>
      <p:bldP spid="18" grpId="2" animBg="1"/>
      <p:bldP spid="22" grpId="0" animBg="1"/>
      <p:bldP spid="22" grpId="1" animBg="1"/>
      <p:bldP spid="22" grpId="2"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Tạo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2</a:t>
            </a:r>
          </a:p>
        </p:txBody>
      </p:sp>
      <p:sp>
        <p:nvSpPr>
          <p:cNvPr id="25" name="TextBox 24">
            <a:extLst>
              <a:ext uri="{FF2B5EF4-FFF2-40B4-BE49-F238E27FC236}">
                <a16:creationId xmlns:a16="http://schemas.microsoft.com/office/drawing/2014/main" id="{79C92361-807D-16B8-8A88-500097A2ADC5}"/>
              </a:ext>
            </a:extLst>
          </p:cNvPr>
          <p:cNvSpPr txBox="1"/>
          <p:nvPr/>
        </p:nvSpPr>
        <p:spPr>
          <a:xfrm>
            <a:off x="3787304" y="1873949"/>
            <a:ext cx="5213477"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Đặt các tấm chia ngăn các màu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Heptagon 25">
            <a:extLst>
              <a:ext uri="{FF2B5EF4-FFF2-40B4-BE49-F238E27FC236}">
                <a16:creationId xmlns:a16="http://schemas.microsoft.com/office/drawing/2014/main" id="{AF6D65EA-A11C-9539-CA1B-234425F6AC82}"/>
              </a:ext>
            </a:extLst>
          </p:cNvPr>
          <p:cNvSpPr/>
          <p:nvPr/>
        </p:nvSpPr>
        <p:spPr>
          <a:xfrm>
            <a:off x="3143788" y="2237528"/>
            <a:ext cx="614239" cy="614239"/>
          </a:xfrm>
          <a:prstGeom prst="heptagon">
            <a:avLst/>
          </a:prstGeom>
          <a:solidFill>
            <a:srgbClr val="FE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p>
        </p:txBody>
      </p:sp>
      <p:pic>
        <p:nvPicPr>
          <p:cNvPr id="2" name="Picture 1">
            <a:extLst>
              <a:ext uri="{FF2B5EF4-FFF2-40B4-BE49-F238E27FC236}">
                <a16:creationId xmlns:a16="http://schemas.microsoft.com/office/drawing/2014/main" id="{F107A063-3313-9F49-FC5A-C6CD2C7A72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561592" flipH="1">
            <a:off x="1166461" y="3660986"/>
            <a:ext cx="2208926" cy="1151418"/>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080D2FC3-32DD-74CF-7CEF-5C746C442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775" y="2619261"/>
            <a:ext cx="1842375" cy="3234868"/>
          </a:xfrm>
          <a:prstGeom prst="rect">
            <a:avLst/>
          </a:prstGeom>
        </p:spPr>
      </p:pic>
      <p:pic>
        <p:nvPicPr>
          <p:cNvPr id="5" name="Picture 4">
            <a:extLst>
              <a:ext uri="{FF2B5EF4-FFF2-40B4-BE49-F238E27FC236}">
                <a16:creationId xmlns:a16="http://schemas.microsoft.com/office/drawing/2014/main" id="{503D5A11-B252-6484-253E-454CE63B70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561592" flipH="1">
            <a:off x="681222" y="4121623"/>
            <a:ext cx="2208926" cy="1151418"/>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9D0473A-FDF6-AEC9-E308-462DAF9E057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561592" flipH="1">
            <a:off x="1190714" y="4503774"/>
            <a:ext cx="2208926" cy="1151418"/>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F421C2CD-D0E9-6C7F-1F1A-F73D4FDE70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561592" flipH="1">
            <a:off x="2160725" y="3937936"/>
            <a:ext cx="2208926" cy="1151418"/>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FB60DC86-DEA6-0EBD-046A-26A5F74318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561592" flipH="1">
            <a:off x="1700206" y="3672709"/>
            <a:ext cx="2208926" cy="1151418"/>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5AE9D016-0C9B-36B9-ED20-9C6EBAAEF098}"/>
              </a:ext>
            </a:extLst>
          </p:cNvPr>
          <p:cNvSpPr txBox="1"/>
          <p:nvPr/>
        </p:nvSpPr>
        <p:spPr>
          <a:xfrm>
            <a:off x="537049" y="5882963"/>
            <a:ext cx="3825631"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Số lượng: 05 tấm</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0EA11DC4-04B4-9E1B-C864-496DC5E18F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3651" y="2368428"/>
            <a:ext cx="2175663" cy="3916194"/>
          </a:xfrm>
          <a:prstGeom prst="rect">
            <a:avLst/>
          </a:prstGeom>
        </p:spPr>
      </p:pic>
      <p:sp>
        <p:nvSpPr>
          <p:cNvPr id="14" name="TextBox 13">
            <a:extLst>
              <a:ext uri="{FF2B5EF4-FFF2-40B4-BE49-F238E27FC236}">
                <a16:creationId xmlns:a16="http://schemas.microsoft.com/office/drawing/2014/main" id="{5E99959A-7CE1-AC95-B4EF-2B458921A78C}"/>
              </a:ext>
            </a:extLst>
          </p:cNvPr>
          <p:cNvSpPr txBox="1"/>
          <p:nvPr/>
        </p:nvSpPr>
        <p:spPr>
          <a:xfrm>
            <a:off x="7825198" y="3172444"/>
            <a:ext cx="3835144" cy="1569660"/>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Xếp 5 tấm ngăn song song và đều nhau sao cho các lỗ tròn của mặt bên ở giữa các khoảng không gian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975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2.08333E-6 -2.59259E-6 L 0.34232 -0.03217 " pathEditMode="relative" rAng="0" ptsTypes="AA">
                                      <p:cBhvr>
                                        <p:cTn id="57" dur="2000" fill="hold"/>
                                        <p:tgtEl>
                                          <p:spTgt spid="2"/>
                                        </p:tgtEl>
                                        <p:attrNameLst>
                                          <p:attrName>ppt_x</p:attrName>
                                          <p:attrName>ppt_y</p:attrName>
                                        </p:attrNameLst>
                                      </p:cBhvr>
                                      <p:rCtr x="17109" y="-1620"/>
                                    </p:animMotion>
                                  </p:childTnLst>
                                </p:cTn>
                              </p:par>
                              <p:par>
                                <p:cTn id="58" presetID="42" presetClass="path" presetSubtype="0" accel="50000" decel="50000" fill="hold" nodeType="withEffect">
                                  <p:stCondLst>
                                    <p:cond delay="0"/>
                                  </p:stCondLst>
                                  <p:childTnLst>
                                    <p:animMotion origin="layout" path="M -4.375E-6 -3.7037E-6 L 0.38464 -0.04051 " pathEditMode="relative" rAng="0" ptsTypes="AA">
                                      <p:cBhvr>
                                        <p:cTn id="59" dur="2000" fill="hold"/>
                                        <p:tgtEl>
                                          <p:spTgt spid="5"/>
                                        </p:tgtEl>
                                        <p:attrNameLst>
                                          <p:attrName>ppt_x</p:attrName>
                                          <p:attrName>ppt_y</p:attrName>
                                        </p:attrNameLst>
                                      </p:cBhvr>
                                      <p:rCtr x="19232" y="-2037"/>
                                    </p:animMotion>
                                  </p:childTnLst>
                                </p:cTn>
                              </p:par>
                              <p:par>
                                <p:cTn id="60" presetID="42" presetClass="path" presetSubtype="0" accel="50000" decel="50000" fill="hold" nodeType="withEffect">
                                  <p:stCondLst>
                                    <p:cond delay="0"/>
                                  </p:stCondLst>
                                  <p:childTnLst>
                                    <p:animMotion origin="layout" path="M 1.45833E-6 -1.85185E-6 L 0.26237 0.1669 " pathEditMode="relative" rAng="0" ptsTypes="AA">
                                      <p:cBhvr>
                                        <p:cTn id="61" dur="2000" fill="hold"/>
                                        <p:tgtEl>
                                          <p:spTgt spid="7"/>
                                        </p:tgtEl>
                                        <p:attrNameLst>
                                          <p:attrName>ppt_x</p:attrName>
                                          <p:attrName>ppt_y</p:attrName>
                                        </p:attrNameLst>
                                      </p:cBhvr>
                                      <p:rCtr x="13112" y="8333"/>
                                    </p:animMotion>
                                  </p:childTnLst>
                                </p:cTn>
                              </p:par>
                              <p:par>
                                <p:cTn id="62" presetID="42" presetClass="path" presetSubtype="0" accel="50000" decel="50000" fill="hold" nodeType="withEffect">
                                  <p:stCondLst>
                                    <p:cond delay="0"/>
                                  </p:stCondLst>
                                  <p:childTnLst>
                                    <p:animMotion origin="layout" path="M 2.08333E-6 -4.44444E-6 L 0.29935 -0.1074 " pathEditMode="relative" rAng="0" ptsTypes="AA">
                                      <p:cBhvr>
                                        <p:cTn id="63" dur="2000" fill="hold"/>
                                        <p:tgtEl>
                                          <p:spTgt spid="9"/>
                                        </p:tgtEl>
                                        <p:attrNameLst>
                                          <p:attrName>ppt_x</p:attrName>
                                          <p:attrName>ppt_y</p:attrName>
                                        </p:attrNameLst>
                                      </p:cBhvr>
                                      <p:rCtr x="14961" y="-5370"/>
                                    </p:animMotion>
                                  </p:childTnLst>
                                </p:cTn>
                              </p:par>
                              <p:par>
                                <p:cTn id="64" presetID="42" presetClass="path" presetSubtype="0" accel="50000" decel="50000" fill="hold" nodeType="withEffect">
                                  <p:stCondLst>
                                    <p:cond delay="0"/>
                                  </p:stCondLst>
                                  <p:childTnLst>
                                    <p:animMotion origin="layout" path="M -1.25E-6 7.40741E-7 L 0.34544 -0.00718 " pathEditMode="relative" rAng="0" ptsTypes="AA">
                                      <p:cBhvr>
                                        <p:cTn id="65" dur="2000" fill="hold"/>
                                        <p:tgtEl>
                                          <p:spTgt spid="6"/>
                                        </p:tgtEl>
                                        <p:attrNameLst>
                                          <p:attrName>ppt_x</p:attrName>
                                          <p:attrName>ppt_y</p:attrName>
                                        </p:attrNameLst>
                                      </p:cBhvr>
                                      <p:rCtr x="17266" y="-370"/>
                                    </p:animMotion>
                                  </p:childTnLst>
                                </p:cTn>
                              </p:par>
                            </p:childTnLst>
                          </p:cTn>
                        </p:par>
                        <p:par>
                          <p:cTn id="66" fill="hold">
                            <p:stCondLst>
                              <p:cond delay="2000"/>
                            </p:stCondLst>
                            <p:childTnLst>
                              <p:par>
                                <p:cTn id="67" presetID="1" presetClass="exit" presetSubtype="0" fill="hold" nodeType="afterEffect">
                                  <p:stCondLst>
                                    <p:cond delay="0"/>
                                  </p:stCondLst>
                                  <p:childTnLst>
                                    <p:set>
                                      <p:cBhvr>
                                        <p:cTn id="68" dur="1" fill="hold">
                                          <p:stCondLst>
                                            <p:cond delay="0"/>
                                          </p:stCondLst>
                                        </p:cTn>
                                        <p:tgtEl>
                                          <p:spTgt spid="9"/>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5"/>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6"/>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8"/>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25" grpId="0"/>
      <p:bldP spid="26" grpId="0" animBg="1"/>
      <p:bldP spid="11"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Tạo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2</a:t>
            </a:r>
          </a:p>
        </p:txBody>
      </p:sp>
      <p:sp>
        <p:nvSpPr>
          <p:cNvPr id="25" name="TextBox 24">
            <a:extLst>
              <a:ext uri="{FF2B5EF4-FFF2-40B4-BE49-F238E27FC236}">
                <a16:creationId xmlns:a16="http://schemas.microsoft.com/office/drawing/2014/main" id="{79C92361-807D-16B8-8A88-500097A2ADC5}"/>
              </a:ext>
            </a:extLst>
          </p:cNvPr>
          <p:cNvSpPr txBox="1"/>
          <p:nvPr/>
        </p:nvSpPr>
        <p:spPr>
          <a:xfrm>
            <a:off x="3787304" y="1873949"/>
            <a:ext cx="5213477"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Đặt đèn vào các ngăn tương ứng</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Heptagon 25">
            <a:extLst>
              <a:ext uri="{FF2B5EF4-FFF2-40B4-BE49-F238E27FC236}">
                <a16:creationId xmlns:a16="http://schemas.microsoft.com/office/drawing/2014/main" id="{AF6D65EA-A11C-9539-CA1B-234425F6AC82}"/>
              </a:ext>
            </a:extLst>
          </p:cNvPr>
          <p:cNvSpPr/>
          <p:nvPr/>
        </p:nvSpPr>
        <p:spPr>
          <a:xfrm>
            <a:off x="3173065" y="1846187"/>
            <a:ext cx="614239" cy="614239"/>
          </a:xfrm>
          <a:prstGeom prst="heptagon">
            <a:avLst/>
          </a:prstGeom>
          <a:solidFill>
            <a:srgbClr val="FE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4</a:t>
            </a:r>
          </a:p>
        </p:txBody>
      </p:sp>
      <p:pic>
        <p:nvPicPr>
          <p:cNvPr id="8" name="Picture 7">
            <a:extLst>
              <a:ext uri="{FF2B5EF4-FFF2-40B4-BE49-F238E27FC236}">
                <a16:creationId xmlns:a16="http://schemas.microsoft.com/office/drawing/2014/main" id="{080D2FC3-32DD-74CF-7CEF-5C746C4422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8613" y="2481297"/>
            <a:ext cx="1797148" cy="3234868"/>
          </a:xfrm>
          <a:prstGeom prst="rect">
            <a:avLst/>
          </a:prstGeom>
        </p:spPr>
      </p:pic>
      <p:sp>
        <p:nvSpPr>
          <p:cNvPr id="11" name="TextBox 10">
            <a:extLst>
              <a:ext uri="{FF2B5EF4-FFF2-40B4-BE49-F238E27FC236}">
                <a16:creationId xmlns:a16="http://schemas.microsoft.com/office/drawing/2014/main" id="{5AE9D016-0C9B-36B9-ED20-9C6EBAAEF098}"/>
              </a:ext>
            </a:extLst>
          </p:cNvPr>
          <p:cNvSpPr txBox="1"/>
          <p:nvPr/>
        </p:nvSpPr>
        <p:spPr>
          <a:xfrm>
            <a:off x="537049" y="5882963"/>
            <a:ext cx="3825631"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Số lượng: 06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0EA11DC4-04B4-9E1B-C864-496DC5E18F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18613" y="2392527"/>
            <a:ext cx="1915408" cy="3459849"/>
          </a:xfrm>
          <a:prstGeom prst="rect">
            <a:avLst/>
          </a:prstGeom>
        </p:spPr>
      </p:pic>
      <p:pic>
        <p:nvPicPr>
          <p:cNvPr id="16" name="Picture 15">
            <a:extLst>
              <a:ext uri="{FF2B5EF4-FFF2-40B4-BE49-F238E27FC236}">
                <a16:creationId xmlns:a16="http://schemas.microsoft.com/office/drawing/2014/main" id="{49B59461-9F0E-CB96-CE47-FE432275C99D}"/>
              </a:ext>
            </a:extLst>
          </p:cNvPr>
          <p:cNvPicPr>
            <a:picLocks noChangeAspect="1"/>
          </p:cNvPicPr>
          <p:nvPr/>
        </p:nvPicPr>
        <p:blipFill rotWithShape="1">
          <a:blip r:embed="rId6">
            <a:extLst>
              <a:ext uri="{28A0092B-C50C-407E-A947-70E740481C1C}">
                <a14:useLocalDpi xmlns:a14="http://schemas.microsoft.com/office/drawing/2010/main" val="0"/>
              </a:ext>
            </a:extLst>
          </a:blip>
          <a:srcRect l="-1" r="15344"/>
          <a:stretch/>
        </p:blipFill>
        <p:spPr>
          <a:xfrm rot="16200000">
            <a:off x="1081603" y="3591300"/>
            <a:ext cx="2736526" cy="1720815"/>
          </a:xfrm>
          <a:prstGeom prst="rect">
            <a:avLst/>
          </a:prstGeom>
        </p:spPr>
      </p:pic>
    </p:spTree>
    <p:extLst>
      <p:ext uri="{BB962C8B-B14F-4D97-AF65-F5344CB8AC3E}">
        <p14:creationId xmlns:p14="http://schemas.microsoft.com/office/powerpoint/2010/main" val="349914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1.45833E-6 -4.07407E-6 L 0.37552 -0.06481 " pathEditMode="relative" rAng="0" ptsTypes="AA">
                                      <p:cBhvr>
                                        <p:cTn id="43" dur="2000" fill="hold"/>
                                        <p:tgtEl>
                                          <p:spTgt spid="16"/>
                                        </p:tgtEl>
                                        <p:attrNameLst>
                                          <p:attrName>ppt_x</p:attrName>
                                          <p:attrName>ppt_y</p:attrName>
                                        </p:attrNameLst>
                                      </p:cBhvr>
                                      <p:rCtr x="18776" y="-3241"/>
                                    </p:animMotion>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25" grpId="0"/>
      <p:bldP spid="26"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Tạo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2</a:t>
            </a:r>
          </a:p>
        </p:txBody>
      </p:sp>
      <p:sp>
        <p:nvSpPr>
          <p:cNvPr id="25" name="TextBox 24">
            <a:extLst>
              <a:ext uri="{FF2B5EF4-FFF2-40B4-BE49-F238E27FC236}">
                <a16:creationId xmlns:a16="http://schemas.microsoft.com/office/drawing/2014/main" id="{79C92361-807D-16B8-8A88-500097A2ADC5}"/>
              </a:ext>
            </a:extLst>
          </p:cNvPr>
          <p:cNvSpPr txBox="1"/>
          <p:nvPr/>
        </p:nvSpPr>
        <p:spPr>
          <a:xfrm>
            <a:off x="3787304" y="1873949"/>
            <a:ext cx="5213477"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Nối dây điện cho các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Heptagon 25">
            <a:extLst>
              <a:ext uri="{FF2B5EF4-FFF2-40B4-BE49-F238E27FC236}">
                <a16:creationId xmlns:a16="http://schemas.microsoft.com/office/drawing/2014/main" id="{AF6D65EA-A11C-9539-CA1B-234425F6AC82}"/>
              </a:ext>
            </a:extLst>
          </p:cNvPr>
          <p:cNvSpPr/>
          <p:nvPr/>
        </p:nvSpPr>
        <p:spPr>
          <a:xfrm>
            <a:off x="3173065" y="1846187"/>
            <a:ext cx="614239" cy="614239"/>
          </a:xfrm>
          <a:prstGeom prst="heptagon">
            <a:avLst/>
          </a:prstGeom>
          <a:solidFill>
            <a:srgbClr val="FE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5</a:t>
            </a:r>
          </a:p>
        </p:txBody>
      </p:sp>
      <p:sp>
        <p:nvSpPr>
          <p:cNvPr id="11" name="TextBox 10">
            <a:extLst>
              <a:ext uri="{FF2B5EF4-FFF2-40B4-BE49-F238E27FC236}">
                <a16:creationId xmlns:a16="http://schemas.microsoft.com/office/drawing/2014/main" id="{5AE9D016-0C9B-36B9-ED20-9C6EBAAEF098}"/>
              </a:ext>
            </a:extLst>
          </p:cNvPr>
          <p:cNvSpPr txBox="1"/>
          <p:nvPr/>
        </p:nvSpPr>
        <p:spPr>
          <a:xfrm>
            <a:off x="3561954" y="2812497"/>
            <a:ext cx="3825631" cy="1200329"/>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Nối dây điện cho từng bóng đèn. Bóng đèn màu nào dây điện màu đó </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0EA11DC4-04B4-9E1B-C864-496DC5E18F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24120" y="2381088"/>
            <a:ext cx="1915408" cy="3459849"/>
          </a:xfrm>
          <a:prstGeom prst="rect">
            <a:avLst/>
          </a:prstGeom>
        </p:spPr>
      </p:pic>
      <p:pic>
        <p:nvPicPr>
          <p:cNvPr id="16" name="Picture 15">
            <a:extLst>
              <a:ext uri="{FF2B5EF4-FFF2-40B4-BE49-F238E27FC236}">
                <a16:creationId xmlns:a16="http://schemas.microsoft.com/office/drawing/2014/main" id="{49B59461-9F0E-CB96-CE47-FE432275C99D}"/>
              </a:ext>
            </a:extLst>
          </p:cNvPr>
          <p:cNvPicPr>
            <a:picLocks noChangeAspect="1"/>
          </p:cNvPicPr>
          <p:nvPr/>
        </p:nvPicPr>
        <p:blipFill>
          <a:blip r:embed="rId5">
            <a:extLst>
              <a:ext uri="{28A0092B-C50C-407E-A947-70E740481C1C}">
                <a14:useLocalDpi xmlns:a14="http://schemas.microsoft.com/office/drawing/2010/main" val="0"/>
              </a:ext>
            </a:extLst>
          </a:blip>
          <a:srcRect l="1069" r="1069"/>
          <a:stretch/>
        </p:blipFill>
        <p:spPr>
          <a:xfrm>
            <a:off x="7610011" y="2624627"/>
            <a:ext cx="3157869" cy="2269857"/>
          </a:xfrm>
          <a:prstGeom prst="rect">
            <a:avLst/>
          </a:prstGeom>
        </p:spPr>
      </p:pic>
      <p:sp>
        <p:nvSpPr>
          <p:cNvPr id="5" name="TextBox 4">
            <a:extLst>
              <a:ext uri="{FF2B5EF4-FFF2-40B4-BE49-F238E27FC236}">
                <a16:creationId xmlns:a16="http://schemas.microsoft.com/office/drawing/2014/main" id="{4783F298-C0A9-B43F-152D-C9BD40030DE9}"/>
              </a:ext>
            </a:extLst>
          </p:cNvPr>
          <p:cNvSpPr txBox="1"/>
          <p:nvPr/>
        </p:nvSpPr>
        <p:spPr>
          <a:xfrm>
            <a:off x="3561953" y="4615466"/>
            <a:ext cx="3825631" cy="830997"/>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Tất cả dây gộp lại đưa qua lỗ tròn ở tấm nền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74E8197A-65DF-12ED-5512-D6096E38420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01693" y="2417826"/>
            <a:ext cx="2108898" cy="3724394"/>
          </a:xfrm>
          <a:prstGeom prst="rect">
            <a:avLst/>
          </a:prstGeom>
        </p:spPr>
      </p:pic>
      <p:sp>
        <p:nvSpPr>
          <p:cNvPr id="7" name="Oval 6">
            <a:extLst>
              <a:ext uri="{FF2B5EF4-FFF2-40B4-BE49-F238E27FC236}">
                <a16:creationId xmlns:a16="http://schemas.microsoft.com/office/drawing/2014/main" id="{79B10DA7-1B1D-F9C1-1A78-E66F301898A1}"/>
              </a:ext>
            </a:extLst>
          </p:cNvPr>
          <p:cNvSpPr/>
          <p:nvPr/>
        </p:nvSpPr>
        <p:spPr>
          <a:xfrm rot="19880650">
            <a:off x="1909810" y="5212072"/>
            <a:ext cx="692663" cy="65344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14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3"/>
                                        </p:tgtEl>
                                        <p:attrNameLst>
                                          <p:attrName>style.visibility</p:attrName>
                                        </p:attrNameLst>
                                      </p:cBhvr>
                                      <p:to>
                                        <p:strVal val="hidden"/>
                                      </p:to>
                                    </p:set>
                                  </p:childTnLst>
                                </p:cTn>
                              </p:par>
                              <p:par>
                                <p:cTn id="44" presetID="42"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26" presetClass="emph" presetSubtype="0" repeatCount="3000" fill="hold" grpId="1" nodeType="withEffect">
                                  <p:stCondLst>
                                    <p:cond delay="0"/>
                                  </p:stCondLst>
                                  <p:childTnLst>
                                    <p:animEffect transition="out" filter="fade">
                                      <p:cBhvr>
                                        <p:cTn id="56" dur="1000" tmFilter="0, 0; .2, .5; .8, .5; 1, 0"/>
                                        <p:tgtEl>
                                          <p:spTgt spid="7"/>
                                        </p:tgtEl>
                                      </p:cBhvr>
                                    </p:animEffect>
                                    <p:animScale>
                                      <p:cBhvr>
                                        <p:cTn id="57"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25" grpId="0"/>
      <p:bldP spid="26" grpId="0" animBg="1"/>
      <p:bldP spid="11" grpId="0"/>
      <p:bldP spid="5" grpId="0"/>
      <p:bldP spid="7" grpId="0" animBg="1"/>
      <p:bldP spid="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Tạo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2</a:t>
            </a:r>
          </a:p>
        </p:txBody>
      </p:sp>
      <p:sp>
        <p:nvSpPr>
          <p:cNvPr id="25" name="TextBox 24">
            <a:extLst>
              <a:ext uri="{FF2B5EF4-FFF2-40B4-BE49-F238E27FC236}">
                <a16:creationId xmlns:a16="http://schemas.microsoft.com/office/drawing/2014/main" id="{79C92361-807D-16B8-8A88-500097A2ADC5}"/>
              </a:ext>
            </a:extLst>
          </p:cNvPr>
          <p:cNvSpPr txBox="1"/>
          <p:nvPr/>
        </p:nvSpPr>
        <p:spPr>
          <a:xfrm>
            <a:off x="3787305" y="1873949"/>
            <a:ext cx="4654064"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Đặt hai tấm bên còn lại và lắp</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Heptagon 25">
            <a:extLst>
              <a:ext uri="{FF2B5EF4-FFF2-40B4-BE49-F238E27FC236}">
                <a16:creationId xmlns:a16="http://schemas.microsoft.com/office/drawing/2014/main" id="{AF6D65EA-A11C-9539-CA1B-234425F6AC82}"/>
              </a:ext>
            </a:extLst>
          </p:cNvPr>
          <p:cNvSpPr/>
          <p:nvPr/>
        </p:nvSpPr>
        <p:spPr>
          <a:xfrm>
            <a:off x="3136394" y="1755110"/>
            <a:ext cx="614239" cy="614239"/>
          </a:xfrm>
          <a:prstGeom prst="heptagon">
            <a:avLst/>
          </a:prstGeom>
          <a:solidFill>
            <a:srgbClr val="FE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6</a:t>
            </a:r>
          </a:p>
        </p:txBody>
      </p:sp>
      <p:pic>
        <p:nvPicPr>
          <p:cNvPr id="2" name="Picture 1">
            <a:extLst>
              <a:ext uri="{FF2B5EF4-FFF2-40B4-BE49-F238E27FC236}">
                <a16:creationId xmlns:a16="http://schemas.microsoft.com/office/drawing/2014/main" id="{F107A063-3313-9F49-FC5A-C6CD2C7A72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3805832" y="2440833"/>
            <a:ext cx="1694436" cy="2992438"/>
          </a:xfrm>
          <a:prstGeom prst="rect">
            <a:avLst/>
          </a:prstGeom>
        </p:spPr>
      </p:pic>
      <p:pic>
        <p:nvPicPr>
          <p:cNvPr id="8" name="Picture 7">
            <a:extLst>
              <a:ext uri="{FF2B5EF4-FFF2-40B4-BE49-F238E27FC236}">
                <a16:creationId xmlns:a16="http://schemas.microsoft.com/office/drawing/2014/main" id="{080D2FC3-32DD-74CF-7CEF-5C746C4422A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49190" y="2251330"/>
            <a:ext cx="1807720" cy="3234868"/>
          </a:xfrm>
          <a:prstGeom prst="rect">
            <a:avLst/>
          </a:prstGeom>
        </p:spPr>
      </p:pic>
      <p:sp>
        <p:nvSpPr>
          <p:cNvPr id="5" name="TextBox 4">
            <a:extLst>
              <a:ext uri="{FF2B5EF4-FFF2-40B4-BE49-F238E27FC236}">
                <a16:creationId xmlns:a16="http://schemas.microsoft.com/office/drawing/2014/main" id="{74D117F1-AAC2-B689-EEEB-683269C0414A}"/>
              </a:ext>
            </a:extLst>
          </p:cNvPr>
          <p:cNvSpPr txBox="1"/>
          <p:nvPr/>
        </p:nvSpPr>
        <p:spPr>
          <a:xfrm>
            <a:off x="1951819" y="6099659"/>
            <a:ext cx="5863112"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Gắn 2 tấm mặt bên còn lại cho thật khít</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Freeform: Shape 17">
            <a:extLst>
              <a:ext uri="{FF2B5EF4-FFF2-40B4-BE49-F238E27FC236}">
                <a16:creationId xmlns:a16="http://schemas.microsoft.com/office/drawing/2014/main" id="{414A35FE-AB19-7478-E37E-63EBFC9434A7}"/>
              </a:ext>
            </a:extLst>
          </p:cNvPr>
          <p:cNvSpPr/>
          <p:nvPr/>
        </p:nvSpPr>
        <p:spPr>
          <a:xfrm>
            <a:off x="8035832" y="2655362"/>
            <a:ext cx="1694113" cy="2139705"/>
          </a:xfrm>
          <a:custGeom>
            <a:avLst/>
            <a:gdLst>
              <a:gd name="connsiteX0" fmla="*/ 52924 w 1694113"/>
              <a:gd name="connsiteY0" fmla="*/ 0 h 2139705"/>
              <a:gd name="connsiteX1" fmla="*/ 1694112 w 1694113"/>
              <a:gd name="connsiteY1" fmla="*/ 0 h 2139705"/>
              <a:gd name="connsiteX2" fmla="*/ 1694113 w 1694113"/>
              <a:gd name="connsiteY2" fmla="*/ 0 h 2139705"/>
              <a:gd name="connsiteX3" fmla="*/ 1694113 w 1694113"/>
              <a:gd name="connsiteY3" fmla="*/ 2086781 h 2139705"/>
              <a:gd name="connsiteX4" fmla="*/ 1641189 w 1694113"/>
              <a:gd name="connsiteY4" fmla="*/ 2139705 h 2139705"/>
              <a:gd name="connsiteX5" fmla="*/ 0 w 1694113"/>
              <a:gd name="connsiteY5" fmla="*/ 2139705 h 2139705"/>
              <a:gd name="connsiteX6" fmla="*/ 0 w 1694113"/>
              <a:gd name="connsiteY6" fmla="*/ 52924 h 2139705"/>
              <a:gd name="connsiteX7" fmla="*/ 52924 w 1694113"/>
              <a:gd name="connsiteY7" fmla="*/ 0 h 2139705"/>
              <a:gd name="connsiteX8" fmla="*/ 806755 w 1694113"/>
              <a:gd name="connsiteY8" fmla="*/ 228640 h 2139705"/>
              <a:gd name="connsiteX9" fmla="*/ 582805 w 1694113"/>
              <a:gd name="connsiteY9" fmla="*/ 452590 h 2139705"/>
              <a:gd name="connsiteX10" fmla="*/ 806755 w 1694113"/>
              <a:gd name="connsiteY10" fmla="*/ 676540 h 2139705"/>
              <a:gd name="connsiteX11" fmla="*/ 1030705 w 1694113"/>
              <a:gd name="connsiteY11" fmla="*/ 452590 h 2139705"/>
              <a:gd name="connsiteX12" fmla="*/ 806755 w 1694113"/>
              <a:gd name="connsiteY12" fmla="*/ 228640 h 2139705"/>
              <a:gd name="connsiteX13" fmla="*/ 806755 w 1694113"/>
              <a:gd name="connsiteY13" fmla="*/ 785119 h 2139705"/>
              <a:gd name="connsiteX14" fmla="*/ 582805 w 1694113"/>
              <a:gd name="connsiteY14" fmla="*/ 1009069 h 2139705"/>
              <a:gd name="connsiteX15" fmla="*/ 806755 w 1694113"/>
              <a:gd name="connsiteY15" fmla="*/ 1233019 h 2139705"/>
              <a:gd name="connsiteX16" fmla="*/ 1030705 w 1694113"/>
              <a:gd name="connsiteY16" fmla="*/ 1009069 h 2139705"/>
              <a:gd name="connsiteX17" fmla="*/ 806755 w 1694113"/>
              <a:gd name="connsiteY17" fmla="*/ 785119 h 2139705"/>
              <a:gd name="connsiteX18" fmla="*/ 806755 w 1694113"/>
              <a:gd name="connsiteY18" fmla="*/ 1341598 h 2139705"/>
              <a:gd name="connsiteX19" fmla="*/ 582805 w 1694113"/>
              <a:gd name="connsiteY19" fmla="*/ 1565548 h 2139705"/>
              <a:gd name="connsiteX20" fmla="*/ 806755 w 1694113"/>
              <a:gd name="connsiteY20" fmla="*/ 1789498 h 2139705"/>
              <a:gd name="connsiteX21" fmla="*/ 1030705 w 1694113"/>
              <a:gd name="connsiteY21" fmla="*/ 1565548 h 2139705"/>
              <a:gd name="connsiteX22" fmla="*/ 806755 w 1694113"/>
              <a:gd name="connsiteY22" fmla="*/ 1341598 h 21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4113" h="2139705">
                <a:moveTo>
                  <a:pt x="52924" y="0"/>
                </a:moveTo>
                <a:lnTo>
                  <a:pt x="1694112" y="0"/>
                </a:lnTo>
                <a:lnTo>
                  <a:pt x="1694113" y="0"/>
                </a:lnTo>
                <a:lnTo>
                  <a:pt x="1694113" y="2086781"/>
                </a:lnTo>
                <a:lnTo>
                  <a:pt x="1641189" y="2139705"/>
                </a:lnTo>
                <a:lnTo>
                  <a:pt x="0" y="2139705"/>
                </a:lnTo>
                <a:lnTo>
                  <a:pt x="0" y="52924"/>
                </a:lnTo>
                <a:lnTo>
                  <a:pt x="52924" y="0"/>
                </a:lnTo>
                <a:close/>
                <a:moveTo>
                  <a:pt x="806755" y="228640"/>
                </a:moveTo>
                <a:cubicBezTo>
                  <a:pt x="683071" y="228640"/>
                  <a:pt x="582805" y="328906"/>
                  <a:pt x="582805" y="452590"/>
                </a:cubicBezTo>
                <a:cubicBezTo>
                  <a:pt x="582805" y="576274"/>
                  <a:pt x="683071" y="676540"/>
                  <a:pt x="806755" y="676540"/>
                </a:cubicBezTo>
                <a:cubicBezTo>
                  <a:pt x="930439" y="676540"/>
                  <a:pt x="1030705" y="576274"/>
                  <a:pt x="1030705" y="452590"/>
                </a:cubicBezTo>
                <a:cubicBezTo>
                  <a:pt x="1030705" y="328906"/>
                  <a:pt x="930439" y="228640"/>
                  <a:pt x="806755" y="228640"/>
                </a:cubicBezTo>
                <a:close/>
                <a:moveTo>
                  <a:pt x="806755" y="785119"/>
                </a:moveTo>
                <a:cubicBezTo>
                  <a:pt x="683071" y="785119"/>
                  <a:pt x="582805" y="885385"/>
                  <a:pt x="582805" y="1009069"/>
                </a:cubicBezTo>
                <a:cubicBezTo>
                  <a:pt x="582805" y="1132753"/>
                  <a:pt x="683071" y="1233019"/>
                  <a:pt x="806755" y="1233019"/>
                </a:cubicBezTo>
                <a:cubicBezTo>
                  <a:pt x="930439" y="1233019"/>
                  <a:pt x="1030705" y="1132753"/>
                  <a:pt x="1030705" y="1009069"/>
                </a:cubicBezTo>
                <a:cubicBezTo>
                  <a:pt x="1030705" y="885385"/>
                  <a:pt x="930439" y="785119"/>
                  <a:pt x="806755" y="785119"/>
                </a:cubicBezTo>
                <a:close/>
                <a:moveTo>
                  <a:pt x="806755" y="1341598"/>
                </a:moveTo>
                <a:cubicBezTo>
                  <a:pt x="683071" y="1341598"/>
                  <a:pt x="582805" y="1441864"/>
                  <a:pt x="582805" y="1565548"/>
                </a:cubicBezTo>
                <a:cubicBezTo>
                  <a:pt x="582805" y="1689232"/>
                  <a:pt x="683071" y="1789498"/>
                  <a:pt x="806755" y="1789498"/>
                </a:cubicBezTo>
                <a:cubicBezTo>
                  <a:pt x="930439" y="1789498"/>
                  <a:pt x="1030705" y="1689232"/>
                  <a:pt x="1030705" y="1565548"/>
                </a:cubicBezTo>
                <a:cubicBezTo>
                  <a:pt x="1030705" y="1441864"/>
                  <a:pt x="930439" y="1341598"/>
                  <a:pt x="806755" y="1341598"/>
                </a:cubicBezTo>
                <a:close/>
              </a:path>
            </a:pathLst>
          </a:cu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2" name="Freeform: Shape 21">
            <a:extLst>
              <a:ext uri="{FF2B5EF4-FFF2-40B4-BE49-F238E27FC236}">
                <a16:creationId xmlns:a16="http://schemas.microsoft.com/office/drawing/2014/main" id="{4FA17314-717B-5D5E-8D27-89F265311FB0}"/>
              </a:ext>
            </a:extLst>
          </p:cNvPr>
          <p:cNvSpPr/>
          <p:nvPr/>
        </p:nvSpPr>
        <p:spPr>
          <a:xfrm rot="10800000">
            <a:off x="9200118" y="2335104"/>
            <a:ext cx="1694113" cy="2139705"/>
          </a:xfrm>
          <a:custGeom>
            <a:avLst/>
            <a:gdLst>
              <a:gd name="connsiteX0" fmla="*/ 52924 w 1694113"/>
              <a:gd name="connsiteY0" fmla="*/ 0 h 2139705"/>
              <a:gd name="connsiteX1" fmla="*/ 1694112 w 1694113"/>
              <a:gd name="connsiteY1" fmla="*/ 0 h 2139705"/>
              <a:gd name="connsiteX2" fmla="*/ 1694113 w 1694113"/>
              <a:gd name="connsiteY2" fmla="*/ 0 h 2139705"/>
              <a:gd name="connsiteX3" fmla="*/ 1694113 w 1694113"/>
              <a:gd name="connsiteY3" fmla="*/ 2086781 h 2139705"/>
              <a:gd name="connsiteX4" fmla="*/ 1641189 w 1694113"/>
              <a:gd name="connsiteY4" fmla="*/ 2139705 h 2139705"/>
              <a:gd name="connsiteX5" fmla="*/ 0 w 1694113"/>
              <a:gd name="connsiteY5" fmla="*/ 2139705 h 2139705"/>
              <a:gd name="connsiteX6" fmla="*/ 0 w 1694113"/>
              <a:gd name="connsiteY6" fmla="*/ 52924 h 2139705"/>
              <a:gd name="connsiteX7" fmla="*/ 52924 w 1694113"/>
              <a:gd name="connsiteY7" fmla="*/ 0 h 2139705"/>
              <a:gd name="connsiteX8" fmla="*/ 806755 w 1694113"/>
              <a:gd name="connsiteY8" fmla="*/ 228640 h 2139705"/>
              <a:gd name="connsiteX9" fmla="*/ 582805 w 1694113"/>
              <a:gd name="connsiteY9" fmla="*/ 452590 h 2139705"/>
              <a:gd name="connsiteX10" fmla="*/ 806755 w 1694113"/>
              <a:gd name="connsiteY10" fmla="*/ 676540 h 2139705"/>
              <a:gd name="connsiteX11" fmla="*/ 1030705 w 1694113"/>
              <a:gd name="connsiteY11" fmla="*/ 452590 h 2139705"/>
              <a:gd name="connsiteX12" fmla="*/ 806755 w 1694113"/>
              <a:gd name="connsiteY12" fmla="*/ 228640 h 2139705"/>
              <a:gd name="connsiteX13" fmla="*/ 806755 w 1694113"/>
              <a:gd name="connsiteY13" fmla="*/ 785119 h 2139705"/>
              <a:gd name="connsiteX14" fmla="*/ 582805 w 1694113"/>
              <a:gd name="connsiteY14" fmla="*/ 1009069 h 2139705"/>
              <a:gd name="connsiteX15" fmla="*/ 806755 w 1694113"/>
              <a:gd name="connsiteY15" fmla="*/ 1233019 h 2139705"/>
              <a:gd name="connsiteX16" fmla="*/ 1030705 w 1694113"/>
              <a:gd name="connsiteY16" fmla="*/ 1009069 h 2139705"/>
              <a:gd name="connsiteX17" fmla="*/ 806755 w 1694113"/>
              <a:gd name="connsiteY17" fmla="*/ 785119 h 2139705"/>
              <a:gd name="connsiteX18" fmla="*/ 806755 w 1694113"/>
              <a:gd name="connsiteY18" fmla="*/ 1341598 h 2139705"/>
              <a:gd name="connsiteX19" fmla="*/ 582805 w 1694113"/>
              <a:gd name="connsiteY19" fmla="*/ 1565548 h 2139705"/>
              <a:gd name="connsiteX20" fmla="*/ 806755 w 1694113"/>
              <a:gd name="connsiteY20" fmla="*/ 1789498 h 2139705"/>
              <a:gd name="connsiteX21" fmla="*/ 1030705 w 1694113"/>
              <a:gd name="connsiteY21" fmla="*/ 1565548 h 2139705"/>
              <a:gd name="connsiteX22" fmla="*/ 806755 w 1694113"/>
              <a:gd name="connsiteY22" fmla="*/ 1341598 h 21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4113" h="2139705">
                <a:moveTo>
                  <a:pt x="52924" y="0"/>
                </a:moveTo>
                <a:lnTo>
                  <a:pt x="1694112" y="0"/>
                </a:lnTo>
                <a:lnTo>
                  <a:pt x="1694113" y="0"/>
                </a:lnTo>
                <a:lnTo>
                  <a:pt x="1694113" y="2086781"/>
                </a:lnTo>
                <a:lnTo>
                  <a:pt x="1641189" y="2139705"/>
                </a:lnTo>
                <a:lnTo>
                  <a:pt x="0" y="2139705"/>
                </a:lnTo>
                <a:lnTo>
                  <a:pt x="0" y="52924"/>
                </a:lnTo>
                <a:lnTo>
                  <a:pt x="52924" y="0"/>
                </a:lnTo>
                <a:close/>
                <a:moveTo>
                  <a:pt x="806755" y="228640"/>
                </a:moveTo>
                <a:cubicBezTo>
                  <a:pt x="683071" y="228640"/>
                  <a:pt x="582805" y="328906"/>
                  <a:pt x="582805" y="452590"/>
                </a:cubicBezTo>
                <a:cubicBezTo>
                  <a:pt x="582805" y="576274"/>
                  <a:pt x="683071" y="676540"/>
                  <a:pt x="806755" y="676540"/>
                </a:cubicBezTo>
                <a:cubicBezTo>
                  <a:pt x="930439" y="676540"/>
                  <a:pt x="1030705" y="576274"/>
                  <a:pt x="1030705" y="452590"/>
                </a:cubicBezTo>
                <a:cubicBezTo>
                  <a:pt x="1030705" y="328906"/>
                  <a:pt x="930439" y="228640"/>
                  <a:pt x="806755" y="228640"/>
                </a:cubicBezTo>
                <a:close/>
                <a:moveTo>
                  <a:pt x="806755" y="785119"/>
                </a:moveTo>
                <a:cubicBezTo>
                  <a:pt x="683071" y="785119"/>
                  <a:pt x="582805" y="885385"/>
                  <a:pt x="582805" y="1009069"/>
                </a:cubicBezTo>
                <a:cubicBezTo>
                  <a:pt x="582805" y="1132753"/>
                  <a:pt x="683071" y="1233019"/>
                  <a:pt x="806755" y="1233019"/>
                </a:cubicBezTo>
                <a:cubicBezTo>
                  <a:pt x="930439" y="1233019"/>
                  <a:pt x="1030705" y="1132753"/>
                  <a:pt x="1030705" y="1009069"/>
                </a:cubicBezTo>
                <a:cubicBezTo>
                  <a:pt x="1030705" y="885385"/>
                  <a:pt x="930439" y="785119"/>
                  <a:pt x="806755" y="785119"/>
                </a:cubicBezTo>
                <a:close/>
                <a:moveTo>
                  <a:pt x="806755" y="1341598"/>
                </a:moveTo>
                <a:cubicBezTo>
                  <a:pt x="683071" y="1341598"/>
                  <a:pt x="582805" y="1441864"/>
                  <a:pt x="582805" y="1565548"/>
                </a:cubicBezTo>
                <a:cubicBezTo>
                  <a:pt x="582805" y="1689232"/>
                  <a:pt x="683071" y="1789498"/>
                  <a:pt x="806755" y="1789498"/>
                </a:cubicBezTo>
                <a:cubicBezTo>
                  <a:pt x="930439" y="1789498"/>
                  <a:pt x="1030705" y="1689232"/>
                  <a:pt x="1030705" y="1565548"/>
                </a:cubicBezTo>
                <a:cubicBezTo>
                  <a:pt x="1030705" y="1441864"/>
                  <a:pt x="930439" y="1341598"/>
                  <a:pt x="806755" y="1341598"/>
                </a:cubicBezTo>
                <a:close/>
              </a:path>
            </a:pathLst>
          </a:cu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Tree>
    <p:extLst>
      <p:ext uri="{BB962C8B-B14F-4D97-AF65-F5344CB8AC3E}">
        <p14:creationId xmlns:p14="http://schemas.microsoft.com/office/powerpoint/2010/main" val="366115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375E-6 2.96296E-6 L -0.34987 0.08518 " pathEditMode="relative" rAng="0" ptsTypes="AA">
                                      <p:cBhvr>
                                        <p:cTn id="46" dur="2000" fill="hold"/>
                                        <p:tgtEl>
                                          <p:spTgt spid="18"/>
                                        </p:tgtEl>
                                        <p:attrNameLst>
                                          <p:attrName>ppt_x</p:attrName>
                                          <p:attrName>ppt_y</p:attrName>
                                        </p:attrNameLst>
                                      </p:cBhvr>
                                      <p:rCtr x="-17500" y="4259"/>
                                    </p:animMotion>
                                  </p:childTnLst>
                                </p:cTn>
                              </p:par>
                              <p:par>
                                <p:cTn id="47" presetID="42" presetClass="path" presetSubtype="0" accel="50000" decel="50000" fill="hold" grpId="1" nodeType="withEffect">
                                  <p:stCondLst>
                                    <p:cond delay="0"/>
                                  </p:stCondLst>
                                  <p:childTnLst>
                                    <p:animMotion origin="layout" path="M 1.45833E-6 2.22222E-6 L -0.32487 0.06736 " pathEditMode="relative" rAng="0" ptsTypes="AA">
                                      <p:cBhvr>
                                        <p:cTn id="48" dur="2000" fill="hold"/>
                                        <p:tgtEl>
                                          <p:spTgt spid="22"/>
                                        </p:tgtEl>
                                        <p:attrNameLst>
                                          <p:attrName>ppt_x</p:attrName>
                                          <p:attrName>ppt_y</p:attrName>
                                        </p:attrNameLst>
                                      </p:cBhvr>
                                      <p:rCtr x="-16250" y="3356"/>
                                    </p:animMotion>
                                  </p:childTnLst>
                                </p:cTn>
                              </p:par>
                            </p:childTnLst>
                          </p:cTn>
                        </p:par>
                        <p:par>
                          <p:cTn id="49" fill="hold">
                            <p:stCondLst>
                              <p:cond delay="2000"/>
                            </p:stCondLst>
                            <p:childTnLst>
                              <p:par>
                                <p:cTn id="50" presetID="1" presetClass="exit" presetSubtype="0" fill="hold" grpId="2" nodeType="afterEffect">
                                  <p:stCondLst>
                                    <p:cond delay="0"/>
                                  </p:stCondLst>
                                  <p:childTnLst>
                                    <p:set>
                                      <p:cBhvr>
                                        <p:cTn id="51" dur="1" fill="hold">
                                          <p:stCondLst>
                                            <p:cond delay="0"/>
                                          </p:stCondLst>
                                        </p:cTn>
                                        <p:tgtEl>
                                          <p:spTgt spid="18"/>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
                                        </p:tgtEl>
                                        <p:attrNameLst>
                                          <p:attrName>style.visibility</p:attrName>
                                        </p:attrNameLst>
                                      </p:cBhvr>
                                      <p:to>
                                        <p:strVal val="hidden"/>
                                      </p:to>
                                    </p:set>
                                  </p:childTnLst>
                                </p:cTn>
                              </p:par>
                            </p:childTnLst>
                          </p:cTn>
                        </p:par>
                        <p:par>
                          <p:cTn id="56" fill="hold">
                            <p:stCondLst>
                              <p:cond delay="2000"/>
                            </p:stCondLst>
                            <p:childTnLst>
                              <p:par>
                                <p:cTn id="57" presetID="1"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25" grpId="0"/>
      <p:bldP spid="26" grpId="0" animBg="1"/>
      <p:bldP spid="5" grpId="0"/>
      <p:bldP spid="18" grpId="0" animBg="1"/>
      <p:bldP spid="18" grpId="1" animBg="1"/>
      <p:bldP spid="18" grpId="2" animBg="1"/>
      <p:bldP spid="22" grpId="0" animBg="1"/>
      <p:bldP spid="22" grpId="1" animBg="1"/>
      <p:bldP spid="22"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Tạo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2</a:t>
            </a:r>
          </a:p>
        </p:txBody>
      </p:sp>
      <p:sp>
        <p:nvSpPr>
          <p:cNvPr id="25" name="TextBox 24">
            <a:extLst>
              <a:ext uri="{FF2B5EF4-FFF2-40B4-BE49-F238E27FC236}">
                <a16:creationId xmlns:a16="http://schemas.microsoft.com/office/drawing/2014/main" id="{79C92361-807D-16B8-8A88-500097A2ADC5}"/>
              </a:ext>
            </a:extLst>
          </p:cNvPr>
          <p:cNvSpPr txBox="1"/>
          <p:nvPr/>
        </p:nvSpPr>
        <p:spPr>
          <a:xfrm>
            <a:off x="3787304" y="1873949"/>
            <a:ext cx="5213477"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Đặt chụp đèn các màu</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Heptagon 25">
            <a:extLst>
              <a:ext uri="{FF2B5EF4-FFF2-40B4-BE49-F238E27FC236}">
                <a16:creationId xmlns:a16="http://schemas.microsoft.com/office/drawing/2014/main" id="{AF6D65EA-A11C-9539-CA1B-234425F6AC82}"/>
              </a:ext>
            </a:extLst>
          </p:cNvPr>
          <p:cNvSpPr/>
          <p:nvPr/>
        </p:nvSpPr>
        <p:spPr>
          <a:xfrm>
            <a:off x="3173065" y="1846187"/>
            <a:ext cx="614239" cy="614239"/>
          </a:xfrm>
          <a:prstGeom prst="heptagon">
            <a:avLst/>
          </a:prstGeom>
          <a:solidFill>
            <a:srgbClr val="FE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7</a:t>
            </a:r>
          </a:p>
        </p:txBody>
      </p:sp>
      <p:sp>
        <p:nvSpPr>
          <p:cNvPr id="11" name="TextBox 10">
            <a:extLst>
              <a:ext uri="{FF2B5EF4-FFF2-40B4-BE49-F238E27FC236}">
                <a16:creationId xmlns:a16="http://schemas.microsoft.com/office/drawing/2014/main" id="{5AE9D016-0C9B-36B9-ED20-9C6EBAAEF098}"/>
              </a:ext>
            </a:extLst>
          </p:cNvPr>
          <p:cNvSpPr txBox="1"/>
          <p:nvPr/>
        </p:nvSpPr>
        <p:spPr>
          <a:xfrm>
            <a:off x="376684" y="3682104"/>
            <a:ext cx="3825631" cy="1321237"/>
          </a:xfrm>
          <a:prstGeom prst="can">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Gắn các chụp đèn theo màu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0EA11DC4-04B4-9E1B-C864-496DC5E18F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70143" y="2460426"/>
            <a:ext cx="1915408" cy="3427571"/>
          </a:xfrm>
          <a:prstGeom prst="rect">
            <a:avLst/>
          </a:prstGeom>
        </p:spPr>
      </p:pic>
      <p:pic>
        <p:nvPicPr>
          <p:cNvPr id="6" name="Picture 5">
            <a:extLst>
              <a:ext uri="{FF2B5EF4-FFF2-40B4-BE49-F238E27FC236}">
                <a16:creationId xmlns:a16="http://schemas.microsoft.com/office/drawing/2014/main" id="{74E8197A-65DF-12ED-5512-D6096E3842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76653" y="2330873"/>
            <a:ext cx="2108898" cy="3510064"/>
          </a:xfrm>
          <a:prstGeom prst="rect">
            <a:avLst/>
          </a:prstGeom>
        </p:spPr>
      </p:pic>
      <p:sp>
        <p:nvSpPr>
          <p:cNvPr id="2" name="Cylinder 1">
            <a:extLst>
              <a:ext uri="{FF2B5EF4-FFF2-40B4-BE49-F238E27FC236}">
                <a16:creationId xmlns:a16="http://schemas.microsoft.com/office/drawing/2014/main" id="{47E362A0-171C-93E2-A0D9-D2C108C4932A}"/>
              </a:ext>
            </a:extLst>
          </p:cNvPr>
          <p:cNvSpPr/>
          <p:nvPr/>
        </p:nvSpPr>
        <p:spPr>
          <a:xfrm rot="16200000">
            <a:off x="9216816" y="3275093"/>
            <a:ext cx="1031259" cy="1463328"/>
          </a:xfrm>
          <a:prstGeom prst="can">
            <a:avLst>
              <a:gd name="adj" fmla="val 64669"/>
            </a:avLst>
          </a:prstGeom>
          <a:noFill/>
          <a:ln w="28575">
            <a:solidFill>
              <a:schemeClr val="tx1">
                <a:lumMod val="95000"/>
                <a:lumOff val="5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EAEA44DF-7D3C-E43D-143C-B6BBA5F50CD2}"/>
              </a:ext>
            </a:extLst>
          </p:cNvPr>
          <p:cNvSpPr txBox="1"/>
          <p:nvPr/>
        </p:nvSpPr>
        <p:spPr>
          <a:xfrm>
            <a:off x="8826019" y="4827457"/>
            <a:ext cx="2025261" cy="734020"/>
          </a:xfrm>
          <a:prstGeom prst="can">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Chụp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20152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1" nodeType="clickEffect">
                                  <p:stCondLst>
                                    <p:cond delay="0"/>
                                  </p:stCondLst>
                                  <p:childTnLst>
                                    <p:animMotion origin="layout" path="M 2.91667E-6 7.40741E-7 L -0.32891 -0.13287 " pathEditMode="relative" rAng="0" ptsTypes="AA">
                                      <p:cBhvr>
                                        <p:cTn id="48" dur="2000" fill="hold"/>
                                        <p:tgtEl>
                                          <p:spTgt spid="2"/>
                                        </p:tgtEl>
                                        <p:attrNameLst>
                                          <p:attrName>ppt_x</p:attrName>
                                          <p:attrName>ppt_y</p:attrName>
                                        </p:attrNameLst>
                                      </p:cBhvr>
                                      <p:rCtr x="-16445" y="-6644"/>
                                    </p:animMotion>
                                  </p:childTnLst>
                                </p:cTn>
                              </p:par>
                            </p:childTnLst>
                          </p:cTn>
                        </p:par>
                        <p:par>
                          <p:cTn id="49" fill="hold">
                            <p:stCondLst>
                              <p:cond delay="2000"/>
                            </p:stCondLst>
                            <p:childTnLst>
                              <p:par>
                                <p:cTn id="50" presetID="1" presetClass="exit" presetSubtype="0" fill="hold" grpId="2" nodeType="afterEffect">
                                  <p:stCondLst>
                                    <p:cond delay="0"/>
                                  </p:stCondLst>
                                  <p:childTnLst>
                                    <p:set>
                                      <p:cBhvr>
                                        <p:cTn id="51" dur="1" fill="hold">
                                          <p:stCondLst>
                                            <p:cond delay="0"/>
                                          </p:stCondLst>
                                        </p:cTn>
                                        <p:tgtEl>
                                          <p:spTgt spid="2"/>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3"/>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25" grpId="0"/>
      <p:bldP spid="26" grpId="0" animBg="1"/>
      <p:bldP spid="11" grpId="0"/>
      <p:bldP spid="2" grpId="0" animBg="1"/>
      <p:bldP spid="2" grpId="1" animBg="1"/>
      <p:bldP spid="2" grpId="2"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Tạo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2</a:t>
            </a:r>
          </a:p>
        </p:txBody>
      </p:sp>
      <p:sp>
        <p:nvSpPr>
          <p:cNvPr id="25" name="TextBox 24">
            <a:extLst>
              <a:ext uri="{FF2B5EF4-FFF2-40B4-BE49-F238E27FC236}">
                <a16:creationId xmlns:a16="http://schemas.microsoft.com/office/drawing/2014/main" id="{79C92361-807D-16B8-8A88-500097A2ADC5}"/>
              </a:ext>
            </a:extLst>
          </p:cNvPr>
          <p:cNvSpPr txBox="1"/>
          <p:nvPr/>
        </p:nvSpPr>
        <p:spPr>
          <a:xfrm>
            <a:off x="4360591" y="1855145"/>
            <a:ext cx="3018622"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Đậy nắp hoàn thiện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Heptagon 25">
            <a:extLst>
              <a:ext uri="{FF2B5EF4-FFF2-40B4-BE49-F238E27FC236}">
                <a16:creationId xmlns:a16="http://schemas.microsoft.com/office/drawing/2014/main" id="{AF6D65EA-A11C-9539-CA1B-234425F6AC82}"/>
              </a:ext>
            </a:extLst>
          </p:cNvPr>
          <p:cNvSpPr/>
          <p:nvPr/>
        </p:nvSpPr>
        <p:spPr>
          <a:xfrm>
            <a:off x="3746352" y="1702571"/>
            <a:ext cx="614239" cy="614239"/>
          </a:xfrm>
          <a:prstGeom prst="heptagon">
            <a:avLst/>
          </a:prstGeom>
          <a:solidFill>
            <a:srgbClr val="FE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8</a:t>
            </a:r>
          </a:p>
        </p:txBody>
      </p:sp>
      <p:pic>
        <p:nvPicPr>
          <p:cNvPr id="13" name="Picture 12">
            <a:extLst>
              <a:ext uri="{FF2B5EF4-FFF2-40B4-BE49-F238E27FC236}">
                <a16:creationId xmlns:a16="http://schemas.microsoft.com/office/drawing/2014/main" id="{0EA11DC4-04B4-9E1B-C864-496DC5E18F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21013" y="2677409"/>
            <a:ext cx="1915408" cy="3188018"/>
          </a:xfrm>
          <a:prstGeom prst="rect">
            <a:avLst/>
          </a:prstGeom>
        </p:spPr>
      </p:pic>
      <p:pic>
        <p:nvPicPr>
          <p:cNvPr id="6" name="Picture 5">
            <a:extLst>
              <a:ext uri="{FF2B5EF4-FFF2-40B4-BE49-F238E27FC236}">
                <a16:creationId xmlns:a16="http://schemas.microsoft.com/office/drawing/2014/main" id="{74E8197A-65DF-12ED-5512-D6096E3842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69902" y="2632156"/>
            <a:ext cx="2048703" cy="3510064"/>
          </a:xfrm>
          <a:prstGeom prst="rect">
            <a:avLst/>
          </a:prstGeom>
        </p:spPr>
      </p:pic>
      <p:sp>
        <p:nvSpPr>
          <p:cNvPr id="2" name="Rectangle: Beveled 1">
            <a:extLst>
              <a:ext uri="{FF2B5EF4-FFF2-40B4-BE49-F238E27FC236}">
                <a16:creationId xmlns:a16="http://schemas.microsoft.com/office/drawing/2014/main" id="{47E362A0-171C-93E2-A0D9-D2C108C4932A}"/>
              </a:ext>
            </a:extLst>
          </p:cNvPr>
          <p:cNvSpPr/>
          <p:nvPr/>
        </p:nvSpPr>
        <p:spPr>
          <a:xfrm rot="16200000">
            <a:off x="1827229" y="3685814"/>
            <a:ext cx="1228344" cy="1463328"/>
          </a:xfrm>
          <a:prstGeom prst="bevel">
            <a:avLst>
              <a:gd name="adj" fmla="val 24251"/>
            </a:avLst>
          </a:prstGeom>
          <a:solidFill>
            <a:schemeClr val="bg1"/>
          </a:solidFill>
          <a:ln w="19050">
            <a:solidFill>
              <a:schemeClr val="tx1">
                <a:lumMod val="95000"/>
                <a:lumOff val="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EAEA44DF-7D3C-E43D-143C-B6BBA5F50CD2}"/>
              </a:ext>
            </a:extLst>
          </p:cNvPr>
          <p:cNvSpPr txBox="1"/>
          <p:nvPr/>
        </p:nvSpPr>
        <p:spPr>
          <a:xfrm>
            <a:off x="1219937" y="5270994"/>
            <a:ext cx="2025261" cy="734020"/>
          </a:xfrm>
          <a:prstGeom prst="can">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Nắp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98234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16667E-7 -2.96296E-6 L 0.35365 -0.18472 " pathEditMode="relative" rAng="0" ptsTypes="AA">
                                      <p:cBhvr>
                                        <p:cTn id="41" dur="2000" fill="hold"/>
                                        <p:tgtEl>
                                          <p:spTgt spid="2"/>
                                        </p:tgtEl>
                                        <p:attrNameLst>
                                          <p:attrName>ppt_x</p:attrName>
                                          <p:attrName>ppt_y</p:attrName>
                                        </p:attrNameLst>
                                      </p:cBhvr>
                                      <p:rCtr x="17682" y="-9236"/>
                                    </p:animMotion>
                                  </p:childTnLst>
                                </p:cTn>
                              </p:par>
                            </p:childTnLst>
                          </p:cTn>
                        </p:par>
                        <p:par>
                          <p:cTn id="42" fill="hold">
                            <p:stCondLst>
                              <p:cond delay="2000"/>
                            </p:stCondLst>
                            <p:childTnLst>
                              <p:par>
                                <p:cTn id="43" presetID="1" presetClass="exit" presetSubtype="0" fill="hold" grpId="2" nodeType="afterEffect">
                                  <p:stCondLst>
                                    <p:cond delay="0"/>
                                  </p:stCondLst>
                                  <p:childTnLst>
                                    <p:set>
                                      <p:cBhvr>
                                        <p:cTn id="44" dur="1" fill="hold">
                                          <p:stCondLst>
                                            <p:cond delay="0"/>
                                          </p:stCondLst>
                                        </p:cTn>
                                        <p:tgtEl>
                                          <p:spTgt spid="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25" grpId="0"/>
      <p:bldP spid="26" grpId="0" animBg="1"/>
      <p:bldP spid="2" grpId="0" animBg="1"/>
      <p:bldP spid="2" grpId="1" animBg="1"/>
      <p:bldP spid="2" grpId="2"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Gắn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3</a:t>
            </a:r>
          </a:p>
        </p:txBody>
      </p:sp>
      <p:sp>
        <p:nvSpPr>
          <p:cNvPr id="25" name="TextBox 24">
            <a:extLst>
              <a:ext uri="{FF2B5EF4-FFF2-40B4-BE49-F238E27FC236}">
                <a16:creationId xmlns:a16="http://schemas.microsoft.com/office/drawing/2014/main" id="{79C92361-807D-16B8-8A88-500097A2ADC5}"/>
              </a:ext>
            </a:extLst>
          </p:cNvPr>
          <p:cNvSpPr txBox="1"/>
          <p:nvPr/>
        </p:nvSpPr>
        <p:spPr>
          <a:xfrm>
            <a:off x="4360591" y="1855145"/>
            <a:ext cx="4056296" cy="830997"/>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Dùng 7 cặp ốc nối dây điện để gắn vào 7 lỗ trên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Pentagon 25">
            <a:extLst>
              <a:ext uri="{FF2B5EF4-FFF2-40B4-BE49-F238E27FC236}">
                <a16:creationId xmlns:a16="http://schemas.microsoft.com/office/drawing/2014/main" id="{AF6D65EA-A11C-9539-CA1B-234425F6AC82}"/>
              </a:ext>
            </a:extLst>
          </p:cNvPr>
          <p:cNvSpPr/>
          <p:nvPr/>
        </p:nvSpPr>
        <p:spPr>
          <a:xfrm>
            <a:off x="3669234" y="1811619"/>
            <a:ext cx="614239" cy="614239"/>
          </a:xfrm>
          <a:prstGeom prst="pentagon">
            <a:avLst/>
          </a:prstGeom>
          <a:solidFill>
            <a:srgbClr val="00FF0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pic>
        <p:nvPicPr>
          <p:cNvPr id="13" name="Picture 12">
            <a:extLst>
              <a:ext uri="{FF2B5EF4-FFF2-40B4-BE49-F238E27FC236}">
                <a16:creationId xmlns:a16="http://schemas.microsoft.com/office/drawing/2014/main" id="{0EA11DC4-04B4-9E1B-C864-496DC5E18F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6792" y="2967412"/>
            <a:ext cx="4271914" cy="2820156"/>
          </a:xfrm>
          <a:prstGeom prst="rect">
            <a:avLst/>
          </a:prstGeom>
        </p:spPr>
      </p:pic>
      <p:pic>
        <p:nvPicPr>
          <p:cNvPr id="6" name="Picture 5">
            <a:extLst>
              <a:ext uri="{FF2B5EF4-FFF2-40B4-BE49-F238E27FC236}">
                <a16:creationId xmlns:a16="http://schemas.microsoft.com/office/drawing/2014/main" id="{74E8197A-65DF-12ED-5512-D6096E3842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484830">
            <a:off x="1103445" y="3672789"/>
            <a:ext cx="1323515" cy="872583"/>
          </a:xfrm>
          <a:prstGeom prst="rect">
            <a:avLst/>
          </a:prstGeom>
        </p:spPr>
      </p:pic>
      <p:sp>
        <p:nvSpPr>
          <p:cNvPr id="7" name="TextBox 6">
            <a:extLst>
              <a:ext uri="{FF2B5EF4-FFF2-40B4-BE49-F238E27FC236}">
                <a16:creationId xmlns:a16="http://schemas.microsoft.com/office/drawing/2014/main" id="{EAEA44DF-7D3C-E43D-143C-B6BBA5F50CD2}"/>
              </a:ext>
            </a:extLst>
          </p:cNvPr>
          <p:cNvSpPr txBox="1"/>
          <p:nvPr/>
        </p:nvSpPr>
        <p:spPr>
          <a:xfrm>
            <a:off x="433038" y="5321695"/>
            <a:ext cx="2025261" cy="734020"/>
          </a:xfrm>
          <a:prstGeom prst="can">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7 cặp ốc vít</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3EE2D50E-1F21-3410-16B0-DD84CC18933A}"/>
              </a:ext>
            </a:extLst>
          </p:cNvPr>
          <p:cNvSpPr txBox="1"/>
          <p:nvPr/>
        </p:nvSpPr>
        <p:spPr>
          <a:xfrm>
            <a:off x="5857195" y="5695092"/>
            <a:ext cx="2025261" cy="734020"/>
          </a:xfrm>
          <a:prstGeom prst="can">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Đế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Rectangle: Rounded Corners 1">
            <a:extLst>
              <a:ext uri="{FF2B5EF4-FFF2-40B4-BE49-F238E27FC236}">
                <a16:creationId xmlns:a16="http://schemas.microsoft.com/office/drawing/2014/main" id="{9420CFA3-9E29-257C-0390-ED8C71A7133B}"/>
              </a:ext>
            </a:extLst>
          </p:cNvPr>
          <p:cNvSpPr/>
          <p:nvPr/>
        </p:nvSpPr>
        <p:spPr>
          <a:xfrm rot="20802074">
            <a:off x="4847759" y="4632195"/>
            <a:ext cx="1298170" cy="78345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95C66C1E-7CB9-1F37-C765-A773FD9ABE12}"/>
              </a:ext>
            </a:extLst>
          </p:cNvPr>
          <p:cNvSpPr/>
          <p:nvPr/>
        </p:nvSpPr>
        <p:spPr>
          <a:xfrm rot="20858403">
            <a:off x="6757736" y="4229618"/>
            <a:ext cx="1203657" cy="71503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AA0DD381-B4A8-DD61-7378-5052C31715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8290775">
            <a:off x="1746702" y="3384443"/>
            <a:ext cx="1323515" cy="872583"/>
          </a:xfrm>
          <a:prstGeom prst="rect">
            <a:avLst/>
          </a:prstGeom>
        </p:spPr>
      </p:pic>
    </p:spTree>
    <p:extLst>
      <p:ext uri="{BB962C8B-B14F-4D97-AF65-F5344CB8AC3E}">
        <p14:creationId xmlns:p14="http://schemas.microsoft.com/office/powerpoint/2010/main" val="18260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par>
                                <p:cTn id="49" presetID="26" presetClass="emph" presetSubtype="0" repeatCount="3000" fill="hold" grpId="1" nodeType="withEffect">
                                  <p:stCondLst>
                                    <p:cond delay="0"/>
                                  </p:stCondLst>
                                  <p:childTnLst>
                                    <p:animEffect transition="out" filter="fade">
                                      <p:cBhvr>
                                        <p:cTn id="50" dur="1000" tmFilter="0, 0; .2, .5; .8, .5; 1, 0"/>
                                        <p:tgtEl>
                                          <p:spTgt spid="2"/>
                                        </p:tgtEl>
                                      </p:cBhvr>
                                    </p:animEffect>
                                    <p:animScale>
                                      <p:cBhvr>
                                        <p:cTn id="51" dur="500" autoRev="1" fill="hold"/>
                                        <p:tgtEl>
                                          <p:spTgt spid="2"/>
                                        </p:tgtEl>
                                      </p:cBhvr>
                                      <p:by x="105000" y="105000"/>
                                    </p:animScale>
                                  </p:childTnLst>
                                </p:cTn>
                              </p:par>
                              <p:par>
                                <p:cTn id="52" presetID="10"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par>
                                <p:cTn id="55" presetID="26" presetClass="emph" presetSubtype="0" repeatCount="3000" fill="hold" grpId="1" nodeType="withEffect">
                                  <p:stCondLst>
                                    <p:cond delay="0"/>
                                  </p:stCondLst>
                                  <p:childTnLst>
                                    <p:animEffect transition="out" filter="fade">
                                      <p:cBhvr>
                                        <p:cTn id="56" dur="1000" tmFilter="0, 0; .2, .5; .8, .5; 1, 0"/>
                                        <p:tgtEl>
                                          <p:spTgt spid="9"/>
                                        </p:tgtEl>
                                      </p:cBhvr>
                                    </p:animEffect>
                                    <p:animScale>
                                      <p:cBhvr>
                                        <p:cTn id="57"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25" grpId="0"/>
      <p:bldP spid="26" grpId="0" animBg="1"/>
      <p:bldP spid="7" grpId="0"/>
      <p:bldP spid="8" grpId="0"/>
      <p:bldP spid="2" grpId="0" animBg="1"/>
      <p:bldP spid="2" grpId="1" animBg="1"/>
      <p:bldP spid="9" grpId="0" animBg="1"/>
      <p:bldP spid="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Gắn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3</a:t>
            </a:r>
          </a:p>
        </p:txBody>
      </p:sp>
      <p:sp>
        <p:nvSpPr>
          <p:cNvPr id="25" name="TextBox 24">
            <a:extLst>
              <a:ext uri="{FF2B5EF4-FFF2-40B4-BE49-F238E27FC236}">
                <a16:creationId xmlns:a16="http://schemas.microsoft.com/office/drawing/2014/main" id="{79C92361-807D-16B8-8A88-500097A2ADC5}"/>
              </a:ext>
            </a:extLst>
          </p:cNvPr>
          <p:cNvSpPr txBox="1"/>
          <p:nvPr/>
        </p:nvSpPr>
        <p:spPr>
          <a:xfrm>
            <a:off x="4360591" y="1855145"/>
            <a:ext cx="5080864" cy="830997"/>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Gắn cụm đèn, luồn dây xuyên qua</a:t>
            </a:r>
          </a:p>
          <a:p>
            <a:pPr lvl="0" algn="ctr"/>
            <a:r>
              <a:rPr lang="vi-VN" sz="2400">
                <a:solidFill>
                  <a:srgbClr val="002060"/>
                </a:solidFill>
                <a:latin typeface="Roboto" panose="02000000000000000000" pitchFamily="2" charset="0"/>
                <a:ea typeface="Roboto" panose="02000000000000000000" pitchFamily="2" charset="0"/>
              </a:rPr>
              <a:t>cột đèn xuống dưới đế</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Pentagon 25">
            <a:extLst>
              <a:ext uri="{FF2B5EF4-FFF2-40B4-BE49-F238E27FC236}">
                <a16:creationId xmlns:a16="http://schemas.microsoft.com/office/drawing/2014/main" id="{AF6D65EA-A11C-9539-CA1B-234425F6AC82}"/>
              </a:ext>
            </a:extLst>
          </p:cNvPr>
          <p:cNvSpPr/>
          <p:nvPr/>
        </p:nvSpPr>
        <p:spPr>
          <a:xfrm>
            <a:off x="3669234" y="1811619"/>
            <a:ext cx="614239" cy="614239"/>
          </a:xfrm>
          <a:prstGeom prst="pentagon">
            <a:avLst/>
          </a:prstGeom>
          <a:solidFill>
            <a:srgbClr val="00FF0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p>
        </p:txBody>
      </p:sp>
      <p:pic>
        <p:nvPicPr>
          <p:cNvPr id="13" name="Picture 12">
            <a:extLst>
              <a:ext uri="{FF2B5EF4-FFF2-40B4-BE49-F238E27FC236}">
                <a16:creationId xmlns:a16="http://schemas.microsoft.com/office/drawing/2014/main" id="{0EA11DC4-04B4-9E1B-C864-496DC5E18F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9407" y="3608956"/>
            <a:ext cx="4271914" cy="2820156"/>
          </a:xfrm>
          <a:prstGeom prst="rect">
            <a:avLst/>
          </a:prstGeom>
        </p:spPr>
      </p:pic>
      <p:pic>
        <p:nvPicPr>
          <p:cNvPr id="6" name="Picture 5">
            <a:extLst>
              <a:ext uri="{FF2B5EF4-FFF2-40B4-BE49-F238E27FC236}">
                <a16:creationId xmlns:a16="http://schemas.microsoft.com/office/drawing/2014/main" id="{74E8197A-65DF-12ED-5512-D6096E3842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9052" y="2868336"/>
            <a:ext cx="1323515" cy="2267592"/>
          </a:xfrm>
          <a:prstGeom prst="rect">
            <a:avLst/>
          </a:prstGeom>
        </p:spPr>
      </p:pic>
      <p:sp>
        <p:nvSpPr>
          <p:cNvPr id="7" name="TextBox 6">
            <a:extLst>
              <a:ext uri="{FF2B5EF4-FFF2-40B4-BE49-F238E27FC236}">
                <a16:creationId xmlns:a16="http://schemas.microsoft.com/office/drawing/2014/main" id="{EAEA44DF-7D3C-E43D-143C-B6BBA5F50CD2}"/>
              </a:ext>
            </a:extLst>
          </p:cNvPr>
          <p:cNvSpPr txBox="1"/>
          <p:nvPr/>
        </p:nvSpPr>
        <p:spPr>
          <a:xfrm>
            <a:off x="433038" y="5321695"/>
            <a:ext cx="2025261" cy="734020"/>
          </a:xfrm>
          <a:prstGeom prst="can">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a:extLst>
              <a:ext uri="{FF2B5EF4-FFF2-40B4-BE49-F238E27FC236}">
                <a16:creationId xmlns:a16="http://schemas.microsoft.com/office/drawing/2014/main" id="{FD21F98F-DC57-6A0D-920B-B1559290D30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86502" y="3078739"/>
            <a:ext cx="4459404" cy="3063481"/>
          </a:xfrm>
          <a:prstGeom prst="rect">
            <a:avLst/>
          </a:prstGeom>
        </p:spPr>
      </p:pic>
      <p:sp>
        <p:nvSpPr>
          <p:cNvPr id="8" name="TextBox 7">
            <a:extLst>
              <a:ext uri="{FF2B5EF4-FFF2-40B4-BE49-F238E27FC236}">
                <a16:creationId xmlns:a16="http://schemas.microsoft.com/office/drawing/2014/main" id="{3EE2D50E-1F21-3410-16B0-DD84CC18933A}"/>
              </a:ext>
            </a:extLst>
          </p:cNvPr>
          <p:cNvSpPr txBox="1"/>
          <p:nvPr/>
        </p:nvSpPr>
        <p:spPr>
          <a:xfrm>
            <a:off x="8944298" y="3980090"/>
            <a:ext cx="2025261" cy="734020"/>
          </a:xfrm>
          <a:prstGeom prst="can">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Đế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3790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95833E-6 -4.81481E-6 L 0.43502 0.02385 " pathEditMode="relative" rAng="0" ptsTypes="AA">
                                      <p:cBhvr>
                                        <p:cTn id="47" dur="2000" fill="hold"/>
                                        <p:tgtEl>
                                          <p:spTgt spid="6"/>
                                        </p:tgtEl>
                                        <p:attrNameLst>
                                          <p:attrName>ppt_x</p:attrName>
                                          <p:attrName>ppt_y</p:attrName>
                                        </p:attrNameLst>
                                      </p:cBhvr>
                                      <p:rCtr x="21745" y="1181"/>
                                    </p:animMotion>
                                  </p:childTnLst>
                                </p:cTn>
                              </p:par>
                            </p:childTnLst>
                          </p:cTn>
                        </p:par>
                        <p:par>
                          <p:cTn id="48" fill="hold">
                            <p:stCondLst>
                              <p:cond delay="2000"/>
                            </p:stCondLst>
                            <p:childTnLst>
                              <p:par>
                                <p:cTn id="49" presetID="1" presetClass="exit" presetSubtype="0" fill="hold" nodeType="after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25" grpId="0"/>
      <p:bldP spid="26"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37" name="Group 36">
            <a:extLst>
              <a:ext uri="{FF2B5EF4-FFF2-40B4-BE49-F238E27FC236}">
                <a16:creationId xmlns:a16="http://schemas.microsoft.com/office/drawing/2014/main" id="{7E2500E3-F601-B650-97B7-0C3BD5659383}"/>
              </a:ext>
            </a:extLst>
          </p:cNvPr>
          <p:cNvGrpSpPr/>
          <p:nvPr/>
        </p:nvGrpSpPr>
        <p:grpSpPr>
          <a:xfrm>
            <a:off x="5501111" y="2324195"/>
            <a:ext cx="5679304" cy="2699985"/>
            <a:chOff x="4883919" y="3029812"/>
            <a:chExt cx="5679304" cy="3557315"/>
          </a:xfrm>
        </p:grpSpPr>
        <p:grpSp>
          <p:nvGrpSpPr>
            <p:cNvPr id="29" name="Group 28">
              <a:extLst>
                <a:ext uri="{FF2B5EF4-FFF2-40B4-BE49-F238E27FC236}">
                  <a16:creationId xmlns:a16="http://schemas.microsoft.com/office/drawing/2014/main" id="{E729403A-09EB-3189-6CD4-4A774B73A7D5}"/>
                </a:ext>
              </a:extLst>
            </p:cNvPr>
            <p:cNvGrpSpPr/>
            <p:nvPr/>
          </p:nvGrpSpPr>
          <p:grpSpPr>
            <a:xfrm>
              <a:off x="4883919" y="3029812"/>
              <a:ext cx="5679304" cy="3557315"/>
              <a:chOff x="5564922" y="3150617"/>
              <a:chExt cx="5679304" cy="3557315"/>
            </a:xfrm>
          </p:grpSpPr>
          <p:grpSp>
            <p:nvGrpSpPr>
              <p:cNvPr id="30" name="Group 29">
                <a:extLst>
                  <a:ext uri="{FF2B5EF4-FFF2-40B4-BE49-F238E27FC236}">
                    <a16:creationId xmlns:a16="http://schemas.microsoft.com/office/drawing/2014/main" id="{30BB1326-D22B-1AD7-6617-74A0A3E08AAC}"/>
                  </a:ext>
                </a:extLst>
              </p:cNvPr>
              <p:cNvGrpSpPr/>
              <p:nvPr/>
            </p:nvGrpSpPr>
            <p:grpSpPr>
              <a:xfrm>
                <a:off x="5564922" y="3150617"/>
                <a:ext cx="5679304" cy="3557315"/>
                <a:chOff x="5542982" y="1897089"/>
                <a:chExt cx="6878193" cy="4448249"/>
              </a:xfrm>
            </p:grpSpPr>
            <p:sp>
              <p:nvSpPr>
                <p:cNvPr id="33" name="Freeform: Shape 32">
                  <a:extLst>
                    <a:ext uri="{FF2B5EF4-FFF2-40B4-BE49-F238E27FC236}">
                      <a16:creationId xmlns:a16="http://schemas.microsoft.com/office/drawing/2014/main" id="{A6704111-6F22-3CD9-7646-2B4FE2601DA8}"/>
                    </a:ext>
                  </a:extLst>
                </p:cNvPr>
                <p:cNvSpPr/>
                <p:nvPr/>
              </p:nvSpPr>
              <p:spPr>
                <a:xfrm>
                  <a:off x="5542982" y="1897089"/>
                  <a:ext cx="6878193" cy="444824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Rectangle: Rounded Corners 34">
                  <a:extLst>
                    <a:ext uri="{FF2B5EF4-FFF2-40B4-BE49-F238E27FC236}">
                      <a16:creationId xmlns:a16="http://schemas.microsoft.com/office/drawing/2014/main" id="{A0045682-B3B5-7345-1E52-E1DA28DA7F56}"/>
                    </a:ext>
                  </a:extLst>
                </p:cNvPr>
                <p:cNvSpPr/>
                <p:nvPr/>
              </p:nvSpPr>
              <p:spPr>
                <a:xfrm>
                  <a:off x="5958976" y="2432699"/>
                  <a:ext cx="6062626"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1" name="Picture 30">
                <a:extLst>
                  <a:ext uri="{FF2B5EF4-FFF2-40B4-BE49-F238E27FC236}">
                    <a16:creationId xmlns:a16="http://schemas.microsoft.com/office/drawing/2014/main" id="{4A1978AE-ADB9-2F82-22DB-D0CF5A3D5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2" name="Picture 31">
                <a:extLst>
                  <a:ext uri="{FF2B5EF4-FFF2-40B4-BE49-F238E27FC236}">
                    <a16:creationId xmlns:a16="http://schemas.microsoft.com/office/drawing/2014/main" id="{20186D52-40B8-B601-5DC8-3130581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8" name="TextBox 27">
              <a:extLst>
                <a:ext uri="{FF2B5EF4-FFF2-40B4-BE49-F238E27FC236}">
                  <a16:creationId xmlns:a16="http://schemas.microsoft.com/office/drawing/2014/main" id="{9724DA57-D949-45D5-9320-CCD4E34B1401}"/>
                </a:ext>
              </a:extLst>
            </p:cNvPr>
            <p:cNvSpPr txBox="1"/>
            <p:nvPr/>
          </p:nvSpPr>
          <p:spPr>
            <a:xfrm>
              <a:off x="5134081" y="4063043"/>
              <a:ext cx="526606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cs typeface="+mn-cs"/>
                </a:rPr>
                <a:t>Cả nhóm xây dựng mô hình ngã tư đường phố có đèn giao thông theo phương án đã thiết kế </a:t>
              </a:r>
            </a:p>
          </p:txBody>
        </p:sp>
      </p:grpSp>
      <p:grpSp>
        <p:nvGrpSpPr>
          <p:cNvPr id="39" name="Group 38">
            <a:extLst>
              <a:ext uri="{FF2B5EF4-FFF2-40B4-BE49-F238E27FC236}">
                <a16:creationId xmlns:a16="http://schemas.microsoft.com/office/drawing/2014/main" id="{EBBA1615-E70C-2FC3-F501-BEA3FEEA40CC}"/>
              </a:ext>
            </a:extLst>
          </p:cNvPr>
          <p:cNvGrpSpPr/>
          <p:nvPr/>
        </p:nvGrpSpPr>
        <p:grpSpPr>
          <a:xfrm>
            <a:off x="1126836" y="2009758"/>
            <a:ext cx="3361296" cy="3328860"/>
            <a:chOff x="1403498" y="2264735"/>
            <a:chExt cx="3147237" cy="2892056"/>
          </a:xfrm>
        </p:grpSpPr>
        <p:sp>
          <p:nvSpPr>
            <p:cNvPr id="41" name="Rectangle: Rounded Corners 40">
              <a:extLst>
                <a:ext uri="{FF2B5EF4-FFF2-40B4-BE49-F238E27FC236}">
                  <a16:creationId xmlns:a16="http://schemas.microsoft.com/office/drawing/2014/main" id="{16C63398-00E9-E00D-AB8B-713E50FBF824}"/>
                </a:ext>
              </a:extLst>
            </p:cNvPr>
            <p:cNvSpPr/>
            <p:nvPr/>
          </p:nvSpPr>
          <p:spPr>
            <a:xfrm>
              <a:off x="1403498" y="2264735"/>
              <a:ext cx="3147237" cy="2892056"/>
            </a:xfrm>
            <a:prstGeom prst="roundRect">
              <a:avLst>
                <a:gd name="adj" fmla="val 7476"/>
              </a:avLst>
            </a:prstGeom>
            <a:solidFill>
              <a:schemeClr val="bg1">
                <a:lumMod val="85000"/>
              </a:schemeClr>
            </a:solidFill>
            <a:ln>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Rounded Corners 41">
              <a:extLst>
                <a:ext uri="{FF2B5EF4-FFF2-40B4-BE49-F238E27FC236}">
                  <a16:creationId xmlns:a16="http://schemas.microsoft.com/office/drawing/2014/main" id="{4A306DE2-2AD4-AFD8-3E2D-B7ED1967007D}"/>
                </a:ext>
              </a:extLst>
            </p:cNvPr>
            <p:cNvSpPr/>
            <p:nvPr/>
          </p:nvSpPr>
          <p:spPr>
            <a:xfrm>
              <a:off x="1418218" y="2293286"/>
              <a:ext cx="3026191" cy="2767813"/>
            </a:xfrm>
            <a:prstGeom prst="roundRect">
              <a:avLst>
                <a:gd name="adj" fmla="val 7476"/>
              </a:avLst>
            </a:prstGeom>
            <a:blipFill dpi="0" rotWithShape="1">
              <a:blip r:embed="rId6">
                <a:extLst>
                  <a:ext uri="{28A0092B-C50C-407E-A947-70E740481C1C}">
                    <a14:useLocalDpi xmlns:a14="http://schemas.microsoft.com/office/drawing/2010/main" val="0"/>
                  </a:ext>
                </a:extLst>
              </a:blip>
              <a:srcRect/>
              <a:stretch>
                <a:fillRect/>
              </a:stretch>
            </a:blip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74" name="TextBox 73">
            <a:extLst>
              <a:ext uri="{FF2B5EF4-FFF2-40B4-BE49-F238E27FC236}">
                <a16:creationId xmlns:a16="http://schemas.microsoft.com/office/drawing/2014/main" id="{2BAB4DA7-A5D5-3995-E17C-15FA7D3D2986}"/>
              </a:ext>
            </a:extLst>
          </p:cNvPr>
          <p:cNvSpPr txBox="1"/>
          <p:nvPr/>
        </p:nvSpPr>
        <p:spPr>
          <a:xfrm>
            <a:off x="1142557" y="564856"/>
            <a:ext cx="1071427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Tree>
    <p:extLst>
      <p:ext uri="{BB962C8B-B14F-4D97-AF65-F5344CB8AC3E}">
        <p14:creationId xmlns:p14="http://schemas.microsoft.com/office/powerpoint/2010/main" val="84868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Gắn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3</a:t>
            </a:r>
          </a:p>
        </p:txBody>
      </p:sp>
      <p:sp>
        <p:nvSpPr>
          <p:cNvPr id="25" name="TextBox 24">
            <a:extLst>
              <a:ext uri="{FF2B5EF4-FFF2-40B4-BE49-F238E27FC236}">
                <a16:creationId xmlns:a16="http://schemas.microsoft.com/office/drawing/2014/main" id="{79C92361-807D-16B8-8A88-500097A2ADC5}"/>
              </a:ext>
            </a:extLst>
          </p:cNvPr>
          <p:cNvSpPr txBox="1"/>
          <p:nvPr/>
        </p:nvSpPr>
        <p:spPr>
          <a:xfrm>
            <a:off x="4360591" y="1855145"/>
            <a:ext cx="5080864" cy="830997"/>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Nối dây điện vào ốc nối theo</a:t>
            </a:r>
          </a:p>
          <a:p>
            <a:pPr lvl="0" algn="ctr"/>
            <a:r>
              <a:rPr lang="vi-VN" sz="2400">
                <a:solidFill>
                  <a:srgbClr val="002060"/>
                </a:solidFill>
                <a:latin typeface="Roboto" panose="02000000000000000000" pitchFamily="2" charset="0"/>
                <a:ea typeface="Roboto" panose="02000000000000000000" pitchFamily="2" charset="0"/>
              </a:rPr>
              <a:t>sơ đồ hướng dẫn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Pentagon 25">
            <a:extLst>
              <a:ext uri="{FF2B5EF4-FFF2-40B4-BE49-F238E27FC236}">
                <a16:creationId xmlns:a16="http://schemas.microsoft.com/office/drawing/2014/main" id="{AF6D65EA-A11C-9539-CA1B-234425F6AC82}"/>
              </a:ext>
            </a:extLst>
          </p:cNvPr>
          <p:cNvSpPr/>
          <p:nvPr/>
        </p:nvSpPr>
        <p:spPr>
          <a:xfrm>
            <a:off x="3669234" y="1811619"/>
            <a:ext cx="614239" cy="614239"/>
          </a:xfrm>
          <a:prstGeom prst="pentagon">
            <a:avLst/>
          </a:prstGeom>
          <a:solidFill>
            <a:srgbClr val="00FF0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p>
        </p:txBody>
      </p:sp>
      <p:pic>
        <p:nvPicPr>
          <p:cNvPr id="6" name="Picture 5">
            <a:extLst>
              <a:ext uri="{FF2B5EF4-FFF2-40B4-BE49-F238E27FC236}">
                <a16:creationId xmlns:a16="http://schemas.microsoft.com/office/drawing/2014/main" id="{74E8197A-65DF-12ED-5512-D6096E3842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94085" y="3007303"/>
            <a:ext cx="3096304" cy="1905416"/>
          </a:xfrm>
          <a:prstGeom prst="rect">
            <a:avLst/>
          </a:prstGeom>
        </p:spPr>
      </p:pic>
      <p:pic>
        <p:nvPicPr>
          <p:cNvPr id="5" name="Picture 4">
            <a:extLst>
              <a:ext uri="{FF2B5EF4-FFF2-40B4-BE49-F238E27FC236}">
                <a16:creationId xmlns:a16="http://schemas.microsoft.com/office/drawing/2014/main" id="{FD21F98F-DC57-6A0D-920B-B1559290D3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219301" y="2729668"/>
            <a:ext cx="5319171" cy="3654116"/>
          </a:xfrm>
          <a:prstGeom prst="rect">
            <a:avLst/>
          </a:prstGeom>
        </p:spPr>
      </p:pic>
      <p:sp>
        <p:nvSpPr>
          <p:cNvPr id="8" name="TextBox 7">
            <a:extLst>
              <a:ext uri="{FF2B5EF4-FFF2-40B4-BE49-F238E27FC236}">
                <a16:creationId xmlns:a16="http://schemas.microsoft.com/office/drawing/2014/main" id="{3EE2D50E-1F21-3410-16B0-DD84CC18933A}"/>
              </a:ext>
            </a:extLst>
          </p:cNvPr>
          <p:cNvSpPr txBox="1"/>
          <p:nvPr/>
        </p:nvSpPr>
        <p:spPr>
          <a:xfrm>
            <a:off x="9188438" y="5498417"/>
            <a:ext cx="2025261"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Dây điện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Rectangle: Rounded Corners 1">
            <a:extLst>
              <a:ext uri="{FF2B5EF4-FFF2-40B4-BE49-F238E27FC236}">
                <a16:creationId xmlns:a16="http://schemas.microsoft.com/office/drawing/2014/main" id="{44F388F7-299A-4879-B773-F65A8D8171B6}"/>
              </a:ext>
            </a:extLst>
          </p:cNvPr>
          <p:cNvSpPr/>
          <p:nvPr/>
        </p:nvSpPr>
        <p:spPr>
          <a:xfrm rot="20802074">
            <a:off x="5284894" y="5295809"/>
            <a:ext cx="1298170" cy="78345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BD10398B-FE9B-F16D-CE7D-54F298A7CFA6}"/>
              </a:ext>
            </a:extLst>
          </p:cNvPr>
          <p:cNvSpPr/>
          <p:nvPr/>
        </p:nvSpPr>
        <p:spPr>
          <a:xfrm rot="20858403">
            <a:off x="7100503" y="4893682"/>
            <a:ext cx="1203657" cy="71503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1113910C-1661-E1B6-CBBB-25F2E354A4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624" y="2118738"/>
            <a:ext cx="4045740" cy="2413687"/>
          </a:xfrm>
          <a:prstGeom prst="rect">
            <a:avLst/>
          </a:prstGeom>
        </p:spPr>
      </p:pic>
      <p:sp>
        <p:nvSpPr>
          <p:cNvPr id="16" name="TextBox 15">
            <a:extLst>
              <a:ext uri="{FF2B5EF4-FFF2-40B4-BE49-F238E27FC236}">
                <a16:creationId xmlns:a16="http://schemas.microsoft.com/office/drawing/2014/main" id="{74835959-2AD0-D402-2FE1-0B883FBD78F8}"/>
              </a:ext>
            </a:extLst>
          </p:cNvPr>
          <p:cNvSpPr txBox="1"/>
          <p:nvPr/>
        </p:nvSpPr>
        <p:spPr>
          <a:xfrm>
            <a:off x="198822" y="5123034"/>
            <a:ext cx="1916533" cy="830997"/>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Sơ đồ</a:t>
            </a:r>
          </a:p>
          <a:p>
            <a:pPr lvl="0" algn="ctr"/>
            <a:r>
              <a:rPr lang="vi-VN" sz="2400">
                <a:solidFill>
                  <a:srgbClr val="002060"/>
                </a:solidFill>
                <a:latin typeface="Roboto" panose="02000000000000000000" pitchFamily="2" charset="0"/>
                <a:ea typeface="Roboto" panose="02000000000000000000" pitchFamily="2" charset="0"/>
              </a:rPr>
              <a:t> nối dây điện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15478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par>
                                <p:cTn id="50" presetID="26" presetClass="emph" presetSubtype="0" repeatCount="3000" fill="hold" grpId="1" nodeType="withEffect">
                                  <p:stCondLst>
                                    <p:cond delay="0"/>
                                  </p:stCondLst>
                                  <p:childTnLst>
                                    <p:animEffect transition="out" filter="fade">
                                      <p:cBhvr>
                                        <p:cTn id="51" dur="1000" tmFilter="0, 0; .2, .5; .8, .5; 1, 0"/>
                                        <p:tgtEl>
                                          <p:spTgt spid="2"/>
                                        </p:tgtEl>
                                      </p:cBhvr>
                                    </p:animEffect>
                                    <p:animScale>
                                      <p:cBhvr>
                                        <p:cTn id="52" dur="500" autoRev="1" fill="hold"/>
                                        <p:tgtEl>
                                          <p:spTgt spid="2"/>
                                        </p:tgtEl>
                                      </p:cBhvr>
                                      <p:by x="105000" y="105000"/>
                                    </p:animScale>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26" presetClass="emph" presetSubtype="0" repeatCount="3000" fill="hold" grpId="1" nodeType="withEffect">
                                  <p:stCondLst>
                                    <p:cond delay="0"/>
                                  </p:stCondLst>
                                  <p:childTnLst>
                                    <p:animEffect transition="out" filter="fade">
                                      <p:cBhvr>
                                        <p:cTn id="57" dur="1000" tmFilter="0, 0; .2, .5; .8, .5; 1, 0"/>
                                        <p:tgtEl>
                                          <p:spTgt spid="9"/>
                                        </p:tgtEl>
                                      </p:cBhvr>
                                    </p:animEffect>
                                    <p:animScale>
                                      <p:cBhvr>
                                        <p:cTn id="58"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25" grpId="0"/>
      <p:bldP spid="26" grpId="0" animBg="1"/>
      <p:bldP spid="8" grpId="0"/>
      <p:bldP spid="2" grpId="0" animBg="1"/>
      <p:bldP spid="2" grpId="1" animBg="1"/>
      <p:bldP spid="9" grpId="0" animBg="1"/>
      <p:bldP spid="9" grpId="1"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3" name="TextBox 2">
            <a:extLst>
              <a:ext uri="{FF2B5EF4-FFF2-40B4-BE49-F238E27FC236}">
                <a16:creationId xmlns:a16="http://schemas.microsoft.com/office/drawing/2014/main" id="{A813E09F-60A1-0006-90F4-4575D369DED3}"/>
              </a:ext>
            </a:extLst>
          </p:cNvPr>
          <p:cNvSpPr txBox="1"/>
          <p:nvPr/>
        </p:nvSpPr>
        <p:spPr>
          <a:xfrm>
            <a:off x="1103445" y="1587006"/>
            <a:ext cx="1872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a:t>
            </a:r>
          </a:p>
        </p:txBody>
      </p:sp>
      <p:sp>
        <p:nvSpPr>
          <p:cNvPr id="10" name="TextBox 9">
            <a:extLst>
              <a:ext uri="{FF2B5EF4-FFF2-40B4-BE49-F238E27FC236}">
                <a16:creationId xmlns:a16="http://schemas.microsoft.com/office/drawing/2014/main" id="{438C2DFF-3355-A63A-C4A6-AEF808F24900}"/>
              </a:ext>
            </a:extLst>
          </p:cNvPr>
          <p:cNvSpPr txBox="1"/>
          <p:nvPr/>
        </p:nvSpPr>
        <p:spPr>
          <a:xfrm>
            <a:off x="5821013" y="1113487"/>
            <a:ext cx="2398665" cy="461665"/>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Gắn cột đèn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cxnSp>
        <p:nvCxnSpPr>
          <p:cNvPr id="24" name="Straight Connector 23">
            <a:extLst>
              <a:ext uri="{FF2B5EF4-FFF2-40B4-BE49-F238E27FC236}">
                <a16:creationId xmlns:a16="http://schemas.microsoft.com/office/drawing/2014/main" id="{42FAD846-04CA-DEEC-F61B-390C2DD0A805}"/>
              </a:ext>
            </a:extLst>
          </p:cNvPr>
          <p:cNvCxnSpPr/>
          <p:nvPr/>
        </p:nvCxnSpPr>
        <p:spPr>
          <a:xfrm>
            <a:off x="5187636" y="3317296"/>
            <a:ext cx="0" cy="0"/>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A40D69-161B-3F26-B764-29CF6BE0D3AB}"/>
              </a:ext>
            </a:extLst>
          </p:cNvPr>
          <p:cNvSpPr txBox="1"/>
          <p:nvPr/>
        </p:nvSpPr>
        <p:spPr>
          <a:xfrm>
            <a:off x="4736758" y="1123277"/>
            <a:ext cx="1359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3</a:t>
            </a:r>
          </a:p>
        </p:txBody>
      </p:sp>
      <p:sp>
        <p:nvSpPr>
          <p:cNvPr id="25" name="TextBox 24">
            <a:extLst>
              <a:ext uri="{FF2B5EF4-FFF2-40B4-BE49-F238E27FC236}">
                <a16:creationId xmlns:a16="http://schemas.microsoft.com/office/drawing/2014/main" id="{79C92361-807D-16B8-8A88-500097A2ADC5}"/>
              </a:ext>
            </a:extLst>
          </p:cNvPr>
          <p:cNvSpPr txBox="1"/>
          <p:nvPr/>
        </p:nvSpPr>
        <p:spPr>
          <a:xfrm>
            <a:off x="4360591" y="1855145"/>
            <a:ext cx="5080864" cy="830997"/>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Chú ý màu dây tương ứng với</a:t>
            </a:r>
          </a:p>
          <a:p>
            <a:pPr lvl="0" algn="ctr"/>
            <a:r>
              <a:rPr lang="vi-VN" sz="2400">
                <a:solidFill>
                  <a:srgbClr val="002060"/>
                </a:solidFill>
                <a:latin typeface="Roboto" panose="02000000000000000000" pitchFamily="2" charset="0"/>
                <a:ea typeface="Roboto" panose="02000000000000000000" pitchFamily="2" charset="0"/>
              </a:rPr>
              <a:t>màu ở mặt trên của giao lộ</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Pentagon 25">
            <a:extLst>
              <a:ext uri="{FF2B5EF4-FFF2-40B4-BE49-F238E27FC236}">
                <a16:creationId xmlns:a16="http://schemas.microsoft.com/office/drawing/2014/main" id="{AF6D65EA-A11C-9539-CA1B-234425F6AC82}"/>
              </a:ext>
            </a:extLst>
          </p:cNvPr>
          <p:cNvSpPr/>
          <p:nvPr/>
        </p:nvSpPr>
        <p:spPr>
          <a:xfrm>
            <a:off x="3669234" y="1811619"/>
            <a:ext cx="614239" cy="614239"/>
          </a:xfrm>
          <a:prstGeom prst="pentagon">
            <a:avLst/>
          </a:prstGeom>
          <a:solidFill>
            <a:srgbClr val="00FF0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4</a:t>
            </a:r>
          </a:p>
        </p:txBody>
      </p:sp>
      <p:pic>
        <p:nvPicPr>
          <p:cNvPr id="5" name="Picture 4">
            <a:extLst>
              <a:ext uri="{FF2B5EF4-FFF2-40B4-BE49-F238E27FC236}">
                <a16:creationId xmlns:a16="http://schemas.microsoft.com/office/drawing/2014/main" id="{FD21F98F-DC57-6A0D-920B-B1559290D3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3923856" y="2971422"/>
            <a:ext cx="5319171" cy="2567110"/>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74835959-2AD0-D402-2FE1-0B883FBD78F8}"/>
              </a:ext>
            </a:extLst>
          </p:cNvPr>
          <p:cNvSpPr txBox="1"/>
          <p:nvPr/>
        </p:nvSpPr>
        <p:spPr>
          <a:xfrm>
            <a:off x="1404404" y="4209165"/>
            <a:ext cx="2171155" cy="1200329"/>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Dây điện đỏ nối với ốc đánh dấu đỏ</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11" name="Straight Arrow Connector 10">
            <a:extLst>
              <a:ext uri="{FF2B5EF4-FFF2-40B4-BE49-F238E27FC236}">
                <a16:creationId xmlns:a16="http://schemas.microsoft.com/office/drawing/2014/main" id="{587129D7-FC4B-E76E-9534-FFD7A336C692}"/>
              </a:ext>
            </a:extLst>
          </p:cNvPr>
          <p:cNvCxnSpPr/>
          <p:nvPr/>
        </p:nvCxnSpPr>
        <p:spPr>
          <a:xfrm>
            <a:off x="3669234" y="4809330"/>
            <a:ext cx="935817" cy="0"/>
          </a:xfrm>
          <a:prstGeom prst="straightConnector1">
            <a:avLst/>
          </a:prstGeom>
          <a:ln w="57150">
            <a:solidFill>
              <a:srgbClr val="FE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AA547A-5380-6E7E-8075-7DBA0E4E3321}"/>
              </a:ext>
            </a:extLst>
          </p:cNvPr>
          <p:cNvSpPr txBox="1"/>
          <p:nvPr/>
        </p:nvSpPr>
        <p:spPr>
          <a:xfrm>
            <a:off x="7606846" y="4972181"/>
            <a:ext cx="2509764" cy="1200329"/>
          </a:xfrm>
          <a:prstGeom prst="rect">
            <a:avLst/>
          </a:prstGeom>
          <a:noFill/>
        </p:spPr>
        <p:txBody>
          <a:bodyPr wrap="square" rtlCol="0">
            <a:spAutoFit/>
          </a:bodyPr>
          <a:lstStyle/>
          <a:p>
            <a:pPr lvl="0" algn="ctr"/>
            <a:r>
              <a:rPr lang="vi-VN" sz="2400">
                <a:solidFill>
                  <a:srgbClr val="002060"/>
                </a:solidFill>
                <a:latin typeface="Roboto" panose="02000000000000000000" pitchFamily="2" charset="0"/>
                <a:ea typeface="Roboto" panose="02000000000000000000" pitchFamily="2" charset="0"/>
              </a:rPr>
              <a:t>Dây điện xanh nối với ốc đánh dấu xanh</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14" name="Straight Arrow Connector 13">
            <a:extLst>
              <a:ext uri="{FF2B5EF4-FFF2-40B4-BE49-F238E27FC236}">
                <a16:creationId xmlns:a16="http://schemas.microsoft.com/office/drawing/2014/main" id="{8CF82521-2FA3-B74E-28B6-E725FC1F30B9}"/>
              </a:ext>
            </a:extLst>
          </p:cNvPr>
          <p:cNvCxnSpPr>
            <a:cxnSpLocks/>
          </p:cNvCxnSpPr>
          <p:nvPr/>
        </p:nvCxnSpPr>
        <p:spPr>
          <a:xfrm flipH="1" flipV="1">
            <a:off x="6066646" y="5241839"/>
            <a:ext cx="1668754" cy="1"/>
          </a:xfrm>
          <a:prstGeom prst="straightConnector1">
            <a:avLst/>
          </a:prstGeom>
          <a:ln w="57150">
            <a:solidFill>
              <a:srgbClr val="00FF0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21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4" grpId="0"/>
      <p:bldP spid="25" grpId="0"/>
      <p:bldP spid="26" grpId="0" animBg="1"/>
      <p:bldP spid="16"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CBFE7"/>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281352" y="574583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grpSp>
      <p:sp>
        <p:nvSpPr>
          <p:cNvPr id="74" name="TextBox 73">
            <a:extLst>
              <a:ext uri="{FF2B5EF4-FFF2-40B4-BE49-F238E27FC236}">
                <a16:creationId xmlns:a16="http://schemas.microsoft.com/office/drawing/2014/main" id="{2BAB4DA7-A5D5-3995-E17C-15FA7D3D2986}"/>
              </a:ext>
            </a:extLst>
          </p:cNvPr>
          <p:cNvSpPr txBox="1"/>
          <p:nvPr/>
        </p:nvSpPr>
        <p:spPr>
          <a:xfrm>
            <a:off x="3373130" y="458269"/>
            <a:ext cx="3867691"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a:t>
            </a:r>
            <a:r>
              <a:rPr kumimoji="0" lang="vi-V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TẬP VỀ NHÀ</a:t>
            </a:r>
            <a:endPar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grpSp>
        <p:nvGrpSpPr>
          <p:cNvPr id="6" name="Group 5">
            <a:extLst>
              <a:ext uri="{FF2B5EF4-FFF2-40B4-BE49-F238E27FC236}">
                <a16:creationId xmlns:a16="http://schemas.microsoft.com/office/drawing/2014/main" id="{79C4F342-3A09-8C85-D1E1-556C248008F7}"/>
              </a:ext>
            </a:extLst>
          </p:cNvPr>
          <p:cNvGrpSpPr/>
          <p:nvPr/>
        </p:nvGrpSpPr>
        <p:grpSpPr>
          <a:xfrm>
            <a:off x="2005069" y="1905919"/>
            <a:ext cx="6588087" cy="3294042"/>
            <a:chOff x="4883919" y="3029812"/>
            <a:chExt cx="5679304" cy="3557315"/>
          </a:xfrm>
        </p:grpSpPr>
        <p:grpSp>
          <p:nvGrpSpPr>
            <p:cNvPr id="7" name="Group 6">
              <a:extLst>
                <a:ext uri="{FF2B5EF4-FFF2-40B4-BE49-F238E27FC236}">
                  <a16:creationId xmlns:a16="http://schemas.microsoft.com/office/drawing/2014/main" id="{58F4AE7D-C5E7-06D6-6148-0343CC7EC8B0}"/>
                </a:ext>
              </a:extLst>
            </p:cNvPr>
            <p:cNvGrpSpPr/>
            <p:nvPr/>
          </p:nvGrpSpPr>
          <p:grpSpPr>
            <a:xfrm>
              <a:off x="4883919" y="3029812"/>
              <a:ext cx="5679304" cy="3557315"/>
              <a:chOff x="5564922" y="3150617"/>
              <a:chExt cx="5679304" cy="3557315"/>
            </a:xfrm>
          </p:grpSpPr>
          <p:grpSp>
            <p:nvGrpSpPr>
              <p:cNvPr id="9" name="Group 8">
                <a:extLst>
                  <a:ext uri="{FF2B5EF4-FFF2-40B4-BE49-F238E27FC236}">
                    <a16:creationId xmlns:a16="http://schemas.microsoft.com/office/drawing/2014/main" id="{278B8111-B4DE-8457-2400-BEFFB5597C90}"/>
                  </a:ext>
                </a:extLst>
              </p:cNvPr>
              <p:cNvGrpSpPr/>
              <p:nvPr/>
            </p:nvGrpSpPr>
            <p:grpSpPr>
              <a:xfrm>
                <a:off x="5564922" y="3150617"/>
                <a:ext cx="5679304" cy="3557315"/>
                <a:chOff x="5542982" y="1897089"/>
                <a:chExt cx="6878193" cy="4448249"/>
              </a:xfrm>
            </p:grpSpPr>
            <p:sp>
              <p:nvSpPr>
                <p:cNvPr id="17" name="Freeform: Shape 16">
                  <a:extLst>
                    <a:ext uri="{FF2B5EF4-FFF2-40B4-BE49-F238E27FC236}">
                      <a16:creationId xmlns:a16="http://schemas.microsoft.com/office/drawing/2014/main" id="{D6D6B6C5-6DB3-442E-69AA-E8B8190EA612}"/>
                    </a:ext>
                  </a:extLst>
                </p:cNvPr>
                <p:cNvSpPr/>
                <p:nvPr/>
              </p:nvSpPr>
              <p:spPr>
                <a:xfrm>
                  <a:off x="5542982" y="1897089"/>
                  <a:ext cx="6878193" cy="444824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Rectangle: Rounded Corners 17">
                  <a:extLst>
                    <a:ext uri="{FF2B5EF4-FFF2-40B4-BE49-F238E27FC236}">
                      <a16:creationId xmlns:a16="http://schemas.microsoft.com/office/drawing/2014/main" id="{C6E38044-E9BE-20C5-2E67-8ED4AED8B269}"/>
                    </a:ext>
                  </a:extLst>
                </p:cNvPr>
                <p:cNvSpPr/>
                <p:nvPr/>
              </p:nvSpPr>
              <p:spPr>
                <a:xfrm>
                  <a:off x="5958976" y="2432699"/>
                  <a:ext cx="6062626"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ectangle: Rounded Corners 18">
                  <a:extLst>
                    <a:ext uri="{FF2B5EF4-FFF2-40B4-BE49-F238E27FC236}">
                      <a16:creationId xmlns:a16="http://schemas.microsoft.com/office/drawing/2014/main" id="{CF7C3CD0-8461-458A-7ADA-0FE0566E8A5C}"/>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6BB50F61-9606-80DE-4FB1-BB195D5BA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5" name="Picture 14">
                <a:extLst>
                  <a:ext uri="{FF2B5EF4-FFF2-40B4-BE49-F238E27FC236}">
                    <a16:creationId xmlns:a16="http://schemas.microsoft.com/office/drawing/2014/main" id="{B8EF4F1B-54F8-A815-FED2-1A7D72926C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8" name="TextBox 7">
              <a:extLst>
                <a:ext uri="{FF2B5EF4-FFF2-40B4-BE49-F238E27FC236}">
                  <a16:creationId xmlns:a16="http://schemas.microsoft.com/office/drawing/2014/main" id="{BEB2C265-7509-0680-9C8F-9CB1EA8E2325}"/>
                </a:ext>
              </a:extLst>
            </p:cNvPr>
            <p:cNvSpPr txBox="1"/>
            <p:nvPr/>
          </p:nvSpPr>
          <p:spPr>
            <a:xfrm>
              <a:off x="5359802" y="4405483"/>
              <a:ext cx="4704830" cy="897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cs typeface="+mn-cs"/>
                </a:rPr>
                <a:t>Các em hãy hoàn thiện mô hình ngã tư đường phố có đèn giao thông nhé</a:t>
              </a:r>
            </a:p>
          </p:txBody>
        </p:sp>
      </p:grpSp>
    </p:spTree>
    <p:extLst>
      <p:ext uri="{BB962C8B-B14F-4D97-AF65-F5344CB8AC3E}">
        <p14:creationId xmlns:p14="http://schemas.microsoft.com/office/powerpoint/2010/main" val="40635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32A804-A81A-3F27-0427-244946AC5EF7}"/>
              </a:ext>
            </a:extLst>
          </p:cNvPr>
          <p:cNvPicPr>
            <a:picLocks noChangeAspect="1"/>
          </p:cNvPicPr>
          <p:nvPr/>
        </p:nvPicPr>
        <p:blipFill rotWithShape="1">
          <a:blip r:embed="rId3"/>
          <a:srcRect l="2160" t="2397" r="2725" b="3589"/>
          <a:stretch/>
        </p:blipFill>
        <p:spPr>
          <a:xfrm>
            <a:off x="2667000" y="1270913"/>
            <a:ext cx="6438900" cy="450085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xtBox 5">
            <a:extLst>
              <a:ext uri="{FF2B5EF4-FFF2-40B4-BE49-F238E27FC236}">
                <a16:creationId xmlns:a16="http://schemas.microsoft.com/office/drawing/2014/main" id="{AD943C2E-5048-51AD-AA8D-212E8C370507}"/>
              </a:ext>
            </a:extLst>
          </p:cNvPr>
          <p:cNvSpPr txBox="1"/>
          <p:nvPr/>
        </p:nvSpPr>
        <p:spPr>
          <a:xfrm>
            <a:off x="3126892" y="3075057"/>
            <a:ext cx="5519116"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defPPr>
              <a:defRPr lang="vi-VN"/>
            </a:defPPr>
            <a:lvl1pPr lvl="0">
              <a:defRPr sz="2800" b="1">
                <a:solidFill>
                  <a:srgbClr val="173315"/>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TẠM BIỆT CÁC EM</a:t>
            </a:r>
            <a:endParaRPr kumimoji="0" lang="vi-VN"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 name="Picture 1">
            <a:extLst>
              <a:ext uri="{FF2B5EF4-FFF2-40B4-BE49-F238E27FC236}">
                <a16:creationId xmlns:a16="http://schemas.microsoft.com/office/drawing/2014/main" id="{270F0CF5-B3DD-4581-020C-5EF2B2C09045}"/>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Tree>
    <p:extLst>
      <p:ext uri="{BB962C8B-B14F-4D97-AF65-F5344CB8AC3E}">
        <p14:creationId xmlns:p14="http://schemas.microsoft.com/office/powerpoint/2010/main" val="366004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9" dur="500" accel="50000" decel="50000" autoRev="1" fill="hold">
                                          <p:stCondLst>
                                            <p:cond delay="0"/>
                                          </p:stCondLst>
                                        </p:cTn>
                                        <p:tgtEl>
                                          <p:spTgt spid="6"/>
                                        </p:tgtEl>
                                        <p:attrNameLst>
                                          <p:attrName>ppt_x</p:attrName>
                                          <p:attrName>ppt_y</p:attrName>
                                        </p:attrNameLst>
                                      </p:cBhvr>
                                    </p:animMotion>
                                    <p:animRot by="1500000">
                                      <p:cBhvr>
                                        <p:cTn id="10" dur="250" fill="hold">
                                          <p:stCondLst>
                                            <p:cond delay="0"/>
                                          </p:stCondLst>
                                        </p:cTn>
                                        <p:tgtEl>
                                          <p:spTgt spid="6"/>
                                        </p:tgtEl>
                                        <p:attrNameLst>
                                          <p:attrName>r</p:attrName>
                                        </p:attrNameLst>
                                      </p:cBhvr>
                                    </p:animRot>
                                    <p:animRot by="-1500000">
                                      <p:cBhvr>
                                        <p:cTn id="11" dur="250" fill="hold">
                                          <p:stCondLst>
                                            <p:cond delay="250"/>
                                          </p:stCondLst>
                                        </p:cTn>
                                        <p:tgtEl>
                                          <p:spTgt spid="6"/>
                                        </p:tgtEl>
                                        <p:attrNameLst>
                                          <p:attrName>r</p:attrName>
                                        </p:attrNameLst>
                                      </p:cBhvr>
                                    </p:animRot>
                                    <p:animRot by="-1500000">
                                      <p:cBhvr>
                                        <p:cTn id="12" dur="250" fill="hold">
                                          <p:stCondLst>
                                            <p:cond delay="500"/>
                                          </p:stCondLst>
                                        </p:cTn>
                                        <p:tgtEl>
                                          <p:spTgt spid="6"/>
                                        </p:tgtEl>
                                        <p:attrNameLst>
                                          <p:attrName>r</p:attrName>
                                        </p:attrNameLst>
                                      </p:cBhvr>
                                    </p:animRot>
                                    <p:animRot by="1500000">
                                      <p:cBhvr>
                                        <p:cTn id="13" dur="250" fill="hold">
                                          <p:stCondLst>
                                            <p:cond delay="750"/>
                                          </p:stCondLst>
                                        </p:cTn>
                                        <p:tgtEl>
                                          <p:spTgt spid="6"/>
                                        </p:tgtEl>
                                        <p:attrNameLst>
                                          <p:attrName>r</p:attrName>
                                        </p:attrNameLst>
                                      </p:cBhvr>
                                    </p:animRot>
                                  </p:childTnLst>
                                </p:cTn>
                              </p:par>
                              <p:par>
                                <p:cTn id="14" presetID="8" presetClass="emph" presetSubtype="0" repeatCount="indefinite" accel="22000" fill="hold" nodeType="withEffect">
                                  <p:stCondLst>
                                    <p:cond delay="0"/>
                                  </p:stCondLst>
                                  <p:childTnLst>
                                    <p:animRot by="21600000">
                                      <p:cBhvr>
                                        <p:cTn id="15" dur="1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477725" y="133240"/>
            <a:ext cx="1040947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
        <p:nvSpPr>
          <p:cNvPr id="2" name="Rectangle: Rounded Corners 1">
            <a:extLst>
              <a:ext uri="{FF2B5EF4-FFF2-40B4-BE49-F238E27FC236}">
                <a16:creationId xmlns:a16="http://schemas.microsoft.com/office/drawing/2014/main" id="{F8665748-B287-B77E-C12B-186C7468D630}"/>
              </a:ext>
            </a:extLst>
          </p:cNvPr>
          <p:cNvSpPr/>
          <p:nvPr/>
        </p:nvSpPr>
        <p:spPr>
          <a:xfrm>
            <a:off x="1994054" y="1681776"/>
            <a:ext cx="7766890" cy="4465637"/>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07927AE-E48A-451F-0A9B-67DC692A2DB5}"/>
              </a:ext>
            </a:extLst>
          </p:cNvPr>
          <p:cNvSpPr txBox="1"/>
          <p:nvPr/>
        </p:nvSpPr>
        <p:spPr>
          <a:xfrm>
            <a:off x="3482890" y="3772417"/>
            <a:ext cx="47892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Video gợi ý </a:t>
            </a:r>
          </a:p>
        </p:txBody>
      </p:sp>
    </p:spTree>
    <p:extLst>
      <p:ext uri="{BB962C8B-B14F-4D97-AF65-F5344CB8AC3E}">
        <p14:creationId xmlns:p14="http://schemas.microsoft.com/office/powerpoint/2010/main" val="50274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397673" y="588919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8571201" y="-6108"/>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813E09F-60A1-0006-90F4-4575D369DED3}"/>
              </a:ext>
            </a:extLst>
          </p:cNvPr>
          <p:cNvSpPr txBox="1"/>
          <p:nvPr/>
        </p:nvSpPr>
        <p:spPr>
          <a:xfrm>
            <a:off x="1034128" y="1556962"/>
            <a:ext cx="5615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Gợi ý một số nguyên vật liệu, vật dụng</a:t>
            </a:r>
          </a:p>
        </p:txBody>
      </p:sp>
      <p:sp>
        <p:nvSpPr>
          <p:cNvPr id="4" name="TextBox 3">
            <a:extLst>
              <a:ext uri="{FF2B5EF4-FFF2-40B4-BE49-F238E27FC236}">
                <a16:creationId xmlns:a16="http://schemas.microsoft.com/office/drawing/2014/main" id="{DB2DB810-AD9E-A576-C811-214C918BB950}"/>
              </a:ext>
            </a:extLst>
          </p:cNvPr>
          <p:cNvSpPr txBox="1"/>
          <p:nvPr/>
        </p:nvSpPr>
        <p:spPr>
          <a:xfrm>
            <a:off x="123191" y="4763002"/>
            <a:ext cx="423335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Tấm gỗ hoặc nhựa mỏng, hoặc vật liệu tương đương dùng làm đế giao lộ</a:t>
            </a:r>
          </a:p>
        </p:txBody>
      </p:sp>
      <p:sp>
        <p:nvSpPr>
          <p:cNvPr id="10" name="TextBox 9">
            <a:extLst>
              <a:ext uri="{FF2B5EF4-FFF2-40B4-BE49-F238E27FC236}">
                <a16:creationId xmlns:a16="http://schemas.microsoft.com/office/drawing/2014/main" id="{438C2DFF-3355-A63A-C4A6-AEF808F24900}"/>
              </a:ext>
            </a:extLst>
          </p:cNvPr>
          <p:cNvSpPr txBox="1"/>
          <p:nvPr/>
        </p:nvSpPr>
        <p:spPr>
          <a:xfrm>
            <a:off x="5972501" y="2504197"/>
            <a:ext cx="20638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Đèn LED</a:t>
            </a:r>
          </a:p>
        </p:txBody>
      </p:sp>
      <p:grpSp>
        <p:nvGrpSpPr>
          <p:cNvPr id="39" name="Group 38">
            <a:extLst>
              <a:ext uri="{FF2B5EF4-FFF2-40B4-BE49-F238E27FC236}">
                <a16:creationId xmlns:a16="http://schemas.microsoft.com/office/drawing/2014/main" id="{EBBA1615-E70C-2FC3-F501-BEA3FEEA40CC}"/>
              </a:ext>
            </a:extLst>
          </p:cNvPr>
          <p:cNvGrpSpPr/>
          <p:nvPr/>
        </p:nvGrpSpPr>
        <p:grpSpPr>
          <a:xfrm>
            <a:off x="4286219" y="3391287"/>
            <a:ext cx="3361296" cy="3328860"/>
            <a:chOff x="1403498" y="2264735"/>
            <a:chExt cx="3147237" cy="2892056"/>
          </a:xfrm>
          <a:solidFill>
            <a:srgbClr val="00E5BA"/>
          </a:solidFill>
        </p:grpSpPr>
        <p:sp>
          <p:nvSpPr>
            <p:cNvPr id="41" name="Rectangle: Rounded Corners 40">
              <a:extLst>
                <a:ext uri="{FF2B5EF4-FFF2-40B4-BE49-F238E27FC236}">
                  <a16:creationId xmlns:a16="http://schemas.microsoft.com/office/drawing/2014/main" id="{16C63398-00E9-E00D-AB8B-713E50FBF824}"/>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Rounded Corners 41">
              <a:extLst>
                <a:ext uri="{FF2B5EF4-FFF2-40B4-BE49-F238E27FC236}">
                  <a16:creationId xmlns:a16="http://schemas.microsoft.com/office/drawing/2014/main" id="{4A306DE2-2AD4-AFD8-3E2D-B7ED1967007D}"/>
                </a:ext>
              </a:extLst>
            </p:cNvPr>
            <p:cNvSpPr/>
            <p:nvPr/>
          </p:nvSpPr>
          <p:spPr>
            <a:xfrm>
              <a:off x="1418218" y="2293286"/>
              <a:ext cx="3026191" cy="2767813"/>
            </a:xfrm>
            <a:prstGeom prst="roundRect">
              <a:avLst>
                <a:gd name="adj" fmla="val 7476"/>
              </a:avLst>
            </a:prstGeom>
            <a:blipFill dpi="0" rotWithShape="1">
              <a:blip r:embed="rId4">
                <a:extLst>
                  <a:ext uri="{28A0092B-C50C-407E-A947-70E740481C1C}">
                    <a14:useLocalDpi xmlns:a14="http://schemas.microsoft.com/office/drawing/2010/main" val="0"/>
                  </a:ext>
                </a:extLst>
              </a:blip>
              <a:srcRect/>
              <a:stretch>
                <a:fillRect/>
              </a:stretch>
            </a:blip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59FE382A-C011-1F4C-BEAA-F8227124A85B}"/>
              </a:ext>
            </a:extLst>
          </p:cNvPr>
          <p:cNvGrpSpPr/>
          <p:nvPr/>
        </p:nvGrpSpPr>
        <p:grpSpPr>
          <a:xfrm>
            <a:off x="8011883" y="1869279"/>
            <a:ext cx="3361298" cy="3328860"/>
            <a:chOff x="1403497" y="2264735"/>
            <a:chExt cx="3147238" cy="2892056"/>
          </a:xfrm>
        </p:grpSpPr>
        <p:sp>
          <p:nvSpPr>
            <p:cNvPr id="8" name="Rectangle: Rounded Corners 7">
              <a:extLst>
                <a:ext uri="{FF2B5EF4-FFF2-40B4-BE49-F238E27FC236}">
                  <a16:creationId xmlns:a16="http://schemas.microsoft.com/office/drawing/2014/main" id="{FB264BDC-52C4-1515-2C3C-45395441D184}"/>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98CC1B1B-8E75-C43B-F025-2405C4607E10}"/>
                </a:ext>
              </a:extLst>
            </p:cNvPr>
            <p:cNvSpPr/>
            <p:nvPr/>
          </p:nvSpPr>
          <p:spPr>
            <a:xfrm>
              <a:off x="1403497" y="2285872"/>
              <a:ext cx="3026191" cy="2767813"/>
            </a:xfrm>
            <a:prstGeom prst="roundRect">
              <a:avLst>
                <a:gd name="adj" fmla="val 7476"/>
              </a:avLst>
            </a:prstGeom>
            <a:blipFill dpi="0" rotWithShape="1">
              <a:blip r:embed="rId5">
                <a:extLst>
                  <a:ext uri="{28A0092B-C50C-407E-A947-70E740481C1C}">
                    <a14:useLocalDpi xmlns:a14="http://schemas.microsoft.com/office/drawing/2010/main" val="0"/>
                  </a:ext>
                </a:extLst>
              </a:blip>
              <a:srcRect/>
              <a:stretch>
                <a:fillRect/>
              </a:stretch>
            </a:blip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74" name="TextBox 73">
            <a:extLst>
              <a:ext uri="{FF2B5EF4-FFF2-40B4-BE49-F238E27FC236}">
                <a16:creationId xmlns:a16="http://schemas.microsoft.com/office/drawing/2014/main" id="{2BAB4DA7-A5D5-3995-E17C-15FA7D3D2986}"/>
              </a:ext>
            </a:extLst>
          </p:cNvPr>
          <p:cNvSpPr txBox="1"/>
          <p:nvPr/>
        </p:nvSpPr>
        <p:spPr>
          <a:xfrm>
            <a:off x="1118466" y="267825"/>
            <a:ext cx="1087035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Tree>
    <p:extLst>
      <p:ext uri="{BB962C8B-B14F-4D97-AF65-F5344CB8AC3E}">
        <p14:creationId xmlns:p14="http://schemas.microsoft.com/office/powerpoint/2010/main" val="75860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anim calcmode="lin" valueType="num">
                                      <p:cBhvr>
                                        <p:cTn id="32" dur="1000" fill="hold"/>
                                        <p:tgtEl>
                                          <p:spTgt spid="39"/>
                                        </p:tgtEl>
                                        <p:attrNameLst>
                                          <p:attrName>ppt_x</p:attrName>
                                        </p:attrNameLst>
                                      </p:cBhvr>
                                      <p:tavLst>
                                        <p:tav tm="0">
                                          <p:val>
                                            <p:strVal val="#ppt_x"/>
                                          </p:val>
                                        </p:tav>
                                        <p:tav tm="100000">
                                          <p:val>
                                            <p:strVal val="#ppt_x"/>
                                          </p:val>
                                        </p:tav>
                                      </p:tavLst>
                                    </p:anim>
                                    <p:anim calcmode="lin" valueType="num">
                                      <p:cBhvr>
                                        <p:cTn id="3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grpSp>
        <p:nvGrpSpPr>
          <p:cNvPr id="53" name="Group 52">
            <a:extLst>
              <a:ext uri="{FF2B5EF4-FFF2-40B4-BE49-F238E27FC236}">
                <a16:creationId xmlns:a16="http://schemas.microsoft.com/office/drawing/2014/main" id="{95A1418B-BE21-E0DE-5E3C-49A432FC166A}"/>
              </a:ext>
            </a:extLst>
          </p:cNvPr>
          <p:cNvGrpSpPr/>
          <p:nvPr/>
        </p:nvGrpSpPr>
        <p:grpSpPr>
          <a:xfrm>
            <a:off x="11397673" y="588919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8571201" y="-6108"/>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9" name="Group 38">
            <a:extLst>
              <a:ext uri="{FF2B5EF4-FFF2-40B4-BE49-F238E27FC236}">
                <a16:creationId xmlns:a16="http://schemas.microsoft.com/office/drawing/2014/main" id="{EBBA1615-E70C-2FC3-F501-BEA3FEEA40CC}"/>
              </a:ext>
            </a:extLst>
          </p:cNvPr>
          <p:cNvGrpSpPr/>
          <p:nvPr/>
        </p:nvGrpSpPr>
        <p:grpSpPr>
          <a:xfrm>
            <a:off x="7601915" y="1764570"/>
            <a:ext cx="3361296" cy="3328860"/>
            <a:chOff x="1403498" y="2264735"/>
            <a:chExt cx="3147237" cy="2892056"/>
          </a:xfrm>
          <a:solidFill>
            <a:srgbClr val="00E5BA"/>
          </a:solidFill>
        </p:grpSpPr>
        <p:sp>
          <p:nvSpPr>
            <p:cNvPr id="41" name="Rectangle: Rounded Corners 40">
              <a:extLst>
                <a:ext uri="{FF2B5EF4-FFF2-40B4-BE49-F238E27FC236}">
                  <a16:creationId xmlns:a16="http://schemas.microsoft.com/office/drawing/2014/main" id="{16C63398-00E9-E00D-AB8B-713E50FBF824}"/>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Rounded Corners 41">
              <a:extLst>
                <a:ext uri="{FF2B5EF4-FFF2-40B4-BE49-F238E27FC236}">
                  <a16:creationId xmlns:a16="http://schemas.microsoft.com/office/drawing/2014/main" id="{4A306DE2-2AD4-AFD8-3E2D-B7ED1967007D}"/>
                </a:ext>
              </a:extLst>
            </p:cNvPr>
            <p:cNvSpPr/>
            <p:nvPr/>
          </p:nvSpPr>
          <p:spPr>
            <a:xfrm>
              <a:off x="1418218" y="2293286"/>
              <a:ext cx="3026191" cy="2767813"/>
            </a:xfrm>
            <a:prstGeom prst="roundRect">
              <a:avLst>
                <a:gd name="adj" fmla="val 7476"/>
              </a:avLst>
            </a:prstGeom>
            <a:blipFill dpi="0" rotWithShape="1">
              <a:blip r:embed="rId4">
                <a:extLst>
                  <a:ext uri="{28A0092B-C50C-407E-A947-70E740481C1C}">
                    <a14:useLocalDpi xmlns:a14="http://schemas.microsoft.com/office/drawing/2010/main" val="0"/>
                  </a:ext>
                </a:extLst>
              </a:blip>
              <a:srcRect/>
              <a:stretch>
                <a:fillRect/>
              </a:stretch>
            </a:blip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A813E09F-60A1-0006-90F4-4575D369DED3}"/>
              </a:ext>
            </a:extLst>
          </p:cNvPr>
          <p:cNvSpPr txBox="1"/>
          <p:nvPr/>
        </p:nvSpPr>
        <p:spPr>
          <a:xfrm>
            <a:off x="1202601" y="1544566"/>
            <a:ext cx="5615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Gợi ý một số nguyên vật liệu, vật dụng</a:t>
            </a:r>
          </a:p>
        </p:txBody>
      </p:sp>
      <p:sp>
        <p:nvSpPr>
          <p:cNvPr id="4" name="TextBox 3">
            <a:extLst>
              <a:ext uri="{FF2B5EF4-FFF2-40B4-BE49-F238E27FC236}">
                <a16:creationId xmlns:a16="http://schemas.microsoft.com/office/drawing/2014/main" id="{DB2DB810-AD9E-A576-C811-214C918BB950}"/>
              </a:ext>
            </a:extLst>
          </p:cNvPr>
          <p:cNvSpPr txBox="1"/>
          <p:nvPr/>
        </p:nvSpPr>
        <p:spPr>
          <a:xfrm>
            <a:off x="4125591" y="2542707"/>
            <a:ext cx="24367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Giấy giáp</a:t>
            </a:r>
          </a:p>
        </p:txBody>
      </p:sp>
      <p:grpSp>
        <p:nvGrpSpPr>
          <p:cNvPr id="7" name="Group 6">
            <a:extLst>
              <a:ext uri="{FF2B5EF4-FFF2-40B4-BE49-F238E27FC236}">
                <a16:creationId xmlns:a16="http://schemas.microsoft.com/office/drawing/2014/main" id="{59FE382A-C011-1F4C-BEAA-F8227124A85B}"/>
              </a:ext>
            </a:extLst>
          </p:cNvPr>
          <p:cNvGrpSpPr/>
          <p:nvPr/>
        </p:nvGrpSpPr>
        <p:grpSpPr>
          <a:xfrm>
            <a:off x="3570607" y="3390359"/>
            <a:ext cx="3361296" cy="3328860"/>
            <a:chOff x="1403498" y="2264735"/>
            <a:chExt cx="3147237" cy="2892056"/>
          </a:xfrm>
        </p:grpSpPr>
        <p:sp>
          <p:nvSpPr>
            <p:cNvPr id="8" name="Rectangle: Rounded Corners 7">
              <a:extLst>
                <a:ext uri="{FF2B5EF4-FFF2-40B4-BE49-F238E27FC236}">
                  <a16:creationId xmlns:a16="http://schemas.microsoft.com/office/drawing/2014/main" id="{FB264BDC-52C4-1515-2C3C-45395441D184}"/>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98CC1B1B-8E75-C43B-F025-2405C4607E10}"/>
                </a:ext>
              </a:extLst>
            </p:cNvPr>
            <p:cNvSpPr/>
            <p:nvPr/>
          </p:nvSpPr>
          <p:spPr>
            <a:xfrm>
              <a:off x="1418218" y="2293286"/>
              <a:ext cx="3026191" cy="2767813"/>
            </a:xfrm>
            <a:prstGeom prst="roundRect">
              <a:avLst>
                <a:gd name="adj" fmla="val 7476"/>
              </a:avLst>
            </a:prstGeom>
            <a:blipFill dpi="0" rotWithShape="1">
              <a:blip r:embed="rId5">
                <a:extLst>
                  <a:ext uri="{28A0092B-C50C-407E-A947-70E740481C1C}">
                    <a14:useLocalDpi xmlns:a14="http://schemas.microsoft.com/office/drawing/2010/main" val="0"/>
                  </a:ext>
                </a:extLst>
              </a:blip>
              <a:srcRect/>
              <a:stretch>
                <a:fillRect/>
              </a:stretch>
            </a:blip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438C2DFF-3355-A63A-C4A6-AEF808F24900}"/>
              </a:ext>
            </a:extLst>
          </p:cNvPr>
          <p:cNvSpPr txBox="1"/>
          <p:nvPr/>
        </p:nvSpPr>
        <p:spPr>
          <a:xfrm>
            <a:off x="829569" y="5639386"/>
            <a:ext cx="2505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Các tấm formex</a:t>
            </a:r>
          </a:p>
        </p:txBody>
      </p:sp>
      <p:sp>
        <p:nvSpPr>
          <p:cNvPr id="74" name="TextBox 73">
            <a:extLst>
              <a:ext uri="{FF2B5EF4-FFF2-40B4-BE49-F238E27FC236}">
                <a16:creationId xmlns:a16="http://schemas.microsoft.com/office/drawing/2014/main" id="{2BAB4DA7-A5D5-3995-E17C-15FA7D3D2986}"/>
              </a:ext>
            </a:extLst>
          </p:cNvPr>
          <p:cNvSpPr txBox="1"/>
          <p:nvPr/>
        </p:nvSpPr>
        <p:spPr>
          <a:xfrm>
            <a:off x="1084211" y="364000"/>
            <a:ext cx="1095616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spTree>
    <p:extLst>
      <p:ext uri="{BB962C8B-B14F-4D97-AF65-F5344CB8AC3E}">
        <p14:creationId xmlns:p14="http://schemas.microsoft.com/office/powerpoint/2010/main" val="7162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404405" y="288805"/>
            <a:ext cx="10372258"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grpSp>
        <p:nvGrpSpPr>
          <p:cNvPr id="53" name="Group 52">
            <a:extLst>
              <a:ext uri="{FF2B5EF4-FFF2-40B4-BE49-F238E27FC236}">
                <a16:creationId xmlns:a16="http://schemas.microsoft.com/office/drawing/2014/main" id="{95A1418B-BE21-E0DE-5E3C-49A432FC166A}"/>
              </a:ext>
            </a:extLst>
          </p:cNvPr>
          <p:cNvGrpSpPr/>
          <p:nvPr/>
        </p:nvGrpSpPr>
        <p:grpSpPr>
          <a:xfrm>
            <a:off x="11397673" y="588919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0" y="3103330"/>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9" name="Group 38">
            <a:extLst>
              <a:ext uri="{FF2B5EF4-FFF2-40B4-BE49-F238E27FC236}">
                <a16:creationId xmlns:a16="http://schemas.microsoft.com/office/drawing/2014/main" id="{EBBA1615-E70C-2FC3-F501-BEA3FEEA40CC}"/>
              </a:ext>
            </a:extLst>
          </p:cNvPr>
          <p:cNvGrpSpPr/>
          <p:nvPr/>
        </p:nvGrpSpPr>
        <p:grpSpPr>
          <a:xfrm>
            <a:off x="292014" y="2460939"/>
            <a:ext cx="3361296" cy="3328860"/>
            <a:chOff x="1403498" y="2264735"/>
            <a:chExt cx="3147237" cy="2892056"/>
          </a:xfrm>
          <a:solidFill>
            <a:srgbClr val="00E5BA"/>
          </a:solidFill>
        </p:grpSpPr>
        <p:sp>
          <p:nvSpPr>
            <p:cNvPr id="41" name="Rectangle: Rounded Corners 40">
              <a:extLst>
                <a:ext uri="{FF2B5EF4-FFF2-40B4-BE49-F238E27FC236}">
                  <a16:creationId xmlns:a16="http://schemas.microsoft.com/office/drawing/2014/main" id="{16C63398-00E9-E00D-AB8B-713E50FBF824}"/>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Rounded Corners 41">
              <a:extLst>
                <a:ext uri="{FF2B5EF4-FFF2-40B4-BE49-F238E27FC236}">
                  <a16:creationId xmlns:a16="http://schemas.microsoft.com/office/drawing/2014/main" id="{4A306DE2-2AD4-AFD8-3E2D-B7ED1967007D}"/>
                </a:ext>
              </a:extLst>
            </p:cNvPr>
            <p:cNvSpPr/>
            <p:nvPr/>
          </p:nvSpPr>
          <p:spPr>
            <a:xfrm>
              <a:off x="1418218" y="2293286"/>
              <a:ext cx="3026191" cy="2767813"/>
            </a:xfrm>
            <a:prstGeom prst="roundRect">
              <a:avLst>
                <a:gd name="adj" fmla="val 7476"/>
              </a:avLst>
            </a:prstGeom>
            <a:blipFill dpi="0" rotWithShape="1">
              <a:blip r:embed="rId4">
                <a:extLst>
                  <a:ext uri="{28A0092B-C50C-407E-A947-70E740481C1C}">
                    <a14:useLocalDpi xmlns:a14="http://schemas.microsoft.com/office/drawing/2010/main" val="0"/>
                  </a:ext>
                </a:extLst>
              </a:blip>
              <a:srcRect/>
              <a:stretch>
                <a:fillRect/>
              </a:stretch>
            </a:blip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A813E09F-60A1-0006-90F4-4575D369DED3}"/>
              </a:ext>
            </a:extLst>
          </p:cNvPr>
          <p:cNvSpPr txBox="1"/>
          <p:nvPr/>
        </p:nvSpPr>
        <p:spPr>
          <a:xfrm>
            <a:off x="4403168" y="1702921"/>
            <a:ext cx="5615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Gợi ý một số nguyên vật liệu, vật dụng</a:t>
            </a:r>
          </a:p>
        </p:txBody>
      </p:sp>
      <p:sp>
        <p:nvSpPr>
          <p:cNvPr id="4" name="TextBox 3">
            <a:extLst>
              <a:ext uri="{FF2B5EF4-FFF2-40B4-BE49-F238E27FC236}">
                <a16:creationId xmlns:a16="http://schemas.microsoft.com/office/drawing/2014/main" id="{DB2DB810-AD9E-A576-C811-214C918BB950}"/>
              </a:ext>
            </a:extLst>
          </p:cNvPr>
          <p:cNvSpPr txBox="1"/>
          <p:nvPr/>
        </p:nvSpPr>
        <p:spPr>
          <a:xfrm>
            <a:off x="284233" y="1777581"/>
            <a:ext cx="33612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Ống nhựa làm cột đèn</a:t>
            </a:r>
          </a:p>
        </p:txBody>
      </p:sp>
      <p:grpSp>
        <p:nvGrpSpPr>
          <p:cNvPr id="7" name="Group 6">
            <a:extLst>
              <a:ext uri="{FF2B5EF4-FFF2-40B4-BE49-F238E27FC236}">
                <a16:creationId xmlns:a16="http://schemas.microsoft.com/office/drawing/2014/main" id="{59FE382A-C011-1F4C-BEAA-F8227124A85B}"/>
              </a:ext>
            </a:extLst>
          </p:cNvPr>
          <p:cNvGrpSpPr/>
          <p:nvPr/>
        </p:nvGrpSpPr>
        <p:grpSpPr>
          <a:xfrm>
            <a:off x="5283581" y="3240335"/>
            <a:ext cx="3361296" cy="3328860"/>
            <a:chOff x="1403498" y="2264735"/>
            <a:chExt cx="3147237" cy="2892056"/>
          </a:xfrm>
        </p:grpSpPr>
        <p:sp>
          <p:nvSpPr>
            <p:cNvPr id="8" name="Rectangle: Rounded Corners 7">
              <a:extLst>
                <a:ext uri="{FF2B5EF4-FFF2-40B4-BE49-F238E27FC236}">
                  <a16:creationId xmlns:a16="http://schemas.microsoft.com/office/drawing/2014/main" id="{FB264BDC-52C4-1515-2C3C-45395441D184}"/>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98CC1B1B-8E75-C43B-F025-2405C4607E10}"/>
                </a:ext>
              </a:extLst>
            </p:cNvPr>
            <p:cNvSpPr/>
            <p:nvPr/>
          </p:nvSpPr>
          <p:spPr>
            <a:xfrm>
              <a:off x="1418218" y="2293286"/>
              <a:ext cx="3026191" cy="2767813"/>
            </a:xfrm>
            <a:prstGeom prst="roundRect">
              <a:avLst>
                <a:gd name="adj" fmla="val 7476"/>
              </a:avLst>
            </a:prstGeom>
            <a:solidFill>
              <a:schemeClr val="bg1"/>
            </a:solid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438C2DFF-3355-A63A-C4A6-AEF808F24900}"/>
              </a:ext>
            </a:extLst>
          </p:cNvPr>
          <p:cNvSpPr txBox="1"/>
          <p:nvPr/>
        </p:nvSpPr>
        <p:spPr>
          <a:xfrm>
            <a:off x="8892652" y="4222355"/>
            <a:ext cx="31761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7 cặp ốc nối dây điện</a:t>
            </a:r>
          </a:p>
        </p:txBody>
      </p:sp>
      <p:pic>
        <p:nvPicPr>
          <p:cNvPr id="6" name="Picture 5">
            <a:extLst>
              <a:ext uri="{FF2B5EF4-FFF2-40B4-BE49-F238E27FC236}">
                <a16:creationId xmlns:a16="http://schemas.microsoft.com/office/drawing/2014/main" id="{F1F1106F-455D-72D1-C941-7FFF98E242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8651" y="3377016"/>
            <a:ext cx="2152950" cy="1419423"/>
          </a:xfrm>
          <a:prstGeom prst="rect">
            <a:avLst/>
          </a:prstGeom>
        </p:spPr>
      </p:pic>
      <p:pic>
        <p:nvPicPr>
          <p:cNvPr id="11" name="Picture 10">
            <a:extLst>
              <a:ext uri="{FF2B5EF4-FFF2-40B4-BE49-F238E27FC236}">
                <a16:creationId xmlns:a16="http://schemas.microsoft.com/office/drawing/2014/main" id="{69825534-A93F-4A99-89AA-8212ECE9E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563791"/>
            <a:ext cx="2152950" cy="1419423"/>
          </a:xfrm>
          <a:prstGeom prst="rect">
            <a:avLst/>
          </a:prstGeom>
        </p:spPr>
      </p:pic>
    </p:spTree>
    <p:extLst>
      <p:ext uri="{BB962C8B-B14F-4D97-AF65-F5344CB8AC3E}">
        <p14:creationId xmlns:p14="http://schemas.microsoft.com/office/powerpoint/2010/main" val="25660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404405" y="288805"/>
            <a:ext cx="10470878"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mô hình ngã tư đường phố có đèn giao thông</a:t>
            </a:r>
          </a:p>
        </p:txBody>
      </p:sp>
      <p:grpSp>
        <p:nvGrpSpPr>
          <p:cNvPr id="53" name="Group 52">
            <a:extLst>
              <a:ext uri="{FF2B5EF4-FFF2-40B4-BE49-F238E27FC236}">
                <a16:creationId xmlns:a16="http://schemas.microsoft.com/office/drawing/2014/main" id="{95A1418B-BE21-E0DE-5E3C-49A432FC166A}"/>
              </a:ext>
            </a:extLst>
          </p:cNvPr>
          <p:cNvGrpSpPr/>
          <p:nvPr/>
        </p:nvGrpSpPr>
        <p:grpSpPr>
          <a:xfrm>
            <a:off x="11397673" y="5889195"/>
            <a:ext cx="671136" cy="853350"/>
            <a:chOff x="0" y="1321813"/>
            <a:chExt cx="5023179" cy="5222207"/>
          </a:xfrm>
          <a:effectLst>
            <a:outerShdw blurRad="63500" sx="102000" sy="102000" algn="ctr" rotWithShape="0">
              <a:prstClr val="black">
                <a:alpha val="40000"/>
              </a:prstClr>
            </a:outerShdw>
          </a:effectLst>
        </p:grpSpPr>
        <p:sp>
          <p:nvSpPr>
            <p:cNvPr id="43" name="Freeform: Shape 42">
              <a:extLst>
                <a:ext uri="{FF2B5EF4-FFF2-40B4-BE49-F238E27FC236}">
                  <a16:creationId xmlns:a16="http://schemas.microsoft.com/office/drawing/2014/main" id="{BFE31CA0-7E04-1BB7-BEBA-96C7D11DE71C}"/>
                </a:ext>
              </a:extLst>
            </p:cNvPr>
            <p:cNvSpPr/>
            <p:nvPr/>
          </p:nvSpPr>
          <p:spPr>
            <a:xfrm>
              <a:off x="0" y="132181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Freeform: Shape 43">
              <a:extLst>
                <a:ext uri="{FF2B5EF4-FFF2-40B4-BE49-F238E27FC236}">
                  <a16:creationId xmlns:a16="http://schemas.microsoft.com/office/drawing/2014/main" id="{F6706DBE-DC0D-387D-0CE8-43BEBB8A3084}"/>
                </a:ext>
              </a:extLst>
            </p:cNvPr>
            <p:cNvSpPr/>
            <p:nvPr/>
          </p:nvSpPr>
          <p:spPr>
            <a:xfrm>
              <a:off x="1897333" y="2126165"/>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Freeform: Shape 44">
              <a:extLst>
                <a:ext uri="{FF2B5EF4-FFF2-40B4-BE49-F238E27FC236}">
                  <a16:creationId xmlns:a16="http://schemas.microsoft.com/office/drawing/2014/main" id="{D5869730-E8F8-AAE2-1CB3-D4285A6545B1}"/>
                </a:ext>
              </a:extLst>
            </p:cNvPr>
            <p:cNvSpPr/>
            <p:nvPr/>
          </p:nvSpPr>
          <p:spPr>
            <a:xfrm>
              <a:off x="1766489" y="3255417"/>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Freeform: Shape 45">
              <a:extLst>
                <a:ext uri="{FF2B5EF4-FFF2-40B4-BE49-F238E27FC236}">
                  <a16:creationId xmlns:a16="http://schemas.microsoft.com/office/drawing/2014/main" id="{C2873CAC-C5CA-0657-60ED-BAC6465D997F}"/>
                </a:ext>
              </a:extLst>
            </p:cNvPr>
            <p:cNvSpPr/>
            <p:nvPr/>
          </p:nvSpPr>
          <p:spPr>
            <a:xfrm>
              <a:off x="1766489" y="4407578"/>
              <a:ext cx="1490200" cy="984279"/>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838E197D-0D28-7B31-EA21-FE3D5DA35A14}"/>
                </a:ext>
              </a:extLst>
            </p:cNvPr>
            <p:cNvGrpSpPr/>
            <p:nvPr/>
          </p:nvGrpSpPr>
          <p:grpSpPr>
            <a:xfrm>
              <a:off x="1557906" y="1497325"/>
              <a:ext cx="738130" cy="556353"/>
              <a:chOff x="3569465" y="313980"/>
              <a:chExt cx="738130" cy="556353"/>
            </a:xfrm>
          </p:grpSpPr>
          <p:sp>
            <p:nvSpPr>
              <p:cNvPr id="48" name="Oval 47">
                <a:extLst>
                  <a:ext uri="{FF2B5EF4-FFF2-40B4-BE49-F238E27FC236}">
                    <a16:creationId xmlns:a16="http://schemas.microsoft.com/office/drawing/2014/main" id="{75E4D8D6-A238-D383-2AA7-37DA31377AF2}"/>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5F3986BD-4240-16C3-4E32-8B01444748AB}"/>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1F1D9100-645D-29A8-535B-A413CA14D9E0}"/>
                </a:ext>
              </a:extLst>
            </p:cNvPr>
            <p:cNvGrpSpPr/>
            <p:nvPr/>
          </p:nvGrpSpPr>
          <p:grpSpPr>
            <a:xfrm>
              <a:off x="2836583" y="1427322"/>
              <a:ext cx="738130" cy="556353"/>
              <a:chOff x="3569465" y="313980"/>
              <a:chExt cx="738130" cy="556353"/>
            </a:xfrm>
          </p:grpSpPr>
          <p:sp>
            <p:nvSpPr>
              <p:cNvPr id="51" name="Oval 50">
                <a:extLst>
                  <a:ext uri="{FF2B5EF4-FFF2-40B4-BE49-F238E27FC236}">
                    <a16:creationId xmlns:a16="http://schemas.microsoft.com/office/drawing/2014/main" id="{6BC067CE-F869-4CAC-B60E-C938A8D6E91B}"/>
                  </a:ext>
                </a:extLst>
              </p:cNvPr>
              <p:cNvSpPr/>
              <p:nvPr/>
            </p:nvSpPr>
            <p:spPr>
              <a:xfrm>
                <a:off x="3569465" y="313980"/>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A48F941-00F0-9D42-FB58-D1F6592AE2AC}"/>
                  </a:ext>
                </a:extLst>
              </p:cNvPr>
              <p:cNvSpPr/>
              <p:nvPr/>
            </p:nvSpPr>
            <p:spPr>
              <a:xfrm>
                <a:off x="3750987" y="393852"/>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 name="Rectangle 1">
            <a:extLst>
              <a:ext uri="{FF2B5EF4-FFF2-40B4-BE49-F238E27FC236}">
                <a16:creationId xmlns:a16="http://schemas.microsoft.com/office/drawing/2014/main" id="{C3868F56-7500-3C78-DEDB-947DABCF6830}"/>
              </a:ext>
            </a:extLst>
          </p:cNvPr>
          <p:cNvSpPr/>
          <p:nvPr/>
        </p:nvSpPr>
        <p:spPr>
          <a:xfrm>
            <a:off x="0" y="3103330"/>
            <a:ext cx="3645529" cy="3754670"/>
          </a:xfrm>
          <a:prstGeom prst="rect">
            <a:avLst/>
          </a:prstGeom>
          <a:solidFill>
            <a:srgbClr val="00E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9" name="Group 38">
            <a:extLst>
              <a:ext uri="{FF2B5EF4-FFF2-40B4-BE49-F238E27FC236}">
                <a16:creationId xmlns:a16="http://schemas.microsoft.com/office/drawing/2014/main" id="{EBBA1615-E70C-2FC3-F501-BEA3FEEA40CC}"/>
              </a:ext>
            </a:extLst>
          </p:cNvPr>
          <p:cNvGrpSpPr/>
          <p:nvPr/>
        </p:nvGrpSpPr>
        <p:grpSpPr>
          <a:xfrm>
            <a:off x="292014" y="2460939"/>
            <a:ext cx="3361296" cy="3328860"/>
            <a:chOff x="1403498" y="2264735"/>
            <a:chExt cx="3147237" cy="2892056"/>
          </a:xfrm>
          <a:solidFill>
            <a:srgbClr val="00E5BA"/>
          </a:solidFill>
        </p:grpSpPr>
        <p:sp>
          <p:nvSpPr>
            <p:cNvPr id="41" name="Rectangle: Rounded Corners 40">
              <a:extLst>
                <a:ext uri="{FF2B5EF4-FFF2-40B4-BE49-F238E27FC236}">
                  <a16:creationId xmlns:a16="http://schemas.microsoft.com/office/drawing/2014/main" id="{16C63398-00E9-E00D-AB8B-713E50FBF824}"/>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Rounded Corners 41">
              <a:extLst>
                <a:ext uri="{FF2B5EF4-FFF2-40B4-BE49-F238E27FC236}">
                  <a16:creationId xmlns:a16="http://schemas.microsoft.com/office/drawing/2014/main" id="{4A306DE2-2AD4-AFD8-3E2D-B7ED1967007D}"/>
                </a:ext>
              </a:extLst>
            </p:cNvPr>
            <p:cNvSpPr/>
            <p:nvPr/>
          </p:nvSpPr>
          <p:spPr>
            <a:xfrm>
              <a:off x="1418218" y="2293286"/>
              <a:ext cx="3026191" cy="2767813"/>
            </a:xfrm>
            <a:prstGeom prst="roundRect">
              <a:avLst>
                <a:gd name="adj" fmla="val 7476"/>
              </a:avLst>
            </a:prstGeom>
            <a:blipFill dpi="0" rotWithShape="1">
              <a:blip r:embed="rId4">
                <a:extLst>
                  <a:ext uri="{28A0092B-C50C-407E-A947-70E740481C1C}">
                    <a14:useLocalDpi xmlns:a14="http://schemas.microsoft.com/office/drawing/2010/main" val="0"/>
                  </a:ext>
                </a:extLst>
              </a:blip>
              <a:srcRect/>
              <a:stretch>
                <a:fillRect/>
              </a:stretch>
            </a:blip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A813E09F-60A1-0006-90F4-4575D369DED3}"/>
              </a:ext>
            </a:extLst>
          </p:cNvPr>
          <p:cNvSpPr txBox="1"/>
          <p:nvPr/>
        </p:nvSpPr>
        <p:spPr>
          <a:xfrm>
            <a:off x="4000324" y="1298387"/>
            <a:ext cx="5615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Gợi ý một số nguyên vật liệu, vật dụng</a:t>
            </a:r>
          </a:p>
        </p:txBody>
      </p:sp>
      <p:sp>
        <p:nvSpPr>
          <p:cNvPr id="4" name="TextBox 3">
            <a:extLst>
              <a:ext uri="{FF2B5EF4-FFF2-40B4-BE49-F238E27FC236}">
                <a16:creationId xmlns:a16="http://schemas.microsoft.com/office/drawing/2014/main" id="{DB2DB810-AD9E-A576-C811-214C918BB950}"/>
              </a:ext>
            </a:extLst>
          </p:cNvPr>
          <p:cNvSpPr txBox="1"/>
          <p:nvPr/>
        </p:nvSpPr>
        <p:spPr>
          <a:xfrm>
            <a:off x="1133979" y="1834052"/>
            <a:ext cx="19140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Giấy màu</a:t>
            </a:r>
          </a:p>
        </p:txBody>
      </p:sp>
      <p:grpSp>
        <p:nvGrpSpPr>
          <p:cNvPr id="7" name="Group 6">
            <a:extLst>
              <a:ext uri="{FF2B5EF4-FFF2-40B4-BE49-F238E27FC236}">
                <a16:creationId xmlns:a16="http://schemas.microsoft.com/office/drawing/2014/main" id="{59FE382A-C011-1F4C-BEAA-F8227124A85B}"/>
              </a:ext>
            </a:extLst>
          </p:cNvPr>
          <p:cNvGrpSpPr/>
          <p:nvPr/>
        </p:nvGrpSpPr>
        <p:grpSpPr>
          <a:xfrm>
            <a:off x="4164011" y="3225412"/>
            <a:ext cx="3361296" cy="3328860"/>
            <a:chOff x="1403498" y="2264735"/>
            <a:chExt cx="3147237" cy="2892056"/>
          </a:xfrm>
        </p:grpSpPr>
        <p:sp>
          <p:nvSpPr>
            <p:cNvPr id="8" name="Rectangle: Rounded Corners 7">
              <a:extLst>
                <a:ext uri="{FF2B5EF4-FFF2-40B4-BE49-F238E27FC236}">
                  <a16:creationId xmlns:a16="http://schemas.microsoft.com/office/drawing/2014/main" id="{FB264BDC-52C4-1515-2C3C-45395441D184}"/>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98CC1B1B-8E75-C43B-F025-2405C4607E10}"/>
                </a:ext>
              </a:extLst>
            </p:cNvPr>
            <p:cNvSpPr/>
            <p:nvPr/>
          </p:nvSpPr>
          <p:spPr>
            <a:xfrm>
              <a:off x="1418218" y="2293286"/>
              <a:ext cx="3026191" cy="2767813"/>
            </a:xfrm>
            <a:prstGeom prst="roundRect">
              <a:avLst>
                <a:gd name="adj" fmla="val 7476"/>
              </a:avLst>
            </a:prstGeom>
            <a:blipFill dpi="0" rotWithShape="1">
              <a:blip r:embed="rId5">
                <a:extLst>
                  <a:ext uri="{28A0092B-C50C-407E-A947-70E740481C1C}">
                    <a14:useLocalDpi xmlns:a14="http://schemas.microsoft.com/office/drawing/2010/main" val="0"/>
                  </a:ext>
                </a:extLst>
              </a:blip>
              <a:srcRect/>
              <a:stretch>
                <a:fillRect/>
              </a:stretch>
            </a:blip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438C2DFF-3355-A63A-C4A6-AEF808F24900}"/>
              </a:ext>
            </a:extLst>
          </p:cNvPr>
          <p:cNvSpPr txBox="1"/>
          <p:nvPr/>
        </p:nvSpPr>
        <p:spPr>
          <a:xfrm>
            <a:off x="4685770" y="2537536"/>
            <a:ext cx="183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Kìm cắt</a:t>
            </a:r>
          </a:p>
        </p:txBody>
      </p:sp>
      <p:grpSp>
        <p:nvGrpSpPr>
          <p:cNvPr id="5" name="Group 4">
            <a:extLst>
              <a:ext uri="{FF2B5EF4-FFF2-40B4-BE49-F238E27FC236}">
                <a16:creationId xmlns:a16="http://schemas.microsoft.com/office/drawing/2014/main" id="{B83EA368-CCFE-9A20-9D6B-113BA97E0DAE}"/>
              </a:ext>
            </a:extLst>
          </p:cNvPr>
          <p:cNvGrpSpPr/>
          <p:nvPr/>
        </p:nvGrpSpPr>
        <p:grpSpPr>
          <a:xfrm>
            <a:off x="8036377" y="2328334"/>
            <a:ext cx="3361296" cy="3328860"/>
            <a:chOff x="1403498" y="2264735"/>
            <a:chExt cx="3147237" cy="2892056"/>
          </a:xfrm>
        </p:grpSpPr>
        <p:sp>
          <p:nvSpPr>
            <p:cNvPr id="6" name="Rectangle: Rounded Corners 5">
              <a:extLst>
                <a:ext uri="{FF2B5EF4-FFF2-40B4-BE49-F238E27FC236}">
                  <a16:creationId xmlns:a16="http://schemas.microsoft.com/office/drawing/2014/main" id="{2C551DB5-3129-E025-B4B4-461353103DBC}"/>
                </a:ext>
              </a:extLst>
            </p:cNvPr>
            <p:cNvSpPr/>
            <p:nvPr/>
          </p:nvSpPr>
          <p:spPr>
            <a:xfrm>
              <a:off x="1403498" y="2264735"/>
              <a:ext cx="3147237" cy="2892056"/>
            </a:xfrm>
            <a:prstGeom prst="roundRect">
              <a:avLst>
                <a:gd name="adj" fmla="val 7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E10B58F8-7B26-7CDF-6FB1-028A242FB537}"/>
                </a:ext>
              </a:extLst>
            </p:cNvPr>
            <p:cNvSpPr/>
            <p:nvPr/>
          </p:nvSpPr>
          <p:spPr>
            <a:xfrm>
              <a:off x="1418218" y="2293286"/>
              <a:ext cx="3026191" cy="2767813"/>
            </a:xfrm>
            <a:prstGeom prst="roundRect">
              <a:avLst>
                <a:gd name="adj" fmla="val 7476"/>
              </a:avLst>
            </a:prstGeom>
            <a:blipFill dpi="0" rotWithShape="1">
              <a:blip r:embed="rId6">
                <a:extLst>
                  <a:ext uri="{28A0092B-C50C-407E-A947-70E740481C1C}">
                    <a14:useLocalDpi xmlns:a14="http://schemas.microsoft.com/office/drawing/2010/main" val="0"/>
                  </a:ext>
                </a:extLst>
              </a:blip>
              <a:srcRect/>
              <a:stretch>
                <a:fillRect/>
              </a:stretch>
            </a:blipFill>
            <a:ln w="76200">
              <a:solidFill>
                <a:srgbClr val="004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2" name="TextBox 11">
            <a:extLst>
              <a:ext uri="{FF2B5EF4-FFF2-40B4-BE49-F238E27FC236}">
                <a16:creationId xmlns:a16="http://schemas.microsoft.com/office/drawing/2014/main" id="{E9089CEA-C782-76C1-D183-3F9B56844284}"/>
              </a:ext>
            </a:extLst>
          </p:cNvPr>
          <p:cNvSpPr txBox="1"/>
          <p:nvPr/>
        </p:nvSpPr>
        <p:spPr>
          <a:xfrm>
            <a:off x="8027990" y="5982462"/>
            <a:ext cx="31761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Các mảnh giấy màu</a:t>
            </a:r>
          </a:p>
        </p:txBody>
      </p:sp>
    </p:spTree>
    <p:extLst>
      <p:ext uri="{BB962C8B-B14F-4D97-AF65-F5344CB8AC3E}">
        <p14:creationId xmlns:p14="http://schemas.microsoft.com/office/powerpoint/2010/main" val="399112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5" presetClass="entr" presetSubtype="0" repeatCount="indefinite"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2000"/>
                                        <p:tgtEl>
                                          <p:spTgt spid="53"/>
                                        </p:tgtEl>
                                      </p:cBhvr>
                                    </p:animEffect>
                                    <p:anim calcmode="lin" valueType="num">
                                      <p:cBhvr>
                                        <p:cTn id="15" dur="2000" fill="hold"/>
                                        <p:tgtEl>
                                          <p:spTgt spid="53"/>
                                        </p:tgtEl>
                                        <p:attrNameLst>
                                          <p:attrName>ppt_w</p:attrName>
                                        </p:attrNameLst>
                                      </p:cBhvr>
                                      <p:tavLst>
                                        <p:tav tm="0" fmla="#ppt_w*sin(2.5*pi*$)">
                                          <p:val>
                                            <p:fltVal val="0"/>
                                          </p:val>
                                        </p:tav>
                                        <p:tav tm="100000">
                                          <p:val>
                                            <p:fltVal val="1"/>
                                          </p:val>
                                        </p:tav>
                                      </p:tavLst>
                                    </p:anim>
                                    <p:anim calcmode="lin" valueType="num">
                                      <p:cBhvr>
                                        <p:cTn id="16" dur="2000" fill="hold"/>
                                        <p:tgtEl>
                                          <p:spTgt spid="53"/>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4" grpId="0"/>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3917</TotalTime>
  <Words>2036</Words>
  <PresentationFormat>Widescreen</PresentationFormat>
  <Paragraphs>378</Paragraphs>
  <Slides>43</Slides>
  <Notes>43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.VnFreeH</vt:lpstr>
      <vt:lpstr>Road Rage</vt:lpstr>
      <vt:lpstr>Arial</vt:lpstr>
      <vt:lpstr>Roboto Black</vt:lpstr>
      <vt:lpstr>Calibri Light</vt:lpstr>
      <vt:lpstr>Roboto</vt:lpstr>
      <vt:lpstr>Times New Roman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2022-09-25T07:14:35Z</dcterms:created>
  <dcterms:modified xsi:type="dcterms:W3CDTF">2022-12-07T15:15:58Z</dcterms:modified>
</cp:coreProperties>
</file>