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54"/>
  </p:notesMasterIdLst>
  <p:sldIdLst>
    <p:sldId id="256" r:id="rId2"/>
    <p:sldId id="260" r:id="rId3"/>
    <p:sldId id="271" r:id="rId4"/>
    <p:sldId id="272" r:id="rId5"/>
    <p:sldId id="257" r:id="rId6"/>
    <p:sldId id="273" r:id="rId7"/>
    <p:sldId id="259" r:id="rId8"/>
    <p:sldId id="261"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3" r:id="rId27"/>
    <p:sldId id="295" r:id="rId28"/>
    <p:sldId id="297" r:id="rId29"/>
    <p:sldId id="296" r:id="rId30"/>
    <p:sldId id="298" r:id="rId31"/>
    <p:sldId id="292" r:id="rId32"/>
    <p:sldId id="294" r:id="rId33"/>
    <p:sldId id="274" r:id="rId34"/>
    <p:sldId id="270" r:id="rId35"/>
    <p:sldId id="299" r:id="rId36"/>
    <p:sldId id="300" r:id="rId37"/>
    <p:sldId id="301" r:id="rId38"/>
    <p:sldId id="302" r:id="rId39"/>
    <p:sldId id="303" r:id="rId40"/>
    <p:sldId id="304" r:id="rId41"/>
    <p:sldId id="305" r:id="rId42"/>
    <p:sldId id="310" r:id="rId43"/>
    <p:sldId id="307" r:id="rId44"/>
    <p:sldId id="308" r:id="rId45"/>
    <p:sldId id="309" r:id="rId46"/>
    <p:sldId id="311" r:id="rId47"/>
    <p:sldId id="312" r:id="rId48"/>
    <p:sldId id="313" r:id="rId49"/>
    <p:sldId id="314" r:id="rId50"/>
    <p:sldId id="315" r:id="rId51"/>
    <p:sldId id="264" r:id="rId52"/>
    <p:sldId id="316" r:id="rId53"/>
  </p:sldIdLst>
  <p:sldSz cx="18288000" cy="10287000"/>
  <p:notesSz cx="6858000" cy="9144000"/>
  <p:embeddedFontLst>
    <p:embeddedFont>
      <p:font typeface=".VnBlack" panose="020B720000000000000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EE6"/>
    <a:srgbClr val="FFE389"/>
    <a:srgbClr val="F7F1E5"/>
    <a:srgbClr val="EEE1CA"/>
    <a:srgbClr val="A17A35"/>
    <a:srgbClr val="E3CFAB"/>
    <a:srgbClr val="DAC68E"/>
    <a:srgbClr val="57541D"/>
    <a:srgbClr val="E89D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2494" autoAdjust="0"/>
  </p:normalViewPr>
  <p:slideViewPr>
    <p:cSldViewPr>
      <p:cViewPr varScale="1">
        <p:scale>
          <a:sx n="69" d="100"/>
          <a:sy n="69" d="100"/>
        </p:scale>
        <p:origin x="83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8653D-C89B-4535-B2C2-6DA0D06C0457}" type="datetimeFigureOut">
              <a:rPr lang="en-US" smtClean="0"/>
              <a:t>28/1/2024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608C8C-6035-499B-863C-591216924FA0}" type="slidenum">
              <a:rPr lang="en-US" smtClean="0"/>
              <a:t>‹#›</a:t>
            </a:fld>
            <a:endParaRPr lang="en-US"/>
          </a:p>
        </p:txBody>
      </p:sp>
    </p:spTree>
    <p:extLst>
      <p:ext uri="{BB962C8B-B14F-4D97-AF65-F5344CB8AC3E}">
        <p14:creationId xmlns:p14="http://schemas.microsoft.com/office/powerpoint/2010/main" val="3268168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43</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514202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44</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141481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45</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423955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46</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430718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47</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75680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48</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628244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49</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4107091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9.svg"/><Relationship Id="rId5" Type="http://schemas.openxmlformats.org/officeDocument/2006/relationships/image" Target="../media/image6.svg"/><Relationship Id="rId10"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10" Type="http://schemas.openxmlformats.org/officeDocument/2006/relationships/image" Target="../media/image44.svg"/><Relationship Id="rId4" Type="http://schemas.openxmlformats.org/officeDocument/2006/relationships/image" Target="../media/image5.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10" Type="http://schemas.openxmlformats.org/officeDocument/2006/relationships/image" Target="../media/image53.png"/><Relationship Id="rId4" Type="http://schemas.openxmlformats.org/officeDocument/2006/relationships/image" Target="../media/image5.png"/><Relationship Id="rId9" Type="http://schemas.openxmlformats.org/officeDocument/2006/relationships/image" Target="../media/image52.sv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10" Type="http://schemas.openxmlformats.org/officeDocument/2006/relationships/image" Target="../media/image56.svg"/><Relationship Id="rId4" Type="http://schemas.openxmlformats.org/officeDocument/2006/relationships/image" Target="../media/image5.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64.svg"/><Relationship Id="rId5" Type="http://schemas.openxmlformats.org/officeDocument/2006/relationships/image" Target="../media/image6.svg"/><Relationship Id="rId10" Type="http://schemas.openxmlformats.org/officeDocument/2006/relationships/image" Target="../media/image63.png"/><Relationship Id="rId4" Type="http://schemas.openxmlformats.org/officeDocument/2006/relationships/image" Target="../media/image5.png"/><Relationship Id="rId9" Type="http://schemas.openxmlformats.org/officeDocument/2006/relationships/image" Target="../media/image62.svg"/></Relationships>
</file>

<file path=ppt/slides/_rels/slide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12.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2.sv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2.sv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2.sv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12.sv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svg"/><Relationship Id="rId7" Type="http://schemas.openxmlformats.org/officeDocument/2006/relationships/image" Target="../media/image7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2.sv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notesSlide" Target="../notesSlides/notesSlide1.xml"/></Relationships>
</file>

<file path=ppt/slides/_rels/slide4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NULL"/><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audio" Target="NUL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2.wav"/><Relationship Id="rId11" Type="http://schemas.openxmlformats.org/officeDocument/2006/relationships/image" Target="../media/image77.png"/><Relationship Id="rId5" Type="http://schemas.openxmlformats.org/officeDocument/2006/relationships/audio" Target="../media/audio1.wav"/><Relationship Id="rId15" Type="http://schemas.openxmlformats.org/officeDocument/2006/relationships/audio" Target="NULL"/><Relationship Id="rId10" Type="http://schemas.openxmlformats.org/officeDocument/2006/relationships/image" Target="../media/image76.gif"/><Relationship Id="rId4" Type="http://schemas.openxmlformats.org/officeDocument/2006/relationships/notesSlide" Target="../notesSlides/notesSlide2.xml"/><Relationship Id="rId9" Type="http://schemas.openxmlformats.org/officeDocument/2006/relationships/image" Target="../media/image73.jpg"/><Relationship Id="rId14" Type="http://schemas.openxmlformats.org/officeDocument/2006/relationships/audio" Target="NULL"/></Relationships>
</file>

<file path=ppt/slides/_rels/slide45.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audio" Target="../media/audio5.wav"/><Relationship Id="rId7" Type="http://schemas.openxmlformats.org/officeDocument/2006/relationships/image" Target="../media/image7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81.wmf"/><Relationship Id="rId5" Type="http://schemas.openxmlformats.org/officeDocument/2006/relationships/audio" Target="../media/audio7.wav"/><Relationship Id="rId10" Type="http://schemas.openxmlformats.org/officeDocument/2006/relationships/image" Target="../media/image80.emf"/><Relationship Id="rId4" Type="http://schemas.openxmlformats.org/officeDocument/2006/relationships/audio" Target="../media/audio6.wav"/><Relationship Id="rId9" Type="http://schemas.openxmlformats.org/officeDocument/2006/relationships/image" Target="../media/image79.emf"/></Relationships>
</file>

<file path=ppt/slides/_rels/slide46.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audio" Target="../media/audio5.wav"/><Relationship Id="rId7" Type="http://schemas.openxmlformats.org/officeDocument/2006/relationships/image" Target="../media/image7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81.wmf"/><Relationship Id="rId5" Type="http://schemas.openxmlformats.org/officeDocument/2006/relationships/audio" Target="../media/audio7.wav"/><Relationship Id="rId10" Type="http://schemas.openxmlformats.org/officeDocument/2006/relationships/image" Target="../media/image80.emf"/><Relationship Id="rId4" Type="http://schemas.openxmlformats.org/officeDocument/2006/relationships/audio" Target="../media/audio6.wav"/><Relationship Id="rId9" Type="http://schemas.openxmlformats.org/officeDocument/2006/relationships/image" Target="../media/image79.emf"/></Relationships>
</file>

<file path=ppt/slides/_rels/slide47.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audio" Target="../media/audio5.wav"/><Relationship Id="rId7" Type="http://schemas.openxmlformats.org/officeDocument/2006/relationships/image" Target="../media/image7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81.wmf"/><Relationship Id="rId5" Type="http://schemas.openxmlformats.org/officeDocument/2006/relationships/audio" Target="../media/audio7.wav"/><Relationship Id="rId10" Type="http://schemas.openxmlformats.org/officeDocument/2006/relationships/image" Target="../media/image80.emf"/><Relationship Id="rId4" Type="http://schemas.openxmlformats.org/officeDocument/2006/relationships/audio" Target="../media/audio6.wav"/><Relationship Id="rId9" Type="http://schemas.openxmlformats.org/officeDocument/2006/relationships/image" Target="../media/image79.emf"/></Relationships>
</file>

<file path=ppt/slides/_rels/slide48.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audio" Target="../media/audio5.wav"/><Relationship Id="rId7" Type="http://schemas.openxmlformats.org/officeDocument/2006/relationships/image" Target="../media/image7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81.wmf"/><Relationship Id="rId5" Type="http://schemas.openxmlformats.org/officeDocument/2006/relationships/audio" Target="../media/audio7.wav"/><Relationship Id="rId10" Type="http://schemas.openxmlformats.org/officeDocument/2006/relationships/image" Target="../media/image80.emf"/><Relationship Id="rId4" Type="http://schemas.openxmlformats.org/officeDocument/2006/relationships/audio" Target="../media/audio6.wav"/><Relationship Id="rId9" Type="http://schemas.openxmlformats.org/officeDocument/2006/relationships/image" Target="../media/image79.emf"/></Relationships>
</file>

<file path=ppt/slides/_rels/slide49.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audio" Target="../media/audio5.wav"/><Relationship Id="rId7" Type="http://schemas.openxmlformats.org/officeDocument/2006/relationships/image" Target="../media/image73.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81.wmf"/><Relationship Id="rId5" Type="http://schemas.openxmlformats.org/officeDocument/2006/relationships/audio" Target="../media/audio7.wav"/><Relationship Id="rId10" Type="http://schemas.openxmlformats.org/officeDocument/2006/relationships/image" Target="../media/image80.emf"/><Relationship Id="rId4" Type="http://schemas.openxmlformats.org/officeDocument/2006/relationships/audio" Target="../media/audio6.wav"/><Relationship Id="rId9" Type="http://schemas.openxmlformats.org/officeDocument/2006/relationships/image" Target="../media/image79.emf"/></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30.svg"/><Relationship Id="rId7" Type="http://schemas.openxmlformats.org/officeDocument/2006/relationships/image" Target="../media/image10.svg"/><Relationship Id="rId12" Type="http://schemas.openxmlformats.org/officeDocument/2006/relationships/image" Target="../media/image13.png"/><Relationship Id="rId17" Type="http://schemas.openxmlformats.org/officeDocument/2006/relationships/image" Target="../media/image21.svg"/><Relationship Id="rId2" Type="http://schemas.openxmlformats.org/officeDocument/2006/relationships/image" Target="../media/image29.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image" Target="../media/image32.svg"/><Relationship Id="rId15" Type="http://schemas.openxmlformats.org/officeDocument/2006/relationships/image" Target="../media/image19.svg"/><Relationship Id="rId10" Type="http://schemas.openxmlformats.org/officeDocument/2006/relationships/image" Target="../media/image11.png"/><Relationship Id="rId4" Type="http://schemas.openxmlformats.org/officeDocument/2006/relationships/image" Target="../media/image31.png"/><Relationship Id="rId9" Type="http://schemas.openxmlformats.org/officeDocument/2006/relationships/image" Target="../media/image6.svg"/><Relationship Id="rId14"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svg"/><Relationship Id="rId7" Type="http://schemas.openxmlformats.org/officeDocument/2006/relationships/image" Target="../media/image7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2.sv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4.svg"/><Relationship Id="rId7" Type="http://schemas.openxmlformats.org/officeDocument/2006/relationships/image" Target="../media/image1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0" y="7491037"/>
            <a:ext cx="18288000" cy="385710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73802" y="6156981"/>
            <a:ext cx="4130019" cy="4130019"/>
          </a:xfrm>
          <a:custGeom>
            <a:avLst/>
            <a:gdLst/>
            <a:ahLst/>
            <a:cxnLst/>
            <a:rect l="l" t="t" r="r" b="b"/>
            <a:pathLst>
              <a:path w="4130019" h="4130019">
                <a:moveTo>
                  <a:pt x="0" y="0"/>
                </a:moveTo>
                <a:lnTo>
                  <a:pt x="4130019" y="0"/>
                </a:lnTo>
                <a:lnTo>
                  <a:pt x="4130019" y="4130019"/>
                </a:lnTo>
                <a:lnTo>
                  <a:pt x="0" y="41300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918406" y="423880"/>
            <a:ext cx="4929022" cy="3154574"/>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951340" y="2570120"/>
            <a:ext cx="5315250" cy="6688180"/>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159167" y="8250095"/>
            <a:ext cx="1235380" cy="781659"/>
          </a:xfrm>
          <a:custGeom>
            <a:avLst/>
            <a:gdLst/>
            <a:ahLst/>
            <a:cxnLst/>
            <a:rect l="l" t="t" r="r" b="b"/>
            <a:pathLst>
              <a:path w="1235380" h="781659">
                <a:moveTo>
                  <a:pt x="0" y="0"/>
                </a:moveTo>
                <a:lnTo>
                  <a:pt x="1235379" y="0"/>
                </a:lnTo>
                <a:lnTo>
                  <a:pt x="1235379" y="781658"/>
                </a:lnTo>
                <a:lnTo>
                  <a:pt x="0" y="7816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flipH="1">
            <a:off x="391207" y="9419589"/>
            <a:ext cx="1029927" cy="651663"/>
          </a:xfrm>
          <a:custGeom>
            <a:avLst/>
            <a:gdLst/>
            <a:ahLst/>
            <a:cxnLst/>
            <a:rect l="l" t="t" r="r" b="b"/>
            <a:pathLst>
              <a:path w="1029927" h="651663">
                <a:moveTo>
                  <a:pt x="1029927" y="0"/>
                </a:moveTo>
                <a:lnTo>
                  <a:pt x="0" y="0"/>
                </a:lnTo>
                <a:lnTo>
                  <a:pt x="0" y="651663"/>
                </a:lnTo>
                <a:lnTo>
                  <a:pt x="1029927" y="651663"/>
                </a:lnTo>
                <a:lnTo>
                  <a:pt x="10299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6207282" y="-1650303"/>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12">
              <a:alphaModFix amt="60000"/>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flipH="1">
            <a:off x="17084330" y="6282369"/>
            <a:ext cx="4130019" cy="4130019"/>
          </a:xfrm>
          <a:custGeom>
            <a:avLst/>
            <a:gdLst/>
            <a:ahLst/>
            <a:cxnLst/>
            <a:rect l="l" t="t" r="r" b="b"/>
            <a:pathLst>
              <a:path w="4130019" h="4130019">
                <a:moveTo>
                  <a:pt x="4130019" y="0"/>
                </a:moveTo>
                <a:lnTo>
                  <a:pt x="0" y="0"/>
                </a:lnTo>
                <a:lnTo>
                  <a:pt x="0" y="4130019"/>
                </a:lnTo>
                <a:lnTo>
                  <a:pt x="4130019" y="4130019"/>
                </a:lnTo>
                <a:lnTo>
                  <a:pt x="413001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6940216" y="9121312"/>
            <a:ext cx="1137295" cy="719598"/>
          </a:xfrm>
          <a:custGeom>
            <a:avLst/>
            <a:gdLst/>
            <a:ahLst/>
            <a:cxnLst/>
            <a:rect l="l" t="t" r="r" b="b"/>
            <a:pathLst>
              <a:path w="1137295" h="719598">
                <a:moveTo>
                  <a:pt x="0" y="0"/>
                </a:moveTo>
                <a:lnTo>
                  <a:pt x="1137295" y="0"/>
                </a:lnTo>
                <a:lnTo>
                  <a:pt x="1137295" y="719597"/>
                </a:lnTo>
                <a:lnTo>
                  <a:pt x="0" y="7195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4">
              <a:alphaModFix amt="60000"/>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Freeform 13"/>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4">
              <a:alphaModFix amt="60000"/>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7" name="Group 17"/>
          <p:cNvGrpSpPr/>
          <p:nvPr/>
        </p:nvGrpSpPr>
        <p:grpSpPr>
          <a:xfrm>
            <a:off x="1181101" y="5095839"/>
            <a:ext cx="5199736" cy="4750483"/>
            <a:chOff x="0" y="0"/>
            <a:chExt cx="7970755" cy="7782356"/>
          </a:xfrm>
        </p:grpSpPr>
        <p:sp>
          <p:nvSpPr>
            <p:cNvPr id="18" name="Freeform 18"/>
            <p:cNvSpPr/>
            <p:nvPr/>
          </p:nvSpPr>
          <p:spPr>
            <a:xfrm>
              <a:off x="0" y="0"/>
              <a:ext cx="7970755" cy="7782356"/>
            </a:xfrm>
            <a:custGeom>
              <a:avLst/>
              <a:gdLst/>
              <a:ahLst/>
              <a:cxnLst/>
              <a:rect l="l" t="t" r="r" b="b"/>
              <a:pathLst>
                <a:path w="7970755" h="7782356">
                  <a:moveTo>
                    <a:pt x="0" y="0"/>
                  </a:moveTo>
                  <a:lnTo>
                    <a:pt x="7970755" y="0"/>
                  </a:lnTo>
                  <a:lnTo>
                    <a:pt x="7970755" y="7782356"/>
                  </a:lnTo>
                  <a:lnTo>
                    <a:pt x="0" y="77823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9" name="Freeform 19"/>
            <p:cNvSpPr/>
            <p:nvPr/>
          </p:nvSpPr>
          <p:spPr>
            <a:xfrm>
              <a:off x="3323582" y="5726399"/>
              <a:ext cx="321109" cy="265317"/>
            </a:xfrm>
            <a:custGeom>
              <a:avLst/>
              <a:gdLst/>
              <a:ahLst/>
              <a:cxnLst/>
              <a:rect l="l" t="t" r="r" b="b"/>
              <a:pathLst>
                <a:path w="321109" h="265317">
                  <a:moveTo>
                    <a:pt x="0" y="0"/>
                  </a:moveTo>
                  <a:lnTo>
                    <a:pt x="321109" y="0"/>
                  </a:lnTo>
                  <a:lnTo>
                    <a:pt x="321109" y="265317"/>
                  </a:lnTo>
                  <a:lnTo>
                    <a:pt x="0" y="265317"/>
                  </a:lnTo>
                  <a:lnTo>
                    <a:pt x="0" y="0"/>
                  </a:lnTo>
                  <a:close/>
                </a:path>
              </a:pathLst>
            </a:custGeom>
            <a:blipFill>
              <a:blip r:embed="rId18"/>
              <a:stretch>
                <a:fillRect/>
              </a:stretch>
            </a:blipFill>
          </p:spPr>
          <p:txBody>
            <a:bodyPr/>
            <a:lstStyle/>
            <a:p>
              <a:endParaRPr lang="en-US"/>
            </a:p>
          </p:txBody>
        </p:sp>
        <p:sp>
          <p:nvSpPr>
            <p:cNvPr id="20" name="Freeform 20"/>
            <p:cNvSpPr/>
            <p:nvPr/>
          </p:nvSpPr>
          <p:spPr>
            <a:xfrm>
              <a:off x="4390889" y="5048430"/>
              <a:ext cx="813813" cy="744269"/>
            </a:xfrm>
            <a:custGeom>
              <a:avLst/>
              <a:gdLst/>
              <a:ahLst/>
              <a:cxnLst/>
              <a:rect l="l" t="t" r="r" b="b"/>
              <a:pathLst>
                <a:path w="813813" h="744269">
                  <a:moveTo>
                    <a:pt x="0" y="0"/>
                  </a:moveTo>
                  <a:lnTo>
                    <a:pt x="813813" y="0"/>
                  </a:lnTo>
                  <a:lnTo>
                    <a:pt x="813813" y="744269"/>
                  </a:lnTo>
                  <a:lnTo>
                    <a:pt x="0" y="7442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1" name="Freeform 21"/>
            <p:cNvSpPr/>
            <p:nvPr/>
          </p:nvSpPr>
          <p:spPr>
            <a:xfrm>
              <a:off x="2440932" y="4916407"/>
              <a:ext cx="1043205" cy="876292"/>
            </a:xfrm>
            <a:custGeom>
              <a:avLst/>
              <a:gdLst/>
              <a:ahLst/>
              <a:cxnLst/>
              <a:rect l="l" t="t" r="r" b="b"/>
              <a:pathLst>
                <a:path w="1043205" h="876292">
                  <a:moveTo>
                    <a:pt x="0" y="0"/>
                  </a:moveTo>
                  <a:lnTo>
                    <a:pt x="1043204" y="0"/>
                  </a:lnTo>
                  <a:lnTo>
                    <a:pt x="1043204" y="876292"/>
                  </a:lnTo>
                  <a:lnTo>
                    <a:pt x="0" y="8762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sp>
        <p:nvSpPr>
          <p:cNvPr id="22" name="Freeform 22"/>
          <p:cNvSpPr/>
          <p:nvPr/>
        </p:nvSpPr>
        <p:spPr>
          <a:xfrm>
            <a:off x="14595354" y="7804485"/>
            <a:ext cx="2344862" cy="1453815"/>
          </a:xfrm>
          <a:custGeom>
            <a:avLst/>
            <a:gdLst/>
            <a:ahLst/>
            <a:cxnLst/>
            <a:rect l="l" t="t" r="r" b="b"/>
            <a:pathLst>
              <a:path w="2344862" h="1453815">
                <a:moveTo>
                  <a:pt x="0" y="0"/>
                </a:moveTo>
                <a:lnTo>
                  <a:pt x="2344862" y="0"/>
                </a:lnTo>
                <a:lnTo>
                  <a:pt x="2344862" y="1453815"/>
                </a:lnTo>
                <a:lnTo>
                  <a:pt x="0" y="145381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3" name="Freeform 23"/>
          <p:cNvSpPr/>
          <p:nvPr/>
        </p:nvSpPr>
        <p:spPr>
          <a:xfrm flipH="1">
            <a:off x="4681139" y="8250095"/>
            <a:ext cx="2489591" cy="1821157"/>
          </a:xfrm>
          <a:custGeom>
            <a:avLst/>
            <a:gdLst/>
            <a:ahLst/>
            <a:cxnLst/>
            <a:rect l="l" t="t" r="r" b="b"/>
            <a:pathLst>
              <a:path w="3127157" h="2208993">
                <a:moveTo>
                  <a:pt x="3127156" y="0"/>
                </a:moveTo>
                <a:lnTo>
                  <a:pt x="0" y="0"/>
                </a:lnTo>
                <a:lnTo>
                  <a:pt x="0" y="2208994"/>
                </a:lnTo>
                <a:lnTo>
                  <a:pt x="3127156" y="2208994"/>
                </a:lnTo>
                <a:lnTo>
                  <a:pt x="3127156"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4" name="TextBox 6"/>
          <p:cNvSpPr txBox="1"/>
          <p:nvPr/>
        </p:nvSpPr>
        <p:spPr>
          <a:xfrm>
            <a:off x="5765606" y="2048127"/>
            <a:ext cx="11933955" cy="3263201"/>
          </a:xfrm>
          <a:prstGeom prst="rect">
            <a:avLst/>
          </a:prstGeom>
        </p:spPr>
        <p:txBody>
          <a:bodyPr wrap="square" lIns="0" tIns="0" rIns="0" bIns="0" rtlCol="0" anchor="t">
            <a:spAutoFit/>
          </a:bodyPr>
          <a:lstStyle/>
          <a:p>
            <a:pPr algn="ctr">
              <a:lnSpc>
                <a:spcPts val="13470"/>
              </a:lnSpc>
            </a:pPr>
            <a:r>
              <a:rPr lang="vi-VN" sz="8000" b="1">
                <a:solidFill>
                  <a:schemeClr val="tx2"/>
                </a:solidFill>
                <a:latin typeface="Arial" panose="020B0604020202020204" pitchFamily="34" charset="0"/>
                <a:cs typeface="Arial" panose="020B0604020202020204" pitchFamily="34" charset="0"/>
              </a:rPr>
              <a:t>CHÀO </a:t>
            </a:r>
            <a:r>
              <a:rPr lang="en-US" sz="8000" b="1">
                <a:solidFill>
                  <a:schemeClr val="tx2"/>
                </a:solidFill>
                <a:latin typeface="Arial" panose="020B0604020202020204" pitchFamily="34" charset="0"/>
                <a:cs typeface="Arial" panose="020B0604020202020204" pitchFamily="34" charset="0"/>
              </a:rPr>
              <a:t>MỪNG CÁC EM ĐẾN VỚI BÀI HỌC MỚI!</a:t>
            </a:r>
            <a:endParaRPr lang="en-US" sz="8000" b="1" dirty="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3" name="Group 12"/>
          <p:cNvGrpSpPr/>
          <p:nvPr/>
        </p:nvGrpSpPr>
        <p:grpSpPr>
          <a:xfrm>
            <a:off x="877522" y="569774"/>
            <a:ext cx="16600956" cy="1754326"/>
            <a:chOff x="1896802" y="2292028"/>
            <a:chExt cx="16600956" cy="1754326"/>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6802" y="2475771"/>
              <a:ext cx="1513616" cy="1386841"/>
            </a:xfrm>
            <a:prstGeom prst="rect">
              <a:avLst/>
            </a:prstGeom>
          </p:spPr>
        </p:pic>
        <p:sp>
          <p:nvSpPr>
            <p:cNvPr id="15" name="TextBox 14"/>
            <p:cNvSpPr txBox="1"/>
            <p:nvPr/>
          </p:nvSpPr>
          <p:spPr>
            <a:xfrm>
              <a:off x="3723156" y="2292028"/>
              <a:ext cx="14774602" cy="1754326"/>
            </a:xfrm>
            <a:prstGeom prst="rect">
              <a:avLst/>
            </a:prstGeom>
            <a:noFill/>
          </p:spPr>
          <p:txBody>
            <a:bodyPr wrap="square" rtlCol="0">
              <a:spAutoFit/>
            </a:bodyPr>
            <a:lstStyle/>
            <a:p>
              <a:pPr algn="just">
                <a:lnSpc>
                  <a:spcPct val="150000"/>
                </a:lnSpc>
              </a:pPr>
              <a:r>
                <a:rPr lang="nl-NL" sz="3600">
                  <a:latin typeface="Arial" panose="020B0604020202020204" pitchFamily="34" charset="0"/>
                  <a:cs typeface="Arial" panose="020B0604020202020204" pitchFamily="34" charset="0"/>
                </a:rPr>
                <a:t>Nếu chuồng nuôi (nuôi gà, vịt, lợn, trâu, bò,...) đặt cạnh nhà ở thì có thể gây ra những tác hại gì đối với vật nuôi, con người và môi trường?</a:t>
              </a:r>
              <a:endParaRPr lang="en-US" sz="3600">
                <a:latin typeface="Arial" panose="020B0604020202020204" pitchFamily="34" charset="0"/>
                <a:cs typeface="Arial" panose="020B0604020202020204" pitchFamily="34" charset="0"/>
              </a:endParaRPr>
            </a:p>
          </p:txBody>
        </p:sp>
      </p:grpSp>
      <p:sp>
        <p:nvSpPr>
          <p:cNvPr id="20" name="Rectangle 19"/>
          <p:cNvSpPr/>
          <p:nvPr/>
        </p:nvSpPr>
        <p:spPr>
          <a:xfrm>
            <a:off x="719800" y="2805198"/>
            <a:ext cx="16916400" cy="74802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9"/>
          <a:stretch>
            <a:fillRect/>
          </a:stretch>
        </p:blipFill>
        <p:spPr>
          <a:xfrm>
            <a:off x="6477000" y="3425905"/>
            <a:ext cx="10591578" cy="6238875"/>
          </a:xfrm>
          <a:prstGeom prst="rect">
            <a:avLst/>
          </a:prstGeom>
          <a:effectLst>
            <a:outerShdw blurRad="50800" dist="38100" dir="2700000" algn="tl" rotWithShape="0">
              <a:prstClr val="black">
                <a:alpha val="40000"/>
              </a:prstClr>
            </a:outerShdw>
          </a:effectLst>
        </p:spPr>
      </p:pic>
      <p:pic>
        <p:nvPicPr>
          <p:cNvPr id="36" name="Picture 4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41605" y="4913874"/>
            <a:ext cx="4713591" cy="5348755"/>
          </a:xfrm>
          <a:prstGeom prst="rect">
            <a:avLst/>
          </a:prstGeom>
        </p:spPr>
      </p:pic>
    </p:spTree>
    <p:extLst>
      <p:ext uri="{BB962C8B-B14F-4D97-AF65-F5344CB8AC3E}">
        <p14:creationId xmlns:p14="http://schemas.microsoft.com/office/powerpoint/2010/main" val="481548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dissolve">
                                      <p:cBhvr>
                                        <p:cTn id="17" dur="500"/>
                                        <p:tgtEl>
                                          <p:spTgt spid="36"/>
                                        </p:tgtEl>
                                      </p:cBhvr>
                                    </p:animEffect>
                                  </p:childTnLst>
                                </p:cTn>
                              </p:par>
                              <p:par>
                                <p:cTn id="18" presetID="9"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5" name="Rounded Rectangle 54"/>
          <p:cNvSpPr/>
          <p:nvPr/>
        </p:nvSpPr>
        <p:spPr>
          <a:xfrm>
            <a:off x="4495800" y="723900"/>
            <a:ext cx="9296400" cy="1207480"/>
          </a:xfrm>
          <a:prstGeom prst="roundRect">
            <a:avLst/>
          </a:prstGeom>
          <a:solidFill>
            <a:schemeClr val="tx2">
              <a:lumMod val="7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Tác hại khi đặt chuồng nuôi cạnh nhà</a:t>
            </a:r>
          </a:p>
        </p:txBody>
      </p:sp>
      <p:sp>
        <p:nvSpPr>
          <p:cNvPr id="56" name="Rounded Rectangle 55"/>
          <p:cNvSpPr/>
          <p:nvPr/>
        </p:nvSpPr>
        <p:spPr>
          <a:xfrm>
            <a:off x="1219200" y="2705100"/>
            <a:ext cx="4191000" cy="1207480"/>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Với vật nuôi</a:t>
            </a:r>
          </a:p>
        </p:txBody>
      </p:sp>
      <p:sp>
        <p:nvSpPr>
          <p:cNvPr id="57" name="Rounded Rectangle 56"/>
          <p:cNvSpPr/>
          <p:nvPr/>
        </p:nvSpPr>
        <p:spPr>
          <a:xfrm>
            <a:off x="7048500" y="2705100"/>
            <a:ext cx="4191000" cy="1207480"/>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Với con người</a:t>
            </a:r>
          </a:p>
        </p:txBody>
      </p:sp>
      <p:sp>
        <p:nvSpPr>
          <p:cNvPr id="58" name="Rounded Rectangle 57"/>
          <p:cNvSpPr/>
          <p:nvPr/>
        </p:nvSpPr>
        <p:spPr>
          <a:xfrm>
            <a:off x="12877800" y="2705100"/>
            <a:ext cx="4191000" cy="1207480"/>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Với môi trường</a:t>
            </a:r>
          </a:p>
        </p:txBody>
      </p:sp>
      <p:grpSp>
        <p:nvGrpSpPr>
          <p:cNvPr id="60" name="Group 59"/>
          <p:cNvGrpSpPr/>
          <p:nvPr/>
        </p:nvGrpSpPr>
        <p:grpSpPr>
          <a:xfrm>
            <a:off x="742453" y="4754880"/>
            <a:ext cx="5144493" cy="5045974"/>
            <a:chOff x="1597825" y="3600450"/>
            <a:chExt cx="4878785" cy="5045974"/>
          </a:xfrm>
        </p:grpSpPr>
        <p:grpSp>
          <p:nvGrpSpPr>
            <p:cNvPr id="61" name="Group 11"/>
            <p:cNvGrpSpPr/>
            <p:nvPr/>
          </p:nvGrpSpPr>
          <p:grpSpPr>
            <a:xfrm>
              <a:off x="1597825" y="3600450"/>
              <a:ext cx="4878785" cy="5045974"/>
              <a:chOff x="0" y="0"/>
              <a:chExt cx="1416693" cy="1465241"/>
            </a:xfrm>
          </p:grpSpPr>
          <p:sp>
            <p:nvSpPr>
              <p:cNvPr id="63" name="Freeform 12"/>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txBody>
              <a:bodyPr/>
              <a:lstStyle/>
              <a:p>
                <a:endParaRPr lang="en-US"/>
              </a:p>
            </p:txBody>
          </p:sp>
          <p:sp>
            <p:nvSpPr>
              <p:cNvPr id="64"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2" name="Rectangle 61"/>
            <p:cNvSpPr/>
            <p:nvPr/>
          </p:nvSpPr>
          <p:spPr>
            <a:xfrm>
              <a:off x="1881335" y="4507610"/>
              <a:ext cx="4311764" cy="3231654"/>
            </a:xfrm>
            <a:prstGeom prst="rect">
              <a:avLst/>
            </a:prstGeom>
          </p:spPr>
          <p:txBody>
            <a:bodyPr wrap="square">
              <a:spAutoFit/>
            </a:bodyPr>
            <a:lstStyle/>
            <a:p>
              <a:pPr algn="just">
                <a:lnSpc>
                  <a:spcPct val="150000"/>
                </a:lnSpc>
              </a:pPr>
              <a:r>
                <a:rPr lang="nl-NL" sz="3400">
                  <a:solidFill>
                    <a:schemeClr val="bg1"/>
                  </a:solidFill>
                  <a:latin typeface="Arial" panose="020B0604020202020204" pitchFamily="34" charset="0"/>
                  <a:cs typeface="Arial" panose="020B0604020202020204" pitchFamily="34" charset="0"/>
                </a:rPr>
                <a:t>Khó khăn cho việc vận chuyển, tiếng ồn nhiều ảnh hưởng đến sự phát triển của vật nuôi</a:t>
              </a:r>
              <a:endParaRPr lang="en-US" sz="3400" dirty="0">
                <a:solidFill>
                  <a:schemeClr val="bg1"/>
                </a:solidFill>
                <a:latin typeface="Arial" panose="020B0604020202020204" pitchFamily="34" charset="0"/>
                <a:cs typeface="Arial" panose="020B0604020202020204" pitchFamily="34" charset="0"/>
              </a:endParaRPr>
            </a:p>
          </p:txBody>
        </p:sp>
      </p:grpSp>
      <p:grpSp>
        <p:nvGrpSpPr>
          <p:cNvPr id="65" name="Group 64"/>
          <p:cNvGrpSpPr/>
          <p:nvPr/>
        </p:nvGrpSpPr>
        <p:grpSpPr>
          <a:xfrm>
            <a:off x="6571753" y="4754880"/>
            <a:ext cx="5144493" cy="5045974"/>
            <a:chOff x="1597825" y="3600450"/>
            <a:chExt cx="4878785" cy="5045974"/>
          </a:xfrm>
        </p:grpSpPr>
        <p:grpSp>
          <p:nvGrpSpPr>
            <p:cNvPr id="66" name="Group 11"/>
            <p:cNvGrpSpPr/>
            <p:nvPr/>
          </p:nvGrpSpPr>
          <p:grpSpPr>
            <a:xfrm>
              <a:off x="1597825" y="3600450"/>
              <a:ext cx="4878785" cy="5045974"/>
              <a:chOff x="0" y="0"/>
              <a:chExt cx="1416693" cy="1465241"/>
            </a:xfrm>
          </p:grpSpPr>
          <p:sp>
            <p:nvSpPr>
              <p:cNvPr id="68" name="Freeform 12"/>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txBody>
              <a:bodyPr/>
              <a:lstStyle/>
              <a:p>
                <a:endParaRPr lang="en-US"/>
              </a:p>
            </p:txBody>
          </p:sp>
          <p:sp>
            <p:nvSpPr>
              <p:cNvPr id="69"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7" name="Rectangle 66"/>
            <p:cNvSpPr/>
            <p:nvPr/>
          </p:nvSpPr>
          <p:spPr>
            <a:xfrm>
              <a:off x="1853744" y="4507610"/>
              <a:ext cx="4366946" cy="3231654"/>
            </a:xfrm>
            <a:prstGeom prst="rect">
              <a:avLst/>
            </a:prstGeom>
          </p:spPr>
          <p:txBody>
            <a:bodyPr wrap="square">
              <a:spAutoFit/>
            </a:bodyPr>
            <a:lstStyle/>
            <a:p>
              <a:pPr algn="just">
                <a:lnSpc>
                  <a:spcPct val="150000"/>
                </a:lnSpc>
              </a:pPr>
              <a:r>
                <a:rPr lang="nl-NL" sz="3400">
                  <a:solidFill>
                    <a:schemeClr val="bg1"/>
                  </a:solidFill>
                  <a:latin typeface="Arial" panose="020B0604020202020204" pitchFamily="34" charset="0"/>
                  <a:cs typeface="Arial" panose="020B0604020202020204" pitchFamily="34" charset="0"/>
                </a:rPr>
                <a:t>Ảnh hưởng đến sức khỏe, tiếng ồn gây ảnh hưởng tới cuộc sống hàng ngày.</a:t>
              </a:r>
              <a:endParaRPr lang="en-US" sz="3400" dirty="0">
                <a:solidFill>
                  <a:schemeClr val="bg1"/>
                </a:solidFill>
                <a:latin typeface="Arial" panose="020B0604020202020204" pitchFamily="34" charset="0"/>
                <a:cs typeface="Arial" panose="020B0604020202020204" pitchFamily="34" charset="0"/>
              </a:endParaRPr>
            </a:p>
          </p:txBody>
        </p:sp>
      </p:grpSp>
      <p:grpSp>
        <p:nvGrpSpPr>
          <p:cNvPr id="70" name="Group 69"/>
          <p:cNvGrpSpPr/>
          <p:nvPr/>
        </p:nvGrpSpPr>
        <p:grpSpPr>
          <a:xfrm>
            <a:off x="12401053" y="4754880"/>
            <a:ext cx="5144493" cy="5045974"/>
            <a:chOff x="1597825" y="3600450"/>
            <a:chExt cx="4878785" cy="5045974"/>
          </a:xfrm>
        </p:grpSpPr>
        <p:grpSp>
          <p:nvGrpSpPr>
            <p:cNvPr id="71" name="Group 11"/>
            <p:cNvGrpSpPr/>
            <p:nvPr/>
          </p:nvGrpSpPr>
          <p:grpSpPr>
            <a:xfrm>
              <a:off x="1597825" y="3600450"/>
              <a:ext cx="4878785" cy="5045974"/>
              <a:chOff x="0" y="0"/>
              <a:chExt cx="1416693" cy="1465241"/>
            </a:xfrm>
          </p:grpSpPr>
          <p:sp>
            <p:nvSpPr>
              <p:cNvPr id="73" name="Freeform 12"/>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txBody>
              <a:bodyPr/>
              <a:lstStyle/>
              <a:p>
                <a:endParaRPr lang="en-US"/>
              </a:p>
            </p:txBody>
          </p:sp>
          <p:sp>
            <p:nvSpPr>
              <p:cNvPr id="74"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2" name="Rectangle 71"/>
            <p:cNvSpPr/>
            <p:nvPr/>
          </p:nvSpPr>
          <p:spPr>
            <a:xfrm>
              <a:off x="1853744" y="4896680"/>
              <a:ext cx="4366946" cy="2446824"/>
            </a:xfrm>
            <a:prstGeom prst="rect">
              <a:avLst/>
            </a:prstGeom>
          </p:spPr>
          <p:txBody>
            <a:bodyPr wrap="square">
              <a:spAutoFit/>
            </a:bodyPr>
            <a:lstStyle/>
            <a:p>
              <a:pPr algn="just">
                <a:lnSpc>
                  <a:spcPct val="150000"/>
                </a:lnSpc>
              </a:pPr>
              <a:r>
                <a:rPr lang="nl-NL" sz="3400">
                  <a:solidFill>
                    <a:schemeClr val="bg1"/>
                  </a:solidFill>
                  <a:latin typeface="Arial" panose="020B0604020202020204" pitchFamily="34" charset="0"/>
                  <a:cs typeface="Arial" panose="020B0604020202020204" pitchFamily="34" charset="0"/>
                </a:rPr>
                <a:t>Ô nhiễm môi trường xung quanh, làm giảm chất lượng cuộc sống</a:t>
              </a:r>
              <a:endParaRPr lang="en-US" sz="3400" dirty="0">
                <a:solidFill>
                  <a:schemeClr val="bg1"/>
                </a:solidFill>
                <a:latin typeface="Arial" panose="020B0604020202020204" pitchFamily="34" charset="0"/>
                <a:cs typeface="Arial" panose="020B0604020202020204" pitchFamily="34" charset="0"/>
              </a:endParaRPr>
            </a:p>
          </p:txBody>
        </p:sp>
      </p:grpSp>
      <p:cxnSp>
        <p:nvCxnSpPr>
          <p:cNvPr id="76" name="Straight Arrow Connector 75"/>
          <p:cNvCxnSpPr>
            <a:stCxn id="55" idx="2"/>
            <a:endCxn id="56" idx="0"/>
          </p:cNvCxnSpPr>
          <p:nvPr/>
        </p:nvCxnSpPr>
        <p:spPr>
          <a:xfrm flipH="1">
            <a:off x="3314700" y="1931380"/>
            <a:ext cx="5829300" cy="7737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55" idx="2"/>
            <a:endCxn id="57" idx="0"/>
          </p:cNvCxnSpPr>
          <p:nvPr/>
        </p:nvCxnSpPr>
        <p:spPr>
          <a:xfrm>
            <a:off x="9144000" y="1931380"/>
            <a:ext cx="0" cy="7737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55" idx="2"/>
            <a:endCxn id="58" idx="0"/>
          </p:cNvCxnSpPr>
          <p:nvPr/>
        </p:nvCxnSpPr>
        <p:spPr>
          <a:xfrm>
            <a:off x="9144000" y="1931380"/>
            <a:ext cx="5829300" cy="7737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56" idx="2"/>
          </p:cNvCxnSpPr>
          <p:nvPr/>
        </p:nvCxnSpPr>
        <p:spPr>
          <a:xfrm flipH="1">
            <a:off x="3314698" y="3912580"/>
            <a:ext cx="2" cy="9071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57" idx="2"/>
          </p:cNvCxnSpPr>
          <p:nvPr/>
        </p:nvCxnSpPr>
        <p:spPr>
          <a:xfrm flipH="1">
            <a:off x="9143999" y="3912580"/>
            <a:ext cx="1" cy="8984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58" idx="2"/>
          </p:cNvCxnSpPr>
          <p:nvPr/>
        </p:nvCxnSpPr>
        <p:spPr>
          <a:xfrm flipH="1">
            <a:off x="14973299" y="3912580"/>
            <a:ext cx="1" cy="9071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408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wipe(up)">
                                      <p:cBhvr>
                                        <p:cTn id="12" dur="500"/>
                                        <p:tgtEl>
                                          <p:spTgt spid="7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wipe(up)">
                                      <p:cBhvr>
                                        <p:cTn id="21" dur="500"/>
                                        <p:tgtEl>
                                          <p:spTgt spid="8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up)">
                                      <p:cBhvr>
                                        <p:cTn id="30" dur="500"/>
                                        <p:tgtEl>
                                          <p:spTgt spid="7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barn(inVertical)">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wipe(up)">
                                      <p:cBhvr>
                                        <p:cTn id="39" dur="500"/>
                                        <p:tgtEl>
                                          <p:spTgt spid="86"/>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wipe(up)">
                                      <p:cBhvr>
                                        <p:cTn id="48" dur="500"/>
                                        <p:tgtEl>
                                          <p:spTgt spid="80"/>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barn(inVertical)">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wipe(up)">
                                      <p:cBhvr>
                                        <p:cTn id="57" dur="500"/>
                                        <p:tgtEl>
                                          <p:spTgt spid="88"/>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fade">
                                      <p:cBhvr>
                                        <p:cTn id="6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3" name="Group 12"/>
          <p:cNvGrpSpPr/>
          <p:nvPr/>
        </p:nvGrpSpPr>
        <p:grpSpPr>
          <a:xfrm>
            <a:off x="1006161" y="547347"/>
            <a:ext cx="16343678" cy="1386841"/>
            <a:chOff x="1896802" y="2475771"/>
            <a:chExt cx="16343678" cy="1386841"/>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6802" y="2475771"/>
              <a:ext cx="1513616" cy="1386841"/>
            </a:xfrm>
            <a:prstGeom prst="rect">
              <a:avLst/>
            </a:prstGeom>
          </p:spPr>
        </p:pic>
        <p:sp>
          <p:nvSpPr>
            <p:cNvPr id="15" name="TextBox 14"/>
            <p:cNvSpPr txBox="1"/>
            <p:nvPr/>
          </p:nvSpPr>
          <p:spPr>
            <a:xfrm>
              <a:off x="3762480" y="2846025"/>
              <a:ext cx="14478000" cy="646331"/>
            </a:xfrm>
            <a:prstGeom prst="rect">
              <a:avLst/>
            </a:prstGeom>
            <a:noFill/>
          </p:spPr>
          <p:txBody>
            <a:bodyPr wrap="square" rtlCol="0">
              <a:spAutoFit/>
            </a:bodyPr>
            <a:lstStyle/>
            <a:p>
              <a:pPr algn="just"/>
              <a:r>
                <a:rPr lang="nl-NL" sz="3600">
                  <a:latin typeface="Arial" panose="020B0604020202020204" pitchFamily="34" charset="0"/>
                  <a:cs typeface="Arial" panose="020B0604020202020204" pitchFamily="34" charset="0"/>
                </a:rPr>
                <a:t>Vì sao lại nên xây chuồng theo hướng nam hoặc hướng đông – nam?</a:t>
              </a:r>
              <a:endParaRPr lang="en-US" sz="3600">
                <a:latin typeface="Arial" panose="020B0604020202020204" pitchFamily="34" charset="0"/>
                <a:cs typeface="Arial" panose="020B0604020202020204" pitchFamily="34" charset="0"/>
              </a:endParaRPr>
            </a:p>
          </p:txBody>
        </p:sp>
      </p:grpSp>
      <p:sp>
        <p:nvSpPr>
          <p:cNvPr id="20" name="Rectangle 19"/>
          <p:cNvSpPr/>
          <p:nvPr/>
        </p:nvSpPr>
        <p:spPr>
          <a:xfrm>
            <a:off x="719800" y="2552700"/>
            <a:ext cx="16916400" cy="77327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ular Callout 2"/>
          <p:cNvSpPr/>
          <p:nvPr/>
        </p:nvSpPr>
        <p:spPr>
          <a:xfrm>
            <a:off x="1148373" y="3467099"/>
            <a:ext cx="8016727" cy="5367067"/>
          </a:xfrm>
          <a:prstGeom prst="wedgeRoundRectCallout">
            <a:avLst/>
          </a:prstGeom>
        </p:spPr>
        <p:style>
          <a:lnRef idx="3">
            <a:schemeClr val="lt1"/>
          </a:lnRef>
          <a:fillRef idx="1">
            <a:schemeClr val="accent5"/>
          </a:fillRef>
          <a:effectRef idx="1">
            <a:schemeClr val="accent5"/>
          </a:effectRef>
          <a:fontRef idx="minor">
            <a:schemeClr val="lt1"/>
          </a:fontRef>
        </p:style>
        <p:txBody>
          <a:bodyPr rtlCol="0" anchor="ctr"/>
          <a:lstStyle/>
          <a:p>
            <a:pPr algn="just">
              <a:lnSpc>
                <a:spcPct val="150000"/>
              </a:lnSpc>
            </a:pPr>
            <a:r>
              <a:rPr lang="nl-NL" sz="3600">
                <a:latin typeface="Arial" panose="020B0604020202020204" pitchFamily="34" charset="0"/>
                <a:cs typeface="Arial" panose="020B0604020202020204" pitchFamily="34" charset="0"/>
              </a:rPr>
              <a:t>Nên xây chuồng theo hướng nam hoặc hướng đông – nam để đón gió mát và ánh sáng mặt trời buổi sáng chiếu vào chuồng.</a:t>
            </a:r>
            <a:endParaRPr lang="en-US" sz="3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01200" y="3502682"/>
            <a:ext cx="7620000" cy="5295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37163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500"/>
                            </p:stCondLst>
                            <p:childTnLst>
                              <p:par>
                                <p:cTn id="19" presetID="21" presetClass="entr" presetSubtype="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7" name="Picture 45">
            <a:extLst>
              <a:ext uri="{FF2B5EF4-FFF2-40B4-BE49-F238E27FC236}">
                <a16:creationId xmlns:a16="http://schemas.microsoft.com/office/drawing/2014/main" id="{9FA9EDF3-9FBC-4269-20BA-E64D8FF777DD}"/>
              </a:ext>
            </a:extLst>
          </p:cNvPr>
          <p:cNvPicPr>
            <a:picLocks noChangeAspect="1"/>
          </p:cNvPicPr>
          <p:nvPr/>
        </p:nvPicPr>
        <p:blipFill>
          <a:blip r:embed="rId8"/>
          <a:srcRect/>
          <a:stretch>
            <a:fillRect/>
          </a:stretch>
        </p:blipFill>
        <p:spPr>
          <a:xfrm>
            <a:off x="2" y="1825732"/>
            <a:ext cx="7921865" cy="8461268"/>
          </a:xfrm>
          <a:prstGeom prst="rect">
            <a:avLst/>
          </a:prstGeom>
        </p:spPr>
      </p:pic>
      <p:sp>
        <p:nvSpPr>
          <p:cNvPr id="18" name="Speech Bubble: Rectangle with Corners Rounded 4">
            <a:extLst>
              <a:ext uri="{FF2B5EF4-FFF2-40B4-BE49-F238E27FC236}">
                <a16:creationId xmlns:a16="http://schemas.microsoft.com/office/drawing/2014/main" id="{17A12E35-6578-1F8A-D586-9CE040F0FE84}"/>
              </a:ext>
            </a:extLst>
          </p:cNvPr>
          <p:cNvSpPr/>
          <p:nvPr/>
        </p:nvSpPr>
        <p:spPr>
          <a:xfrm>
            <a:off x="7645399" y="2803668"/>
            <a:ext cx="9880601" cy="5235432"/>
          </a:xfrm>
          <a:prstGeom prst="wedgeRoundRectCallout">
            <a:avLst>
              <a:gd name="adj1" fmla="val -65718"/>
              <a:gd name="adj2" fmla="val 8739"/>
              <a:gd name="adj3" fmla="val 16667"/>
            </a:avLst>
          </a:prstGeom>
          <a:solidFill>
            <a:schemeClr val="bg1"/>
          </a:solidFill>
          <a:ln w="38100">
            <a:solidFill>
              <a:schemeClr val="tx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b="1" i="1">
                <a:solidFill>
                  <a:srgbClr val="FF0000"/>
                </a:solidFill>
                <a:latin typeface="Arial" panose="020B0604020202020204" pitchFamily="34" charset="0"/>
                <a:cs typeface="Arial" panose="020B0604020202020204" pitchFamily="34" charset="0"/>
              </a:rPr>
              <a:t>Kết nối năng lực mục I.1 SGK trang 79: </a:t>
            </a:r>
            <a:r>
              <a:rPr lang="nl-NL" sz="3600">
                <a:solidFill>
                  <a:schemeClr val="tx1"/>
                </a:solidFill>
                <a:latin typeface="Arial" panose="020B0604020202020204" pitchFamily="34" charset="0"/>
                <a:cs typeface="Arial" panose="020B0604020202020204" pitchFamily="34" charset="0"/>
              </a:rPr>
              <a:t>Sử dụng internet, sách, báo,... để tìm hiểu và giải thích tại sao chuồng nuôi phải phù hợp với đặc điểm sinh lí của từng loại vật nuôi.</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5288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Rounded Rectangle 7"/>
          <p:cNvSpPr/>
          <p:nvPr/>
        </p:nvSpPr>
        <p:spPr>
          <a:xfrm>
            <a:off x="914400" y="2388876"/>
            <a:ext cx="3956290" cy="5435976"/>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nl-NL" sz="3600">
                <a:solidFill>
                  <a:schemeClr val="bg1"/>
                </a:solidFill>
                <a:latin typeface="Arial" panose="020B0604020202020204" pitchFamily="34" charset="0"/>
                <a:cs typeface="Arial" panose="020B0604020202020204" pitchFamily="34" charset="0"/>
              </a:rPr>
              <a:t>Chuồng nuôi phải phù hợp với đặc điểm sinh lí của từng loại vật nuôi để: </a:t>
            </a:r>
            <a:endParaRPr lang="en-US" sz="3600" dirty="0">
              <a:solidFill>
                <a:schemeClr val="bg1"/>
              </a:solidFill>
              <a:latin typeface="Arial" panose="020B0604020202020204" pitchFamily="34" charset="0"/>
              <a:cs typeface="Arial" panose="020B0604020202020204" pitchFamily="34" charset="0"/>
            </a:endParaRPr>
          </a:p>
        </p:txBody>
      </p:sp>
      <p:sp>
        <p:nvSpPr>
          <p:cNvPr id="9" name="Rounded Rectangle 8"/>
          <p:cNvSpPr/>
          <p:nvPr/>
        </p:nvSpPr>
        <p:spPr>
          <a:xfrm>
            <a:off x="7162800" y="810857"/>
            <a:ext cx="10260090" cy="234503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a:solidFill>
                  <a:schemeClr val="tx1"/>
                </a:solidFill>
                <a:latin typeface="Arial" panose="020B0604020202020204" pitchFamily="34" charset="0"/>
                <a:cs typeface="Arial" panose="020B0604020202020204" pitchFamily="34" charset="0"/>
              </a:rPr>
              <a:t>Đảm bảo thuận tiện nhất cho việc chăm sóc</a:t>
            </a:r>
            <a:endParaRPr lang="en-US" sz="3600" dirty="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7162800" y="3934347"/>
            <a:ext cx="10260090" cy="234503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Nuôi dưỡng, quản lí vật nuôi và thu gom, xử lí chất thải của chăn nuôi</a:t>
            </a:r>
            <a:endParaRPr lang="en-US" sz="3600" dirty="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7162800" y="7057837"/>
            <a:ext cx="10260090" cy="234503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Đảm bảo sử dụng chuồng nuôi được lâu dài và ổn định, chi phí xây dựng thấp nhất</a:t>
            </a:r>
            <a:endParaRPr lang="en-US" sz="3600" dirty="0">
              <a:solidFill>
                <a:schemeClr val="tx1"/>
              </a:solidFill>
              <a:latin typeface="Arial" panose="020B0604020202020204" pitchFamily="34" charset="0"/>
              <a:cs typeface="Arial" panose="020B0604020202020204" pitchFamily="34" charset="0"/>
            </a:endParaRPr>
          </a:p>
        </p:txBody>
      </p:sp>
      <p:cxnSp>
        <p:nvCxnSpPr>
          <p:cNvPr id="12" name="Elbow Connector 11"/>
          <p:cNvCxnSpPr>
            <a:stCxn id="8" idx="3"/>
            <a:endCxn id="9" idx="1"/>
          </p:cNvCxnSpPr>
          <p:nvPr/>
        </p:nvCxnSpPr>
        <p:spPr>
          <a:xfrm flipV="1">
            <a:off x="4870690" y="1983375"/>
            <a:ext cx="2292110" cy="312348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8" idx="3"/>
            <a:endCxn id="11" idx="1"/>
          </p:cNvCxnSpPr>
          <p:nvPr/>
        </p:nvCxnSpPr>
        <p:spPr>
          <a:xfrm>
            <a:off x="4870690" y="5106864"/>
            <a:ext cx="2292110" cy="3123491"/>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870690" y="5106863"/>
            <a:ext cx="229211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214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Google Shape;1294;p42"/>
          <p:cNvSpPr txBox="1">
            <a:spLocks/>
          </p:cNvSpPr>
          <p:nvPr/>
        </p:nvSpPr>
        <p:spPr>
          <a:xfrm>
            <a:off x="1440000" y="723900"/>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57541D"/>
                </a:solidFill>
                <a:latin typeface="Arial" panose="020B0604020202020204" pitchFamily="34" charset="0"/>
                <a:cs typeface="Arial" panose="020B0604020202020204" pitchFamily="34" charset="0"/>
              </a:rPr>
              <a:t>2. Các kiểu chuồng nuôi phổ biến</a:t>
            </a:r>
            <a:endParaRPr lang="en-US" sz="5200">
              <a:solidFill>
                <a:srgbClr val="57541D"/>
              </a:solidFill>
              <a:latin typeface="Arial" panose="020B0604020202020204" pitchFamily="34" charset="0"/>
              <a:cs typeface="Arial" panose="020B0604020202020204" pitchFamily="34" charset="0"/>
            </a:endParaRPr>
          </a:p>
        </p:txBody>
      </p:sp>
      <p:sp>
        <p:nvSpPr>
          <p:cNvPr id="2" name="Rectangle 1"/>
          <p:cNvSpPr/>
          <p:nvPr/>
        </p:nvSpPr>
        <p:spPr>
          <a:xfrm>
            <a:off x="2508318" y="2172630"/>
            <a:ext cx="13271363" cy="1754326"/>
          </a:xfrm>
          <a:prstGeom prst="rect">
            <a:avLst/>
          </a:prstGeom>
        </p:spPr>
        <p:txBody>
          <a:bodyPr wrap="square">
            <a:spAutoFit/>
          </a:bodyPr>
          <a:lstStyle/>
          <a:p>
            <a:pPr algn="ctr">
              <a:lnSpc>
                <a:spcPct val="150000"/>
              </a:lnSpc>
              <a:spcAft>
                <a:spcPts val="1000"/>
              </a:spcAft>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Nghiên cứu mục I.2 SGK, quan sát Hình 16.1 và hoàn thành phiếu học tập:</a:t>
            </a:r>
            <a:endParaRPr lang="en-US" sz="3600" b="1" i="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4" name="Group 3"/>
          <p:cNvGrpSpPr/>
          <p:nvPr/>
        </p:nvGrpSpPr>
        <p:grpSpPr>
          <a:xfrm>
            <a:off x="381000" y="4309575"/>
            <a:ext cx="16081211" cy="5829762"/>
            <a:chOff x="381000" y="4309575"/>
            <a:chExt cx="16081211" cy="5829762"/>
          </a:xfrm>
        </p:grpSpPr>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5787" y="4309575"/>
              <a:ext cx="14636424" cy="4628769"/>
            </a:xfrm>
            <a:prstGeom prst="rect">
              <a:avLst/>
            </a:prstGeom>
            <a:effectLst>
              <a:outerShdw blurRad="50800" dist="38100" dir="2700000" algn="tl" rotWithShape="0">
                <a:prstClr val="black">
                  <a:alpha val="40000"/>
                </a:prstClr>
              </a:outerShdw>
            </a:effectLst>
          </p:spPr>
        </p:pic>
        <p:pic>
          <p:nvPicPr>
            <p:cNvPr id="8"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1000" y="8117853"/>
              <a:ext cx="2363158" cy="2021484"/>
            </a:xfrm>
            <a:prstGeom prst="rect">
              <a:avLst/>
            </a:prstGeom>
          </p:spPr>
        </p:pic>
      </p:grpSp>
    </p:spTree>
    <p:extLst>
      <p:ext uri="{BB962C8B-B14F-4D97-AF65-F5344CB8AC3E}">
        <p14:creationId xmlns:p14="http://schemas.microsoft.com/office/powerpoint/2010/main" val="2325936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6"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Google Shape;1294;p42"/>
          <p:cNvSpPr txBox="1">
            <a:spLocks/>
          </p:cNvSpPr>
          <p:nvPr/>
        </p:nvSpPr>
        <p:spPr>
          <a:xfrm>
            <a:off x="1440000" y="723900"/>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57541D"/>
                </a:solidFill>
                <a:latin typeface="Arial" panose="020B0604020202020204" pitchFamily="34" charset="0"/>
                <a:cs typeface="Arial" panose="020B0604020202020204" pitchFamily="34" charset="0"/>
              </a:rPr>
              <a:t>2. Các kiểu chuồng nuôi phổ biến</a:t>
            </a:r>
            <a:endParaRPr lang="en-US" sz="5200">
              <a:solidFill>
                <a:srgbClr val="57541D"/>
              </a:solidFill>
              <a:latin typeface="Arial" panose="020B0604020202020204" pitchFamily="34" charset="0"/>
              <a:cs typeface="Arial" panose="020B0604020202020204" pitchFamily="34" charset="0"/>
            </a:endParaRPr>
          </a:p>
        </p:txBody>
      </p:sp>
      <p:sp>
        <p:nvSpPr>
          <p:cNvPr id="2" name="Rectangle 1"/>
          <p:cNvSpPr/>
          <p:nvPr/>
        </p:nvSpPr>
        <p:spPr>
          <a:xfrm>
            <a:off x="2508318" y="2172630"/>
            <a:ext cx="13271363" cy="1754326"/>
          </a:xfrm>
          <a:prstGeom prst="rect">
            <a:avLst/>
          </a:prstGeom>
        </p:spPr>
        <p:txBody>
          <a:bodyPr wrap="square">
            <a:spAutoFit/>
          </a:bodyPr>
          <a:lstStyle/>
          <a:p>
            <a:pPr algn="ctr">
              <a:lnSpc>
                <a:spcPct val="150000"/>
              </a:lnSpc>
              <a:spcAft>
                <a:spcPts val="1000"/>
              </a:spcAft>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Nghiên cứu mục I.2 SGK, quan sát Hình 16.1 và hoàn thành phiếu học tập:</a:t>
            </a:r>
            <a:endParaRPr lang="en-US" sz="3600" b="1" i="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83506263"/>
              </p:ext>
            </p:extLst>
          </p:nvPr>
        </p:nvGraphicFramePr>
        <p:xfrm>
          <a:off x="1439999" y="4230286"/>
          <a:ext cx="15408000" cy="5445901"/>
        </p:xfrm>
        <a:graphic>
          <a:graphicData uri="http://schemas.openxmlformats.org/drawingml/2006/table">
            <a:tbl>
              <a:tblPr>
                <a:tableStyleId>{5C22544A-7EE6-4342-B048-85BDC9FD1C3A}</a:tableStyleId>
              </a:tblPr>
              <a:tblGrid>
                <a:gridCol w="3852000">
                  <a:extLst>
                    <a:ext uri="{9D8B030D-6E8A-4147-A177-3AD203B41FA5}">
                      <a16:colId xmlns:a16="http://schemas.microsoft.com/office/drawing/2014/main" val="4095652238"/>
                    </a:ext>
                  </a:extLst>
                </a:gridCol>
                <a:gridCol w="3852000">
                  <a:extLst>
                    <a:ext uri="{9D8B030D-6E8A-4147-A177-3AD203B41FA5}">
                      <a16:colId xmlns:a16="http://schemas.microsoft.com/office/drawing/2014/main" val="2639524296"/>
                    </a:ext>
                  </a:extLst>
                </a:gridCol>
                <a:gridCol w="3852000">
                  <a:extLst>
                    <a:ext uri="{9D8B030D-6E8A-4147-A177-3AD203B41FA5}">
                      <a16:colId xmlns:a16="http://schemas.microsoft.com/office/drawing/2014/main" val="1738991592"/>
                    </a:ext>
                  </a:extLst>
                </a:gridCol>
                <a:gridCol w="3852000">
                  <a:extLst>
                    <a:ext uri="{9D8B030D-6E8A-4147-A177-3AD203B41FA5}">
                      <a16:colId xmlns:a16="http://schemas.microsoft.com/office/drawing/2014/main" val="2820058624"/>
                    </a:ext>
                  </a:extLst>
                </a:gridCol>
              </a:tblGrid>
              <a:tr h="1119103">
                <a:tc>
                  <a:txBody>
                    <a:bodyPr/>
                    <a:lstStyle/>
                    <a:p>
                      <a:pPr algn="ctr">
                        <a:lnSpc>
                          <a:spcPct val="100000"/>
                        </a:lnSpc>
                        <a:spcAft>
                          <a:spcPts val="0"/>
                        </a:spcAft>
                      </a:pPr>
                      <a:r>
                        <a:rPr lang="nl-NL" sz="3600" b="1">
                          <a:solidFill>
                            <a:schemeClr val="bg1"/>
                          </a:solidFill>
                          <a:effectLst/>
                          <a:latin typeface="Arial" panose="020B0604020202020204" pitchFamily="34" charset="0"/>
                          <a:cs typeface="Arial" panose="020B0604020202020204" pitchFamily="34" charset="0"/>
                        </a:rPr>
                        <a:t> </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lnSpc>
                          <a:spcPct val="100000"/>
                        </a:lnSpc>
                        <a:spcAft>
                          <a:spcPts val="0"/>
                        </a:spcAft>
                      </a:pPr>
                      <a:r>
                        <a:rPr lang="nl-NL" sz="3600" b="1">
                          <a:solidFill>
                            <a:schemeClr val="bg1"/>
                          </a:solidFill>
                          <a:effectLst/>
                          <a:latin typeface="Arial" panose="020B0604020202020204" pitchFamily="34" charset="0"/>
                          <a:cs typeface="Arial" panose="020B0604020202020204" pitchFamily="34" charset="0"/>
                        </a:rPr>
                        <a:t>Khái niệm</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lnSpc>
                          <a:spcPct val="100000"/>
                        </a:lnSpc>
                        <a:spcAft>
                          <a:spcPts val="0"/>
                        </a:spcAft>
                      </a:pPr>
                      <a:r>
                        <a:rPr lang="nl-NL" sz="3600" b="1">
                          <a:solidFill>
                            <a:schemeClr val="bg1"/>
                          </a:solidFill>
                          <a:effectLst/>
                          <a:latin typeface="Arial" panose="020B0604020202020204" pitchFamily="34" charset="0"/>
                          <a:cs typeface="Arial" panose="020B0604020202020204" pitchFamily="34" charset="0"/>
                        </a:rPr>
                        <a:t>Ưu điểm</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lnSpc>
                          <a:spcPct val="100000"/>
                        </a:lnSpc>
                        <a:spcAft>
                          <a:spcPts val="0"/>
                        </a:spcAft>
                      </a:pPr>
                      <a:r>
                        <a:rPr lang="nl-NL" sz="3600" b="1">
                          <a:solidFill>
                            <a:schemeClr val="bg1"/>
                          </a:solidFill>
                          <a:effectLst/>
                          <a:latin typeface="Arial" panose="020B0604020202020204" pitchFamily="34" charset="0"/>
                          <a:cs typeface="Arial" panose="020B0604020202020204" pitchFamily="34" charset="0"/>
                        </a:rPr>
                        <a:t>Nhược điểm</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62776516"/>
                  </a:ext>
                </a:extLst>
              </a:tr>
              <a:tr h="1119103">
                <a:tc>
                  <a:txBody>
                    <a:bodyPr/>
                    <a:lstStyle/>
                    <a:p>
                      <a:pPr algn="ctr">
                        <a:lnSpc>
                          <a:spcPct val="100000"/>
                        </a:lnSpc>
                        <a:spcAft>
                          <a:spcPts val="0"/>
                        </a:spcAft>
                      </a:pPr>
                      <a:r>
                        <a:rPr lang="nl-NL" sz="3600" b="1">
                          <a:effectLst/>
                          <a:latin typeface="Arial" panose="020B0604020202020204" pitchFamily="34" charset="0"/>
                          <a:cs typeface="Arial" panose="020B0604020202020204" pitchFamily="34" charset="0"/>
                        </a:rPr>
                        <a:t>Chuồng hở</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6649980"/>
                  </a:ext>
                </a:extLst>
              </a:tr>
              <a:tr h="1119103">
                <a:tc>
                  <a:txBody>
                    <a:bodyPr/>
                    <a:lstStyle/>
                    <a:p>
                      <a:pPr algn="ctr">
                        <a:lnSpc>
                          <a:spcPct val="100000"/>
                        </a:lnSpc>
                        <a:spcAft>
                          <a:spcPts val="0"/>
                        </a:spcAft>
                      </a:pPr>
                      <a:r>
                        <a:rPr lang="nl-NL" sz="3600" b="1">
                          <a:effectLst/>
                          <a:latin typeface="Arial" panose="020B0604020202020204" pitchFamily="34" charset="0"/>
                          <a:cs typeface="Arial" panose="020B0604020202020204" pitchFamily="34" charset="0"/>
                        </a:rPr>
                        <a:t>Chuồng kín </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4512075"/>
                  </a:ext>
                </a:extLst>
              </a:tr>
              <a:tr h="2088592">
                <a:tc>
                  <a:txBody>
                    <a:bodyPr/>
                    <a:lstStyle/>
                    <a:p>
                      <a:pPr algn="ctr">
                        <a:lnSpc>
                          <a:spcPct val="150000"/>
                        </a:lnSpc>
                        <a:spcAft>
                          <a:spcPts val="0"/>
                        </a:spcAft>
                      </a:pPr>
                      <a:r>
                        <a:rPr lang="nl-NL" sz="3600" b="1">
                          <a:effectLst/>
                          <a:latin typeface="Arial" panose="020B0604020202020204" pitchFamily="34" charset="0"/>
                          <a:cs typeface="Arial" panose="020B0604020202020204" pitchFamily="34" charset="0"/>
                        </a:rPr>
                        <a:t>Chuồng kín – </a:t>
                      </a:r>
                    </a:p>
                    <a:p>
                      <a:pPr algn="ctr">
                        <a:lnSpc>
                          <a:spcPct val="150000"/>
                        </a:lnSpc>
                        <a:spcAft>
                          <a:spcPts val="0"/>
                        </a:spcAft>
                      </a:pPr>
                      <a:r>
                        <a:rPr lang="nl-NL" sz="3600" b="1">
                          <a:effectLst/>
                          <a:latin typeface="Arial" panose="020B0604020202020204" pitchFamily="34" charset="0"/>
                          <a:cs typeface="Arial" panose="020B0604020202020204" pitchFamily="34" charset="0"/>
                        </a:rPr>
                        <a:t>hở linh hoạt</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6398380"/>
                  </a:ext>
                </a:extLst>
              </a:tr>
            </a:tbl>
          </a:graphicData>
        </a:graphic>
      </p:graphicFrame>
    </p:spTree>
    <p:extLst>
      <p:ext uri="{BB962C8B-B14F-4D97-AF65-F5344CB8AC3E}">
        <p14:creationId xmlns:p14="http://schemas.microsoft.com/office/powerpoint/2010/main" val="3152870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925769768"/>
              </p:ext>
            </p:extLst>
          </p:nvPr>
        </p:nvGraphicFramePr>
        <p:xfrm>
          <a:off x="1" y="0"/>
          <a:ext cx="18287999" cy="7048500"/>
        </p:xfrm>
        <a:graphic>
          <a:graphicData uri="http://schemas.openxmlformats.org/drawingml/2006/table">
            <a:tbl>
              <a:tblPr>
                <a:tableStyleId>{5C22544A-7EE6-4342-B048-85BDC9FD1C3A}</a:tableStyleId>
              </a:tblPr>
              <a:tblGrid>
                <a:gridCol w="2438399">
                  <a:extLst>
                    <a:ext uri="{9D8B030D-6E8A-4147-A177-3AD203B41FA5}">
                      <a16:colId xmlns:a16="http://schemas.microsoft.com/office/drawing/2014/main" val="297106196"/>
                    </a:ext>
                  </a:extLst>
                </a:gridCol>
                <a:gridCol w="5029200">
                  <a:extLst>
                    <a:ext uri="{9D8B030D-6E8A-4147-A177-3AD203B41FA5}">
                      <a16:colId xmlns:a16="http://schemas.microsoft.com/office/drawing/2014/main" val="461360658"/>
                    </a:ext>
                  </a:extLst>
                </a:gridCol>
                <a:gridCol w="4724400">
                  <a:extLst>
                    <a:ext uri="{9D8B030D-6E8A-4147-A177-3AD203B41FA5}">
                      <a16:colId xmlns:a16="http://schemas.microsoft.com/office/drawing/2014/main" val="2599868921"/>
                    </a:ext>
                  </a:extLst>
                </a:gridCol>
                <a:gridCol w="6096000">
                  <a:extLst>
                    <a:ext uri="{9D8B030D-6E8A-4147-A177-3AD203B41FA5}">
                      <a16:colId xmlns:a16="http://schemas.microsoft.com/office/drawing/2014/main" val="3784009933"/>
                    </a:ext>
                  </a:extLst>
                </a:gridCol>
              </a:tblGrid>
              <a:tr h="652239">
                <a:tc>
                  <a:txBody>
                    <a:bodyPr/>
                    <a:lstStyle/>
                    <a:p>
                      <a:pPr algn="ctr">
                        <a:lnSpc>
                          <a:spcPct val="100000"/>
                        </a:lnSpc>
                        <a:spcAft>
                          <a:spcPts val="0"/>
                        </a:spcAft>
                      </a:pPr>
                      <a:r>
                        <a:rPr lang="nl-NL" sz="3400" b="1">
                          <a:solidFill>
                            <a:schemeClr val="bg1"/>
                          </a:solidFill>
                          <a:effectLst/>
                          <a:latin typeface="Arial" panose="020B0604020202020204" pitchFamily="34" charset="0"/>
                          <a:cs typeface="Arial" panose="020B0604020202020204" pitchFamily="34" charset="0"/>
                        </a:rPr>
                        <a:t> </a:t>
                      </a:r>
                      <a:endParaRPr lang="en-US" sz="3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lnSpc>
                          <a:spcPct val="100000"/>
                        </a:lnSpc>
                        <a:spcAft>
                          <a:spcPts val="0"/>
                        </a:spcAft>
                      </a:pPr>
                      <a:r>
                        <a:rPr lang="nl-NL" sz="3400" b="1">
                          <a:solidFill>
                            <a:schemeClr val="bg1"/>
                          </a:solidFill>
                          <a:effectLst/>
                          <a:latin typeface="Arial" panose="020B0604020202020204" pitchFamily="34" charset="0"/>
                          <a:cs typeface="Arial" panose="020B0604020202020204" pitchFamily="34" charset="0"/>
                        </a:rPr>
                        <a:t>Khái niệm</a:t>
                      </a:r>
                      <a:endParaRPr lang="en-US" sz="3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lnSpc>
                          <a:spcPct val="100000"/>
                        </a:lnSpc>
                        <a:spcAft>
                          <a:spcPts val="0"/>
                        </a:spcAft>
                      </a:pPr>
                      <a:r>
                        <a:rPr lang="nl-NL" sz="3400" b="1">
                          <a:solidFill>
                            <a:schemeClr val="bg1"/>
                          </a:solidFill>
                          <a:effectLst/>
                          <a:latin typeface="Arial" panose="020B0604020202020204" pitchFamily="34" charset="0"/>
                          <a:cs typeface="Arial" panose="020B0604020202020204" pitchFamily="34" charset="0"/>
                        </a:rPr>
                        <a:t>Ưu điểm</a:t>
                      </a:r>
                      <a:endParaRPr lang="en-US" sz="3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lnSpc>
                          <a:spcPct val="100000"/>
                        </a:lnSpc>
                        <a:spcAft>
                          <a:spcPts val="0"/>
                        </a:spcAft>
                      </a:pPr>
                      <a:r>
                        <a:rPr lang="nl-NL" sz="3400" b="1">
                          <a:solidFill>
                            <a:schemeClr val="bg1"/>
                          </a:solidFill>
                          <a:effectLst/>
                          <a:latin typeface="Arial" panose="020B0604020202020204" pitchFamily="34" charset="0"/>
                          <a:cs typeface="Arial" panose="020B0604020202020204" pitchFamily="34" charset="0"/>
                        </a:rPr>
                        <a:t>Nhược điểm</a:t>
                      </a:r>
                      <a:endParaRPr lang="en-US" sz="3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444265308"/>
                  </a:ext>
                </a:extLst>
              </a:tr>
              <a:tr h="6396261">
                <a:tc>
                  <a:txBody>
                    <a:bodyPr/>
                    <a:lstStyle/>
                    <a:p>
                      <a:pPr algn="just">
                        <a:lnSpc>
                          <a:spcPct val="150000"/>
                        </a:lnSpc>
                        <a:spcAft>
                          <a:spcPts val="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8390123"/>
                  </a:ext>
                </a:extLst>
              </a:tr>
            </a:tbl>
          </a:graphicData>
        </a:graphic>
      </p:graphicFrame>
      <p:sp>
        <p:nvSpPr>
          <p:cNvPr id="4" name="Rectangle 3"/>
          <p:cNvSpPr/>
          <p:nvPr/>
        </p:nvSpPr>
        <p:spPr>
          <a:xfrm>
            <a:off x="1" y="2873573"/>
            <a:ext cx="2374385" cy="615553"/>
          </a:xfrm>
          <a:prstGeom prst="rect">
            <a:avLst/>
          </a:prstGeom>
        </p:spPr>
        <p:txBody>
          <a:bodyPr wrap="square">
            <a:spAutoFit/>
          </a:bodyPr>
          <a:lstStyle/>
          <a:p>
            <a:pPr algn="ctr">
              <a:spcAft>
                <a:spcPts val="0"/>
              </a:spcAft>
            </a:pPr>
            <a:r>
              <a:rPr lang="nl-NL" sz="3400">
                <a:latin typeface="Arial" panose="020B0604020202020204" pitchFamily="34" charset="0"/>
                <a:cs typeface="Arial" panose="020B0604020202020204" pitchFamily="34" charset="0"/>
              </a:rPr>
              <a:t>Chuồng hở</a:t>
            </a:r>
            <a:endParaRPr lang="en-US" sz="3400">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514600" y="746016"/>
            <a:ext cx="4902714" cy="4016484"/>
          </a:xfrm>
          <a:prstGeom prst="rect">
            <a:avLst/>
          </a:prstGeom>
        </p:spPr>
        <p:txBody>
          <a:bodyPr wrap="square">
            <a:spAutoFit/>
          </a:bodyPr>
          <a:lstStyle/>
          <a:p>
            <a:pPr algn="just">
              <a:lnSpc>
                <a:spcPct val="150000"/>
              </a:lnSpc>
              <a:spcAft>
                <a:spcPts val="0"/>
              </a:spcAft>
            </a:pPr>
            <a:r>
              <a:rPr lang="nl-NL" sz="3400">
                <a:latin typeface="Arial" panose="020B0604020202020204" pitchFamily="34" charset="0"/>
                <a:cs typeface="Arial" panose="020B0604020202020204" pitchFamily="34" charset="0"/>
              </a:rPr>
              <a:t>Là kiểu chuồng thông thoáng tự nhiên, tiểu khí hậu trong chuồng nuôi phụ thuộc chủ yếu</a:t>
            </a:r>
            <a:r>
              <a:rPr lang="en-US" sz="3400">
                <a:latin typeface="Arial" panose="020B0604020202020204" pitchFamily="34" charset="0"/>
                <a:cs typeface="Arial" panose="020B0604020202020204" pitchFamily="34" charset="0"/>
              </a:rPr>
              <a:t> </a:t>
            </a:r>
            <a:r>
              <a:rPr lang="nl-NL" sz="3400">
                <a:latin typeface="Arial" panose="020B0604020202020204" pitchFamily="34" charset="0"/>
                <a:cs typeface="Arial" panose="020B0604020202020204" pitchFamily="34" charset="0"/>
              </a:rPr>
              <a:t>vào môi trường bên ngoài.</a:t>
            </a:r>
            <a:endParaRPr lang="en-US" sz="3400">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7543800" y="746016"/>
            <a:ext cx="4572000" cy="4801314"/>
          </a:xfrm>
          <a:prstGeom prst="rect">
            <a:avLst/>
          </a:prstGeom>
        </p:spPr>
        <p:txBody>
          <a:bodyPr wrap="square">
            <a:spAutoFit/>
          </a:bodyPr>
          <a:lstStyle/>
          <a:p>
            <a:pPr marL="457200" indent="-457200" algn="just">
              <a:lnSpc>
                <a:spcPct val="150000"/>
              </a:lnSpc>
              <a:spcAft>
                <a:spcPts val="0"/>
              </a:spcAft>
              <a:buFont typeface="Arial" panose="020B0604020202020204" pitchFamily="34" charset="0"/>
              <a:buChar char="•"/>
            </a:pPr>
            <a:r>
              <a:rPr lang="nl-NL" sz="3400">
                <a:latin typeface="Arial" panose="020B0604020202020204" pitchFamily="34" charset="0"/>
                <a:cs typeface="Arial" panose="020B0604020202020204" pitchFamily="34" charset="0"/>
              </a:rPr>
              <a:t>Dễ làm, chi phí đầu tư thấp.</a:t>
            </a:r>
          </a:p>
          <a:p>
            <a:pPr marL="457200" indent="-457200" algn="just">
              <a:lnSpc>
                <a:spcPct val="150000"/>
              </a:lnSpc>
              <a:spcAft>
                <a:spcPts val="0"/>
              </a:spcAft>
              <a:buFont typeface="Arial" panose="020B0604020202020204" pitchFamily="34" charset="0"/>
              <a:buChar char="•"/>
            </a:pPr>
            <a:r>
              <a:rPr lang="nl-NL" sz="3400">
                <a:latin typeface="Arial" panose="020B0604020202020204" pitchFamily="34" charset="0"/>
                <a:cs typeface="Arial" panose="020B0604020202020204" pitchFamily="34" charset="0"/>
              </a:rPr>
              <a:t>Phù hợp với các giống vật nuôi địa phương và chăn nuôi hữu cơ.</a:t>
            </a:r>
            <a:endParaRPr lang="en-US" sz="3400">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12255243" y="677525"/>
            <a:ext cx="5893314" cy="6370975"/>
          </a:xfrm>
          <a:prstGeom prst="rect">
            <a:avLst/>
          </a:prstGeom>
        </p:spPr>
        <p:txBody>
          <a:bodyPr wrap="square">
            <a:spAutoFit/>
          </a:bodyPr>
          <a:lstStyle/>
          <a:p>
            <a:pPr marL="457200" indent="-457200" algn="just">
              <a:lnSpc>
                <a:spcPct val="150000"/>
              </a:lnSpc>
              <a:spcAft>
                <a:spcPts val="0"/>
              </a:spcAft>
              <a:buFont typeface="Arial" panose="020B0604020202020204" pitchFamily="34" charset="0"/>
              <a:buChar char="•"/>
            </a:pPr>
            <a:r>
              <a:rPr lang="nl-NL" sz="3400">
                <a:latin typeface="Arial" panose="020B0604020202020204" pitchFamily="34" charset="0"/>
                <a:cs typeface="Arial" panose="020B0604020202020204" pitchFamily="34" charset="0"/>
              </a:rPr>
              <a:t>Khó kiểm soát tiểu khí hậu chuồng nuôi.</a:t>
            </a:r>
          </a:p>
          <a:p>
            <a:pPr marL="457200" indent="-457200" algn="just">
              <a:lnSpc>
                <a:spcPct val="150000"/>
              </a:lnSpc>
              <a:spcAft>
                <a:spcPts val="0"/>
              </a:spcAft>
              <a:buFont typeface="Arial" panose="020B0604020202020204" pitchFamily="34" charset="0"/>
              <a:buChar char="•"/>
            </a:pPr>
            <a:r>
              <a:rPr lang="nl-NL" sz="3400">
                <a:latin typeface="Arial" panose="020B0604020202020204" pitchFamily="34" charset="0"/>
                <a:cs typeface="Arial" panose="020B0604020202020204" pitchFamily="34" charset="0"/>
              </a:rPr>
              <a:t>Vật nuôi chịu ảnh hưởng nhiều bởi</a:t>
            </a:r>
            <a:r>
              <a:rPr lang="en-US" sz="3400">
                <a:latin typeface="Arial" panose="020B0604020202020204" pitchFamily="34" charset="0"/>
                <a:cs typeface="Arial" panose="020B0604020202020204" pitchFamily="34" charset="0"/>
              </a:rPr>
              <a:t> </a:t>
            </a:r>
            <a:r>
              <a:rPr lang="nl-NL" sz="3400">
                <a:latin typeface="Arial" panose="020B0604020202020204" pitchFamily="34" charset="0"/>
                <a:cs typeface="Arial" panose="020B0604020202020204" pitchFamily="34" charset="0"/>
              </a:rPr>
              <a:t>điều kiện thời tiết tự nhiên.</a:t>
            </a:r>
          </a:p>
          <a:p>
            <a:pPr marL="457200" indent="-457200" algn="just">
              <a:lnSpc>
                <a:spcPct val="150000"/>
              </a:lnSpc>
              <a:spcAft>
                <a:spcPts val="0"/>
              </a:spcAft>
              <a:buFont typeface="Arial" panose="020B0604020202020204" pitchFamily="34" charset="0"/>
              <a:buChar char="•"/>
            </a:pPr>
            <a:r>
              <a:rPr lang="nl-NL" sz="3400">
                <a:latin typeface="Arial" panose="020B0604020202020204" pitchFamily="34" charset="0"/>
                <a:cs typeface="Arial" panose="020B0604020202020204" pitchFamily="34" charset="0"/>
              </a:rPr>
              <a:t>Không phù hợp với chăn nuôi công nghiệp, khó đảm bảo an</a:t>
            </a:r>
            <a:r>
              <a:rPr lang="en-US" sz="3400">
                <a:latin typeface="Arial" panose="020B0604020202020204" pitchFamily="34" charset="0"/>
                <a:cs typeface="Arial" panose="020B0604020202020204" pitchFamily="34" charset="0"/>
              </a:rPr>
              <a:t> </a:t>
            </a:r>
            <a:r>
              <a:rPr lang="nl-NL" sz="3400">
                <a:latin typeface="Arial" panose="020B0604020202020204" pitchFamily="34" charset="0"/>
                <a:cs typeface="Arial" panose="020B0604020202020204" pitchFamily="34" charset="0"/>
              </a:rPr>
              <a:t>toàn sinh học.</a:t>
            </a:r>
            <a:endParaRPr lang="en-US" sz="3400">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p:cNvGrpSpPr/>
          <p:nvPr/>
        </p:nvGrpSpPr>
        <p:grpSpPr>
          <a:xfrm>
            <a:off x="429758" y="5292923"/>
            <a:ext cx="14074156" cy="4686300"/>
            <a:chOff x="429758" y="5292923"/>
            <a:chExt cx="14074156" cy="4686300"/>
          </a:xfrm>
        </p:grpSpPr>
        <p:pic>
          <p:nvPicPr>
            <p:cNvPr id="13" name="Picture 12"/>
            <p:cNvPicPr>
              <a:picLocks noChangeAspect="1"/>
            </p:cNvPicPr>
            <p:nvPr/>
          </p:nvPicPr>
          <p:blipFill>
            <a:blip r:embed="rId6"/>
            <a:stretch>
              <a:fillRect/>
            </a:stretch>
          </p:blipFill>
          <p:spPr>
            <a:xfrm>
              <a:off x="429758" y="5292923"/>
              <a:ext cx="6613387" cy="4686300"/>
            </a:xfrm>
            <a:prstGeom prst="roundRect">
              <a:avLst/>
            </a:prstGeom>
            <a:effectLst>
              <a:outerShdw blurRad="50800" dist="38100" dir="2700000" algn="tl" rotWithShape="0">
                <a:prstClr val="black">
                  <a:alpha val="40000"/>
                </a:prstClr>
              </a:outerShdw>
            </a:effectLst>
          </p:spPr>
        </p:pic>
        <p:sp>
          <p:nvSpPr>
            <p:cNvPr id="14" name="TextBox 13"/>
            <p:cNvSpPr txBox="1"/>
            <p:nvPr/>
          </p:nvSpPr>
          <p:spPr>
            <a:xfrm>
              <a:off x="7417314" y="8337947"/>
              <a:ext cx="7086600" cy="615553"/>
            </a:xfrm>
            <a:prstGeom prst="rect">
              <a:avLst/>
            </a:prstGeom>
            <a:noFill/>
          </p:spPr>
          <p:txBody>
            <a:bodyPr wrap="square" rtlCol="0">
              <a:spAutoFit/>
            </a:bodyPr>
            <a:lstStyle/>
            <a:p>
              <a:pPr marL="457200" indent="-457200" algn="just">
                <a:buFont typeface="Wingdings" panose="05000000000000000000" pitchFamily="2" charset="2"/>
                <a:buChar char="Ø"/>
              </a:pPr>
              <a:r>
                <a:rPr lang="en-US" sz="3400" i="1">
                  <a:latin typeface="Arial" panose="020B0604020202020204" pitchFamily="34" charset="0"/>
                  <a:cs typeface="Arial" panose="020B0604020202020204" pitchFamily="34" charset="0"/>
                </a:rPr>
                <a:t>Chuồng hở trong chăn nuôi lợn</a:t>
              </a:r>
            </a:p>
          </p:txBody>
        </p:sp>
      </p:grpSp>
    </p:spTree>
    <p:extLst>
      <p:ext uri="{BB962C8B-B14F-4D97-AF65-F5344CB8AC3E}">
        <p14:creationId xmlns:p14="http://schemas.microsoft.com/office/powerpoint/2010/main" val="3494797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p:tgtEl>
                                          <p:spTgt spid="15"/>
                                        </p:tgtEl>
                                        <p:attrNameLst>
                                          <p:attrName>ppt_x</p:attrName>
                                        </p:attrNameLst>
                                      </p:cBhvr>
                                      <p:tavLst>
                                        <p:tav tm="0">
                                          <p:val>
                                            <p:strVal val="#ppt_x-#ppt_w*1.125000"/>
                                          </p:val>
                                        </p:tav>
                                        <p:tav tm="100000">
                                          <p:val>
                                            <p:strVal val="#ppt_x"/>
                                          </p:val>
                                        </p:tav>
                                      </p:tavLst>
                                    </p:anim>
                                    <p:animEffect transition="in" filter="wipe(righ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819560977"/>
              </p:ext>
            </p:extLst>
          </p:nvPr>
        </p:nvGraphicFramePr>
        <p:xfrm>
          <a:off x="1" y="0"/>
          <a:ext cx="18287999" cy="10287000"/>
        </p:xfrm>
        <a:graphic>
          <a:graphicData uri="http://schemas.openxmlformats.org/drawingml/2006/table">
            <a:tbl>
              <a:tblPr>
                <a:tableStyleId>{5C22544A-7EE6-4342-B048-85BDC9FD1C3A}</a:tableStyleId>
              </a:tblPr>
              <a:tblGrid>
                <a:gridCol w="2209799">
                  <a:extLst>
                    <a:ext uri="{9D8B030D-6E8A-4147-A177-3AD203B41FA5}">
                      <a16:colId xmlns:a16="http://schemas.microsoft.com/office/drawing/2014/main" val="297106196"/>
                    </a:ext>
                  </a:extLst>
                </a:gridCol>
                <a:gridCol w="5943600">
                  <a:extLst>
                    <a:ext uri="{9D8B030D-6E8A-4147-A177-3AD203B41FA5}">
                      <a16:colId xmlns:a16="http://schemas.microsoft.com/office/drawing/2014/main" val="461360658"/>
                    </a:ext>
                  </a:extLst>
                </a:gridCol>
                <a:gridCol w="5257800">
                  <a:extLst>
                    <a:ext uri="{9D8B030D-6E8A-4147-A177-3AD203B41FA5}">
                      <a16:colId xmlns:a16="http://schemas.microsoft.com/office/drawing/2014/main" val="2599868921"/>
                    </a:ext>
                  </a:extLst>
                </a:gridCol>
                <a:gridCol w="4876800">
                  <a:extLst>
                    <a:ext uri="{9D8B030D-6E8A-4147-A177-3AD203B41FA5}">
                      <a16:colId xmlns:a16="http://schemas.microsoft.com/office/drawing/2014/main" val="3784009933"/>
                    </a:ext>
                  </a:extLst>
                </a:gridCol>
              </a:tblGrid>
              <a:tr h="664990">
                <a:tc>
                  <a:txBody>
                    <a:bodyPr/>
                    <a:lstStyle/>
                    <a:p>
                      <a:pPr algn="ctr">
                        <a:lnSpc>
                          <a:spcPct val="100000"/>
                        </a:lnSpc>
                        <a:spcAft>
                          <a:spcPts val="0"/>
                        </a:spcAft>
                      </a:pPr>
                      <a:r>
                        <a:rPr lang="nl-NL" sz="3400" b="1">
                          <a:solidFill>
                            <a:schemeClr val="bg1"/>
                          </a:solidFill>
                          <a:effectLst/>
                          <a:latin typeface="Arial" panose="020B0604020202020204" pitchFamily="34" charset="0"/>
                          <a:cs typeface="Arial" panose="020B0604020202020204" pitchFamily="34" charset="0"/>
                        </a:rPr>
                        <a:t> </a:t>
                      </a:r>
                      <a:endParaRPr lang="en-US" sz="3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lnSpc>
                          <a:spcPct val="100000"/>
                        </a:lnSpc>
                        <a:spcAft>
                          <a:spcPts val="0"/>
                        </a:spcAft>
                      </a:pPr>
                      <a:r>
                        <a:rPr lang="nl-NL" sz="3400" b="1">
                          <a:solidFill>
                            <a:schemeClr val="bg1"/>
                          </a:solidFill>
                          <a:effectLst/>
                          <a:latin typeface="Arial" panose="020B0604020202020204" pitchFamily="34" charset="0"/>
                          <a:cs typeface="Arial" panose="020B0604020202020204" pitchFamily="34" charset="0"/>
                        </a:rPr>
                        <a:t>Khái niệm</a:t>
                      </a:r>
                      <a:endParaRPr lang="en-US" sz="3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lnSpc>
                          <a:spcPct val="100000"/>
                        </a:lnSpc>
                        <a:spcAft>
                          <a:spcPts val="0"/>
                        </a:spcAft>
                      </a:pPr>
                      <a:r>
                        <a:rPr lang="nl-NL" sz="3400" b="1">
                          <a:solidFill>
                            <a:schemeClr val="bg1"/>
                          </a:solidFill>
                          <a:effectLst/>
                          <a:latin typeface="Arial" panose="020B0604020202020204" pitchFamily="34" charset="0"/>
                          <a:cs typeface="Arial" panose="020B0604020202020204" pitchFamily="34" charset="0"/>
                        </a:rPr>
                        <a:t>Ưu điểm</a:t>
                      </a:r>
                      <a:endParaRPr lang="en-US" sz="3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lnSpc>
                          <a:spcPct val="100000"/>
                        </a:lnSpc>
                        <a:spcAft>
                          <a:spcPts val="0"/>
                        </a:spcAft>
                      </a:pPr>
                      <a:r>
                        <a:rPr lang="nl-NL" sz="3400" b="1">
                          <a:solidFill>
                            <a:schemeClr val="bg1"/>
                          </a:solidFill>
                          <a:effectLst/>
                          <a:latin typeface="Arial" panose="020B0604020202020204" pitchFamily="34" charset="0"/>
                          <a:cs typeface="Arial" panose="020B0604020202020204" pitchFamily="34" charset="0"/>
                        </a:rPr>
                        <a:t>Nhược điểm</a:t>
                      </a:r>
                      <a:endParaRPr lang="en-US" sz="3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444265308"/>
                  </a:ext>
                </a:extLst>
              </a:tr>
              <a:tr h="9622010">
                <a:tc>
                  <a:txBody>
                    <a:bodyPr/>
                    <a:lstStyle/>
                    <a:p>
                      <a:pPr algn="just">
                        <a:lnSpc>
                          <a:spcPct val="150000"/>
                        </a:lnSpc>
                        <a:spcAft>
                          <a:spcPts val="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8390123"/>
                  </a:ext>
                </a:extLst>
              </a:tr>
            </a:tbl>
          </a:graphicData>
        </a:graphic>
      </p:graphicFrame>
      <p:sp>
        <p:nvSpPr>
          <p:cNvPr id="4" name="Rectangle 3"/>
          <p:cNvSpPr/>
          <p:nvPr/>
        </p:nvSpPr>
        <p:spPr>
          <a:xfrm>
            <a:off x="114301" y="3924300"/>
            <a:ext cx="2133599" cy="1661993"/>
          </a:xfrm>
          <a:prstGeom prst="rect">
            <a:avLst/>
          </a:prstGeom>
        </p:spPr>
        <p:txBody>
          <a:bodyPr wrap="square">
            <a:spAutoFit/>
          </a:bodyPr>
          <a:lstStyle/>
          <a:p>
            <a:pPr algn="ctr">
              <a:lnSpc>
                <a:spcPct val="150000"/>
              </a:lnSpc>
              <a:spcAft>
                <a:spcPts val="0"/>
              </a:spcAft>
            </a:pPr>
            <a:r>
              <a:rPr lang="nl-NL" sz="3400">
                <a:latin typeface="Arial" panose="020B0604020202020204" pitchFamily="34" charset="0"/>
                <a:cs typeface="Arial" panose="020B0604020202020204" pitchFamily="34" charset="0"/>
              </a:rPr>
              <a:t>Chuồng kín</a:t>
            </a:r>
            <a:endParaRPr lang="en-US" sz="3400">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324100" y="746016"/>
            <a:ext cx="5753100" cy="7940635"/>
          </a:xfrm>
          <a:prstGeom prst="rect">
            <a:avLst/>
          </a:prstGeom>
        </p:spPr>
        <p:txBody>
          <a:bodyPr wrap="square">
            <a:spAutoFit/>
          </a:bodyPr>
          <a:lstStyle/>
          <a:p>
            <a:pPr marL="457200" indent="-457200" algn="just">
              <a:lnSpc>
                <a:spcPct val="150000"/>
              </a:lnSpc>
              <a:buFont typeface="Arial" panose="020B0604020202020204" pitchFamily="34" charset="0"/>
              <a:buChar char="•"/>
            </a:pPr>
            <a:r>
              <a:rPr lang="nl-NL" sz="3400">
                <a:latin typeface="Arial" panose="020B0604020202020204" pitchFamily="34" charset="0"/>
                <a:cs typeface="Arial" panose="020B0604020202020204" pitchFamily="34" charset="0"/>
              </a:rPr>
              <a:t>Là kiểu chuồng được xây kín như “một đường hầm”.</a:t>
            </a:r>
          </a:p>
          <a:p>
            <a:pPr marL="457200" indent="-457200" algn="just">
              <a:lnSpc>
                <a:spcPct val="150000"/>
              </a:lnSpc>
              <a:buFont typeface="Arial" panose="020B0604020202020204" pitchFamily="34" charset="0"/>
              <a:buChar char="•"/>
            </a:pPr>
            <a:r>
              <a:rPr lang="nl-NL" sz="3400">
                <a:latin typeface="Arial" panose="020B0604020202020204" pitchFamily="34" charset="0"/>
                <a:cs typeface="Arial" panose="020B0604020202020204" pitchFamily="34" charset="0"/>
              </a:rPr>
              <a:t>Hệ thống thiết bị bên trong chuồng sẽ chủ động tạo ra các yếu tố tiểu khí hậu: nhiệt độ, độ ẩm, không khí, ánh sáng,... theo</a:t>
            </a:r>
            <a:r>
              <a:rPr lang="en-US" sz="3400">
                <a:latin typeface="Arial" panose="020B0604020202020204" pitchFamily="34" charset="0"/>
                <a:cs typeface="Arial" panose="020B0604020202020204" pitchFamily="34" charset="0"/>
              </a:rPr>
              <a:t> </a:t>
            </a:r>
            <a:r>
              <a:rPr lang="nl-NL" sz="3400">
                <a:latin typeface="Arial" panose="020B0604020202020204" pitchFamily="34" charset="0"/>
                <a:cs typeface="Arial" panose="020B0604020202020204" pitchFamily="34" charset="0"/>
              </a:rPr>
              <a:t>nhu cầu của vật nuôi</a:t>
            </a:r>
            <a:r>
              <a:rPr lang="en-US" sz="340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nl-NL" sz="3400">
                <a:latin typeface="Arial" panose="020B0604020202020204" pitchFamily="34" charset="0"/>
                <a:cs typeface="Arial" panose="020B0604020202020204" pitchFamily="34" charset="0"/>
              </a:rPr>
              <a:t>Áp dụng cho chăn nuôi công nghiệp, quy mô lớn.</a:t>
            </a:r>
            <a:endParaRPr lang="en-US" sz="3400">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8229600" y="746016"/>
            <a:ext cx="5029200" cy="5489195"/>
          </a:xfrm>
          <a:prstGeom prst="rect">
            <a:avLst/>
          </a:prstGeom>
        </p:spPr>
        <p:txBody>
          <a:bodyPr wrap="square">
            <a:spAutoFit/>
          </a:bodyPr>
          <a:lstStyle/>
          <a:p>
            <a:pPr algn="just">
              <a:lnSpc>
                <a:spcPct val="150000"/>
              </a:lnSpc>
              <a:spcAft>
                <a:spcPts val="0"/>
              </a:spcAft>
            </a:pPr>
            <a:r>
              <a:rPr lang="nl-NL" sz="3400">
                <a:latin typeface="Arial" panose="020B0604020202020204" pitchFamily="34" charset="0"/>
                <a:cs typeface="Arial" panose="020B0604020202020204" pitchFamily="34" charset="0"/>
              </a:rPr>
              <a:t>Đảm bảo tối ưu cho vật nuôi các điều kiện về tiểu khí hậu không bị ảnh hưởng bởi điều kiện mùa vụ, thời tiết </a:t>
            </a:r>
            <a:r>
              <a:rPr lang="nl-NL" sz="3400">
                <a:latin typeface="Arial" panose="020B0604020202020204" pitchFamily="34" charset="0"/>
                <a:cs typeface="Arial" panose="020B0604020202020204" pitchFamily="34" charset="0"/>
                <a:sym typeface="Symbol" panose="05050102010706020507" pitchFamily="18" charset="2"/>
              </a:rPr>
              <a:t></a:t>
            </a:r>
            <a:r>
              <a:rPr lang="nl-NL" sz="3400">
                <a:latin typeface="Arial" panose="020B0604020202020204" pitchFamily="34" charset="0"/>
                <a:cs typeface="Arial" panose="020B0604020202020204" pitchFamily="34" charset="0"/>
              </a:rPr>
              <a:t> Cho năng suất cao, giảm chi phí thức ăn, ít dịch bệnh.</a:t>
            </a:r>
            <a:endParaRPr lang="en-US" sz="3400">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13487399" y="746015"/>
            <a:ext cx="4724401" cy="4801314"/>
          </a:xfrm>
          <a:prstGeom prst="rect">
            <a:avLst/>
          </a:prstGeom>
        </p:spPr>
        <p:txBody>
          <a:bodyPr wrap="square">
            <a:spAutoFit/>
          </a:bodyPr>
          <a:lstStyle/>
          <a:p>
            <a:pPr marL="457200" indent="-457200" algn="just">
              <a:lnSpc>
                <a:spcPct val="150000"/>
              </a:lnSpc>
              <a:buFont typeface="Arial" panose="020B0604020202020204" pitchFamily="34" charset="0"/>
              <a:buChar char="•"/>
            </a:pPr>
            <a:r>
              <a:rPr lang="nl-NL" sz="3400">
                <a:latin typeface="Arial" panose="020B0604020202020204" pitchFamily="34" charset="0"/>
                <a:cs typeface="Arial" panose="020B0604020202020204" pitchFamily="34" charset="0"/>
              </a:rPr>
              <a:t>Chi phí đầu tư lớn.</a:t>
            </a:r>
          </a:p>
          <a:p>
            <a:pPr marL="457200" indent="-457200" algn="just">
              <a:lnSpc>
                <a:spcPct val="150000"/>
              </a:lnSpc>
              <a:buFont typeface="Arial" panose="020B0604020202020204" pitchFamily="34" charset="0"/>
              <a:buChar char="•"/>
            </a:pPr>
            <a:r>
              <a:rPr lang="nl-NL" sz="3400">
                <a:latin typeface="Arial" panose="020B0604020202020204" pitchFamily="34" charset="0"/>
                <a:cs typeface="Arial" panose="020B0604020202020204" pitchFamily="34" charset="0"/>
              </a:rPr>
              <a:t>Cần hệ thống điện, nước hiện đại.</a:t>
            </a:r>
          </a:p>
          <a:p>
            <a:pPr marL="457200" indent="-457200" algn="just">
              <a:lnSpc>
                <a:spcPct val="150000"/>
              </a:lnSpc>
              <a:buFont typeface="Arial" panose="020B0604020202020204" pitchFamily="34" charset="0"/>
              <a:buChar char="•"/>
            </a:pPr>
            <a:r>
              <a:rPr lang="nl-NL" sz="3400">
                <a:latin typeface="Arial" panose="020B0604020202020204" pitchFamily="34" charset="0"/>
                <a:cs typeface="Arial" panose="020B0604020202020204" pitchFamily="34" charset="0"/>
              </a:rPr>
              <a:t>Ảnh hưởng tới việc đối</a:t>
            </a:r>
            <a:r>
              <a:rPr lang="en-US" sz="3400">
                <a:latin typeface="Arial" panose="020B0604020202020204" pitchFamily="34" charset="0"/>
                <a:cs typeface="Arial" panose="020B0604020202020204" pitchFamily="34" charset="0"/>
              </a:rPr>
              <a:t> </a:t>
            </a:r>
            <a:r>
              <a:rPr lang="nl-NL" sz="3400">
                <a:latin typeface="Arial" panose="020B0604020202020204" pitchFamily="34" charset="0"/>
                <a:cs typeface="Arial" panose="020B0604020202020204" pitchFamily="34" charset="0"/>
              </a:rPr>
              <a:t>xử nhân đạo với vật nuôi.</a:t>
            </a:r>
            <a:endParaRPr lang="en-US" sz="34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a:stretch>
            <a:fillRect/>
          </a:stretch>
        </p:blipFill>
        <p:spPr>
          <a:xfrm>
            <a:off x="13639800" y="7254240"/>
            <a:ext cx="4380654" cy="3032760"/>
          </a:xfrm>
          <a:prstGeom prst="rect">
            <a:avLst/>
          </a:prstGeom>
        </p:spPr>
      </p:pic>
    </p:spTree>
    <p:extLst>
      <p:ext uri="{BB962C8B-B14F-4D97-AF65-F5344CB8AC3E}">
        <p14:creationId xmlns:p14="http://schemas.microsoft.com/office/powerpoint/2010/main" val="2943199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5122" name="Picture 2" descr="Kỹ thuật làm chuồng nuôi vịt khép kín, cho năng suất gấp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800" y="2328375"/>
            <a:ext cx="9136970" cy="5558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9"/>
          <a:stretch>
            <a:fillRect/>
          </a:stretch>
        </p:blipFill>
        <p:spPr>
          <a:xfrm>
            <a:off x="10439400" y="952500"/>
            <a:ext cx="7203013" cy="5558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5029200" y="8877300"/>
            <a:ext cx="8279886" cy="615553"/>
          </a:xfrm>
          <a:prstGeom prst="rect">
            <a:avLst/>
          </a:prstGeom>
          <a:noFill/>
        </p:spPr>
        <p:txBody>
          <a:bodyPr wrap="square" rtlCol="0">
            <a:spAutoFit/>
          </a:bodyPr>
          <a:lstStyle/>
          <a:p>
            <a:pPr algn="ctr"/>
            <a:r>
              <a:rPr lang="en-US" sz="3400" i="1">
                <a:latin typeface="Arial" panose="020B0604020202020204" pitchFamily="34" charset="0"/>
                <a:cs typeface="Arial" panose="020B0604020202020204" pitchFamily="34" charset="0"/>
              </a:rPr>
              <a:t>Chăn nuôi gia cầm trong chuồng kín</a:t>
            </a:r>
          </a:p>
        </p:txBody>
      </p:sp>
    </p:spTree>
    <p:extLst>
      <p:ext uri="{BB962C8B-B14F-4D97-AF65-F5344CB8AC3E}">
        <p14:creationId xmlns:p14="http://schemas.microsoft.com/office/powerpoint/2010/main" val="1508460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strips(downLeft)">
                                      <p:cBhvr>
                                        <p:cTn id="7" dur="500"/>
                                        <p:tgtEl>
                                          <p:spTgt spid="5122"/>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435811" y="7681013"/>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62000" y="-1829490"/>
            <a:ext cx="6594113"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383000" y="5634702"/>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358891">
            <a:off x="-485536" y="9163098"/>
            <a:ext cx="2693378" cy="1640512"/>
          </a:xfrm>
          <a:custGeom>
            <a:avLst/>
            <a:gdLst/>
            <a:ahLst/>
            <a:cxnLst/>
            <a:rect l="l" t="t" r="r" b="b"/>
            <a:pathLst>
              <a:path w="2693378" h="1640512">
                <a:moveTo>
                  <a:pt x="0" y="0"/>
                </a:moveTo>
                <a:lnTo>
                  <a:pt x="2693378" y="0"/>
                </a:lnTo>
                <a:lnTo>
                  <a:pt x="2693378" y="1640512"/>
                </a:lnTo>
                <a:lnTo>
                  <a:pt x="0" y="16405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317052">
            <a:off x="15944582" y="-803766"/>
            <a:ext cx="3052069" cy="1858987"/>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25"/>
          <p:cNvSpPr txBox="1"/>
          <p:nvPr/>
        </p:nvSpPr>
        <p:spPr>
          <a:xfrm>
            <a:off x="2092556" y="737146"/>
            <a:ext cx="14094227" cy="954107"/>
          </a:xfrm>
          <a:prstGeom prst="rect">
            <a:avLst/>
          </a:prstGeom>
        </p:spPr>
        <p:txBody>
          <a:bodyPr lIns="0" tIns="0" rIns="0" bIns="0" rtlCol="0" anchor="t">
            <a:spAutoFit/>
          </a:bodyPr>
          <a:lstStyle/>
          <a:p>
            <a:pPr marL="0" lvl="0" indent="0" algn="ctr">
              <a:spcBef>
                <a:spcPct val="0"/>
              </a:spcBef>
            </a:pPr>
            <a:r>
              <a:rPr lang="en-US" sz="6200" b="1">
                <a:solidFill>
                  <a:schemeClr val="accent2"/>
                </a:solidFill>
                <a:latin typeface="Arial" panose="020B0604020202020204" pitchFamily="34" charset="0"/>
                <a:cs typeface="Arial" panose="020B0604020202020204" pitchFamily="34" charset="0"/>
              </a:rPr>
              <a:t>KHỞI ĐỘNG</a:t>
            </a:r>
          </a:p>
        </p:txBody>
      </p:sp>
      <p:sp>
        <p:nvSpPr>
          <p:cNvPr id="21" name="Rectangle: Rounded Corners 13">
            <a:extLst>
              <a:ext uri="{FF2B5EF4-FFF2-40B4-BE49-F238E27FC236}">
                <a16:creationId xmlns:a16="http://schemas.microsoft.com/office/drawing/2014/main" id="{61DCBAE1-E141-4986-B69E-390ACB7681C8}"/>
              </a:ext>
            </a:extLst>
          </p:cNvPr>
          <p:cNvSpPr/>
          <p:nvPr/>
        </p:nvSpPr>
        <p:spPr>
          <a:xfrm>
            <a:off x="838200" y="2593783"/>
            <a:ext cx="9982200" cy="6283517"/>
          </a:xfrm>
          <a:prstGeom prst="roundRect">
            <a:avLst/>
          </a:prstGeom>
          <a:solidFill>
            <a:schemeClr val="bg1"/>
          </a:solidFill>
          <a:ln w="38100">
            <a:solidFill>
              <a:schemeClr val="tx1">
                <a:lumMod val="50000"/>
                <a:lumOff val="50000"/>
              </a:schemeClr>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lnSpc>
                <a:spcPct val="150000"/>
              </a:lnSpc>
            </a:pPr>
            <a:r>
              <a:rPr lang="nl-NL" sz="3600" b="1" i="1">
                <a:solidFill>
                  <a:srgbClr val="FF0000"/>
                </a:solidFill>
                <a:latin typeface="Arial" panose="020B0604020202020204" pitchFamily="34" charset="0"/>
                <a:cs typeface="Arial" panose="020B0604020202020204" pitchFamily="34" charset="0"/>
              </a:rPr>
              <a:t>Quan sát hình ảnh và trả lời các câu hỏi sau:</a:t>
            </a:r>
            <a:r>
              <a:rPr lang="en-US" sz="3600" b="1" i="1">
                <a:solidFill>
                  <a:srgbClr val="FF0000"/>
                </a:solidFill>
                <a:latin typeface="Arial" panose="020B0604020202020204" pitchFamily="34" charset="0"/>
                <a:cs typeface="Arial" panose="020B0604020202020204" pitchFamily="34" charset="0"/>
              </a:rPr>
              <a:t> </a:t>
            </a:r>
            <a:r>
              <a:rPr lang="nl-NL" sz="3600">
                <a:solidFill>
                  <a:schemeClr val="tx1"/>
                </a:solidFill>
                <a:latin typeface="Arial" panose="020B0604020202020204" pitchFamily="34" charset="0"/>
                <a:cs typeface="Arial" panose="020B0604020202020204" pitchFamily="34" charset="0"/>
              </a:rPr>
              <a:t>Thế nào là một chuồng nuôi tốt? Những nguyên nhân nào làm cho chuồng nuôi bị ô nhiễm? Cần phải làm gì để đảm bảo vệ sinh chuồng nuôi và bảo vệ môi trường trong chăn nuôi?</a:t>
            </a:r>
            <a:endParaRPr lang="en-US" sz="3600">
              <a:solidFill>
                <a:schemeClr val="tx1"/>
              </a:solidFill>
              <a:latin typeface="Arial" panose="020B0604020202020204" pitchFamily="34" charset="0"/>
              <a:cs typeface="Arial" panose="020B0604020202020204" pitchFamily="34" charset="0"/>
            </a:endParaRPr>
          </a:p>
        </p:txBody>
      </p:sp>
      <p:sp>
        <p:nvSpPr>
          <p:cNvPr id="22" name="Freeform 2">
            <a:extLst>
              <a:ext uri="{FF2B5EF4-FFF2-40B4-BE49-F238E27FC236}">
                <a16:creationId xmlns:a16="http://schemas.microsoft.com/office/drawing/2014/main" id="{E4B06CA8-9B93-4B10-828E-18B01672A010}"/>
              </a:ext>
            </a:extLst>
          </p:cNvPr>
          <p:cNvSpPr/>
          <p:nvPr/>
        </p:nvSpPr>
        <p:spPr>
          <a:xfrm>
            <a:off x="11582400" y="3619499"/>
            <a:ext cx="6019139" cy="6667501"/>
          </a:xfrm>
          <a:custGeom>
            <a:avLst/>
            <a:gdLst/>
            <a:ahLst/>
            <a:cxnLst/>
            <a:rect l="l" t="t" r="r" b="b"/>
            <a:pathLst>
              <a:path w="7087743" h="8229600">
                <a:moveTo>
                  <a:pt x="0" y="0"/>
                </a:moveTo>
                <a:lnTo>
                  <a:pt x="7087743" y="0"/>
                </a:lnTo>
                <a:lnTo>
                  <a:pt x="7087743" y="8229600"/>
                </a:lnTo>
                <a:lnTo>
                  <a:pt x="0" y="8229600"/>
                </a:lnTo>
                <a:lnTo>
                  <a:pt x="0" y="0"/>
                </a:lnTo>
                <a:close/>
              </a:path>
            </a:pathLst>
          </a:custGeom>
          <a:blipFill>
            <a:blip r:embed="rId8"/>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4027916906"/>
              </p:ext>
            </p:extLst>
          </p:nvPr>
        </p:nvGraphicFramePr>
        <p:xfrm>
          <a:off x="1" y="0"/>
          <a:ext cx="18287999" cy="7277100"/>
        </p:xfrm>
        <a:graphic>
          <a:graphicData uri="http://schemas.openxmlformats.org/drawingml/2006/table">
            <a:tbl>
              <a:tblPr>
                <a:tableStyleId>{5C22544A-7EE6-4342-B048-85BDC9FD1C3A}</a:tableStyleId>
              </a:tblPr>
              <a:tblGrid>
                <a:gridCol w="2438399">
                  <a:extLst>
                    <a:ext uri="{9D8B030D-6E8A-4147-A177-3AD203B41FA5}">
                      <a16:colId xmlns:a16="http://schemas.microsoft.com/office/drawing/2014/main" val="297106196"/>
                    </a:ext>
                  </a:extLst>
                </a:gridCol>
                <a:gridCol w="5181600">
                  <a:extLst>
                    <a:ext uri="{9D8B030D-6E8A-4147-A177-3AD203B41FA5}">
                      <a16:colId xmlns:a16="http://schemas.microsoft.com/office/drawing/2014/main" val="461360658"/>
                    </a:ext>
                  </a:extLst>
                </a:gridCol>
                <a:gridCol w="5029200">
                  <a:extLst>
                    <a:ext uri="{9D8B030D-6E8A-4147-A177-3AD203B41FA5}">
                      <a16:colId xmlns:a16="http://schemas.microsoft.com/office/drawing/2014/main" val="2599868921"/>
                    </a:ext>
                  </a:extLst>
                </a:gridCol>
                <a:gridCol w="5638800">
                  <a:extLst>
                    <a:ext uri="{9D8B030D-6E8A-4147-A177-3AD203B41FA5}">
                      <a16:colId xmlns:a16="http://schemas.microsoft.com/office/drawing/2014/main" val="3784009933"/>
                    </a:ext>
                  </a:extLst>
                </a:gridCol>
              </a:tblGrid>
              <a:tr h="673393">
                <a:tc>
                  <a:txBody>
                    <a:bodyPr/>
                    <a:lstStyle/>
                    <a:p>
                      <a:pPr algn="ctr">
                        <a:lnSpc>
                          <a:spcPct val="100000"/>
                        </a:lnSpc>
                        <a:spcAft>
                          <a:spcPts val="0"/>
                        </a:spcAft>
                      </a:pPr>
                      <a:r>
                        <a:rPr lang="nl-NL" sz="3400" b="1">
                          <a:solidFill>
                            <a:schemeClr val="bg1"/>
                          </a:solidFill>
                          <a:effectLst/>
                          <a:latin typeface="Arial" panose="020B0604020202020204" pitchFamily="34" charset="0"/>
                          <a:cs typeface="Arial" panose="020B0604020202020204" pitchFamily="34" charset="0"/>
                        </a:rPr>
                        <a:t> </a:t>
                      </a:r>
                      <a:endParaRPr lang="en-US" sz="3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lnSpc>
                          <a:spcPct val="100000"/>
                        </a:lnSpc>
                        <a:spcAft>
                          <a:spcPts val="0"/>
                        </a:spcAft>
                      </a:pPr>
                      <a:r>
                        <a:rPr lang="nl-NL" sz="3400" b="1">
                          <a:solidFill>
                            <a:schemeClr val="bg1"/>
                          </a:solidFill>
                          <a:effectLst/>
                          <a:latin typeface="Arial" panose="020B0604020202020204" pitchFamily="34" charset="0"/>
                          <a:cs typeface="Arial" panose="020B0604020202020204" pitchFamily="34" charset="0"/>
                        </a:rPr>
                        <a:t>Khái niệm</a:t>
                      </a:r>
                      <a:endParaRPr lang="en-US" sz="3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lnSpc>
                          <a:spcPct val="100000"/>
                        </a:lnSpc>
                        <a:spcAft>
                          <a:spcPts val="0"/>
                        </a:spcAft>
                      </a:pPr>
                      <a:r>
                        <a:rPr lang="nl-NL" sz="3400" b="1">
                          <a:solidFill>
                            <a:schemeClr val="bg1"/>
                          </a:solidFill>
                          <a:effectLst/>
                          <a:latin typeface="Arial" panose="020B0604020202020204" pitchFamily="34" charset="0"/>
                          <a:cs typeface="Arial" panose="020B0604020202020204" pitchFamily="34" charset="0"/>
                        </a:rPr>
                        <a:t>Ưu điểm</a:t>
                      </a:r>
                      <a:endParaRPr lang="en-US" sz="3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lnSpc>
                          <a:spcPct val="100000"/>
                        </a:lnSpc>
                        <a:spcAft>
                          <a:spcPts val="0"/>
                        </a:spcAft>
                      </a:pPr>
                      <a:r>
                        <a:rPr lang="nl-NL" sz="3400" b="1">
                          <a:solidFill>
                            <a:schemeClr val="bg1"/>
                          </a:solidFill>
                          <a:effectLst/>
                          <a:latin typeface="Arial" panose="020B0604020202020204" pitchFamily="34" charset="0"/>
                          <a:cs typeface="Arial" panose="020B0604020202020204" pitchFamily="34" charset="0"/>
                        </a:rPr>
                        <a:t>Nhược điểm</a:t>
                      </a:r>
                      <a:endParaRPr lang="en-US" sz="3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444265308"/>
                  </a:ext>
                </a:extLst>
              </a:tr>
              <a:tr h="6603707">
                <a:tc>
                  <a:txBody>
                    <a:bodyPr/>
                    <a:lstStyle/>
                    <a:p>
                      <a:pPr algn="just">
                        <a:lnSpc>
                          <a:spcPct val="150000"/>
                        </a:lnSpc>
                        <a:spcAft>
                          <a:spcPts val="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8390123"/>
                  </a:ext>
                </a:extLst>
              </a:tr>
            </a:tbl>
          </a:graphicData>
        </a:graphic>
      </p:graphicFrame>
      <p:sp>
        <p:nvSpPr>
          <p:cNvPr id="4" name="Rectangle 3"/>
          <p:cNvSpPr/>
          <p:nvPr/>
        </p:nvSpPr>
        <p:spPr>
          <a:xfrm>
            <a:off x="28969" y="2552700"/>
            <a:ext cx="2374385" cy="2349874"/>
          </a:xfrm>
          <a:prstGeom prst="rect">
            <a:avLst/>
          </a:prstGeom>
        </p:spPr>
        <p:txBody>
          <a:bodyPr wrap="square">
            <a:spAutoFit/>
          </a:bodyPr>
          <a:lstStyle/>
          <a:p>
            <a:pPr algn="ctr">
              <a:lnSpc>
                <a:spcPct val="150000"/>
              </a:lnSpc>
              <a:spcAft>
                <a:spcPts val="0"/>
              </a:spcAft>
            </a:pPr>
            <a:r>
              <a:rPr lang="nl-NL" sz="3400">
                <a:latin typeface="Arial" panose="020B0604020202020204" pitchFamily="34" charset="0"/>
                <a:cs typeface="Arial" panose="020B0604020202020204" pitchFamily="34" charset="0"/>
              </a:rPr>
              <a:t>Chuồng kín – hở linh hoạt</a:t>
            </a:r>
            <a:endParaRPr lang="en-US" sz="3400">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501642" y="800100"/>
            <a:ext cx="5042157" cy="6370975"/>
          </a:xfrm>
          <a:prstGeom prst="rect">
            <a:avLst/>
          </a:prstGeom>
        </p:spPr>
        <p:txBody>
          <a:bodyPr wrap="square">
            <a:spAutoFit/>
          </a:bodyPr>
          <a:lstStyle/>
          <a:p>
            <a:pPr marL="457200" indent="-457200" algn="just">
              <a:lnSpc>
                <a:spcPct val="150000"/>
              </a:lnSpc>
              <a:buFont typeface="Arial" panose="020B0604020202020204" pitchFamily="34" charset="0"/>
              <a:buChar char="•"/>
            </a:pPr>
            <a:r>
              <a:rPr lang="nl-NL" sz="3400">
                <a:latin typeface="Arial" panose="020B0604020202020204" pitchFamily="34" charset="0"/>
                <a:cs typeface="Arial" panose="020B0604020202020204" pitchFamily="34" charset="0"/>
              </a:rPr>
              <a:t>Là chuồng kín lưng hai bên chuồng có hệ thống cửa sổ có thể đóng mở linh hoạt. </a:t>
            </a:r>
            <a:endParaRPr lang="en-US" sz="340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nl-NL" sz="3400">
                <a:latin typeface="Arial" panose="020B0604020202020204" pitchFamily="34" charset="0"/>
                <a:cs typeface="Arial" panose="020B0604020202020204" pitchFamily="34" charset="0"/>
              </a:rPr>
              <a:t>Khi mở cửa sổ sẽ thành chuồng hở và đóng lại thì thành chuồng kín.</a:t>
            </a:r>
            <a:endParaRPr lang="en-US" sz="3400">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7657326" y="800100"/>
            <a:ext cx="4915673" cy="4801314"/>
          </a:xfrm>
          <a:prstGeom prst="rect">
            <a:avLst/>
          </a:prstGeom>
        </p:spPr>
        <p:txBody>
          <a:bodyPr wrap="square">
            <a:spAutoFit/>
          </a:bodyPr>
          <a:lstStyle/>
          <a:p>
            <a:pPr marL="457200" indent="-457200" algn="just">
              <a:lnSpc>
                <a:spcPct val="150000"/>
              </a:lnSpc>
              <a:spcAft>
                <a:spcPts val="0"/>
              </a:spcAft>
              <a:buFont typeface="Arial" panose="020B0604020202020204" pitchFamily="34" charset="0"/>
              <a:buChar char="•"/>
            </a:pPr>
            <a:r>
              <a:rPr lang="nl-NL" sz="3400">
                <a:latin typeface="Arial" panose="020B0604020202020204" pitchFamily="34" charset="0"/>
                <a:cs typeface="Arial" panose="020B0604020202020204" pitchFamily="34" charset="0"/>
              </a:rPr>
              <a:t>Khi thời tiết, khí hậu tốt có thể mở cửa sổ để lấy ánh sáng và thông thoáng khí tự nhiên nhằm tiết kiệm điện, nước.</a:t>
            </a:r>
            <a:endParaRPr lang="en-US" sz="3400">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12762726" y="800100"/>
            <a:ext cx="5449074" cy="4016484"/>
          </a:xfrm>
          <a:prstGeom prst="rect">
            <a:avLst/>
          </a:prstGeom>
        </p:spPr>
        <p:txBody>
          <a:bodyPr wrap="square">
            <a:spAutoFit/>
          </a:bodyPr>
          <a:lstStyle/>
          <a:p>
            <a:pPr marL="457200" indent="-457200" algn="just">
              <a:lnSpc>
                <a:spcPct val="150000"/>
              </a:lnSpc>
              <a:buFont typeface="Arial" panose="020B0604020202020204" pitchFamily="34" charset="0"/>
              <a:buChar char="•"/>
            </a:pPr>
            <a:r>
              <a:rPr lang="nl-NL" sz="3400">
                <a:latin typeface="Arial" panose="020B0604020202020204" pitchFamily="34" charset="0"/>
                <a:cs typeface="Arial" panose="020B0604020202020204" pitchFamily="34" charset="0"/>
              </a:rPr>
              <a:t>Đầu tư ban đầu lớn.</a:t>
            </a:r>
          </a:p>
          <a:p>
            <a:pPr marL="457200" indent="-457200" algn="just">
              <a:lnSpc>
                <a:spcPct val="150000"/>
              </a:lnSpc>
              <a:buFont typeface="Arial" panose="020B0604020202020204" pitchFamily="34" charset="0"/>
              <a:buChar char="•"/>
            </a:pPr>
            <a:r>
              <a:rPr lang="nl-NL" sz="3400">
                <a:latin typeface="Arial" panose="020B0604020202020204" pitchFamily="34" charset="0"/>
                <a:cs typeface="Arial" panose="020B0604020202020204" pitchFamily="34" charset="0"/>
              </a:rPr>
              <a:t>Thường chỉ phù hợp với quy mô chăn nuôi công nghiệp và bán công nghiệp.</a:t>
            </a:r>
            <a:endParaRPr lang="en-US" sz="34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a:stretch>
            <a:fillRect/>
          </a:stretch>
        </p:blipFill>
        <p:spPr>
          <a:xfrm>
            <a:off x="10075920" y="5333310"/>
            <a:ext cx="7353300" cy="455814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48679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par>
                          <p:cTn id="14" fill="hold">
                            <p:stCondLst>
                              <p:cond delay="500"/>
                            </p:stCondLst>
                            <p:childTnLst>
                              <p:par>
                                <p:cTn id="15" presetID="21"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3" name="Picture 12"/>
          <p:cNvPicPr>
            <a:picLocks noChangeAspect="1"/>
          </p:cNvPicPr>
          <p:nvPr/>
        </p:nvPicPr>
        <p:blipFill>
          <a:blip r:embed="rId6"/>
          <a:stretch>
            <a:fillRect/>
          </a:stretch>
        </p:blipFill>
        <p:spPr>
          <a:xfrm>
            <a:off x="0" y="0"/>
            <a:ext cx="18288000" cy="10287000"/>
          </a:xfrm>
          <a:prstGeom prst="rect">
            <a:avLst/>
          </a:prstGeom>
        </p:spPr>
      </p:pic>
      <p:sp>
        <p:nvSpPr>
          <p:cNvPr id="7" name="Horizontal Scroll 6"/>
          <p:cNvSpPr/>
          <p:nvPr/>
        </p:nvSpPr>
        <p:spPr>
          <a:xfrm>
            <a:off x="609600" y="306937"/>
            <a:ext cx="7543800" cy="2133600"/>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i="1">
                <a:solidFill>
                  <a:schemeClr val="tx1"/>
                </a:solidFill>
                <a:latin typeface="Arial" panose="020B0604020202020204" pitchFamily="34" charset="0"/>
                <a:cs typeface="Arial" panose="020B0604020202020204" pitchFamily="34" charset="0"/>
              </a:rPr>
              <a:t>Dự án chăn nuôi lợn theo kiểu chuồng kín – hở linh hoạt của tỉnh Quảng Trị</a:t>
            </a:r>
          </a:p>
        </p:txBody>
      </p:sp>
    </p:spTree>
    <p:extLst>
      <p:ext uri="{BB962C8B-B14F-4D97-AF65-F5344CB8AC3E}">
        <p14:creationId xmlns:p14="http://schemas.microsoft.com/office/powerpoint/2010/main" val="86179392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8"/>
          <p:cNvGrpSpPr/>
          <p:nvPr/>
        </p:nvGrpSpPr>
        <p:grpSpPr>
          <a:xfrm>
            <a:off x="533400" y="3771900"/>
            <a:ext cx="6934200" cy="4953000"/>
            <a:chOff x="3047998" y="4837193"/>
            <a:chExt cx="5321871" cy="4953000"/>
          </a:xfrm>
        </p:grpSpPr>
        <p:grpSp>
          <p:nvGrpSpPr>
            <p:cNvPr id="11" name="Group 16"/>
            <p:cNvGrpSpPr/>
            <p:nvPr/>
          </p:nvGrpSpPr>
          <p:grpSpPr>
            <a:xfrm rot="5400000">
              <a:off x="3232434" y="4652757"/>
              <a:ext cx="4953000" cy="5321871"/>
              <a:chOff x="126585" y="2"/>
              <a:chExt cx="5620046" cy="4965700"/>
            </a:xfrm>
          </p:grpSpPr>
          <p:sp>
            <p:nvSpPr>
              <p:cNvPr id="13" name="Freeform 17"/>
              <p:cNvSpPr/>
              <p:nvPr/>
            </p:nvSpPr>
            <p:spPr>
              <a:xfrm>
                <a:off x="126585" y="2"/>
                <a:ext cx="5620046" cy="4965700"/>
              </a:xfrm>
              <a:custGeom>
                <a:avLst/>
                <a:gdLst/>
                <a:ahLst/>
                <a:cxnLst/>
                <a:rect l="l" t="t" r="r" b="b"/>
                <a:pathLst>
                  <a:path w="4946574" h="4965700">
                    <a:moveTo>
                      <a:pt x="4946574" y="0"/>
                    </a:moveTo>
                    <a:lnTo>
                      <a:pt x="4946574" y="4965700"/>
                    </a:lnTo>
                    <a:lnTo>
                      <a:pt x="896620" y="4965700"/>
                    </a:lnTo>
                    <a:lnTo>
                      <a:pt x="896620" y="3385820"/>
                    </a:lnTo>
                    <a:lnTo>
                      <a:pt x="0" y="2487930"/>
                    </a:lnTo>
                    <a:lnTo>
                      <a:pt x="896620" y="1591310"/>
                    </a:lnTo>
                    <a:lnTo>
                      <a:pt x="896620" y="0"/>
                    </a:lnTo>
                    <a:lnTo>
                      <a:pt x="4946574" y="0"/>
                    </a:lnTo>
                    <a:close/>
                  </a:path>
                </a:pathLst>
              </a:custGeom>
              <a:solidFill>
                <a:schemeClr val="accent1">
                  <a:lumMod val="75000"/>
                </a:schemeClr>
              </a:solidFill>
            </p:spPr>
            <p:txBody>
              <a:bodyPr/>
              <a:lstStyle/>
              <a:p>
                <a:endParaRPr lang="en-US"/>
              </a:p>
            </p:txBody>
          </p:sp>
        </p:grpSp>
        <p:sp>
          <p:nvSpPr>
            <p:cNvPr id="12" name="TextBox 11"/>
            <p:cNvSpPr txBox="1"/>
            <p:nvPr/>
          </p:nvSpPr>
          <p:spPr>
            <a:xfrm>
              <a:off x="3352798" y="6554433"/>
              <a:ext cx="4712272" cy="2585323"/>
            </a:xfrm>
            <a:prstGeom prst="rect">
              <a:avLst/>
            </a:prstGeom>
            <a:noFill/>
          </p:spPr>
          <p:txBody>
            <a:bodyPr wrap="square" rtlCol="0" anchor="ctr">
              <a:spAutoFit/>
            </a:bodyPr>
            <a:lstStyle/>
            <a:p>
              <a:pPr algn="just">
                <a:lnSpc>
                  <a:spcPct val="150000"/>
                </a:lnSpc>
              </a:pPr>
              <a:r>
                <a:rPr lang="en-US" sz="3600">
                  <a:solidFill>
                    <a:schemeClr val="bg1"/>
                  </a:solidFill>
                  <a:latin typeface="Arial" panose="020B0604020202020204" pitchFamily="34" charset="0"/>
                  <a:cs typeface="Arial" panose="020B0604020202020204" pitchFamily="34" charset="0"/>
                </a:rPr>
                <a:t> </a:t>
              </a:r>
              <a:r>
                <a:rPr lang="nl-NL" sz="3600">
                  <a:solidFill>
                    <a:schemeClr val="bg1"/>
                  </a:solidFill>
                  <a:latin typeface="Arial" panose="020B0604020202020204" pitchFamily="34" charset="0"/>
                  <a:cs typeface="Arial" panose="020B0604020202020204" pitchFamily="34" charset="0"/>
                </a:rPr>
                <a:t>Ở gia đình, địa phương em đang sử dụng loại chuồng nuôi nào là chủ yếu?</a:t>
              </a:r>
              <a:endParaRPr lang="en-US" sz="3600">
                <a:solidFill>
                  <a:schemeClr val="bg1"/>
                </a:solidFill>
                <a:latin typeface="Arial" panose="020B0604020202020204" pitchFamily="34" charset="0"/>
                <a:cs typeface="Arial" panose="020B0604020202020204" pitchFamily="34" charset="0"/>
              </a:endParaRPr>
            </a:p>
          </p:txBody>
        </p:sp>
      </p:grpSp>
      <p:pic>
        <p:nvPicPr>
          <p:cNvPr id="14" name="Picture 4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02255" y="1485900"/>
            <a:ext cx="2596489" cy="1846752"/>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01000" y="0"/>
            <a:ext cx="10287000" cy="1028700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599987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90"/>
                                          </p:val>
                                        </p:tav>
                                        <p:tav tm="100000">
                                          <p:val>
                                            <p:fltVal val="0"/>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Google Shape;1294;p42"/>
          <p:cNvSpPr txBox="1">
            <a:spLocks/>
          </p:cNvSpPr>
          <p:nvPr/>
        </p:nvSpPr>
        <p:spPr>
          <a:xfrm>
            <a:off x="1440000" y="723900"/>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b="1">
                <a:solidFill>
                  <a:srgbClr val="57541D"/>
                </a:solidFill>
                <a:latin typeface="Arial" panose="020B0604020202020204" pitchFamily="34" charset="0"/>
                <a:cs typeface="Arial" panose="020B0604020202020204" pitchFamily="34" charset="0"/>
              </a:rPr>
              <a:t>3. Một số yêu cầu chuồng hở cho các vật nuôi phổ biến </a:t>
            </a:r>
            <a:endParaRPr lang="en-US">
              <a:solidFill>
                <a:srgbClr val="57541D"/>
              </a:solidFill>
              <a:latin typeface="Arial" panose="020B0604020202020204" pitchFamily="34" charset="0"/>
              <a:cs typeface="Arial" panose="020B0604020202020204" pitchFamily="34" charset="0"/>
            </a:endParaRPr>
          </a:p>
        </p:txBody>
      </p:sp>
      <p:sp>
        <p:nvSpPr>
          <p:cNvPr id="2" name="Rectangle 1"/>
          <p:cNvSpPr/>
          <p:nvPr/>
        </p:nvSpPr>
        <p:spPr>
          <a:xfrm>
            <a:off x="187359" y="2400300"/>
            <a:ext cx="17913282" cy="646331"/>
          </a:xfrm>
          <a:prstGeom prst="rect">
            <a:avLst/>
          </a:prstGeom>
        </p:spPr>
        <p:txBody>
          <a:bodyPr wrap="square">
            <a:spAutoFit/>
          </a:bodyPr>
          <a:lstStyle/>
          <a:p>
            <a:pPr algn="ctr">
              <a:spcAft>
                <a:spcPts val="1000"/>
              </a:spcAft>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Nghiên cứu mục I.3 SGK, quan sát Hình 16.2 – 16.5 và hoàn thành phiếu học tập:</a:t>
            </a:r>
            <a:endParaRPr lang="en-US" sz="3600" b="1" i="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41469" y="3808023"/>
            <a:ext cx="13005062" cy="5678877"/>
          </a:xfrm>
          <a:prstGeom prst="rect">
            <a:avLst/>
          </a:prstGeom>
          <a:effectLst>
            <a:outerShdw blurRad="50800" dist="38100" dir="2700000" algn="tl" rotWithShape="0">
              <a:prstClr val="black">
                <a:alpha val="40000"/>
              </a:prstClr>
            </a:outerShdw>
          </a:effectLst>
        </p:spPr>
      </p:pic>
      <p:pic>
        <p:nvPicPr>
          <p:cNvPr id="10"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1044" y="8061960"/>
            <a:ext cx="2081510" cy="2076307"/>
          </a:xfrm>
          <a:prstGeom prst="rect">
            <a:avLst/>
          </a:prstGeom>
        </p:spPr>
      </p:pic>
    </p:spTree>
    <p:extLst>
      <p:ext uri="{BB962C8B-B14F-4D97-AF65-F5344CB8AC3E}">
        <p14:creationId xmlns:p14="http://schemas.microsoft.com/office/powerpoint/2010/main" val="4107012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5"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Google Shape;1294;p42"/>
          <p:cNvSpPr txBox="1">
            <a:spLocks/>
          </p:cNvSpPr>
          <p:nvPr/>
        </p:nvSpPr>
        <p:spPr>
          <a:xfrm>
            <a:off x="1440000" y="723900"/>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b="1">
                <a:solidFill>
                  <a:srgbClr val="57541D"/>
                </a:solidFill>
                <a:latin typeface="Arial" panose="020B0604020202020204" pitchFamily="34" charset="0"/>
                <a:cs typeface="Arial" panose="020B0604020202020204" pitchFamily="34" charset="0"/>
              </a:rPr>
              <a:t>3. Một số yêu cầu chuồng hở cho các vật nuôi phổ biến </a:t>
            </a:r>
            <a:endParaRPr lang="en-US">
              <a:solidFill>
                <a:srgbClr val="57541D"/>
              </a:solidFill>
              <a:latin typeface="Arial" panose="020B0604020202020204" pitchFamily="34" charset="0"/>
              <a:cs typeface="Arial" panose="020B0604020202020204" pitchFamily="34" charset="0"/>
            </a:endParaRPr>
          </a:p>
        </p:txBody>
      </p:sp>
      <p:sp>
        <p:nvSpPr>
          <p:cNvPr id="2" name="Rectangle 1"/>
          <p:cNvSpPr/>
          <p:nvPr/>
        </p:nvSpPr>
        <p:spPr>
          <a:xfrm>
            <a:off x="187359" y="2400300"/>
            <a:ext cx="17913282" cy="646331"/>
          </a:xfrm>
          <a:prstGeom prst="rect">
            <a:avLst/>
          </a:prstGeom>
        </p:spPr>
        <p:txBody>
          <a:bodyPr wrap="square">
            <a:spAutoFit/>
          </a:bodyPr>
          <a:lstStyle/>
          <a:p>
            <a:pPr algn="ctr">
              <a:spcAft>
                <a:spcPts val="1000"/>
              </a:spcAft>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Nghiên cứu mục I.3 SGK, quan sát Hình 16.2 – 16.5 và hoàn thành phiếu học tập:</a:t>
            </a:r>
            <a:endParaRPr lang="en-US" sz="3600" b="1" i="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3848100"/>
            <a:ext cx="8237400" cy="561549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1600" y="4332946"/>
            <a:ext cx="8839200" cy="47179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4134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Google Shape;1294;p42"/>
          <p:cNvSpPr txBox="1">
            <a:spLocks/>
          </p:cNvSpPr>
          <p:nvPr/>
        </p:nvSpPr>
        <p:spPr>
          <a:xfrm>
            <a:off x="1440000" y="723900"/>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b="1">
                <a:solidFill>
                  <a:srgbClr val="57541D"/>
                </a:solidFill>
                <a:latin typeface="Arial" panose="020B0604020202020204" pitchFamily="34" charset="0"/>
                <a:cs typeface="Arial" panose="020B0604020202020204" pitchFamily="34" charset="0"/>
              </a:rPr>
              <a:t>3. Một số yêu cầu chuồng hở cho các vật nuôi phổ biến </a:t>
            </a:r>
            <a:endParaRPr lang="en-US">
              <a:solidFill>
                <a:srgbClr val="57541D"/>
              </a:solidFill>
              <a:latin typeface="Arial" panose="020B0604020202020204" pitchFamily="34" charset="0"/>
              <a:cs typeface="Arial" panose="020B0604020202020204" pitchFamily="34" charset="0"/>
            </a:endParaRPr>
          </a:p>
        </p:txBody>
      </p:sp>
      <p:sp>
        <p:nvSpPr>
          <p:cNvPr id="2" name="Rectangle 1"/>
          <p:cNvSpPr/>
          <p:nvPr/>
        </p:nvSpPr>
        <p:spPr>
          <a:xfrm>
            <a:off x="187359" y="2400300"/>
            <a:ext cx="17913282" cy="646331"/>
          </a:xfrm>
          <a:prstGeom prst="rect">
            <a:avLst/>
          </a:prstGeom>
        </p:spPr>
        <p:txBody>
          <a:bodyPr wrap="square">
            <a:spAutoFit/>
          </a:bodyPr>
          <a:lstStyle/>
          <a:p>
            <a:pPr algn="ctr">
              <a:spcAft>
                <a:spcPts val="1000"/>
              </a:spcAft>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Nghiên cứu mục I.3 SGK, quan sát Hình 16.2 – 16.5 và hoàn thành phiếu học tập:</a:t>
            </a:r>
            <a:endParaRPr lang="en-US" sz="3600" b="1" i="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566595852"/>
              </p:ext>
            </p:extLst>
          </p:nvPr>
        </p:nvGraphicFramePr>
        <p:xfrm>
          <a:off x="2286000" y="3600214"/>
          <a:ext cx="13716000" cy="6115286"/>
        </p:xfrm>
        <a:graphic>
          <a:graphicData uri="http://schemas.openxmlformats.org/drawingml/2006/table">
            <a:tbl>
              <a:tblPr>
                <a:tableStyleId>{5C22544A-7EE6-4342-B048-85BDC9FD1C3A}</a:tableStyleId>
              </a:tblPr>
              <a:tblGrid>
                <a:gridCol w="3587095">
                  <a:extLst>
                    <a:ext uri="{9D8B030D-6E8A-4147-A177-3AD203B41FA5}">
                      <a16:colId xmlns:a16="http://schemas.microsoft.com/office/drawing/2014/main" val="2035137366"/>
                    </a:ext>
                  </a:extLst>
                </a:gridCol>
                <a:gridCol w="3587095">
                  <a:extLst>
                    <a:ext uri="{9D8B030D-6E8A-4147-A177-3AD203B41FA5}">
                      <a16:colId xmlns:a16="http://schemas.microsoft.com/office/drawing/2014/main" val="2033691250"/>
                    </a:ext>
                  </a:extLst>
                </a:gridCol>
                <a:gridCol w="3270905">
                  <a:extLst>
                    <a:ext uri="{9D8B030D-6E8A-4147-A177-3AD203B41FA5}">
                      <a16:colId xmlns:a16="http://schemas.microsoft.com/office/drawing/2014/main" val="9167281"/>
                    </a:ext>
                  </a:extLst>
                </a:gridCol>
                <a:gridCol w="3270905">
                  <a:extLst>
                    <a:ext uri="{9D8B030D-6E8A-4147-A177-3AD203B41FA5}">
                      <a16:colId xmlns:a16="http://schemas.microsoft.com/office/drawing/2014/main" val="3077139596"/>
                    </a:ext>
                  </a:extLst>
                </a:gridCol>
              </a:tblGrid>
              <a:tr h="1240655">
                <a:tc rowSpan="2">
                  <a:txBody>
                    <a:bodyPr/>
                    <a:lstStyle/>
                    <a:p>
                      <a:pPr algn="ctr">
                        <a:lnSpc>
                          <a:spcPct val="100000"/>
                        </a:lnSpc>
                        <a:spcAft>
                          <a:spcPts val="0"/>
                        </a:spcAft>
                      </a:pPr>
                      <a:r>
                        <a:rPr lang="nl-NL" sz="3600" b="1">
                          <a:solidFill>
                            <a:schemeClr val="bg1"/>
                          </a:solidFill>
                          <a:effectLst/>
                          <a:latin typeface="Arial" panose="020B0604020202020204" pitchFamily="34" charset="0"/>
                          <a:cs typeface="Arial" panose="020B0604020202020204" pitchFamily="34" charset="0"/>
                        </a:rPr>
                        <a:t> </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3">
                  <a:txBody>
                    <a:bodyPr/>
                    <a:lstStyle/>
                    <a:p>
                      <a:pPr algn="ctr">
                        <a:lnSpc>
                          <a:spcPct val="100000"/>
                        </a:lnSpc>
                        <a:spcAft>
                          <a:spcPts val="0"/>
                        </a:spcAft>
                      </a:pPr>
                      <a:r>
                        <a:rPr lang="nl-NL" sz="3600" b="1">
                          <a:solidFill>
                            <a:schemeClr val="bg1"/>
                          </a:solidFill>
                          <a:effectLst/>
                          <a:latin typeface="Arial" panose="020B0604020202020204" pitchFamily="34" charset="0"/>
                          <a:cs typeface="Arial" panose="020B0604020202020204" pitchFamily="34" charset="0"/>
                        </a:rPr>
                        <a:t>Kiểu chuồng hở trong chăn nuôi</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87173272"/>
                  </a:ext>
                </a:extLst>
              </a:tr>
              <a:tr h="1240655">
                <a:tc vMerge="1">
                  <a:txBody>
                    <a:bodyPr/>
                    <a:lstStyle/>
                    <a:p>
                      <a:endParaRPr lang="en-US"/>
                    </a:p>
                  </a:txBody>
                  <a:tcPr/>
                </a:tc>
                <a:tc>
                  <a:txBody>
                    <a:bodyPr/>
                    <a:lstStyle/>
                    <a:p>
                      <a:pPr algn="ctr">
                        <a:lnSpc>
                          <a:spcPct val="100000"/>
                        </a:lnSpc>
                        <a:spcAft>
                          <a:spcPts val="0"/>
                        </a:spcAft>
                      </a:pPr>
                      <a:r>
                        <a:rPr lang="nl-NL" sz="3600" b="1">
                          <a:solidFill>
                            <a:schemeClr val="bg1"/>
                          </a:solidFill>
                          <a:effectLst/>
                          <a:latin typeface="Arial" panose="020B0604020202020204" pitchFamily="34" charset="0"/>
                          <a:cs typeface="Arial" panose="020B0604020202020204" pitchFamily="34" charset="0"/>
                        </a:rPr>
                        <a:t>Gà</a:t>
                      </a:r>
                      <a:r>
                        <a:rPr lang="nl-NL" sz="3600" b="1" baseline="0">
                          <a:solidFill>
                            <a:schemeClr val="bg1"/>
                          </a:solidFill>
                          <a:effectLst/>
                          <a:latin typeface="Arial" panose="020B0604020202020204" pitchFamily="34" charset="0"/>
                          <a:cs typeface="Arial" panose="020B0604020202020204" pitchFamily="34" charset="0"/>
                        </a:rPr>
                        <a:t> thịt</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00000"/>
                        </a:lnSpc>
                        <a:spcAft>
                          <a:spcPts val="0"/>
                        </a:spcAft>
                      </a:pPr>
                      <a:r>
                        <a:rPr lang="nl-NL" sz="3600" b="1">
                          <a:solidFill>
                            <a:schemeClr val="bg1"/>
                          </a:solidFill>
                          <a:effectLst/>
                          <a:latin typeface="Arial" panose="020B0604020202020204" pitchFamily="34" charset="0"/>
                          <a:cs typeface="Arial" panose="020B0604020202020204" pitchFamily="34" charset="0"/>
                        </a:rPr>
                        <a:t>Lợn</a:t>
                      </a:r>
                      <a:r>
                        <a:rPr lang="nl-NL" sz="3600" b="1" baseline="0">
                          <a:solidFill>
                            <a:schemeClr val="bg1"/>
                          </a:solidFill>
                          <a:effectLst/>
                          <a:latin typeface="Arial" panose="020B0604020202020204" pitchFamily="34" charset="0"/>
                          <a:cs typeface="Arial" panose="020B0604020202020204" pitchFamily="34" charset="0"/>
                        </a:rPr>
                        <a:t> </a:t>
                      </a:r>
                      <a:r>
                        <a:rPr lang="nl-NL" sz="3600" b="1">
                          <a:solidFill>
                            <a:schemeClr val="bg1"/>
                          </a:solidFill>
                          <a:effectLst/>
                          <a:latin typeface="Arial" panose="020B0604020202020204" pitchFamily="34" charset="0"/>
                          <a:cs typeface="Arial" panose="020B0604020202020204" pitchFamily="34" charset="0"/>
                        </a:rPr>
                        <a:t>thịt</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00000"/>
                        </a:lnSpc>
                        <a:spcAft>
                          <a:spcPts val="0"/>
                        </a:spcAft>
                      </a:pPr>
                      <a:r>
                        <a:rPr lang="nl-NL" sz="3600" b="1">
                          <a:solidFill>
                            <a:schemeClr val="bg1"/>
                          </a:solidFill>
                          <a:effectLst/>
                          <a:latin typeface="Arial" panose="020B0604020202020204" pitchFamily="34" charset="0"/>
                          <a:cs typeface="Arial" panose="020B0604020202020204" pitchFamily="34" charset="0"/>
                        </a:rPr>
                        <a:t>Bò</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353122696"/>
                  </a:ext>
                </a:extLst>
              </a:tr>
              <a:tr h="1240655">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Nền chuồng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0847965"/>
                  </a:ext>
                </a:extLst>
              </a:tr>
              <a:tr h="1152666">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Tường chuồng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2614869"/>
                  </a:ext>
                </a:extLst>
              </a:tr>
              <a:tr h="1240655">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Mái chuồng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341402"/>
                  </a:ext>
                </a:extLst>
              </a:tr>
            </a:tbl>
          </a:graphicData>
        </a:graphic>
      </p:graphicFrame>
    </p:spTree>
    <p:extLst>
      <p:ext uri="{BB962C8B-B14F-4D97-AF65-F5344CB8AC3E}">
        <p14:creationId xmlns:p14="http://schemas.microsoft.com/office/powerpoint/2010/main" val="1117718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734362251"/>
              </p:ext>
            </p:extLst>
          </p:nvPr>
        </p:nvGraphicFramePr>
        <p:xfrm>
          <a:off x="0" y="1"/>
          <a:ext cx="18288000" cy="10286999"/>
        </p:xfrm>
        <a:graphic>
          <a:graphicData uri="http://schemas.openxmlformats.org/drawingml/2006/table">
            <a:tbl>
              <a:tblPr>
                <a:tableStyleId>{5C22544A-7EE6-4342-B048-85BDC9FD1C3A}</a:tableStyleId>
              </a:tblPr>
              <a:tblGrid>
                <a:gridCol w="4343400">
                  <a:extLst>
                    <a:ext uri="{9D8B030D-6E8A-4147-A177-3AD203B41FA5}">
                      <a16:colId xmlns:a16="http://schemas.microsoft.com/office/drawing/2014/main" val="2035137366"/>
                    </a:ext>
                  </a:extLst>
                </a:gridCol>
                <a:gridCol w="13944600">
                  <a:extLst>
                    <a:ext uri="{9D8B030D-6E8A-4147-A177-3AD203B41FA5}">
                      <a16:colId xmlns:a16="http://schemas.microsoft.com/office/drawing/2014/main" val="2033691250"/>
                    </a:ext>
                  </a:extLst>
                </a:gridCol>
              </a:tblGrid>
              <a:tr h="770652">
                <a:tc>
                  <a:txBody>
                    <a:bodyPr/>
                    <a:lstStyle/>
                    <a:p>
                      <a:pPr algn="ctr">
                        <a:lnSpc>
                          <a:spcPct val="100000"/>
                        </a:lnSpc>
                        <a:spcAft>
                          <a:spcPts val="0"/>
                        </a:spcAft>
                      </a:pP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00000"/>
                        </a:lnSpc>
                        <a:spcAft>
                          <a:spcPts val="0"/>
                        </a:spcAft>
                      </a:pPr>
                      <a:r>
                        <a:rPr lang="nl-NL" sz="3600" b="1">
                          <a:solidFill>
                            <a:schemeClr val="bg1"/>
                          </a:solidFill>
                          <a:effectLst/>
                          <a:latin typeface="Arial" panose="020B0604020202020204" pitchFamily="34" charset="0"/>
                          <a:cs typeface="Arial" panose="020B0604020202020204" pitchFamily="34" charset="0"/>
                        </a:rPr>
                        <a:t>Gà</a:t>
                      </a:r>
                      <a:r>
                        <a:rPr lang="nl-NL" sz="3600" b="1" baseline="0">
                          <a:solidFill>
                            <a:schemeClr val="bg1"/>
                          </a:solidFill>
                          <a:effectLst/>
                          <a:latin typeface="Arial" panose="020B0604020202020204" pitchFamily="34" charset="0"/>
                          <a:cs typeface="Arial" panose="020B0604020202020204" pitchFamily="34" charset="0"/>
                        </a:rPr>
                        <a:t> thịt</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353122696"/>
                  </a:ext>
                </a:extLst>
              </a:tr>
              <a:tr h="3691380">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Nền chuồng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0847965"/>
                  </a:ext>
                </a:extLst>
              </a:tr>
              <a:tr h="3522447">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Tường chuồng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2614869"/>
                  </a:ext>
                </a:extLst>
              </a:tr>
              <a:tr h="2302520">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Mái chuồng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341402"/>
                  </a:ext>
                </a:extLst>
              </a:tr>
            </a:tbl>
          </a:graphicData>
        </a:graphic>
      </p:graphicFrame>
      <p:sp>
        <p:nvSpPr>
          <p:cNvPr id="8" name="Rectangle 7"/>
          <p:cNvSpPr/>
          <p:nvPr/>
        </p:nvSpPr>
        <p:spPr>
          <a:xfrm>
            <a:off x="4495800" y="971520"/>
            <a:ext cx="13563600" cy="3416320"/>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nl-NL" sz="3600">
                <a:latin typeface="Arial" panose="020B0604020202020204" pitchFamily="34" charset="0"/>
                <a:cs typeface="Arial" panose="020B0604020202020204" pitchFamily="34" charset="0"/>
              </a:rPr>
              <a:t>Cao hơn mặt đất xung quanh để thoát nước.</a:t>
            </a:r>
            <a:endParaRPr lang="en-US" sz="3600">
              <a:latin typeface="Arial" panose="020B060402020202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600">
                <a:latin typeface="Arial" panose="020B0604020202020204" pitchFamily="34" charset="0"/>
                <a:cs typeface="Arial" panose="020B0604020202020204" pitchFamily="34" charset="0"/>
              </a:rPr>
              <a:t>Làm bằng bê tông, láng xi măng trơn nhẵn</a:t>
            </a:r>
            <a:r>
              <a:rPr lang="en-US" sz="3600">
                <a:latin typeface="Arial" panose="020B0604020202020204" pitchFamily="34" charset="0"/>
                <a:cs typeface="Arial" panose="020B0604020202020204" pitchFamily="34" charset="0"/>
              </a:rPr>
              <a:t>.</a:t>
            </a:r>
          </a:p>
          <a:p>
            <a:pPr marL="571500" indent="-571500" algn="just">
              <a:lnSpc>
                <a:spcPct val="150000"/>
              </a:lnSpc>
              <a:spcAft>
                <a:spcPts val="0"/>
              </a:spcAft>
              <a:buFont typeface="Arial" panose="020B0604020202020204" pitchFamily="34" charset="0"/>
              <a:buChar char="•"/>
            </a:pPr>
            <a:r>
              <a:rPr lang="nl-NL" sz="3600">
                <a:latin typeface="Arial" panose="020B0604020202020204" pitchFamily="34" charset="0"/>
                <a:cs typeface="Arial" panose="020B0604020202020204" pitchFamily="34" charset="0"/>
              </a:rPr>
              <a:t>Chia thành từng ô nuôi các nhóm gà khác nhau. </a:t>
            </a:r>
            <a:endParaRPr lang="en-US" sz="3600">
              <a:latin typeface="Arial" panose="020B060402020202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600">
                <a:latin typeface="Arial" panose="020B0604020202020204" pitchFamily="34" charset="0"/>
                <a:cs typeface="Arial" panose="020B0604020202020204" pitchFamily="34" charset="0"/>
              </a:rPr>
              <a:t>Trải lớp lót dày khoảng 20-30cm.</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4495800" y="4546580"/>
            <a:ext cx="13563600" cy="3416320"/>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nl-NL" sz="3600">
                <a:latin typeface="Arial" panose="020B0604020202020204" pitchFamily="34" charset="0"/>
                <a:cs typeface="Arial" panose="020B0604020202020204" pitchFamily="34" charset="0"/>
              </a:rPr>
              <a:t>Xây cao khoảng 50cm.</a:t>
            </a:r>
            <a:endParaRPr lang="en-US" sz="3600">
              <a:latin typeface="Arial" panose="020B060402020202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600">
                <a:latin typeface="Arial" panose="020B0604020202020204" pitchFamily="34" charset="0"/>
                <a:cs typeface="Arial" panose="020B0604020202020204" pitchFamily="34" charset="0"/>
              </a:rPr>
              <a:t>Phía trên có lưới B40 hoặc song tre.</a:t>
            </a:r>
            <a:endParaRPr lang="en-US" sz="3600">
              <a:latin typeface="Arial" panose="020B060402020202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600">
                <a:latin typeface="Arial" panose="020B0604020202020204" pitchFamily="34" charset="0"/>
                <a:cs typeface="Arial" panose="020B0604020202020204" pitchFamily="34" charset="0"/>
              </a:rPr>
              <a:t>Phía ngoài có gỗ đảm bảo thông thoáng và an toàn vật nuôi, có bạt để che gió lùa, mưa hắt.</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4495800" y="8267700"/>
            <a:ext cx="13563600" cy="1651671"/>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nl-NL" sz="3600">
                <a:latin typeface="Arial" panose="020B0604020202020204" pitchFamily="34" charset="0"/>
                <a:cs typeface="Arial" panose="020B0604020202020204" pitchFamily="34" charset="0"/>
              </a:rPr>
              <a:t>Kiểu 4 mái, đủ độ cao để đảm bảo ánh sáng, thông thoáng chuồng nuôi.</a:t>
            </a:r>
            <a:endParaRPr lang="en-US" sz="36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46992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976" y="1638300"/>
            <a:ext cx="9296401" cy="6972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Callout 3"/>
          <p:cNvSpPr/>
          <p:nvPr/>
        </p:nvSpPr>
        <p:spPr>
          <a:xfrm>
            <a:off x="10896600" y="3286125"/>
            <a:ext cx="6324600" cy="3676650"/>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600" i="1">
                <a:latin typeface="Arial" panose="020B0604020202020204" pitchFamily="34" charset="0"/>
                <a:cs typeface="Arial" panose="020B0604020202020204" pitchFamily="34" charset="0"/>
              </a:rPr>
              <a:t>Chuồng hở trong chăn nuôi gà thịt</a:t>
            </a:r>
          </a:p>
        </p:txBody>
      </p:sp>
    </p:spTree>
    <p:extLst>
      <p:ext uri="{BB962C8B-B14F-4D97-AF65-F5344CB8AC3E}">
        <p14:creationId xmlns:p14="http://schemas.microsoft.com/office/powerpoint/2010/main" val="2573326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781304717"/>
              </p:ext>
            </p:extLst>
          </p:nvPr>
        </p:nvGraphicFramePr>
        <p:xfrm>
          <a:off x="0" y="0"/>
          <a:ext cx="18288000" cy="10286999"/>
        </p:xfrm>
        <a:graphic>
          <a:graphicData uri="http://schemas.openxmlformats.org/drawingml/2006/table">
            <a:tbl>
              <a:tblPr>
                <a:tableStyleId>{5C22544A-7EE6-4342-B048-85BDC9FD1C3A}</a:tableStyleId>
              </a:tblPr>
              <a:tblGrid>
                <a:gridCol w="4343400">
                  <a:extLst>
                    <a:ext uri="{9D8B030D-6E8A-4147-A177-3AD203B41FA5}">
                      <a16:colId xmlns:a16="http://schemas.microsoft.com/office/drawing/2014/main" val="2035137366"/>
                    </a:ext>
                  </a:extLst>
                </a:gridCol>
                <a:gridCol w="13944600">
                  <a:extLst>
                    <a:ext uri="{9D8B030D-6E8A-4147-A177-3AD203B41FA5}">
                      <a16:colId xmlns:a16="http://schemas.microsoft.com/office/drawing/2014/main" val="2033691250"/>
                    </a:ext>
                  </a:extLst>
                </a:gridCol>
              </a:tblGrid>
              <a:tr h="942559">
                <a:tc>
                  <a:txBody>
                    <a:bodyPr/>
                    <a:lstStyle/>
                    <a:p>
                      <a:pPr algn="ctr">
                        <a:lnSpc>
                          <a:spcPct val="100000"/>
                        </a:lnSpc>
                        <a:spcAft>
                          <a:spcPts val="0"/>
                        </a:spcAft>
                      </a:pP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00000"/>
                        </a:lnSpc>
                        <a:spcAft>
                          <a:spcPts val="0"/>
                        </a:spcAft>
                      </a:pPr>
                      <a:r>
                        <a:rPr lang="nl-NL" sz="3600" b="1">
                          <a:solidFill>
                            <a:schemeClr val="bg1"/>
                          </a:solidFill>
                          <a:effectLst/>
                          <a:latin typeface="Arial" panose="020B0604020202020204" pitchFamily="34" charset="0"/>
                          <a:cs typeface="Arial" panose="020B0604020202020204" pitchFamily="34" charset="0"/>
                        </a:rPr>
                        <a:t>L</a:t>
                      </a:r>
                      <a:r>
                        <a:rPr lang="en-US" sz="3600" b="1">
                          <a:solidFill>
                            <a:schemeClr val="bg1"/>
                          </a:solidFill>
                          <a:effectLst/>
                          <a:latin typeface="Arial" panose="020B0604020202020204" pitchFamily="34" charset="0"/>
                          <a:cs typeface="Arial" panose="020B0604020202020204" pitchFamily="34" charset="0"/>
                        </a:rPr>
                        <a:t>ợn thịt</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353122696"/>
                  </a:ext>
                </a:extLst>
              </a:tr>
              <a:tr h="2415495">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Nền chuồng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0847965"/>
                  </a:ext>
                </a:extLst>
              </a:tr>
              <a:tr h="3424588">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Tường chuồng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2614869"/>
                  </a:ext>
                </a:extLst>
              </a:tr>
              <a:tr h="3504357">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Mái chuồng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341402"/>
                  </a:ext>
                </a:extLst>
              </a:tr>
            </a:tbl>
          </a:graphicData>
        </a:graphic>
      </p:graphicFrame>
      <p:sp>
        <p:nvSpPr>
          <p:cNvPr id="8" name="Rectangle 7"/>
          <p:cNvSpPr/>
          <p:nvPr/>
        </p:nvSpPr>
        <p:spPr>
          <a:xfrm>
            <a:off x="4495800" y="1367718"/>
            <a:ext cx="13563600" cy="1651671"/>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nl-NL" sz="3600">
                <a:latin typeface="Arial" panose="020B0604020202020204" pitchFamily="34" charset="0"/>
                <a:cs typeface="Arial" panose="020B0604020202020204" pitchFamily="34" charset="0"/>
              </a:rPr>
              <a:t>Cao hơn mặt đất xung quanh, dốc về phía rãnh thoát nước. </a:t>
            </a:r>
          </a:p>
          <a:p>
            <a:pPr marL="571500" indent="-571500" algn="just">
              <a:lnSpc>
                <a:spcPct val="150000"/>
              </a:lnSpc>
              <a:spcAft>
                <a:spcPts val="0"/>
              </a:spcAft>
              <a:buFont typeface="Arial" panose="020B0604020202020204" pitchFamily="34" charset="0"/>
              <a:buChar char="•"/>
            </a:pPr>
            <a:r>
              <a:rPr lang="nl-NL" sz="3600">
                <a:latin typeface="Arial" panose="020B0604020202020204" pitchFamily="34" charset="0"/>
                <a:cs typeface="Arial" panose="020B0604020202020204" pitchFamily="34" charset="0"/>
              </a:rPr>
              <a:t>Tuỳ quy mô, chia ra các ô để nuôi các nhóm lợn khác nhau.</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4495800" y="3771900"/>
            <a:ext cx="13563600" cy="2482667"/>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3600">
                <a:latin typeface="Arial" panose="020B0604020202020204" pitchFamily="34" charset="0"/>
                <a:cs typeface="Arial" panose="020B0604020202020204" pitchFamily="34" charset="0"/>
              </a:rPr>
              <a:t>Xây chắc chắn, trơn nhẵn, độ cao khoảng 80 cm. </a:t>
            </a:r>
            <a:endParaRPr lang="en-US" sz="36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3600">
                <a:latin typeface="Arial" panose="020B0604020202020204" pitchFamily="34" charset="0"/>
                <a:cs typeface="Arial" panose="020B0604020202020204" pitchFamily="34" charset="0"/>
              </a:rPr>
              <a:t>Phía trên có rèm hoặc bạt cơ động để tăng độ thông thoáng hoặc che chắn gió lùa, mưa hắt.</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4495800" y="7232833"/>
            <a:ext cx="13563600" cy="2482667"/>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3600">
                <a:latin typeface="Arial" panose="020B0604020202020204" pitchFamily="34" charset="0"/>
                <a:cs typeface="Arial" panose="020B0604020202020204" pitchFamily="34" charset="0"/>
              </a:rPr>
              <a:t>Chuồng kiểu 4 mái.</a:t>
            </a:r>
            <a:endParaRPr lang="en-US" sz="36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3600">
                <a:latin typeface="Arial" panose="020B0604020202020204" pitchFamily="34" charset="0"/>
                <a:cs typeface="Arial" panose="020B0604020202020204" pitchFamily="34" charset="0"/>
              </a:rPr>
              <a:t>Làm bằng vật liệu cách nhiệt tốt, đảm bảo độ cao để thông thoáng, lấy được nhiều ánh sáng tự nhiên. </a:t>
            </a:r>
            <a:endParaRPr lang="en-US" sz="36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43644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5362" name="Picture 2" descr="Kỹ thuật thiết kế chuồng nuôi lợn và một số dụng cụ thiết bị cần thiết  trong chăn nuôi lợn - Tạp chí Chăn nuôi Việt N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0"/>
            <a:ext cx="12985610" cy="79013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59205" y="8191500"/>
            <a:ext cx="9753600" cy="1754326"/>
          </a:xfrm>
          <a:prstGeom prst="rect">
            <a:avLst/>
          </a:prstGeom>
          <a:noFill/>
        </p:spPr>
        <p:txBody>
          <a:bodyPr wrap="square" rtlCol="0">
            <a:spAutoFit/>
          </a:bodyPr>
          <a:lstStyle/>
          <a:p>
            <a:pPr algn="ctr">
              <a:lnSpc>
                <a:spcPct val="150000"/>
              </a:lnSpc>
            </a:pPr>
            <a:r>
              <a:rPr lang="en-US" sz="3600" i="1">
                <a:latin typeface="Arial" panose="020B0604020202020204" pitchFamily="34" charset="0"/>
                <a:cs typeface="Arial" panose="020B0604020202020204" pitchFamily="34" charset="0"/>
              </a:rPr>
              <a:t>Bản thiết kế chuồng nuôi lợn hở, kiểu chuồng thông thoáng, tự nhiên</a:t>
            </a:r>
          </a:p>
        </p:txBody>
      </p:sp>
    </p:spTree>
    <p:extLst>
      <p:ext uri="{BB962C8B-B14F-4D97-AF65-F5344CB8AC3E}">
        <p14:creationId xmlns:p14="http://schemas.microsoft.com/office/powerpoint/2010/main" val="2359350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across)">
                                      <p:cBhvr>
                                        <p:cTn id="7" dur="500"/>
                                        <p:tgtEl>
                                          <p:spTgt spid="1536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435811" y="7681013"/>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62000" y="-1829490"/>
            <a:ext cx="6594113"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383000" y="5634702"/>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358891">
            <a:off x="-485536" y="9163098"/>
            <a:ext cx="2693378" cy="1640512"/>
          </a:xfrm>
          <a:custGeom>
            <a:avLst/>
            <a:gdLst/>
            <a:ahLst/>
            <a:cxnLst/>
            <a:rect l="l" t="t" r="r" b="b"/>
            <a:pathLst>
              <a:path w="2693378" h="1640512">
                <a:moveTo>
                  <a:pt x="0" y="0"/>
                </a:moveTo>
                <a:lnTo>
                  <a:pt x="2693378" y="0"/>
                </a:lnTo>
                <a:lnTo>
                  <a:pt x="2693378" y="1640512"/>
                </a:lnTo>
                <a:lnTo>
                  <a:pt x="0" y="16405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317052">
            <a:off x="15944582" y="-803766"/>
            <a:ext cx="3052069" cy="1858987"/>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25"/>
          <p:cNvSpPr txBox="1"/>
          <p:nvPr/>
        </p:nvSpPr>
        <p:spPr>
          <a:xfrm>
            <a:off x="2092556" y="737146"/>
            <a:ext cx="14094227" cy="954107"/>
          </a:xfrm>
          <a:prstGeom prst="rect">
            <a:avLst/>
          </a:prstGeom>
        </p:spPr>
        <p:txBody>
          <a:bodyPr lIns="0" tIns="0" rIns="0" bIns="0" rtlCol="0" anchor="t">
            <a:spAutoFit/>
          </a:bodyPr>
          <a:lstStyle/>
          <a:p>
            <a:pPr marL="0" lvl="0" indent="0" algn="ctr">
              <a:spcBef>
                <a:spcPct val="0"/>
              </a:spcBef>
            </a:pPr>
            <a:r>
              <a:rPr lang="en-US" sz="6200" b="1">
                <a:solidFill>
                  <a:schemeClr val="accent2"/>
                </a:solidFill>
                <a:latin typeface="Arial" panose="020B0604020202020204" pitchFamily="34" charset="0"/>
                <a:cs typeface="Arial" panose="020B0604020202020204" pitchFamily="34" charset="0"/>
              </a:rPr>
              <a:t>KHỞI ĐỘNG</a:t>
            </a:r>
          </a:p>
        </p:txBody>
      </p:sp>
      <p:sp>
        <p:nvSpPr>
          <p:cNvPr id="22" name="Freeform 2">
            <a:extLst>
              <a:ext uri="{FF2B5EF4-FFF2-40B4-BE49-F238E27FC236}">
                <a16:creationId xmlns:a16="http://schemas.microsoft.com/office/drawing/2014/main" id="{E4B06CA8-9B93-4B10-828E-18B01672A010}"/>
              </a:ext>
            </a:extLst>
          </p:cNvPr>
          <p:cNvSpPr/>
          <p:nvPr/>
        </p:nvSpPr>
        <p:spPr>
          <a:xfrm>
            <a:off x="11582400" y="3619499"/>
            <a:ext cx="6019139" cy="6667501"/>
          </a:xfrm>
          <a:custGeom>
            <a:avLst/>
            <a:gdLst/>
            <a:ahLst/>
            <a:cxnLst/>
            <a:rect l="l" t="t" r="r" b="b"/>
            <a:pathLst>
              <a:path w="7087743" h="8229600">
                <a:moveTo>
                  <a:pt x="0" y="0"/>
                </a:moveTo>
                <a:lnTo>
                  <a:pt x="7087743" y="0"/>
                </a:lnTo>
                <a:lnTo>
                  <a:pt x="7087743" y="8229600"/>
                </a:lnTo>
                <a:lnTo>
                  <a:pt x="0" y="8229600"/>
                </a:lnTo>
                <a:lnTo>
                  <a:pt x="0" y="0"/>
                </a:lnTo>
                <a:close/>
              </a:path>
            </a:pathLst>
          </a:custGeom>
          <a:blipFill>
            <a:blip r:embed="rId8"/>
            <a:stretch>
              <a:fillRect/>
            </a:stretch>
          </a:blipFill>
        </p:spPr>
        <p:txBody>
          <a:bodyPr/>
          <a:lstStyle/>
          <a:p>
            <a:endParaRPr lang="en-US"/>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0256" y="2629789"/>
            <a:ext cx="9223713" cy="6009825"/>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6865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id="{8950CDD6-7370-48C1-AEA6-1C0F4E3AAEE8}"/>
              </a:ext>
            </a:extLst>
          </p:cNvPr>
          <p:cNvGrpSpPr/>
          <p:nvPr/>
        </p:nvGrpSpPr>
        <p:grpSpPr>
          <a:xfrm>
            <a:off x="757900" y="800100"/>
            <a:ext cx="10091075" cy="4532660"/>
            <a:chOff x="571500" y="1528572"/>
            <a:chExt cx="5768533" cy="3021773"/>
          </a:xfrm>
        </p:grpSpPr>
        <p:sp>
          <p:nvSpPr>
            <p:cNvPr id="15" name="Freeform 2">
              <a:extLst>
                <a:ext uri="{FF2B5EF4-FFF2-40B4-BE49-F238E27FC236}">
                  <a16:creationId xmlns:a16="http://schemas.microsoft.com/office/drawing/2014/main" id="{8F309637-9B55-4FF0-BA2B-B7D313D1072E}"/>
                </a:ext>
              </a:extLst>
            </p:cNvPr>
            <p:cNvSpPr/>
            <p:nvPr/>
          </p:nvSpPr>
          <p:spPr>
            <a:xfrm>
              <a:off x="571500" y="1528572"/>
              <a:ext cx="5768533" cy="3021773"/>
            </a:xfrm>
            <a:custGeom>
              <a:avLst/>
              <a:gdLst/>
              <a:ahLst/>
              <a:cxnLst/>
              <a:rect l="l" t="t" r="r" b="b"/>
              <a:pathLst>
                <a:path w="7315200" h="3877056">
                  <a:moveTo>
                    <a:pt x="0" y="0"/>
                  </a:moveTo>
                  <a:lnTo>
                    <a:pt x="7315200" y="0"/>
                  </a:lnTo>
                  <a:lnTo>
                    <a:pt x="7315200" y="3877056"/>
                  </a:lnTo>
                  <a:lnTo>
                    <a:pt x="0" y="38770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Rectangle 16">
              <a:extLst>
                <a:ext uri="{FF2B5EF4-FFF2-40B4-BE49-F238E27FC236}">
                  <a16:creationId xmlns:a16="http://schemas.microsoft.com/office/drawing/2014/main" id="{BF53B24D-D92E-4BCF-8925-CC965C6C4C51}"/>
                </a:ext>
              </a:extLst>
            </p:cNvPr>
            <p:cNvSpPr/>
            <p:nvPr/>
          </p:nvSpPr>
          <p:spPr>
            <a:xfrm>
              <a:off x="1022203" y="1964741"/>
              <a:ext cx="4867127" cy="2149434"/>
            </a:xfrm>
            <a:prstGeom prst="rect">
              <a:avLst/>
            </a:prstGeom>
          </p:spPr>
          <p:txBody>
            <a:bodyPr wrap="square" anchor="ctr">
              <a:spAutoFit/>
            </a:bodyPr>
            <a:lstStyle/>
            <a:p>
              <a:pPr algn="just">
                <a:lnSpc>
                  <a:spcPct val="150000"/>
                </a:lnSpc>
              </a:pPr>
              <a:r>
                <a:rPr lang="nl-NL" sz="3500" b="1">
                  <a:latin typeface="Arial" panose="020B0604020202020204" pitchFamily="34" charset="0"/>
                  <a:cs typeface="Arial" panose="020B0604020202020204" pitchFamily="34" charset="0"/>
                </a:rPr>
                <a:t>Khám phá mục I.3 SGK trang 82</a:t>
              </a:r>
              <a:r>
                <a:rPr lang="nl-NL" sz="3500">
                  <a:latin typeface="Arial" panose="020B0604020202020204" pitchFamily="34" charset="0"/>
                  <a:cs typeface="Arial" panose="020B0604020202020204" pitchFamily="34" charset="0"/>
                </a:rPr>
                <a:t>:</a:t>
              </a:r>
              <a:r>
                <a:rPr lang="en-US" sz="3500">
                  <a:latin typeface="Arial" panose="020B0604020202020204" pitchFamily="34" charset="0"/>
                  <a:cs typeface="Arial" panose="020B0604020202020204" pitchFamily="34" charset="0"/>
                </a:rPr>
                <a:t> </a:t>
              </a:r>
              <a:r>
                <a:rPr lang="nl-NL" sz="3500">
                  <a:latin typeface="Arial" panose="020B0604020202020204" pitchFamily="34" charset="0"/>
                  <a:cs typeface="Arial" panose="020B0604020202020204" pitchFamily="34" charset="0"/>
                </a:rPr>
                <a:t>Theo em, kiểu chuồng hở trong chăn nuôi lợn phù hợp với quy mô chăn nuôi hộ gia đình hay chăn nuôi công nghiệp? Vì sao?</a:t>
              </a:r>
              <a:endParaRPr lang="en-US" sz="3500">
                <a:latin typeface="Arial" panose="020B0604020202020204" pitchFamily="34" charset="0"/>
                <a:cs typeface="Arial" panose="020B0604020202020204" pitchFamily="34" charset="0"/>
              </a:endParaRPr>
            </a:p>
          </p:txBody>
        </p:sp>
      </p:grpSp>
      <p:sp>
        <p:nvSpPr>
          <p:cNvPr id="18" name="Freeform 2">
            <a:extLst>
              <a:ext uri="{FF2B5EF4-FFF2-40B4-BE49-F238E27FC236}">
                <a16:creationId xmlns:a16="http://schemas.microsoft.com/office/drawing/2014/main" id="{666464F7-2294-42C2-ACE2-28D01A2D148F}"/>
              </a:ext>
            </a:extLst>
          </p:cNvPr>
          <p:cNvSpPr/>
          <p:nvPr/>
        </p:nvSpPr>
        <p:spPr>
          <a:xfrm rot="10800000">
            <a:off x="11353800" y="2700230"/>
            <a:ext cx="3435141" cy="3224151"/>
          </a:xfrm>
          <a:custGeom>
            <a:avLst/>
            <a:gdLst/>
            <a:ahLst/>
            <a:cxnLst/>
            <a:rect l="l" t="t" r="r" b="b"/>
            <a:pathLst>
              <a:path w="4127083" h="4114800">
                <a:moveTo>
                  <a:pt x="0" y="0"/>
                </a:moveTo>
                <a:lnTo>
                  <a:pt x="4127082" y="0"/>
                </a:lnTo>
                <a:lnTo>
                  <a:pt x="412708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7EE4C241-C633-4E53-97E5-0BD2DFACBDEE}"/>
              </a:ext>
            </a:extLst>
          </p:cNvPr>
          <p:cNvSpPr/>
          <p:nvPr/>
        </p:nvSpPr>
        <p:spPr>
          <a:xfrm>
            <a:off x="12167525" y="6524835"/>
            <a:ext cx="5362575" cy="30285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nl-NL" sz="3500">
                <a:latin typeface="Arial" panose="020B0604020202020204" pitchFamily="34" charset="0"/>
                <a:cs typeface="Arial" panose="020B0604020202020204" pitchFamily="34" charset="0"/>
              </a:rPr>
              <a:t>Phù hợp với quy mô chăn nuôi hộ gia đình </a:t>
            </a:r>
            <a:endParaRPr lang="en-US" sz="350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02766A8-53E5-401B-B68D-ADB541D0A4FA}"/>
              </a:ext>
            </a:extLst>
          </p:cNvPr>
          <p:cNvSpPr/>
          <p:nvPr/>
        </p:nvSpPr>
        <p:spPr>
          <a:xfrm>
            <a:off x="719800" y="6427021"/>
            <a:ext cx="9340746" cy="3224152"/>
          </a:xfrm>
          <a:prstGeom prst="rect">
            <a:avLst/>
          </a:prstGeom>
        </p:spPr>
        <p:txBody>
          <a:bodyPr wrap="square">
            <a:spAutoFit/>
          </a:bodyPr>
          <a:lstStyle/>
          <a:p>
            <a:pPr marL="457200" indent="-457200" algn="just">
              <a:lnSpc>
                <a:spcPct val="150000"/>
              </a:lnSpc>
              <a:buFont typeface="Arial" panose="020B0604020202020204" pitchFamily="34" charset="0"/>
              <a:buChar char="•"/>
            </a:pPr>
            <a:r>
              <a:rPr lang="nl-NL" sz="3500">
                <a:latin typeface="Arial" panose="020B0604020202020204" pitchFamily="34" charset="0"/>
                <a:cs typeface="Arial" panose="020B0604020202020204" pitchFamily="34" charset="0"/>
              </a:rPr>
              <a:t>Khó kiểm soát tiểu khí hậu chuồng nuôi.</a:t>
            </a:r>
          </a:p>
          <a:p>
            <a:pPr marL="457200" indent="-457200" algn="just">
              <a:lnSpc>
                <a:spcPct val="150000"/>
              </a:lnSpc>
              <a:buFont typeface="Arial" panose="020B0604020202020204" pitchFamily="34" charset="0"/>
              <a:buChar char="•"/>
            </a:pPr>
            <a:r>
              <a:rPr lang="nl-NL" sz="3500">
                <a:latin typeface="Arial" panose="020B0604020202020204" pitchFamily="34" charset="0"/>
                <a:cs typeface="Arial" panose="020B0604020202020204" pitchFamily="34" charset="0"/>
              </a:rPr>
              <a:t>Vật nuôi chịu ảnh hưởng nhiều bởi điều kiện thời tiết tự nhiên, khó đảm bảo an toàn sinh học.</a:t>
            </a:r>
            <a:endParaRPr lang="en-US" sz="3500">
              <a:latin typeface="Arial" panose="020B0604020202020204" pitchFamily="34" charset="0"/>
              <a:cs typeface="Arial" panose="020B0604020202020204" pitchFamily="34" charset="0"/>
            </a:endParaRPr>
          </a:p>
        </p:txBody>
      </p:sp>
      <p:sp>
        <p:nvSpPr>
          <p:cNvPr id="22" name="Arrow: Left 21">
            <a:extLst>
              <a:ext uri="{FF2B5EF4-FFF2-40B4-BE49-F238E27FC236}">
                <a16:creationId xmlns:a16="http://schemas.microsoft.com/office/drawing/2014/main" id="{0A5C8E26-23EA-4C4A-8087-6AB742C9CE9B}"/>
              </a:ext>
            </a:extLst>
          </p:cNvPr>
          <p:cNvSpPr/>
          <p:nvPr/>
        </p:nvSpPr>
        <p:spPr>
          <a:xfrm>
            <a:off x="10575873" y="7391397"/>
            <a:ext cx="1076325" cy="1295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69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right)">
                                      <p:cBhvr>
                                        <p:cTn id="21" dur="500"/>
                                        <p:tgtEl>
                                          <p:spTgt spid="22"/>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042029865"/>
              </p:ext>
            </p:extLst>
          </p:nvPr>
        </p:nvGraphicFramePr>
        <p:xfrm>
          <a:off x="0" y="0"/>
          <a:ext cx="18288000" cy="10287000"/>
        </p:xfrm>
        <a:graphic>
          <a:graphicData uri="http://schemas.openxmlformats.org/drawingml/2006/table">
            <a:tbl>
              <a:tblPr>
                <a:tableStyleId>{5C22544A-7EE6-4342-B048-85BDC9FD1C3A}</a:tableStyleId>
              </a:tblPr>
              <a:tblGrid>
                <a:gridCol w="4343400">
                  <a:extLst>
                    <a:ext uri="{9D8B030D-6E8A-4147-A177-3AD203B41FA5}">
                      <a16:colId xmlns:a16="http://schemas.microsoft.com/office/drawing/2014/main" val="2035137366"/>
                    </a:ext>
                  </a:extLst>
                </a:gridCol>
                <a:gridCol w="13944600">
                  <a:extLst>
                    <a:ext uri="{9D8B030D-6E8A-4147-A177-3AD203B41FA5}">
                      <a16:colId xmlns:a16="http://schemas.microsoft.com/office/drawing/2014/main" val="2033691250"/>
                    </a:ext>
                  </a:extLst>
                </a:gridCol>
              </a:tblGrid>
              <a:tr h="1054928">
                <a:tc>
                  <a:txBody>
                    <a:bodyPr/>
                    <a:lstStyle/>
                    <a:p>
                      <a:pPr algn="ctr">
                        <a:lnSpc>
                          <a:spcPct val="100000"/>
                        </a:lnSpc>
                        <a:spcAft>
                          <a:spcPts val="0"/>
                        </a:spcAft>
                      </a:pP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00000"/>
                        </a:lnSpc>
                        <a:spcAft>
                          <a:spcPts val="0"/>
                        </a:spcAft>
                      </a:pPr>
                      <a:r>
                        <a:rPr lang="nl-NL" sz="3600" b="1">
                          <a:solidFill>
                            <a:schemeClr val="bg1"/>
                          </a:solidFill>
                          <a:effectLst/>
                          <a:latin typeface="Arial" panose="020B0604020202020204" pitchFamily="34" charset="0"/>
                          <a:cs typeface="Arial" panose="020B0604020202020204" pitchFamily="34" charset="0"/>
                        </a:rPr>
                        <a:t>Bò</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353122696"/>
                  </a:ext>
                </a:extLst>
              </a:tr>
              <a:tr h="3151869">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Nền chuồng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0847965"/>
                  </a:ext>
                </a:extLst>
              </a:tr>
              <a:tr h="2928334">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Tường chuồng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2614869"/>
                  </a:ext>
                </a:extLst>
              </a:tr>
              <a:tr h="3151869">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Mái chuồng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341402"/>
                  </a:ext>
                </a:extLst>
              </a:tr>
            </a:tbl>
          </a:graphicData>
        </a:graphic>
      </p:graphicFrame>
      <p:sp>
        <p:nvSpPr>
          <p:cNvPr id="8" name="Rectangle 7"/>
          <p:cNvSpPr/>
          <p:nvPr/>
        </p:nvSpPr>
        <p:spPr>
          <a:xfrm>
            <a:off x="4495800" y="1638110"/>
            <a:ext cx="13563600" cy="1651671"/>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nl-NL" sz="3600">
                <a:latin typeface="Arial" panose="020B0604020202020204" pitchFamily="34" charset="0"/>
                <a:cs typeface="Arial" panose="020B0604020202020204" pitchFamily="34" charset="0"/>
              </a:rPr>
              <a:t>Cao hơn mặt đất, làm bằng bê tông dày, phẳng, không đọng nước, chia ra các ô để nuôi các nhóm bò khác nhau.</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4495800" y="4839713"/>
            <a:ext cx="13563600" cy="1651671"/>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nl-NL" sz="3600">
                <a:latin typeface="Arial" panose="020B0604020202020204" pitchFamily="34" charset="0"/>
                <a:cs typeface="Arial" panose="020B0604020202020204" pitchFamily="34" charset="0"/>
              </a:rPr>
              <a:t>Xây chắc chắn, trơn nhẵn, cao khoảng 80cm, phía trên có bạt cơ động để chắn gió lùa, mưa hắt.</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4495800" y="7734300"/>
            <a:ext cx="13563600" cy="1651671"/>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nl-NL" sz="3600">
                <a:latin typeface="Arial" panose="020B0604020202020204" pitchFamily="34" charset="0"/>
                <a:cs typeface="Arial" panose="020B0604020202020204" pitchFamily="34" charset="0"/>
              </a:rPr>
              <a:t>Đảm bảo độ cao, làm chuồng mái hở (kiểu 4 mái) để tạo sự thoáng khí và lấy ánh sáng tự nhiên.</a:t>
            </a:r>
            <a:endParaRPr lang="en-US" sz="36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58634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7"/>
          <p:cNvGrpSpPr/>
          <p:nvPr/>
        </p:nvGrpSpPr>
        <p:grpSpPr>
          <a:xfrm>
            <a:off x="457200" y="723900"/>
            <a:ext cx="8420797" cy="6756332"/>
            <a:chOff x="533400" y="800100"/>
            <a:chExt cx="8420797" cy="6756332"/>
          </a:xfrm>
        </p:grpSpPr>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800100"/>
              <a:ext cx="8420797" cy="5610356"/>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603855" y="6940879"/>
              <a:ext cx="8279886" cy="615553"/>
            </a:xfrm>
            <a:prstGeom prst="rect">
              <a:avLst/>
            </a:prstGeom>
            <a:noFill/>
          </p:spPr>
          <p:txBody>
            <a:bodyPr wrap="square" rtlCol="0">
              <a:spAutoFit/>
            </a:bodyPr>
            <a:lstStyle/>
            <a:p>
              <a:pPr algn="ctr"/>
              <a:r>
                <a:rPr lang="en-US" sz="3400" i="1">
                  <a:latin typeface="Arial" panose="020B0604020202020204" pitchFamily="34" charset="0"/>
                  <a:cs typeface="Arial" panose="020B0604020202020204" pitchFamily="34" charset="0"/>
                </a:rPr>
                <a:t>Thiết kế mô hình chuồng bò</a:t>
              </a:r>
            </a:p>
          </p:txBody>
        </p:sp>
      </p:grpSp>
      <p:grpSp>
        <p:nvGrpSpPr>
          <p:cNvPr id="9" name="Group 8"/>
          <p:cNvGrpSpPr/>
          <p:nvPr/>
        </p:nvGrpSpPr>
        <p:grpSpPr>
          <a:xfrm>
            <a:off x="9442962" y="2699147"/>
            <a:ext cx="8311638" cy="6787753"/>
            <a:chOff x="9442962" y="2699147"/>
            <a:chExt cx="8311638" cy="6787753"/>
          </a:xfrm>
        </p:grpSpPr>
        <p:pic>
          <p:nvPicPr>
            <p:cNvPr id="13314" name="Picture 2" descr="Tổng hợp 92+ hình về làm mô hình chuồng bò - NE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2962" y="3876544"/>
              <a:ext cx="8311638" cy="56103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442962" y="2699147"/>
              <a:ext cx="8311638" cy="615553"/>
            </a:xfrm>
            <a:prstGeom prst="rect">
              <a:avLst/>
            </a:prstGeom>
            <a:noFill/>
          </p:spPr>
          <p:txBody>
            <a:bodyPr wrap="square" rtlCol="0">
              <a:spAutoFit/>
            </a:bodyPr>
            <a:lstStyle/>
            <a:p>
              <a:pPr algn="ctr"/>
              <a:r>
                <a:rPr lang="en-US" sz="3400" i="1">
                  <a:latin typeface="Arial" panose="020B0604020202020204" pitchFamily="34" charset="0"/>
                  <a:cs typeface="Arial" panose="020B0604020202020204" pitchFamily="34" charset="0"/>
                </a:rPr>
                <a:t>Chuồng nuôi bò ở trang trại bò giống</a:t>
              </a:r>
            </a:p>
          </p:txBody>
        </p:sp>
      </p:grpSp>
    </p:spTree>
    <p:extLst>
      <p:ext uri="{BB962C8B-B14F-4D97-AF65-F5344CB8AC3E}">
        <p14:creationId xmlns:p14="http://schemas.microsoft.com/office/powerpoint/2010/main" val="586711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500"/>
                                        <p:tgtEl>
                                          <p:spTgt spid="8"/>
                                        </p:tgtEl>
                                      </p:cBhvr>
                                    </p:animEffect>
                                  </p:childTnLst>
                                </p:cTn>
                              </p:par>
                              <p:par>
                                <p:cTn id="8" presetID="1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plus(i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0" y="8360910"/>
            <a:ext cx="18288000" cy="3059084"/>
          </a:xfrm>
          <a:custGeom>
            <a:avLst/>
            <a:gdLst/>
            <a:ahLst/>
            <a:cxnLst/>
            <a:rect l="l" t="t" r="r" b="b"/>
            <a:pathLst>
              <a:path w="18288000" h="3059084">
                <a:moveTo>
                  <a:pt x="0" y="0"/>
                </a:moveTo>
                <a:lnTo>
                  <a:pt x="18288000" y="0"/>
                </a:lnTo>
                <a:lnTo>
                  <a:pt x="18288000" y="3059083"/>
                </a:lnTo>
                <a:lnTo>
                  <a:pt x="0" y="3059083"/>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057400" y="-280240"/>
            <a:ext cx="4929022" cy="3154574"/>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418615" y="-1251888"/>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641234" y="4480881"/>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Rectangle 14">
            <a:extLst>
              <a:ext uri="{FF2B5EF4-FFF2-40B4-BE49-F238E27FC236}">
                <a16:creationId xmlns:a16="http://schemas.microsoft.com/office/drawing/2014/main" id="{18B1C360-C0EB-4DB0-96DD-363042F856DD}"/>
              </a:ext>
            </a:extLst>
          </p:cNvPr>
          <p:cNvSpPr/>
          <p:nvPr/>
        </p:nvSpPr>
        <p:spPr>
          <a:xfrm>
            <a:off x="1733550" y="2507810"/>
            <a:ext cx="14820900" cy="5271379"/>
          </a:xfrm>
          <a:prstGeom prst="rect">
            <a:avLst/>
          </a:prstGeom>
        </p:spPr>
        <p:txBody>
          <a:bodyPr wrap="square">
            <a:spAutoFit/>
          </a:bodyPr>
          <a:lstStyle/>
          <a:p>
            <a:pPr algn="ctr">
              <a:lnSpc>
                <a:spcPct val="150000"/>
              </a:lnSpc>
            </a:pPr>
            <a:r>
              <a:rPr lang="nl-NL" sz="7800" b="1">
                <a:latin typeface="Arial" panose="020B0604020202020204" pitchFamily="34" charset="0"/>
                <a:cs typeface="Arial" panose="020B0604020202020204" pitchFamily="34" charset="0"/>
              </a:rPr>
              <a:t>II. Biện pháp đảm bảo vệ sinh chuồng nuôi và bảo vệ môi trường trong chăn nuôi</a:t>
            </a:r>
            <a:endParaRPr lang="en-US" sz="7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844919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2438400" y="7962900"/>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267200" y="-1510651"/>
            <a:ext cx="6594113"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773400" y="1541377"/>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026" name="Picture 2" descr="cồn sát khuẩn vệ sinh chuồng trại | cồn 70 90 &amp; 96% Ethanol">
            <a:extLst>
              <a:ext uri="{FF2B5EF4-FFF2-40B4-BE49-F238E27FC236}">
                <a16:creationId xmlns:a16="http://schemas.microsoft.com/office/drawing/2014/main" id="{95943FA9-58BA-4178-BAFF-9BBB7E5399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876" y="2133600"/>
            <a:ext cx="8917924" cy="601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19">
            <a:extLst>
              <a:ext uri="{FF2B5EF4-FFF2-40B4-BE49-F238E27FC236}">
                <a16:creationId xmlns:a16="http://schemas.microsoft.com/office/drawing/2014/main" id="{35CF0B39-79CC-4D55-ACC4-BF1331B6CE9A}"/>
              </a:ext>
            </a:extLst>
          </p:cNvPr>
          <p:cNvSpPr/>
          <p:nvPr/>
        </p:nvSpPr>
        <p:spPr>
          <a:xfrm>
            <a:off x="9829800" y="2176053"/>
            <a:ext cx="7973961" cy="5934894"/>
          </a:xfrm>
          <a:prstGeom prst="rect">
            <a:avLst/>
          </a:prstGeom>
        </p:spPr>
        <p:txBody>
          <a:bodyPr wrap="square">
            <a:spAutoFit/>
          </a:bodyPr>
          <a:lstStyle/>
          <a:p>
            <a:pPr marL="571500" indent="-571500" algn="just">
              <a:lnSpc>
                <a:spcPct val="150000"/>
              </a:lnSpc>
              <a:spcAft>
                <a:spcPts val="1000"/>
              </a:spcAft>
              <a:buFont typeface="Arial" panose="020B0604020202020204" pitchFamily="34" charset="0"/>
              <a:buChar char="•"/>
            </a:pPr>
            <a:r>
              <a:rPr lang="nl-NL" sz="3600">
                <a:latin typeface="Arial" panose="020B0604020202020204" pitchFamily="34" charset="0"/>
                <a:ea typeface="Calibri" panose="020F0502020204030204" pitchFamily="34" charset="0"/>
                <a:cs typeface="Arial" panose="020B0604020202020204" pitchFamily="34" charset="0"/>
              </a:rPr>
              <a:t>Vệ sinh chuồng nuôi và bảo vệ môi trường trong chăn nuôi là giải pháp quan trọng để phòng bệnh và phát triển chăn nuôi bền vững.</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nl-NL" sz="3600">
                <a:latin typeface="Arial" panose="020B0604020202020204" pitchFamily="34" charset="0"/>
                <a:ea typeface="Calibri" panose="020F0502020204030204" pitchFamily="34" charset="0"/>
                <a:cs typeface="Arial" panose="020B0604020202020204" pitchFamily="34" charset="0"/>
              </a:rPr>
              <a:t>Cần quét dọn sạch sẽ chuồng nuôi, tiêu độc và khử trùng định kì, thu gom và xử lí chất thải kịp thời.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22932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anim calcmode="lin" valueType="num">
                                      <p:cBhvr>
                                        <p:cTn id="8" dur="500" fill="hold"/>
                                        <p:tgtEl>
                                          <p:spTgt spid="1026"/>
                                        </p:tgtEl>
                                        <p:attrNameLst>
                                          <p:attrName>ppt_x</p:attrName>
                                        </p:attrNameLst>
                                      </p:cBhvr>
                                      <p:tavLst>
                                        <p:tav tm="0">
                                          <p:val>
                                            <p:strVal val="#ppt_x"/>
                                          </p:val>
                                        </p:tav>
                                        <p:tav tm="100000">
                                          <p:val>
                                            <p:strVal val="#ppt_x"/>
                                          </p:val>
                                        </p:tav>
                                      </p:tavLst>
                                    </p:anim>
                                    <p:anim calcmode="lin" valueType="num">
                                      <p:cBhvr>
                                        <p:cTn id="9"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4" dur="500"/>
                                        <p:tgtEl>
                                          <p:spTgt spid="20">
                                            <p:txEl>
                                              <p:pRg st="0" end="0"/>
                                            </p:txEl>
                                          </p:spTgt>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8"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2438400" y="7962900"/>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267200" y="-1510651"/>
            <a:ext cx="6594113"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773400" y="1541377"/>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565777D9-A0AF-455E-8F33-3A8F3ED6B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02" y="0"/>
            <a:ext cx="18254196" cy="10287000"/>
          </a:xfrm>
          <a:prstGeom prst="rect">
            <a:avLst/>
          </a:prstGeom>
        </p:spPr>
      </p:pic>
      <p:grpSp>
        <p:nvGrpSpPr>
          <p:cNvPr id="13" name="Group 12">
            <a:extLst>
              <a:ext uri="{FF2B5EF4-FFF2-40B4-BE49-F238E27FC236}">
                <a16:creationId xmlns:a16="http://schemas.microsoft.com/office/drawing/2014/main" id="{AF95BAD1-EB12-4E35-B7BC-B2F71A804245}"/>
              </a:ext>
            </a:extLst>
          </p:cNvPr>
          <p:cNvGrpSpPr/>
          <p:nvPr/>
        </p:nvGrpSpPr>
        <p:grpSpPr>
          <a:xfrm>
            <a:off x="5933705" y="6717701"/>
            <a:ext cx="12337393" cy="3574014"/>
            <a:chOff x="59051" y="761660"/>
            <a:chExt cx="8591777" cy="1271898"/>
          </a:xfrm>
        </p:grpSpPr>
        <p:sp>
          <p:nvSpPr>
            <p:cNvPr id="14" name="Rectangle 13">
              <a:extLst>
                <a:ext uri="{FF2B5EF4-FFF2-40B4-BE49-F238E27FC236}">
                  <a16:creationId xmlns:a16="http://schemas.microsoft.com/office/drawing/2014/main" id="{397FF259-0591-4D2F-BB88-BFBFC2F2D816}"/>
                </a:ext>
              </a:extLst>
            </p:cNvPr>
            <p:cNvSpPr/>
            <p:nvPr/>
          </p:nvSpPr>
          <p:spPr>
            <a:xfrm>
              <a:off x="59051" y="761660"/>
              <a:ext cx="8591777" cy="1271898"/>
            </a:xfrm>
            <a:prstGeom prst="rect">
              <a:avLst/>
            </a:prstGeom>
            <a:solidFill>
              <a:srgbClr val="FFFFFF">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 name="TextBox 14">
              <a:extLst>
                <a:ext uri="{FF2B5EF4-FFF2-40B4-BE49-F238E27FC236}">
                  <a16:creationId xmlns:a16="http://schemas.microsoft.com/office/drawing/2014/main" id="{0C366B35-112F-460A-AC86-9CE734FB2143}"/>
                </a:ext>
              </a:extLst>
            </p:cNvPr>
            <p:cNvSpPr txBox="1"/>
            <p:nvPr/>
          </p:nvSpPr>
          <p:spPr>
            <a:xfrm>
              <a:off x="373143" y="955851"/>
              <a:ext cx="7963593" cy="88351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nl-NL" sz="3600">
                  <a:latin typeface="Arial" panose="020B0604020202020204" pitchFamily="34" charset="0"/>
                  <a:cs typeface="Arial" panose="020B0604020202020204" pitchFamily="34" charset="0"/>
                </a:rPr>
                <a:t>Cần quan tâm đến việc quy hoạch khu chăn nuôi, thiết kế chuồng trại tốt và áp dụng các quy trình chăn nuôi tiên tiến để bảo vệ môi trường chăn nuôi.</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29135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2438400" y="7962900"/>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267200" y="-1510651"/>
            <a:ext cx="6594113"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773400" y="1541377"/>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45376AB6-72EE-4B93-AF44-606574DD7056}"/>
              </a:ext>
            </a:extLst>
          </p:cNvPr>
          <p:cNvSpPr/>
          <p:nvPr/>
        </p:nvSpPr>
        <p:spPr>
          <a:xfrm>
            <a:off x="800100" y="794426"/>
            <a:ext cx="16687800" cy="3313664"/>
          </a:xfrm>
          <a:prstGeom prst="rect">
            <a:avLst/>
          </a:prstGeom>
        </p:spPr>
        <p:txBody>
          <a:bodyPr wrap="square">
            <a:spAutoFit/>
          </a:bodyPr>
          <a:lstStyle/>
          <a:p>
            <a:pPr algn="just">
              <a:lnSpc>
                <a:spcPct val="150000"/>
              </a:lnSpc>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Khám phá mục II SGK trang 82:</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nl-NL" sz="3600">
                <a:latin typeface="Arial" panose="020B0604020202020204" pitchFamily="34" charset="0"/>
                <a:ea typeface="Calibri" panose="020F0502020204030204" pitchFamily="34" charset="0"/>
                <a:cs typeface="Arial" panose="020B0604020202020204" pitchFamily="34" charset="0"/>
              </a:rPr>
              <a:t>Nêu ý nghĩa của việc đảm bảo vệ sinh chuồng nuôi và bảo vệ môi trường trong chăn nuôi. Liên hệ thực tiễn chăn nuôi của gia đình và địa phương, đề xuất một số việc nên làm và không nên làm để đảm bảo vệ sinh chuồng nuôi và bảo vệ môi trường trong chăn nuôi.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5D116A8-CB91-4277-AC1B-EA8DAFF82224}"/>
              </a:ext>
            </a:extLst>
          </p:cNvPr>
          <p:cNvGrpSpPr/>
          <p:nvPr/>
        </p:nvGrpSpPr>
        <p:grpSpPr>
          <a:xfrm>
            <a:off x="545625" y="4990313"/>
            <a:ext cx="8155924" cy="4420387"/>
            <a:chOff x="683621" y="1737359"/>
            <a:chExt cx="4823969" cy="2849185"/>
          </a:xfrm>
        </p:grpSpPr>
        <p:grpSp>
          <p:nvGrpSpPr>
            <p:cNvPr id="19" name="Group 18">
              <a:extLst>
                <a:ext uri="{FF2B5EF4-FFF2-40B4-BE49-F238E27FC236}">
                  <a16:creationId xmlns:a16="http://schemas.microsoft.com/office/drawing/2014/main" id="{2F659A5B-CF55-4066-A94E-73C30CA7B43E}"/>
                </a:ext>
              </a:extLst>
            </p:cNvPr>
            <p:cNvGrpSpPr/>
            <p:nvPr/>
          </p:nvGrpSpPr>
          <p:grpSpPr>
            <a:xfrm>
              <a:off x="683621" y="1737359"/>
              <a:ext cx="4823969" cy="2849185"/>
              <a:chOff x="1162593" y="1624148"/>
              <a:chExt cx="3966798" cy="2849185"/>
            </a:xfrm>
          </p:grpSpPr>
          <p:sp>
            <p:nvSpPr>
              <p:cNvPr id="22" name="Rectangle: Rounded Corners 21">
                <a:extLst>
                  <a:ext uri="{FF2B5EF4-FFF2-40B4-BE49-F238E27FC236}">
                    <a16:creationId xmlns:a16="http://schemas.microsoft.com/office/drawing/2014/main" id="{F4236359-737D-464A-96AE-7BD9C98FC61D}"/>
                  </a:ext>
                </a:extLst>
              </p:cNvPr>
              <p:cNvSpPr/>
              <p:nvPr/>
            </p:nvSpPr>
            <p:spPr>
              <a:xfrm>
                <a:off x="1314994" y="1776548"/>
                <a:ext cx="3814397" cy="269678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67CFB6ED-D709-4A01-9CBC-E5B9E9E59647}"/>
                  </a:ext>
                </a:extLst>
              </p:cNvPr>
              <p:cNvSpPr/>
              <p:nvPr/>
            </p:nvSpPr>
            <p:spPr>
              <a:xfrm>
                <a:off x="1162593" y="1624148"/>
                <a:ext cx="3814398" cy="2696784"/>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grpSp>
        <p:sp>
          <p:nvSpPr>
            <p:cNvPr id="21" name="Rectangle 20">
              <a:extLst>
                <a:ext uri="{FF2B5EF4-FFF2-40B4-BE49-F238E27FC236}">
                  <a16:creationId xmlns:a16="http://schemas.microsoft.com/office/drawing/2014/main" id="{59075C74-37B8-4FCD-997C-6AA721FD89A4}"/>
                </a:ext>
              </a:extLst>
            </p:cNvPr>
            <p:cNvSpPr/>
            <p:nvPr/>
          </p:nvSpPr>
          <p:spPr>
            <a:xfrm>
              <a:off x="885920" y="2553453"/>
              <a:ext cx="4253219" cy="1064594"/>
            </a:xfrm>
            <a:prstGeom prst="rect">
              <a:avLst/>
            </a:prstGeom>
          </p:spPr>
          <p:txBody>
            <a:bodyPr wrap="square" anchor="ctr">
              <a:spAutoFit/>
            </a:bodyPr>
            <a:lstStyle/>
            <a:p>
              <a:pPr algn="ctr">
                <a:lnSpc>
                  <a:spcPct val="150000"/>
                </a:lnSpc>
              </a:pPr>
              <a:r>
                <a:rPr lang="nl-NL" sz="3600">
                  <a:latin typeface="Arial" panose="020B0604020202020204" pitchFamily="34" charset="0"/>
                  <a:cs typeface="Arial" panose="020B0604020202020204" pitchFamily="34" charset="0"/>
                </a:rPr>
                <a:t>Tạo môi trường sạch sẽ, an toàn cho con người và vật nuôi</a:t>
              </a:r>
              <a:endParaRPr lang="en-US" sz="3600">
                <a:solidFill>
                  <a:srgbClr val="002060"/>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8DC5F619-14C2-4AF7-B919-EB347D4F9FC0}"/>
              </a:ext>
            </a:extLst>
          </p:cNvPr>
          <p:cNvGrpSpPr/>
          <p:nvPr/>
        </p:nvGrpSpPr>
        <p:grpSpPr>
          <a:xfrm>
            <a:off x="9591368" y="4990313"/>
            <a:ext cx="8155924" cy="4420387"/>
            <a:chOff x="683621" y="1737359"/>
            <a:chExt cx="4823969" cy="2849185"/>
          </a:xfrm>
        </p:grpSpPr>
        <p:grpSp>
          <p:nvGrpSpPr>
            <p:cNvPr id="25" name="Group 24">
              <a:extLst>
                <a:ext uri="{FF2B5EF4-FFF2-40B4-BE49-F238E27FC236}">
                  <a16:creationId xmlns:a16="http://schemas.microsoft.com/office/drawing/2014/main" id="{E8D2FD29-63AC-4DB0-86EF-AEDDE961891D}"/>
                </a:ext>
              </a:extLst>
            </p:cNvPr>
            <p:cNvGrpSpPr/>
            <p:nvPr/>
          </p:nvGrpSpPr>
          <p:grpSpPr>
            <a:xfrm>
              <a:off x="683621" y="1737359"/>
              <a:ext cx="4823969" cy="2849185"/>
              <a:chOff x="1162593" y="1624148"/>
              <a:chExt cx="3966798" cy="2849185"/>
            </a:xfrm>
          </p:grpSpPr>
          <p:sp>
            <p:nvSpPr>
              <p:cNvPr id="27" name="Rectangle: Rounded Corners 26">
                <a:extLst>
                  <a:ext uri="{FF2B5EF4-FFF2-40B4-BE49-F238E27FC236}">
                    <a16:creationId xmlns:a16="http://schemas.microsoft.com/office/drawing/2014/main" id="{B74A9CCE-34AB-463A-AD98-A5A27CF4C46D}"/>
                  </a:ext>
                </a:extLst>
              </p:cNvPr>
              <p:cNvSpPr/>
              <p:nvPr/>
            </p:nvSpPr>
            <p:spPr>
              <a:xfrm>
                <a:off x="1314994" y="1776548"/>
                <a:ext cx="3814397" cy="269678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31DA7D80-65EB-49AF-AB62-832356618DDE}"/>
                  </a:ext>
                </a:extLst>
              </p:cNvPr>
              <p:cNvSpPr/>
              <p:nvPr/>
            </p:nvSpPr>
            <p:spPr>
              <a:xfrm>
                <a:off x="1162593" y="1624148"/>
                <a:ext cx="3814398" cy="2696784"/>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grpSp>
        <p:sp>
          <p:nvSpPr>
            <p:cNvPr id="26" name="Rectangle 25">
              <a:extLst>
                <a:ext uri="{FF2B5EF4-FFF2-40B4-BE49-F238E27FC236}">
                  <a16:creationId xmlns:a16="http://schemas.microsoft.com/office/drawing/2014/main" id="{309028CF-021A-435D-938B-658E43231206}"/>
                </a:ext>
              </a:extLst>
            </p:cNvPr>
            <p:cNvSpPr/>
            <p:nvPr/>
          </p:nvSpPr>
          <p:spPr>
            <a:xfrm>
              <a:off x="713533" y="2285642"/>
              <a:ext cx="4578814" cy="1600217"/>
            </a:xfrm>
            <a:prstGeom prst="rect">
              <a:avLst/>
            </a:prstGeom>
          </p:spPr>
          <p:txBody>
            <a:bodyPr wrap="square" anchor="ctr">
              <a:spAutoFit/>
            </a:bodyPr>
            <a:lstStyle/>
            <a:p>
              <a:pPr algn="ctr">
                <a:lnSpc>
                  <a:spcPct val="150000"/>
                </a:lnSpc>
              </a:pPr>
              <a:r>
                <a:rPr lang="nl-NL" sz="3600">
                  <a:latin typeface="Arial" panose="020B0604020202020204" pitchFamily="34" charset="0"/>
                  <a:cs typeface="Arial" panose="020B0604020202020204" pitchFamily="34" charset="0"/>
                </a:rPr>
                <a:t>Là giải pháp quan trọng để phòng bệnh cho vật nuôi, phòng bệnh lây truyền giữa động vật và con người</a:t>
              </a:r>
              <a:endParaRPr lang="en-US" sz="360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0619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edge">
                                      <p:cBhvr>
                                        <p:cTn id="14" dur="500"/>
                                        <p:tgtEl>
                                          <p:spTgt spid="18"/>
                                        </p:tgtEl>
                                      </p:cBhvr>
                                    </p:animEffect>
                                  </p:childTnLst>
                                </p:cTn>
                              </p:par>
                            </p:childTnLst>
                          </p:cTn>
                        </p:par>
                        <p:par>
                          <p:cTn id="15" fill="hold">
                            <p:stCondLst>
                              <p:cond delay="500"/>
                            </p:stCondLst>
                            <p:childTnLst>
                              <p:par>
                                <p:cTn id="16" presetID="20"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edg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2438400" y="7962900"/>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267200" y="-1510651"/>
            <a:ext cx="6594113"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773400" y="1541377"/>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15D116A8-CB91-4277-AC1B-EA8DAFF82224}"/>
              </a:ext>
            </a:extLst>
          </p:cNvPr>
          <p:cNvGrpSpPr/>
          <p:nvPr/>
        </p:nvGrpSpPr>
        <p:grpSpPr>
          <a:xfrm>
            <a:off x="545625" y="4990313"/>
            <a:ext cx="8155924" cy="4420387"/>
            <a:chOff x="683621" y="1737359"/>
            <a:chExt cx="4823969" cy="2849185"/>
          </a:xfrm>
        </p:grpSpPr>
        <p:grpSp>
          <p:nvGrpSpPr>
            <p:cNvPr id="19" name="Group 18">
              <a:extLst>
                <a:ext uri="{FF2B5EF4-FFF2-40B4-BE49-F238E27FC236}">
                  <a16:creationId xmlns:a16="http://schemas.microsoft.com/office/drawing/2014/main" id="{2F659A5B-CF55-4066-A94E-73C30CA7B43E}"/>
                </a:ext>
              </a:extLst>
            </p:cNvPr>
            <p:cNvGrpSpPr/>
            <p:nvPr/>
          </p:nvGrpSpPr>
          <p:grpSpPr>
            <a:xfrm>
              <a:off x="683621" y="1737359"/>
              <a:ext cx="4823969" cy="2849185"/>
              <a:chOff x="1162593" y="1624148"/>
              <a:chExt cx="3966798" cy="2849185"/>
            </a:xfrm>
          </p:grpSpPr>
          <p:sp>
            <p:nvSpPr>
              <p:cNvPr id="22" name="Rectangle: Rounded Corners 21">
                <a:extLst>
                  <a:ext uri="{FF2B5EF4-FFF2-40B4-BE49-F238E27FC236}">
                    <a16:creationId xmlns:a16="http://schemas.microsoft.com/office/drawing/2014/main" id="{F4236359-737D-464A-96AE-7BD9C98FC61D}"/>
                  </a:ext>
                </a:extLst>
              </p:cNvPr>
              <p:cNvSpPr/>
              <p:nvPr/>
            </p:nvSpPr>
            <p:spPr>
              <a:xfrm>
                <a:off x="1314994" y="1776548"/>
                <a:ext cx="3814397" cy="2696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67CFB6ED-D709-4A01-9CBC-E5B9E9E59647}"/>
                  </a:ext>
                </a:extLst>
              </p:cNvPr>
              <p:cNvSpPr/>
              <p:nvPr/>
            </p:nvSpPr>
            <p:spPr>
              <a:xfrm>
                <a:off x="1162593" y="1624148"/>
                <a:ext cx="3814398" cy="2696784"/>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grpSp>
        <p:sp>
          <p:nvSpPr>
            <p:cNvPr id="21" name="Rectangle 20">
              <a:extLst>
                <a:ext uri="{FF2B5EF4-FFF2-40B4-BE49-F238E27FC236}">
                  <a16:creationId xmlns:a16="http://schemas.microsoft.com/office/drawing/2014/main" id="{59075C74-37B8-4FCD-997C-6AA721FD89A4}"/>
                </a:ext>
              </a:extLst>
            </p:cNvPr>
            <p:cNvSpPr/>
            <p:nvPr/>
          </p:nvSpPr>
          <p:spPr>
            <a:xfrm>
              <a:off x="885920" y="2553453"/>
              <a:ext cx="4253219" cy="1064594"/>
            </a:xfrm>
            <a:prstGeom prst="rect">
              <a:avLst/>
            </a:prstGeom>
          </p:spPr>
          <p:txBody>
            <a:bodyPr wrap="square" anchor="ctr">
              <a:spAutoFit/>
            </a:bodyPr>
            <a:lstStyle/>
            <a:p>
              <a:pPr algn="ctr">
                <a:lnSpc>
                  <a:spcPct val="150000"/>
                </a:lnSpc>
              </a:pPr>
              <a:r>
                <a:rPr lang="nl-NL" sz="3600">
                  <a:latin typeface="Arial" panose="020B0604020202020204" pitchFamily="34" charset="0"/>
                  <a:cs typeface="Arial" panose="020B0604020202020204" pitchFamily="34" charset="0"/>
                </a:rPr>
                <a:t>Làm giảm các tác động xấu của chăn nuôi đến môi trường</a:t>
              </a:r>
              <a:endParaRPr lang="en-US" sz="3600">
                <a:solidFill>
                  <a:srgbClr val="002060"/>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8DC5F619-14C2-4AF7-B919-EB347D4F9FC0}"/>
              </a:ext>
            </a:extLst>
          </p:cNvPr>
          <p:cNvGrpSpPr/>
          <p:nvPr/>
        </p:nvGrpSpPr>
        <p:grpSpPr>
          <a:xfrm>
            <a:off x="9591368" y="4990313"/>
            <a:ext cx="8155924" cy="4420387"/>
            <a:chOff x="683621" y="1737359"/>
            <a:chExt cx="4823969" cy="2849185"/>
          </a:xfrm>
        </p:grpSpPr>
        <p:grpSp>
          <p:nvGrpSpPr>
            <p:cNvPr id="25" name="Group 24">
              <a:extLst>
                <a:ext uri="{FF2B5EF4-FFF2-40B4-BE49-F238E27FC236}">
                  <a16:creationId xmlns:a16="http://schemas.microsoft.com/office/drawing/2014/main" id="{E8D2FD29-63AC-4DB0-86EF-AEDDE961891D}"/>
                </a:ext>
              </a:extLst>
            </p:cNvPr>
            <p:cNvGrpSpPr/>
            <p:nvPr/>
          </p:nvGrpSpPr>
          <p:grpSpPr>
            <a:xfrm>
              <a:off x="683621" y="1737359"/>
              <a:ext cx="4823969" cy="2849185"/>
              <a:chOff x="1162593" y="1624148"/>
              <a:chExt cx="3966798" cy="2849185"/>
            </a:xfrm>
          </p:grpSpPr>
          <p:sp>
            <p:nvSpPr>
              <p:cNvPr id="27" name="Rectangle: Rounded Corners 26">
                <a:extLst>
                  <a:ext uri="{FF2B5EF4-FFF2-40B4-BE49-F238E27FC236}">
                    <a16:creationId xmlns:a16="http://schemas.microsoft.com/office/drawing/2014/main" id="{B74A9CCE-34AB-463A-AD98-A5A27CF4C46D}"/>
                  </a:ext>
                </a:extLst>
              </p:cNvPr>
              <p:cNvSpPr/>
              <p:nvPr/>
            </p:nvSpPr>
            <p:spPr>
              <a:xfrm>
                <a:off x="1314994" y="1776548"/>
                <a:ext cx="3814397" cy="2696785"/>
              </a:xfrm>
              <a:prstGeom prst="roundRect">
                <a:avLst/>
              </a:prstGeom>
              <a:solidFill>
                <a:srgbClr val="A17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31DA7D80-65EB-49AF-AB62-832356618DDE}"/>
                  </a:ext>
                </a:extLst>
              </p:cNvPr>
              <p:cNvSpPr/>
              <p:nvPr/>
            </p:nvSpPr>
            <p:spPr>
              <a:xfrm>
                <a:off x="1162593" y="1624148"/>
                <a:ext cx="3814398" cy="2696784"/>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grpSp>
        <p:sp>
          <p:nvSpPr>
            <p:cNvPr id="26" name="Rectangle 25">
              <a:extLst>
                <a:ext uri="{FF2B5EF4-FFF2-40B4-BE49-F238E27FC236}">
                  <a16:creationId xmlns:a16="http://schemas.microsoft.com/office/drawing/2014/main" id="{309028CF-021A-435D-938B-658E43231206}"/>
                </a:ext>
              </a:extLst>
            </p:cNvPr>
            <p:cNvSpPr/>
            <p:nvPr/>
          </p:nvSpPr>
          <p:spPr>
            <a:xfrm>
              <a:off x="713533" y="2553453"/>
              <a:ext cx="4578814" cy="1064594"/>
            </a:xfrm>
            <a:prstGeom prst="rect">
              <a:avLst/>
            </a:prstGeom>
          </p:spPr>
          <p:txBody>
            <a:bodyPr wrap="square" anchor="ctr">
              <a:spAutoFit/>
            </a:bodyPr>
            <a:lstStyle/>
            <a:p>
              <a:pPr algn="ctr">
                <a:lnSpc>
                  <a:spcPct val="150000"/>
                </a:lnSpc>
              </a:pPr>
              <a:r>
                <a:rPr lang="nl-NL" sz="3600">
                  <a:latin typeface="Arial" panose="020B0604020202020204" pitchFamily="34" charset="0"/>
                  <a:cs typeface="Arial" panose="020B0604020202020204" pitchFamily="34" charset="0"/>
                </a:rPr>
                <a:t>Là chìa khóa cho sự phát triển </a:t>
              </a:r>
            </a:p>
            <a:p>
              <a:pPr algn="ctr">
                <a:lnSpc>
                  <a:spcPct val="150000"/>
                </a:lnSpc>
              </a:pPr>
              <a:r>
                <a:rPr lang="nl-NL" sz="3600">
                  <a:latin typeface="Arial" panose="020B0604020202020204" pitchFamily="34" charset="0"/>
                  <a:cs typeface="Arial" panose="020B0604020202020204" pitchFamily="34" charset="0"/>
                </a:rPr>
                <a:t>chăn nuôi bền vững</a:t>
              </a:r>
              <a:endParaRPr lang="en-US" sz="3600">
                <a:solidFill>
                  <a:srgbClr val="002060"/>
                </a:solidFill>
                <a:latin typeface="Arial" panose="020B0604020202020204" pitchFamily="34" charset="0"/>
                <a:cs typeface="Arial" panose="020B0604020202020204" pitchFamily="34" charset="0"/>
              </a:endParaRPr>
            </a:p>
          </p:txBody>
        </p:sp>
      </p:grpSp>
      <p:sp>
        <p:nvSpPr>
          <p:cNvPr id="16" name="Rectangle 15">
            <a:extLst>
              <a:ext uri="{FF2B5EF4-FFF2-40B4-BE49-F238E27FC236}">
                <a16:creationId xmlns:a16="http://schemas.microsoft.com/office/drawing/2014/main" id="{45376AB6-72EE-4B93-AF44-606574DD7056}"/>
              </a:ext>
            </a:extLst>
          </p:cNvPr>
          <p:cNvSpPr/>
          <p:nvPr/>
        </p:nvSpPr>
        <p:spPr>
          <a:xfrm>
            <a:off x="800100" y="794426"/>
            <a:ext cx="16687800" cy="3313664"/>
          </a:xfrm>
          <a:prstGeom prst="rect">
            <a:avLst/>
          </a:prstGeom>
        </p:spPr>
        <p:txBody>
          <a:bodyPr wrap="square">
            <a:spAutoFit/>
          </a:bodyPr>
          <a:lstStyle/>
          <a:p>
            <a:pPr algn="just">
              <a:lnSpc>
                <a:spcPct val="150000"/>
              </a:lnSpc>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Khám phá mục II SGK trang 82:</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nl-NL" sz="3600">
                <a:latin typeface="Arial" panose="020B0604020202020204" pitchFamily="34" charset="0"/>
                <a:ea typeface="Calibri" panose="020F0502020204030204" pitchFamily="34" charset="0"/>
                <a:cs typeface="Arial" panose="020B0604020202020204" pitchFamily="34" charset="0"/>
              </a:rPr>
              <a:t>Nêu ý nghĩa của việc đảm bảo vệ sinh chuồng nuôi và bảo vệ môi trường trong chăn nuôi. Liên hệ thực tiễn chăn nuôi của gia đình và địa phương, đề xuất một số việc nên làm và không nên làm để đảm bảo vệ sinh chuồng nuôi và bảo vệ môi trường trong chăn nuôi.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01617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edge">
                                      <p:cBhvr>
                                        <p:cTn id="7" dur="500"/>
                                        <p:tgtEl>
                                          <p:spTgt spid="18"/>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edg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2438400" y="7962900"/>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267200" y="-1510651"/>
            <a:ext cx="6594113"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773400" y="1541377"/>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Rounded Rectangle 54">
            <a:extLst>
              <a:ext uri="{FF2B5EF4-FFF2-40B4-BE49-F238E27FC236}">
                <a16:creationId xmlns:a16="http://schemas.microsoft.com/office/drawing/2014/main" id="{CC9EBA86-F880-474E-96EA-ECD9F776AC08}"/>
              </a:ext>
            </a:extLst>
          </p:cNvPr>
          <p:cNvSpPr/>
          <p:nvPr/>
        </p:nvSpPr>
        <p:spPr>
          <a:xfrm>
            <a:off x="6362700" y="3086100"/>
            <a:ext cx="5562600" cy="1552386"/>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a:solidFill>
                  <a:schemeClr val="bg1"/>
                </a:solidFill>
                <a:latin typeface="Arial" panose="020B0604020202020204" pitchFamily="34" charset="0"/>
                <a:cs typeface="Arial" panose="020B0604020202020204" pitchFamily="34" charset="0"/>
              </a:rPr>
              <a:t>Nên làm</a:t>
            </a:r>
            <a:endParaRPr lang="en-US" sz="3600" b="1">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7A1F074-807C-49E6-A421-FE74BAB7DECE}"/>
              </a:ext>
            </a:extLst>
          </p:cNvPr>
          <p:cNvSpPr/>
          <p:nvPr/>
        </p:nvSpPr>
        <p:spPr>
          <a:xfrm>
            <a:off x="1257300" y="696602"/>
            <a:ext cx="15773400" cy="1738296"/>
          </a:xfrm>
          <a:prstGeom prst="rect">
            <a:avLst/>
          </a:prstGeom>
        </p:spPr>
        <p:txBody>
          <a:bodyPr wrap="square">
            <a:spAutoFit/>
          </a:bodyPr>
          <a:lstStyle/>
          <a:p>
            <a:pPr algn="ctr">
              <a:lnSpc>
                <a:spcPct val="150000"/>
              </a:lnSpc>
            </a:pPr>
            <a:r>
              <a:rPr lang="nl-NL" sz="3800" b="1">
                <a:latin typeface="Arial" panose="020B0604020202020204" pitchFamily="34" charset="0"/>
                <a:cs typeface="Arial" panose="020B0604020202020204" pitchFamily="34" charset="0"/>
              </a:rPr>
              <a:t>Một số việc nên làm / không nên làm để đảm bảo vệ sinh chuồng nuôi và bảo vệ môi trường trong chăn nuôi</a:t>
            </a:r>
            <a:endParaRPr lang="en-US" sz="3800" b="1">
              <a:latin typeface="Arial" panose="020B0604020202020204" pitchFamily="34" charset="0"/>
              <a:cs typeface="Arial" panose="020B0604020202020204" pitchFamily="34" charset="0"/>
            </a:endParaRPr>
          </a:p>
        </p:txBody>
      </p:sp>
      <p:sp>
        <p:nvSpPr>
          <p:cNvPr id="20" name="Rounded Rectangle 54">
            <a:extLst>
              <a:ext uri="{FF2B5EF4-FFF2-40B4-BE49-F238E27FC236}">
                <a16:creationId xmlns:a16="http://schemas.microsoft.com/office/drawing/2014/main" id="{12A18CFE-5DD5-4DB0-A755-F819A9433126}"/>
              </a:ext>
            </a:extLst>
          </p:cNvPr>
          <p:cNvSpPr/>
          <p:nvPr/>
        </p:nvSpPr>
        <p:spPr>
          <a:xfrm>
            <a:off x="267962" y="5890029"/>
            <a:ext cx="6250924" cy="380067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Quét dọn sạch sẽ nền chuồng, lối đi, khơi thông rãnh thoát phân, nước thải</a:t>
            </a:r>
            <a:endParaRPr lang="en-US" sz="3600">
              <a:solidFill>
                <a:schemeClr val="tx1"/>
              </a:solidFill>
              <a:latin typeface="Arial" panose="020B0604020202020204" pitchFamily="34" charset="0"/>
              <a:cs typeface="Arial" panose="020B0604020202020204" pitchFamily="34" charset="0"/>
            </a:endParaRPr>
          </a:p>
        </p:txBody>
      </p:sp>
      <p:sp>
        <p:nvSpPr>
          <p:cNvPr id="29" name="Rounded Rectangle 54">
            <a:extLst>
              <a:ext uri="{FF2B5EF4-FFF2-40B4-BE49-F238E27FC236}">
                <a16:creationId xmlns:a16="http://schemas.microsoft.com/office/drawing/2014/main" id="{0981E540-3F96-42E3-9FD9-64CC567BCA95}"/>
              </a:ext>
            </a:extLst>
          </p:cNvPr>
          <p:cNvSpPr/>
          <p:nvPr/>
        </p:nvSpPr>
        <p:spPr>
          <a:xfrm>
            <a:off x="6720233" y="5890029"/>
            <a:ext cx="6250924" cy="380067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Vệ sinh khử trùng sau khi kết thúc đợt nuôi và trước khi bắt đầu đợt nuôi mới</a:t>
            </a:r>
            <a:endParaRPr lang="en-US" sz="3600">
              <a:solidFill>
                <a:schemeClr val="tx1"/>
              </a:solidFill>
              <a:latin typeface="Arial" panose="020B0604020202020204" pitchFamily="34" charset="0"/>
              <a:cs typeface="Arial" panose="020B0604020202020204" pitchFamily="34" charset="0"/>
            </a:endParaRPr>
          </a:p>
        </p:txBody>
      </p:sp>
      <p:sp>
        <p:nvSpPr>
          <p:cNvPr id="30" name="Rounded Rectangle 54">
            <a:extLst>
              <a:ext uri="{FF2B5EF4-FFF2-40B4-BE49-F238E27FC236}">
                <a16:creationId xmlns:a16="http://schemas.microsoft.com/office/drawing/2014/main" id="{84B1AD02-D09B-4133-929C-E6A8122B35B4}"/>
              </a:ext>
            </a:extLst>
          </p:cNvPr>
          <p:cNvSpPr/>
          <p:nvPr/>
        </p:nvSpPr>
        <p:spPr>
          <a:xfrm>
            <a:off x="13172504" y="5890029"/>
            <a:ext cx="4843749" cy="380067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Hàng năm định kì quét vôi, vệ sinh và tẩy uế chuồng trại</a:t>
            </a:r>
            <a:endParaRPr lang="en-US" sz="3600">
              <a:solidFill>
                <a:schemeClr val="tx1"/>
              </a:solidFill>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A6A963A5-6D29-435E-9694-4E230BB06FA2}"/>
              </a:ext>
            </a:extLst>
          </p:cNvPr>
          <p:cNvCxnSpPr>
            <a:cxnSpLocks/>
            <a:stCxn id="17" idx="2"/>
            <a:endCxn id="29" idx="0"/>
          </p:cNvCxnSpPr>
          <p:nvPr/>
        </p:nvCxnSpPr>
        <p:spPr>
          <a:xfrm>
            <a:off x="9144000" y="4638486"/>
            <a:ext cx="701695" cy="12515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6846A12-AFE7-417A-AC9C-FF56F57E4AD9}"/>
              </a:ext>
            </a:extLst>
          </p:cNvPr>
          <p:cNvCxnSpPr>
            <a:cxnSpLocks/>
            <a:stCxn id="17" idx="2"/>
            <a:endCxn id="20" idx="0"/>
          </p:cNvCxnSpPr>
          <p:nvPr/>
        </p:nvCxnSpPr>
        <p:spPr>
          <a:xfrm flipH="1">
            <a:off x="3393424" y="4638486"/>
            <a:ext cx="5750576" cy="12515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B9E6F82-8400-47CF-99F7-7C95D5B991F3}"/>
              </a:ext>
            </a:extLst>
          </p:cNvPr>
          <p:cNvCxnSpPr>
            <a:cxnSpLocks/>
            <a:stCxn id="17" idx="2"/>
            <a:endCxn id="30" idx="0"/>
          </p:cNvCxnSpPr>
          <p:nvPr/>
        </p:nvCxnSpPr>
        <p:spPr>
          <a:xfrm>
            <a:off x="9144000" y="4638486"/>
            <a:ext cx="6450379" cy="12515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270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up)">
                                      <p:cBhvr>
                                        <p:cTn id="35" dur="500"/>
                                        <p:tgtEl>
                                          <p:spTgt spid="3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p:bldP spid="20" grpId="0" animBg="1"/>
      <p:bldP spid="29" grpId="0" animBg="1"/>
      <p:bldP spid="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2438400" y="7962900"/>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267200" y="-1510651"/>
            <a:ext cx="6594113"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773400" y="1541377"/>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Rounded Rectangle 54">
            <a:extLst>
              <a:ext uri="{FF2B5EF4-FFF2-40B4-BE49-F238E27FC236}">
                <a16:creationId xmlns:a16="http://schemas.microsoft.com/office/drawing/2014/main" id="{CC9EBA86-F880-474E-96EA-ECD9F776AC08}"/>
              </a:ext>
            </a:extLst>
          </p:cNvPr>
          <p:cNvSpPr/>
          <p:nvPr/>
        </p:nvSpPr>
        <p:spPr>
          <a:xfrm>
            <a:off x="6362700" y="3086100"/>
            <a:ext cx="5562600" cy="1552386"/>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a:solidFill>
                  <a:schemeClr val="bg1"/>
                </a:solidFill>
                <a:latin typeface="Arial" panose="020B0604020202020204" pitchFamily="34" charset="0"/>
                <a:cs typeface="Arial" panose="020B0604020202020204" pitchFamily="34" charset="0"/>
              </a:rPr>
              <a:t>Không nên làm</a:t>
            </a:r>
            <a:endParaRPr lang="en-US" sz="3600" b="1">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7A1F074-807C-49E6-A421-FE74BAB7DECE}"/>
              </a:ext>
            </a:extLst>
          </p:cNvPr>
          <p:cNvSpPr/>
          <p:nvPr/>
        </p:nvSpPr>
        <p:spPr>
          <a:xfrm>
            <a:off x="1257300" y="696602"/>
            <a:ext cx="15773400" cy="1738296"/>
          </a:xfrm>
          <a:prstGeom prst="rect">
            <a:avLst/>
          </a:prstGeom>
        </p:spPr>
        <p:txBody>
          <a:bodyPr wrap="square">
            <a:spAutoFit/>
          </a:bodyPr>
          <a:lstStyle/>
          <a:p>
            <a:pPr algn="ctr">
              <a:lnSpc>
                <a:spcPct val="150000"/>
              </a:lnSpc>
            </a:pPr>
            <a:r>
              <a:rPr lang="nl-NL" sz="3800" b="1">
                <a:latin typeface="Arial" panose="020B0604020202020204" pitchFamily="34" charset="0"/>
                <a:cs typeface="Arial" panose="020B0604020202020204" pitchFamily="34" charset="0"/>
              </a:rPr>
              <a:t>Một số việc nên làm / không nên làm để đảm bảo vệ sinh chuồng nuôi và bảo vệ môi trường trong chăn nuôi</a:t>
            </a:r>
            <a:endParaRPr lang="en-US" sz="3800" b="1">
              <a:latin typeface="Arial" panose="020B0604020202020204" pitchFamily="34" charset="0"/>
              <a:cs typeface="Arial" panose="020B0604020202020204" pitchFamily="34" charset="0"/>
            </a:endParaRPr>
          </a:p>
        </p:txBody>
      </p:sp>
      <p:sp>
        <p:nvSpPr>
          <p:cNvPr id="20" name="Rounded Rectangle 54">
            <a:extLst>
              <a:ext uri="{FF2B5EF4-FFF2-40B4-BE49-F238E27FC236}">
                <a16:creationId xmlns:a16="http://schemas.microsoft.com/office/drawing/2014/main" id="{12A18CFE-5DD5-4DB0-A755-F819A9433126}"/>
              </a:ext>
            </a:extLst>
          </p:cNvPr>
          <p:cNvSpPr/>
          <p:nvPr/>
        </p:nvSpPr>
        <p:spPr>
          <a:xfrm>
            <a:off x="1434833" y="5897403"/>
            <a:ext cx="6794768" cy="380067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Không xử lí chất thải </a:t>
            </a:r>
          </a:p>
          <a:p>
            <a:pPr algn="ctr">
              <a:lnSpc>
                <a:spcPct val="150000"/>
              </a:lnSpc>
            </a:pPr>
            <a:r>
              <a:rPr lang="nl-NL" sz="3600">
                <a:solidFill>
                  <a:schemeClr val="tx1"/>
                </a:solidFill>
                <a:latin typeface="Arial" panose="020B0604020202020204" pitchFamily="34" charset="0"/>
                <a:cs typeface="Arial" panose="020B0604020202020204" pitchFamily="34" charset="0"/>
              </a:rPr>
              <a:t>thường xuyên</a:t>
            </a:r>
            <a:endParaRPr lang="en-US" sz="3600">
              <a:solidFill>
                <a:schemeClr val="tx1"/>
              </a:solidFill>
              <a:latin typeface="Arial" panose="020B0604020202020204" pitchFamily="34" charset="0"/>
              <a:cs typeface="Arial" panose="020B0604020202020204" pitchFamily="34" charset="0"/>
            </a:endParaRPr>
          </a:p>
        </p:txBody>
      </p:sp>
      <p:sp>
        <p:nvSpPr>
          <p:cNvPr id="29" name="Rounded Rectangle 54">
            <a:extLst>
              <a:ext uri="{FF2B5EF4-FFF2-40B4-BE49-F238E27FC236}">
                <a16:creationId xmlns:a16="http://schemas.microsoft.com/office/drawing/2014/main" id="{0981E540-3F96-42E3-9FD9-64CC567BCA95}"/>
              </a:ext>
            </a:extLst>
          </p:cNvPr>
          <p:cNvSpPr/>
          <p:nvPr/>
        </p:nvSpPr>
        <p:spPr>
          <a:xfrm>
            <a:off x="10058400" y="5897403"/>
            <a:ext cx="6794768" cy="380067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Không quan tâm đến việc </a:t>
            </a:r>
          </a:p>
          <a:p>
            <a:pPr algn="ctr">
              <a:lnSpc>
                <a:spcPct val="150000"/>
              </a:lnSpc>
            </a:pPr>
            <a:r>
              <a:rPr lang="nl-NL" sz="3600">
                <a:solidFill>
                  <a:schemeClr val="tx1"/>
                </a:solidFill>
                <a:latin typeface="Arial" panose="020B0604020202020204" pitchFamily="34" charset="0"/>
                <a:cs typeface="Arial" panose="020B0604020202020204" pitchFamily="34" charset="0"/>
              </a:rPr>
              <a:t>quy hoạch chăn nuôi</a:t>
            </a:r>
            <a:endParaRPr lang="en-US" sz="3600">
              <a:solidFill>
                <a:schemeClr val="tx1"/>
              </a:solidFill>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A6A963A5-6D29-435E-9694-4E230BB06FA2}"/>
              </a:ext>
            </a:extLst>
          </p:cNvPr>
          <p:cNvCxnSpPr>
            <a:cxnSpLocks/>
            <a:stCxn id="17" idx="2"/>
            <a:endCxn id="29" idx="0"/>
          </p:cNvCxnSpPr>
          <p:nvPr/>
        </p:nvCxnSpPr>
        <p:spPr>
          <a:xfrm>
            <a:off x="9144000" y="4638486"/>
            <a:ext cx="4311784" cy="12589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6846A12-AFE7-417A-AC9C-FF56F57E4AD9}"/>
              </a:ext>
            </a:extLst>
          </p:cNvPr>
          <p:cNvCxnSpPr>
            <a:cxnSpLocks/>
            <a:stCxn id="17" idx="2"/>
            <a:endCxn id="20" idx="0"/>
          </p:cNvCxnSpPr>
          <p:nvPr/>
        </p:nvCxnSpPr>
        <p:spPr>
          <a:xfrm flipH="1">
            <a:off x="4832217" y="4638486"/>
            <a:ext cx="4311783" cy="12589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692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ến lược phát triển chăn nuôi đến năm 2030, định hướng đến năm 2040: Thời  cơ và vận hội | Báo Dân tộc và Phát tr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0317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846;p50"/>
          <p:cNvSpPr/>
          <p:nvPr/>
        </p:nvSpPr>
        <p:spPr>
          <a:xfrm>
            <a:off x="970156" y="952500"/>
            <a:ext cx="16347688" cy="2094753"/>
          </a:xfrm>
          <a:prstGeom prst="roundRect">
            <a:avLst>
              <a:gd name="adj" fmla="val 50000"/>
            </a:avLst>
          </a:prstGeom>
          <a:solidFill>
            <a:schemeClr val="lt1"/>
          </a:solidFill>
          <a:ln w="28575" cap="flat" cmpd="sng">
            <a:solidFill>
              <a:schemeClr val="accent4">
                <a:lumMod val="75000"/>
              </a:schemeClr>
            </a:solidFill>
            <a:prstDash val="solid"/>
            <a:round/>
            <a:headEnd type="none" w="sm" len="sm"/>
            <a:tailEnd type="none" w="sm" len="sm"/>
          </a:ln>
        </p:spPr>
        <p:txBody>
          <a:bodyPr spcFirstLastPara="1" wrap="square" lIns="182850" tIns="182850" rIns="182850" bIns="182850" anchor="ctr" anchorCtr="0">
            <a:noAutofit/>
          </a:bodyPr>
          <a:lstStyle/>
          <a:p>
            <a:pPr algn="ctr"/>
            <a:r>
              <a:rPr lang="en-US" sz="6500" b="1">
                <a:solidFill>
                  <a:srgbClr val="224478"/>
                </a:solidFill>
                <a:latin typeface="Arial" panose="020B0604020202020204" pitchFamily="34" charset="0"/>
                <a:cs typeface="Arial" panose="020B0604020202020204" pitchFamily="34" charset="0"/>
              </a:rPr>
              <a:t>CHƯƠNG V. CÔNG NGHỆ CHĂN NUÔI</a:t>
            </a:r>
          </a:p>
        </p:txBody>
      </p:sp>
    </p:spTree>
    <p:extLst>
      <p:ext uri="{BB962C8B-B14F-4D97-AF65-F5344CB8AC3E}">
        <p14:creationId xmlns:p14="http://schemas.microsoft.com/office/powerpoint/2010/main" val="1950143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2438400" y="7962900"/>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267200" y="-1510651"/>
            <a:ext cx="6594113"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773400" y="1541377"/>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4" name="Freeform 2"/>
          <p:cNvSpPr/>
          <p:nvPr/>
        </p:nvSpPr>
        <p:spPr>
          <a:xfrm>
            <a:off x="498778" y="3733800"/>
            <a:ext cx="7832724" cy="6553200"/>
          </a:xfrm>
          <a:custGeom>
            <a:avLst/>
            <a:gdLst/>
            <a:ahLst/>
            <a:cxnLst/>
            <a:rect l="l" t="t" r="r" b="b"/>
            <a:pathLst>
              <a:path w="9266225" h="7586721">
                <a:moveTo>
                  <a:pt x="0" y="0"/>
                </a:moveTo>
                <a:lnTo>
                  <a:pt x="9266225" y="0"/>
                </a:lnTo>
                <a:lnTo>
                  <a:pt x="9266225" y="7586721"/>
                </a:lnTo>
                <a:lnTo>
                  <a:pt x="0" y="7586721"/>
                </a:lnTo>
                <a:lnTo>
                  <a:pt x="0" y="0"/>
                </a:lnTo>
                <a:close/>
              </a:path>
            </a:pathLst>
          </a:custGeom>
          <a:blipFill>
            <a:blip r:embed="rId6"/>
            <a:stretch>
              <a:fillRect/>
            </a:stretch>
          </a:blipFill>
        </p:spPr>
        <p:txBody>
          <a:bodyPr/>
          <a:lstStyle/>
          <a:p>
            <a:endParaRPr lang="en-US"/>
          </a:p>
        </p:txBody>
      </p:sp>
      <p:grpSp>
        <p:nvGrpSpPr>
          <p:cNvPr id="35" name="Group 34"/>
          <p:cNvGrpSpPr/>
          <p:nvPr/>
        </p:nvGrpSpPr>
        <p:grpSpPr>
          <a:xfrm>
            <a:off x="8229600" y="1002752"/>
            <a:ext cx="9357422" cy="6007648"/>
            <a:chOff x="4165753" y="1400536"/>
            <a:chExt cx="4678711" cy="3003824"/>
          </a:xfrm>
        </p:grpSpPr>
        <p:grpSp>
          <p:nvGrpSpPr>
            <p:cNvPr id="36" name="Group 35">
              <a:extLst>
                <a:ext uri="{FF2B5EF4-FFF2-40B4-BE49-F238E27FC236}">
                  <a16:creationId xmlns:a16="http://schemas.microsoft.com/office/drawing/2014/main" id="{6A32A5F6-E82A-5127-350B-FAD04435DF38}"/>
                </a:ext>
              </a:extLst>
            </p:cNvPr>
            <p:cNvGrpSpPr/>
            <p:nvPr/>
          </p:nvGrpSpPr>
          <p:grpSpPr>
            <a:xfrm>
              <a:off x="4165753" y="1400536"/>
              <a:ext cx="4678711" cy="3003824"/>
              <a:chOff x="99664" y="188956"/>
              <a:chExt cx="4678711" cy="3003824"/>
            </a:xfrm>
          </p:grpSpPr>
          <p:sp>
            <p:nvSpPr>
              <p:cNvPr id="38" name="Rounded Rectangle 7">
                <a:extLst>
                  <a:ext uri="{FF2B5EF4-FFF2-40B4-BE49-F238E27FC236}">
                    <a16:creationId xmlns:a16="http://schemas.microsoft.com/office/drawing/2014/main" id="{B07E0603-05AE-B8A0-B8BF-D9D930E3E03F}"/>
                  </a:ext>
                </a:extLst>
              </p:cNvPr>
              <p:cNvSpPr/>
              <p:nvPr/>
            </p:nvSpPr>
            <p:spPr>
              <a:xfrm>
                <a:off x="99664" y="388887"/>
                <a:ext cx="4678711" cy="2803893"/>
              </a:xfrm>
              <a:prstGeom prst="roundRect">
                <a:avLst>
                  <a:gd name="adj" fmla="val 36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prstClr val="white"/>
                  </a:solidFill>
                  <a:latin typeface="Calibri"/>
                  <a:sym typeface="Arial"/>
                </a:endParaRPr>
              </a:p>
            </p:txBody>
          </p:sp>
          <p:pic>
            <p:nvPicPr>
              <p:cNvPr id="39" name="Picture 38">
                <a:extLst>
                  <a:ext uri="{FF2B5EF4-FFF2-40B4-BE49-F238E27FC236}">
                    <a16:creationId xmlns:a16="http://schemas.microsoft.com/office/drawing/2014/main" id="{E935C2F2-D669-7008-4817-4BA5E5FB95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4857" y="188956"/>
                <a:ext cx="628324" cy="613442"/>
              </a:xfrm>
              <a:prstGeom prst="rect">
                <a:avLst/>
              </a:prstGeom>
            </p:spPr>
          </p:pic>
        </p:grpSp>
        <p:sp>
          <p:nvSpPr>
            <p:cNvPr id="37" name="Rectangle 36">
              <a:extLst>
                <a:ext uri="{FF2B5EF4-FFF2-40B4-BE49-F238E27FC236}">
                  <a16:creationId xmlns:a16="http://schemas.microsoft.com/office/drawing/2014/main" id="{0E2B3F39-AABD-4749-9521-BE8DE451189E}"/>
                </a:ext>
              </a:extLst>
            </p:cNvPr>
            <p:cNvSpPr/>
            <p:nvPr/>
          </p:nvSpPr>
          <p:spPr>
            <a:xfrm>
              <a:off x="4348171" y="2221753"/>
              <a:ext cx="4313873" cy="1708160"/>
            </a:xfrm>
            <a:prstGeom prst="rect">
              <a:avLst/>
            </a:prstGeom>
          </p:spPr>
          <p:txBody>
            <a:bodyPr wrap="square" anchor="ctr">
              <a:spAutoFit/>
            </a:bodyPr>
            <a:lstStyle/>
            <a:p>
              <a:pPr algn="just">
                <a:lnSpc>
                  <a:spcPct val="150000"/>
                </a:lnSpc>
              </a:pPr>
              <a:r>
                <a:rPr lang="nl-NL" sz="3600" b="1" i="1">
                  <a:solidFill>
                    <a:srgbClr val="FF0000"/>
                  </a:solidFill>
                  <a:latin typeface="Arial" panose="020B0604020202020204" pitchFamily="34" charset="0"/>
                  <a:cs typeface="Arial" panose="020B0604020202020204" pitchFamily="34" charset="0"/>
                </a:rPr>
                <a:t>Kết nối năng lực SGK trang 83</a:t>
              </a: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nl-NL" sz="3600">
                  <a:latin typeface="Arial" panose="020B0604020202020204" pitchFamily="34" charset="0"/>
                  <a:ea typeface="Calibri" panose="020F0502020204030204" pitchFamily="34" charset="0"/>
                  <a:cs typeface="Arial" panose="020B0604020202020204" pitchFamily="34" charset="0"/>
                </a:rPr>
                <a:t>Sử dụng internet, sách, báo,... Để tìm hiểu vấn đề ô nhiễm chuồng nuôi trong chăn nuôi và các biện pháp xử lí.</a:t>
              </a:r>
              <a:endParaRPr lang="en-US" sz="3600">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43690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anim calcmode="lin" valueType="num">
                                      <p:cBhvr>
                                        <p:cTn id="13" dur="500" fill="hold"/>
                                        <p:tgtEl>
                                          <p:spTgt spid="35"/>
                                        </p:tgtEl>
                                        <p:attrNameLst>
                                          <p:attrName>ppt_x</p:attrName>
                                        </p:attrNameLst>
                                      </p:cBhvr>
                                      <p:tavLst>
                                        <p:tav tm="0">
                                          <p:val>
                                            <p:strVal val="#ppt_x"/>
                                          </p:val>
                                        </p:tav>
                                        <p:tav tm="100000">
                                          <p:val>
                                            <p:strVal val="#ppt_x"/>
                                          </p:val>
                                        </p:tav>
                                      </p:tavLst>
                                    </p:anim>
                                    <p:anim calcmode="lin" valueType="num">
                                      <p:cBhvr>
                                        <p:cTn id="1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2438400" y="7962900"/>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267200" y="-1510651"/>
            <a:ext cx="6594113"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026" name="Picture 2" descr="Số lượng bò, lợn bao nhiêu mới có thể xây hầm biog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2713" y="0"/>
            <a:ext cx="8255287" cy="102870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Freeform 4"/>
          <p:cNvSpPr/>
          <p:nvPr/>
        </p:nvSpPr>
        <p:spPr>
          <a:xfrm>
            <a:off x="15773400" y="1541377"/>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Rectangle 6"/>
          <p:cNvSpPr/>
          <p:nvPr/>
        </p:nvSpPr>
        <p:spPr>
          <a:xfrm>
            <a:off x="609600" y="1645106"/>
            <a:ext cx="8839200" cy="6996787"/>
          </a:xfrm>
          <a:prstGeom prst="rect">
            <a:avLst/>
          </a:prstGeom>
        </p:spPr>
        <p:txBody>
          <a:bodyPr wrap="square">
            <a:spAutoFit/>
          </a:bodyPr>
          <a:lstStyle/>
          <a:p>
            <a:pPr algn="just">
              <a:lnSpc>
                <a:spcPct val="150000"/>
              </a:lnSpc>
              <a:spcAft>
                <a:spcPts val="1000"/>
              </a:spcAft>
            </a:pPr>
            <a:r>
              <a:rPr lang="nl-NL" sz="3600">
                <a:latin typeface="Arial" panose="020B0604020202020204" pitchFamily="34" charset="0"/>
                <a:ea typeface="Calibri" panose="020F0502020204030204" pitchFamily="34" charset="0"/>
                <a:cs typeface="Arial" panose="020B0604020202020204" pitchFamily="34" charset="0"/>
              </a:rPr>
              <a:t>Một số giải pháp làm giảm ô nhiễm môi trường trong chăn nuôi nông hộ (gà, lợn, trâu, bò, ..) ở gia đình, địa phương em:</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nl-NL" sz="3600">
                <a:latin typeface="Arial" panose="020B0604020202020204" pitchFamily="34" charset="0"/>
                <a:ea typeface="Calibri" panose="020F0502020204030204" pitchFamily="34" charset="0"/>
                <a:cs typeface="Arial" panose="020B0604020202020204" pitchFamily="34" charset="0"/>
              </a:rPr>
              <a:t>Xây biogas để xử lí phân và tạo nguồn chất đốt.</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3600">
                <a:latin typeface="Arial" panose="020B0604020202020204" pitchFamily="34" charset="0"/>
                <a:ea typeface="Calibri" panose="020F0502020204030204" pitchFamily="34" charset="0"/>
                <a:cs typeface="Arial" panose="020B0604020202020204" pitchFamily="34" charset="0"/>
              </a:rPr>
              <a:t>Thiết kế lắp máy ép phân để tách phần bã và chất lỏng: phần bã sản xuất phân vi sinh, chất lỏng đưa vào hầm biogas.</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9166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heel(1)">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2438400" y="7962900"/>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267200" y="-1510651"/>
            <a:ext cx="6594113"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773400" y="1541377"/>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7"/>
          <p:cNvGrpSpPr/>
          <p:nvPr/>
        </p:nvGrpSpPr>
        <p:grpSpPr>
          <a:xfrm>
            <a:off x="949859" y="1944139"/>
            <a:ext cx="7127342" cy="5965422"/>
            <a:chOff x="1031189" y="865389"/>
            <a:chExt cx="3563671" cy="2982711"/>
          </a:xfrm>
        </p:grpSpPr>
        <p:sp>
          <p:nvSpPr>
            <p:cNvPr id="9" name="Rectangle: Rounded Corners 19">
              <a:extLst>
                <a:ext uri="{FF2B5EF4-FFF2-40B4-BE49-F238E27FC236}">
                  <a16:creationId xmlns:a16="http://schemas.microsoft.com/office/drawing/2014/main" id="{A26AD7A7-F6AD-7407-EFF6-D4EEF6B76C6A}"/>
                </a:ext>
              </a:extLst>
            </p:cNvPr>
            <p:cNvSpPr/>
            <p:nvPr/>
          </p:nvSpPr>
          <p:spPr>
            <a:xfrm>
              <a:off x="1031189" y="1478626"/>
              <a:ext cx="3563671" cy="2369474"/>
            </a:xfrm>
            <a:prstGeom prst="roundRect">
              <a:avLst>
                <a:gd name="adj" fmla="val 753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en-US" sz="7200" b="1">
                  <a:solidFill>
                    <a:srgbClr val="000000"/>
                  </a:solidFill>
                  <a:latin typeface="Arial" panose="020B0604020202020204" pitchFamily="34" charset="0"/>
                  <a:ea typeface="Times New Roman" panose="02020603050405020304" pitchFamily="18" charset="0"/>
                  <a:cs typeface="Arial" panose="020B0604020202020204" pitchFamily="34" charset="0"/>
                </a:rPr>
                <a:t>LUYỆN TẬP</a:t>
              </a:r>
            </a:p>
          </p:txBody>
        </p:sp>
        <p:sp>
          <p:nvSpPr>
            <p:cNvPr id="10" name="Freeform 2"/>
            <p:cNvSpPr/>
            <p:nvPr/>
          </p:nvSpPr>
          <p:spPr>
            <a:xfrm>
              <a:off x="2231244" y="865389"/>
              <a:ext cx="1163560" cy="1226474"/>
            </a:xfrm>
            <a:custGeom>
              <a:avLst/>
              <a:gdLst/>
              <a:ahLst/>
              <a:cxnLst/>
              <a:rect l="l" t="t" r="r" b="b"/>
              <a:pathLst>
                <a:path w="4140679" h="4114800">
                  <a:moveTo>
                    <a:pt x="0" y="0"/>
                  </a:moveTo>
                  <a:lnTo>
                    <a:pt x="4140680" y="0"/>
                  </a:lnTo>
                  <a:lnTo>
                    <a:pt x="414068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1" name="Group 10"/>
          <p:cNvGrpSpPr/>
          <p:nvPr/>
        </p:nvGrpSpPr>
        <p:grpSpPr>
          <a:xfrm>
            <a:off x="8930640" y="2185743"/>
            <a:ext cx="8423008" cy="6038128"/>
            <a:chOff x="4632960" y="1385296"/>
            <a:chExt cx="4211504" cy="3019064"/>
          </a:xfrm>
        </p:grpSpPr>
        <p:grpSp>
          <p:nvGrpSpPr>
            <p:cNvPr id="12" name="Group 11">
              <a:extLst>
                <a:ext uri="{FF2B5EF4-FFF2-40B4-BE49-F238E27FC236}">
                  <a16:creationId xmlns:a16="http://schemas.microsoft.com/office/drawing/2014/main" id="{6A32A5F6-E82A-5127-350B-FAD04435DF38}"/>
                </a:ext>
              </a:extLst>
            </p:cNvPr>
            <p:cNvGrpSpPr/>
            <p:nvPr/>
          </p:nvGrpSpPr>
          <p:grpSpPr>
            <a:xfrm>
              <a:off x="4632960" y="1385296"/>
              <a:ext cx="4211504" cy="3019064"/>
              <a:chOff x="566871" y="173716"/>
              <a:chExt cx="4211504" cy="3019064"/>
            </a:xfrm>
          </p:grpSpPr>
          <p:sp>
            <p:nvSpPr>
              <p:cNvPr id="14" name="Rounded Rectangle 7">
                <a:extLst>
                  <a:ext uri="{FF2B5EF4-FFF2-40B4-BE49-F238E27FC236}">
                    <a16:creationId xmlns:a16="http://schemas.microsoft.com/office/drawing/2014/main" id="{B07E0603-05AE-B8A0-B8BF-D9D930E3E03F}"/>
                  </a:ext>
                </a:extLst>
              </p:cNvPr>
              <p:cNvSpPr/>
              <p:nvPr/>
            </p:nvSpPr>
            <p:spPr>
              <a:xfrm>
                <a:off x="566871" y="388887"/>
                <a:ext cx="4211504" cy="2803893"/>
              </a:xfrm>
              <a:prstGeom prst="roundRect">
                <a:avLst>
                  <a:gd name="adj" fmla="val 36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prstClr val="white"/>
                  </a:solidFill>
                  <a:latin typeface="Calibri"/>
                  <a:sym typeface="Arial"/>
                </a:endParaRPr>
              </a:p>
            </p:txBody>
          </p:sp>
          <p:pic>
            <p:nvPicPr>
              <p:cNvPr id="15" name="Picture 14">
                <a:extLst>
                  <a:ext uri="{FF2B5EF4-FFF2-40B4-BE49-F238E27FC236}">
                    <a16:creationId xmlns:a16="http://schemas.microsoft.com/office/drawing/2014/main" id="{E935C2F2-D669-7008-4817-4BA5E5FB95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8461" y="173716"/>
                <a:ext cx="628324" cy="613442"/>
              </a:xfrm>
              <a:prstGeom prst="rect">
                <a:avLst/>
              </a:prstGeom>
            </p:spPr>
          </p:pic>
        </p:grpSp>
        <p:sp>
          <p:nvSpPr>
            <p:cNvPr id="13" name="Rectangle 12"/>
            <p:cNvSpPr/>
            <p:nvPr/>
          </p:nvSpPr>
          <p:spPr>
            <a:xfrm>
              <a:off x="4750928" y="2479801"/>
              <a:ext cx="3975568" cy="955775"/>
            </a:xfrm>
            <a:prstGeom prst="rect">
              <a:avLst/>
            </a:prstGeom>
          </p:spPr>
          <p:txBody>
            <a:bodyPr wrap="square">
              <a:spAutoFit/>
            </a:bodyPr>
            <a:lstStyle/>
            <a:p>
              <a:pPr algn="ctr">
                <a:lnSpc>
                  <a:spcPct val="150000"/>
                </a:lnSpc>
                <a:spcBef>
                  <a:spcPts val="200"/>
                </a:spcBef>
                <a:spcAft>
                  <a:spcPts val="200"/>
                </a:spcAft>
              </a:pPr>
              <a:r>
                <a:rPr lang="vi-VN" sz="4200" b="1" i="1">
                  <a:latin typeface="Arial" panose="020B0604020202020204" pitchFamily="34" charset="0"/>
                  <a:ea typeface="Times New Roman" panose="02020603050405020304" pitchFamily="18" charset="0"/>
                  <a:cs typeface="Arial" panose="020B0604020202020204" pitchFamily="34" charset="0"/>
                </a:rPr>
                <a:t>Nhiệm vụ</a:t>
              </a:r>
              <a:r>
                <a:rPr lang="en-US" sz="4200" b="1" i="1">
                  <a:latin typeface="Arial" panose="020B0604020202020204" pitchFamily="34" charset="0"/>
                  <a:ea typeface="Times New Roman" panose="02020603050405020304" pitchFamily="18" charset="0"/>
                  <a:cs typeface="Arial" panose="020B0604020202020204" pitchFamily="34" charset="0"/>
                </a:rPr>
                <a:t>: </a:t>
              </a:r>
              <a:r>
                <a:rPr lang="nl-NL" sz="4200" b="1" i="1">
                  <a:latin typeface="Arial" panose="020B0604020202020204" pitchFamily="34" charset="0"/>
                  <a:cs typeface="Arial" panose="020B0604020202020204" pitchFamily="34" charset="0"/>
                </a:rPr>
                <a:t>Khoanh tròn vào câu đặt trước câu trả lời đúng</a:t>
              </a:r>
              <a:endParaRPr lang="en-US" sz="42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6687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6" name="Rectangle 5"/>
          <p:cNvSpPr/>
          <p:nvPr/>
        </p:nvSpPr>
        <p:spPr>
          <a:xfrm>
            <a:off x="1406207" y="3985154"/>
            <a:ext cx="15351638" cy="4201150"/>
          </a:xfrm>
          <a:prstGeom prst="rect">
            <a:avLst/>
          </a:prstGeom>
          <a:noFill/>
        </p:spPr>
        <p:txBody>
          <a:bodyPr wrap="none" lIns="137160" tIns="68580" rIns="137160" bIns="68580">
            <a:spAutoFit/>
          </a:bodyPr>
          <a:lstStyle/>
          <a:p>
            <a:pPr algn="ctr" defTabSz="1828756"/>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ĐƯỜNG LÊN ĐỈNH</a:t>
            </a:r>
          </a:p>
          <a:p>
            <a:pPr algn="ctr" defTabSz="1828756"/>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OLYMPIA</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5434" y="3"/>
            <a:ext cx="4773180" cy="3586134"/>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7"/>
          <a:stretch>
            <a:fillRect/>
          </a:stretch>
        </p:blipFill>
        <p:spPr>
          <a:xfrm>
            <a:off x="18669000" y="7886700"/>
            <a:ext cx="1219200" cy="1219200"/>
          </a:xfrm>
          <a:prstGeom prst="rect">
            <a:avLst/>
          </a:prstGeom>
        </p:spPr>
      </p:pic>
    </p:spTree>
    <p:extLst>
      <p:ext uri="{BB962C8B-B14F-4D97-AF65-F5344CB8AC3E}">
        <p14:creationId xmlns:p14="http://schemas.microsoft.com/office/powerpoint/2010/main" val="535248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2286010" y="10632"/>
            <a:ext cx="13716000" cy="10287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cxnSp>
        <p:nvCxnSpPr>
          <p:cNvPr id="3" name="Straight Connector 2"/>
          <p:cNvCxnSpPr>
            <a:endCxn id="8" idx="1"/>
          </p:cNvCxnSpPr>
          <p:nvPr/>
        </p:nvCxnSpPr>
        <p:spPr>
          <a:xfrm>
            <a:off x="2785840" y="536052"/>
            <a:ext cx="1713572" cy="46180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5" y="5154140"/>
            <a:ext cx="1692330" cy="464354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2817141"/>
            <a:ext cx="9258300" cy="464003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lnSpc>
                <a:spcPct val="150000"/>
              </a:lnSpc>
            </a:pPr>
            <a:endParaRPr lang="en-US" sz="4002" b="1"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2787314" y="5154135"/>
            <a:ext cx="1712100" cy="4634646"/>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5" y="535065"/>
            <a:ext cx="1692330" cy="461907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5" y="2723473"/>
            <a:ext cx="294974" cy="4861326"/>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sp>
        <p:nvSpPr>
          <p:cNvPr id="9" name="Left Bracket 8"/>
          <p:cNvSpPr/>
          <p:nvPr/>
        </p:nvSpPr>
        <p:spPr>
          <a:xfrm rot="10800000">
            <a:off x="13505911" y="2723473"/>
            <a:ext cx="285234" cy="4861326"/>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nvGrpSpPr>
          <p:cNvPr id="10" name="Group 9"/>
          <p:cNvGrpSpPr/>
          <p:nvPr/>
        </p:nvGrpSpPr>
        <p:grpSpPr>
          <a:xfrm>
            <a:off x="4124811" y="4763853"/>
            <a:ext cx="763926" cy="763926"/>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nvGrpSpPr>
          <p:cNvPr id="13" name="Group 12"/>
          <p:cNvGrpSpPr/>
          <p:nvPr/>
        </p:nvGrpSpPr>
        <p:grpSpPr>
          <a:xfrm>
            <a:off x="13392529" y="4761747"/>
            <a:ext cx="763926" cy="763926"/>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pic>
        <p:nvPicPr>
          <p:cNvPr id="29" name="Picture 5" descr="n3"/>
          <p:cNvPicPr>
            <a:picLocks noChangeAspect="1" noChangeArrowheads="1"/>
          </p:cNvPicPr>
          <p:nvPr/>
        </p:nvPicPr>
        <p:blipFill>
          <a:blip r:embed="rId10"/>
          <a:srcRect/>
          <a:stretch>
            <a:fillRect/>
          </a:stretch>
        </p:blipFill>
        <p:spPr bwMode="auto">
          <a:xfrm rot="10800000" flipV="1">
            <a:off x="2770391" y="458385"/>
            <a:ext cx="12713082" cy="257178"/>
          </a:xfrm>
          <a:prstGeom prst="rect">
            <a:avLst/>
          </a:prstGeom>
          <a:noFill/>
          <a:ln w="9525">
            <a:noFill/>
            <a:miter lim="800000"/>
            <a:headEnd/>
            <a:tailEnd/>
          </a:ln>
        </p:spPr>
      </p:pic>
      <p:pic>
        <p:nvPicPr>
          <p:cNvPr id="30" name="Picture 5" descr="n3"/>
          <p:cNvPicPr>
            <a:picLocks noChangeAspect="1" noChangeArrowheads="1"/>
          </p:cNvPicPr>
          <p:nvPr/>
        </p:nvPicPr>
        <p:blipFill>
          <a:blip r:embed="rId10"/>
          <a:srcRect/>
          <a:stretch>
            <a:fillRect/>
          </a:stretch>
        </p:blipFill>
        <p:spPr bwMode="auto">
          <a:xfrm rot="10800000" flipV="1">
            <a:off x="2770391" y="9754881"/>
            <a:ext cx="12713082" cy="257178"/>
          </a:xfrm>
          <a:prstGeom prst="rect">
            <a:avLst/>
          </a:prstGeom>
          <a:noFill/>
          <a:ln w="9525">
            <a:noFill/>
            <a:miter lim="800000"/>
            <a:headEnd/>
            <a:tailEnd/>
          </a:ln>
        </p:spPr>
      </p:pic>
      <p:grpSp>
        <p:nvGrpSpPr>
          <p:cNvPr id="17" name="Group 16"/>
          <p:cNvGrpSpPr/>
          <p:nvPr/>
        </p:nvGrpSpPr>
        <p:grpSpPr>
          <a:xfrm>
            <a:off x="2457357" y="9506217"/>
            <a:ext cx="763926" cy="763926"/>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nvGrpSpPr>
          <p:cNvPr id="20" name="Group 19"/>
          <p:cNvGrpSpPr/>
          <p:nvPr/>
        </p:nvGrpSpPr>
        <p:grpSpPr>
          <a:xfrm>
            <a:off x="15056541" y="9506217"/>
            <a:ext cx="763926" cy="763926"/>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nvGrpSpPr>
          <p:cNvPr id="23" name="Group 22"/>
          <p:cNvGrpSpPr/>
          <p:nvPr/>
        </p:nvGrpSpPr>
        <p:grpSpPr>
          <a:xfrm>
            <a:off x="2457357" y="175587"/>
            <a:ext cx="763926" cy="763926"/>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nvGrpSpPr>
          <p:cNvPr id="26" name="Group 25"/>
          <p:cNvGrpSpPr/>
          <p:nvPr/>
        </p:nvGrpSpPr>
        <p:grpSpPr>
          <a:xfrm>
            <a:off x="15056541" y="175587"/>
            <a:ext cx="763926" cy="763926"/>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1" cstate="print"/>
          <a:stretch>
            <a:fillRect/>
          </a:stretch>
        </p:blipFill>
        <p:spPr>
          <a:xfrm>
            <a:off x="18349068" y="8927760"/>
            <a:ext cx="685800" cy="685800"/>
          </a:xfrm>
          <a:prstGeom prst="rect">
            <a:avLst/>
          </a:prstGeom>
        </p:spPr>
      </p:pic>
      <p:sp>
        <p:nvSpPr>
          <p:cNvPr id="16" name="Rectangle 15"/>
          <p:cNvSpPr/>
          <p:nvPr/>
        </p:nvSpPr>
        <p:spPr>
          <a:xfrm>
            <a:off x="4762665" y="3244332"/>
            <a:ext cx="8823874" cy="3785652"/>
          </a:xfrm>
          <a:prstGeom prst="rect">
            <a:avLst/>
          </a:prstGeom>
        </p:spPr>
        <p:txBody>
          <a:bodyPr wrap="square">
            <a:spAutoFit/>
          </a:bodyPr>
          <a:lstStyle/>
          <a:p>
            <a:pPr algn="just" defTabSz="1828756">
              <a:lnSpc>
                <a:spcPct val="150000"/>
              </a:lnSpc>
            </a:pPr>
            <a:r>
              <a:rPr lang="vi-VN" sz="4000" dirty="0">
                <a:solidFill>
                  <a:prstClr val="white"/>
                </a:solidFill>
                <a:latin typeface="Arial" panose="020B0604020202020204" pitchFamily="34" charset="0"/>
                <a:cs typeface="Arial" panose="020B0604020202020204" pitchFamily="34" charset="0"/>
              </a:rPr>
              <a:t>Với mỗi câu hỏi,</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trong</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vòng</a:t>
            </a:r>
            <a:r>
              <a:rPr lang="en-US" sz="4000" dirty="0">
                <a:solidFill>
                  <a:prstClr val="white"/>
                </a:solidFill>
                <a:latin typeface="Arial" panose="020B0604020202020204" pitchFamily="34" charset="0"/>
                <a:cs typeface="Arial" panose="020B0604020202020204" pitchFamily="34" charset="0"/>
              </a:rPr>
              <a:t> 10s</a:t>
            </a:r>
            <a:r>
              <a:rPr lang="vi-VN" sz="4000" dirty="0">
                <a:solidFill>
                  <a:prstClr val="white"/>
                </a:solidFill>
                <a:latin typeface="Arial" panose="020B0604020202020204" pitchFamily="34" charset="0"/>
                <a:cs typeface="Arial" panose="020B0604020202020204" pitchFamily="34" charset="0"/>
              </a:rPr>
              <a:t> HS nào bấm chuông trước được giành quyền trả lời trước. Trả lời sai sẽ nhường</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quyền</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trả</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lời</a:t>
            </a:r>
            <a:r>
              <a:rPr lang="vi-VN" sz="4000" dirty="0">
                <a:solidFill>
                  <a:prstClr val="white"/>
                </a:solidFill>
                <a:latin typeface="Arial" panose="020B0604020202020204" pitchFamily="34" charset="0"/>
                <a:cs typeface="Arial" panose="020B0604020202020204" pitchFamily="34" charset="0"/>
              </a:rPr>
              <a:t> cho HS còn lại. </a:t>
            </a:r>
            <a:endParaRPr lang="en-US" sz="4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6010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2"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3"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4"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15"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2957206" y="316172"/>
            <a:ext cx="14552336" cy="6099868"/>
          </a:xfrm>
          <a:prstGeom prst="rect">
            <a:avLst/>
          </a:prstGeom>
          <a:solidFill>
            <a:srgbClr val="00589A">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b="1">
                <a:solidFill>
                  <a:srgbClr val="FFFF00"/>
                </a:solidFill>
                <a:latin typeface="Arial" panose="020B0604020202020204" pitchFamily="34" charset="0"/>
                <a:cs typeface="Arial" panose="020B0604020202020204" pitchFamily="34" charset="0"/>
              </a:rPr>
              <a:t>Nhược điểm của chuồng hở là </a:t>
            </a:r>
            <a:endParaRPr lang="en-US" sz="3600" b="1">
              <a:solidFill>
                <a:srgbClr val="FFFF00"/>
              </a:solidFill>
              <a:latin typeface="Arial" panose="020B0604020202020204" pitchFamily="34" charset="0"/>
              <a:cs typeface="Arial" panose="020B0604020202020204" pitchFamily="34" charset="0"/>
            </a:endParaRPr>
          </a:p>
          <a:p>
            <a:pPr algn="just">
              <a:lnSpc>
                <a:spcPct val="150000"/>
              </a:lnSpc>
            </a:pPr>
            <a:r>
              <a:rPr lang="nl-NL" sz="3600" b="1">
                <a:solidFill>
                  <a:srgbClr val="FFFF00"/>
                </a:solidFill>
                <a:latin typeface="Arial" panose="020B0604020202020204" pitchFamily="34" charset="0"/>
                <a:cs typeface="Arial" panose="020B0604020202020204" pitchFamily="34" charset="0"/>
              </a:rPr>
              <a:t> A. Khó kiểm soát khí hậu, chịu ảnh hưởng nhiều bởi điều kiện tự nhiên</a:t>
            </a:r>
            <a:endParaRPr lang="en-US" sz="3600" b="1">
              <a:solidFill>
                <a:srgbClr val="FFFF00"/>
              </a:solidFill>
              <a:latin typeface="Arial" panose="020B0604020202020204" pitchFamily="34" charset="0"/>
              <a:cs typeface="Arial" panose="020B0604020202020204" pitchFamily="34" charset="0"/>
            </a:endParaRPr>
          </a:p>
          <a:p>
            <a:pPr algn="just">
              <a:lnSpc>
                <a:spcPct val="150000"/>
              </a:lnSpc>
            </a:pPr>
            <a:r>
              <a:rPr lang="nl-NL" sz="3600" b="1">
                <a:solidFill>
                  <a:srgbClr val="FFFF00"/>
                </a:solidFill>
                <a:latin typeface="Arial" panose="020B0604020202020204" pitchFamily="34" charset="0"/>
                <a:cs typeface="Arial" panose="020B0604020202020204" pitchFamily="34" charset="0"/>
              </a:rPr>
              <a:t> B. Yêu cầu hệ thống điện, nước hiện đại.</a:t>
            </a:r>
            <a:endParaRPr lang="en-US" sz="3600" b="1">
              <a:solidFill>
                <a:srgbClr val="FFFF00"/>
              </a:solidFill>
              <a:latin typeface="Arial" panose="020B0604020202020204" pitchFamily="34" charset="0"/>
              <a:cs typeface="Arial" panose="020B0604020202020204" pitchFamily="34" charset="0"/>
            </a:endParaRPr>
          </a:p>
          <a:p>
            <a:pPr algn="just">
              <a:lnSpc>
                <a:spcPct val="150000"/>
              </a:lnSpc>
            </a:pPr>
            <a:r>
              <a:rPr lang="nl-NL" sz="3600" b="1">
                <a:solidFill>
                  <a:srgbClr val="FFFF00"/>
                </a:solidFill>
                <a:latin typeface="Arial" panose="020B0604020202020204" pitchFamily="34" charset="0"/>
                <a:cs typeface="Arial" panose="020B0604020202020204" pitchFamily="34" charset="0"/>
              </a:rPr>
              <a:t> C.  Chi phí đầu tư lớn</a:t>
            </a:r>
            <a:endParaRPr lang="en-US" sz="3600" b="1">
              <a:solidFill>
                <a:srgbClr val="FFFF00"/>
              </a:solidFill>
              <a:latin typeface="Arial" panose="020B0604020202020204" pitchFamily="34" charset="0"/>
              <a:cs typeface="Arial" panose="020B0604020202020204" pitchFamily="34" charset="0"/>
            </a:endParaRPr>
          </a:p>
          <a:p>
            <a:pPr algn="just">
              <a:lnSpc>
                <a:spcPct val="150000"/>
              </a:lnSpc>
            </a:pPr>
            <a:r>
              <a:rPr lang="nl-NL" sz="3600" b="1">
                <a:solidFill>
                  <a:srgbClr val="FFFF00"/>
                </a:solidFill>
                <a:latin typeface="Arial" panose="020B0604020202020204" pitchFamily="34" charset="0"/>
                <a:cs typeface="Arial" panose="020B0604020202020204" pitchFamily="34" charset="0"/>
              </a:rPr>
              <a:t> D. Chỉ phù hợp với quy mô chăn nuôi công nghiệp</a:t>
            </a:r>
            <a:endParaRPr lang="en-US" sz="3600" b="1">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2569207" y="190500"/>
            <a:ext cx="744948" cy="6342734"/>
            <a:chOff x="1322577" y="181189"/>
            <a:chExt cx="387789" cy="2666783"/>
          </a:xfrm>
        </p:grpSpPr>
        <p:grpSp>
          <p:nvGrpSpPr>
            <p:cNvPr id="53" name="Group 52"/>
            <p:cNvGrpSpPr/>
            <p:nvPr/>
          </p:nvGrpSpPr>
          <p:grpSpPr>
            <a:xfrm>
              <a:off x="1322577" y="1379570"/>
              <a:ext cx="274130" cy="242317"/>
              <a:chOff x="505018" y="3662327"/>
              <a:chExt cx="274130" cy="242317"/>
            </a:xfrm>
          </p:grpSpPr>
          <p:sp>
            <p:nvSpPr>
              <p:cNvPr id="54" name="Oval 53"/>
              <p:cNvSpPr/>
              <p:nvPr/>
            </p:nvSpPr>
            <p:spPr>
              <a:xfrm>
                <a:off x="505018" y="3662327"/>
                <a:ext cx="274130" cy="242317"/>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55" name="Oval 54"/>
              <p:cNvSpPr/>
              <p:nvPr/>
            </p:nvSpPr>
            <p:spPr>
              <a:xfrm>
                <a:off x="578927" y="3731586"/>
                <a:ext cx="117426" cy="10379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sp>
        <p:nvSpPr>
          <p:cNvPr id="58" name="Left Bracket 57"/>
          <p:cNvSpPr/>
          <p:nvPr/>
        </p:nvSpPr>
        <p:spPr>
          <a:xfrm flipH="1">
            <a:off x="17280942" y="231547"/>
            <a:ext cx="321258" cy="634273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nvGrpSpPr>
          <p:cNvPr id="8" name="Group 7"/>
          <p:cNvGrpSpPr/>
          <p:nvPr/>
        </p:nvGrpSpPr>
        <p:grpSpPr>
          <a:xfrm>
            <a:off x="1264001" y="1970061"/>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grpSp>
        <p:nvGrpSpPr>
          <p:cNvPr id="31" name="Group 30"/>
          <p:cNvGrpSpPr/>
          <p:nvPr/>
        </p:nvGrpSpPr>
        <p:grpSpPr>
          <a:xfrm>
            <a:off x="3126652" y="6639499"/>
            <a:ext cx="11508660" cy="3223410"/>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6"/>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3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9900" b="1">
                  <a:solidFill>
                    <a:prstClr val="white"/>
                  </a:solidFill>
                  <a:latin typeface="Arial" panose="020B0604020202020204" pitchFamily="34" charset="0"/>
                  <a:cs typeface="Arial" panose="020B0604020202020204" pitchFamily="34" charset="0"/>
                </a:rPr>
                <a:t>A</a:t>
              </a:r>
              <a:endParaRPr lang="en-US" sz="99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8"/>
            <a:stretch>
              <a:fillRect/>
            </a:stretch>
          </p:blipFill>
          <p:spPr>
            <a:xfrm rot="10800000">
              <a:off x="3638523" y="3777388"/>
              <a:ext cx="4256406" cy="508319"/>
            </a:xfrm>
            <a:prstGeom prst="rect">
              <a:avLst/>
            </a:prstGeom>
          </p:spPr>
        </p:pic>
      </p:grpSp>
      <p:grpSp>
        <p:nvGrpSpPr>
          <p:cNvPr id="28" name="Group 27"/>
          <p:cNvGrpSpPr/>
          <p:nvPr/>
        </p:nvGrpSpPr>
        <p:grpSpPr>
          <a:xfrm>
            <a:off x="821742" y="364198"/>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6" y="277250"/>
              <a:ext cx="480046" cy="830997"/>
            </a:xfrm>
            <a:prstGeom prst="rect">
              <a:avLst/>
            </a:prstGeom>
            <a:noFill/>
          </p:spPr>
          <p:txBody>
            <a:bodyPr wrap="none" rtlCol="0">
              <a:spAutoFit/>
            </a:bodyPr>
            <a:lstStyle/>
            <a:p>
              <a:pPr algn="ctr" defTabSz="1828756"/>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14635309"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15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4951" y="3238908"/>
            <a:ext cx="1296642"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257564" y="36886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10</a:t>
            </a:r>
          </a:p>
        </p:txBody>
      </p:sp>
      <p:sp>
        <p:nvSpPr>
          <p:cNvPr id="45" name="Oval 176"/>
          <p:cNvSpPr>
            <a:spLocks noChangeArrowheads="1"/>
          </p:cNvSpPr>
          <p:nvPr/>
        </p:nvSpPr>
        <p:spPr bwMode="auto">
          <a:xfrm>
            <a:off x="1263714" y="36475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9</a:t>
            </a:r>
          </a:p>
        </p:txBody>
      </p:sp>
      <p:sp>
        <p:nvSpPr>
          <p:cNvPr id="46" name="Oval 176"/>
          <p:cNvSpPr>
            <a:spLocks noChangeArrowheads="1"/>
          </p:cNvSpPr>
          <p:nvPr/>
        </p:nvSpPr>
        <p:spPr bwMode="auto">
          <a:xfrm>
            <a:off x="1257072" y="370891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8</a:t>
            </a:r>
          </a:p>
        </p:txBody>
      </p:sp>
      <p:sp>
        <p:nvSpPr>
          <p:cNvPr id="47" name="Oval 176"/>
          <p:cNvSpPr>
            <a:spLocks noChangeArrowheads="1"/>
          </p:cNvSpPr>
          <p:nvPr/>
        </p:nvSpPr>
        <p:spPr bwMode="auto">
          <a:xfrm>
            <a:off x="1282848" y="367277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7</a:t>
            </a:r>
          </a:p>
        </p:txBody>
      </p:sp>
      <p:sp>
        <p:nvSpPr>
          <p:cNvPr id="48" name="Oval 176"/>
          <p:cNvSpPr>
            <a:spLocks noChangeArrowheads="1"/>
          </p:cNvSpPr>
          <p:nvPr/>
        </p:nvSpPr>
        <p:spPr bwMode="auto">
          <a:xfrm>
            <a:off x="1263714" y="369361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6</a:t>
            </a:r>
          </a:p>
        </p:txBody>
      </p:sp>
      <p:sp>
        <p:nvSpPr>
          <p:cNvPr id="49" name="Oval 176"/>
          <p:cNvSpPr>
            <a:spLocks noChangeArrowheads="1"/>
          </p:cNvSpPr>
          <p:nvPr/>
        </p:nvSpPr>
        <p:spPr bwMode="auto">
          <a:xfrm>
            <a:off x="1280822" y="36882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5</a:t>
            </a:r>
          </a:p>
        </p:txBody>
      </p:sp>
      <p:sp>
        <p:nvSpPr>
          <p:cNvPr id="50" name="Oval 176"/>
          <p:cNvSpPr>
            <a:spLocks noChangeArrowheads="1"/>
          </p:cNvSpPr>
          <p:nvPr/>
        </p:nvSpPr>
        <p:spPr bwMode="auto">
          <a:xfrm>
            <a:off x="1228076" y="369160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4</a:t>
            </a:r>
          </a:p>
        </p:txBody>
      </p:sp>
      <p:sp>
        <p:nvSpPr>
          <p:cNvPr id="51" name="Oval 176"/>
          <p:cNvSpPr>
            <a:spLocks noChangeArrowheads="1"/>
          </p:cNvSpPr>
          <p:nvPr/>
        </p:nvSpPr>
        <p:spPr bwMode="auto">
          <a:xfrm>
            <a:off x="1238430" y="36525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3</a:t>
            </a:r>
          </a:p>
        </p:txBody>
      </p:sp>
      <p:sp>
        <p:nvSpPr>
          <p:cNvPr id="52" name="Oval 176"/>
          <p:cNvSpPr>
            <a:spLocks noChangeArrowheads="1"/>
          </p:cNvSpPr>
          <p:nvPr/>
        </p:nvSpPr>
        <p:spPr bwMode="auto">
          <a:xfrm>
            <a:off x="1265258" y="367972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2</a:t>
            </a:r>
          </a:p>
        </p:txBody>
      </p:sp>
      <p:sp>
        <p:nvSpPr>
          <p:cNvPr id="56" name="Oval 176"/>
          <p:cNvSpPr>
            <a:spLocks noChangeArrowheads="1"/>
          </p:cNvSpPr>
          <p:nvPr/>
        </p:nvSpPr>
        <p:spPr bwMode="auto">
          <a:xfrm>
            <a:off x="1280822" y="361708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a:t>
            </a:r>
          </a:p>
        </p:txBody>
      </p:sp>
      <p:sp>
        <p:nvSpPr>
          <p:cNvPr id="59" name="Oval 176"/>
          <p:cNvSpPr>
            <a:spLocks noChangeArrowheads="1"/>
          </p:cNvSpPr>
          <p:nvPr/>
        </p:nvSpPr>
        <p:spPr bwMode="auto">
          <a:xfrm>
            <a:off x="1217960" y="366108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6" eaLnBrk="0" hangingPunct="0">
              <a:defRPr/>
            </a:pPr>
            <a:r>
              <a:rPr lang="en-US" sz="4200" dirty="0">
                <a:solidFill>
                  <a:srgbClr val="DC2608"/>
                </a:solidFill>
                <a:latin typeface=".VnBlack" pitchFamily="34" charset="0"/>
              </a:rPr>
              <a:t>0</a:t>
            </a:r>
          </a:p>
        </p:txBody>
      </p:sp>
    </p:spTree>
    <p:extLst>
      <p:ext uri="{BB962C8B-B14F-4D97-AF65-F5344CB8AC3E}">
        <p14:creationId xmlns:p14="http://schemas.microsoft.com/office/powerpoint/2010/main" val="3971392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2957206" y="316172"/>
            <a:ext cx="14552336" cy="6099868"/>
          </a:xfrm>
          <a:prstGeom prst="rect">
            <a:avLst/>
          </a:prstGeom>
          <a:solidFill>
            <a:srgbClr val="00589A">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b="1">
                <a:solidFill>
                  <a:srgbClr val="FFFF00"/>
                </a:solidFill>
                <a:latin typeface="Arial" panose="020B0604020202020204" pitchFamily="34" charset="0"/>
                <a:cs typeface="Arial" panose="020B0604020202020204" pitchFamily="34" charset="0"/>
              </a:rPr>
              <a:t>Ưu điểm của chuồng kín là</a:t>
            </a:r>
            <a:endParaRPr lang="en-US" sz="3600" b="1">
              <a:solidFill>
                <a:srgbClr val="FFFF00"/>
              </a:solidFill>
              <a:latin typeface="Arial" panose="020B0604020202020204" pitchFamily="34" charset="0"/>
              <a:cs typeface="Arial" panose="020B0604020202020204" pitchFamily="34" charset="0"/>
            </a:endParaRPr>
          </a:p>
          <a:p>
            <a:pPr algn="just">
              <a:lnSpc>
                <a:spcPct val="150000"/>
              </a:lnSpc>
            </a:pPr>
            <a:r>
              <a:rPr lang="nl-NL" sz="3600" b="1">
                <a:solidFill>
                  <a:srgbClr val="FFFF00"/>
                </a:solidFill>
                <a:latin typeface="Arial" panose="020B0604020202020204" pitchFamily="34" charset="0"/>
                <a:cs typeface="Arial" panose="020B0604020202020204" pitchFamily="34" charset="0"/>
              </a:rPr>
              <a:t> A. Chi phí thấp</a:t>
            </a:r>
            <a:endParaRPr lang="en-US" sz="3600" b="1">
              <a:solidFill>
                <a:srgbClr val="FFFF00"/>
              </a:solidFill>
              <a:latin typeface="Arial" panose="020B0604020202020204" pitchFamily="34" charset="0"/>
              <a:cs typeface="Arial" panose="020B0604020202020204" pitchFamily="34" charset="0"/>
            </a:endParaRPr>
          </a:p>
          <a:p>
            <a:pPr algn="just">
              <a:lnSpc>
                <a:spcPct val="150000"/>
              </a:lnSpc>
            </a:pPr>
            <a:r>
              <a:rPr lang="nl-NL" sz="3600" b="1">
                <a:solidFill>
                  <a:srgbClr val="FFFF00"/>
                </a:solidFill>
                <a:latin typeface="Arial" panose="020B0604020202020204" pitchFamily="34" charset="0"/>
                <a:cs typeface="Arial" panose="020B0604020202020204" pitchFamily="34" charset="0"/>
              </a:rPr>
              <a:t> B. Tiết kiệm điện, nước.</a:t>
            </a:r>
            <a:endParaRPr lang="en-US" sz="3600" b="1">
              <a:solidFill>
                <a:srgbClr val="FFFF00"/>
              </a:solidFill>
              <a:latin typeface="Arial" panose="020B0604020202020204" pitchFamily="34" charset="0"/>
              <a:cs typeface="Arial" panose="020B0604020202020204" pitchFamily="34" charset="0"/>
            </a:endParaRPr>
          </a:p>
          <a:p>
            <a:pPr algn="just">
              <a:lnSpc>
                <a:spcPct val="150000"/>
              </a:lnSpc>
            </a:pPr>
            <a:r>
              <a:rPr lang="nl-NL" sz="3600" b="1">
                <a:solidFill>
                  <a:srgbClr val="FFFF00"/>
                </a:solidFill>
                <a:latin typeface="Arial" panose="020B0604020202020204" pitchFamily="34" charset="0"/>
                <a:cs typeface="Arial" panose="020B0604020202020204" pitchFamily="34" charset="0"/>
              </a:rPr>
              <a:t> C. Phù hợp với giống địa phương và chăn nuôi hữu cơ</a:t>
            </a:r>
            <a:endParaRPr lang="en-US" sz="3600" b="1">
              <a:solidFill>
                <a:srgbClr val="FFFF00"/>
              </a:solidFill>
              <a:latin typeface="Arial" panose="020B0604020202020204" pitchFamily="34" charset="0"/>
              <a:cs typeface="Arial" panose="020B0604020202020204" pitchFamily="34" charset="0"/>
            </a:endParaRPr>
          </a:p>
          <a:p>
            <a:pPr algn="just">
              <a:lnSpc>
                <a:spcPct val="150000"/>
              </a:lnSpc>
            </a:pPr>
            <a:r>
              <a:rPr lang="nl-NL" sz="3600" b="1">
                <a:solidFill>
                  <a:srgbClr val="FFFF00"/>
                </a:solidFill>
                <a:latin typeface="Arial" panose="020B0604020202020204" pitchFamily="34" charset="0"/>
                <a:cs typeface="Arial" panose="020B0604020202020204" pitchFamily="34" charset="0"/>
              </a:rPr>
              <a:t> D. Năng suất cao, giảm chi phí thức ăn, ít dịch bệnh.</a:t>
            </a:r>
            <a:endParaRPr lang="en-US" sz="3600" b="1">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2569207" y="190500"/>
            <a:ext cx="744948" cy="6342734"/>
            <a:chOff x="1322577" y="181189"/>
            <a:chExt cx="387789" cy="2666783"/>
          </a:xfrm>
        </p:grpSpPr>
        <p:grpSp>
          <p:nvGrpSpPr>
            <p:cNvPr id="53" name="Group 52"/>
            <p:cNvGrpSpPr/>
            <p:nvPr/>
          </p:nvGrpSpPr>
          <p:grpSpPr>
            <a:xfrm>
              <a:off x="1322577" y="1379570"/>
              <a:ext cx="274130" cy="242317"/>
              <a:chOff x="505018" y="3662327"/>
              <a:chExt cx="274130" cy="242317"/>
            </a:xfrm>
          </p:grpSpPr>
          <p:sp>
            <p:nvSpPr>
              <p:cNvPr id="54" name="Oval 53"/>
              <p:cNvSpPr/>
              <p:nvPr/>
            </p:nvSpPr>
            <p:spPr>
              <a:xfrm>
                <a:off x="505018" y="3662327"/>
                <a:ext cx="274130" cy="242317"/>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55" name="Oval 54"/>
              <p:cNvSpPr/>
              <p:nvPr/>
            </p:nvSpPr>
            <p:spPr>
              <a:xfrm>
                <a:off x="578927" y="3731586"/>
                <a:ext cx="117426" cy="10379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sp>
        <p:nvSpPr>
          <p:cNvPr id="58" name="Left Bracket 57"/>
          <p:cNvSpPr/>
          <p:nvPr/>
        </p:nvSpPr>
        <p:spPr>
          <a:xfrm flipH="1">
            <a:off x="17280942" y="231547"/>
            <a:ext cx="321258" cy="634273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nvGrpSpPr>
          <p:cNvPr id="8" name="Group 7"/>
          <p:cNvGrpSpPr/>
          <p:nvPr/>
        </p:nvGrpSpPr>
        <p:grpSpPr>
          <a:xfrm>
            <a:off x="1264001" y="1970061"/>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grpSp>
        <p:nvGrpSpPr>
          <p:cNvPr id="31" name="Group 30"/>
          <p:cNvGrpSpPr/>
          <p:nvPr/>
        </p:nvGrpSpPr>
        <p:grpSpPr>
          <a:xfrm>
            <a:off x="3126652" y="6639499"/>
            <a:ext cx="11508660" cy="3223410"/>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6"/>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3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9900" b="1">
                  <a:solidFill>
                    <a:prstClr val="white"/>
                  </a:solidFill>
                  <a:latin typeface="Arial" panose="020B0604020202020204" pitchFamily="34" charset="0"/>
                  <a:cs typeface="Arial" panose="020B0604020202020204" pitchFamily="34" charset="0"/>
                </a:rPr>
                <a:t>D</a:t>
              </a:r>
              <a:endParaRPr lang="en-US" sz="99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8"/>
            <a:stretch>
              <a:fillRect/>
            </a:stretch>
          </p:blipFill>
          <p:spPr>
            <a:xfrm rot="10800000">
              <a:off x="3638523" y="3777388"/>
              <a:ext cx="4256406" cy="508319"/>
            </a:xfrm>
            <a:prstGeom prst="rect">
              <a:avLst/>
            </a:prstGeom>
          </p:spPr>
        </p:pic>
      </p:grpSp>
      <p:grpSp>
        <p:nvGrpSpPr>
          <p:cNvPr id="28" name="Group 27"/>
          <p:cNvGrpSpPr/>
          <p:nvPr/>
        </p:nvGrpSpPr>
        <p:grpSpPr>
          <a:xfrm>
            <a:off x="821742" y="364198"/>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6" y="277250"/>
              <a:ext cx="480046" cy="830997"/>
            </a:xfrm>
            <a:prstGeom prst="rect">
              <a:avLst/>
            </a:prstGeom>
            <a:noFill/>
          </p:spPr>
          <p:txBody>
            <a:bodyPr wrap="none" rtlCol="0">
              <a:spAutoFit/>
            </a:bodyPr>
            <a:lstStyle/>
            <a:p>
              <a:pPr algn="ctr" defTabSz="1828756"/>
              <a:r>
                <a:rPr lang="en-US" sz="75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14635309"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15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4951" y="3238908"/>
            <a:ext cx="1296642"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257564" y="36886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10</a:t>
            </a:r>
          </a:p>
        </p:txBody>
      </p:sp>
      <p:sp>
        <p:nvSpPr>
          <p:cNvPr id="45" name="Oval 176"/>
          <p:cNvSpPr>
            <a:spLocks noChangeArrowheads="1"/>
          </p:cNvSpPr>
          <p:nvPr/>
        </p:nvSpPr>
        <p:spPr bwMode="auto">
          <a:xfrm>
            <a:off x="1263714" y="36475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9</a:t>
            </a:r>
          </a:p>
        </p:txBody>
      </p:sp>
      <p:sp>
        <p:nvSpPr>
          <p:cNvPr id="46" name="Oval 176"/>
          <p:cNvSpPr>
            <a:spLocks noChangeArrowheads="1"/>
          </p:cNvSpPr>
          <p:nvPr/>
        </p:nvSpPr>
        <p:spPr bwMode="auto">
          <a:xfrm>
            <a:off x="1257072" y="370891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8</a:t>
            </a:r>
          </a:p>
        </p:txBody>
      </p:sp>
      <p:sp>
        <p:nvSpPr>
          <p:cNvPr id="47" name="Oval 176"/>
          <p:cNvSpPr>
            <a:spLocks noChangeArrowheads="1"/>
          </p:cNvSpPr>
          <p:nvPr/>
        </p:nvSpPr>
        <p:spPr bwMode="auto">
          <a:xfrm>
            <a:off x="1282848" y="367277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7</a:t>
            </a:r>
          </a:p>
        </p:txBody>
      </p:sp>
      <p:sp>
        <p:nvSpPr>
          <p:cNvPr id="48" name="Oval 176"/>
          <p:cNvSpPr>
            <a:spLocks noChangeArrowheads="1"/>
          </p:cNvSpPr>
          <p:nvPr/>
        </p:nvSpPr>
        <p:spPr bwMode="auto">
          <a:xfrm>
            <a:off x="1263714" y="369361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6</a:t>
            </a:r>
          </a:p>
        </p:txBody>
      </p:sp>
      <p:sp>
        <p:nvSpPr>
          <p:cNvPr id="49" name="Oval 176"/>
          <p:cNvSpPr>
            <a:spLocks noChangeArrowheads="1"/>
          </p:cNvSpPr>
          <p:nvPr/>
        </p:nvSpPr>
        <p:spPr bwMode="auto">
          <a:xfrm>
            <a:off x="1280822" y="36882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5</a:t>
            </a:r>
          </a:p>
        </p:txBody>
      </p:sp>
      <p:sp>
        <p:nvSpPr>
          <p:cNvPr id="50" name="Oval 176"/>
          <p:cNvSpPr>
            <a:spLocks noChangeArrowheads="1"/>
          </p:cNvSpPr>
          <p:nvPr/>
        </p:nvSpPr>
        <p:spPr bwMode="auto">
          <a:xfrm>
            <a:off x="1228076" y="369160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4</a:t>
            </a:r>
          </a:p>
        </p:txBody>
      </p:sp>
      <p:sp>
        <p:nvSpPr>
          <p:cNvPr id="51" name="Oval 176"/>
          <p:cNvSpPr>
            <a:spLocks noChangeArrowheads="1"/>
          </p:cNvSpPr>
          <p:nvPr/>
        </p:nvSpPr>
        <p:spPr bwMode="auto">
          <a:xfrm>
            <a:off x="1238430" y="36525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3</a:t>
            </a:r>
          </a:p>
        </p:txBody>
      </p:sp>
      <p:sp>
        <p:nvSpPr>
          <p:cNvPr id="52" name="Oval 176"/>
          <p:cNvSpPr>
            <a:spLocks noChangeArrowheads="1"/>
          </p:cNvSpPr>
          <p:nvPr/>
        </p:nvSpPr>
        <p:spPr bwMode="auto">
          <a:xfrm>
            <a:off x="1265258" y="367972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2</a:t>
            </a:r>
          </a:p>
        </p:txBody>
      </p:sp>
      <p:sp>
        <p:nvSpPr>
          <p:cNvPr id="56" name="Oval 176"/>
          <p:cNvSpPr>
            <a:spLocks noChangeArrowheads="1"/>
          </p:cNvSpPr>
          <p:nvPr/>
        </p:nvSpPr>
        <p:spPr bwMode="auto">
          <a:xfrm>
            <a:off x="1280822" y="361708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a:t>
            </a:r>
          </a:p>
        </p:txBody>
      </p:sp>
      <p:sp>
        <p:nvSpPr>
          <p:cNvPr id="59" name="Oval 176"/>
          <p:cNvSpPr>
            <a:spLocks noChangeArrowheads="1"/>
          </p:cNvSpPr>
          <p:nvPr/>
        </p:nvSpPr>
        <p:spPr bwMode="auto">
          <a:xfrm>
            <a:off x="1217960" y="366108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6" eaLnBrk="0" hangingPunct="0">
              <a:defRPr/>
            </a:pPr>
            <a:r>
              <a:rPr lang="en-US" sz="4200" dirty="0">
                <a:solidFill>
                  <a:srgbClr val="DC2608"/>
                </a:solidFill>
                <a:latin typeface=".VnBlack" pitchFamily="34" charset="0"/>
              </a:rPr>
              <a:t>0</a:t>
            </a:r>
          </a:p>
        </p:txBody>
      </p:sp>
    </p:spTree>
    <p:extLst>
      <p:ext uri="{BB962C8B-B14F-4D97-AF65-F5344CB8AC3E}">
        <p14:creationId xmlns:p14="http://schemas.microsoft.com/office/powerpoint/2010/main" val="1264750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2957206" y="316172"/>
            <a:ext cx="14552336" cy="6099868"/>
          </a:xfrm>
          <a:prstGeom prst="rect">
            <a:avLst/>
          </a:prstGeom>
          <a:solidFill>
            <a:srgbClr val="00589A">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200" b="1">
                <a:solidFill>
                  <a:srgbClr val="FFFF00"/>
                </a:solidFill>
                <a:latin typeface="Arial" panose="020B0604020202020204" pitchFamily="34" charset="0"/>
                <a:cs typeface="Arial" panose="020B0604020202020204" pitchFamily="34" charset="0"/>
              </a:rPr>
              <a:t>Đâu không phải yêu cầu về chuồng nuôi </a:t>
            </a:r>
            <a:endParaRPr lang="en-US" sz="3200" b="1">
              <a:solidFill>
                <a:srgbClr val="FFFF00"/>
              </a:solidFill>
              <a:latin typeface="Arial" panose="020B0604020202020204" pitchFamily="34" charset="0"/>
              <a:cs typeface="Arial" panose="020B0604020202020204" pitchFamily="34" charset="0"/>
            </a:endParaRPr>
          </a:p>
          <a:p>
            <a:pPr algn="just">
              <a:lnSpc>
                <a:spcPct val="150000"/>
              </a:lnSpc>
            </a:pPr>
            <a:r>
              <a:rPr lang="nl-NL" sz="3200" b="1">
                <a:solidFill>
                  <a:srgbClr val="FFFF00"/>
                </a:solidFill>
                <a:latin typeface="Arial" panose="020B0604020202020204" pitchFamily="34" charset="0"/>
                <a:cs typeface="Arial" panose="020B0604020202020204" pitchFamily="34" charset="0"/>
              </a:rPr>
              <a:t> A. Xây dựng nơi yên tĩnh, xa khu dân cư, xa đường giao thông.</a:t>
            </a:r>
            <a:endParaRPr lang="en-US" sz="3200" b="1">
              <a:solidFill>
                <a:srgbClr val="FFFF00"/>
              </a:solidFill>
              <a:latin typeface="Arial" panose="020B0604020202020204" pitchFamily="34" charset="0"/>
              <a:cs typeface="Arial" panose="020B0604020202020204" pitchFamily="34" charset="0"/>
            </a:endParaRPr>
          </a:p>
          <a:p>
            <a:pPr algn="just">
              <a:lnSpc>
                <a:spcPct val="150000"/>
              </a:lnSpc>
            </a:pPr>
            <a:r>
              <a:rPr lang="nl-NL" sz="3200" b="1">
                <a:solidFill>
                  <a:srgbClr val="FFFF00"/>
                </a:solidFill>
                <a:latin typeface="Arial" panose="020B0604020202020204" pitchFamily="34" charset="0"/>
                <a:cs typeface="Arial" panose="020B0604020202020204" pitchFamily="34" charset="0"/>
              </a:rPr>
              <a:t> B. Hướng chuồng: hướng tây hoặc tây – nam.</a:t>
            </a:r>
            <a:endParaRPr lang="en-US" sz="3200" b="1">
              <a:solidFill>
                <a:srgbClr val="FFFF00"/>
              </a:solidFill>
              <a:latin typeface="Arial" panose="020B0604020202020204" pitchFamily="34" charset="0"/>
              <a:cs typeface="Arial" panose="020B0604020202020204" pitchFamily="34" charset="0"/>
            </a:endParaRPr>
          </a:p>
          <a:p>
            <a:pPr algn="just">
              <a:lnSpc>
                <a:spcPct val="150000"/>
              </a:lnSpc>
            </a:pPr>
            <a:r>
              <a:rPr lang="nl-NL" sz="3200" b="1">
                <a:solidFill>
                  <a:srgbClr val="FFFF00"/>
                </a:solidFill>
                <a:latin typeface="Arial" panose="020B0604020202020204" pitchFamily="34" charset="0"/>
                <a:cs typeface="Arial" panose="020B0604020202020204" pitchFamily="34" charset="0"/>
              </a:rPr>
              <a:t> C. Nền chuồng: khô ráo và ấm áp, chắc chắn, độ dốc vừa phải, dễ thoát nước và nền cao hơn mặt đất xung quanh.</a:t>
            </a:r>
            <a:endParaRPr lang="en-US" sz="3200" b="1">
              <a:solidFill>
                <a:srgbClr val="FFFF00"/>
              </a:solidFill>
              <a:latin typeface="Arial" panose="020B0604020202020204" pitchFamily="34" charset="0"/>
              <a:cs typeface="Arial" panose="020B0604020202020204" pitchFamily="34" charset="0"/>
            </a:endParaRPr>
          </a:p>
          <a:p>
            <a:pPr algn="just">
              <a:lnSpc>
                <a:spcPct val="150000"/>
              </a:lnSpc>
            </a:pPr>
            <a:r>
              <a:rPr lang="nl-NL" sz="3200" b="1">
                <a:solidFill>
                  <a:srgbClr val="FFFF00"/>
                </a:solidFill>
                <a:latin typeface="Arial" panose="020B0604020202020204" pitchFamily="34" charset="0"/>
                <a:cs typeface="Arial" panose="020B0604020202020204" pitchFamily="34" charset="0"/>
              </a:rPr>
              <a:t> D. Kiến trúc xây dựng: phù hợp với đặc điểm sinh lí từng loại vật nuôi, áp dụng tối đa công nghệ mới trong xây dựng chuồng trại và sử dụng thiết bị cơ giới hóa, tự động hóa.</a:t>
            </a:r>
            <a:endParaRPr lang="en-US" sz="3200" b="1">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2569207" y="190500"/>
            <a:ext cx="744948" cy="6342734"/>
            <a:chOff x="1322577" y="181189"/>
            <a:chExt cx="387789" cy="2666783"/>
          </a:xfrm>
        </p:grpSpPr>
        <p:grpSp>
          <p:nvGrpSpPr>
            <p:cNvPr id="53" name="Group 52"/>
            <p:cNvGrpSpPr/>
            <p:nvPr/>
          </p:nvGrpSpPr>
          <p:grpSpPr>
            <a:xfrm>
              <a:off x="1322577" y="1379570"/>
              <a:ext cx="274130" cy="242317"/>
              <a:chOff x="505018" y="3662327"/>
              <a:chExt cx="274130" cy="242317"/>
            </a:xfrm>
          </p:grpSpPr>
          <p:sp>
            <p:nvSpPr>
              <p:cNvPr id="54" name="Oval 53"/>
              <p:cNvSpPr/>
              <p:nvPr/>
            </p:nvSpPr>
            <p:spPr>
              <a:xfrm>
                <a:off x="505018" y="3662327"/>
                <a:ext cx="274130" cy="242317"/>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55" name="Oval 54"/>
              <p:cNvSpPr/>
              <p:nvPr/>
            </p:nvSpPr>
            <p:spPr>
              <a:xfrm>
                <a:off x="578927" y="3731586"/>
                <a:ext cx="117426" cy="10379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sp>
        <p:nvSpPr>
          <p:cNvPr id="58" name="Left Bracket 57"/>
          <p:cNvSpPr/>
          <p:nvPr/>
        </p:nvSpPr>
        <p:spPr>
          <a:xfrm flipH="1">
            <a:off x="17280942" y="231547"/>
            <a:ext cx="321258" cy="634273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nvGrpSpPr>
          <p:cNvPr id="8" name="Group 7"/>
          <p:cNvGrpSpPr/>
          <p:nvPr/>
        </p:nvGrpSpPr>
        <p:grpSpPr>
          <a:xfrm>
            <a:off x="1264001" y="1970061"/>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grpSp>
        <p:nvGrpSpPr>
          <p:cNvPr id="31" name="Group 30"/>
          <p:cNvGrpSpPr/>
          <p:nvPr/>
        </p:nvGrpSpPr>
        <p:grpSpPr>
          <a:xfrm>
            <a:off x="3126652" y="6639499"/>
            <a:ext cx="11508660" cy="3223410"/>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6"/>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3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9900" b="1">
                  <a:solidFill>
                    <a:prstClr val="white"/>
                  </a:solidFill>
                  <a:latin typeface="Arial" panose="020B0604020202020204" pitchFamily="34" charset="0"/>
                  <a:cs typeface="Arial" panose="020B0604020202020204" pitchFamily="34" charset="0"/>
                </a:rPr>
                <a:t>B</a:t>
              </a:r>
              <a:endParaRPr lang="en-US" sz="99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8"/>
            <a:stretch>
              <a:fillRect/>
            </a:stretch>
          </p:blipFill>
          <p:spPr>
            <a:xfrm rot="10800000">
              <a:off x="3638523" y="3777388"/>
              <a:ext cx="4256406" cy="508319"/>
            </a:xfrm>
            <a:prstGeom prst="rect">
              <a:avLst/>
            </a:prstGeom>
          </p:spPr>
        </p:pic>
      </p:grpSp>
      <p:grpSp>
        <p:nvGrpSpPr>
          <p:cNvPr id="28" name="Group 27"/>
          <p:cNvGrpSpPr/>
          <p:nvPr/>
        </p:nvGrpSpPr>
        <p:grpSpPr>
          <a:xfrm>
            <a:off x="821742" y="364198"/>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6" y="277250"/>
              <a:ext cx="480046" cy="830997"/>
            </a:xfrm>
            <a:prstGeom prst="rect">
              <a:avLst/>
            </a:prstGeom>
            <a:noFill/>
          </p:spPr>
          <p:txBody>
            <a:bodyPr wrap="none" rtlCol="0">
              <a:spAutoFit/>
            </a:bodyPr>
            <a:lstStyle/>
            <a:p>
              <a:pPr algn="ctr" defTabSz="1828756"/>
              <a:r>
                <a:rPr lang="en-US" sz="75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14635309"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15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4951" y="3238908"/>
            <a:ext cx="1296642"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257564" y="36886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10</a:t>
            </a:r>
          </a:p>
        </p:txBody>
      </p:sp>
      <p:sp>
        <p:nvSpPr>
          <p:cNvPr id="45" name="Oval 176"/>
          <p:cNvSpPr>
            <a:spLocks noChangeArrowheads="1"/>
          </p:cNvSpPr>
          <p:nvPr/>
        </p:nvSpPr>
        <p:spPr bwMode="auto">
          <a:xfrm>
            <a:off x="1263714" y="36475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9</a:t>
            </a:r>
          </a:p>
        </p:txBody>
      </p:sp>
      <p:sp>
        <p:nvSpPr>
          <p:cNvPr id="46" name="Oval 176"/>
          <p:cNvSpPr>
            <a:spLocks noChangeArrowheads="1"/>
          </p:cNvSpPr>
          <p:nvPr/>
        </p:nvSpPr>
        <p:spPr bwMode="auto">
          <a:xfrm>
            <a:off x="1257072" y="370891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8</a:t>
            </a:r>
          </a:p>
        </p:txBody>
      </p:sp>
      <p:sp>
        <p:nvSpPr>
          <p:cNvPr id="47" name="Oval 176"/>
          <p:cNvSpPr>
            <a:spLocks noChangeArrowheads="1"/>
          </p:cNvSpPr>
          <p:nvPr/>
        </p:nvSpPr>
        <p:spPr bwMode="auto">
          <a:xfrm>
            <a:off x="1282848" y="367277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7</a:t>
            </a:r>
          </a:p>
        </p:txBody>
      </p:sp>
      <p:sp>
        <p:nvSpPr>
          <p:cNvPr id="48" name="Oval 176"/>
          <p:cNvSpPr>
            <a:spLocks noChangeArrowheads="1"/>
          </p:cNvSpPr>
          <p:nvPr/>
        </p:nvSpPr>
        <p:spPr bwMode="auto">
          <a:xfrm>
            <a:off x="1263714" y="369361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6</a:t>
            </a:r>
          </a:p>
        </p:txBody>
      </p:sp>
      <p:sp>
        <p:nvSpPr>
          <p:cNvPr id="49" name="Oval 176"/>
          <p:cNvSpPr>
            <a:spLocks noChangeArrowheads="1"/>
          </p:cNvSpPr>
          <p:nvPr/>
        </p:nvSpPr>
        <p:spPr bwMode="auto">
          <a:xfrm>
            <a:off x="1280822" y="36882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5</a:t>
            </a:r>
          </a:p>
        </p:txBody>
      </p:sp>
      <p:sp>
        <p:nvSpPr>
          <p:cNvPr id="50" name="Oval 176"/>
          <p:cNvSpPr>
            <a:spLocks noChangeArrowheads="1"/>
          </p:cNvSpPr>
          <p:nvPr/>
        </p:nvSpPr>
        <p:spPr bwMode="auto">
          <a:xfrm>
            <a:off x="1228076" y="369160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4</a:t>
            </a:r>
          </a:p>
        </p:txBody>
      </p:sp>
      <p:sp>
        <p:nvSpPr>
          <p:cNvPr id="51" name="Oval 176"/>
          <p:cNvSpPr>
            <a:spLocks noChangeArrowheads="1"/>
          </p:cNvSpPr>
          <p:nvPr/>
        </p:nvSpPr>
        <p:spPr bwMode="auto">
          <a:xfrm>
            <a:off x="1238430" y="36525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3</a:t>
            </a:r>
          </a:p>
        </p:txBody>
      </p:sp>
      <p:sp>
        <p:nvSpPr>
          <p:cNvPr id="52" name="Oval 176"/>
          <p:cNvSpPr>
            <a:spLocks noChangeArrowheads="1"/>
          </p:cNvSpPr>
          <p:nvPr/>
        </p:nvSpPr>
        <p:spPr bwMode="auto">
          <a:xfrm>
            <a:off x="1265258" y="367972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2</a:t>
            </a:r>
          </a:p>
        </p:txBody>
      </p:sp>
      <p:sp>
        <p:nvSpPr>
          <p:cNvPr id="56" name="Oval 176"/>
          <p:cNvSpPr>
            <a:spLocks noChangeArrowheads="1"/>
          </p:cNvSpPr>
          <p:nvPr/>
        </p:nvSpPr>
        <p:spPr bwMode="auto">
          <a:xfrm>
            <a:off x="1280822" y="361708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a:t>
            </a:r>
          </a:p>
        </p:txBody>
      </p:sp>
      <p:sp>
        <p:nvSpPr>
          <p:cNvPr id="59" name="Oval 176"/>
          <p:cNvSpPr>
            <a:spLocks noChangeArrowheads="1"/>
          </p:cNvSpPr>
          <p:nvPr/>
        </p:nvSpPr>
        <p:spPr bwMode="auto">
          <a:xfrm>
            <a:off x="1217960" y="366108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6" eaLnBrk="0" hangingPunct="0">
              <a:defRPr/>
            </a:pPr>
            <a:r>
              <a:rPr lang="en-US" sz="4200" dirty="0">
                <a:solidFill>
                  <a:srgbClr val="DC2608"/>
                </a:solidFill>
                <a:latin typeface=".VnBlack" pitchFamily="34" charset="0"/>
              </a:rPr>
              <a:t>0</a:t>
            </a:r>
          </a:p>
        </p:txBody>
      </p:sp>
    </p:spTree>
    <p:extLst>
      <p:ext uri="{BB962C8B-B14F-4D97-AF65-F5344CB8AC3E}">
        <p14:creationId xmlns:p14="http://schemas.microsoft.com/office/powerpoint/2010/main" val="4265139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2957206" y="316172"/>
            <a:ext cx="14552336" cy="6099868"/>
          </a:xfrm>
          <a:prstGeom prst="rect">
            <a:avLst/>
          </a:prstGeom>
          <a:solidFill>
            <a:srgbClr val="00589A">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b="1">
                <a:solidFill>
                  <a:srgbClr val="FFFF00"/>
                </a:solidFill>
                <a:latin typeface="Arial" panose="020B0604020202020204" pitchFamily="34" charset="0"/>
                <a:cs typeface="Arial" panose="020B0604020202020204" pitchFamily="34" charset="0"/>
              </a:rPr>
              <a:t>Một chuồng nuôi đạt tiêu chuẩn, hợp vệ sinh phải có độ ẩm trong chuồng là bao nhiêu %?</a:t>
            </a:r>
            <a:endParaRPr lang="en-US" sz="3600" b="1">
              <a:solidFill>
                <a:srgbClr val="FFFF00"/>
              </a:solidFill>
              <a:latin typeface="Arial" panose="020B0604020202020204" pitchFamily="34" charset="0"/>
              <a:cs typeface="Arial" panose="020B0604020202020204" pitchFamily="34" charset="0"/>
            </a:endParaRPr>
          </a:p>
          <a:p>
            <a:pPr algn="just">
              <a:lnSpc>
                <a:spcPct val="150000"/>
              </a:lnSpc>
            </a:pPr>
            <a:r>
              <a:rPr lang="nl-NL" sz="3600" b="1">
                <a:solidFill>
                  <a:srgbClr val="FFFF00"/>
                </a:solidFill>
                <a:latin typeface="Arial" panose="020B0604020202020204" pitchFamily="34" charset="0"/>
                <a:cs typeface="Arial" panose="020B0604020202020204" pitchFamily="34" charset="0"/>
              </a:rPr>
              <a:t> A. 30 – 40%</a:t>
            </a:r>
            <a:endParaRPr lang="en-US" sz="3600" b="1">
              <a:solidFill>
                <a:srgbClr val="FFFF00"/>
              </a:solidFill>
              <a:latin typeface="Arial" panose="020B0604020202020204" pitchFamily="34" charset="0"/>
              <a:cs typeface="Arial" panose="020B0604020202020204" pitchFamily="34" charset="0"/>
            </a:endParaRPr>
          </a:p>
          <a:p>
            <a:pPr algn="just">
              <a:lnSpc>
                <a:spcPct val="150000"/>
              </a:lnSpc>
            </a:pPr>
            <a:r>
              <a:rPr lang="nl-NL" sz="3600" b="1">
                <a:solidFill>
                  <a:srgbClr val="FFFF00"/>
                </a:solidFill>
                <a:latin typeface="Arial" panose="020B0604020202020204" pitchFamily="34" charset="0"/>
                <a:cs typeface="Arial" panose="020B0604020202020204" pitchFamily="34" charset="0"/>
              </a:rPr>
              <a:t> B. 60 – 75%</a:t>
            </a:r>
            <a:endParaRPr lang="en-US" sz="3600" b="1">
              <a:solidFill>
                <a:srgbClr val="FFFF00"/>
              </a:solidFill>
              <a:latin typeface="Arial" panose="020B0604020202020204" pitchFamily="34" charset="0"/>
              <a:cs typeface="Arial" panose="020B0604020202020204" pitchFamily="34" charset="0"/>
            </a:endParaRPr>
          </a:p>
          <a:p>
            <a:pPr algn="just">
              <a:lnSpc>
                <a:spcPct val="150000"/>
              </a:lnSpc>
            </a:pPr>
            <a:r>
              <a:rPr lang="nl-NL" sz="3600" b="1">
                <a:solidFill>
                  <a:srgbClr val="FFFF00"/>
                </a:solidFill>
                <a:latin typeface="Arial" panose="020B0604020202020204" pitchFamily="34" charset="0"/>
                <a:cs typeface="Arial" panose="020B0604020202020204" pitchFamily="34" charset="0"/>
              </a:rPr>
              <a:t> C. 10 – 20%</a:t>
            </a:r>
            <a:endParaRPr lang="en-US" sz="3600" b="1">
              <a:solidFill>
                <a:srgbClr val="FFFF00"/>
              </a:solidFill>
              <a:latin typeface="Arial" panose="020B0604020202020204" pitchFamily="34" charset="0"/>
              <a:cs typeface="Arial" panose="020B0604020202020204" pitchFamily="34" charset="0"/>
            </a:endParaRPr>
          </a:p>
          <a:p>
            <a:pPr algn="just">
              <a:lnSpc>
                <a:spcPct val="150000"/>
              </a:lnSpc>
            </a:pPr>
            <a:r>
              <a:rPr lang="nl-NL" sz="3600" b="1">
                <a:solidFill>
                  <a:srgbClr val="FFFF00"/>
                </a:solidFill>
                <a:latin typeface="Arial" panose="020B0604020202020204" pitchFamily="34" charset="0"/>
                <a:cs typeface="Arial" panose="020B0604020202020204" pitchFamily="34" charset="0"/>
              </a:rPr>
              <a:t> D. 35 – 50%</a:t>
            </a:r>
            <a:endParaRPr lang="en-US" sz="3600" b="1">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2569207" y="190500"/>
            <a:ext cx="744948" cy="6342734"/>
            <a:chOff x="1322577" y="181189"/>
            <a:chExt cx="387789" cy="2666783"/>
          </a:xfrm>
        </p:grpSpPr>
        <p:grpSp>
          <p:nvGrpSpPr>
            <p:cNvPr id="53" name="Group 52"/>
            <p:cNvGrpSpPr/>
            <p:nvPr/>
          </p:nvGrpSpPr>
          <p:grpSpPr>
            <a:xfrm>
              <a:off x="1322577" y="1379570"/>
              <a:ext cx="274130" cy="242317"/>
              <a:chOff x="505018" y="3662327"/>
              <a:chExt cx="274130" cy="242317"/>
            </a:xfrm>
          </p:grpSpPr>
          <p:sp>
            <p:nvSpPr>
              <p:cNvPr id="54" name="Oval 53"/>
              <p:cNvSpPr/>
              <p:nvPr/>
            </p:nvSpPr>
            <p:spPr>
              <a:xfrm>
                <a:off x="505018" y="3662327"/>
                <a:ext cx="274130" cy="242317"/>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55" name="Oval 54"/>
              <p:cNvSpPr/>
              <p:nvPr/>
            </p:nvSpPr>
            <p:spPr>
              <a:xfrm>
                <a:off x="578927" y="3731586"/>
                <a:ext cx="117426" cy="10379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sp>
        <p:nvSpPr>
          <p:cNvPr id="58" name="Left Bracket 57"/>
          <p:cNvSpPr/>
          <p:nvPr/>
        </p:nvSpPr>
        <p:spPr>
          <a:xfrm flipH="1">
            <a:off x="17280942" y="231547"/>
            <a:ext cx="321258" cy="634273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nvGrpSpPr>
          <p:cNvPr id="8" name="Group 7"/>
          <p:cNvGrpSpPr/>
          <p:nvPr/>
        </p:nvGrpSpPr>
        <p:grpSpPr>
          <a:xfrm>
            <a:off x="1264001" y="1970061"/>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grpSp>
        <p:nvGrpSpPr>
          <p:cNvPr id="31" name="Group 30"/>
          <p:cNvGrpSpPr/>
          <p:nvPr/>
        </p:nvGrpSpPr>
        <p:grpSpPr>
          <a:xfrm>
            <a:off x="3126652" y="6639499"/>
            <a:ext cx="11508660" cy="3223410"/>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6"/>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3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9900" b="1">
                  <a:solidFill>
                    <a:prstClr val="white"/>
                  </a:solidFill>
                  <a:latin typeface="Arial" panose="020B0604020202020204" pitchFamily="34" charset="0"/>
                  <a:cs typeface="Arial" panose="020B0604020202020204" pitchFamily="34" charset="0"/>
                </a:rPr>
                <a:t>B</a:t>
              </a:r>
              <a:endParaRPr lang="en-US" sz="99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8"/>
            <a:stretch>
              <a:fillRect/>
            </a:stretch>
          </p:blipFill>
          <p:spPr>
            <a:xfrm rot="10800000">
              <a:off x="3638523" y="3777388"/>
              <a:ext cx="4256406" cy="508319"/>
            </a:xfrm>
            <a:prstGeom prst="rect">
              <a:avLst/>
            </a:prstGeom>
          </p:spPr>
        </p:pic>
      </p:grpSp>
      <p:grpSp>
        <p:nvGrpSpPr>
          <p:cNvPr id="28" name="Group 27"/>
          <p:cNvGrpSpPr/>
          <p:nvPr/>
        </p:nvGrpSpPr>
        <p:grpSpPr>
          <a:xfrm>
            <a:off x="821742" y="364198"/>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6" y="277250"/>
              <a:ext cx="480046" cy="830997"/>
            </a:xfrm>
            <a:prstGeom prst="rect">
              <a:avLst/>
            </a:prstGeom>
            <a:noFill/>
          </p:spPr>
          <p:txBody>
            <a:bodyPr wrap="none" rtlCol="0">
              <a:spAutoFit/>
            </a:bodyPr>
            <a:lstStyle/>
            <a:p>
              <a:pPr algn="ctr" defTabSz="1828756"/>
              <a:r>
                <a:rPr lang="en-US" sz="75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14635309"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15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4951" y="3238908"/>
            <a:ext cx="1296642"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257564" y="36886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10</a:t>
            </a:r>
          </a:p>
        </p:txBody>
      </p:sp>
      <p:sp>
        <p:nvSpPr>
          <p:cNvPr id="45" name="Oval 176"/>
          <p:cNvSpPr>
            <a:spLocks noChangeArrowheads="1"/>
          </p:cNvSpPr>
          <p:nvPr/>
        </p:nvSpPr>
        <p:spPr bwMode="auto">
          <a:xfrm>
            <a:off x="1263714" y="36475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9</a:t>
            </a:r>
          </a:p>
        </p:txBody>
      </p:sp>
      <p:sp>
        <p:nvSpPr>
          <p:cNvPr id="46" name="Oval 176"/>
          <p:cNvSpPr>
            <a:spLocks noChangeArrowheads="1"/>
          </p:cNvSpPr>
          <p:nvPr/>
        </p:nvSpPr>
        <p:spPr bwMode="auto">
          <a:xfrm>
            <a:off x="1257072" y="370891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8</a:t>
            </a:r>
          </a:p>
        </p:txBody>
      </p:sp>
      <p:sp>
        <p:nvSpPr>
          <p:cNvPr id="47" name="Oval 176"/>
          <p:cNvSpPr>
            <a:spLocks noChangeArrowheads="1"/>
          </p:cNvSpPr>
          <p:nvPr/>
        </p:nvSpPr>
        <p:spPr bwMode="auto">
          <a:xfrm>
            <a:off x="1282848" y="367277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7</a:t>
            </a:r>
          </a:p>
        </p:txBody>
      </p:sp>
      <p:sp>
        <p:nvSpPr>
          <p:cNvPr id="48" name="Oval 176"/>
          <p:cNvSpPr>
            <a:spLocks noChangeArrowheads="1"/>
          </p:cNvSpPr>
          <p:nvPr/>
        </p:nvSpPr>
        <p:spPr bwMode="auto">
          <a:xfrm>
            <a:off x="1263714" y="369361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6</a:t>
            </a:r>
          </a:p>
        </p:txBody>
      </p:sp>
      <p:sp>
        <p:nvSpPr>
          <p:cNvPr id="49" name="Oval 176"/>
          <p:cNvSpPr>
            <a:spLocks noChangeArrowheads="1"/>
          </p:cNvSpPr>
          <p:nvPr/>
        </p:nvSpPr>
        <p:spPr bwMode="auto">
          <a:xfrm>
            <a:off x="1280822" y="36882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5</a:t>
            </a:r>
          </a:p>
        </p:txBody>
      </p:sp>
      <p:sp>
        <p:nvSpPr>
          <p:cNvPr id="50" name="Oval 176"/>
          <p:cNvSpPr>
            <a:spLocks noChangeArrowheads="1"/>
          </p:cNvSpPr>
          <p:nvPr/>
        </p:nvSpPr>
        <p:spPr bwMode="auto">
          <a:xfrm>
            <a:off x="1228076" y="369160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4</a:t>
            </a:r>
          </a:p>
        </p:txBody>
      </p:sp>
      <p:sp>
        <p:nvSpPr>
          <p:cNvPr id="51" name="Oval 176"/>
          <p:cNvSpPr>
            <a:spLocks noChangeArrowheads="1"/>
          </p:cNvSpPr>
          <p:nvPr/>
        </p:nvSpPr>
        <p:spPr bwMode="auto">
          <a:xfrm>
            <a:off x="1238430" y="36525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3</a:t>
            </a:r>
          </a:p>
        </p:txBody>
      </p:sp>
      <p:sp>
        <p:nvSpPr>
          <p:cNvPr id="52" name="Oval 176"/>
          <p:cNvSpPr>
            <a:spLocks noChangeArrowheads="1"/>
          </p:cNvSpPr>
          <p:nvPr/>
        </p:nvSpPr>
        <p:spPr bwMode="auto">
          <a:xfrm>
            <a:off x="1265258" y="367972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2</a:t>
            </a:r>
          </a:p>
        </p:txBody>
      </p:sp>
      <p:sp>
        <p:nvSpPr>
          <p:cNvPr id="56" name="Oval 176"/>
          <p:cNvSpPr>
            <a:spLocks noChangeArrowheads="1"/>
          </p:cNvSpPr>
          <p:nvPr/>
        </p:nvSpPr>
        <p:spPr bwMode="auto">
          <a:xfrm>
            <a:off x="1280822" y="361708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a:t>
            </a:r>
          </a:p>
        </p:txBody>
      </p:sp>
      <p:sp>
        <p:nvSpPr>
          <p:cNvPr id="59" name="Oval 176"/>
          <p:cNvSpPr>
            <a:spLocks noChangeArrowheads="1"/>
          </p:cNvSpPr>
          <p:nvPr/>
        </p:nvSpPr>
        <p:spPr bwMode="auto">
          <a:xfrm>
            <a:off x="1217960" y="366108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6" eaLnBrk="0" hangingPunct="0">
              <a:defRPr/>
            </a:pPr>
            <a:r>
              <a:rPr lang="en-US" sz="4200" dirty="0">
                <a:solidFill>
                  <a:srgbClr val="DC2608"/>
                </a:solidFill>
                <a:latin typeface=".VnBlack" pitchFamily="34" charset="0"/>
              </a:rPr>
              <a:t>0</a:t>
            </a:r>
          </a:p>
        </p:txBody>
      </p:sp>
    </p:spTree>
    <p:extLst>
      <p:ext uri="{BB962C8B-B14F-4D97-AF65-F5344CB8AC3E}">
        <p14:creationId xmlns:p14="http://schemas.microsoft.com/office/powerpoint/2010/main" val="3388492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2957206" y="316172"/>
            <a:ext cx="14552336" cy="6099868"/>
          </a:xfrm>
          <a:prstGeom prst="rect">
            <a:avLst/>
          </a:prstGeom>
          <a:solidFill>
            <a:srgbClr val="00589A">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b="1">
                <a:solidFill>
                  <a:srgbClr val="FFFF00"/>
                </a:solidFill>
                <a:latin typeface="Arial" panose="020B0604020202020204" pitchFamily="34" charset="0"/>
                <a:cs typeface="Arial" panose="020B0604020202020204" pitchFamily="34" charset="0"/>
              </a:rPr>
              <a:t>Phát biểu nào dưới đây không đúng khi nói về vai trò của vệ sinh trong chăn nuôi?</a:t>
            </a:r>
            <a:endParaRPr lang="en-US" sz="3600" b="1">
              <a:solidFill>
                <a:srgbClr val="FFFF00"/>
              </a:solidFill>
              <a:latin typeface="Arial" panose="020B0604020202020204" pitchFamily="34" charset="0"/>
              <a:cs typeface="Arial" panose="020B0604020202020204" pitchFamily="34" charset="0"/>
            </a:endParaRPr>
          </a:p>
          <a:p>
            <a:pPr algn="just">
              <a:lnSpc>
                <a:spcPct val="150000"/>
              </a:lnSpc>
            </a:pPr>
            <a:r>
              <a:rPr lang="nl-NL" sz="3600" b="1">
                <a:solidFill>
                  <a:srgbClr val="FFFF00"/>
                </a:solidFill>
                <a:latin typeface="Arial" panose="020B0604020202020204" pitchFamily="34" charset="0"/>
                <a:cs typeface="Arial" panose="020B0604020202020204" pitchFamily="34" charset="0"/>
              </a:rPr>
              <a:t> A. Phòng ngừa dịch bệnh xảy ra.</a:t>
            </a:r>
            <a:endParaRPr lang="en-US" sz="3600" b="1">
              <a:solidFill>
                <a:srgbClr val="FFFF00"/>
              </a:solidFill>
              <a:latin typeface="Arial" panose="020B0604020202020204" pitchFamily="34" charset="0"/>
              <a:cs typeface="Arial" panose="020B0604020202020204" pitchFamily="34" charset="0"/>
            </a:endParaRPr>
          </a:p>
          <a:p>
            <a:pPr algn="just">
              <a:lnSpc>
                <a:spcPct val="150000"/>
              </a:lnSpc>
            </a:pPr>
            <a:r>
              <a:rPr lang="nl-NL" sz="3600" b="1">
                <a:solidFill>
                  <a:srgbClr val="FFFF00"/>
                </a:solidFill>
                <a:latin typeface="Arial" panose="020B0604020202020204" pitchFamily="34" charset="0"/>
                <a:cs typeface="Arial" panose="020B0604020202020204" pitchFamily="34" charset="0"/>
              </a:rPr>
              <a:t> B. Bảo vệ sức khỏe vật nuôi.</a:t>
            </a:r>
            <a:endParaRPr lang="en-US" sz="3600" b="1">
              <a:solidFill>
                <a:srgbClr val="FFFF00"/>
              </a:solidFill>
              <a:latin typeface="Arial" panose="020B0604020202020204" pitchFamily="34" charset="0"/>
              <a:cs typeface="Arial" panose="020B0604020202020204" pitchFamily="34" charset="0"/>
            </a:endParaRPr>
          </a:p>
          <a:p>
            <a:pPr algn="just">
              <a:lnSpc>
                <a:spcPct val="150000"/>
              </a:lnSpc>
            </a:pPr>
            <a:r>
              <a:rPr lang="nl-NL" sz="3600" b="1">
                <a:solidFill>
                  <a:srgbClr val="FFFF00"/>
                </a:solidFill>
                <a:latin typeface="Arial" panose="020B0604020202020204" pitchFamily="34" charset="0"/>
                <a:cs typeface="Arial" panose="020B0604020202020204" pitchFamily="34" charset="0"/>
              </a:rPr>
              <a:t> C. Quản lí tốt đàn vật nuôi.</a:t>
            </a:r>
            <a:endParaRPr lang="en-US" sz="3600" b="1">
              <a:solidFill>
                <a:srgbClr val="FFFF00"/>
              </a:solidFill>
              <a:latin typeface="Arial" panose="020B0604020202020204" pitchFamily="34" charset="0"/>
              <a:cs typeface="Arial" panose="020B0604020202020204" pitchFamily="34" charset="0"/>
            </a:endParaRPr>
          </a:p>
          <a:p>
            <a:pPr algn="just">
              <a:lnSpc>
                <a:spcPct val="150000"/>
              </a:lnSpc>
            </a:pPr>
            <a:r>
              <a:rPr lang="nl-NL" sz="3600" b="1">
                <a:solidFill>
                  <a:srgbClr val="FFFF00"/>
                </a:solidFill>
                <a:latin typeface="Arial" panose="020B0604020202020204" pitchFamily="34" charset="0"/>
                <a:cs typeface="Arial" panose="020B0604020202020204" pitchFamily="34" charset="0"/>
              </a:rPr>
              <a:t> D. Nâng cao năng suất chăn nuôi.</a:t>
            </a:r>
            <a:endParaRPr lang="en-US" sz="3600" b="1">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2569207" y="190500"/>
            <a:ext cx="744948" cy="6342734"/>
            <a:chOff x="1322577" y="181189"/>
            <a:chExt cx="387789" cy="2666783"/>
          </a:xfrm>
        </p:grpSpPr>
        <p:grpSp>
          <p:nvGrpSpPr>
            <p:cNvPr id="53" name="Group 52"/>
            <p:cNvGrpSpPr/>
            <p:nvPr/>
          </p:nvGrpSpPr>
          <p:grpSpPr>
            <a:xfrm>
              <a:off x="1322577" y="1379570"/>
              <a:ext cx="274130" cy="242317"/>
              <a:chOff x="505018" y="3662327"/>
              <a:chExt cx="274130" cy="242317"/>
            </a:xfrm>
          </p:grpSpPr>
          <p:sp>
            <p:nvSpPr>
              <p:cNvPr id="54" name="Oval 53"/>
              <p:cNvSpPr/>
              <p:nvPr/>
            </p:nvSpPr>
            <p:spPr>
              <a:xfrm>
                <a:off x="505018" y="3662327"/>
                <a:ext cx="274130" cy="242317"/>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55" name="Oval 54"/>
              <p:cNvSpPr/>
              <p:nvPr/>
            </p:nvSpPr>
            <p:spPr>
              <a:xfrm>
                <a:off x="578927" y="3731586"/>
                <a:ext cx="117426" cy="10379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sp>
        <p:nvSpPr>
          <p:cNvPr id="58" name="Left Bracket 57"/>
          <p:cNvSpPr/>
          <p:nvPr/>
        </p:nvSpPr>
        <p:spPr>
          <a:xfrm flipH="1">
            <a:off x="17280942" y="231547"/>
            <a:ext cx="321258" cy="634273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nvGrpSpPr>
          <p:cNvPr id="8" name="Group 7"/>
          <p:cNvGrpSpPr/>
          <p:nvPr/>
        </p:nvGrpSpPr>
        <p:grpSpPr>
          <a:xfrm>
            <a:off x="1264001" y="1970061"/>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grpSp>
        <p:nvGrpSpPr>
          <p:cNvPr id="31" name="Group 30"/>
          <p:cNvGrpSpPr/>
          <p:nvPr/>
        </p:nvGrpSpPr>
        <p:grpSpPr>
          <a:xfrm>
            <a:off x="3126652" y="6639499"/>
            <a:ext cx="11508660" cy="3223410"/>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6"/>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3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9900" b="1">
                  <a:solidFill>
                    <a:prstClr val="white"/>
                  </a:solidFill>
                  <a:latin typeface="Arial" panose="020B0604020202020204" pitchFamily="34" charset="0"/>
                  <a:cs typeface="Arial" panose="020B0604020202020204" pitchFamily="34" charset="0"/>
                </a:rPr>
                <a:t>C</a:t>
              </a:r>
              <a:endParaRPr lang="en-US" sz="99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8"/>
            <a:stretch>
              <a:fillRect/>
            </a:stretch>
          </p:blipFill>
          <p:spPr>
            <a:xfrm rot="10800000">
              <a:off x="3638523" y="3777388"/>
              <a:ext cx="4256406" cy="508319"/>
            </a:xfrm>
            <a:prstGeom prst="rect">
              <a:avLst/>
            </a:prstGeom>
          </p:spPr>
        </p:pic>
      </p:grpSp>
      <p:grpSp>
        <p:nvGrpSpPr>
          <p:cNvPr id="28" name="Group 27"/>
          <p:cNvGrpSpPr/>
          <p:nvPr/>
        </p:nvGrpSpPr>
        <p:grpSpPr>
          <a:xfrm>
            <a:off x="821742" y="364198"/>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6" y="277250"/>
              <a:ext cx="480046" cy="830997"/>
            </a:xfrm>
            <a:prstGeom prst="rect">
              <a:avLst/>
            </a:prstGeom>
            <a:noFill/>
          </p:spPr>
          <p:txBody>
            <a:bodyPr wrap="none" rtlCol="0">
              <a:spAutoFit/>
            </a:bodyPr>
            <a:lstStyle/>
            <a:p>
              <a:pPr algn="ctr" defTabSz="1828756"/>
              <a:r>
                <a:rPr lang="en-US" sz="75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14635309"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15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4951" y="3238908"/>
            <a:ext cx="1296642"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257564" y="36886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10</a:t>
            </a:r>
          </a:p>
        </p:txBody>
      </p:sp>
      <p:sp>
        <p:nvSpPr>
          <p:cNvPr id="45" name="Oval 176"/>
          <p:cNvSpPr>
            <a:spLocks noChangeArrowheads="1"/>
          </p:cNvSpPr>
          <p:nvPr/>
        </p:nvSpPr>
        <p:spPr bwMode="auto">
          <a:xfrm>
            <a:off x="1263714" y="36475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9</a:t>
            </a:r>
          </a:p>
        </p:txBody>
      </p:sp>
      <p:sp>
        <p:nvSpPr>
          <p:cNvPr id="46" name="Oval 176"/>
          <p:cNvSpPr>
            <a:spLocks noChangeArrowheads="1"/>
          </p:cNvSpPr>
          <p:nvPr/>
        </p:nvSpPr>
        <p:spPr bwMode="auto">
          <a:xfrm>
            <a:off x="1257072" y="370891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8</a:t>
            </a:r>
          </a:p>
        </p:txBody>
      </p:sp>
      <p:sp>
        <p:nvSpPr>
          <p:cNvPr id="47" name="Oval 176"/>
          <p:cNvSpPr>
            <a:spLocks noChangeArrowheads="1"/>
          </p:cNvSpPr>
          <p:nvPr/>
        </p:nvSpPr>
        <p:spPr bwMode="auto">
          <a:xfrm>
            <a:off x="1282848" y="367277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7</a:t>
            </a:r>
          </a:p>
        </p:txBody>
      </p:sp>
      <p:sp>
        <p:nvSpPr>
          <p:cNvPr id="48" name="Oval 176"/>
          <p:cNvSpPr>
            <a:spLocks noChangeArrowheads="1"/>
          </p:cNvSpPr>
          <p:nvPr/>
        </p:nvSpPr>
        <p:spPr bwMode="auto">
          <a:xfrm>
            <a:off x="1263714" y="369361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6</a:t>
            </a:r>
          </a:p>
        </p:txBody>
      </p:sp>
      <p:sp>
        <p:nvSpPr>
          <p:cNvPr id="49" name="Oval 176"/>
          <p:cNvSpPr>
            <a:spLocks noChangeArrowheads="1"/>
          </p:cNvSpPr>
          <p:nvPr/>
        </p:nvSpPr>
        <p:spPr bwMode="auto">
          <a:xfrm>
            <a:off x="1280822" y="36882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5</a:t>
            </a:r>
          </a:p>
        </p:txBody>
      </p:sp>
      <p:sp>
        <p:nvSpPr>
          <p:cNvPr id="50" name="Oval 176"/>
          <p:cNvSpPr>
            <a:spLocks noChangeArrowheads="1"/>
          </p:cNvSpPr>
          <p:nvPr/>
        </p:nvSpPr>
        <p:spPr bwMode="auto">
          <a:xfrm>
            <a:off x="1228076" y="369160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4</a:t>
            </a:r>
          </a:p>
        </p:txBody>
      </p:sp>
      <p:sp>
        <p:nvSpPr>
          <p:cNvPr id="51" name="Oval 176"/>
          <p:cNvSpPr>
            <a:spLocks noChangeArrowheads="1"/>
          </p:cNvSpPr>
          <p:nvPr/>
        </p:nvSpPr>
        <p:spPr bwMode="auto">
          <a:xfrm>
            <a:off x="1238430" y="36525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3</a:t>
            </a:r>
          </a:p>
        </p:txBody>
      </p:sp>
      <p:sp>
        <p:nvSpPr>
          <p:cNvPr id="52" name="Oval 176"/>
          <p:cNvSpPr>
            <a:spLocks noChangeArrowheads="1"/>
          </p:cNvSpPr>
          <p:nvPr/>
        </p:nvSpPr>
        <p:spPr bwMode="auto">
          <a:xfrm>
            <a:off x="1265258" y="367972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2</a:t>
            </a:r>
          </a:p>
        </p:txBody>
      </p:sp>
      <p:sp>
        <p:nvSpPr>
          <p:cNvPr id="56" name="Oval 176"/>
          <p:cNvSpPr>
            <a:spLocks noChangeArrowheads="1"/>
          </p:cNvSpPr>
          <p:nvPr/>
        </p:nvSpPr>
        <p:spPr bwMode="auto">
          <a:xfrm>
            <a:off x="1280822" y="361708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a:t>
            </a:r>
          </a:p>
        </p:txBody>
      </p:sp>
      <p:sp>
        <p:nvSpPr>
          <p:cNvPr id="59" name="Oval 176"/>
          <p:cNvSpPr>
            <a:spLocks noChangeArrowheads="1"/>
          </p:cNvSpPr>
          <p:nvPr/>
        </p:nvSpPr>
        <p:spPr bwMode="auto">
          <a:xfrm>
            <a:off x="1217960" y="366108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6" eaLnBrk="0" hangingPunct="0">
              <a:defRPr/>
            </a:pPr>
            <a:r>
              <a:rPr lang="en-US" sz="4200" dirty="0">
                <a:solidFill>
                  <a:srgbClr val="DC2608"/>
                </a:solidFill>
                <a:latin typeface=".VnBlack" pitchFamily="34" charset="0"/>
              </a:rPr>
              <a:t>0</a:t>
            </a:r>
          </a:p>
        </p:txBody>
      </p:sp>
    </p:spTree>
    <p:extLst>
      <p:ext uri="{BB962C8B-B14F-4D97-AF65-F5344CB8AC3E}">
        <p14:creationId xmlns:p14="http://schemas.microsoft.com/office/powerpoint/2010/main" val="3473326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405417" y="6975664"/>
            <a:ext cx="19178372" cy="5335074"/>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628483" y="7936129"/>
            <a:ext cx="4472943" cy="2065687"/>
          </a:xfrm>
          <a:custGeom>
            <a:avLst/>
            <a:gdLst/>
            <a:ahLst/>
            <a:cxnLst/>
            <a:rect l="l" t="t" r="r" b="b"/>
            <a:pathLst>
              <a:path w="4472943" h="2065687">
                <a:moveTo>
                  <a:pt x="0" y="0"/>
                </a:moveTo>
                <a:lnTo>
                  <a:pt x="4472943" y="0"/>
                </a:lnTo>
                <a:lnTo>
                  <a:pt x="4472943" y="2065687"/>
                </a:lnTo>
                <a:lnTo>
                  <a:pt x="0" y="2065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2195251" y="8520370"/>
            <a:ext cx="4058611" cy="187434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612461" y="8153508"/>
            <a:ext cx="3531539" cy="1630929"/>
          </a:xfrm>
          <a:custGeom>
            <a:avLst/>
            <a:gdLst/>
            <a:ahLst/>
            <a:cxnLst/>
            <a:rect l="l" t="t" r="r" b="b"/>
            <a:pathLst>
              <a:path w="3531539" h="1630929">
                <a:moveTo>
                  <a:pt x="0" y="0"/>
                </a:moveTo>
                <a:lnTo>
                  <a:pt x="3531539" y="0"/>
                </a:lnTo>
                <a:lnTo>
                  <a:pt x="3531539" y="1630929"/>
                </a:lnTo>
                <a:lnTo>
                  <a:pt x="0" y="16309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a:off x="1863360" y="8520370"/>
            <a:ext cx="1629850" cy="103125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flipH="1">
            <a:off x="13544248" y="8770147"/>
            <a:ext cx="1901322" cy="1203018"/>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905000" y="-472739"/>
            <a:ext cx="4929022" cy="3154574"/>
          </a:xfrm>
          <a:custGeom>
            <a:avLst/>
            <a:gdLst/>
            <a:ahLst/>
            <a:cxnLst/>
            <a:rect l="l" t="t" r="r" b="b"/>
            <a:pathLst>
              <a:path w="4929022" h="3154574">
                <a:moveTo>
                  <a:pt x="0" y="0"/>
                </a:moveTo>
                <a:lnTo>
                  <a:pt x="4929022" y="0"/>
                </a:lnTo>
                <a:lnTo>
                  <a:pt x="4929022" y="3154574"/>
                </a:lnTo>
                <a:lnTo>
                  <a:pt x="0" y="3154574"/>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7398221" y="-1458955"/>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16190042" y="2705540"/>
            <a:ext cx="5602618" cy="3585675"/>
          </a:xfrm>
          <a:custGeom>
            <a:avLst/>
            <a:gdLst/>
            <a:ahLst/>
            <a:cxnLst/>
            <a:rect l="l" t="t" r="r" b="b"/>
            <a:pathLst>
              <a:path w="5602618" h="3585675">
                <a:moveTo>
                  <a:pt x="0" y="0"/>
                </a:moveTo>
                <a:lnTo>
                  <a:pt x="5602617" y="0"/>
                </a:lnTo>
                <a:lnTo>
                  <a:pt x="5602617" y="3585675"/>
                </a:lnTo>
                <a:lnTo>
                  <a:pt x="0" y="3585675"/>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rot="-447945">
            <a:off x="116602" y="-611167"/>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2">
              <a:alphaModFix amt="60000"/>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Freeform 26"/>
          <p:cNvSpPr/>
          <p:nvPr/>
        </p:nvSpPr>
        <p:spPr>
          <a:xfrm>
            <a:off x="11448290" y="8388153"/>
            <a:ext cx="1902906" cy="1740294"/>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7" name="Freeform 27"/>
          <p:cNvSpPr/>
          <p:nvPr/>
        </p:nvSpPr>
        <p:spPr>
          <a:xfrm>
            <a:off x="3178395" y="7412925"/>
            <a:ext cx="2434066" cy="2044615"/>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8" name="Rectangle 27"/>
          <p:cNvSpPr/>
          <p:nvPr/>
        </p:nvSpPr>
        <p:spPr>
          <a:xfrm>
            <a:off x="842389" y="2628900"/>
            <a:ext cx="16682760" cy="3323987"/>
          </a:xfrm>
          <a:prstGeom prst="rect">
            <a:avLst/>
          </a:prstGeom>
        </p:spPr>
        <p:txBody>
          <a:bodyPr wrap="square">
            <a:spAutoFit/>
          </a:bodyPr>
          <a:lstStyle/>
          <a:p>
            <a:pPr algn="ctr">
              <a:lnSpc>
                <a:spcPct val="150000"/>
              </a:lnSpc>
              <a:spcBef>
                <a:spcPts val="200"/>
              </a:spcBef>
              <a:spcAft>
                <a:spcPts val="0"/>
              </a:spcAft>
            </a:pPr>
            <a:r>
              <a:rPr lang="nl-NL" sz="7000" b="1">
                <a:solidFill>
                  <a:schemeClr val="accent2"/>
                </a:solidFill>
                <a:latin typeface="Arial" panose="020B0604020202020204" pitchFamily="34" charset="0"/>
                <a:ea typeface="Times New Roman" panose="02020603050405020304" pitchFamily="18" charset="0"/>
                <a:cs typeface="Arial" panose="020B0604020202020204" pitchFamily="34" charset="0"/>
              </a:rPr>
              <a:t>BÀI 16: CHUỒNG NUÔI VÀ BIỆN PHÁP VỆ SINH TRONG CHĂN NUÔI</a:t>
            </a:r>
            <a:endParaRPr lang="en-US" sz="7000" b="1">
              <a:solidFill>
                <a:schemeClr val="accent2"/>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2438400" y="7962900"/>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267200" y="-1510651"/>
            <a:ext cx="6594113"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773400" y="1541377"/>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7"/>
          <p:cNvGrpSpPr/>
          <p:nvPr/>
        </p:nvGrpSpPr>
        <p:grpSpPr>
          <a:xfrm>
            <a:off x="949859" y="1944139"/>
            <a:ext cx="7127342" cy="5965422"/>
            <a:chOff x="1031189" y="865389"/>
            <a:chExt cx="3563671" cy="2982711"/>
          </a:xfrm>
        </p:grpSpPr>
        <p:sp>
          <p:nvSpPr>
            <p:cNvPr id="9" name="Rectangle: Rounded Corners 19">
              <a:extLst>
                <a:ext uri="{FF2B5EF4-FFF2-40B4-BE49-F238E27FC236}">
                  <a16:creationId xmlns:a16="http://schemas.microsoft.com/office/drawing/2014/main" id="{A26AD7A7-F6AD-7407-EFF6-D4EEF6B76C6A}"/>
                </a:ext>
              </a:extLst>
            </p:cNvPr>
            <p:cNvSpPr/>
            <p:nvPr/>
          </p:nvSpPr>
          <p:spPr>
            <a:xfrm>
              <a:off x="1031189" y="1478626"/>
              <a:ext cx="3563671" cy="2369474"/>
            </a:xfrm>
            <a:prstGeom prst="roundRect">
              <a:avLst>
                <a:gd name="adj" fmla="val 753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en-US" sz="7200" b="1">
                  <a:solidFill>
                    <a:srgbClr val="000000"/>
                  </a:solidFill>
                  <a:latin typeface="Arial" panose="020B0604020202020204" pitchFamily="34" charset="0"/>
                  <a:ea typeface="Times New Roman" panose="02020603050405020304" pitchFamily="18" charset="0"/>
                  <a:cs typeface="Arial" panose="020B0604020202020204" pitchFamily="34" charset="0"/>
                </a:rPr>
                <a:t>VẬN DỤNG</a:t>
              </a:r>
            </a:p>
          </p:txBody>
        </p:sp>
        <p:sp>
          <p:nvSpPr>
            <p:cNvPr id="10" name="Freeform 2"/>
            <p:cNvSpPr/>
            <p:nvPr/>
          </p:nvSpPr>
          <p:spPr>
            <a:xfrm>
              <a:off x="2231244" y="865389"/>
              <a:ext cx="1163560" cy="1226474"/>
            </a:xfrm>
            <a:custGeom>
              <a:avLst/>
              <a:gdLst/>
              <a:ahLst/>
              <a:cxnLst/>
              <a:rect l="l" t="t" r="r" b="b"/>
              <a:pathLst>
                <a:path w="4140679" h="4114800">
                  <a:moveTo>
                    <a:pt x="0" y="0"/>
                  </a:moveTo>
                  <a:lnTo>
                    <a:pt x="4140680" y="0"/>
                  </a:lnTo>
                  <a:lnTo>
                    <a:pt x="414068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1" name="Group 10"/>
          <p:cNvGrpSpPr/>
          <p:nvPr/>
        </p:nvGrpSpPr>
        <p:grpSpPr>
          <a:xfrm>
            <a:off x="8930640" y="2185743"/>
            <a:ext cx="8423008" cy="6038128"/>
            <a:chOff x="4632960" y="1385296"/>
            <a:chExt cx="4211504" cy="3019064"/>
          </a:xfrm>
        </p:grpSpPr>
        <p:grpSp>
          <p:nvGrpSpPr>
            <p:cNvPr id="12" name="Group 11">
              <a:extLst>
                <a:ext uri="{FF2B5EF4-FFF2-40B4-BE49-F238E27FC236}">
                  <a16:creationId xmlns:a16="http://schemas.microsoft.com/office/drawing/2014/main" id="{6A32A5F6-E82A-5127-350B-FAD04435DF38}"/>
                </a:ext>
              </a:extLst>
            </p:cNvPr>
            <p:cNvGrpSpPr/>
            <p:nvPr/>
          </p:nvGrpSpPr>
          <p:grpSpPr>
            <a:xfrm>
              <a:off x="4632960" y="1385296"/>
              <a:ext cx="4211504" cy="3019064"/>
              <a:chOff x="566871" y="173716"/>
              <a:chExt cx="4211504" cy="3019064"/>
            </a:xfrm>
          </p:grpSpPr>
          <p:sp>
            <p:nvSpPr>
              <p:cNvPr id="14" name="Rounded Rectangle 7">
                <a:extLst>
                  <a:ext uri="{FF2B5EF4-FFF2-40B4-BE49-F238E27FC236}">
                    <a16:creationId xmlns:a16="http://schemas.microsoft.com/office/drawing/2014/main" id="{B07E0603-05AE-B8A0-B8BF-D9D930E3E03F}"/>
                  </a:ext>
                </a:extLst>
              </p:cNvPr>
              <p:cNvSpPr/>
              <p:nvPr/>
            </p:nvSpPr>
            <p:spPr>
              <a:xfrm>
                <a:off x="566871" y="388887"/>
                <a:ext cx="4211504" cy="2803893"/>
              </a:xfrm>
              <a:prstGeom prst="roundRect">
                <a:avLst>
                  <a:gd name="adj" fmla="val 36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prstClr val="white"/>
                  </a:solidFill>
                  <a:latin typeface="Calibri"/>
                  <a:sym typeface="Arial"/>
                </a:endParaRPr>
              </a:p>
            </p:txBody>
          </p:sp>
          <p:pic>
            <p:nvPicPr>
              <p:cNvPr id="15" name="Picture 14">
                <a:extLst>
                  <a:ext uri="{FF2B5EF4-FFF2-40B4-BE49-F238E27FC236}">
                    <a16:creationId xmlns:a16="http://schemas.microsoft.com/office/drawing/2014/main" id="{E935C2F2-D669-7008-4817-4BA5E5FB95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8461" y="173716"/>
                <a:ext cx="628324" cy="613442"/>
              </a:xfrm>
              <a:prstGeom prst="rect">
                <a:avLst/>
              </a:prstGeom>
            </p:spPr>
          </p:pic>
        </p:grpSp>
        <p:sp>
          <p:nvSpPr>
            <p:cNvPr id="13" name="Rectangle 12"/>
            <p:cNvSpPr/>
            <p:nvPr/>
          </p:nvSpPr>
          <p:spPr>
            <a:xfrm>
              <a:off x="4801256" y="2208388"/>
              <a:ext cx="3874912" cy="1708160"/>
            </a:xfrm>
            <a:prstGeom prst="rect">
              <a:avLst/>
            </a:prstGeom>
          </p:spPr>
          <p:txBody>
            <a:bodyPr wrap="square">
              <a:spAutoFit/>
            </a:bodyPr>
            <a:lstStyle/>
            <a:p>
              <a:pPr algn="just">
                <a:lnSpc>
                  <a:spcPct val="150000"/>
                </a:lnSpc>
              </a:pPr>
              <a:r>
                <a:rPr lang="nl-NL" sz="3600">
                  <a:latin typeface="Arial" panose="020B0604020202020204" pitchFamily="34" charset="0"/>
                  <a:cs typeface="Arial" panose="020B0604020202020204" pitchFamily="34" charset="0"/>
                </a:rPr>
                <a:t>Đề xuất một số giải pháp làm giảm ô nhiễm môi trường trong chăn nuôi nông hộ (gà, lợn, trâu, bò,...) ở gia đình, địa phương em.</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83194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10" name="Freeform 10"/>
          <p:cNvSpPr/>
          <p:nvPr/>
        </p:nvSpPr>
        <p:spPr>
          <a:xfrm>
            <a:off x="-1838175" y="7262635"/>
            <a:ext cx="5952975" cy="2727545"/>
          </a:xfrm>
          <a:custGeom>
            <a:avLst/>
            <a:gdLst/>
            <a:ahLst/>
            <a:cxnLst/>
            <a:rect l="l" t="t" r="r" b="b"/>
            <a:pathLst>
              <a:path w="5952975" h="2727545">
                <a:moveTo>
                  <a:pt x="0" y="0"/>
                </a:moveTo>
                <a:lnTo>
                  <a:pt x="5952974" y="0"/>
                </a:lnTo>
                <a:lnTo>
                  <a:pt x="5952974" y="2727544"/>
                </a:lnTo>
                <a:lnTo>
                  <a:pt x="0" y="272754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15297728" y="8063861"/>
            <a:ext cx="4929022" cy="3154574"/>
          </a:xfrm>
          <a:custGeom>
            <a:avLst/>
            <a:gdLst/>
            <a:ahLst/>
            <a:cxnLst/>
            <a:rect l="l" t="t" r="r" b="b"/>
            <a:pathLst>
              <a:path w="4929022" h="3154574">
                <a:moveTo>
                  <a:pt x="0" y="0"/>
                </a:moveTo>
                <a:lnTo>
                  <a:pt x="4929022" y="0"/>
                </a:lnTo>
                <a:lnTo>
                  <a:pt x="4929022" y="3154574"/>
                </a:lnTo>
                <a:lnTo>
                  <a:pt x="0" y="315457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8" name="Group 3"/>
          <p:cNvGrpSpPr/>
          <p:nvPr/>
        </p:nvGrpSpPr>
        <p:grpSpPr>
          <a:xfrm>
            <a:off x="1028700" y="1028700"/>
            <a:ext cx="16230600" cy="8229600"/>
            <a:chOff x="0" y="0"/>
            <a:chExt cx="4274726" cy="2167467"/>
          </a:xfrm>
        </p:grpSpPr>
        <p:sp>
          <p:nvSpPr>
            <p:cNvPr id="19"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20"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1" name="TextBox 8"/>
          <p:cNvSpPr txBox="1"/>
          <p:nvPr/>
        </p:nvSpPr>
        <p:spPr>
          <a:xfrm>
            <a:off x="-247621" y="449951"/>
            <a:ext cx="4192044" cy="424333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nvGrpSpPr>
          <p:cNvPr id="22" name="Group 21"/>
          <p:cNvGrpSpPr/>
          <p:nvPr/>
        </p:nvGrpSpPr>
        <p:grpSpPr>
          <a:xfrm>
            <a:off x="-247621" y="639951"/>
            <a:ext cx="9730844" cy="1599512"/>
            <a:chOff x="-247621" y="639951"/>
            <a:chExt cx="9730844" cy="1599512"/>
          </a:xfrm>
        </p:grpSpPr>
        <p:sp>
          <p:nvSpPr>
            <p:cNvPr id="23" name="Freeform 7"/>
            <p:cNvSpPr/>
            <p:nvPr/>
          </p:nvSpPr>
          <p:spPr>
            <a:xfrm>
              <a:off x="-247621" y="639951"/>
              <a:ext cx="9730844" cy="1599512"/>
            </a:xfrm>
            <a:custGeom>
              <a:avLst/>
              <a:gdLst/>
              <a:ahLst/>
              <a:cxnLst/>
              <a:rect l="l" t="t" r="r" b="b"/>
              <a:pathLst>
                <a:path w="1886724" h="320744">
                  <a:moveTo>
                    <a:pt x="55117" y="0"/>
                  </a:moveTo>
                  <a:lnTo>
                    <a:pt x="1831607" y="0"/>
                  </a:lnTo>
                  <a:cubicBezTo>
                    <a:pt x="1862047" y="0"/>
                    <a:pt x="1886724" y="24677"/>
                    <a:pt x="1886724" y="55117"/>
                  </a:cubicBezTo>
                  <a:lnTo>
                    <a:pt x="1886724" y="265627"/>
                  </a:lnTo>
                  <a:cubicBezTo>
                    <a:pt x="1886724" y="280245"/>
                    <a:pt x="1880917" y="294264"/>
                    <a:pt x="1870581" y="304600"/>
                  </a:cubicBezTo>
                  <a:cubicBezTo>
                    <a:pt x="1860244" y="314937"/>
                    <a:pt x="1846225" y="320744"/>
                    <a:pt x="1831607" y="320744"/>
                  </a:cubicBezTo>
                  <a:lnTo>
                    <a:pt x="55117" y="320744"/>
                  </a:lnTo>
                  <a:cubicBezTo>
                    <a:pt x="40499" y="320744"/>
                    <a:pt x="26480" y="314937"/>
                    <a:pt x="16143" y="304600"/>
                  </a:cubicBezTo>
                  <a:cubicBezTo>
                    <a:pt x="5807" y="294264"/>
                    <a:pt x="0" y="280245"/>
                    <a:pt x="0" y="265627"/>
                  </a:cubicBezTo>
                  <a:lnTo>
                    <a:pt x="0" y="55117"/>
                  </a:lnTo>
                  <a:cubicBezTo>
                    <a:pt x="0" y="40499"/>
                    <a:pt x="5807" y="26480"/>
                    <a:pt x="16143" y="16143"/>
                  </a:cubicBezTo>
                  <a:cubicBezTo>
                    <a:pt x="26480" y="5807"/>
                    <a:pt x="40499" y="0"/>
                    <a:pt x="55117" y="0"/>
                  </a:cubicBezTo>
                  <a:close/>
                </a:path>
              </a:pathLst>
            </a:custGeom>
            <a:solidFill>
              <a:srgbClr val="0D0F68"/>
            </a:solidFill>
          </p:spPr>
          <p:txBody>
            <a:bodyPr/>
            <a:lstStyle/>
            <a:p>
              <a:endParaRPr lang="en-US"/>
            </a:p>
          </p:txBody>
        </p:sp>
        <p:sp>
          <p:nvSpPr>
            <p:cNvPr id="24" name="TextBox 9"/>
            <p:cNvSpPr txBox="1"/>
            <p:nvPr/>
          </p:nvSpPr>
          <p:spPr>
            <a:xfrm>
              <a:off x="629459" y="696737"/>
              <a:ext cx="8307821" cy="1384995"/>
            </a:xfrm>
            <a:prstGeom prst="rect">
              <a:avLst/>
            </a:prstGeom>
          </p:spPr>
          <p:txBody>
            <a:bodyPr wrap="square" lIns="0" tIns="0" rIns="0" bIns="0" rtlCol="0" anchor="t">
              <a:spAutoFit/>
            </a:bodyPr>
            <a:lstStyle/>
            <a:p>
              <a:pPr algn="ctr">
                <a:lnSpc>
                  <a:spcPct val="150000"/>
                </a:lnSpc>
              </a:pPr>
              <a:r>
                <a:rPr lang="vi-VN" sz="6000" b="1" dirty="0">
                  <a:solidFill>
                    <a:srgbClr val="FFFFFF"/>
                  </a:solidFill>
                  <a:cs typeface="Arial" panose="020B0604020202020204" pitchFamily="34" charset="0"/>
                </a:rPr>
                <a:t>HƯỚNG DẪN VỀ NHÀ</a:t>
              </a:r>
              <a:endParaRPr lang="en-US" sz="6000" b="1" dirty="0">
                <a:solidFill>
                  <a:srgbClr val="FFFFFF"/>
                </a:solidFill>
                <a:latin typeface="Arial" panose="020B0604020202020204" pitchFamily="34" charset="0"/>
                <a:cs typeface="Arial" panose="020B0604020202020204" pitchFamily="34" charset="0"/>
              </a:endParaRPr>
            </a:p>
          </p:txBody>
        </p:sp>
      </p:grpSp>
      <p:grpSp>
        <p:nvGrpSpPr>
          <p:cNvPr id="25" name="Group 11"/>
          <p:cNvGrpSpPr/>
          <p:nvPr/>
        </p:nvGrpSpPr>
        <p:grpSpPr>
          <a:xfrm>
            <a:off x="1505030" y="3436859"/>
            <a:ext cx="4878785" cy="5045974"/>
            <a:chOff x="0" y="0"/>
            <a:chExt cx="1416693" cy="1465241"/>
          </a:xfrm>
        </p:grpSpPr>
        <p:sp>
          <p:nvSpPr>
            <p:cNvPr id="26" name="Freeform 12"/>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txBody>
            <a:bodyPr/>
            <a:lstStyle/>
            <a:p>
              <a:endParaRPr lang="en-US"/>
            </a:p>
          </p:txBody>
        </p:sp>
        <p:sp>
          <p:nvSpPr>
            <p:cNvPr id="27"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8" name="Group 14"/>
          <p:cNvGrpSpPr/>
          <p:nvPr/>
        </p:nvGrpSpPr>
        <p:grpSpPr>
          <a:xfrm>
            <a:off x="6805787" y="3436859"/>
            <a:ext cx="4878785" cy="5045974"/>
            <a:chOff x="0" y="0"/>
            <a:chExt cx="1416693" cy="1465241"/>
          </a:xfrm>
        </p:grpSpPr>
        <p:sp>
          <p:nvSpPr>
            <p:cNvPr id="29" name="Freeform 15"/>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txBody>
            <a:bodyPr/>
            <a:lstStyle/>
            <a:p>
              <a:endParaRPr lang="en-US"/>
            </a:p>
          </p:txBody>
        </p:sp>
        <p:sp>
          <p:nvSpPr>
            <p:cNvPr id="30"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1" name="Group 17"/>
          <p:cNvGrpSpPr/>
          <p:nvPr/>
        </p:nvGrpSpPr>
        <p:grpSpPr>
          <a:xfrm>
            <a:off x="12013749" y="3436859"/>
            <a:ext cx="4878785" cy="5045974"/>
            <a:chOff x="0" y="0"/>
            <a:chExt cx="1416693" cy="1465241"/>
          </a:xfrm>
        </p:grpSpPr>
        <p:sp>
          <p:nvSpPr>
            <p:cNvPr id="32" name="Freeform 18"/>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txBody>
            <a:bodyPr/>
            <a:lstStyle/>
            <a:p>
              <a:endParaRPr lang="en-US"/>
            </a:p>
          </p:txBody>
        </p:sp>
        <p:sp>
          <p:nvSpPr>
            <p:cNvPr id="33"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4" name="Oval 33"/>
          <p:cNvSpPr/>
          <p:nvPr/>
        </p:nvSpPr>
        <p:spPr>
          <a:xfrm>
            <a:off x="3220522" y="2720721"/>
            <a:ext cx="1447800" cy="14478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dirty="0">
                <a:solidFill>
                  <a:prstClr val="white"/>
                </a:solidFill>
                <a:cs typeface="Arial" panose="020B0604020202020204" pitchFamily="34" charset="0"/>
              </a:rPr>
              <a:t>01</a:t>
            </a:r>
            <a:endParaRPr lang="en-US" sz="4400" b="1" dirty="0">
              <a:solidFill>
                <a:prstClr val="white"/>
              </a:solidFill>
              <a:latin typeface="Arial" panose="020B0604020202020204" pitchFamily="34" charset="0"/>
              <a:cs typeface="Arial" panose="020B0604020202020204" pitchFamily="34" charset="0"/>
            </a:endParaRPr>
          </a:p>
        </p:txBody>
      </p:sp>
      <p:sp>
        <p:nvSpPr>
          <p:cNvPr id="35" name="Oval 34"/>
          <p:cNvSpPr/>
          <p:nvPr/>
        </p:nvSpPr>
        <p:spPr>
          <a:xfrm>
            <a:off x="8535225" y="2720721"/>
            <a:ext cx="1447800" cy="1447800"/>
          </a:xfrm>
          <a:prstGeom prst="ellipse">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dirty="0">
                <a:solidFill>
                  <a:prstClr val="white"/>
                </a:solidFill>
                <a:cs typeface="Arial" panose="020B0604020202020204" pitchFamily="34" charset="0"/>
              </a:rPr>
              <a:t>02</a:t>
            </a:r>
            <a:endParaRPr lang="en-US" sz="4400" b="1" dirty="0">
              <a:solidFill>
                <a:prstClr val="white"/>
              </a:solidFill>
              <a:latin typeface="Arial" panose="020B0604020202020204" pitchFamily="34" charset="0"/>
              <a:cs typeface="Arial" panose="020B0604020202020204" pitchFamily="34" charset="0"/>
            </a:endParaRPr>
          </a:p>
        </p:txBody>
      </p:sp>
      <p:sp>
        <p:nvSpPr>
          <p:cNvPr id="36" name="Oval 35"/>
          <p:cNvSpPr/>
          <p:nvPr/>
        </p:nvSpPr>
        <p:spPr>
          <a:xfrm>
            <a:off x="13849928" y="2732897"/>
            <a:ext cx="1447800" cy="1447800"/>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dirty="0">
                <a:solidFill>
                  <a:prstClr val="white"/>
                </a:solidFill>
                <a:cs typeface="Arial" panose="020B0604020202020204" pitchFamily="34" charset="0"/>
              </a:rPr>
              <a:t>03</a:t>
            </a:r>
            <a:endParaRPr lang="en-US" sz="4400" b="1" dirty="0">
              <a:solidFill>
                <a:prstClr val="white"/>
              </a:solidFill>
              <a:latin typeface="Arial" panose="020B0604020202020204" pitchFamily="34" charset="0"/>
              <a:cs typeface="Arial" panose="020B0604020202020204" pitchFamily="34" charset="0"/>
            </a:endParaRPr>
          </a:p>
        </p:txBody>
      </p:sp>
      <p:sp>
        <p:nvSpPr>
          <p:cNvPr id="37" name="TextBox 36"/>
          <p:cNvSpPr txBox="1"/>
          <p:nvPr/>
        </p:nvSpPr>
        <p:spPr>
          <a:xfrm>
            <a:off x="1896822" y="5079643"/>
            <a:ext cx="4095199" cy="1824923"/>
          </a:xfrm>
          <a:prstGeom prst="rect">
            <a:avLst/>
          </a:prstGeom>
          <a:noFill/>
        </p:spPr>
        <p:txBody>
          <a:bodyPr wrap="square" rtlCol="0">
            <a:spAutoFit/>
          </a:bodyPr>
          <a:lstStyle/>
          <a:p>
            <a:pPr algn="ctr">
              <a:lnSpc>
                <a:spcPct val="150000"/>
              </a:lnSpc>
            </a:pPr>
            <a:r>
              <a:rPr lang="vi-VN" sz="4000" dirty="0">
                <a:solidFill>
                  <a:prstClr val="white"/>
                </a:solidFill>
                <a:cs typeface="Arial" panose="020B0604020202020204" pitchFamily="34" charset="0"/>
              </a:rPr>
              <a:t>Ôn tập kiến thức đã học</a:t>
            </a:r>
            <a:endParaRPr lang="en-US" sz="4000" dirty="0">
              <a:solidFill>
                <a:prstClr val="white"/>
              </a:solidFill>
              <a:latin typeface="Arial" panose="020B0604020202020204" pitchFamily="34" charset="0"/>
              <a:cs typeface="Arial" panose="020B0604020202020204" pitchFamily="34" charset="0"/>
            </a:endParaRPr>
          </a:p>
        </p:txBody>
      </p:sp>
      <p:sp>
        <p:nvSpPr>
          <p:cNvPr id="38" name="TextBox 37"/>
          <p:cNvSpPr txBox="1"/>
          <p:nvPr/>
        </p:nvSpPr>
        <p:spPr>
          <a:xfrm>
            <a:off x="6860145" y="4499760"/>
            <a:ext cx="4775474" cy="3416320"/>
          </a:xfrm>
          <a:prstGeom prst="rect">
            <a:avLst/>
          </a:prstGeom>
          <a:noFill/>
        </p:spPr>
        <p:txBody>
          <a:bodyPr wrap="square" rtlCol="0">
            <a:spAutoFit/>
          </a:bodyPr>
          <a:lstStyle/>
          <a:p>
            <a:pPr algn="ctr">
              <a:lnSpc>
                <a:spcPct val="150000"/>
              </a:lnSpc>
            </a:pPr>
            <a:r>
              <a:rPr lang="nl-NL" sz="3600">
                <a:solidFill>
                  <a:schemeClr val="bg1"/>
                </a:solidFill>
                <a:latin typeface="Arial" panose="020B0604020202020204" pitchFamily="34" charset="0"/>
                <a:cs typeface="Arial" panose="020B0604020202020204" pitchFamily="34" charset="0"/>
              </a:rPr>
              <a:t>Trả lời câu hỏi phần Luyện tập và hoàn thành nhiệm vụ phần Vận dụng SGK tr.83</a:t>
            </a:r>
            <a:endParaRPr lang="en-US" sz="3600" dirty="0">
              <a:solidFill>
                <a:schemeClr val="bg1"/>
              </a:solidFill>
              <a:latin typeface="Arial" panose="020B0604020202020204" pitchFamily="34" charset="0"/>
              <a:cs typeface="Arial" panose="020B0604020202020204" pitchFamily="34" charset="0"/>
            </a:endParaRPr>
          </a:p>
        </p:txBody>
      </p:sp>
      <p:sp>
        <p:nvSpPr>
          <p:cNvPr id="39" name="Rectangle 38"/>
          <p:cNvSpPr/>
          <p:nvPr/>
        </p:nvSpPr>
        <p:spPr>
          <a:xfrm>
            <a:off x="12037615" y="5114941"/>
            <a:ext cx="4878785" cy="1754326"/>
          </a:xfrm>
          <a:prstGeom prst="rect">
            <a:avLst/>
          </a:prstGeom>
        </p:spPr>
        <p:txBody>
          <a:bodyPr wrap="square">
            <a:spAutoFit/>
          </a:bodyPr>
          <a:lstStyle/>
          <a:p>
            <a:pPr algn="ctr">
              <a:lnSpc>
                <a:spcPct val="150000"/>
              </a:lnSpc>
            </a:pPr>
            <a:r>
              <a:rPr lang="nl-NL" sz="3600">
                <a:solidFill>
                  <a:schemeClr val="bg1"/>
                </a:solidFill>
                <a:latin typeface="Arial" panose="020B0604020202020204" pitchFamily="34" charset="0"/>
                <a:cs typeface="Arial" panose="020B0604020202020204" pitchFamily="34" charset="0"/>
              </a:rPr>
              <a:t>Đọc và tìm hiểu trước nội dung </a:t>
            </a:r>
            <a:r>
              <a:rPr lang="nl-NL" sz="3600" i="1">
                <a:solidFill>
                  <a:schemeClr val="bg1"/>
                </a:solidFill>
                <a:latin typeface="Arial" panose="020B0604020202020204" pitchFamily="34" charset="0"/>
                <a:cs typeface="Arial" panose="020B0604020202020204" pitchFamily="34" charset="0"/>
              </a:rPr>
              <a:t>Bài 17</a:t>
            </a:r>
            <a:endParaRPr lang="en-US" sz="3600" b="1" dirty="0">
              <a:solidFill>
                <a:schemeClr val="bg1"/>
              </a:solidFill>
              <a:latin typeface="Arial" panose="020B0604020202020204" pitchFamily="34" charset="0"/>
              <a:cs typeface="Arial" panose="020B0604020202020204" pitchFamily="34" charset="0"/>
            </a:endParaRPr>
          </a:p>
        </p:txBody>
      </p:sp>
      <p:sp>
        <p:nvSpPr>
          <p:cNvPr id="17" name="Freeform 17"/>
          <p:cNvSpPr/>
          <p:nvPr/>
        </p:nvSpPr>
        <p:spPr>
          <a:xfrm rot="-447945">
            <a:off x="16721674" y="572428"/>
            <a:ext cx="2081129" cy="120456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500" fill="hold"/>
                                        <p:tgtEl>
                                          <p:spTgt spid="38"/>
                                        </p:tgtEl>
                                        <p:attrNameLst>
                                          <p:attrName>ppt_w</p:attrName>
                                        </p:attrNameLst>
                                      </p:cBhvr>
                                      <p:tavLst>
                                        <p:tav tm="0">
                                          <p:val>
                                            <p:fltVal val="0"/>
                                          </p:val>
                                        </p:tav>
                                        <p:tav tm="100000">
                                          <p:val>
                                            <p:strVal val="#ppt_w"/>
                                          </p:val>
                                        </p:tav>
                                      </p:tavLst>
                                    </p:anim>
                                    <p:anim calcmode="lin" valueType="num">
                                      <p:cBhvr>
                                        <p:cTn id="14" dur="500" fill="hold"/>
                                        <p:tgtEl>
                                          <p:spTgt spid="38"/>
                                        </p:tgtEl>
                                        <p:attrNameLst>
                                          <p:attrName>ppt_h</p:attrName>
                                        </p:attrNameLst>
                                      </p:cBhvr>
                                      <p:tavLst>
                                        <p:tav tm="0">
                                          <p:val>
                                            <p:fltVal val="0"/>
                                          </p:val>
                                        </p:tav>
                                        <p:tav tm="100000">
                                          <p:val>
                                            <p:strVal val="#ppt_h"/>
                                          </p:val>
                                        </p:tav>
                                      </p:tavLst>
                                    </p:anim>
                                    <p:animEffect transition="in" filter="fade">
                                      <p:cBhvr>
                                        <p:cTn id="15" dur="500"/>
                                        <p:tgtEl>
                                          <p:spTgt spid="3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0" y="7491037"/>
            <a:ext cx="18288000" cy="385710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73802" y="6156981"/>
            <a:ext cx="4130019" cy="4130019"/>
          </a:xfrm>
          <a:custGeom>
            <a:avLst/>
            <a:gdLst/>
            <a:ahLst/>
            <a:cxnLst/>
            <a:rect l="l" t="t" r="r" b="b"/>
            <a:pathLst>
              <a:path w="4130019" h="4130019">
                <a:moveTo>
                  <a:pt x="0" y="0"/>
                </a:moveTo>
                <a:lnTo>
                  <a:pt x="4130019" y="0"/>
                </a:lnTo>
                <a:lnTo>
                  <a:pt x="4130019" y="4130019"/>
                </a:lnTo>
                <a:lnTo>
                  <a:pt x="0" y="41300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918406" y="423880"/>
            <a:ext cx="4929022" cy="3154574"/>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951340" y="2570120"/>
            <a:ext cx="5315250" cy="6688180"/>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159167" y="8250095"/>
            <a:ext cx="1235380" cy="781659"/>
          </a:xfrm>
          <a:custGeom>
            <a:avLst/>
            <a:gdLst/>
            <a:ahLst/>
            <a:cxnLst/>
            <a:rect l="l" t="t" r="r" b="b"/>
            <a:pathLst>
              <a:path w="1235380" h="781659">
                <a:moveTo>
                  <a:pt x="0" y="0"/>
                </a:moveTo>
                <a:lnTo>
                  <a:pt x="1235379" y="0"/>
                </a:lnTo>
                <a:lnTo>
                  <a:pt x="1235379" y="781658"/>
                </a:lnTo>
                <a:lnTo>
                  <a:pt x="0" y="7816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flipH="1">
            <a:off x="391207" y="9419589"/>
            <a:ext cx="1029927" cy="651663"/>
          </a:xfrm>
          <a:custGeom>
            <a:avLst/>
            <a:gdLst/>
            <a:ahLst/>
            <a:cxnLst/>
            <a:rect l="l" t="t" r="r" b="b"/>
            <a:pathLst>
              <a:path w="1029927" h="651663">
                <a:moveTo>
                  <a:pt x="1029927" y="0"/>
                </a:moveTo>
                <a:lnTo>
                  <a:pt x="0" y="0"/>
                </a:lnTo>
                <a:lnTo>
                  <a:pt x="0" y="651663"/>
                </a:lnTo>
                <a:lnTo>
                  <a:pt x="1029927" y="651663"/>
                </a:lnTo>
                <a:lnTo>
                  <a:pt x="10299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6207282" y="-1650303"/>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12">
              <a:alphaModFix amt="60000"/>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flipH="1">
            <a:off x="17084330" y="6282369"/>
            <a:ext cx="4130019" cy="4130019"/>
          </a:xfrm>
          <a:custGeom>
            <a:avLst/>
            <a:gdLst/>
            <a:ahLst/>
            <a:cxnLst/>
            <a:rect l="l" t="t" r="r" b="b"/>
            <a:pathLst>
              <a:path w="4130019" h="4130019">
                <a:moveTo>
                  <a:pt x="4130019" y="0"/>
                </a:moveTo>
                <a:lnTo>
                  <a:pt x="0" y="0"/>
                </a:lnTo>
                <a:lnTo>
                  <a:pt x="0" y="4130019"/>
                </a:lnTo>
                <a:lnTo>
                  <a:pt x="4130019" y="4130019"/>
                </a:lnTo>
                <a:lnTo>
                  <a:pt x="413001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6940216" y="9121312"/>
            <a:ext cx="1137295" cy="719598"/>
          </a:xfrm>
          <a:custGeom>
            <a:avLst/>
            <a:gdLst/>
            <a:ahLst/>
            <a:cxnLst/>
            <a:rect l="l" t="t" r="r" b="b"/>
            <a:pathLst>
              <a:path w="1137295" h="719598">
                <a:moveTo>
                  <a:pt x="0" y="0"/>
                </a:moveTo>
                <a:lnTo>
                  <a:pt x="1137295" y="0"/>
                </a:lnTo>
                <a:lnTo>
                  <a:pt x="1137295" y="719597"/>
                </a:lnTo>
                <a:lnTo>
                  <a:pt x="0" y="7195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4">
              <a:alphaModFix amt="60000"/>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Freeform 13"/>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4">
              <a:alphaModFix amt="60000"/>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7" name="Group 17"/>
          <p:cNvGrpSpPr/>
          <p:nvPr/>
        </p:nvGrpSpPr>
        <p:grpSpPr>
          <a:xfrm>
            <a:off x="1181101" y="5095839"/>
            <a:ext cx="5199736" cy="4750483"/>
            <a:chOff x="0" y="0"/>
            <a:chExt cx="7970755" cy="7782356"/>
          </a:xfrm>
        </p:grpSpPr>
        <p:sp>
          <p:nvSpPr>
            <p:cNvPr id="18" name="Freeform 18"/>
            <p:cNvSpPr/>
            <p:nvPr/>
          </p:nvSpPr>
          <p:spPr>
            <a:xfrm>
              <a:off x="0" y="0"/>
              <a:ext cx="7970755" cy="7782356"/>
            </a:xfrm>
            <a:custGeom>
              <a:avLst/>
              <a:gdLst/>
              <a:ahLst/>
              <a:cxnLst/>
              <a:rect l="l" t="t" r="r" b="b"/>
              <a:pathLst>
                <a:path w="7970755" h="7782356">
                  <a:moveTo>
                    <a:pt x="0" y="0"/>
                  </a:moveTo>
                  <a:lnTo>
                    <a:pt x="7970755" y="0"/>
                  </a:lnTo>
                  <a:lnTo>
                    <a:pt x="7970755" y="7782356"/>
                  </a:lnTo>
                  <a:lnTo>
                    <a:pt x="0" y="77823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9" name="Freeform 19"/>
            <p:cNvSpPr/>
            <p:nvPr/>
          </p:nvSpPr>
          <p:spPr>
            <a:xfrm>
              <a:off x="3323582" y="5726399"/>
              <a:ext cx="321109" cy="265317"/>
            </a:xfrm>
            <a:custGeom>
              <a:avLst/>
              <a:gdLst/>
              <a:ahLst/>
              <a:cxnLst/>
              <a:rect l="l" t="t" r="r" b="b"/>
              <a:pathLst>
                <a:path w="321109" h="265317">
                  <a:moveTo>
                    <a:pt x="0" y="0"/>
                  </a:moveTo>
                  <a:lnTo>
                    <a:pt x="321109" y="0"/>
                  </a:lnTo>
                  <a:lnTo>
                    <a:pt x="321109" y="265317"/>
                  </a:lnTo>
                  <a:lnTo>
                    <a:pt x="0" y="265317"/>
                  </a:lnTo>
                  <a:lnTo>
                    <a:pt x="0" y="0"/>
                  </a:lnTo>
                  <a:close/>
                </a:path>
              </a:pathLst>
            </a:custGeom>
            <a:blipFill>
              <a:blip r:embed="rId18"/>
              <a:stretch>
                <a:fillRect/>
              </a:stretch>
            </a:blipFill>
          </p:spPr>
          <p:txBody>
            <a:bodyPr/>
            <a:lstStyle/>
            <a:p>
              <a:endParaRPr lang="en-US"/>
            </a:p>
          </p:txBody>
        </p:sp>
        <p:sp>
          <p:nvSpPr>
            <p:cNvPr id="20" name="Freeform 20"/>
            <p:cNvSpPr/>
            <p:nvPr/>
          </p:nvSpPr>
          <p:spPr>
            <a:xfrm>
              <a:off x="4390889" y="5048430"/>
              <a:ext cx="813813" cy="744269"/>
            </a:xfrm>
            <a:custGeom>
              <a:avLst/>
              <a:gdLst/>
              <a:ahLst/>
              <a:cxnLst/>
              <a:rect l="l" t="t" r="r" b="b"/>
              <a:pathLst>
                <a:path w="813813" h="744269">
                  <a:moveTo>
                    <a:pt x="0" y="0"/>
                  </a:moveTo>
                  <a:lnTo>
                    <a:pt x="813813" y="0"/>
                  </a:lnTo>
                  <a:lnTo>
                    <a:pt x="813813" y="744269"/>
                  </a:lnTo>
                  <a:lnTo>
                    <a:pt x="0" y="7442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1" name="Freeform 21"/>
            <p:cNvSpPr/>
            <p:nvPr/>
          </p:nvSpPr>
          <p:spPr>
            <a:xfrm>
              <a:off x="2440932" y="4916407"/>
              <a:ext cx="1043205" cy="876292"/>
            </a:xfrm>
            <a:custGeom>
              <a:avLst/>
              <a:gdLst/>
              <a:ahLst/>
              <a:cxnLst/>
              <a:rect l="l" t="t" r="r" b="b"/>
              <a:pathLst>
                <a:path w="1043205" h="876292">
                  <a:moveTo>
                    <a:pt x="0" y="0"/>
                  </a:moveTo>
                  <a:lnTo>
                    <a:pt x="1043204" y="0"/>
                  </a:lnTo>
                  <a:lnTo>
                    <a:pt x="1043204" y="876292"/>
                  </a:lnTo>
                  <a:lnTo>
                    <a:pt x="0" y="8762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sp>
        <p:nvSpPr>
          <p:cNvPr id="22" name="Freeform 22"/>
          <p:cNvSpPr/>
          <p:nvPr/>
        </p:nvSpPr>
        <p:spPr>
          <a:xfrm>
            <a:off x="14595354" y="7804485"/>
            <a:ext cx="2344862" cy="1453815"/>
          </a:xfrm>
          <a:custGeom>
            <a:avLst/>
            <a:gdLst/>
            <a:ahLst/>
            <a:cxnLst/>
            <a:rect l="l" t="t" r="r" b="b"/>
            <a:pathLst>
              <a:path w="2344862" h="1453815">
                <a:moveTo>
                  <a:pt x="0" y="0"/>
                </a:moveTo>
                <a:lnTo>
                  <a:pt x="2344862" y="0"/>
                </a:lnTo>
                <a:lnTo>
                  <a:pt x="2344862" y="1453815"/>
                </a:lnTo>
                <a:lnTo>
                  <a:pt x="0" y="145381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3" name="Freeform 23"/>
          <p:cNvSpPr/>
          <p:nvPr/>
        </p:nvSpPr>
        <p:spPr>
          <a:xfrm flipH="1">
            <a:off x="4681139" y="8250095"/>
            <a:ext cx="2489591" cy="1821157"/>
          </a:xfrm>
          <a:custGeom>
            <a:avLst/>
            <a:gdLst/>
            <a:ahLst/>
            <a:cxnLst/>
            <a:rect l="l" t="t" r="r" b="b"/>
            <a:pathLst>
              <a:path w="3127157" h="2208993">
                <a:moveTo>
                  <a:pt x="3127156" y="0"/>
                </a:moveTo>
                <a:lnTo>
                  <a:pt x="0" y="0"/>
                </a:lnTo>
                <a:lnTo>
                  <a:pt x="0" y="2208994"/>
                </a:lnTo>
                <a:lnTo>
                  <a:pt x="3127156" y="2208994"/>
                </a:lnTo>
                <a:lnTo>
                  <a:pt x="3127156"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4" name="TextBox 6"/>
          <p:cNvSpPr txBox="1"/>
          <p:nvPr/>
        </p:nvSpPr>
        <p:spPr>
          <a:xfrm>
            <a:off x="5765606" y="2048127"/>
            <a:ext cx="11933955" cy="3462486"/>
          </a:xfrm>
          <a:prstGeom prst="rect">
            <a:avLst/>
          </a:prstGeom>
        </p:spPr>
        <p:txBody>
          <a:bodyPr wrap="square" lIns="0" tIns="0" rIns="0" bIns="0" rtlCol="0" anchor="t">
            <a:spAutoFit/>
          </a:bodyPr>
          <a:lstStyle/>
          <a:p>
            <a:pPr algn="ctr">
              <a:lnSpc>
                <a:spcPts val="13470"/>
              </a:lnSpc>
            </a:pPr>
            <a:r>
              <a:rPr lang="en-US" sz="8000" b="1">
                <a:solidFill>
                  <a:schemeClr val="tx2"/>
                </a:solidFill>
                <a:latin typeface="Arial" panose="020B0604020202020204" pitchFamily="34" charset="0"/>
                <a:cs typeface="Arial" panose="020B0604020202020204" pitchFamily="34" charset="0"/>
              </a:rPr>
              <a:t>CẢM ƠN CÁC EM ĐÃ CHÚ Ý LẮNG NGHE!</a:t>
            </a:r>
            <a:endParaRPr lang="en-US" sz="80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66367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435811" y="7681013"/>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62000" y="-1829490"/>
            <a:ext cx="6594113"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383000" y="5634702"/>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358891">
            <a:off x="-485536" y="9163098"/>
            <a:ext cx="2693378" cy="1640512"/>
          </a:xfrm>
          <a:custGeom>
            <a:avLst/>
            <a:gdLst/>
            <a:ahLst/>
            <a:cxnLst/>
            <a:rect l="l" t="t" r="r" b="b"/>
            <a:pathLst>
              <a:path w="2693378" h="1640512">
                <a:moveTo>
                  <a:pt x="0" y="0"/>
                </a:moveTo>
                <a:lnTo>
                  <a:pt x="2693378" y="0"/>
                </a:lnTo>
                <a:lnTo>
                  <a:pt x="2693378" y="1640512"/>
                </a:lnTo>
                <a:lnTo>
                  <a:pt x="0" y="16405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317052">
            <a:off x="15944582" y="-803766"/>
            <a:ext cx="3052069" cy="1858987"/>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25"/>
          <p:cNvSpPr txBox="1"/>
          <p:nvPr/>
        </p:nvSpPr>
        <p:spPr>
          <a:xfrm>
            <a:off x="2092556" y="737146"/>
            <a:ext cx="14094227" cy="954107"/>
          </a:xfrm>
          <a:prstGeom prst="rect">
            <a:avLst/>
          </a:prstGeom>
        </p:spPr>
        <p:txBody>
          <a:bodyPr lIns="0" tIns="0" rIns="0" bIns="0" rtlCol="0" anchor="t">
            <a:spAutoFit/>
          </a:bodyPr>
          <a:lstStyle/>
          <a:p>
            <a:pPr marL="0" lvl="0" indent="0" algn="ctr">
              <a:spcBef>
                <a:spcPct val="0"/>
              </a:spcBef>
            </a:pPr>
            <a:r>
              <a:rPr lang="en-US" sz="6200" b="1">
                <a:solidFill>
                  <a:schemeClr val="accent6">
                    <a:lumMod val="75000"/>
                  </a:schemeClr>
                </a:solidFill>
                <a:latin typeface="Arial" panose="020B0604020202020204" pitchFamily="34" charset="0"/>
                <a:cs typeface="Arial" panose="020B0604020202020204" pitchFamily="34" charset="0"/>
              </a:rPr>
              <a:t>NỘI DUNG BÀI HỌC</a:t>
            </a:r>
          </a:p>
        </p:txBody>
      </p:sp>
      <p:grpSp>
        <p:nvGrpSpPr>
          <p:cNvPr id="9" name="Group 8"/>
          <p:cNvGrpSpPr/>
          <p:nvPr/>
        </p:nvGrpSpPr>
        <p:grpSpPr>
          <a:xfrm>
            <a:off x="838200" y="2610144"/>
            <a:ext cx="5169779" cy="1466556"/>
            <a:chOff x="838200" y="2610144"/>
            <a:chExt cx="5169779" cy="1466556"/>
          </a:xfrm>
        </p:grpSpPr>
        <p:sp>
          <p:nvSpPr>
            <p:cNvPr id="5" name="Rectangle 4"/>
            <p:cNvSpPr/>
            <p:nvPr/>
          </p:nvSpPr>
          <p:spPr>
            <a:xfrm>
              <a:off x="2667000" y="2984093"/>
              <a:ext cx="3340979" cy="707886"/>
            </a:xfrm>
            <a:prstGeom prst="rect">
              <a:avLst/>
            </a:prstGeom>
          </p:spPr>
          <p:txBody>
            <a:bodyPr wrap="none">
              <a:spAutoFit/>
            </a:bodyPr>
            <a:lstStyle/>
            <a:p>
              <a:r>
                <a:rPr lang="nl-NL" sz="4000" b="1">
                  <a:latin typeface="Arial" panose="020B0604020202020204" pitchFamily="34" charset="0"/>
                  <a:ea typeface="Calibri" panose="020F0502020204030204" pitchFamily="34" charset="0"/>
                  <a:cs typeface="Arial" panose="020B0604020202020204" pitchFamily="34" charset="0"/>
                </a:rPr>
                <a:t>Chuồng nuôi</a:t>
              </a:r>
              <a:endParaRPr lang="en-US" sz="4000" b="1">
                <a:latin typeface="Arial" panose="020B0604020202020204" pitchFamily="34" charset="0"/>
                <a:cs typeface="Arial" panose="020B0604020202020204" pitchFamily="34" charset="0"/>
              </a:endParaRPr>
            </a:p>
          </p:txBody>
        </p:sp>
        <p:grpSp>
          <p:nvGrpSpPr>
            <p:cNvPr id="7" name="Group 6"/>
            <p:cNvGrpSpPr/>
            <p:nvPr/>
          </p:nvGrpSpPr>
          <p:grpSpPr>
            <a:xfrm>
              <a:off x="838200" y="2610144"/>
              <a:ext cx="1524000" cy="1466556"/>
              <a:chOff x="1752600" y="2874024"/>
              <a:chExt cx="1524000" cy="1466556"/>
            </a:xfrm>
          </p:grpSpPr>
          <p:sp>
            <p:nvSpPr>
              <p:cNvPr id="10" name="Freeform 10"/>
              <p:cNvSpPr/>
              <p:nvPr/>
            </p:nvSpPr>
            <p:spPr>
              <a:xfrm>
                <a:off x="1752600" y="2874024"/>
                <a:ext cx="1524000" cy="146655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9D9F"/>
              </a:solidFill>
            </p:spPr>
            <p:txBody>
              <a:bodyPr/>
              <a:lstStyle/>
              <a:p>
                <a:endParaRPr lang="en-US"/>
              </a:p>
            </p:txBody>
          </p:sp>
          <p:sp>
            <p:nvSpPr>
              <p:cNvPr id="6" name="TextBox 5"/>
              <p:cNvSpPr txBox="1"/>
              <p:nvPr/>
            </p:nvSpPr>
            <p:spPr>
              <a:xfrm>
                <a:off x="2157527" y="3217196"/>
                <a:ext cx="755058"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I</a:t>
                </a:r>
              </a:p>
            </p:txBody>
          </p:sp>
        </p:grpSp>
      </p:grpSp>
      <p:sp>
        <p:nvSpPr>
          <p:cNvPr id="8" name="Rectangle 7"/>
          <p:cNvSpPr/>
          <p:nvPr/>
        </p:nvSpPr>
        <p:spPr>
          <a:xfrm>
            <a:off x="838200" y="4867434"/>
            <a:ext cx="9144000" cy="3857466"/>
          </a:xfrm>
          <a:prstGeom prst="rect">
            <a:avLst/>
          </a:prstGeom>
        </p:spPr>
        <p:txBody>
          <a:bodyPr wrap="square">
            <a:spAutoFit/>
          </a:bodyPr>
          <a:lstStyle/>
          <a:p>
            <a:pPr marL="742950" indent="-742950">
              <a:lnSpc>
                <a:spcPct val="150000"/>
              </a:lnSpc>
              <a:spcAft>
                <a:spcPts val="1000"/>
              </a:spcAft>
              <a:buAutoNum type="arabicPeriod"/>
            </a:pPr>
            <a:r>
              <a:rPr lang="nl-NL" sz="3800">
                <a:latin typeface="Arial" panose="020B0604020202020204" pitchFamily="34" charset="0"/>
                <a:ea typeface="Calibri" panose="020F0502020204030204" pitchFamily="34" charset="0"/>
                <a:cs typeface="Arial" panose="020B0604020202020204" pitchFamily="34" charset="0"/>
              </a:rPr>
              <a:t>Một số yêu cầu chung về chuồng nuôi</a:t>
            </a:r>
          </a:p>
          <a:p>
            <a:pPr marL="742950" indent="-742950">
              <a:lnSpc>
                <a:spcPct val="150000"/>
              </a:lnSpc>
              <a:spcAft>
                <a:spcPts val="1000"/>
              </a:spcAft>
              <a:buAutoNum type="arabicPeriod"/>
            </a:pPr>
            <a:r>
              <a:rPr lang="nl-NL" sz="3800">
                <a:latin typeface="Arial" panose="020B0604020202020204" pitchFamily="34" charset="0"/>
                <a:cs typeface="Arial" panose="020B0604020202020204" pitchFamily="34" charset="0"/>
              </a:rPr>
              <a:t>Các kiểu chuồng nuôi phổ biến</a:t>
            </a:r>
          </a:p>
          <a:p>
            <a:pPr marL="742950" indent="-742950">
              <a:lnSpc>
                <a:spcPct val="150000"/>
              </a:lnSpc>
              <a:spcAft>
                <a:spcPts val="1000"/>
              </a:spcAft>
              <a:buAutoNum type="arabicPeriod"/>
            </a:pPr>
            <a:r>
              <a:rPr lang="nl-NL" sz="3800">
                <a:latin typeface="Arial" panose="020B0604020202020204" pitchFamily="34" charset="0"/>
                <a:cs typeface="Arial" panose="020B0604020202020204" pitchFamily="34" charset="0"/>
              </a:rPr>
              <a:t>Một số yêu cầu chuồng hở cho các vật nuôi phổ biến </a:t>
            </a:r>
            <a:endParaRPr lang="en-US" sz="3800">
              <a:latin typeface="Arial" panose="020B0604020202020204" pitchFamily="34" charset="0"/>
              <a:cs typeface="Arial" panose="020B0604020202020204" pitchFamily="34" charset="0"/>
            </a:endParaRPr>
          </a:p>
        </p:txBody>
      </p:sp>
      <p:grpSp>
        <p:nvGrpSpPr>
          <p:cNvPr id="11" name="Group 10"/>
          <p:cNvGrpSpPr/>
          <p:nvPr/>
        </p:nvGrpSpPr>
        <p:grpSpPr>
          <a:xfrm>
            <a:off x="10713416" y="2604758"/>
            <a:ext cx="6808079" cy="5038155"/>
            <a:chOff x="10713416" y="2604758"/>
            <a:chExt cx="6808079" cy="5038155"/>
          </a:xfrm>
        </p:grpSpPr>
        <p:sp>
          <p:nvSpPr>
            <p:cNvPr id="15" name="Rectangle 14"/>
            <p:cNvSpPr/>
            <p:nvPr/>
          </p:nvSpPr>
          <p:spPr>
            <a:xfrm>
              <a:off x="10713416" y="4780591"/>
              <a:ext cx="6808079" cy="2862322"/>
            </a:xfrm>
            <a:prstGeom prst="rect">
              <a:avLst/>
            </a:prstGeom>
          </p:spPr>
          <p:txBody>
            <a:bodyPr wrap="square">
              <a:spAutoFit/>
            </a:bodyPr>
            <a:lstStyle/>
            <a:p>
              <a:pPr algn="just">
                <a:lnSpc>
                  <a:spcPct val="150000"/>
                </a:lnSpc>
              </a:pPr>
              <a:r>
                <a:rPr lang="nl-NL" sz="4000" b="1">
                  <a:latin typeface="Arial" panose="020B0604020202020204" pitchFamily="34" charset="0"/>
                  <a:ea typeface="Calibri" panose="020F0502020204030204" pitchFamily="34" charset="0"/>
                  <a:cs typeface="Arial" panose="020B0604020202020204" pitchFamily="34" charset="0"/>
                </a:rPr>
                <a:t>Biện pháp đảm bảo vệ sinh chuồng nuôi và bảo vệ môi trường trong chăn nuôi</a:t>
              </a:r>
              <a:endParaRPr lang="en-US" sz="4000" b="1">
                <a:latin typeface="Arial" panose="020B0604020202020204" pitchFamily="34" charset="0"/>
                <a:cs typeface="Arial" panose="020B0604020202020204" pitchFamily="34" charset="0"/>
              </a:endParaRPr>
            </a:p>
          </p:txBody>
        </p:sp>
        <p:grpSp>
          <p:nvGrpSpPr>
            <p:cNvPr id="18" name="Group 17"/>
            <p:cNvGrpSpPr/>
            <p:nvPr/>
          </p:nvGrpSpPr>
          <p:grpSpPr>
            <a:xfrm>
              <a:off x="13335000" y="2604758"/>
              <a:ext cx="1524000" cy="1466556"/>
              <a:chOff x="1752600" y="2874024"/>
              <a:chExt cx="1524000" cy="1466556"/>
            </a:xfrm>
          </p:grpSpPr>
          <p:sp>
            <p:nvSpPr>
              <p:cNvPr id="19" name="Freeform 10"/>
              <p:cNvSpPr/>
              <p:nvPr/>
            </p:nvSpPr>
            <p:spPr>
              <a:xfrm>
                <a:off x="1752600" y="2874024"/>
                <a:ext cx="1524000" cy="146655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9D9F"/>
              </a:solidFill>
            </p:spPr>
            <p:txBody>
              <a:bodyPr/>
              <a:lstStyle/>
              <a:p>
                <a:endParaRPr lang="en-US"/>
              </a:p>
            </p:txBody>
          </p:sp>
          <p:sp>
            <p:nvSpPr>
              <p:cNvPr id="23" name="TextBox 22"/>
              <p:cNvSpPr txBox="1"/>
              <p:nvPr/>
            </p:nvSpPr>
            <p:spPr>
              <a:xfrm>
                <a:off x="2157527" y="3217196"/>
                <a:ext cx="755058"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II</a:t>
                </a:r>
              </a:p>
            </p:txBody>
          </p:sp>
        </p:grpSp>
      </p:grpSp>
    </p:spTree>
    <p:extLst>
      <p:ext uri="{BB962C8B-B14F-4D97-AF65-F5344CB8AC3E}">
        <p14:creationId xmlns:p14="http://schemas.microsoft.com/office/powerpoint/2010/main" val="1238871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rot="-429992">
            <a:off x="9350515" y="6891570"/>
            <a:ext cx="12437813" cy="3819904"/>
          </a:xfrm>
          <a:custGeom>
            <a:avLst/>
            <a:gdLst/>
            <a:ahLst/>
            <a:cxnLst/>
            <a:rect l="l" t="t" r="r" b="b"/>
            <a:pathLst>
              <a:path w="12437813" h="3819904">
                <a:moveTo>
                  <a:pt x="0" y="0"/>
                </a:moveTo>
                <a:lnTo>
                  <a:pt x="12437812" y="0"/>
                </a:lnTo>
                <a:lnTo>
                  <a:pt x="12437812" y="3819904"/>
                </a:lnTo>
                <a:lnTo>
                  <a:pt x="0" y="3819904"/>
                </a:lnTo>
                <a:lnTo>
                  <a:pt x="0" y="0"/>
                </a:lnTo>
                <a:close/>
              </a:path>
            </a:pathLst>
          </a:custGeom>
          <a:blipFill>
            <a:blip r:embed="rId2">
              <a:alphaModFix amt="81000"/>
              <a:extLst>
                <a:ext uri="{96DAC541-7B7A-43D3-8B79-37D633B846F1}">
                  <asvg:svgBlip xmlns:asvg="http://schemas.microsoft.com/office/drawing/2016/SVG/main" r:embed="rId3"/>
                </a:ext>
              </a:extLst>
            </a:blip>
            <a:stretch>
              <a:fillRect r="-83604"/>
            </a:stretch>
          </a:blipFill>
        </p:spPr>
        <p:txBody>
          <a:bodyPr/>
          <a:lstStyle/>
          <a:p>
            <a:endParaRPr lang="en-US"/>
          </a:p>
        </p:txBody>
      </p:sp>
      <p:sp>
        <p:nvSpPr>
          <p:cNvPr id="7" name="Freeform 7"/>
          <p:cNvSpPr/>
          <p:nvPr/>
        </p:nvSpPr>
        <p:spPr>
          <a:xfrm>
            <a:off x="10759679" y="-2054371"/>
            <a:ext cx="5918398" cy="3787775"/>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447945">
            <a:off x="13234496" y="291453"/>
            <a:ext cx="3052069" cy="1858987"/>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050" name="Picture 2" descr="Tổng hợp 92+ hình về làm mô hình chuồng bò - NE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3497578"/>
            <a:ext cx="10058400" cy="6789422"/>
          </a:xfrm>
          <a:prstGeom prst="hexagon">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9160825" y="3362861"/>
            <a:ext cx="7366120" cy="1323439"/>
          </a:xfrm>
          <a:prstGeom prst="rect">
            <a:avLst/>
          </a:prstGeom>
        </p:spPr>
        <p:txBody>
          <a:bodyPr wrap="none">
            <a:spAutoFit/>
          </a:bodyPr>
          <a:lstStyle/>
          <a:p>
            <a:pPr algn="ctr"/>
            <a:r>
              <a:rPr lang="nl-NL" sz="8000" b="1">
                <a:latin typeface="Arial" panose="020B0604020202020204" pitchFamily="34" charset="0"/>
                <a:ea typeface="Calibri" panose="020F0502020204030204" pitchFamily="34" charset="0"/>
                <a:cs typeface="Arial" panose="020B0604020202020204" pitchFamily="34" charset="0"/>
              </a:rPr>
              <a:t>I. Chuồng nuôi</a:t>
            </a:r>
            <a:endParaRPr lang="en-US" sz="8000" b="1">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Google Shape;1294;p42"/>
          <p:cNvSpPr txBox="1">
            <a:spLocks/>
          </p:cNvSpPr>
          <p:nvPr/>
        </p:nvSpPr>
        <p:spPr>
          <a:xfrm>
            <a:off x="1440000" y="723900"/>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57541D"/>
                </a:solidFill>
                <a:latin typeface="Arial" panose="020B0604020202020204" pitchFamily="34" charset="0"/>
                <a:cs typeface="Arial" panose="020B0604020202020204" pitchFamily="34" charset="0"/>
              </a:rPr>
              <a:t>1. Một số yêu cầu chung về chuồng nuôi</a:t>
            </a:r>
            <a:endParaRPr lang="en-US" sz="5200">
              <a:solidFill>
                <a:srgbClr val="57541D"/>
              </a:solidFill>
              <a:latin typeface="Arial" panose="020B0604020202020204" pitchFamily="34" charset="0"/>
              <a:cs typeface="Arial" panose="020B0604020202020204" pitchFamily="34" charset="0"/>
            </a:endParaRPr>
          </a:p>
        </p:txBody>
      </p:sp>
      <p:sp>
        <p:nvSpPr>
          <p:cNvPr id="17" name="Rounded Rectangle 16"/>
          <p:cNvSpPr/>
          <p:nvPr/>
        </p:nvSpPr>
        <p:spPr>
          <a:xfrm>
            <a:off x="609600" y="2628900"/>
            <a:ext cx="3810000" cy="292922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nl-NL" sz="3600" b="1">
                <a:solidFill>
                  <a:schemeClr val="tx1"/>
                </a:solidFill>
                <a:latin typeface="Arial" panose="020B0604020202020204" pitchFamily="34" charset="0"/>
                <a:ea typeface="Calibri" panose="020F0502020204030204" pitchFamily="34" charset="0"/>
                <a:cs typeface="Arial" panose="020B0604020202020204" pitchFamily="34" charset="0"/>
              </a:rPr>
              <a:t>Vị trí chuồng nuôi</a:t>
            </a:r>
            <a:endParaRPr lang="en-US" sz="3600" b="1">
              <a:solidFill>
                <a:schemeClr val="tx1"/>
              </a:solidFill>
              <a:latin typeface="Arial" panose="020B0604020202020204" pitchFamily="34" charset="0"/>
              <a:cs typeface="Arial" panose="020B0604020202020204" pitchFamily="34" charset="0"/>
            </a:endParaRPr>
          </a:p>
        </p:txBody>
      </p:sp>
      <p:sp>
        <p:nvSpPr>
          <p:cNvPr id="19" name="Rounded Rectangle 18"/>
          <p:cNvSpPr/>
          <p:nvPr/>
        </p:nvSpPr>
        <p:spPr>
          <a:xfrm>
            <a:off x="6400800" y="2628900"/>
            <a:ext cx="11262360" cy="292922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spcAft>
                <a:spcPts val="1000"/>
              </a:spcAft>
            </a:pPr>
            <a:r>
              <a:rPr lang="nl-NL" sz="3400">
                <a:latin typeface="Arial" panose="020B0604020202020204" pitchFamily="34" charset="0"/>
                <a:ea typeface="Calibri" panose="020F0502020204030204" pitchFamily="34" charset="0"/>
                <a:cs typeface="Arial" panose="020B0604020202020204" pitchFamily="34" charset="0"/>
              </a:rPr>
              <a:t>Nên xây dựng ở nơi yên tĩnh, xa khu dân cư, xa đường giao thông để hạn chế lây lan dịch bệnh, ảnh hưởng xấu đến môi trường và cách biệt với nhà ở</a:t>
            </a:r>
            <a:endParaRPr lang="en-US" sz="3400">
              <a:latin typeface="Arial" panose="020B0604020202020204" pitchFamily="34" charset="0"/>
              <a:ea typeface="Calibri" panose="020F0502020204030204" pitchFamily="34" charset="0"/>
              <a:cs typeface="Arial" panose="020B0604020202020204" pitchFamily="34" charset="0"/>
            </a:endParaRPr>
          </a:p>
        </p:txBody>
      </p:sp>
      <p:sp>
        <p:nvSpPr>
          <p:cNvPr id="21" name="Right Arrow 20"/>
          <p:cNvSpPr/>
          <p:nvPr/>
        </p:nvSpPr>
        <p:spPr>
          <a:xfrm>
            <a:off x="4876800" y="3539857"/>
            <a:ext cx="1066800" cy="110730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ounded Rectangle 21"/>
          <p:cNvSpPr/>
          <p:nvPr/>
        </p:nvSpPr>
        <p:spPr>
          <a:xfrm>
            <a:off x="609600" y="6481478"/>
            <a:ext cx="3810000" cy="292922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3600" b="1">
                <a:solidFill>
                  <a:schemeClr val="tx1"/>
                </a:solidFill>
                <a:latin typeface="Arial" panose="020B0604020202020204" pitchFamily="34" charset="0"/>
                <a:cs typeface="Arial" panose="020B0604020202020204" pitchFamily="34" charset="0"/>
              </a:rPr>
              <a:t>Hướng chuồng</a:t>
            </a:r>
            <a:endParaRPr lang="en-US" sz="3600" b="1">
              <a:solidFill>
                <a:schemeClr val="tx1"/>
              </a:solidFill>
              <a:latin typeface="Arial" panose="020B0604020202020204" pitchFamily="34" charset="0"/>
              <a:cs typeface="Arial" panose="020B0604020202020204" pitchFamily="34" charset="0"/>
            </a:endParaRPr>
          </a:p>
        </p:txBody>
      </p:sp>
      <p:sp>
        <p:nvSpPr>
          <p:cNvPr id="23" name="Rounded Rectangle 22"/>
          <p:cNvSpPr/>
          <p:nvPr/>
        </p:nvSpPr>
        <p:spPr>
          <a:xfrm>
            <a:off x="6400800" y="6481478"/>
            <a:ext cx="11262360" cy="292922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spcAft>
                <a:spcPts val="1000"/>
              </a:spcAft>
            </a:pPr>
            <a:r>
              <a:rPr lang="nl-NL" sz="3600">
                <a:latin typeface="Arial" panose="020B0604020202020204" pitchFamily="34" charset="0"/>
                <a:ea typeface="Calibri" panose="020F0502020204030204" pitchFamily="34" charset="0"/>
                <a:cs typeface="Arial" panose="020B0604020202020204" pitchFamily="34" charset="0"/>
              </a:rPr>
              <a:t>Hướng nam hoặc hướng đông – nam</a:t>
            </a:r>
            <a:endParaRPr lang="en-US" sz="3400">
              <a:latin typeface="Arial" panose="020B0604020202020204" pitchFamily="34" charset="0"/>
              <a:ea typeface="Calibri" panose="020F0502020204030204" pitchFamily="34" charset="0"/>
              <a:cs typeface="Arial" panose="020B0604020202020204" pitchFamily="34" charset="0"/>
            </a:endParaRPr>
          </a:p>
        </p:txBody>
      </p:sp>
      <p:sp>
        <p:nvSpPr>
          <p:cNvPr id="24" name="Right Arrow 23"/>
          <p:cNvSpPr/>
          <p:nvPr/>
        </p:nvSpPr>
        <p:spPr>
          <a:xfrm>
            <a:off x="4876800" y="7392435"/>
            <a:ext cx="1066800" cy="110730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edg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edg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9"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Google Shape;1294;p42"/>
          <p:cNvSpPr txBox="1">
            <a:spLocks/>
          </p:cNvSpPr>
          <p:nvPr/>
        </p:nvSpPr>
        <p:spPr>
          <a:xfrm>
            <a:off x="1440000" y="723900"/>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57541D"/>
                </a:solidFill>
                <a:latin typeface="Arial" panose="020B0604020202020204" pitchFamily="34" charset="0"/>
                <a:cs typeface="Arial" panose="020B0604020202020204" pitchFamily="34" charset="0"/>
              </a:rPr>
              <a:t>1. Một số yêu cầu chung về chuồng nuôi</a:t>
            </a:r>
            <a:endParaRPr lang="en-US" sz="5200">
              <a:solidFill>
                <a:srgbClr val="57541D"/>
              </a:solidFill>
              <a:latin typeface="Arial" panose="020B0604020202020204" pitchFamily="34" charset="0"/>
              <a:cs typeface="Arial" panose="020B0604020202020204" pitchFamily="34" charset="0"/>
            </a:endParaRPr>
          </a:p>
        </p:txBody>
      </p:sp>
      <p:sp>
        <p:nvSpPr>
          <p:cNvPr id="17" name="Rounded Rectangle 16"/>
          <p:cNvSpPr/>
          <p:nvPr/>
        </p:nvSpPr>
        <p:spPr>
          <a:xfrm>
            <a:off x="609600" y="2628900"/>
            <a:ext cx="3810000" cy="292922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3600" b="1">
                <a:solidFill>
                  <a:schemeClr val="tx1"/>
                </a:solidFill>
                <a:latin typeface="Arial" panose="020B0604020202020204" pitchFamily="34" charset="0"/>
                <a:ea typeface="Calibri" panose="020F0502020204030204" pitchFamily="34" charset="0"/>
                <a:cs typeface="Arial" panose="020B0604020202020204" pitchFamily="34" charset="0"/>
              </a:rPr>
              <a:t>Nền chuồng</a:t>
            </a:r>
            <a:endParaRPr lang="en-US" sz="3600" b="1">
              <a:solidFill>
                <a:schemeClr val="tx1"/>
              </a:solidFill>
              <a:latin typeface="Arial" panose="020B0604020202020204" pitchFamily="34" charset="0"/>
              <a:cs typeface="Arial" panose="020B0604020202020204" pitchFamily="34" charset="0"/>
            </a:endParaRPr>
          </a:p>
        </p:txBody>
      </p:sp>
      <p:sp>
        <p:nvSpPr>
          <p:cNvPr id="19" name="Rounded Rectangle 18"/>
          <p:cNvSpPr/>
          <p:nvPr/>
        </p:nvSpPr>
        <p:spPr>
          <a:xfrm>
            <a:off x="6400800" y="2628900"/>
            <a:ext cx="11262360" cy="292922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spcAft>
                <a:spcPts val="1000"/>
              </a:spcAft>
            </a:pPr>
            <a:r>
              <a:rPr lang="nl-NL" sz="3600">
                <a:latin typeface="Arial" panose="020B0604020202020204" pitchFamily="34" charset="0"/>
                <a:ea typeface="Calibri" panose="020F0502020204030204" pitchFamily="34" charset="0"/>
                <a:cs typeface="Arial" panose="020B0604020202020204" pitchFamily="34" charset="0"/>
              </a:rPr>
              <a:t>Cần khô ráo, ấm áp, chắc chắn, có độ dốc vừa phải, dễ thoát nước và nên cao hơn mặt đất xung quanh</a:t>
            </a:r>
            <a:endParaRPr lang="en-US" sz="3400">
              <a:latin typeface="Arial" panose="020B0604020202020204" pitchFamily="34" charset="0"/>
              <a:ea typeface="Calibri" panose="020F0502020204030204" pitchFamily="34" charset="0"/>
              <a:cs typeface="Arial" panose="020B0604020202020204" pitchFamily="34" charset="0"/>
            </a:endParaRPr>
          </a:p>
        </p:txBody>
      </p:sp>
      <p:sp>
        <p:nvSpPr>
          <p:cNvPr id="21" name="Right Arrow 20"/>
          <p:cNvSpPr/>
          <p:nvPr/>
        </p:nvSpPr>
        <p:spPr>
          <a:xfrm>
            <a:off x="4876800" y="3539857"/>
            <a:ext cx="1066800" cy="110730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ounded Rectangle 21"/>
          <p:cNvSpPr/>
          <p:nvPr/>
        </p:nvSpPr>
        <p:spPr>
          <a:xfrm>
            <a:off x="609600" y="6481478"/>
            <a:ext cx="3810000" cy="292922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nl-NL" sz="3600" b="1">
                <a:solidFill>
                  <a:schemeClr val="tx1"/>
                </a:solidFill>
                <a:latin typeface="Arial" panose="020B0604020202020204" pitchFamily="34" charset="0"/>
                <a:cs typeface="Arial" panose="020B0604020202020204" pitchFamily="34" charset="0"/>
              </a:rPr>
              <a:t>Kiến trúc xây dựng</a:t>
            </a:r>
            <a:endParaRPr lang="en-US" sz="3600" b="1">
              <a:solidFill>
                <a:schemeClr val="tx1"/>
              </a:solidFill>
              <a:latin typeface="Arial" panose="020B0604020202020204" pitchFamily="34" charset="0"/>
              <a:cs typeface="Arial" panose="020B0604020202020204" pitchFamily="34" charset="0"/>
            </a:endParaRPr>
          </a:p>
        </p:txBody>
      </p:sp>
      <p:sp>
        <p:nvSpPr>
          <p:cNvPr id="23" name="Rounded Rectangle 22"/>
          <p:cNvSpPr/>
          <p:nvPr/>
        </p:nvSpPr>
        <p:spPr>
          <a:xfrm>
            <a:off x="6400800" y="6481478"/>
            <a:ext cx="11262360" cy="292922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spcAft>
                <a:spcPts val="1000"/>
              </a:spcAft>
            </a:pPr>
            <a:r>
              <a:rPr lang="nl-NL" sz="3600">
                <a:latin typeface="Arial" panose="020B0604020202020204" pitchFamily="34" charset="0"/>
                <a:ea typeface="Calibri" panose="020F0502020204030204" pitchFamily="34" charset="0"/>
                <a:cs typeface="Arial" panose="020B0604020202020204" pitchFamily="34" charset="0"/>
              </a:rPr>
              <a:t>Phù hợp với đặc điểm sinh lý của từng loại vật nuôi</a:t>
            </a:r>
            <a:endParaRPr lang="en-US" sz="3400">
              <a:latin typeface="Arial" panose="020B0604020202020204" pitchFamily="34" charset="0"/>
              <a:ea typeface="Calibri" panose="020F0502020204030204" pitchFamily="34" charset="0"/>
              <a:cs typeface="Arial" panose="020B0604020202020204" pitchFamily="34" charset="0"/>
            </a:endParaRPr>
          </a:p>
        </p:txBody>
      </p:sp>
      <p:sp>
        <p:nvSpPr>
          <p:cNvPr id="24" name="Right Arrow 23"/>
          <p:cNvSpPr/>
          <p:nvPr/>
        </p:nvSpPr>
        <p:spPr>
          <a:xfrm>
            <a:off x="4876800" y="7392435"/>
            <a:ext cx="1066800" cy="110730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3374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edg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2612</Words>
  <PresentationFormat>Custom</PresentationFormat>
  <Paragraphs>315</Paragraphs>
  <Slides>52</Slides>
  <Notes>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Wingdings</vt:lpstr>
      <vt:lpstr>.VnBlack</vt: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created xsi:type="dcterms:W3CDTF">2024-01-28T15:17:13Z</dcterms:created>
  <dcterms:modified xsi:type="dcterms:W3CDTF">2024-01-28T15:17:40Z</dcterms:modified>
  <dc:identifier/>
</cp:coreProperties>
</file>