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9" r:id="rId2"/>
    <p:sldId id="301" r:id="rId3"/>
    <p:sldId id="258" r:id="rId4"/>
    <p:sldId id="302" r:id="rId5"/>
    <p:sldId id="303" r:id="rId6"/>
    <p:sldId id="305" r:id="rId7"/>
    <p:sldId id="304" r:id="rId8"/>
    <p:sldId id="308" r:id="rId9"/>
    <p:sldId id="306" r:id="rId10"/>
    <p:sldId id="312" r:id="rId11"/>
    <p:sldId id="313" r:id="rId12"/>
    <p:sldId id="314" r:id="rId13"/>
    <p:sldId id="315" r:id="rId14"/>
    <p:sldId id="307" r:id="rId15"/>
    <p:sldId id="316" r:id="rId16"/>
    <p:sldId id="317" r:id="rId17"/>
    <p:sldId id="318" r:id="rId18"/>
    <p:sldId id="320" r:id="rId19"/>
    <p:sldId id="319" r:id="rId20"/>
    <p:sldId id="321" r:id="rId21"/>
    <p:sldId id="322" r:id="rId22"/>
    <p:sldId id="324" r:id="rId23"/>
    <p:sldId id="325" r:id="rId24"/>
    <p:sldId id="326" r:id="rId25"/>
    <p:sldId id="327" r:id="rId26"/>
    <p:sldId id="328" r:id="rId27"/>
  </p:sldIdLst>
  <p:sldSz cx="24387175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30" d="100"/>
          <a:sy n="30" d="100"/>
        </p:scale>
        <p:origin x="1074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00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99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06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882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278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913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77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39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7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43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11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37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1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93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30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7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59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88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68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96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773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2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88637" y="333375"/>
            <a:ext cx="9494907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LŨY</a:t>
            </a:r>
            <a:r>
              <a:rPr lang="en-US" sz="510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THỪA – HÀM SỐ LŨY THỪA</a:t>
            </a:r>
            <a:endParaRPr lang="en-US" sz="510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17920" y="455250"/>
            <a:ext cx="2068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TÍCH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12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15175" y="276523"/>
            <a:ext cx="2303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</a:t>
            </a:r>
            <a:endParaRPr lang="en-US" sz="3200" b="0" baseline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  <a:p>
            <a:pPr algn="ctr"/>
            <a:r>
              <a:rPr lang="en-US" sz="3200" b="0" baseline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8775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EBDA-CC67-4B8C-BA83-6C690572A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98783-85F9-4175-A2A0-1DC6FF59CD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C98EF716-9EC5-42A6-A5C1-299EB59886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20184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5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2"/>
            <a:ext cx="22325581" cy="91712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89127"/>
              <a:chOff x="166396" y="8755081"/>
              <a:chExt cx="4411573" cy="8891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7506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B03A30-F2D0-41EA-9CBC-1A0F3C1F7057}"/>
                  </a:ext>
                </a:extLst>
              </p:cNvPr>
              <p:cNvSpPr/>
              <p:nvPr/>
            </p:nvSpPr>
            <p:spPr>
              <a:xfrm>
                <a:off x="2033587" y="5791200"/>
                <a:ext cx="20751800" cy="5843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272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 hạn bên trái</a:t>
                </a: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</m:sup>
                        </m:sSubSup>
                      </m:lim>
                    </m:limLow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BB03A30-F2D0-41EA-9CBC-1A0F3C1F7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587" y="5791200"/>
                <a:ext cx="20751800" cy="58439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37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1"/>
            <a:ext cx="22325581" cy="4904008"/>
            <a:chOff x="1076414" y="4377893"/>
            <a:chExt cx="22325581" cy="3525135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3"/>
              <a:ext cx="4411573" cy="940336"/>
              <a:chOff x="166396" y="8755080"/>
              <a:chExt cx="4411573" cy="94033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0"/>
                <a:ext cx="4193447" cy="94033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2266967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401578-807E-471F-989D-1A025C2D46EA}"/>
                  </a:ext>
                </a:extLst>
              </p:cNvPr>
              <p:cNvSpPr/>
              <p:nvPr/>
            </p:nvSpPr>
            <p:spPr>
              <a:xfrm>
                <a:off x="2363787" y="5832687"/>
                <a:ext cx="19430999" cy="14402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60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khi và chỉ khi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limLow>
                      <m:limLowPr>
                        <m:ctrlPr>
                          <a:rPr lang="en-US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60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nl-NL" sz="6000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sup>
                            <m:r>
                              <a:rPr lang="nl-NL" sz="60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6000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4800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401578-807E-471F-989D-1A025C2D4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5832687"/>
                <a:ext cx="19430999" cy="1440266"/>
              </a:xfrm>
              <a:prstGeom prst="rect">
                <a:avLst/>
              </a:prstGeom>
              <a:blipFill>
                <a:blip r:embed="rId3"/>
                <a:stretch>
                  <a:fillRect t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69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467600"/>
            <a:ext cx="21948825" cy="6019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2973387" y="3810000"/>
                <a:ext cx="17983200" cy="33297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5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r>
                      <a:rPr lang="en-US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fr-FR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fr-FR" sz="5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5400" b="1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  <m:r>
                              <a:rPr lang="en-US" sz="54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𝒌𝒉𝒊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e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𝟕</m:t>
                                </m:r>
                                <m:sSup>
                                  <m:sSupPr>
                                    <m:ctrlPr>
                                      <a:rPr lang="en-US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fr-FR" sz="5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fr-FR" sz="5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𝟐</m:t>
                                </m:r>
                              </m:e>
                            </m:rad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5400" b="1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𝒌𝒉𝒊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</m:t>
                            </m:r>
                            <m:r>
                              <a:rPr lang="fr-FR" sz="5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5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387" y="3810000"/>
                <a:ext cx="17983200" cy="3329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8F7843-EB95-4B51-A2AE-71DACFF5ED1D}"/>
                  </a:ext>
                </a:extLst>
              </p:cNvPr>
              <p:cNvSpPr/>
              <p:nvPr/>
            </p:nvSpPr>
            <p:spPr>
              <a:xfrm>
                <a:off x="4852987" y="8020983"/>
                <a:ext cx="20218400" cy="53451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 err="1">
                    <a:solidFill>
                      <a:srgbClr val="1508B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fr-FR" sz="4800" b="1" i="1" dirty="0">
                    <a:solidFill>
                      <a:srgbClr val="1508B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 : </a:t>
                </a:r>
                <a:r>
                  <a:rPr lang="fr-FR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fr-FR" sz="48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−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(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)=−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limLow>
                              <m:limLow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𝑙𝑖𝑚</m:t>
                                </m:r>
                              </m:e>
                              <m:li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</m:sup>
                                </m:sSup>
                              </m:lim>
                            </m:limLow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7</m:t>
                                    </m:r>
                                    <m:sSup>
                                      <m:sSupPr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78F7843-EB95-4B51-A2AE-71DACFF5ED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2987" y="8020983"/>
                <a:ext cx="20218400" cy="5345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9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467600"/>
            <a:ext cx="21948825" cy="60198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/>
              <p:nvPr/>
            </p:nvSpPr>
            <p:spPr>
              <a:xfrm>
                <a:off x="4802187" y="4152396"/>
                <a:ext cx="16154400" cy="23579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lim>
                    </m:limLow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fr-F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fr-FR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48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            </m:t>
                            </m:r>
                            <m:r>
                              <a:rPr lang="en-US" sz="48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h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&lt;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  <m:e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7</m:t>
                                </m:r>
                                <m:sSup>
                                  <m:sSup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fr-FR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+</m:t>
                                </m:r>
                                <m:r>
                                  <a:rPr lang="fr-FR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e>
                            </m:rad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,</m:t>
                            </m:r>
                            <m:r>
                              <m:rPr>
                                <m:nor/>
                              </m:rPr>
                              <a:rPr lang="fr-FR" sz="48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𝑘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h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𝑖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 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≥</m:t>
                            </m:r>
                            <m:r>
                              <a:rPr lang="fr-FR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3CA1FA-AAE4-4E58-9FFB-C194B6EDD8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4152396"/>
                <a:ext cx="16154400" cy="2357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78C0AE9-5A80-4DEC-AB55-A968FCC973BB}"/>
                  </a:ext>
                </a:extLst>
              </p:cNvPr>
              <p:cNvSpPr/>
              <p:nvPr/>
            </p:nvSpPr>
            <p:spPr>
              <a:xfrm>
                <a:off x="1434765" y="8835718"/>
                <a:ext cx="21904167" cy="41158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200"/>
                  </a:spcBef>
                  <a:spcAft>
                    <a:spcPts val="600"/>
                  </a:spcAft>
                  <a:tabLst>
                    <a:tab pos="784225" algn="l"/>
                  </a:tabLs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CACL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784225" indent="-784225" defTabSz="871538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sz="4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CACL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defTabSz="9572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dirty="0"/>
                  <a:t>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limLow>
                      <m:limLow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lim>
                    </m:limLow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78C0AE9-5A80-4DEC-AB55-A968FCC973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765" y="8835718"/>
                <a:ext cx="21904167" cy="411587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C74FD89E-32ED-4CB0-9192-1118176CB65E}"/>
              </a:ext>
            </a:extLst>
          </p:cNvPr>
          <p:cNvSpPr/>
          <p:nvPr/>
        </p:nvSpPr>
        <p:spPr>
          <a:xfrm>
            <a:off x="5139603" y="8103900"/>
            <a:ext cx="63418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i="1" dirty="0">
                <a:solidFill>
                  <a:srgbClr val="145F8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 2:</a:t>
            </a:r>
            <a:r>
              <a:rPr lang="vi-VN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Sử dụng máy tính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hỏi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thuyết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07683"/>
            <a:ext cx="22325581" cy="496823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66708"/>
              <a:chOff x="166396" y="8755081"/>
              <a:chExt cx="4411573" cy="86670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8839200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463978-356E-4E0B-96BE-1B63BADFB8A3}"/>
                  </a:ext>
                </a:extLst>
              </p:cNvPr>
              <p:cNvSpPr/>
              <p:nvPr/>
            </p:nvSpPr>
            <p:spPr>
              <a:xfrm>
                <a:off x="2409393" y="4492331"/>
                <a:ext cx="20978295" cy="404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	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Giả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khẳng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fr-FR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800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780267" lvl="3" indent="879475">
                  <a:lnSpc>
                    <a:spcPct val="115000"/>
                  </a:lnSpc>
                  <a:buAutoNum type="alphaUcPeriod"/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B.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fr-FR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fr-FR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g>
                      <m:e>
                        <m:r>
                          <a:rPr lang="fr-FR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</a:p>
              <a:p>
                <a:pPr marR="0" indent="47942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79388" algn="l"/>
                    <a:tab pos="539750" algn="l"/>
                    <a:tab pos="1795463" algn="l"/>
                    <a:tab pos="3787775" algn="l"/>
                    <a:tab pos="5040313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C.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	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endParaRPr lang="en-US" sz="4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2463978-356E-4E0B-96BE-1B63BADFB8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393" y="4492331"/>
                <a:ext cx="20978295" cy="40420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1CE3C-387F-4133-A926-3B4471FD769A}"/>
                  </a:ext>
                </a:extLst>
              </p:cNvPr>
              <p:cNvSpPr/>
              <p:nvPr/>
            </p:nvSpPr>
            <p:spPr>
              <a:xfrm>
                <a:off x="6173787" y="10084567"/>
                <a:ext cx="12027075" cy="1459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180340" algn="l"/>
                    <a:tab pos="540385" algn="l"/>
                    <a:tab pos="1795780" algn="l"/>
                    <a:tab pos="3420745" algn="l"/>
                    <a:tab pos="5040630" algn="l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lý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rad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2C1CE3C-387F-4133-A926-3B4471FD76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787" y="10084567"/>
                <a:ext cx="12027075" cy="1459438"/>
              </a:xfrm>
              <a:prstGeom prst="rect">
                <a:avLst/>
              </a:prstGeom>
              <a:blipFill>
                <a:blip r:embed="rId4"/>
                <a:stretch>
                  <a:fillRect l="-2331" r="-1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6097587" y="731713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44789" y="3755720"/>
            <a:ext cx="22325581" cy="3562290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781943"/>
              <a:chOff x="166396" y="8755081"/>
              <a:chExt cx="4411573" cy="781943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5677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522374"/>
            <a:ext cx="21948825" cy="5812626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14789878" y="6234419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9CE605-7157-4CA7-A982-D1E676E7A2F4}"/>
                  </a:ext>
                </a:extLst>
              </p:cNvPr>
              <p:cNvSpPr/>
              <p:nvPr/>
            </p:nvSpPr>
            <p:spPr>
              <a:xfrm>
                <a:off x="5698875" y="3581400"/>
                <a:ext cx="6260625" cy="22961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f>
                          <m:f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𝟔</m:t>
                            </m:r>
                          </m:den>
                        </m:f>
                      </m:lim>
                    </m:limLow>
                    <m:f>
                      <m:f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𝒕𝒂𝒏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9CE605-7157-4CA7-A982-D1E676E7A2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875" y="3581400"/>
                <a:ext cx="6260625" cy="2296141"/>
              </a:xfrm>
              <a:prstGeom prst="rect">
                <a:avLst/>
              </a:prstGeom>
              <a:blipFill>
                <a:blip r:embed="rId4"/>
                <a:stretch>
                  <a:fillRect l="-4479" r="-3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31C1A-2DA0-48C7-8D7D-CAA4994FB745}"/>
                  </a:ext>
                </a:extLst>
              </p:cNvPr>
              <p:cNvSpPr/>
              <p:nvPr/>
            </p:nvSpPr>
            <p:spPr>
              <a:xfrm>
                <a:off x="6021387" y="5638800"/>
                <a:ext cx="16025934" cy="1590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+∞.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</a:t>
                </a:r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	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	 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F631C1A-2DA0-48C7-8D7D-CAA4994FB7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387" y="5638800"/>
                <a:ext cx="16025934" cy="1590051"/>
              </a:xfrm>
              <a:prstGeom prst="rect">
                <a:avLst/>
              </a:prstGeom>
              <a:blipFill>
                <a:blip r:embed="rId5"/>
                <a:stretch>
                  <a:fillRect l="-1560" b="-8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C98FE45-241C-4B60-B1F2-AC90691A4966}"/>
                  </a:ext>
                </a:extLst>
              </p:cNvPr>
              <p:cNvSpPr/>
              <p:nvPr/>
            </p:nvSpPr>
            <p:spPr>
              <a:xfrm>
                <a:off x="3506787" y="7696200"/>
                <a:ext cx="19063411" cy="5726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            </m:t>
                    </m:r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𝑡𝑎𝑛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func>
                          <m:func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uncPr>
                          <m:fNam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𝑠𝑖𝑛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fr-FR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func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den>
                    </m:f>
                    <m:r>
                      <a:rPr lang="fr-FR" sz="5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</m:rad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+6</m:t>
                        </m:r>
                      </m:num>
                      <m:den>
                        <m:r>
                          <a:rPr lang="fr-FR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fr-FR" sz="5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vi-VN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Cách 2: Sử dụng máy tính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huyển qua chế độ Radian 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Bấm máy tính như sau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𝑡𝑎𝑛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num>
                      <m:den>
                        <m:func>
                          <m:func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𝑠𝑖𝑛</m:t>
                            </m:r>
                          </m:fName>
                          <m:e>
                            <m:r>
                              <a:rPr lang="vi-VN" sz="4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vi-VN" sz="48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CACL</a:t>
                </a:r>
                <a:r>
                  <a:rPr lang="vi-VN" sz="48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vi-VN" sz="4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</a:t>
                </a:r>
                <a:r>
                  <a:rPr lang="vi-VN" sz="4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 so đáp án.</a:t>
                </a:r>
                <a:endParaRPr lang="en-US" sz="4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C98FE45-241C-4B60-B1F2-AC90691A4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7" y="7696200"/>
                <a:ext cx="19063411" cy="5726632"/>
              </a:xfrm>
              <a:prstGeom prst="rect">
                <a:avLst/>
              </a:prstGeom>
              <a:blipFill rotWithShape="0">
                <a:blip r:embed="rId6"/>
                <a:stretch>
                  <a:fillRect l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21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xác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định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</m:oMath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66774"/>
                  <a:ext cx="8991600" cy="830997"/>
                </a:xfrm>
                <a:prstGeom prst="rect">
                  <a:avLst/>
                </a:prstGeom>
                <a:blipFill>
                  <a:blip r:embed="rId3"/>
                  <a:stretch>
                    <a:fillRect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07684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916987" y="5990321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14ED719-7275-4D77-9A93-AB16D12CCE98}"/>
                  </a:ext>
                </a:extLst>
              </p:cNvPr>
              <p:cNvSpPr/>
              <p:nvPr/>
            </p:nvSpPr>
            <p:spPr>
              <a:xfrm>
                <a:off x="4717998" y="4420349"/>
                <a:ext cx="16269270" cy="2624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tabLst>
                    <a:tab pos="540385" algn="l"/>
                    <a:tab pos="629920" algn="l"/>
                  </a:tabLst>
                </a:pPr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𝒎</m:t>
                        </m:r>
                      </m:num>
                      <m:den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pt-BR" sz="4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800" b="1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pt-BR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Tìm </a:t>
                </a:r>
                <a:r>
                  <a:rPr lang="pt-BR" sz="4800" b="1" i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</a:t>
                </a:r>
                <a:r>
                  <a:rPr lang="pt-BR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để </a:t>
                </a:r>
                <a14:m>
                  <m:oMath xmlns:m="http://schemas.openxmlformats.org/officeDocument/2006/math">
                    <m:r>
                      <a:rPr lang="pt-BR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pt-BR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</a:t>
                </a:r>
                <a:r>
                  <a:rPr lang="pt-BR" sz="4800" b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</a:p>
              <a:p>
                <a:pPr algn="just">
                  <a:lnSpc>
                    <a:spcPct val="115000"/>
                  </a:lnSpc>
                  <a:tabLst>
                    <a:tab pos="540385" algn="l"/>
                    <a:tab pos="629920" algn="l"/>
                  </a:tabLst>
                </a:pPr>
                <a:r>
                  <a:rPr lang="vi-VN" sz="4800" b="1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3.	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 14.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	 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3.</a:t>
                </a:r>
                <a:r>
                  <a:rPr lang="en-US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	 	    </a:t>
                </a:r>
                <a:r>
                  <a:rPr lang="vi-VN" sz="4800" b="1" dirty="0">
                    <a:solidFill>
                      <a:schemeClr val="bg2">
                        <a:lumMod val="1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solidFill>
                    <a:schemeClr val="bg2">
                      <a:lumMod val="10000"/>
                    </a:schemeClr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4ED719-7275-4D77-9A93-AB16D12CCE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998" y="4420349"/>
                <a:ext cx="16269270" cy="2624436"/>
              </a:xfrm>
              <a:prstGeom prst="rect">
                <a:avLst/>
              </a:prstGeom>
              <a:blipFill rotWithShape="0">
                <a:blip r:embed="rId4"/>
                <a:stretch>
                  <a:fillRect l="-1723" b="-5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CA7FD1-09B0-47D4-852A-FC086084D77D}"/>
                  </a:ext>
                </a:extLst>
              </p:cNvPr>
              <p:cNvSpPr/>
              <p:nvPr/>
            </p:nvSpPr>
            <p:spPr>
              <a:xfrm>
                <a:off x="6859587" y="8915400"/>
                <a:ext cx="13639799" cy="3292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i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→2</m:t>
                          </m:r>
                        </m:lim>
                      </m:limLow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+2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</m:oMath>
                  </m:oMathPara>
                </a14:m>
                <a:endParaRPr lang="en-US" sz="4800" i="1" dirty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tabLst>
                    <a:tab pos="540385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=5⇔</m:t>
                      </m:r>
                      <m:f>
                        <m:fPr>
                          <m:ctrlP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6+</m:t>
                          </m:r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chemeClr val="bg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=5</m:t>
                      </m:r>
                      <m:r>
                        <a:rPr lang="en-US" sz="4800" i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=14</m:t>
                      </m:r>
                    </m:oMath>
                  </m:oMathPara>
                </a14:m>
                <a:endParaRPr lang="en-US" sz="4800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0CA7FD1-09B0-47D4-852A-FC086084D7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587" y="8915400"/>
                <a:ext cx="13639799" cy="32926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095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38400"/>
            <a:ext cx="10253661" cy="1159228"/>
            <a:chOff x="644526" y="2700338"/>
            <a:chExt cx="10253661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Phân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thức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hữu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tỷ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1559" b="-1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2187" y="3763755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577964" y="6328403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/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  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  <a:blipFill>
                <a:blip r:embed="rId4"/>
                <a:stretch>
                  <a:fillRect l="-1664" b="-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6A8190-70F6-46F2-A36D-513EE0647E85}"/>
                  </a:ext>
                </a:extLst>
              </p:cNvPr>
              <p:cNvSpPr/>
              <p:nvPr/>
            </p:nvSpPr>
            <p:spPr>
              <a:xfrm>
                <a:off x="5151064" y="7848600"/>
                <a:ext cx="17481923" cy="5598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4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28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42863" algn="l"/>
                    <a:tab pos="179388" algn="l"/>
                    <a:tab pos="5397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𝐴</m:t>
                      </m:r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+2</m:t>
                          </m:r>
                        </m:den>
                      </m:f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indent="42863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42863" algn="l"/>
                    <a:tab pos="179388" algn="l"/>
                    <a:tab pos="53975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limLow>
                        <m:limLow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limLowPr>
                        <m:e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𝑙𝑖𝑚</m:t>
                          </m:r>
                        </m:e>
                        <m:li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→−1</m:t>
                          </m:r>
                        </m:lim>
                      </m:limLow>
                      <m:f>
                        <m:f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+1</m:t>
                          </m:r>
                        </m:num>
                        <m:den>
                          <m:r>
                            <a:rPr lang="en-US" sz="4400" b="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4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en-US" sz="4400" b="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96A8190-70F6-46F2-A36D-513EE0647E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064" y="7848600"/>
                <a:ext cx="17481923" cy="5598199"/>
              </a:xfrm>
              <a:prstGeom prst="rect">
                <a:avLst/>
              </a:prstGeom>
              <a:blipFill>
                <a:blip r:embed="rId5"/>
                <a:stretch>
                  <a:fillRect l="-1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438400"/>
            <a:ext cx="6596061" cy="1159228"/>
            <a:chOff x="644526" y="2700338"/>
            <a:chExt cx="10253661" cy="1159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Phân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thức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hữu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sz="4800" b="1" i="1" dirty="0" err="1">
                      <a:solidFill>
                        <a:schemeClr val="accent5">
                          <a:lumMod val="50000"/>
                        </a:schemeClr>
                      </a:solidFill>
                    </a:rPr>
                    <a:t>tỷ</a:t>
                  </a:r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den>
                      </m:f>
                    </m:oMath>
                  </a14:m>
                  <a:r>
                    <a:rPr lang="en-US" sz="4800" b="1" i="1" dirty="0">
                      <a:solidFill>
                        <a:schemeClr val="accent5">
                          <a:lumMod val="50000"/>
                        </a:schemeClr>
                      </a:solidFill>
                    </a:rPr>
                    <a:t> </a:t>
                  </a:r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700338"/>
                  <a:ext cx="8991600" cy="1159228"/>
                </a:xfrm>
                <a:prstGeom prst="rect">
                  <a:avLst/>
                </a:prstGeom>
                <a:blipFill>
                  <a:blip r:embed="rId3"/>
                  <a:stretch>
                    <a:fillRect l="-2424" b="-14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92187" y="3763755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526587" y="6324600"/>
            <a:ext cx="916732" cy="9124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/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629920" algn="l"/>
                    <a:tab pos="342074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</a:p>
              <a:p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		  B.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	D.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19D30BE-D339-4CA4-A338-4CCCE9B4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997" y="4365461"/>
                <a:ext cx="16849989" cy="3100657"/>
              </a:xfrm>
              <a:prstGeom prst="rect">
                <a:avLst/>
              </a:prstGeom>
              <a:blipFill>
                <a:blip r:embed="rId4"/>
                <a:stretch>
                  <a:fillRect l="-1664" b="-4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090A8E2-BFDB-4B1E-8308-283C9E8F5180}"/>
                  </a:ext>
                </a:extLst>
              </p:cNvPr>
              <p:cNvSpPr/>
              <p:nvPr/>
            </p:nvSpPr>
            <p:spPr>
              <a:xfrm>
                <a:off x="4883641" y="8949023"/>
                <a:ext cx="17825546" cy="3082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Bấm vào màn hình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+2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=−1+1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090A8E2-BFDB-4B1E-8308-283C9E8F51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3641" y="8949023"/>
                <a:ext cx="17825546" cy="3082126"/>
              </a:xfrm>
              <a:prstGeom prst="rect">
                <a:avLst/>
              </a:prstGeom>
              <a:blipFill rotWithShape="0">
                <a:blip r:embed="rId5"/>
                <a:stretch>
                  <a:fillRect l="-1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4449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362200"/>
            <a:ext cx="5293346" cy="1436291"/>
            <a:chOff x="644526" y="2624138"/>
            <a:chExt cx="5293346" cy="1436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1" i="1" smtClean="0">
                                <a:solidFill>
                                  <a:srgbClr val="145F82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ch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ứ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ă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n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sz="4800" b="1" i="1" dirty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993187" y="6312942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/>
              <p:nvPr/>
            </p:nvSpPr>
            <p:spPr>
              <a:xfrm>
                <a:off x="5640387" y="3886200"/>
                <a:ext cx="16525281" cy="35825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52006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62992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540385" indent="-52006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0.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2.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-2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387" y="3886200"/>
                <a:ext cx="16525281" cy="3582519"/>
              </a:xfrm>
              <a:prstGeom prst="rect">
                <a:avLst/>
              </a:prstGeom>
              <a:blipFill>
                <a:blip r:embed="rId4"/>
                <a:stretch>
                  <a:fillRect l="-1549" b="-3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7B9B6F-5746-45CB-9C79-C2AE0D4FCEFB}"/>
                  </a:ext>
                </a:extLst>
              </p:cNvPr>
              <p:cNvSpPr/>
              <p:nvPr/>
            </p:nvSpPr>
            <p:spPr>
              <a:xfrm>
                <a:off x="2959689" y="8482700"/>
                <a:ext cx="20643618" cy="42427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40513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1: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en-US" sz="44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dirty="0">
                    <a:effectLst/>
                    <a:latin typeface="Cambria Math" panose="02040503050406030204" pitchFamily="18" charset="0"/>
                  </a:rPr>
                </a:br>
                <a:endParaRPr lang="en-US" dirty="0"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0" smtClean="0"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lim>
                      </m:limLow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ad>
                            <m:radPr>
                              <m:degHide m:val="on"/>
                              <m:ctrlPr>
                                <a:rPr lang="en-US" b="1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</m:e>
                          </m:rad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  <m:r>
                        <a:rPr lang="vi-VN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F7B9B6F-5746-45CB-9C79-C2AE0D4FCE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689" y="8482700"/>
                <a:ext cx="20643618" cy="4242700"/>
              </a:xfrm>
              <a:prstGeom prst="rect">
                <a:avLst/>
              </a:prstGeom>
              <a:blipFill>
                <a:blip r:embed="rId5"/>
                <a:stretch>
                  <a:fillRect l="-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130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78540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4: GIỚI HẠN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39285" y="4133098"/>
            <a:ext cx="12050302" cy="1388109"/>
            <a:chOff x="5747658" y="3914360"/>
            <a:chExt cx="13632086" cy="138810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98349" y="3914360"/>
              <a:ext cx="10520512" cy="89277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2. GIỚI HẠN CỦA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816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5796145"/>
            <a:ext cx="16625804" cy="907184"/>
            <a:chOff x="7459670" y="7086600"/>
            <a:chExt cx="1662772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499494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29" y="10766864"/>
            <a:ext cx="15006769" cy="929775"/>
            <a:chOff x="7459670" y="8524495"/>
            <a:chExt cx="15008517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37573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VÔ CỰC</a:t>
              </a: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2374534" y="12077661"/>
            <a:ext cx="11419252" cy="942109"/>
            <a:chOff x="7459670" y="9982200"/>
            <a:chExt cx="11420564" cy="942218"/>
          </a:xfrm>
        </p:grpSpPr>
        <p:sp>
          <p:nvSpPr>
            <p:cNvPr id="82" name="Rectangle 81"/>
            <p:cNvSpPr/>
            <p:nvPr/>
          </p:nvSpPr>
          <p:spPr>
            <a:xfrm>
              <a:off x="9092456" y="10108716"/>
              <a:ext cx="978777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VÔ CỰC CỦA HÀM SỐ</a:t>
              </a: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1959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1959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61959" y="9539358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9934E5C2-47E2-449F-8CEC-9A79803B1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0926" y="73370"/>
            <a:ext cx="3330409" cy="333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362200"/>
            <a:ext cx="5293346" cy="1436291"/>
            <a:chOff x="644526" y="2624138"/>
            <a:chExt cx="5293346" cy="1436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accent5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145F82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ch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ứ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ă</m:t>
                            </m:r>
                            <m:r>
                              <m:rPr>
                                <m:nor/>
                              </m:rPr>
                              <a:rPr lang="en-US" b="1" i="1">
                                <a:solidFill>
                                  <a:srgbClr val="145F82"/>
                                </a:solidFill>
                              </a:rPr>
                              <m:t>n</m:t>
                            </m:r>
                          </m:e>
                          <m:sub/>
                        </m:sSub>
                      </m:oMath>
                    </m:oMathPara>
                  </a14:m>
                  <a:endParaRPr lang="en-US" sz="4800" b="1" i="1" dirty="0">
                    <a:solidFill>
                      <a:schemeClr val="accent5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6587" y="2624138"/>
                  <a:ext cx="4031285" cy="143629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4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8231187" y="5999329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/>
              <p:nvPr/>
            </p:nvSpPr>
            <p:spPr>
              <a:xfrm>
                <a:off x="4802187" y="4603510"/>
                <a:ext cx="17058681" cy="25592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520065" algn="just"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629920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</m:rad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540385" indent="-520065" algn="just">
                  <a:spcBef>
                    <a:spcPts val="600"/>
                  </a:spcBef>
                  <a:spcAft>
                    <a:spcPts val="600"/>
                  </a:spcAft>
                  <a:tabLst>
                    <a:tab pos="200025" algn="l"/>
                    <a:tab pos="3599815" algn="l"/>
                    <a:tab pos="5039995" algn="l"/>
                  </a:tabLst>
                </a:pP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0.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vi-VN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2.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vi-VN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-2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579A968-46FC-40FE-8F55-227B3CF1A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187" y="4603510"/>
                <a:ext cx="17058681" cy="2559290"/>
              </a:xfrm>
              <a:prstGeom prst="rect">
                <a:avLst/>
              </a:prstGeom>
              <a:blipFill>
                <a:blip r:embed="rId4"/>
                <a:stretch>
                  <a:fillRect l="-153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7B8F05E-C0B4-4026-88BA-C8FD38B5A570}"/>
                  </a:ext>
                </a:extLst>
              </p:cNvPr>
              <p:cNvSpPr/>
              <p:nvPr/>
            </p:nvSpPr>
            <p:spPr>
              <a:xfrm>
                <a:off x="4414955" y="8696252"/>
                <a:ext cx="18311025" cy="3121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-40513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sụng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-40513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rad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và </a:t>
                </a:r>
                <a:r>
                  <a:rPr lang="en-US" sz="480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=2+1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B8F05E-C0B4-4026-88BA-C8FD38B5A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955" y="8696252"/>
                <a:ext cx="18311025" cy="3121560"/>
              </a:xfrm>
              <a:prstGeom prst="rect">
                <a:avLst/>
              </a:prstGeom>
              <a:blipFill rotWithShape="0">
                <a:blip r:embed="rId5"/>
                <a:stretch>
                  <a:fillRect l="-766" r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8957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400771" y="7522374"/>
            <a:ext cx="21948825" cy="5754962"/>
            <a:chOff x="1400771" y="4038600"/>
            <a:chExt cx="21948825" cy="392309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400771" y="4076041"/>
              <a:ext cx="21948825" cy="3885650"/>
              <a:chOff x="1243116" y="2495616"/>
              <a:chExt cx="21948825" cy="388565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243116" y="2818976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CỦNG CỐ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33888"/>
            <a:ext cx="6850062" cy="838462"/>
            <a:chOff x="644526" y="2795826"/>
            <a:chExt cx="6850062" cy="838462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926402"/>
              <a:ext cx="558800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000" b="1" dirty="0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000" b="1" dirty="0" err="1">
                  <a:solidFill>
                    <a:schemeClr val="accent5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000" b="1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5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59392" y="3851848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58362"/>
              <a:chOff x="166396" y="8755081"/>
              <a:chExt cx="4411573" cy="858362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2031325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9863928" y="6064710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20A53A-6A83-48CE-B2D0-4502219F351D}"/>
                  </a:ext>
                </a:extLst>
              </p:cNvPr>
              <p:cNvSpPr/>
              <p:nvPr/>
            </p:nvSpPr>
            <p:spPr>
              <a:xfrm>
                <a:off x="5665787" y="4191000"/>
                <a:ext cx="15747999" cy="2963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d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endParaRPr lang="en-US" sz="4800" b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pt-BR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B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</a:t>
                </a:r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pt-BR" sz="48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		D. </a:t>
                </a:r>
                <a14:m>
                  <m:oMath xmlns:m="http://schemas.openxmlformats.org/officeDocument/2006/math">
                    <m:r>
                      <a:rPr lang="pt-BR" sz="48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−∞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20A53A-6A83-48CE-B2D0-4502219F3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787" y="4191000"/>
                <a:ext cx="15747999" cy="2963825"/>
              </a:xfrm>
              <a:prstGeom prst="rect">
                <a:avLst/>
              </a:prstGeom>
              <a:blipFill>
                <a:blip r:embed="rId3"/>
                <a:stretch>
                  <a:fillRect l="-1741" b="-4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B14F7F0-ACA0-4B80-84BC-35BE8A028DE5}"/>
                  </a:ext>
                </a:extLst>
              </p:cNvPr>
              <p:cNvSpPr/>
              <p:nvPr/>
            </p:nvSpPr>
            <p:spPr>
              <a:xfrm>
                <a:off x="2624249" y="8305800"/>
                <a:ext cx="21151738" cy="4901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1 :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Tự</a:t>
                </a:r>
                <a:r>
                  <a:rPr lang="fr-FR" sz="4800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800" b="1" i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luận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540385" algn="l"/>
                    <a:tab pos="3420745" algn="l"/>
                  </a:tabLst>
                </a:pP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2: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Sử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dụng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i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</a:tabLst>
                </a:pP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Bấm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máy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như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sau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−3</m:t>
                            </m:r>
                          </m:e>
                        </m:d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và CACL  </a:t>
                </a:r>
                <a14:m>
                  <m:oMath xmlns:m="http://schemas.openxmlformats.org/officeDocument/2006/math"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=3−1</m:t>
                    </m:r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so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B14F7F0-ACA0-4B80-84BC-35BE8A028D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249" y="8305800"/>
                <a:ext cx="21151738" cy="4901150"/>
              </a:xfrm>
              <a:prstGeom prst="rect">
                <a:avLst/>
              </a:prstGeom>
              <a:blipFill rotWithShape="0">
                <a:blip r:embed="rId4"/>
                <a:stretch>
                  <a:fillRect l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44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B96194-0DC6-4BB9-A232-6E30800E9D31}"/>
                  </a:ext>
                </a:extLst>
              </p:cNvPr>
              <p:cNvSpPr/>
              <p:nvPr/>
            </p:nvSpPr>
            <p:spPr>
              <a:xfrm>
                <a:off x="1398587" y="2679719"/>
                <a:ext cx="9499599" cy="4828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-"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3a,b,c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sgk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trang</a:t>
                </a:r>
                <a:r>
                  <a:rPr lang="en-US" sz="4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132.</a:t>
                </a:r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Times New Roman" panose="02020603050405020304" pitchFamily="18" charset="0"/>
                  <a:buChar char="-"/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Bài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bổ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sung: </a:t>
                </a:r>
                <a:endParaRPr lang="en-US" sz="4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539750" defTabSz="200342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5.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9.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0.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B96194-0DC6-4BB9-A232-6E30800E9D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87" y="2679719"/>
                <a:ext cx="9499599" cy="4828501"/>
              </a:xfrm>
              <a:prstGeom prst="rect">
                <a:avLst/>
              </a:prstGeom>
              <a:blipFill>
                <a:blip r:embed="rId3"/>
                <a:stretch>
                  <a:fillRect l="-2309" r="-513" b="-5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81C830-A28A-4057-915A-AF87D844C0DF}"/>
                  </a:ext>
                </a:extLst>
              </p:cNvPr>
              <p:cNvSpPr/>
              <p:nvPr/>
            </p:nvSpPr>
            <p:spPr>
              <a:xfrm>
                <a:off x="1411060" y="7261759"/>
                <a:ext cx="10020527" cy="324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 defTabSz="1989138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8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281C830-A28A-4057-915A-AF87D844C0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060" y="7261759"/>
                <a:ext cx="10020527" cy="3243067"/>
              </a:xfrm>
              <a:prstGeom prst="rect">
                <a:avLst/>
              </a:prstGeom>
              <a:blipFill>
                <a:blip r:embed="rId4"/>
                <a:stretch>
                  <a:fillRect b="-3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3B4FB3-6FD2-4A9B-8AEA-1EECE1C5FBEF}"/>
                  </a:ext>
                </a:extLst>
              </p:cNvPr>
              <p:cNvSpPr/>
              <p:nvPr/>
            </p:nvSpPr>
            <p:spPr>
              <a:xfrm>
                <a:off x="1398588" y="10504826"/>
                <a:ext cx="10414000" cy="2773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3</a:t>
                </a:r>
                <a:r>
                  <a:rPr lang="en-US" sz="48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Tính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</m:t>
                            </m:r>
                          </m:e>
                        </m:rad>
                      </m:den>
                    </m:f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539750" defTabSz="1901825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80340" algn="l"/>
                    <a:tab pos="2340610" algn="l"/>
                    <a:tab pos="3420745" algn="l"/>
                    <a:tab pos="4591050" algn="l"/>
                  </a:tabLst>
                </a:pP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vi-VN" sz="4400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</a:t>
                </a:r>
                <a:r>
                  <a:rPr lang="en-US" sz="4400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  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∞</m:t>
                    </m:r>
                  </m:oMath>
                </a14:m>
                <a:r>
                  <a:rPr lang="vi-VN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3B4FB3-6FD2-4A9B-8AEA-1EECE1C5FB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88" y="10504826"/>
                <a:ext cx="10414000" cy="2773195"/>
              </a:xfrm>
              <a:prstGeom prst="rect">
                <a:avLst/>
              </a:prstGeom>
              <a:blipFill>
                <a:blip r:embed="rId5"/>
                <a:stretch>
                  <a:fillRect b="-9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86A7D0-7F83-4DE6-ACEA-A243E6353C5D}"/>
                  </a:ext>
                </a:extLst>
              </p:cNvPr>
              <p:cNvSpPr/>
              <p:nvPr/>
            </p:nvSpPr>
            <p:spPr>
              <a:xfrm>
                <a:off x="12574587" y="5410200"/>
                <a:ext cx="11048999" cy="65535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263" indent="33338">
                  <a:spcBef>
                    <a:spcPts val="600"/>
                  </a:spcBef>
                  <a:spcAft>
                    <a:spcPts val="600"/>
                  </a:spcAft>
                  <a:tabLst>
                    <a:tab pos="990600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 4.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các giá trị thực của tham số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để hàm số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𝑎𝑥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để tồn tại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lim>
                    </m:limLow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8263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016000" algn="l"/>
                    <a:tab pos="3598863" algn="l"/>
                    <a:tab pos="503872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a typeface="Calibri" panose="020F050202020403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</a:p>
              <a:p>
                <a:pPr marL="68263" indent="947738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𝒂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D86A7D0-7F83-4DE6-ACEA-A243E6353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4587" y="5410200"/>
                <a:ext cx="11048999" cy="6553525"/>
              </a:xfrm>
              <a:prstGeom prst="rect">
                <a:avLst/>
              </a:prstGeom>
              <a:blipFill>
                <a:blip r:embed="rId6"/>
                <a:stretch>
                  <a:fillRect l="-1656" t="-1860" b="-3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43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248400"/>
            <a:ext cx="21948825" cy="7028936"/>
            <a:chOff x="1220787" y="3485956"/>
            <a:chExt cx="21948825" cy="4475735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85956"/>
              <a:ext cx="21948825" cy="4475735"/>
              <a:chOff x="1063132" y="1905531"/>
              <a:chExt cx="21948825" cy="4475735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094508"/>
                <a:ext cx="21948825" cy="4286758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578" y="1905531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923387" y="3582998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504741"/>
            <a:ext cx="22325581" cy="3562290"/>
            <a:chOff x="1076414" y="4377894"/>
            <a:chExt cx="22325581" cy="3525134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7834670" cy="915634"/>
              <a:chOff x="166396" y="8755081"/>
              <a:chExt cx="7834670" cy="915634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7616544" cy="91563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7444" y="8821570"/>
                <a:ext cx="6673622" cy="791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3(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sgk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trang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132)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C2E8B0-6166-48A2-A8EC-A981700D0C73}"/>
                  </a:ext>
                </a:extLst>
              </p:cNvPr>
              <p:cNvSpPr/>
              <p:nvPr/>
            </p:nvSpPr>
            <p:spPr>
              <a:xfrm>
                <a:off x="4137990" y="3850299"/>
                <a:ext cx="16437597" cy="14075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	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c)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CC2E8B0-6166-48A2-A8EC-A981700D0C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990" y="3850299"/>
                <a:ext cx="16437597" cy="1407501"/>
              </a:xfrm>
              <a:prstGeom prst="rect">
                <a:avLst/>
              </a:prstGeom>
              <a:blipFill>
                <a:blip r:embed="rId3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F250C7A-E91B-4E8B-9CE1-8B3C16665445}"/>
              </a:ext>
            </a:extLst>
          </p:cNvPr>
          <p:cNvSpPr/>
          <p:nvPr/>
        </p:nvSpPr>
        <p:spPr>
          <a:xfrm>
            <a:off x="8993187" y="2814986"/>
            <a:ext cx="51828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14B582-4FE7-4111-883E-124CFD274A94}"/>
                  </a:ext>
                </a:extLst>
              </p:cNvPr>
              <p:cNvSpPr/>
              <p:nvPr/>
            </p:nvSpPr>
            <p:spPr>
              <a:xfrm>
                <a:off x="4268786" y="7780332"/>
                <a:ext cx="15849601" cy="4183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→−3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→−2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→−2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540385">
                  <a:lnSpc>
                    <a:spcPct val="115000"/>
                  </a:lnSpc>
                  <a:spcAft>
                    <a:spcPts val="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−6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rad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−6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+3</m:t>
                                </m:r>
                              </m:e>
                            </m:ra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d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→6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+3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+3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814B582-4FE7-4111-883E-124CFD274A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786" y="7780332"/>
                <a:ext cx="15849601" cy="41830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590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598521"/>
            <a:ext cx="21948825" cy="3930295"/>
            <a:chOff x="1220787" y="3408820"/>
            <a:chExt cx="21948825" cy="267923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408820"/>
              <a:ext cx="21948825" cy="2679237"/>
              <a:chOff x="1063132" y="1828395"/>
              <a:chExt cx="21948825" cy="2679237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2136947"/>
                <a:ext cx="21948825" cy="2370685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828395"/>
                <a:ext cx="3478409" cy="696330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40882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756866"/>
            <a:ext cx="22325581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7392987" y="52344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7A1DFC-5E3D-4F17-9689-24F8043174F5}"/>
                  </a:ext>
                </a:extLst>
              </p:cNvPr>
              <p:cNvSpPr/>
              <p:nvPr/>
            </p:nvSpPr>
            <p:spPr>
              <a:xfrm>
                <a:off x="3303585" y="3733800"/>
                <a:ext cx="14757402" cy="2412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fr-FR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1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 </a:t>
                </a:r>
              </a:p>
              <a:p>
                <a:pPr marL="540385" indent="5397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5.	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9.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0.		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</a:t>
                </a:r>
                <a:r>
                  <a:rPr lang="en-US" sz="4400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7.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C7A1DFC-5E3D-4F17-9689-24F8043174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585" y="3733800"/>
                <a:ext cx="14757402" cy="2412455"/>
              </a:xfrm>
              <a:prstGeom prst="rect">
                <a:avLst/>
              </a:prstGeom>
              <a:blipFill>
                <a:blip r:embed="rId3"/>
                <a:stretch>
                  <a:fillRect b="-1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F29609-8EF1-4F7C-BFED-8A9C91D47FB2}"/>
                  </a:ext>
                </a:extLst>
              </p:cNvPr>
              <p:cNvSpPr/>
              <p:nvPr/>
            </p:nvSpPr>
            <p:spPr>
              <a:xfrm>
                <a:off x="2921620" y="8153118"/>
                <a:ext cx="15864865" cy="1377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 indent="539750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→−1</m:t>
                        </m:r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+7</m:t>
                        </m: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=9.</m:t>
                    </m:r>
                  </m:oMath>
                </a14:m>
                <a:r>
                  <a:rPr lang="fr-F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8F29609-8EF1-4F7C-BFED-8A9C91D47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620" y="8153118"/>
                <a:ext cx="15864865" cy="1377044"/>
              </a:xfrm>
              <a:prstGeom prst="rect">
                <a:avLst/>
              </a:prstGeom>
              <a:blipFill>
                <a:blip r:embed="rId4"/>
                <a:stretch>
                  <a:fillRect b="-4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17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1220787" y="6858000"/>
            <a:ext cx="21948825" cy="4038600"/>
            <a:chOff x="1220787" y="3118201"/>
            <a:chExt cx="21948825" cy="295063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2950631"/>
              <a:chOff x="1063132" y="1537776"/>
              <a:chExt cx="21948825" cy="2950631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872450"/>
                <a:ext cx="21948825" cy="2615957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63518" y="2833066"/>
            <a:ext cx="22325581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7871455" y="53868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A02B54-9BC2-42BA-961A-B0C62961505F}"/>
                  </a:ext>
                </a:extLst>
              </p:cNvPr>
              <p:cNvSpPr/>
              <p:nvPr/>
            </p:nvSpPr>
            <p:spPr>
              <a:xfrm>
                <a:off x="3316217" y="3310877"/>
                <a:ext cx="16130725" cy="32264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4038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2</a:t>
                </a: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𝑰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2250440" algn="l"/>
                    <a:tab pos="3420745" algn="l"/>
                  </a:tabLst>
                </a:pPr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   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3333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3333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3333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</a:t>
                </a:r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A02B54-9BC2-42BA-961A-B0C629615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217" y="3310877"/>
                <a:ext cx="16130725" cy="3226461"/>
              </a:xfrm>
              <a:prstGeom prst="rect">
                <a:avLst/>
              </a:prstGeom>
              <a:blipFill>
                <a:blip r:embed="rId3"/>
                <a:stretch>
                  <a:fillRect b="-3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/>
              <p:nvPr/>
            </p:nvSpPr>
            <p:spPr>
              <a:xfrm>
                <a:off x="3278187" y="7811915"/>
                <a:ext cx="11167737" cy="1575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 indent="450215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</a:tabLst>
                </a:pP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fr-FR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fr-FR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→1</m:t>
                        </m:r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−4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d>
                      </m:den>
                    </m:f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fr-FR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D0A39C8-DD84-4927-8786-A1E97B832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187" y="7811915"/>
                <a:ext cx="11167737" cy="1575431"/>
              </a:xfrm>
              <a:prstGeom prst="rect">
                <a:avLst/>
              </a:prstGeom>
              <a:blipFill>
                <a:blip r:embed="rId4"/>
                <a:stretch>
                  <a:fillRect r="-1255" b="-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26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485934A-BDAD-4CE8-8C3C-B5B78E71458F}"/>
              </a:ext>
            </a:extLst>
          </p:cNvPr>
          <p:cNvGrpSpPr/>
          <p:nvPr/>
        </p:nvGrpSpPr>
        <p:grpSpPr>
          <a:xfrm>
            <a:off x="552993" y="6172200"/>
            <a:ext cx="23451594" cy="7105139"/>
            <a:chOff x="1220787" y="3118201"/>
            <a:chExt cx="21948825" cy="484349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71DAC24-4CD7-4B23-BB59-BCE4A36E133E}"/>
                </a:ext>
              </a:extLst>
            </p:cNvPr>
            <p:cNvGrpSpPr/>
            <p:nvPr/>
          </p:nvGrpSpPr>
          <p:grpSpPr>
            <a:xfrm>
              <a:off x="1220787" y="3118201"/>
              <a:ext cx="21948825" cy="4843490"/>
              <a:chOff x="1063132" y="1537776"/>
              <a:chExt cx="21948825" cy="4843490"/>
            </a:xfrm>
          </p:grpSpPr>
          <p:sp>
            <p:nvSpPr>
              <p:cNvPr id="56" name="Rounded Rectangle 47">
                <a:extLst>
                  <a:ext uri="{FF2B5EF4-FFF2-40B4-BE49-F238E27FC236}">
                    <a16:creationId xmlns:a16="http://schemas.microsoft.com/office/drawing/2014/main" id="{382B491F-2DF6-41D4-A66D-9C51813D74E4}"/>
                  </a:ext>
                </a:extLst>
              </p:cNvPr>
              <p:cNvSpPr/>
              <p:nvPr/>
            </p:nvSpPr>
            <p:spPr>
              <a:xfrm>
                <a:off x="1063132" y="1737377"/>
                <a:ext cx="21948825" cy="4643889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93C953AE-343F-4958-ADAA-9AD95AEA4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9332" y="153777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0704033-135C-4E72-BC3A-E8F56704607C}"/>
                </a:ext>
              </a:extLst>
            </p:cNvPr>
            <p:cNvSpPr txBox="1"/>
            <p:nvPr/>
          </p:nvSpPr>
          <p:spPr>
            <a:xfrm>
              <a:off x="1661194" y="3170146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</a:t>
              </a:r>
              <a:r>
                <a:rPr lang="vi-VN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Ư</a:t>
              </a: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ỚNG DẪN GIẢI BÀI TẬP VỀ NHÀ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0" y="2423098"/>
            <a:ext cx="24004587" cy="3643934"/>
            <a:chOff x="1076414" y="4297102"/>
            <a:chExt cx="22325581" cy="3605926"/>
          </a:xfrm>
        </p:grpSpPr>
        <p:sp>
          <p:nvSpPr>
            <p:cNvPr id="39" name="Rounded Rectangle 38"/>
            <p:cNvSpPr/>
            <p:nvPr/>
          </p:nvSpPr>
          <p:spPr>
            <a:xfrm>
              <a:off x="1533269" y="4671091"/>
              <a:ext cx="21868726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297102"/>
              <a:ext cx="6017263" cy="996426"/>
              <a:chOff x="166396" y="8674289"/>
              <a:chExt cx="6017263" cy="996426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674289"/>
                <a:ext cx="5799137" cy="996426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233265" y="8802422"/>
                <a:ext cx="4950394" cy="791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bổ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sung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ED28B77-B0D6-4395-BCEF-A69D34A31F82}"/>
              </a:ext>
            </a:extLst>
          </p:cNvPr>
          <p:cNvSpPr/>
          <p:nvPr/>
        </p:nvSpPr>
        <p:spPr>
          <a:xfrm>
            <a:off x="3887787" y="4853485"/>
            <a:ext cx="990600" cy="10901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3312CF-18B5-40D0-8707-3FBE18BC3808}"/>
                  </a:ext>
                </a:extLst>
              </p:cNvPr>
              <p:cNvSpPr/>
              <p:nvPr/>
            </p:nvSpPr>
            <p:spPr>
              <a:xfrm>
                <a:off x="502610" y="3994900"/>
                <a:ext cx="23120977" cy="1872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90600" indent="-450215"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b="1" dirty="0" err="1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Câu</a:t>
                </a:r>
                <a:r>
                  <a:rPr lang="en-US" sz="4400" b="1" dirty="0">
                    <a:solidFill>
                      <a:srgbClr val="3333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3.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các giá trị thực của tham số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để hàm số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pt-BR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−</m:t>
                                </m:r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&gt;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e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𝑎𝑥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pt-B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m:rPr>
                                <m:nor/>
                              </m:rPr>
                              <a:rPr lang="pt-BR" sz="4400">
                                <a:effectLst/>
                                <a:latin typeface="Times New Roman" panose="02020603050405020304" pitchFamily="18" charset="0"/>
                                <a:ea typeface="Calibri" panose="020F0502020204030204" pitchFamily="34" charset="0"/>
                              </a:rPr>
                              <m:t>khi</m:t>
                            </m:r>
                            <m:r>
                              <a:rPr lang="pt-B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≤</m:t>
                            </m:r>
                            <m:r>
                              <a:rPr lang="pt-BR" sz="44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để tồn tại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lim>
                    </m:limLow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540385" indent="450215">
                  <a:lnSpc>
                    <a:spcPts val="7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540385" algn="l"/>
                    <a:tab pos="3599815" algn="l"/>
                    <a:tab pos="5039995" algn="l"/>
                  </a:tabLst>
                </a:pP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	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</m:oMath>
                </a14:m>
                <a:r>
                  <a:rPr lang="pt-BR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 </a:t>
                </a:r>
                <a:r>
                  <a:rPr lang="pt-BR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r>
                  <a:rPr lang="pt-BR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pt-BR" sz="4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1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33312CF-18B5-40D0-8707-3FBE18BC3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10" y="3994900"/>
                <a:ext cx="23120977" cy="1872500"/>
              </a:xfrm>
              <a:prstGeom prst="rect">
                <a:avLst/>
              </a:prstGeom>
              <a:blipFill>
                <a:blip r:embed="rId3"/>
                <a:stretch>
                  <a:fillRect t="-57143" r="-817" b="-14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61C327-C596-4054-BE27-480F1FAD5DC6}"/>
                  </a:ext>
                </a:extLst>
              </p:cNvPr>
              <p:cNvSpPr/>
              <p:nvPr/>
            </p:nvSpPr>
            <p:spPr>
              <a:xfrm>
                <a:off x="1023553" y="7652683"/>
                <a:ext cx="22066634" cy="42473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3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ad>
                          <m:rad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radPr>
                          <m:deg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</m:rad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>
                    <a:effectLst/>
                    <a:ea typeface="Calibri" panose="020F0502020204030204" pitchFamily="34" charset="0"/>
                  </a:rPr>
                  <a:t>         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𝑎𝑥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990600">
                  <a:lnSpc>
                    <a:spcPts val="10000"/>
                  </a:lnSpc>
                  <a:spcBef>
                    <a:spcPts val="1200"/>
                  </a:spcBef>
                  <a:spcAft>
                    <a:spcPts val="0"/>
                  </a:spcAft>
                  <a:tabLst>
                    <a:tab pos="990600" algn="l"/>
                  </a:tabLs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Hàm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số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giới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hạn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𝑙𝑖𝑚</m:t>
                        </m:r>
                      </m:e>
                      <m:li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</m:sup>
                        </m:sSup>
                      </m:lim>
                    </m:limLow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𝑎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C61C327-C596-4054-BE27-480F1FAD5D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53" y="7652683"/>
                <a:ext cx="22066634" cy="4247317"/>
              </a:xfrm>
              <a:prstGeom prst="rect">
                <a:avLst/>
              </a:prstGeom>
              <a:blipFill>
                <a:blip r:embed="rId4"/>
                <a:stretch>
                  <a:fillRect b="-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0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48305"/>
            <a:ext cx="22325581" cy="8295633"/>
            <a:chOff x="1076414" y="4377895"/>
            <a:chExt cx="22325581" cy="3525133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5"/>
              <a:ext cx="4411573" cy="597725"/>
              <a:chOff x="166396" y="8755082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2"/>
                <a:ext cx="4193447" cy="597725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673" y="8841483"/>
                <a:ext cx="3408305" cy="3400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271F7D4-673D-4030-8147-A0DDDAE90092}"/>
                  </a:ext>
                </a:extLst>
              </p:cNvPr>
              <p:cNvSpPr/>
              <p:nvPr/>
            </p:nvSpPr>
            <p:spPr>
              <a:xfrm>
                <a:off x="1830387" y="5410200"/>
                <a:ext cx="21564600" cy="57715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98625" algn="ctr"/>
                    <a:tab pos="5943600" algn="r"/>
                    <a:tab pos="539750" algn="l"/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Cho khoảng </a:t>
                </a:r>
                <a14:m>
                  <m:oMath xmlns:m="http://schemas.openxmlformats.org/officeDocument/2006/math"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chứa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hàm số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Ta nói hàm số</a:t>
                </a:r>
                <a14:m>
                  <m:oMath xmlns:m="http://schemas.openxmlformats.org/officeDocument/2006/math">
                    <m:r>
                      <a:rPr lang="en-US" sz="5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có giới hạn là số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tiến đến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5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271F7D4-673D-4030-8147-A0DDDAE900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5410200"/>
                <a:ext cx="21564600" cy="5771516"/>
              </a:xfrm>
              <a:prstGeom prst="rect">
                <a:avLst/>
              </a:prstGeom>
              <a:blipFill rotWithShape="0">
                <a:blip r:embed="rId3"/>
                <a:stretch>
                  <a:fillRect l="-1498" r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00D15418-51F0-4443-84E9-B5511FF0A03E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3D7E1415-4941-40E1-81F8-10C58633A1D5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AE587342-2F37-4693-9D3E-0D32D8D1E64F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745855E-34AA-4CAB-B228-614CF08CF99B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0E3BDF-3204-470D-A2C5-56BDE2623520}"/>
              </a:ext>
            </a:extLst>
          </p:cNvPr>
          <p:cNvSpPr/>
          <p:nvPr/>
        </p:nvSpPr>
        <p:spPr>
          <a:xfrm>
            <a:off x="5075917" y="5046880"/>
            <a:ext cx="113086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4800" b="1" dirty="0">
              <a:solidFill>
                <a:srgbClr val="D3D9DD">
                  <a:lumMod val="10000"/>
                </a:srgb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DE728E-0185-49CD-8DB2-22EE234028B9}"/>
              </a:ext>
            </a:extLst>
          </p:cNvPr>
          <p:cNvGrpSpPr/>
          <p:nvPr/>
        </p:nvGrpSpPr>
        <p:grpSpPr>
          <a:xfrm>
            <a:off x="2028288" y="3791247"/>
            <a:ext cx="12609247" cy="6105623"/>
            <a:chOff x="2028288" y="3791247"/>
            <a:chExt cx="12609247" cy="6105623"/>
          </a:xfrm>
        </p:grpSpPr>
        <p:sp>
          <p:nvSpPr>
            <p:cNvPr id="47" name="TextBox 46"/>
            <p:cNvSpPr txBox="1"/>
            <p:nvPr/>
          </p:nvSpPr>
          <p:spPr>
            <a:xfrm>
              <a:off x="2028288" y="3791247"/>
              <a:ext cx="3047629" cy="800219"/>
            </a:xfrm>
            <a:prstGeom prst="rect">
              <a:avLst/>
            </a:prstGeom>
            <a:solidFill>
              <a:srgbClr val="996600"/>
            </a:solidFill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8799E02-EBC5-4D29-B116-470D46F85E5C}"/>
                </a:ext>
              </a:extLst>
            </p:cNvPr>
            <p:cNvGrpSpPr/>
            <p:nvPr/>
          </p:nvGrpSpPr>
          <p:grpSpPr>
            <a:xfrm>
              <a:off x="6822966" y="4938914"/>
              <a:ext cx="7814569" cy="2400379"/>
              <a:chOff x="2591452" y="7549397"/>
              <a:chExt cx="7814569" cy="240037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4AB73A21-2BE2-42F7-8CBB-52E4BE79E6A1}"/>
                  </a:ext>
                </a:extLst>
              </p:cNvPr>
              <p:cNvGrpSpPr/>
              <p:nvPr/>
            </p:nvGrpSpPr>
            <p:grpSpPr>
              <a:xfrm>
                <a:off x="2591452" y="7549397"/>
                <a:ext cx="7814569" cy="2400379"/>
                <a:chOff x="2333821" y="7164087"/>
                <a:chExt cx="7815473" cy="2400657"/>
              </a:xfrm>
            </p:grpSpPr>
            <p:sp>
              <p:nvSpPr>
                <p:cNvPr id="63" name="Round Same Side Corner Rectangle 91">
                  <a:extLst>
                    <a:ext uri="{FF2B5EF4-FFF2-40B4-BE49-F238E27FC236}">
                      <a16:creationId xmlns:a16="http://schemas.microsoft.com/office/drawing/2014/main" id="{64D32956-E157-419A-8716-17E0CC7F8E26}"/>
                    </a:ext>
                  </a:extLst>
                </p:cNvPr>
                <p:cNvSpPr/>
                <p:nvPr/>
              </p:nvSpPr>
              <p:spPr>
                <a:xfrm rot="5400000">
                  <a:off x="5935333" y="4818428"/>
                  <a:ext cx="1385716" cy="7042206"/>
                </a:xfrm>
                <a:prstGeom prst="round2Same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17B57EF5-A1E0-48BB-BD3F-488F7E002249}"/>
                    </a:ext>
                  </a:extLst>
                </p:cNvPr>
                <p:cNvSpPr/>
                <p:nvPr/>
              </p:nvSpPr>
              <p:spPr>
                <a:xfrm>
                  <a:off x="2333821" y="7164087"/>
                  <a:ext cx="1409360" cy="24006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en-US" sz="14999" b="1" dirty="0">
                      <a:ln w="17780" cmpd="sng">
                        <a:solidFill>
                          <a:schemeClr val="accent1">
                            <a:tint val="3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5000" dist="50800" dir="5400000" algn="tl">
                          <a:srgbClr val="000000">
                            <a:alpha val="33000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D82861D-F38A-4653-A053-DE1395628B89}"/>
                      </a:ext>
                    </a:extLst>
                  </p:cNvPr>
                  <p:cNvSpPr/>
                  <p:nvPr/>
                </p:nvSpPr>
                <p:spPr>
                  <a:xfrm>
                    <a:off x="4681639" y="8327998"/>
                    <a:ext cx="3409908" cy="11444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e>
                          <m:sub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sub>
                        </m:sSub>
                      </m:oMath>
                    </a14:m>
                    <a:r>
                      <a:rPr lang="nl-NL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; </a:t>
                    </a:r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6D82861D-F38A-4653-A053-DE1395628B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1639" y="8327998"/>
                    <a:ext cx="3409908" cy="114448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234" r="-733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3D31FA-2C15-4134-967F-6B667B7419E9}"/>
                </a:ext>
              </a:extLst>
            </p:cNvPr>
            <p:cNvGrpSpPr/>
            <p:nvPr/>
          </p:nvGrpSpPr>
          <p:grpSpPr>
            <a:xfrm>
              <a:off x="6822966" y="7496491"/>
              <a:ext cx="7814569" cy="2400379"/>
              <a:chOff x="13162978" y="7549397"/>
              <a:chExt cx="7814569" cy="2400379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1B514B52-507B-403E-AC7C-5304550114DA}"/>
                  </a:ext>
                </a:extLst>
              </p:cNvPr>
              <p:cNvGrpSpPr/>
              <p:nvPr/>
            </p:nvGrpSpPr>
            <p:grpSpPr>
              <a:xfrm>
                <a:off x="13162978" y="7549397"/>
                <a:ext cx="7814569" cy="2400379"/>
                <a:chOff x="12906571" y="7164087"/>
                <a:chExt cx="7815473" cy="2400657"/>
              </a:xfrm>
            </p:grpSpPr>
            <p:sp>
              <p:nvSpPr>
                <p:cNvPr id="73" name="Round Same Side Corner Rectangle 94">
                  <a:extLst>
                    <a:ext uri="{FF2B5EF4-FFF2-40B4-BE49-F238E27FC236}">
                      <a16:creationId xmlns:a16="http://schemas.microsoft.com/office/drawing/2014/main" id="{CBD0DD14-9318-465F-AA41-64375D8E56FE}"/>
                    </a:ext>
                  </a:extLst>
                </p:cNvPr>
                <p:cNvSpPr/>
                <p:nvPr/>
              </p:nvSpPr>
              <p:spPr>
                <a:xfrm rot="5400000">
                  <a:off x="16373764" y="4684109"/>
                  <a:ext cx="1385716" cy="7310844"/>
                </a:xfrm>
                <a:custGeom>
                  <a:avLst/>
                  <a:gdLst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0 w 1385716"/>
                    <a:gd name="connsiteY5" fmla="*/ 7042206 h 7042206"/>
                    <a:gd name="connsiteX6" fmla="*/ 0 w 1385716"/>
                    <a:gd name="connsiteY6" fmla="*/ 7042206 h 7042206"/>
                    <a:gd name="connsiteX7" fmla="*/ 0 w 1385716"/>
                    <a:gd name="connsiteY7" fmla="*/ 230957 h 7042206"/>
                    <a:gd name="connsiteX8" fmla="*/ 230957 w 1385716"/>
                    <a:gd name="connsiteY8" fmla="*/ 0 h 7042206"/>
                    <a:gd name="connsiteX0" fmla="*/ 230957 w 1385716"/>
                    <a:gd name="connsiteY0" fmla="*/ 0 h 7063194"/>
                    <a:gd name="connsiteX1" fmla="*/ 1154759 w 1385716"/>
                    <a:gd name="connsiteY1" fmla="*/ 0 h 7063194"/>
                    <a:gd name="connsiteX2" fmla="*/ 1385716 w 1385716"/>
                    <a:gd name="connsiteY2" fmla="*/ 230957 h 7063194"/>
                    <a:gd name="connsiteX3" fmla="*/ 1385716 w 1385716"/>
                    <a:gd name="connsiteY3" fmla="*/ 7042206 h 7063194"/>
                    <a:gd name="connsiteX4" fmla="*/ 1385716 w 1385716"/>
                    <a:gd name="connsiteY4" fmla="*/ 7042206 h 7063194"/>
                    <a:gd name="connsiteX5" fmla="*/ 411477 w 1385716"/>
                    <a:gd name="connsiteY5" fmla="*/ 7063194 h 7063194"/>
                    <a:gd name="connsiteX6" fmla="*/ 0 w 1385716"/>
                    <a:gd name="connsiteY6" fmla="*/ 7042206 h 7063194"/>
                    <a:gd name="connsiteX7" fmla="*/ 0 w 1385716"/>
                    <a:gd name="connsiteY7" fmla="*/ 7042206 h 7063194"/>
                    <a:gd name="connsiteX8" fmla="*/ 0 w 1385716"/>
                    <a:gd name="connsiteY8" fmla="*/ 230957 h 7063194"/>
                    <a:gd name="connsiteX9" fmla="*/ 230957 w 1385716"/>
                    <a:gd name="connsiteY9" fmla="*/ 0 h 7063194"/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449577 w 1385716"/>
                    <a:gd name="connsiteY5" fmla="*/ 6701244 h 7042206"/>
                    <a:gd name="connsiteX6" fmla="*/ 0 w 1385716"/>
                    <a:gd name="connsiteY6" fmla="*/ 7042206 h 7042206"/>
                    <a:gd name="connsiteX7" fmla="*/ 0 w 1385716"/>
                    <a:gd name="connsiteY7" fmla="*/ 7042206 h 7042206"/>
                    <a:gd name="connsiteX8" fmla="*/ 0 w 1385716"/>
                    <a:gd name="connsiteY8" fmla="*/ 230957 h 7042206"/>
                    <a:gd name="connsiteX9" fmla="*/ 230957 w 1385716"/>
                    <a:gd name="connsiteY9" fmla="*/ 0 h 7042206"/>
                    <a:gd name="connsiteX0" fmla="*/ 230957 w 1385716"/>
                    <a:gd name="connsiteY0" fmla="*/ 0 h 7042206"/>
                    <a:gd name="connsiteX1" fmla="*/ 1154759 w 1385716"/>
                    <a:gd name="connsiteY1" fmla="*/ 0 h 7042206"/>
                    <a:gd name="connsiteX2" fmla="*/ 1385716 w 1385716"/>
                    <a:gd name="connsiteY2" fmla="*/ 230957 h 7042206"/>
                    <a:gd name="connsiteX3" fmla="*/ 1385716 w 1385716"/>
                    <a:gd name="connsiteY3" fmla="*/ 7042206 h 7042206"/>
                    <a:gd name="connsiteX4" fmla="*/ 1385716 w 1385716"/>
                    <a:gd name="connsiteY4" fmla="*/ 7042206 h 7042206"/>
                    <a:gd name="connsiteX5" fmla="*/ 944877 w 1385716"/>
                    <a:gd name="connsiteY5" fmla="*/ 6929844 h 7042206"/>
                    <a:gd name="connsiteX6" fmla="*/ 449577 w 1385716"/>
                    <a:gd name="connsiteY6" fmla="*/ 6701244 h 7042206"/>
                    <a:gd name="connsiteX7" fmla="*/ 0 w 1385716"/>
                    <a:gd name="connsiteY7" fmla="*/ 7042206 h 7042206"/>
                    <a:gd name="connsiteX8" fmla="*/ 0 w 1385716"/>
                    <a:gd name="connsiteY8" fmla="*/ 7042206 h 7042206"/>
                    <a:gd name="connsiteX9" fmla="*/ 0 w 1385716"/>
                    <a:gd name="connsiteY9" fmla="*/ 230957 h 7042206"/>
                    <a:gd name="connsiteX10" fmla="*/ 230957 w 1385716"/>
                    <a:gd name="connsiteY10" fmla="*/ 0 h 7042206"/>
                    <a:gd name="connsiteX0" fmla="*/ 230957 w 1385716"/>
                    <a:gd name="connsiteY0" fmla="*/ 0 h 7310844"/>
                    <a:gd name="connsiteX1" fmla="*/ 1154759 w 1385716"/>
                    <a:gd name="connsiteY1" fmla="*/ 0 h 7310844"/>
                    <a:gd name="connsiteX2" fmla="*/ 1385716 w 1385716"/>
                    <a:gd name="connsiteY2" fmla="*/ 230957 h 7310844"/>
                    <a:gd name="connsiteX3" fmla="*/ 1385716 w 1385716"/>
                    <a:gd name="connsiteY3" fmla="*/ 7042206 h 7310844"/>
                    <a:gd name="connsiteX4" fmla="*/ 1385716 w 1385716"/>
                    <a:gd name="connsiteY4" fmla="*/ 7042206 h 7310844"/>
                    <a:gd name="connsiteX5" fmla="*/ 1154427 w 1385716"/>
                    <a:gd name="connsiteY5" fmla="*/ 7310844 h 7310844"/>
                    <a:gd name="connsiteX6" fmla="*/ 449577 w 1385716"/>
                    <a:gd name="connsiteY6" fmla="*/ 6701244 h 7310844"/>
                    <a:gd name="connsiteX7" fmla="*/ 0 w 1385716"/>
                    <a:gd name="connsiteY7" fmla="*/ 7042206 h 7310844"/>
                    <a:gd name="connsiteX8" fmla="*/ 0 w 1385716"/>
                    <a:gd name="connsiteY8" fmla="*/ 7042206 h 7310844"/>
                    <a:gd name="connsiteX9" fmla="*/ 0 w 1385716"/>
                    <a:gd name="connsiteY9" fmla="*/ 230957 h 7310844"/>
                    <a:gd name="connsiteX10" fmla="*/ 230957 w 1385716"/>
                    <a:gd name="connsiteY10" fmla="*/ 0 h 73108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385716" h="7310844">
                      <a:moveTo>
                        <a:pt x="230957" y="0"/>
                      </a:moveTo>
                      <a:lnTo>
                        <a:pt x="1154759" y="0"/>
                      </a:lnTo>
                      <a:cubicBezTo>
                        <a:pt x="1282313" y="0"/>
                        <a:pt x="1385716" y="103403"/>
                        <a:pt x="1385716" y="230957"/>
                      </a:cubicBezTo>
                      <a:lnTo>
                        <a:pt x="1385716" y="7042206"/>
                      </a:lnTo>
                      <a:lnTo>
                        <a:pt x="1385716" y="7042206"/>
                      </a:lnTo>
                      <a:lnTo>
                        <a:pt x="1154427" y="7310844"/>
                      </a:lnTo>
                      <a:lnTo>
                        <a:pt x="449577" y="6701244"/>
                      </a:lnTo>
                      <a:lnTo>
                        <a:pt x="0" y="7042206"/>
                      </a:lnTo>
                      <a:lnTo>
                        <a:pt x="0" y="7042206"/>
                      </a:lnTo>
                      <a:lnTo>
                        <a:pt x="0" y="230957"/>
                      </a:lnTo>
                      <a:cubicBezTo>
                        <a:pt x="0" y="103403"/>
                        <a:pt x="103403" y="0"/>
                        <a:pt x="230957" y="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129AB16F-37A6-46FE-82A4-F3659337DFE3}"/>
                    </a:ext>
                  </a:extLst>
                </p:cNvPr>
                <p:cNvSpPr/>
                <p:nvPr/>
              </p:nvSpPr>
              <p:spPr>
                <a:xfrm>
                  <a:off x="12906571" y="7164087"/>
                  <a:ext cx="1409360" cy="2400657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r>
                    <a:rPr lang="en-US" sz="14999" b="1" dirty="0">
                      <a:ln w="17780" cmpd="sng">
                        <a:solidFill>
                          <a:schemeClr val="accent1">
                            <a:tint val="3000"/>
                          </a:schemeClr>
                        </a:solidFill>
                        <a:prstDash val="solid"/>
                        <a:miter lim="800000"/>
                      </a:ln>
                      <a:solidFill>
                        <a:schemeClr val="accent5">
                          <a:lumMod val="75000"/>
                        </a:schemeClr>
                      </a:solidFill>
                      <a:effectLst>
                        <a:outerShdw blurRad="55000" dist="50800" dir="5400000" algn="tl">
                          <a:srgbClr val="000000">
                            <a:alpha val="33000"/>
                          </a:srgbClr>
                        </a:outerShdw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14999" b="1" dirty="0">
                    <a:ln w="17780" cmpd="sng">
                      <a:solidFill>
                        <a:schemeClr val="accent1">
                          <a:tint val="3000"/>
                        </a:schemeClr>
                      </a:solidFill>
                      <a:prstDash val="solid"/>
                      <a:miter lim="800000"/>
                    </a:ln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55000" dist="50800" dir="5400000" algn="tl">
                        <a:srgbClr val="000000">
                          <a:alpha val="33000"/>
                        </a:srgbClr>
                      </a:outerShdw>
                    </a:effectLst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0226751-0329-4FE8-AF63-33C813B65A89}"/>
                      </a:ext>
                    </a:extLst>
                  </p:cNvPr>
                  <p:cNvSpPr/>
                  <p:nvPr/>
                </p:nvSpPr>
                <p:spPr>
                  <a:xfrm>
                    <a:off x="14692438" y="8229600"/>
                    <a:ext cx="6037037" cy="114448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limLow>
                          <m:limLow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nl-NL" sz="4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sSub>
                              <m:sSubPr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nl-NL" sz="4800" b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sub>
                            </m:sSub>
                          </m:lim>
                        </m:limLow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nl-NL" sz="4800" b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</m:oMath>
                    </a14:m>
                    <a:r>
                      <a:rPr lang="nl-NL" sz="4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(c: hằng số).</a:t>
                    </a:r>
                    <a:endParaRPr lang="en-US" sz="4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60226751-0329-4FE8-AF63-33C813B65A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92438" y="8229600"/>
                    <a:ext cx="6037037" cy="114448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234" r="-363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168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3"/>
            <a:ext cx="22325581" cy="7952008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597725"/>
              <a:chOff x="166396" y="8755081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402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2536" y="8833092"/>
                <a:ext cx="2440092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/>
              <p:nvPr/>
            </p:nvSpPr>
            <p:spPr>
              <a:xfrm>
                <a:off x="5487987" y="5406276"/>
                <a:ext cx="15925800" cy="5566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14350" marR="0" indent="-514350">
                  <a:spcBef>
                    <a:spcPts val="0"/>
                  </a:spcBef>
                  <a:spcAft>
                    <a:spcPts val="0"/>
                  </a:spcAft>
                  <a:buAutoNum type="alphaLcParenR"/>
                  <a:tabLst>
                    <a:tab pos="2971800" algn="ctr"/>
                    <a:tab pos="5943600" algn="r"/>
                  </a:tabLst>
                </a:pP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Giả sử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Khi đó: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16000" marR="0" indent="134938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1557338" algn="ctr"/>
                    <a:tab pos="5943600" algn="r"/>
                  </a:tabLst>
                </a:pPr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)+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</a:t>
                </a: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4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016000" lvl="0" indent="373063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["/>
                        <m:endChr m:val="]"/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).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554163" lvl="0" indent="-5715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2971800" algn="ctr"/>
                    <a:tab pos="5943600" algn="r"/>
                  </a:tabLst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nl-NL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num>
                      <m:den>
                        <m:r>
                          <a:rPr lang="nl-NL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(nếu M 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</a:t>
                </a:r>
                <a:r>
                  <a:rPr lang="nl-NL" sz="48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0)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9D85071-A0C9-4919-A803-A5A1B9E3D6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987" y="5406276"/>
                <a:ext cx="15925800" cy="5566524"/>
              </a:xfrm>
              <a:prstGeom prst="rect">
                <a:avLst/>
              </a:prstGeom>
              <a:blipFill>
                <a:blip r:embed="rId3"/>
                <a:stretch>
                  <a:fillRect l="-1569" t="-2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76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3"/>
            <a:ext cx="22325581" cy="52850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597725"/>
              <a:chOff x="166396" y="8755081"/>
              <a:chExt cx="4411573" cy="597725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4020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1322536" y="8833092"/>
                <a:ext cx="2440092" cy="3075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BC0883-D93B-4EC9-9CCA-56E11FCBF29E}"/>
                  </a:ext>
                </a:extLst>
              </p:cNvPr>
              <p:cNvSpPr/>
              <p:nvPr/>
            </p:nvSpPr>
            <p:spPr>
              <a:xfrm>
                <a:off x="3506788" y="5257800"/>
                <a:ext cx="18669000" cy="26044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spcBef>
                    <a:spcPts val="0"/>
                  </a:spcBef>
                  <a:spcAft>
                    <a:spcPts val="0"/>
                  </a:spcAft>
                  <a:tabLst>
                    <a:tab pos="2971800" algn="ctr"/>
                    <a:tab pos="5943600" algn="r"/>
                  </a:tabLst>
                </a:pP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Nếu f(x) 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 L 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</a:t>
                </a:r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0 và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ad>
                      <m:radPr>
                        <m:degHide m:val="on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rad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rad>
                  </m:oMath>
                </a14:m>
                <a:r>
                  <a:rPr lang="en-US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0"/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Nếu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solidFill>
                      <a:srgbClr val="D3D9DD">
                        <a:lumMod val="10000"/>
                      </a:srgb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𝑙𝑖𝑚</m:t>
                        </m:r>
                      </m:e>
                      <m:lim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540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b="0" i="1">
                                <a:solidFill>
                                  <a:srgbClr val="D3D9DD">
                                    <a:lumMod val="10000"/>
                                  </a:srgb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lim>
                    </m:limLow>
                    <m:d>
                      <m:dPr>
                        <m:begChr m:val="|"/>
                        <m:endChr m:val="|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nl-NL" sz="5400" b="0" i="1">
                        <a:solidFill>
                          <a:srgbClr val="D3D9DD">
                            <a:lumMod val="10000"/>
                          </a:srgb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540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b="0" i="1">
                            <a:solidFill>
                              <a:srgbClr val="D3D9DD">
                                <a:lumMod val="10000"/>
                              </a:srgb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sz="5400" dirty="0">
                    <a:solidFill>
                      <a:srgbClr val="2A4F8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BC0883-D93B-4EC9-9CCA-56E11FCBF2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788" y="5257800"/>
                <a:ext cx="18669000" cy="2604431"/>
              </a:xfrm>
              <a:prstGeom prst="rect">
                <a:avLst/>
              </a:prstGeom>
              <a:blipFill>
                <a:blip r:embed="rId3"/>
                <a:stretch>
                  <a:fillRect l="-1730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681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1"/>
            <a:ext cx="21948825" cy="3962400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962BA3-78CF-4A8C-BC03-DE0E8366D1E6}"/>
                  </a:ext>
                </a:extLst>
              </p:cNvPr>
              <p:cNvSpPr/>
              <p:nvPr/>
            </p:nvSpPr>
            <p:spPr>
              <a:xfrm>
                <a:off x="6045982" y="4343400"/>
                <a:ext cx="8662949" cy="1493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40385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540385" algn="l"/>
                    <a:tab pos="629920" algn="l"/>
                  </a:tabLst>
                </a:pP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Tính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limLow>
                      <m:limLow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limLow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𝒍𝒊𝒎</m:t>
                        </m:r>
                      </m:e>
                      <m:lim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lim>
                    </m:limLow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3962BA3-78CF-4A8C-BC03-DE0E8366D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5982" y="4343400"/>
                <a:ext cx="8662949" cy="1493229"/>
              </a:xfrm>
              <a:prstGeom prst="rect">
                <a:avLst/>
              </a:prstGeom>
              <a:blipFill>
                <a:blip r:embed="rId3"/>
                <a:stretch>
                  <a:fillRect r="-2252" b="-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C76DDA-76B5-422E-A630-C9A3694345D7}"/>
                  </a:ext>
                </a:extLst>
              </p:cNvPr>
              <p:cNvSpPr/>
              <p:nvPr/>
            </p:nvSpPr>
            <p:spPr>
              <a:xfrm>
                <a:off x="6402387" y="9388029"/>
                <a:ext cx="12334274" cy="10731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𝒍𝒊𝒎</m:t>
                          </m:r>
                        </m:e>
                        <m:li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→−1</m:t>
                          </m:r>
                        </m:lim>
                      </m:limLow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US" sz="4800" b="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4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800" b="0" i="0">
                          <a:latin typeface="Cambria Math" panose="02040503050406030204" pitchFamily="18" charset="0"/>
                        </a:rPr>
                        <m:t>+3=6.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9C76DDA-76B5-422E-A630-C9A3694345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9388029"/>
                <a:ext cx="12334274" cy="10731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8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lý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về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hữu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58917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2. 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7794170"/>
            <a:ext cx="21948825" cy="5236029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497800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Lời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giải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FCF00-08B3-4ECB-97BB-07E75032CFD6}"/>
                  </a:ext>
                </a:extLst>
              </p:cNvPr>
              <p:cNvSpPr/>
              <p:nvPr/>
            </p:nvSpPr>
            <p:spPr>
              <a:xfrm>
                <a:off x="6402387" y="4786085"/>
                <a:ext cx="4893584" cy="1649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6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nl-NL" sz="60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lim>
                    </m:limLow>
                    <m:f>
                      <m:fPr>
                        <m:ctrlPr>
                          <a:rPr lang="en-US" sz="60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</m:t>
                        </m:r>
                      </m:num>
                      <m:den>
                        <m:sSup>
                          <m:sSupPr>
                            <m:ctrlPr>
                              <a:rPr lang="en-US" sz="60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60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6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C4FCF00-08B3-4ECB-97BB-07E75032CF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2387" y="4786085"/>
                <a:ext cx="4893584" cy="1649169"/>
              </a:xfrm>
              <a:prstGeom prst="rect">
                <a:avLst/>
              </a:prstGeom>
              <a:blipFill>
                <a:blip r:embed="rId3"/>
                <a:stretch>
                  <a:fillRect l="-7472" r="-4732" b="-6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D3885-8B2A-4A44-A133-411AB9FC60BE}"/>
                  </a:ext>
                </a:extLst>
              </p:cNvPr>
              <p:cNvSpPr/>
              <p:nvPr/>
            </p:nvSpPr>
            <p:spPr>
              <a:xfrm>
                <a:off x="3201987" y="9144293"/>
                <a:ext cx="19354800" cy="3588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2863" defTabSz="174625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num>
                        <m:den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54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𝑙𝑖𝑚</m:t>
                          </m:r>
                        </m:e>
                        <m:li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→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lim>
                      </m:limLow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l-NL" sz="54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4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nl-NL" sz="5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nl-NL" sz="5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F7D3885-8B2A-4A44-A133-411AB9FC60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1987" y="9144293"/>
                <a:ext cx="19354800" cy="35885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16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 HẠN HỮU HẠN CỦA HÀM SỐ TẠI MỘT ĐIỂM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Giới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hạn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</a:t>
              </a:r>
              <a:r>
                <a:rPr lang="en-US" sz="48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bên</a:t>
              </a:r>
              <a:endParaRPr lang="en-US" sz="48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858992"/>
            <a:ext cx="22325581" cy="9171207"/>
            <a:chOff x="1076414" y="4377894"/>
            <a:chExt cx="22325581" cy="352513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77894"/>
              <a:ext cx="4411573" cy="889127"/>
              <a:chOff x="166396" y="8755081"/>
              <a:chExt cx="4411573" cy="889127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57506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843989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9186E795-C2E9-436B-8999-3F8DB6AC5581}"/>
              </a:ext>
            </a:extLst>
          </p:cNvPr>
          <p:cNvSpPr/>
          <p:nvPr/>
        </p:nvSpPr>
        <p:spPr>
          <a:xfrm>
            <a:off x="2033586" y="228600"/>
            <a:ext cx="1066800" cy="1066800"/>
          </a:xfrm>
          <a:prstGeom prst="roundRect">
            <a:avLst/>
          </a:prstGeom>
          <a:solidFill>
            <a:srgbClr val="145F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LỚP</a:t>
            </a:r>
            <a:r>
              <a:rPr lang="en-US" sz="3600" dirty="0"/>
              <a:t> </a:t>
            </a:r>
            <a:r>
              <a:rPr lang="en-US" sz="4000" dirty="0"/>
              <a:t>11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E1372445-64A2-4402-A815-867A348F9C27}"/>
              </a:ext>
            </a:extLst>
          </p:cNvPr>
          <p:cNvSpPr/>
          <p:nvPr/>
        </p:nvSpPr>
        <p:spPr>
          <a:xfrm>
            <a:off x="32781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GIẢI TÍCH</a:t>
            </a:r>
            <a:endParaRPr lang="en-US" sz="4000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CB1D10E-0E59-48C3-AA8F-F1CD6E4A6683}"/>
              </a:ext>
            </a:extLst>
          </p:cNvPr>
          <p:cNvSpPr/>
          <p:nvPr/>
        </p:nvSpPr>
        <p:spPr>
          <a:xfrm>
            <a:off x="5106987" y="228600"/>
            <a:ext cx="2387601" cy="1066800"/>
          </a:xfrm>
          <a:prstGeom prst="round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BÀI 2</a:t>
            </a:r>
          </a:p>
          <a:p>
            <a:pPr algn="ctr"/>
            <a:r>
              <a:rPr lang="en-US" sz="3200" dirty="0" err="1"/>
              <a:t>Chương</a:t>
            </a:r>
            <a:r>
              <a:rPr lang="en-US" sz="3200" b="1" dirty="0"/>
              <a:t> IV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8D89ADF-BC09-4330-9609-3682BB3DE258}"/>
              </a:ext>
            </a:extLst>
          </p:cNvPr>
          <p:cNvSpPr/>
          <p:nvPr/>
        </p:nvSpPr>
        <p:spPr>
          <a:xfrm>
            <a:off x="7240587" y="228600"/>
            <a:ext cx="17146587" cy="1066800"/>
          </a:xfrm>
          <a:prstGeom prst="rect">
            <a:avLst/>
          </a:prstGeom>
          <a:solidFill>
            <a:srgbClr val="145F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GIỚI HẠN CỦA HÀM SỐ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/>
              <p:nvPr/>
            </p:nvSpPr>
            <p:spPr>
              <a:xfrm>
                <a:off x="1754187" y="5978905"/>
                <a:ext cx="20726400" cy="59302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654175" algn="l"/>
                    <a:tab pos="2971800" algn="ctr"/>
                    <a:tab pos="5943600" algn="r"/>
                    <a:tab pos="2971800" algn="ctr"/>
                    <a:tab pos="5943600" algn="r"/>
                  </a:tabLst>
                </a:pPr>
                <a:r>
                  <a:rPr lang="nl-NL" sz="48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nl-NL" sz="5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xác định trên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được gọi là </a:t>
                </a:r>
                <a:r>
                  <a:rPr lang="nl-NL" sz="5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giới hạn bên phải</a:t>
                </a: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của hàm số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nếu với mọi dãy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bất kì,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ta có  </a:t>
                </a:r>
                <a14:m>
                  <m:oMath xmlns:m="http://schemas.openxmlformats.org/officeDocument/2006/math"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5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→</m:t>
                    </m:r>
                    <m:r>
                      <a:rPr lang="nl-NL" sz="5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2971800" algn="ctr"/>
                    <a:tab pos="5943600" algn="r"/>
                    <a:tab pos="540385" algn="l"/>
                    <a:tab pos="2971800" algn="ctr"/>
                    <a:tab pos="5943600" algn="r"/>
                  </a:tabLst>
                </a:pPr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Kí hiệu: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limLowPr>
                      <m:e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𝒍𝒊𝒎</m:t>
                        </m:r>
                      </m:e>
                      <m:lim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𝒙</m:t>
                        </m:r>
                        <m:r>
                          <a:rPr lang="nl-NL" sz="5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en-US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nl-NL" sz="5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</m:sup>
                        </m:sSubSup>
                      </m:lim>
                    </m:limLow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𝒇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r>
                      <a:rPr lang="nl-NL" sz="5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𝑳</m:t>
                    </m:r>
                  </m:oMath>
                </a14:m>
                <a:r>
                  <a:rPr lang="nl-NL" sz="5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5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1506862-6F0C-4B66-8EBB-AD65225B9B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4187" y="5978905"/>
                <a:ext cx="20726400" cy="5930278"/>
              </a:xfrm>
              <a:prstGeom prst="rect">
                <a:avLst/>
              </a:prstGeom>
              <a:blipFill>
                <a:blip r:embed="rId3"/>
                <a:stretch>
                  <a:fillRect l="-1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901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1554</Words>
  <Application>Microsoft Office PowerPoint</Application>
  <PresentationFormat>Custom</PresentationFormat>
  <Paragraphs>393</Paragraphs>
  <Slides>26</Slides>
  <Notes>25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84</cp:revision>
  <dcterms:created xsi:type="dcterms:W3CDTF">2013-08-31T11:42:51Z</dcterms:created>
  <dcterms:modified xsi:type="dcterms:W3CDTF">2020-04-19T15:55:23Z</dcterms:modified>
</cp:coreProperties>
</file>